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D8E4-3358-4168-80F6-75C6EFD1414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D3-E91E-4B9B-BC69-2F075C09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D8E4-3358-4168-80F6-75C6EFD1414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D3-E91E-4B9B-BC69-2F075C09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D8E4-3358-4168-80F6-75C6EFD1414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D3-E91E-4B9B-BC69-2F075C09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D8E4-3358-4168-80F6-75C6EFD1414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D3-E91E-4B9B-BC69-2F075C09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2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D8E4-3358-4168-80F6-75C6EFD1414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D3-E91E-4B9B-BC69-2F075C09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D8E4-3358-4168-80F6-75C6EFD1414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D3-E91E-4B9B-BC69-2F075C09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D8E4-3358-4168-80F6-75C6EFD1414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D3-E91E-4B9B-BC69-2F075C09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D8E4-3358-4168-80F6-75C6EFD1414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D3-E91E-4B9B-BC69-2F075C09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D8E4-3358-4168-80F6-75C6EFD1414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D3-E91E-4B9B-BC69-2F075C09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D8E4-3358-4168-80F6-75C6EFD1414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D3-E91E-4B9B-BC69-2F075C09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D8E4-3358-4168-80F6-75C6EFD1414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FBD3-E91E-4B9B-BC69-2F075C09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D8E4-3358-4168-80F6-75C6EFD1414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9FBD3-E91E-4B9B-BC69-2F075C09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8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guide_azur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ansible.com/hs-fs/hubfs/2016_Images/Landing_Pages/G/2016_logo_ansible-tower-by-redhat.png?t=1493844878827&amp;width=175&amp;name=2016_logo_ansible-tower-by-red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63" y="2906973"/>
            <a:ext cx="4299288" cy="159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9678" y="1160060"/>
            <a:ext cx="683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75000"/>
                  </a:schemeClr>
                </a:solidFill>
              </a:rPr>
              <a:t>Centralized Server Management 				with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479" y="3009211"/>
            <a:ext cx="8295521" cy="3435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" y="2595484"/>
            <a:ext cx="6594391" cy="4262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506365" cy="25020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85045" y="2639879"/>
            <a:ext cx="4821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https://www.youtube.com/watch?v=SsiZPAYTaO4</a:t>
            </a:r>
          </a:p>
        </p:txBody>
      </p:sp>
    </p:spTree>
    <p:extLst>
      <p:ext uri="{BB962C8B-B14F-4D97-AF65-F5344CB8AC3E}">
        <p14:creationId xmlns:p14="http://schemas.microsoft.com/office/powerpoint/2010/main" val="289476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30" y="1690688"/>
            <a:ext cx="7714444" cy="46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8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2" y="1473959"/>
            <a:ext cx="10936406" cy="510426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Manage services: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start/stop/check status of all windows and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linux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apps from same centralized tool.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LB control: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Add/remove servers from the load balancer using a unique tool for windows and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linux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apps.</a:t>
            </a:r>
          </a:p>
          <a:p>
            <a:pPr lvl="0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Manage and deploy </a:t>
            </a:r>
            <a:r>
              <a:rPr lang="en-US" dirty="0">
                <a:solidFill>
                  <a:srgbClr val="C00000"/>
                </a:solidFill>
              </a:rPr>
              <a:t>cloud services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and </a:t>
            </a:r>
            <a:r>
              <a:rPr lang="en-US" dirty="0">
                <a:solidFill>
                  <a:srgbClr val="C00000"/>
                </a:solidFill>
              </a:rPr>
              <a:t>on premise hosted apps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using the same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tool.</a:t>
            </a:r>
          </a:p>
          <a:p>
            <a:pPr marL="0" lvl="0" indent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://docs.ansible.com/ansible/guide_azure.html</a:t>
            </a:r>
            <a:r>
              <a:rPr lang="en-US" dirty="0"/>
              <a:t>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Perform </a:t>
            </a:r>
            <a:r>
              <a:rPr lang="en-US" dirty="0">
                <a:solidFill>
                  <a:srgbClr val="C00000"/>
                </a:solidFill>
              </a:rPr>
              <a:t>playbook runs / maintenance / troubleshooting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tasks from web UI (just pushing a button) or by scheduling these activities.</a:t>
            </a:r>
          </a:p>
          <a:p>
            <a:pPr lvl="0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Run </a:t>
            </a:r>
            <a:r>
              <a:rPr lang="en-US" dirty="0">
                <a:solidFill>
                  <a:srgbClr val="C00000"/>
                </a:solidFill>
              </a:rPr>
              <a:t>remote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command without the need of logging into the actual server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View and track the results of the activities above and also create dashboards and graphs that show the </a:t>
            </a:r>
            <a:r>
              <a:rPr lang="en-US" dirty="0">
                <a:solidFill>
                  <a:srgbClr val="C00000"/>
                </a:solidFill>
              </a:rPr>
              <a:t>status of the servers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by running </a:t>
            </a:r>
            <a:r>
              <a:rPr lang="en-US" dirty="0">
                <a:solidFill>
                  <a:srgbClr val="C00000"/>
                </a:solidFill>
              </a:rPr>
              <a:t>application audits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And everything can be done by defining 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 err="1">
                <a:solidFill>
                  <a:srgbClr val="C00000"/>
                </a:solidFill>
              </a:rPr>
              <a:t>roled</a:t>
            </a:r>
            <a:r>
              <a:rPr lang="en-US" dirty="0">
                <a:solidFill>
                  <a:srgbClr val="C00000"/>
                </a:solidFill>
              </a:rPr>
              <a:t>-based access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control strategy (Prod streams would even have access to view production status and App Support Teams perform change or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delegate)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Configuration Management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across platforms and environments (cloud/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on-premise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and lower/DR/Prod)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DevOps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LifeCycle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71" y="1526915"/>
            <a:ext cx="9179257" cy="50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Infrastructure as Code 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IaC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35" y="1881757"/>
            <a:ext cx="10039565" cy="4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Tools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821" y="2078153"/>
            <a:ext cx="4656018" cy="371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Puppet + Chef +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SaltStack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+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Ansible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0862"/>
              </p:ext>
            </p:extLst>
          </p:nvPr>
        </p:nvGraphicFramePr>
        <p:xfrm>
          <a:off x="0" y="1446661"/>
          <a:ext cx="12191999" cy="529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167"/>
                <a:gridCol w="2775488"/>
                <a:gridCol w="2742544"/>
                <a:gridCol w="2743201"/>
                <a:gridCol w="2133599"/>
              </a:tblGrid>
              <a:tr h="357257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Puppet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SaltStack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Ansible</a:t>
                      </a:r>
                      <a:endParaRPr lang="en-US" dirty="0"/>
                    </a:p>
                  </a:txBody>
                  <a:tcPr/>
                </a:tc>
              </a:tr>
              <a:tr h="62520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Highly</a:t>
                      </a:r>
                      <a:r>
                        <a:rPr lang="en-US" baseline="0" dirty="0" smtClean="0"/>
                        <a:t> Scalable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Highly</a:t>
                      </a:r>
                      <a:r>
                        <a:rPr lang="en-US" baseline="0" dirty="0" smtClean="0"/>
                        <a:t> Scalable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Highly</a:t>
                      </a:r>
                      <a:r>
                        <a:rPr lang="en-US" baseline="0" dirty="0" smtClean="0"/>
                        <a:t> Scalable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Highly</a:t>
                      </a:r>
                      <a:r>
                        <a:rPr lang="en-US" baseline="0" dirty="0" smtClean="0"/>
                        <a:t> Scalable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893143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Puppet Master</a:t>
                      </a:r>
                    </a:p>
                    <a:p>
                      <a:r>
                        <a:rPr lang="en-US" dirty="0" smtClean="0"/>
                        <a:t>Puppet</a:t>
                      </a:r>
                      <a:r>
                        <a:rPr lang="en-US" baseline="0" dirty="0" smtClean="0"/>
                        <a:t> Clients on each client as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Chef</a:t>
                      </a:r>
                      <a:r>
                        <a:rPr lang="en-US" baseline="0" dirty="0" smtClean="0"/>
                        <a:t> Server</a:t>
                      </a:r>
                    </a:p>
                    <a:p>
                      <a:r>
                        <a:rPr lang="en-US" baseline="0" dirty="0" smtClean="0"/>
                        <a:t>Chef clients as agents on each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r>
                        <a:rPr lang="en-US" baseline="0" dirty="0" smtClean="0"/>
                        <a:t> Server</a:t>
                      </a:r>
                    </a:p>
                    <a:p>
                      <a:r>
                        <a:rPr lang="en-US" baseline="0" dirty="0" smtClean="0"/>
                        <a:t>Minions as agents on each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Master on server machine (</a:t>
                      </a:r>
                      <a:r>
                        <a:rPr lang="en-US" baseline="0" dirty="0" err="1" smtClean="0"/>
                        <a:t>ssh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1161085"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Multi-master</a:t>
                      </a:r>
                      <a:r>
                        <a:rPr lang="en-US" baseline="0" dirty="0" smtClean="0"/>
                        <a:t> architecture (active - passive)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Chef server and backup</a:t>
                      </a:r>
                      <a:r>
                        <a:rPr lang="en-US" baseline="0" dirty="0" smtClean="0"/>
                        <a:t> server that becomes primary server in case of failure (Active-Passive)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masters (active - active)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and Secondary Instance (active-passive)</a:t>
                      </a:r>
                      <a:endParaRPr lang="en-US" dirty="0"/>
                    </a:p>
                  </a:txBody>
                  <a:tcPr/>
                </a:tc>
              </a:tr>
              <a:tr h="842465"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</a:t>
                      </a:r>
                      <a:r>
                        <a:rPr lang="en-US" baseline="0" dirty="0" smtClean="0"/>
                        <a:t> language: Puppet DSL</a:t>
                      </a:r>
                    </a:p>
                    <a:p>
                      <a:r>
                        <a:rPr lang="en-US" baseline="0" dirty="0" smtClean="0"/>
                        <a:t>Pull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</a:p>
                    <a:p>
                      <a:r>
                        <a:rPr lang="en-US" dirty="0" smtClean="0"/>
                        <a:t>Pull</a:t>
                      </a:r>
                      <a:r>
                        <a:rPr lang="en-US" baseline="0" dirty="0" smtClean="0"/>
                        <a:t>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</a:p>
                    <a:p>
                      <a:r>
                        <a:rPr lang="en-US" dirty="0" smtClean="0"/>
                        <a:t>Push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</a:p>
                    <a:p>
                      <a:r>
                        <a:rPr lang="en-US" dirty="0" smtClean="0"/>
                        <a:t>Push</a:t>
                      </a:r>
                      <a:r>
                        <a:rPr lang="en-US" baseline="0" dirty="0" smtClean="0"/>
                        <a:t> based</a:t>
                      </a:r>
                      <a:endParaRPr lang="en-US" dirty="0"/>
                    </a:p>
                  </a:txBody>
                  <a:tcPr/>
                </a:tc>
              </a:tr>
              <a:tr h="1347944">
                <a:tc>
                  <a:txBody>
                    <a:bodyPr/>
                    <a:lstStyle/>
                    <a:p>
                      <a:r>
                        <a:rPr lang="en-US" dirty="0" smtClean="0"/>
                        <a:t>Interoperability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 only Linux/Unix</a:t>
                      </a:r>
                    </a:p>
                    <a:p>
                      <a:r>
                        <a:rPr lang="en-US" dirty="0" smtClean="0"/>
                        <a:t>Agents Windows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Linux/Unix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Chef Server</a:t>
                      </a:r>
                      <a:r>
                        <a:rPr lang="en-US" baseline="0" dirty="0" smtClean="0"/>
                        <a:t> on Linux/Unix</a:t>
                      </a:r>
                    </a:p>
                    <a:p>
                      <a:r>
                        <a:rPr lang="en-US" baseline="0" dirty="0" smtClean="0"/>
                        <a:t>Chef Clients and Workstation on Windows and Linux/Unix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 Master on Linux/ Unix</a:t>
                      </a:r>
                    </a:p>
                    <a:p>
                      <a:r>
                        <a:rPr lang="en-US" dirty="0" smtClean="0"/>
                        <a:t>Salt</a:t>
                      </a:r>
                      <a:r>
                        <a:rPr lang="en-US" baseline="0" dirty="0" smtClean="0"/>
                        <a:t> minions on Windows and Linux /Unix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Ansibl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0" dirty="0" smtClean="0"/>
                        <a:t> server on Linux/Unix</a:t>
                      </a:r>
                    </a:p>
                    <a:p>
                      <a:r>
                        <a:rPr lang="en-US" baseline="0" dirty="0" smtClean="0"/>
                        <a:t>Supports  Windows and Linux/Unix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 descr="Image result for cros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0142" y="3029585"/>
            <a:ext cx="305700" cy="30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46" y="2081382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077" y="2081382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157" y="4150937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316" y="2980443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cros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72725" y="3029585"/>
            <a:ext cx="305700" cy="30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cros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25450" y="3043233"/>
            <a:ext cx="305700" cy="30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308" y="2084880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286" y="2081382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802" y="4180250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879" y="4205280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846" y="4191632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cros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41846" y="5095925"/>
            <a:ext cx="305700" cy="30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cros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4527" y="5087509"/>
            <a:ext cx="305700" cy="30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450" y="5069762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157" y="5052015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778" y="6417288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24" y="6417288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90" y="6404836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mage result for o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48" y="6420827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Configuration Language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96190"/>
              </p:ext>
            </p:extLst>
          </p:nvPr>
        </p:nvGraphicFramePr>
        <p:xfrm>
          <a:off x="13648" y="1787857"/>
          <a:ext cx="12191999" cy="417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167"/>
                <a:gridCol w="2775488"/>
                <a:gridCol w="2742544"/>
                <a:gridCol w="2743201"/>
                <a:gridCol w="2133599"/>
              </a:tblGrid>
              <a:tr h="357257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Puppet: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Puppet DSL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Chef: Ruby DSL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SaltStack</a:t>
                      </a:r>
                      <a:r>
                        <a:rPr lang="en-US" dirty="0" smtClean="0"/>
                        <a:t>: YAML</a:t>
                      </a:r>
                      <a:r>
                        <a:rPr lang="en-US" baseline="0" dirty="0" smtClean="0"/>
                        <a:t> (Python)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Ansible</a:t>
                      </a:r>
                      <a:r>
                        <a:rPr lang="en-US" dirty="0" smtClean="0"/>
                        <a:t>: YAML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Pyhon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2520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</a:t>
                      </a:r>
                      <a:r>
                        <a:rPr lang="en-US" baseline="0" dirty="0" smtClean="0"/>
                        <a:t> curve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easy to learn</a:t>
                      </a:r>
                    </a:p>
                    <a:p>
                      <a:r>
                        <a:rPr lang="en-US" dirty="0" smtClean="0"/>
                        <a:t>Admin 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 oriented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to learn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Admin oriented</a:t>
                      </a:r>
                    </a:p>
                    <a:p>
                      <a:r>
                        <a:rPr lang="en-US" dirty="0" smtClean="0"/>
                        <a:t>Python inbuilt</a:t>
                      </a:r>
                      <a:r>
                        <a:rPr lang="en-US" baseline="0" dirty="0" smtClean="0"/>
                        <a:t> into Linux/Unix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to learn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Admin oriented</a:t>
                      </a:r>
                    </a:p>
                    <a:p>
                      <a:r>
                        <a:rPr lang="en-US" dirty="0" smtClean="0"/>
                        <a:t>Python inbuilt</a:t>
                      </a:r>
                      <a:r>
                        <a:rPr lang="en-US" baseline="0" dirty="0" smtClean="0"/>
                        <a:t> into Linux/Unix</a:t>
                      </a:r>
                      <a:endParaRPr lang="en-US" dirty="0" smtClean="0"/>
                    </a:p>
                  </a:txBody>
                  <a:tcPr/>
                </a:tc>
              </a:tr>
              <a:tr h="893143">
                <a:tc>
                  <a:txBody>
                    <a:bodyPr/>
                    <a:lstStyle/>
                    <a:p>
                      <a:r>
                        <a:rPr lang="en-US" dirty="0" smtClean="0"/>
                        <a:t>GitHub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Contributors:</a:t>
                      </a:r>
                      <a:r>
                        <a:rPr lang="en-US" baseline="0" dirty="0" smtClean="0"/>
                        <a:t> 355</a:t>
                      </a:r>
                    </a:p>
                    <a:p>
                      <a:r>
                        <a:rPr lang="en-US" baseline="0" dirty="0" smtClean="0"/>
                        <a:t>Commits: 19,595</a:t>
                      </a:r>
                    </a:p>
                    <a:p>
                      <a:r>
                        <a:rPr lang="en-US" baseline="0" dirty="0" smtClean="0"/>
                        <a:t>Branches: 9</a:t>
                      </a:r>
                    </a:p>
                    <a:p>
                      <a:r>
                        <a:rPr lang="en-US" baseline="0" dirty="0" smtClean="0"/>
                        <a:t>Release: 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Contributors:</a:t>
                      </a:r>
                      <a:r>
                        <a:rPr lang="en-US" baseline="0" dirty="0" smtClean="0"/>
                        <a:t> 369</a:t>
                      </a:r>
                    </a:p>
                    <a:p>
                      <a:r>
                        <a:rPr lang="en-US" baseline="0" dirty="0" smtClean="0"/>
                        <a:t>Commits: 12,089</a:t>
                      </a:r>
                    </a:p>
                    <a:p>
                      <a:r>
                        <a:rPr lang="en-US" baseline="0" dirty="0" smtClean="0"/>
                        <a:t>Branches: 177</a:t>
                      </a:r>
                    </a:p>
                    <a:p>
                      <a:r>
                        <a:rPr lang="en-US" baseline="0" dirty="0" smtClean="0"/>
                        <a:t>Release: 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Contributors:</a:t>
                      </a:r>
                      <a:r>
                        <a:rPr lang="en-US" baseline="0" dirty="0" smtClean="0"/>
                        <a:t> 1,041</a:t>
                      </a:r>
                    </a:p>
                    <a:p>
                      <a:r>
                        <a:rPr lang="en-US" baseline="0" dirty="0" smtClean="0"/>
                        <a:t>Commits: 49,193</a:t>
                      </a:r>
                    </a:p>
                    <a:p>
                      <a:r>
                        <a:rPr lang="en-US" baseline="0" dirty="0" smtClean="0"/>
                        <a:t>Branches: 11</a:t>
                      </a:r>
                    </a:p>
                    <a:p>
                      <a:r>
                        <a:rPr lang="en-US" baseline="0" dirty="0" smtClean="0"/>
                        <a:t>Release: 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Contributors:</a:t>
                      </a:r>
                      <a:r>
                        <a:rPr lang="en-US" baseline="0" dirty="0" smtClean="0"/>
                        <a:t> 1,003</a:t>
                      </a:r>
                    </a:p>
                    <a:p>
                      <a:r>
                        <a:rPr lang="en-US" baseline="0" dirty="0" smtClean="0"/>
                        <a:t>Commits: 13,527</a:t>
                      </a:r>
                    </a:p>
                    <a:p>
                      <a:r>
                        <a:rPr lang="en-US" baseline="0" dirty="0" smtClean="0"/>
                        <a:t>Branches: 33</a:t>
                      </a:r>
                    </a:p>
                    <a:p>
                      <a:r>
                        <a:rPr lang="en-US" baseline="0" dirty="0" smtClean="0"/>
                        <a:t>Release: 57</a:t>
                      </a:r>
                    </a:p>
                  </a:txBody>
                  <a:tcPr/>
                </a:tc>
              </a:tr>
              <a:tr h="1161085">
                <a:tc>
                  <a:txBody>
                    <a:bodyPr/>
                    <a:lstStyle/>
                    <a:p>
                      <a:r>
                        <a:rPr lang="en-US" dirty="0" smtClean="0"/>
                        <a:t>Enterprise Cost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Puppet Enterprise:</a:t>
                      </a:r>
                    </a:p>
                    <a:p>
                      <a:r>
                        <a:rPr lang="en-US" dirty="0" smtClean="0"/>
                        <a:t>$12,000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Chef</a:t>
                      </a:r>
                      <a:r>
                        <a:rPr lang="en-US" baseline="0" dirty="0" smtClean="0"/>
                        <a:t> Enterprise: </a:t>
                      </a:r>
                    </a:p>
                    <a:p>
                      <a:r>
                        <a:rPr lang="en-US" baseline="0" dirty="0" smtClean="0"/>
                        <a:t>$7,200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SaltStack</a:t>
                      </a:r>
                      <a:r>
                        <a:rPr lang="en-US" dirty="0" smtClean="0"/>
                        <a:t> Enterprise:</a:t>
                      </a:r>
                    </a:p>
                    <a:p>
                      <a:r>
                        <a:rPr lang="en-US" dirty="0" smtClean="0"/>
                        <a:t>$15,000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Ansible</a:t>
                      </a:r>
                      <a:r>
                        <a:rPr lang="en-US" baseline="0" dirty="0" smtClean="0"/>
                        <a:t> Tower Enterprise:</a:t>
                      </a:r>
                    </a:p>
                    <a:p>
                      <a:r>
                        <a:rPr lang="en-US" baseline="0" dirty="0" smtClean="0"/>
                        <a:t>$10,000 - $14,000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6" descr="Image result for 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964" y="3321639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cros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86373" y="3261597"/>
            <a:ext cx="305700" cy="30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o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252" y="3261597"/>
            <a:ext cx="341194" cy="3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cros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55494" y="3268040"/>
            <a:ext cx="305700" cy="30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Popularity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715"/>
            <a:ext cx="10732969" cy="520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Manage and run the same playbook against a physical machine, a VM or container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Docker container plugin, don’t run </a:t>
            </a:r>
            <a:r>
              <a:rPr lang="en-US" dirty="0" err="1" smtClean="0">
                <a:solidFill>
                  <a:srgbClr val="00B0F0"/>
                </a:solidFill>
              </a:rPr>
              <a:t>ssh</a:t>
            </a:r>
            <a:r>
              <a:rPr lang="en-US" dirty="0" smtClean="0">
                <a:solidFill>
                  <a:srgbClr val="00B0F0"/>
                </a:solidFill>
              </a:rPr>
              <a:t> inside a container</a:t>
            </a:r>
            <a:endParaRPr lang="en-US" dirty="0" smtClean="0"/>
          </a:p>
          <a:p>
            <a:r>
              <a:rPr lang="en-US" b="1" dirty="0" smtClean="0"/>
              <a:t>Shell scripts aren’t good enough</a:t>
            </a:r>
            <a:endParaRPr lang="en-US" b="1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A </a:t>
            </a:r>
            <a:r>
              <a:rPr lang="en-US" dirty="0" err="1">
                <a:solidFill>
                  <a:srgbClr val="00B0F0"/>
                </a:solidFill>
              </a:rPr>
              <a:t>Dockerfile</a:t>
            </a:r>
            <a:r>
              <a:rPr lang="en-US" dirty="0">
                <a:solidFill>
                  <a:srgbClr val="00B0F0"/>
                </a:solidFill>
              </a:rPr>
              <a:t> is not much more than a script with hand-crafted shell </a:t>
            </a:r>
            <a:r>
              <a:rPr lang="en-US" dirty="0" smtClean="0">
                <a:solidFill>
                  <a:srgbClr val="00B0F0"/>
                </a:solidFill>
              </a:rPr>
              <a:t>commands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Ansible</a:t>
            </a:r>
            <a:r>
              <a:rPr lang="en-US" dirty="0">
                <a:solidFill>
                  <a:srgbClr val="00B0F0"/>
                </a:solidFill>
              </a:rPr>
              <a:t> playbooks are designed to be reusable across many different </a:t>
            </a:r>
            <a:r>
              <a:rPr lang="en-US" dirty="0" smtClean="0">
                <a:solidFill>
                  <a:srgbClr val="00B0F0"/>
                </a:solidFill>
              </a:rPr>
              <a:t>environments</a:t>
            </a:r>
          </a:p>
          <a:p>
            <a:r>
              <a:rPr lang="en-US" b="1" dirty="0" err="1"/>
              <a:t>Ansible</a:t>
            </a:r>
            <a:r>
              <a:rPr lang="en-US" b="1" dirty="0"/>
              <a:t> can be a great bridge to larger-scale container </a:t>
            </a:r>
            <a:r>
              <a:rPr lang="en-US" b="1" dirty="0" smtClean="0"/>
              <a:t>orchestration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Allows users to describe, in ambiguous terms, the differences between environments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One command to deploy or run playbook directly to specific environments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7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550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PowerPoint Presentation</vt:lpstr>
      <vt:lpstr>Use Cases</vt:lpstr>
      <vt:lpstr>DevOps LifeCycle</vt:lpstr>
      <vt:lpstr>Infrastructure as Code (IaC)</vt:lpstr>
      <vt:lpstr>Tools Comparison</vt:lpstr>
      <vt:lpstr>Puppet + Chef + SaltStack + Ansible</vt:lpstr>
      <vt:lpstr>Configuration Language</vt:lpstr>
      <vt:lpstr>Popularity</vt:lpstr>
      <vt:lpstr>Why now?</vt:lpstr>
      <vt:lpstr>PowerPoint Presentation</vt:lpstr>
      <vt:lpstr>Demo</vt:lpstr>
    </vt:vector>
  </TitlesOfParts>
  <Company>Best Buy Co.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Martinezpou, Oriol (Best Buy Canada)</dc:creator>
  <cp:lastModifiedBy>Martinezpou, Oriol (Best Buy Canada)</cp:lastModifiedBy>
  <cp:revision>17</cp:revision>
  <dcterms:created xsi:type="dcterms:W3CDTF">2017-05-18T15:57:06Z</dcterms:created>
  <dcterms:modified xsi:type="dcterms:W3CDTF">2017-05-31T00:00:56Z</dcterms:modified>
</cp:coreProperties>
</file>