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96.png" ContentType="image/png"/>
  <Override PartName="/ppt/media/image95.png" ContentType="image/png"/>
  <Override PartName="/ppt/media/image94.png" ContentType="image/png"/>
  <Override PartName="/ppt/media/image9.png" ContentType="image/png"/>
  <Override PartName="/ppt/media/image93.png" ContentType="image/png"/>
  <Override PartName="/ppt/media/image92.png" ContentType="image/png"/>
  <Override PartName="/ppt/media/image7.png" ContentType="image/png"/>
  <Override PartName="/ppt/media/image91.png" ContentType="image/png"/>
  <Override PartName="/ppt/media/image90.png" ContentType="image/png"/>
  <Override PartName="/ppt/media/image5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86.png" ContentType="image/png"/>
  <Override PartName="/ppt/media/image85.png" ContentType="image/png"/>
  <Override PartName="/ppt/media/image84.png" ContentType="image/png"/>
  <Override PartName="/ppt/media/image82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6.wmf" ContentType="image/x-wmf"/>
  <Override PartName="/ppt/media/image83.png" ContentType="image/png"/>
  <Override PartName="/ppt/media/image72.wmf" ContentType="image/x-wmf"/>
  <Override PartName="/ppt/media/image70.png" ContentType="image/png"/>
  <Override PartName="/ppt/media/image78.png" ContentType="image/png"/>
  <Override PartName="/ppt/media/image67.wmf" ContentType="image/x-wmf"/>
  <Override PartName="/ppt/media/image77.png" ContentType="image/png"/>
  <Override PartName="/ppt/media/image4.wmf" ContentType="image/x-wmf"/>
  <Override PartName="/ppt/media/image43.wmf" ContentType="image/x-wmf"/>
  <Override PartName="/ppt/media/image31.wmf" ContentType="image/x-wmf"/>
  <Override PartName="/ppt/media/image32.wmf" ContentType="image/x-wmf"/>
  <Override PartName="/ppt/media/image34.wmf" ContentType="image/x-wmf"/>
  <Override PartName="/ppt/media/image35.wmf" ContentType="image/x-wmf"/>
  <Override PartName="/ppt/media/image36.wmf" ContentType="image/x-wmf"/>
  <Override PartName="/ppt/media/image38.wmf" ContentType="image/x-wmf"/>
  <Override PartName="/ppt/media/image105.png" ContentType="image/png"/>
  <Override PartName="/ppt/media/image1.png" ContentType="image/png"/>
  <Override PartName="/ppt/media/image42.wmf" ContentType="image/x-wmf"/>
  <Override PartName="/ppt/media/image3.png" ContentType="image/png"/>
  <Override PartName="/ppt/media/image44.wmf" ContentType="image/x-wmf"/>
  <Override PartName="/ppt/media/image100.wmf" ContentType="image/x-wmf"/>
  <Override PartName="/ppt/media/image40.wmf" ContentType="image/x-wmf"/>
  <Override PartName="/ppt/media/image109.wmf" ContentType="image/x-wmf"/>
  <Override PartName="/ppt/media/image45.wmf" ContentType="image/x-wmf"/>
  <Override PartName="/ppt/media/image101.wmf" ContentType="image/x-wmf"/>
  <Override PartName="/ppt/media/image46.wmf" ContentType="image/x-wmf"/>
  <Override PartName="/ppt/media/image114.wmf" ContentType="image/x-wmf"/>
  <Override PartName="/ppt/media/image8.wmf" ContentType="image/x-wmf"/>
  <Override PartName="/ppt/media/image58.wmf" ContentType="image/x-wmf"/>
  <Override PartName="/ppt/media/image69.png" ContentType="image/png"/>
  <Override PartName="/ppt/media/image118.wmf" ContentType="image/x-wmf"/>
  <Override PartName="/ppt/media/image14.png" ContentType="image/png"/>
  <Override PartName="/ppt/media/image117.wmf" ContentType="image/x-wmf"/>
  <Override PartName="/ppt/media/image10.wmf" ContentType="image/x-wmf"/>
  <Override PartName="/ppt/media/image102.png" ContentType="image/png"/>
  <Override PartName="/ppt/media/image97.png" ContentType="image/png"/>
  <Override PartName="/ppt/media/image116.wmf" ContentType="image/x-wmf"/>
  <Override PartName="/ppt/media/image25.wmf" ContentType="image/x-wmf"/>
  <Override PartName="/ppt/media/image122.wmf" ContentType="image/x-wmf"/>
  <Override PartName="/ppt/media/image66.wmf" ContentType="image/x-wmf"/>
  <Override PartName="/ppt/media/image29.wmf" ContentType="image/x-wmf"/>
  <Override PartName="/ppt/media/image107.png" ContentType="image/png"/>
  <Override PartName="/ppt/media/image115.wmf" ContentType="image/x-wmf"/>
  <Override PartName="/ppt/media/image113.jpeg" ContentType="image/jpeg"/>
  <Override PartName="/ppt/media/image11.png" ContentType="image/png"/>
  <Override PartName="/ppt/media/image59.wmf" ContentType="image/x-wmf"/>
  <Override PartName="/ppt/media/image24.wmf" ContentType="image/x-wmf"/>
  <Override PartName="/ppt/media/image121.wmf" ContentType="image/x-wmf"/>
  <Override PartName="/ppt/media/image65.wmf" ContentType="image/x-wmf"/>
  <Override PartName="/ppt/media/image76.png" ContentType="image/png"/>
  <Override PartName="/ppt/media/image28.wmf" ContentType="image/x-wmf"/>
  <Override PartName="/ppt/media/image106.png" ContentType="image/png"/>
  <Override PartName="/ppt/media/image39.wmf" ContentType="image/x-wmf"/>
  <Override PartName="/ppt/media/image111.wmf" ContentType="image/x-wmf"/>
  <Override PartName="/ppt/media/image55.wmf" ContentType="image/x-wmf"/>
  <Override PartName="/ppt/media/image108.png" ContentType="image/png"/>
  <Override PartName="/ppt/media/image120.wmf" ContentType="image/x-wmf"/>
  <Override PartName="/ppt/media/image64.wmf" ContentType="image/x-wmf"/>
  <Override PartName="/ppt/media/image27.wmf" ContentType="image/x-wmf"/>
  <Override PartName="/ppt/media/image124.wmf" ContentType="image/x-wmf"/>
  <Override PartName="/ppt/media/image103.wmf" ContentType="image/x-wmf"/>
  <Override PartName="/ppt/media/image47.wmf" ContentType="image/x-wmf"/>
  <Override PartName="/ppt/media/image26.wmf" ContentType="image/x-wmf"/>
  <Override PartName="/ppt/media/image123.wmf" ContentType="image/x-wmf"/>
  <Override PartName="/ppt/media/image99.png" ContentType="image/png"/>
  <Override PartName="/ppt/media/image104.png" ContentType="image/png"/>
  <Override PartName="/ppt/media/image37.wmf" ContentType="image/x-wmf"/>
  <Override PartName="/ppt/media/image98.png" ContentType="image/png"/>
  <Override PartName="/ppt/media/image48.wmf" ContentType="image/x-wmf"/>
  <Override PartName="/ppt/media/image23.wmf" ContentType="image/x-wmf"/>
  <Override PartName="/ppt/media/image41.wmf" ContentType="image/x-wmf"/>
  <Override PartName="/ppt/media/image56.wmf" ContentType="image/x-wmf"/>
  <Override PartName="/ppt/media/image21.wmf" ContentType="image/x-wmf"/>
  <Override PartName="/ppt/media/image52.wmf" ContentType="image/x-wmf"/>
  <Override PartName="/ppt/media/image75.png" ContentType="image/png"/>
  <Override PartName="/ppt/media/image2.wmf" ContentType="image/x-wmf"/>
  <Override PartName="/ppt/media/image22.wmf" ContentType="image/x-wmf"/>
  <Override PartName="/ppt/media/image54.wmf" ContentType="image/x-wmf"/>
  <Override PartName="/ppt/media/image30.wmf" ContentType="image/x-wmf"/>
  <Override PartName="/ppt/media/image12.wmf" ContentType="image/x-wmf"/>
  <Override PartName="/ppt/media/image13.wmf" ContentType="image/x-wmf"/>
  <Override PartName="/ppt/media/image33.wmf" ContentType="image/x-wmf"/>
  <Override PartName="/ppt/media/image15.wmf" ContentType="image/x-wmf"/>
  <Override PartName="/ppt/media/image110.png" ContentType="image/png"/>
  <Override PartName="/ppt/media/image16.wmf" ContentType="image/x-wmf"/>
  <Override PartName="/ppt/media/image17.wmf" ContentType="image/x-wmf"/>
  <Override PartName="/ppt/media/image112.png" ContentType="image/png"/>
  <Override PartName="/ppt/media/image18.wmf" ContentType="image/x-wmf"/>
  <Override PartName="/ppt/media/image19.wmf" ContentType="image/x-wmf"/>
  <Override PartName="/ppt/media/image20.wmf" ContentType="image/x-wmf"/>
  <Override PartName="/ppt/media/image49.wmf" ContentType="image/x-wmf"/>
  <Override PartName="/ppt/media/image119.wmf" ContentType="image/x-wmf"/>
  <Override PartName="/ppt/media/image50.wmf" ContentType="image/x-wmf"/>
  <Override PartName="/ppt/media/image51.wmf" ContentType="image/x-wmf"/>
  <Override PartName="/ppt/media/image53.wmf" ContentType="image/x-wmf"/>
  <Override PartName="/ppt/media/image57.wmf" ContentType="image/x-wmf"/>
  <Override PartName="/ppt/media/image68.png" ContentType="image/png"/>
  <Override PartName="/ppt/media/image60.wmf" ContentType="image/x-wmf"/>
  <Override PartName="/ppt/media/image71.png" ContentType="image/png"/>
  <Override PartName="/ppt/media/image61.wmf" ContentType="image/x-wmf"/>
  <Override PartName="/ppt/media/image62.wmf" ContentType="image/x-wmf"/>
  <Override PartName="/ppt/media/image73.png" ContentType="image/png"/>
  <Override PartName="/ppt/media/image63.wmf" ContentType="image/x-wmf"/>
  <Override PartName="/ppt/media/image74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0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_rels/slide19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37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3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19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e1012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D83C263-3ECD-4056-B9CB-53FF8B9F8C6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name fields are human-readable comments. Optional, but useful as comments to the playbook. These strings also show up in Tower, so it is easy to correlate any failures in a long running playbook.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3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92D6D46-7323-4CC2-B26E-5A63D214468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Inventory call-out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3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B40AFD5-C802-46F3-A20B-79FE4F01A50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Variables can be handled in several different ways: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Directly in the playbook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As part of a separate vars file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Via the command line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As output from a previous play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Via Tower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3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82458A1-5A34-46A9-BB3C-E608AA385E0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You are not required to use root as the remote user. You can have Ansible connect and run the playbook as any user or even multiple users – as long as that user has the permission to perform the tasks in the playbook. You can even use multiple users and specify different users for different plays or tasks.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Ansible supports sudo, su, powerbroker, and other privilege escalation mechanisms.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4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1368A19-EF57-457B-8B54-9C63A84C69B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real work. General format: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&lt;&lt;module&gt;&gt;: key=value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4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8461EA8-BE4A-4A0A-A94A-7D7B80723CD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Lots of contributions come from Vendors in our community, e.g. Microsoft, Rackspace, Google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4AF8515-6047-44BF-9FD8-B82D342631C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RBAC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Push button deployment (Delegation)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Centralized logging (auditing, compliance)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RESTful API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2A557F4-BCA4-4827-B702-AD8836F5403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2C00272-679F-47CA-BD06-1E66C3F9B67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67C4899-28D6-498F-A4ED-4637D080A72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8DA81BD-2338-44AF-BD1C-08949303DF9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8AF5B92-B715-4B4C-9A2A-EADF8FFC321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74646A7-2965-4C22-B49E-B8B18F0FF3F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0" y="2336400"/>
            <a:ext cx="9143640" cy="537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0" y="2336400"/>
            <a:ext cx="9143640" cy="537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0" y="2336400"/>
            <a:ext cx="9143640" cy="537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0" y="2336400"/>
            <a:ext cx="9143640" cy="537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0" y="2336400"/>
            <a:ext cx="9143640" cy="537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0" y="2336400"/>
            <a:ext cx="9143640" cy="537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0" y="2336400"/>
            <a:ext cx="9143640" cy="537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wmf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1.png"/><Relationship Id="rId3" Type="http://schemas.openxmlformats.org/officeDocument/2006/relationships/image" Target="../media/image12.wmf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LogoLockup-White.eps"/>
          <p:cNvPicPr/>
          <p:nvPr/>
        </p:nvPicPr>
        <p:blipFill>
          <a:blip r:embed="rId3"/>
          <a:stretch/>
        </p:blipFill>
        <p:spPr>
          <a:xfrm>
            <a:off x="2706120" y="1101960"/>
            <a:ext cx="3731040" cy="894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36400"/>
            <a:ext cx="9143640" cy="115884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ffffff"/>
                </a:solidFill>
                <a:latin typeface="Open Sans"/>
              </a:rPr>
              <a:t>Click </a:t>
            </a:r>
            <a:r>
              <a:rPr b="1" lang="en-US" sz="3200" spc="-1" strike="noStrike" cap="all">
                <a:solidFill>
                  <a:srgbClr val="ffffff"/>
                </a:solidFill>
                <a:latin typeface="Open Sans"/>
              </a:rPr>
              <a:t>to </a:t>
            </a:r>
            <a:r>
              <a:rPr b="1" lang="en-US" sz="3200" spc="-1" strike="noStrike" cap="all">
                <a:solidFill>
                  <a:srgbClr val="ffffff"/>
                </a:solidFill>
                <a:latin typeface="Open Sans"/>
              </a:rPr>
              <a:t>edit </a:t>
            </a:r>
            <a:r>
              <a:rPr b="1" lang="en-US" sz="3200" spc="-1" strike="noStrike" cap="all">
                <a:solidFill>
                  <a:srgbClr val="ffffff"/>
                </a:solidFill>
                <a:latin typeface="Open Sans"/>
              </a:rPr>
              <a:t>Maste</a:t>
            </a:r>
            <a:r>
              <a:rPr b="1" lang="en-US" sz="3200" spc="-1" strike="noStrike" cap="all">
                <a:solidFill>
                  <a:srgbClr val="ffffff"/>
                </a:solidFill>
                <a:latin typeface="Open Sans"/>
              </a:rPr>
              <a:t>r title </a:t>
            </a:r>
            <a:r>
              <a:rPr b="1" lang="en-US" sz="3200" spc="-1" strike="noStrike" cap="all">
                <a:solidFill>
                  <a:srgbClr val="ffffff"/>
                </a:solidFill>
                <a:latin typeface="Open Sans"/>
              </a:rPr>
              <a:t>style</a:t>
            </a:r>
            <a:endParaRPr b="0" lang="en-US" sz="32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173880" y="6612840"/>
            <a:ext cx="3217680" cy="1821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Seventh Outline </a:t>
            </a: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 descr="LogoLockup-White.eps"/>
          <p:cNvPicPr/>
          <p:nvPr/>
        </p:nvPicPr>
        <p:blipFill>
          <a:blip r:embed="rId3"/>
          <a:stretch/>
        </p:blipFill>
        <p:spPr>
          <a:xfrm>
            <a:off x="6735960" y="161640"/>
            <a:ext cx="2082600" cy="4993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88160" y="1192320"/>
            <a:ext cx="7317720" cy="1568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c3e3f"/>
                </a:solidFill>
                <a:latin typeface="Open Sans"/>
              </a:rPr>
              <a:t>Click to </a:t>
            </a:r>
            <a:r>
              <a:rPr b="0" lang="en-US" sz="2400" spc="-1" strike="noStrike" cap="all">
                <a:solidFill>
                  <a:srgbClr val="fc3e3f"/>
                </a:solidFill>
                <a:latin typeface="Open Sans"/>
              </a:rPr>
              <a:t>edit MaSter </a:t>
            </a:r>
            <a:r>
              <a:rPr b="0" lang="en-US" sz="2400" spc="-1" strike="noStrike" cap="all">
                <a:solidFill>
                  <a:srgbClr val="fc3e3f"/>
                </a:solidFill>
                <a:latin typeface="Open Sans"/>
              </a:rPr>
              <a:t>title style</a:t>
            </a:r>
            <a:endParaRPr b="0" lang="en-US" sz="24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88160" y="2874240"/>
            <a:ext cx="7317720" cy="314640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Click to edit Master text styles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55586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Second level</a:t>
            </a:r>
            <a:endParaRPr b="0" lang="en-US" sz="1600" spc="-1" strike="noStrike">
              <a:solidFill>
                <a:srgbClr val="555860"/>
              </a:solidFill>
              <a:latin typeface="Open Sans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Third level</a:t>
            </a:r>
            <a:endParaRPr b="0" lang="en-US" sz="1600" spc="-1" strike="noStrike">
              <a:solidFill>
                <a:srgbClr val="555860"/>
              </a:solidFill>
              <a:latin typeface="Open Sans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55586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Fourth level</a:t>
            </a:r>
            <a:endParaRPr b="0" lang="en-US" sz="1600" spc="-1" strike="noStrike">
              <a:solidFill>
                <a:srgbClr val="555860"/>
              </a:solidFill>
              <a:latin typeface="Open Sans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55586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Fifth level</a:t>
            </a:r>
            <a:endParaRPr b="0" lang="en-US" sz="16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856200" y="6612840"/>
            <a:ext cx="2133360" cy="1821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DD130C1-2FFC-4EE5-B4FF-45F8F41CD5BA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1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173880" y="6612840"/>
            <a:ext cx="3217680" cy="1821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291600" y="274680"/>
            <a:ext cx="5408640" cy="35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Click to edit Master text styles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46" name="Line 6"/>
          <p:cNvSpPr/>
          <p:nvPr/>
        </p:nvSpPr>
        <p:spPr>
          <a:xfrm>
            <a:off x="100080" y="6540480"/>
            <a:ext cx="8913960" cy="0"/>
          </a:xfrm>
          <a:prstGeom prst="line">
            <a:avLst/>
          </a:prstGeom>
          <a:ln w="3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3" descr="LogoLockup-White.eps"/>
          <p:cNvPicPr/>
          <p:nvPr/>
        </p:nvPicPr>
        <p:blipFill>
          <a:blip r:embed="rId3"/>
          <a:stretch/>
        </p:blipFill>
        <p:spPr>
          <a:xfrm>
            <a:off x="6735960" y="161640"/>
            <a:ext cx="2082600" cy="499320"/>
          </a:xfrm>
          <a:prstGeom prst="rect">
            <a:avLst/>
          </a:prstGeom>
          <a:ln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sldNum"/>
          </p:nvPr>
        </p:nvSpPr>
        <p:spPr>
          <a:xfrm>
            <a:off x="6856200" y="6612840"/>
            <a:ext cx="2133360" cy="1821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A4A9E11-C8D7-4124-AFD7-FF0B6282A174}" type="slidenum">
              <a:rPr b="0" lang="en-US" sz="800" spc="-1" strike="noStrike">
                <a:solidFill>
                  <a:srgbClr val="9d9d9d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ftr"/>
          </p:nvPr>
        </p:nvSpPr>
        <p:spPr>
          <a:xfrm>
            <a:off x="173880" y="6612840"/>
            <a:ext cx="3217680" cy="1821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85800" y="996840"/>
            <a:ext cx="7317720" cy="15681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 cap="all">
                <a:solidFill>
                  <a:srgbClr val="ffffff"/>
                </a:solidFill>
                <a:latin typeface="Open Sans"/>
              </a:rPr>
              <a:t>Click to edit MaSter title style</a:t>
            </a:r>
            <a:endParaRPr b="0" lang="en-US" sz="2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Click to edit the outline text format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Second Outline Level</a:t>
            </a:r>
            <a:endParaRPr b="0" lang="en-US" sz="1600" spc="-1" strike="noStrike">
              <a:solidFill>
                <a:srgbClr val="555860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Third Outline Level</a:t>
            </a:r>
            <a:endParaRPr b="0" lang="en-US" sz="1600" spc="-1" strike="noStrike">
              <a:solidFill>
                <a:srgbClr val="555860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Fourth Outline Level</a:t>
            </a:r>
            <a:endParaRPr b="0" lang="en-US" sz="1600" spc="-1" strike="noStrike">
              <a:solidFill>
                <a:srgbClr val="555860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Fifth Outline Level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Sixth Outline Level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Seventh Outline Level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3" descr="LogoLockup-White.eps"/>
          <p:cNvPicPr/>
          <p:nvPr/>
        </p:nvPicPr>
        <p:blipFill>
          <a:blip r:embed="rId3"/>
          <a:stretch/>
        </p:blipFill>
        <p:spPr>
          <a:xfrm>
            <a:off x="6735960" y="161640"/>
            <a:ext cx="2082600" cy="499320"/>
          </a:xfrm>
          <a:prstGeom prst="rect">
            <a:avLst/>
          </a:prstGeom>
          <a:ln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88160" y="1192320"/>
            <a:ext cx="7317720" cy="1568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4cb1b2"/>
                </a:solidFill>
                <a:latin typeface="Open Sans"/>
              </a:rPr>
              <a:t>Click to edit MaSter title style</a:t>
            </a:r>
            <a:endParaRPr b="0" lang="en-US" sz="24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88160" y="2874240"/>
            <a:ext cx="7317720" cy="314640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Click to edit Master text styles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55586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Second level</a:t>
            </a:r>
            <a:endParaRPr b="0" lang="en-US" sz="1600" spc="-1" strike="noStrike">
              <a:solidFill>
                <a:srgbClr val="555860"/>
              </a:solidFill>
              <a:latin typeface="Open Sans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Third level</a:t>
            </a:r>
            <a:endParaRPr b="0" lang="en-US" sz="1600" spc="-1" strike="noStrike">
              <a:solidFill>
                <a:srgbClr val="555860"/>
              </a:solidFill>
              <a:latin typeface="Open Sans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55586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Fourth level</a:t>
            </a:r>
            <a:endParaRPr b="0" lang="en-US" sz="1600" spc="-1" strike="noStrike">
              <a:solidFill>
                <a:srgbClr val="555860"/>
              </a:solidFill>
              <a:latin typeface="Open Sans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55586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Fifth level</a:t>
            </a:r>
            <a:endParaRPr b="0" lang="en-US" sz="16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/>
          </p:nvPr>
        </p:nvSpPr>
        <p:spPr>
          <a:xfrm>
            <a:off x="6856200" y="6612840"/>
            <a:ext cx="2133360" cy="1821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CA16C34-97E2-437E-9C2A-72F5A8F6B04E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ftr"/>
          </p:nvPr>
        </p:nvSpPr>
        <p:spPr>
          <a:xfrm>
            <a:off x="173880" y="6612840"/>
            <a:ext cx="3217680" cy="1821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291600" y="274680"/>
            <a:ext cx="5408640" cy="35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Click to edit Master text styles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130" name="Line 6"/>
          <p:cNvSpPr/>
          <p:nvPr/>
        </p:nvSpPr>
        <p:spPr>
          <a:xfrm>
            <a:off x="100080" y="6540480"/>
            <a:ext cx="8913960" cy="0"/>
          </a:xfrm>
          <a:prstGeom prst="line">
            <a:avLst/>
          </a:prstGeom>
          <a:ln w="3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3" descr="LogoLockup-White.eps"/>
          <p:cNvPicPr/>
          <p:nvPr/>
        </p:nvPicPr>
        <p:blipFill>
          <a:blip r:embed="rId3"/>
          <a:stretch/>
        </p:blipFill>
        <p:spPr>
          <a:xfrm>
            <a:off x="6735960" y="161640"/>
            <a:ext cx="2082600" cy="499320"/>
          </a:xfrm>
          <a:prstGeom prst="rect">
            <a:avLst/>
          </a:prstGeom>
          <a:ln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88160" y="1192320"/>
            <a:ext cx="7317720" cy="1568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4cb1b2"/>
                </a:solidFill>
                <a:latin typeface="Open Sans"/>
              </a:rPr>
              <a:t>Click to edit MaSter title style</a:t>
            </a:r>
            <a:endParaRPr b="0" lang="en-US" sz="24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88160" y="2874240"/>
            <a:ext cx="7317720" cy="314640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Click to edit Master text styles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55586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Second level</a:t>
            </a:r>
            <a:endParaRPr b="0" lang="en-US" sz="1600" spc="-1" strike="noStrike">
              <a:solidFill>
                <a:srgbClr val="555860"/>
              </a:solidFill>
              <a:latin typeface="Open Sans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Third level</a:t>
            </a:r>
            <a:endParaRPr b="0" lang="en-US" sz="1600" spc="-1" strike="noStrike">
              <a:solidFill>
                <a:srgbClr val="555860"/>
              </a:solidFill>
              <a:latin typeface="Open Sans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55586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Fourth level</a:t>
            </a:r>
            <a:endParaRPr b="0" lang="en-US" sz="1600" spc="-1" strike="noStrike">
              <a:solidFill>
                <a:srgbClr val="555860"/>
              </a:solidFill>
              <a:latin typeface="Open Sans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55586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Fifth level</a:t>
            </a:r>
            <a:endParaRPr b="0" lang="en-US" sz="16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/>
          </p:nvPr>
        </p:nvSpPr>
        <p:spPr>
          <a:xfrm>
            <a:off x="6856200" y="6612840"/>
            <a:ext cx="2133360" cy="1821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92DF0BC-2530-4882-B3EB-ACBB57B387AD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ftr"/>
          </p:nvPr>
        </p:nvSpPr>
        <p:spPr>
          <a:xfrm>
            <a:off x="173880" y="6612840"/>
            <a:ext cx="3217680" cy="1821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291600" y="274680"/>
            <a:ext cx="5408640" cy="35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Click to edit Master text styles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173" name="Line 6"/>
          <p:cNvSpPr/>
          <p:nvPr/>
        </p:nvSpPr>
        <p:spPr>
          <a:xfrm>
            <a:off x="100080" y="6540480"/>
            <a:ext cx="8913960" cy="0"/>
          </a:xfrm>
          <a:prstGeom prst="line">
            <a:avLst/>
          </a:prstGeom>
          <a:ln w="3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3" descr="LogoLockup-White.eps"/>
          <p:cNvPicPr/>
          <p:nvPr/>
        </p:nvPicPr>
        <p:blipFill>
          <a:blip r:embed="rId3"/>
          <a:stretch/>
        </p:blipFill>
        <p:spPr>
          <a:xfrm>
            <a:off x="6735960" y="161640"/>
            <a:ext cx="2082600" cy="499320"/>
          </a:xfrm>
          <a:prstGeom prst="rect">
            <a:avLst/>
          </a:prstGeom>
          <a:ln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sldNum"/>
          </p:nvPr>
        </p:nvSpPr>
        <p:spPr>
          <a:xfrm>
            <a:off x="6856200" y="6612840"/>
            <a:ext cx="2133360" cy="1821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8FB3C6C-F7FF-4547-8941-71AF8AB12CE6}" type="slidenum">
              <a:rPr b="0" lang="en-US" sz="800" spc="-1" strike="noStrike">
                <a:solidFill>
                  <a:srgbClr val="9d9d9d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ftr"/>
          </p:nvPr>
        </p:nvSpPr>
        <p:spPr>
          <a:xfrm>
            <a:off x="173880" y="6612840"/>
            <a:ext cx="3217680" cy="1821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title"/>
          </p:nvPr>
        </p:nvSpPr>
        <p:spPr>
          <a:xfrm>
            <a:off x="685800" y="996840"/>
            <a:ext cx="7317720" cy="15681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 cap="all">
                <a:solidFill>
                  <a:srgbClr val="ffffff"/>
                </a:solidFill>
                <a:latin typeface="Open Sans"/>
              </a:rPr>
              <a:t>Click to edit MaSter title style</a:t>
            </a:r>
            <a:endParaRPr b="0" lang="en-US" sz="2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Click to edit the outline text format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Second Outline Level</a:t>
            </a:r>
            <a:endParaRPr b="0" lang="en-US" sz="1600" spc="-1" strike="noStrike">
              <a:solidFill>
                <a:srgbClr val="555860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Third Outline Level</a:t>
            </a:r>
            <a:endParaRPr b="0" lang="en-US" sz="1600" spc="-1" strike="noStrike">
              <a:solidFill>
                <a:srgbClr val="555860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Fourth Outline Level</a:t>
            </a:r>
            <a:endParaRPr b="0" lang="en-US" sz="1600" spc="-1" strike="noStrike">
              <a:solidFill>
                <a:srgbClr val="555860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Fifth Outline Level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Sixth Outline Level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Seventh Outline Level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8" descr="LogoLockup-black.eps"/>
          <p:cNvPicPr/>
          <p:nvPr/>
        </p:nvPicPr>
        <p:blipFill>
          <a:blip r:embed="rId2"/>
          <a:stretch/>
        </p:blipFill>
        <p:spPr>
          <a:xfrm>
            <a:off x="6732000" y="154440"/>
            <a:ext cx="2115360" cy="507240"/>
          </a:xfrm>
          <a:prstGeom prst="rect">
            <a:avLst/>
          </a:prstGeom>
          <a:ln>
            <a:noFill/>
          </a:ln>
        </p:spPr>
      </p:pic>
      <p:sp>
        <p:nvSpPr>
          <p:cNvPr id="252" name="PlaceHolder 1"/>
          <p:cNvSpPr>
            <a:spLocks noGrp="1"/>
          </p:cNvSpPr>
          <p:nvPr>
            <p:ph type="sldNum"/>
          </p:nvPr>
        </p:nvSpPr>
        <p:spPr>
          <a:xfrm>
            <a:off x="6856200" y="6612840"/>
            <a:ext cx="2133360" cy="1821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E19819B-20C4-4CEF-BEA9-0E66A4669FF1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ftr"/>
          </p:nvPr>
        </p:nvSpPr>
        <p:spPr>
          <a:xfrm>
            <a:off x="173880" y="6612840"/>
            <a:ext cx="3217680" cy="1821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e1012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Click to edit the outline text format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Second Outline Level</a:t>
            </a:r>
            <a:endParaRPr b="0" lang="en-US" sz="1600" spc="-1" strike="noStrike">
              <a:solidFill>
                <a:srgbClr val="555860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Third Outline Level</a:t>
            </a:r>
            <a:endParaRPr b="0" lang="en-US" sz="1600" spc="-1" strike="noStrike">
              <a:solidFill>
                <a:srgbClr val="555860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Fourth Outline Level</a:t>
            </a:r>
            <a:endParaRPr b="0" lang="en-US" sz="1600" spc="-1" strike="noStrike">
              <a:solidFill>
                <a:srgbClr val="555860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Fifth Outline Level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Sixth Outline Level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Seventh Outline Level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2.wmf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image" Target="../media/image89.png"/><Relationship Id="rId18" Type="http://schemas.openxmlformats.org/officeDocument/2006/relationships/image" Target="../media/image90.png"/><Relationship Id="rId19" Type="http://schemas.openxmlformats.org/officeDocument/2006/relationships/image" Target="../media/image91.png"/><Relationship Id="rId20" Type="http://schemas.openxmlformats.org/officeDocument/2006/relationships/image" Target="../media/image92.png"/><Relationship Id="rId21" Type="http://schemas.openxmlformats.org/officeDocument/2006/relationships/image" Target="../media/image93.png"/><Relationship Id="rId22" Type="http://schemas.openxmlformats.org/officeDocument/2006/relationships/image" Target="../media/image94.png"/><Relationship Id="rId23" Type="http://schemas.openxmlformats.org/officeDocument/2006/relationships/image" Target="../media/image95.png"/><Relationship Id="rId24" Type="http://schemas.openxmlformats.org/officeDocument/2006/relationships/image" Target="../media/image96.png"/><Relationship Id="rId25" Type="http://schemas.openxmlformats.org/officeDocument/2006/relationships/image" Target="../media/image97.png"/><Relationship Id="rId26" Type="http://schemas.openxmlformats.org/officeDocument/2006/relationships/image" Target="../media/image98.png"/><Relationship Id="rId27" Type="http://schemas.openxmlformats.org/officeDocument/2006/relationships/image" Target="../media/image99.png"/><Relationship Id="rId28" Type="http://schemas.openxmlformats.org/officeDocument/2006/relationships/image" Target="../media/image100.wmf"/><Relationship Id="rId29" Type="http://schemas.openxmlformats.org/officeDocument/2006/relationships/image" Target="../media/image101.wmf"/><Relationship Id="rId30" Type="http://schemas.openxmlformats.org/officeDocument/2006/relationships/image" Target="../media/image102.png"/><Relationship Id="rId31" Type="http://schemas.openxmlformats.org/officeDocument/2006/relationships/slideLayout" Target="../slideLayouts/slideLayout13.xml"/><Relationship Id="rId3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3.wmf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7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9.wmf"/><Relationship Id="rId2" Type="http://schemas.openxmlformats.org/officeDocument/2006/relationships/image" Target="../media/image110.png"/><Relationship Id="rId3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1.wmf"/><Relationship Id="rId2" Type="http://schemas.openxmlformats.org/officeDocument/2006/relationships/image" Target="../media/image112.png"/><Relationship Id="rId3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Relationship Id="rId4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3.jpeg"/><Relationship Id="rId2" Type="http://schemas.openxmlformats.org/officeDocument/2006/relationships/image" Target="../media/image114.wmf"/><Relationship Id="rId3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drive.google.com/open?id=0B618R6NtqiRNNGVZZ1dkUTB0cXc" TargetMode="External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mojo.redhat.com/groups/ansible" TargetMode="External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15.wmf"/><Relationship Id="rId2" Type="http://schemas.openxmlformats.org/officeDocument/2006/relationships/image" Target="../media/image116.wmf"/><Relationship Id="rId3" Type="http://schemas.openxmlformats.org/officeDocument/2006/relationships/image" Target="../media/image117.wmf"/><Relationship Id="rId4" Type="http://schemas.openxmlformats.org/officeDocument/2006/relationships/image" Target="../media/image118.wmf"/><Relationship Id="rId5" Type="http://schemas.openxmlformats.org/officeDocument/2006/relationships/image" Target="../media/image119.wmf"/><Relationship Id="rId6" Type="http://schemas.openxmlformats.org/officeDocument/2006/relationships/image" Target="../media/image120.wmf"/><Relationship Id="rId7" Type="http://schemas.openxmlformats.org/officeDocument/2006/relationships/image" Target="../media/image121.wmf"/><Relationship Id="rId8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22.wmf"/><Relationship Id="rId2" Type="http://schemas.openxmlformats.org/officeDocument/2006/relationships/image" Target="../media/image123.wmf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24.wmf"/><Relationship Id="rId2" Type="http://schemas.openxmlformats.org/officeDocument/2006/relationships/slideLayout" Target="../slideLayouts/slideLayout7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github.com/ansible/ansible-examples/tree/master/lamp_haproxy" TargetMode="External"/><Relationship Id="rId2" Type="http://schemas.openxmlformats.org/officeDocument/2006/relationships/hyperlink" Target="https://github.com/ansible/ansible-examples/tree/master/lamp_haproxy" TargetMode="External"/><Relationship Id="rId3" Type="http://schemas.openxmlformats.org/officeDocument/2006/relationships/hyperlink" Target="https://github.com/ansible/ansible-examples/tree/master/jboss-standalone" TargetMode="External"/><Relationship Id="rId4" Type="http://schemas.openxmlformats.org/officeDocument/2006/relationships/hyperlink" Target="https://github.com/ansible/ansible-examples/tree/master/jboss-standalone" TargetMode="External"/><Relationship Id="rId5" Type="http://schemas.openxmlformats.org/officeDocument/2006/relationships/hyperlink" Target="http://www.ansible.com/security-stig" TargetMode="External"/><Relationship Id="rId6" Type="http://schemas.openxmlformats.org/officeDocument/2006/relationships/hyperlink" Target="http://www.ansible.com/security-stig" TargetMode="External"/><Relationship Id="rId7" Type="http://schemas.openxmlformats.org/officeDocument/2006/relationships/hyperlink" Target="http://galaxy.ansible.com/" TargetMode="External"/><Relationship Id="rId8" Type="http://schemas.openxmlformats.org/officeDocument/2006/relationships/hyperlink" Target="https://github.com/ansible/ansible-examples" TargetMode="External"/><Relationship Id="rId9" Type="http://schemas.openxmlformats.org/officeDocument/2006/relationships/slideLayout" Target="../slideLayouts/slideLayout49.xml"/><Relationship Id="rId10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5" Type="http://schemas.openxmlformats.org/officeDocument/2006/relationships/image" Target="../media/image22.wmf"/><Relationship Id="rId6" Type="http://schemas.openxmlformats.org/officeDocument/2006/relationships/image" Target="../media/image23.wmf"/><Relationship Id="rId7" Type="http://schemas.openxmlformats.org/officeDocument/2006/relationships/image" Target="../media/image24.wmf"/><Relationship Id="rId8" Type="http://schemas.openxmlformats.org/officeDocument/2006/relationships/image" Target="../media/image25.wmf"/><Relationship Id="rId9" Type="http://schemas.openxmlformats.org/officeDocument/2006/relationships/image" Target="../media/image26.wmf"/><Relationship Id="rId10" Type="http://schemas.openxmlformats.org/officeDocument/2006/relationships/image" Target="../media/image27.wmf"/><Relationship Id="rId1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5" Type="http://schemas.openxmlformats.org/officeDocument/2006/relationships/image" Target="../media/image32.wmf"/><Relationship Id="rId6" Type="http://schemas.openxmlformats.org/officeDocument/2006/relationships/image" Target="../media/image33.wmf"/><Relationship Id="rId7" Type="http://schemas.openxmlformats.org/officeDocument/2006/relationships/image" Target="../media/image34.wmf"/><Relationship Id="rId8" Type="http://schemas.openxmlformats.org/officeDocument/2006/relationships/image" Target="../media/image35.wmf"/><Relationship Id="rId9" Type="http://schemas.openxmlformats.org/officeDocument/2006/relationships/image" Target="../media/image36.wmf"/><Relationship Id="rId10" Type="http://schemas.openxmlformats.org/officeDocument/2006/relationships/image" Target="../media/image37.wmf"/><Relationship Id="rId1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Relationship Id="rId3" Type="http://schemas.openxmlformats.org/officeDocument/2006/relationships/image" Target="../media/image40.wmf"/><Relationship Id="rId4" Type="http://schemas.openxmlformats.org/officeDocument/2006/relationships/image" Target="../media/image41.wmf"/><Relationship Id="rId5" Type="http://schemas.openxmlformats.org/officeDocument/2006/relationships/image" Target="../media/image42.wmf"/><Relationship Id="rId6" Type="http://schemas.openxmlformats.org/officeDocument/2006/relationships/image" Target="../media/image43.wmf"/><Relationship Id="rId7" Type="http://schemas.openxmlformats.org/officeDocument/2006/relationships/image" Target="../media/image44.wmf"/><Relationship Id="rId8" Type="http://schemas.openxmlformats.org/officeDocument/2006/relationships/image" Target="../media/image45.wmf"/><Relationship Id="rId9" Type="http://schemas.openxmlformats.org/officeDocument/2006/relationships/image" Target="../media/image46.wmf"/><Relationship Id="rId10" Type="http://schemas.openxmlformats.org/officeDocument/2006/relationships/image" Target="../media/image47.wmf"/><Relationship Id="rId1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9.wmf"/><Relationship Id="rId3" Type="http://schemas.openxmlformats.org/officeDocument/2006/relationships/image" Target="../media/image50.wmf"/><Relationship Id="rId4" Type="http://schemas.openxmlformats.org/officeDocument/2006/relationships/image" Target="../media/image51.wmf"/><Relationship Id="rId5" Type="http://schemas.openxmlformats.org/officeDocument/2006/relationships/image" Target="../media/image52.wmf"/><Relationship Id="rId6" Type="http://schemas.openxmlformats.org/officeDocument/2006/relationships/image" Target="../media/image53.wmf"/><Relationship Id="rId7" Type="http://schemas.openxmlformats.org/officeDocument/2006/relationships/image" Target="../media/image54.wmf"/><Relationship Id="rId8" Type="http://schemas.openxmlformats.org/officeDocument/2006/relationships/image" Target="../media/image55.wmf"/><Relationship Id="rId9" Type="http://schemas.openxmlformats.org/officeDocument/2006/relationships/image" Target="../media/image56.wmf"/><Relationship Id="rId10" Type="http://schemas.openxmlformats.org/officeDocument/2006/relationships/image" Target="../media/image57.wmf"/><Relationship Id="rId1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8.wmf"/><Relationship Id="rId2" Type="http://schemas.openxmlformats.org/officeDocument/2006/relationships/image" Target="../media/image59.wmf"/><Relationship Id="rId3" Type="http://schemas.openxmlformats.org/officeDocument/2006/relationships/image" Target="../media/image60.wmf"/><Relationship Id="rId4" Type="http://schemas.openxmlformats.org/officeDocument/2006/relationships/image" Target="../media/image61.wmf"/><Relationship Id="rId5" Type="http://schemas.openxmlformats.org/officeDocument/2006/relationships/image" Target="../media/image62.wmf"/><Relationship Id="rId6" Type="http://schemas.openxmlformats.org/officeDocument/2006/relationships/image" Target="../media/image63.wmf"/><Relationship Id="rId7" Type="http://schemas.openxmlformats.org/officeDocument/2006/relationships/image" Target="../media/image64.wmf"/><Relationship Id="rId8" Type="http://schemas.openxmlformats.org/officeDocument/2006/relationships/image" Target="../media/image65.wmf"/><Relationship Id="rId9" Type="http://schemas.openxmlformats.org/officeDocument/2006/relationships/image" Target="../media/image66.wmf"/><Relationship Id="rId10" Type="http://schemas.openxmlformats.org/officeDocument/2006/relationships/image" Target="../media/image67.wmf"/><Relationship Id="rId1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0" y="2336400"/>
            <a:ext cx="9143640" cy="1158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ffffff"/>
                </a:solidFill>
                <a:latin typeface="Open Sans"/>
              </a:rPr>
              <a:t>AUTOMATION FOR EVERYONE</a:t>
            </a:r>
            <a:endParaRPr b="0" lang="en-US" sz="3200" spc="-1" strike="noStrike">
              <a:solidFill>
                <a:srgbClr val="0e1012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36E29D2-24C9-4B93-9104-5971FD1C64F0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61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562" name="TextShape 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PLAYBOOK EXAMPLE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563" name="CustomShape 4"/>
          <p:cNvSpPr/>
          <p:nvPr/>
        </p:nvSpPr>
        <p:spPr>
          <a:xfrm>
            <a:off x="736560" y="1143000"/>
            <a:ext cx="7632360" cy="50313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  <a:effectLst>
            <a:softEdge rad="2540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- name: install and start apache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hosts: 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vars: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http_port: 80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max_clients: 200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remote_user: root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tasks: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- name: install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yum: pkg=httpd state=latest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- name: write the apache config file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template: src=/srv/httpd.j2 dest=/etc/httpd.conf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- name: start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service: name=httpd state=running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60C08A2-95EC-43A7-873E-7BE8A4C5844B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65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566" name="TextShape 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PLAYBOOK EXAMPLE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567" name="CustomShape 4"/>
          <p:cNvSpPr/>
          <p:nvPr/>
        </p:nvSpPr>
        <p:spPr>
          <a:xfrm>
            <a:off x="736560" y="1143000"/>
            <a:ext cx="7632360" cy="50313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  <a:effectLst>
            <a:softEdge rad="2540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 name: install and start apache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hosts: 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vars: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http_port: 80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max_clients: 200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remote_user: root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tasks: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 name: install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yum: pkg=httpd state=latest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 name: write the apache config file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template: src=/srv/httpd.j2 dest=/etc/httpd.conf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 name: start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service: name=httpd state=running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CDA520F-18A7-436A-8ECA-A710012459A2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69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570" name="TextShape 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PLAYBOOK EXAMPLE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571" name="CustomShape 4"/>
          <p:cNvSpPr/>
          <p:nvPr/>
        </p:nvSpPr>
        <p:spPr>
          <a:xfrm>
            <a:off x="736560" y="1143000"/>
            <a:ext cx="7632360" cy="50313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  <a:effectLst>
            <a:softEdge rad="2540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 name: install and start apache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hosts: 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vars: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http_port: 80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max_clients: 200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remote_user: root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tasks: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 name: install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yum: pkg=httpd state=latest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 name: write the apache config file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template: src=/srv/httpd.j2 dest=/etc/httpd.conf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 name: start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service: name=httpd state=running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3722BAD-6DD3-4EEA-9AEB-13F4622D2C9A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73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574" name="TextShape 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PLAYBOOK EXAMPLE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575" name="CustomShape 4"/>
          <p:cNvSpPr/>
          <p:nvPr/>
        </p:nvSpPr>
        <p:spPr>
          <a:xfrm>
            <a:off x="736560" y="1143000"/>
            <a:ext cx="7632360" cy="50313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  <a:effectLst>
            <a:softEdge rad="2540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 name: install and start apache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hosts: 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vars: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http_port: 80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max_clients: 200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remote_user: root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tasks: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 name: install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yum: pkg=httpd state=latest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 name: write the apache config file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template: src=/srv/httpd.j2 dest=/etc/httpd.conf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 name: start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service: name=httpd state=running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C6F516A-0B8E-41F4-9A43-D45CAB409313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77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578" name="TextShape 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PLAYBOOK EXAMPLE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579" name="CustomShape 4"/>
          <p:cNvSpPr/>
          <p:nvPr/>
        </p:nvSpPr>
        <p:spPr>
          <a:xfrm>
            <a:off x="736560" y="1143000"/>
            <a:ext cx="7632360" cy="50313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  <a:effectLst>
            <a:softEdge rad="2540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 name: install and start apache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hosts: 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vars: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http_port: 80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max_clients: 200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remote_user: root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tasks: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 name: install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yum: pkg=httpd state=latest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 name: write the apache config file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template: src=/srv/httpd.j2 dest=/etc/httpd.conf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 name: start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service: name=httpd state=running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Picture 6" descr="Module_Index_—_Ansible_Documentation.png"/>
          <p:cNvPicPr/>
          <p:nvPr/>
        </p:nvPicPr>
        <p:blipFill>
          <a:blip r:embed="rId1"/>
          <a:stretch/>
        </p:blipFill>
        <p:spPr>
          <a:xfrm>
            <a:off x="423720" y="1233720"/>
            <a:ext cx="4489920" cy="4933080"/>
          </a:xfrm>
          <a:prstGeom prst="rect">
            <a:avLst/>
          </a:prstGeom>
          <a:ln>
            <a:noFill/>
          </a:ln>
        </p:spPr>
      </p:pic>
      <p:sp>
        <p:nvSpPr>
          <p:cNvPr id="581" name="CustomShape 1"/>
          <p:cNvSpPr/>
          <p:nvPr/>
        </p:nvSpPr>
        <p:spPr>
          <a:xfrm>
            <a:off x="3251160" y="1127880"/>
            <a:ext cx="1330560" cy="51404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2" name="CustomShape 2"/>
          <p:cNvSpPr/>
          <p:nvPr/>
        </p:nvSpPr>
        <p:spPr>
          <a:xfrm>
            <a:off x="4196160" y="1233720"/>
            <a:ext cx="4480200" cy="5034960"/>
          </a:xfrm>
          <a:prstGeom prst="wedgeRectCallout">
            <a:avLst>
              <a:gd name="adj1" fmla="val -84397"/>
              <a:gd name="adj2" fmla="val 29887"/>
            </a:avLst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83" name="Content Placeholder 11" descr=""/>
          <p:cNvPicPr/>
          <p:nvPr/>
        </p:nvPicPr>
        <p:blipFill>
          <a:blip r:embed="rId2"/>
          <a:stretch/>
        </p:blipFill>
        <p:spPr>
          <a:xfrm>
            <a:off x="4314600" y="1308960"/>
            <a:ext cx="4249800" cy="4867920"/>
          </a:xfrm>
          <a:prstGeom prst="rect">
            <a:avLst/>
          </a:prstGeom>
          <a:ln>
            <a:noFill/>
          </a:ln>
        </p:spPr>
      </p:pic>
      <p:sp>
        <p:nvSpPr>
          <p:cNvPr id="584" name="TextShape 3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216938B-6CFF-4702-9638-7BDEA391E9B5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85" name="TextShape 4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586" name="TextShape 5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MODULES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3CC2F72-07BE-4A26-B8B0-8CFB26E5F29E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88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589" name="TextShape 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COMMUNITY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590" name="CustomShape 4"/>
          <p:cNvSpPr/>
          <p:nvPr/>
        </p:nvSpPr>
        <p:spPr>
          <a:xfrm>
            <a:off x="478440" y="2224440"/>
            <a:ext cx="4265640" cy="34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30000"/>
              </a:lnSpc>
              <a:spcBef>
                <a:spcPts val="281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13,000+ stars &amp; 4,000+ forks on GitHub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30000"/>
              </a:lnSpc>
              <a:spcBef>
                <a:spcPts val="281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2000+ GitHub Contributors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30000"/>
              </a:lnSpc>
              <a:spcBef>
                <a:spcPts val="281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Over 550 modules shipped with Ansible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30000"/>
              </a:lnSpc>
              <a:spcBef>
                <a:spcPts val="281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New contributors added every day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30000"/>
              </a:lnSpc>
              <a:spcBef>
                <a:spcPts val="281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1200+ users on IRC channel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30000"/>
              </a:lnSpc>
              <a:spcBef>
                <a:spcPts val="281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Top 10 open source projects in 2014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30000"/>
              </a:lnSpc>
              <a:spcBef>
                <a:spcPts val="281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World-wide meetups taking place every week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30000"/>
              </a:lnSpc>
              <a:spcBef>
                <a:spcPts val="281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Ansible Galaxy: over 18,000 subscribers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30000"/>
              </a:lnSpc>
              <a:spcBef>
                <a:spcPts val="281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250,000+ downloads a month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30000"/>
              </a:lnSpc>
              <a:spcBef>
                <a:spcPts val="281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AnsibleFests in NYC, SF, London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1" name="CustomShape 5"/>
          <p:cNvSpPr/>
          <p:nvPr/>
        </p:nvSpPr>
        <p:spPr>
          <a:xfrm>
            <a:off x="478440" y="1377000"/>
            <a:ext cx="45298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</a:rPr>
              <a:t>THE MOST POPULAR OPEN-SOURCE AUTOMATION COMMUNITY ON GITHUB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5ACCC51-DCD9-4C1C-885C-9886600CAC09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93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594" name="TextShape 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THE ANSIBLE WAY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595" name="CustomShape 4"/>
          <p:cNvSpPr/>
          <p:nvPr/>
        </p:nvSpPr>
        <p:spPr>
          <a:xfrm>
            <a:off x="478440" y="1482840"/>
            <a:ext cx="78624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Agentless support for all major OS variants, physical, virtual, cloud and network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CustomShape 5"/>
          <p:cNvSpPr/>
          <p:nvPr/>
        </p:nvSpPr>
        <p:spPr>
          <a:xfrm>
            <a:off x="478440" y="1173600"/>
            <a:ext cx="48754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4cb1b2"/>
                </a:solidFill>
                <a:latin typeface="Open Sans Extrabold"/>
              </a:rPr>
              <a:t>CROSS PLATFORM </a:t>
            </a:r>
            <a:r>
              <a:rPr b="1" lang="en-US" sz="1500" spc="-1" strike="noStrike">
                <a:solidFill>
                  <a:srgbClr val="4cb1b2"/>
                </a:solidFill>
                <a:latin typeface="Open Sans Light"/>
              </a:rPr>
              <a:t>– Linux, Windows, UNIX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7" name="CustomShape 6"/>
          <p:cNvSpPr/>
          <p:nvPr/>
        </p:nvSpPr>
        <p:spPr>
          <a:xfrm>
            <a:off x="498960" y="2392200"/>
            <a:ext cx="78624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Perfectly describe and document every aspect of your application environment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8" name="CustomShape 7"/>
          <p:cNvSpPr/>
          <p:nvPr/>
        </p:nvSpPr>
        <p:spPr>
          <a:xfrm>
            <a:off x="498960" y="2082960"/>
            <a:ext cx="48754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4cb1b2"/>
                </a:solidFill>
                <a:latin typeface="Open Sans Extrabold"/>
              </a:rPr>
              <a:t>HUMAN READABLE </a:t>
            </a:r>
            <a:r>
              <a:rPr b="1" lang="en-US" sz="1500" spc="-1" strike="noStrike">
                <a:solidFill>
                  <a:srgbClr val="4cb1b2"/>
                </a:solidFill>
                <a:latin typeface="Open Sans Light"/>
              </a:rPr>
              <a:t>– YAML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9" name="CustomShape 8"/>
          <p:cNvSpPr/>
          <p:nvPr/>
        </p:nvSpPr>
        <p:spPr>
          <a:xfrm>
            <a:off x="498960" y="3265560"/>
            <a:ext cx="78624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Every change can be made by playbooks, ensuring everyone is on the same page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0" name="CustomShape 9"/>
          <p:cNvSpPr/>
          <p:nvPr/>
        </p:nvSpPr>
        <p:spPr>
          <a:xfrm>
            <a:off x="498960" y="2956320"/>
            <a:ext cx="67752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4cb1b2"/>
                </a:solidFill>
                <a:latin typeface="Open Sans Extrabold"/>
              </a:rPr>
              <a:t>PERFECT DESCRIPTION OF APPLICATION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1" name="CustomShape 10"/>
          <p:cNvSpPr/>
          <p:nvPr/>
        </p:nvSpPr>
        <p:spPr>
          <a:xfrm>
            <a:off x="498960" y="4129200"/>
            <a:ext cx="78624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Playbooks are plain-text. Treat them like code in your existing version control.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2" name="CustomShape 11"/>
          <p:cNvSpPr/>
          <p:nvPr/>
        </p:nvSpPr>
        <p:spPr>
          <a:xfrm>
            <a:off x="498960" y="3819960"/>
            <a:ext cx="67752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4cb1b2"/>
                </a:solidFill>
                <a:latin typeface="Open Sans Extrabold"/>
              </a:rPr>
              <a:t>VERSION CONTROLLED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3" name="CustomShape 12"/>
          <p:cNvSpPr/>
          <p:nvPr/>
        </p:nvSpPr>
        <p:spPr>
          <a:xfrm>
            <a:off x="498960" y="5002920"/>
            <a:ext cx="78624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Capture all the servers 100% of the time, regardless of infrastructure, location, etc.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4" name="CustomShape 13"/>
          <p:cNvSpPr/>
          <p:nvPr/>
        </p:nvSpPr>
        <p:spPr>
          <a:xfrm>
            <a:off x="498960" y="4693680"/>
            <a:ext cx="67752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4cb1b2"/>
                </a:solidFill>
                <a:latin typeface="Open Sans Extrabold"/>
              </a:rPr>
              <a:t>DYNAMIC INVENTORIES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5" name="CustomShape 14"/>
          <p:cNvSpPr/>
          <p:nvPr/>
        </p:nvSpPr>
        <p:spPr>
          <a:xfrm>
            <a:off x="498960" y="5846040"/>
            <a:ext cx="78624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Homogenize existing environments by leveraging current toolsets and update mechanisms.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6" name="CustomShape 15"/>
          <p:cNvSpPr/>
          <p:nvPr/>
        </p:nvSpPr>
        <p:spPr>
          <a:xfrm>
            <a:off x="498960" y="5536800"/>
            <a:ext cx="839088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4cb1b2"/>
                </a:solidFill>
                <a:latin typeface="Open Sans Extrabold"/>
              </a:rPr>
              <a:t>ORCHESTRATION THAT PLAYS WELL WITH OTHERS </a:t>
            </a:r>
            <a:r>
              <a:rPr b="1" lang="en-US" sz="1500" spc="-1" strike="noStrike">
                <a:solidFill>
                  <a:srgbClr val="4cb1b2"/>
                </a:solidFill>
                <a:latin typeface="Open Sans Light"/>
              </a:rPr>
              <a:t>– HP SA, Puppet, Jenkins, RHNSS, etc.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B088500-F815-4164-802F-09E742FAF5FF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08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609" name="TextShape 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WHAT IS ANSIBLE TOWER?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610" name="CustomShape 4"/>
          <p:cNvSpPr/>
          <p:nvPr/>
        </p:nvSpPr>
        <p:spPr>
          <a:xfrm>
            <a:off x="5375520" y="2841480"/>
            <a:ext cx="3148200" cy="34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71768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717680"/>
                </a:solidFill>
                <a:latin typeface="Open Sans"/>
              </a:rPr>
              <a:t>Role-based access control </a:t>
            </a:r>
            <a:r>
              <a:rPr b="0" lang="en-US" sz="1400" spc="-1" strike="noStrike">
                <a:solidFill>
                  <a:srgbClr val="717680"/>
                </a:solidFill>
                <a:latin typeface="Open Sans"/>
              </a:rPr>
              <a:t>keeps environments secure, and teams efficient.</a:t>
            </a:r>
            <a:br/>
            <a:r>
              <a:rPr b="0" lang="en-US" sz="1400" spc="-1" strike="noStrike">
                <a:solidFill>
                  <a:srgbClr val="717680"/>
                </a:solidFill>
                <a:latin typeface="Open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71768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717680"/>
                </a:solidFill>
                <a:latin typeface="Open Sans"/>
              </a:rPr>
              <a:t>Non-privileged users can </a:t>
            </a:r>
            <a:r>
              <a:rPr b="1" lang="en-US" sz="1400" spc="-1" strike="noStrike">
                <a:solidFill>
                  <a:srgbClr val="717680"/>
                </a:solidFill>
                <a:latin typeface="Open Sans"/>
              </a:rPr>
              <a:t>safely deploy </a:t>
            </a:r>
            <a:r>
              <a:rPr b="0" lang="en-US" sz="1400" spc="-1" strike="noStrike">
                <a:solidFill>
                  <a:srgbClr val="717680"/>
                </a:solidFill>
                <a:latin typeface="Open Sans"/>
              </a:rPr>
              <a:t>entire applications with </a:t>
            </a:r>
            <a:r>
              <a:rPr b="1" lang="en-US" sz="1400" spc="-1" strike="noStrike">
                <a:solidFill>
                  <a:srgbClr val="717680"/>
                </a:solidFill>
                <a:latin typeface="Open Sans"/>
              </a:rPr>
              <a:t>push-button deployment</a:t>
            </a:r>
            <a:r>
              <a:rPr b="0" lang="en-US" sz="1400" spc="-1" strike="noStrike">
                <a:solidFill>
                  <a:srgbClr val="717680"/>
                </a:solidFill>
                <a:latin typeface="Open Sans"/>
              </a:rPr>
              <a:t> access.</a:t>
            </a:r>
            <a:br/>
            <a:r>
              <a:rPr b="0" lang="en-US" sz="1400" spc="-1" strike="noStrike">
                <a:solidFill>
                  <a:srgbClr val="717680"/>
                </a:solidFill>
                <a:latin typeface="Open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71768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717680"/>
                </a:solidFill>
                <a:latin typeface="Open Sans"/>
              </a:rPr>
              <a:t>All Ansible automations are </a:t>
            </a:r>
            <a:r>
              <a:rPr b="1" lang="en-US" sz="1400" spc="-1" strike="noStrike">
                <a:solidFill>
                  <a:srgbClr val="717680"/>
                </a:solidFill>
                <a:latin typeface="Open Sans"/>
              </a:rPr>
              <a:t>centrally logged, </a:t>
            </a:r>
            <a:r>
              <a:rPr b="0" lang="en-US" sz="1400" spc="-1" strike="noStrike">
                <a:solidFill>
                  <a:srgbClr val="717680"/>
                </a:solidFill>
                <a:latin typeface="Open Sans"/>
              </a:rPr>
              <a:t>ensuring </a:t>
            </a:r>
            <a:r>
              <a:rPr b="1" lang="en-US" sz="1400" spc="-1" strike="noStrike">
                <a:solidFill>
                  <a:srgbClr val="717680"/>
                </a:solidFill>
                <a:latin typeface="Open Sans"/>
              </a:rPr>
              <a:t>complete auditability and compliance</a:t>
            </a:r>
            <a:r>
              <a:rPr b="0" lang="en-US" sz="1400" spc="-1" strike="noStrike">
                <a:solidFill>
                  <a:srgbClr val="717680"/>
                </a:solidFill>
                <a:latin typeface="Open Sans"/>
              </a:rPr>
              <a:t>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1" name="CustomShape 5"/>
          <p:cNvSpPr/>
          <p:nvPr/>
        </p:nvSpPr>
        <p:spPr>
          <a:xfrm>
            <a:off x="5387400" y="1324440"/>
            <a:ext cx="3644640" cy="15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20"/>
              </a:spcBef>
            </a:pPr>
            <a:br/>
            <a:r>
              <a:rPr b="0" lang="en-US" sz="1400" spc="-1" strike="noStrike">
                <a:solidFill>
                  <a:srgbClr val="717680"/>
                </a:solidFill>
                <a:latin typeface="Open Sans"/>
              </a:rPr>
              <a:t>Ansible tower is an </a:t>
            </a:r>
            <a:r>
              <a:rPr b="1" lang="en-US" sz="1400" spc="-1" strike="noStrike">
                <a:solidFill>
                  <a:srgbClr val="717680"/>
                </a:solidFill>
                <a:latin typeface="Open Sans"/>
              </a:rPr>
              <a:t>enterprise </a:t>
            </a:r>
            <a:br/>
            <a:r>
              <a:rPr b="1" lang="en-US" sz="1400" spc="-1" strike="noStrike">
                <a:solidFill>
                  <a:srgbClr val="717680"/>
                </a:solidFill>
                <a:latin typeface="Open Sans"/>
              </a:rPr>
              <a:t>framework</a:t>
            </a:r>
            <a:r>
              <a:rPr b="0" lang="en-US" sz="1400" spc="-1" strike="noStrike">
                <a:solidFill>
                  <a:srgbClr val="717680"/>
                </a:solidFill>
                <a:latin typeface="Open Sans"/>
              </a:rPr>
              <a:t> for controlling, securing </a:t>
            </a:r>
            <a:br/>
            <a:r>
              <a:rPr b="0" lang="en-US" sz="1400" spc="-1" strike="noStrike">
                <a:solidFill>
                  <a:srgbClr val="717680"/>
                </a:solidFill>
                <a:latin typeface="Open Sans"/>
              </a:rPr>
              <a:t>and managing your Ansible automation </a:t>
            </a:r>
            <a:br/>
            <a:r>
              <a:rPr b="0" lang="en-US" sz="1400" spc="-1" strike="noStrike">
                <a:solidFill>
                  <a:srgbClr val="717680"/>
                </a:solidFill>
                <a:latin typeface="Open Sans"/>
              </a:rPr>
              <a:t>– with a </a:t>
            </a:r>
            <a:r>
              <a:rPr b="1" lang="en-US" sz="1400" spc="-1" strike="noStrike">
                <a:solidFill>
                  <a:srgbClr val="717680"/>
                </a:solidFill>
                <a:latin typeface="Open Sans"/>
              </a:rPr>
              <a:t>UI and restful API.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612" name="Picture 3" descr="AnsibleTower-2.2.png"/>
          <p:cNvPicPr/>
          <p:nvPr/>
        </p:nvPicPr>
        <p:blipFill>
          <a:blip r:embed="rId1"/>
          <a:stretch/>
        </p:blipFill>
        <p:spPr>
          <a:xfrm>
            <a:off x="321840" y="1692000"/>
            <a:ext cx="4680720" cy="3438720"/>
          </a:xfrm>
          <a:prstGeom prst="rect">
            <a:avLst/>
          </a:prstGeom>
          <a:ln w="38160">
            <a:solidFill>
              <a:schemeClr val="bg1">
                <a:lumMod val="85000"/>
              </a:schemeClr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F15D75C-D5FC-4D93-92BB-152D8307FEAC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14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ANSIBLE TOWER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pic>
        <p:nvPicPr>
          <p:cNvPr id="616" name="Picture 1" descr="Ansible-diagram-112415.eps"/>
          <p:cNvPicPr/>
          <p:nvPr/>
        </p:nvPicPr>
        <p:blipFill>
          <a:blip r:embed="rId1"/>
          <a:stretch/>
        </p:blipFill>
        <p:spPr>
          <a:xfrm>
            <a:off x="861840" y="1042200"/>
            <a:ext cx="7492680" cy="5363640"/>
          </a:xfrm>
          <a:prstGeom prst="rect">
            <a:avLst/>
          </a:prstGeom>
          <a:ln>
            <a:noFill/>
          </a:ln>
        </p:spPr>
      </p:pic>
      <p:sp>
        <p:nvSpPr>
          <p:cNvPr id="617" name="CustomShape 4"/>
          <p:cNvSpPr/>
          <p:nvPr/>
        </p:nvSpPr>
        <p:spPr>
          <a:xfrm>
            <a:off x="1560240" y="3234960"/>
            <a:ext cx="1913760" cy="38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Open Sans"/>
              </a:rPr>
              <a:t>CONTROL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8" name="CustomShape 5"/>
          <p:cNvSpPr/>
          <p:nvPr/>
        </p:nvSpPr>
        <p:spPr>
          <a:xfrm>
            <a:off x="1560240" y="4521240"/>
            <a:ext cx="1913760" cy="38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Open Sans"/>
              </a:rPr>
              <a:t>SIMPLE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9" name="CustomShape 6"/>
          <p:cNvSpPr/>
          <p:nvPr/>
        </p:nvSpPr>
        <p:spPr>
          <a:xfrm>
            <a:off x="3635640" y="4521240"/>
            <a:ext cx="1913760" cy="38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Open Sans"/>
              </a:rPr>
              <a:t>POWERFUL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0" name="CustomShape 7"/>
          <p:cNvSpPr/>
          <p:nvPr/>
        </p:nvSpPr>
        <p:spPr>
          <a:xfrm>
            <a:off x="5711040" y="4519440"/>
            <a:ext cx="1913760" cy="38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Open Sans"/>
              </a:rPr>
              <a:t>AGENTLESS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1" name="CustomShape 8"/>
          <p:cNvSpPr/>
          <p:nvPr/>
        </p:nvSpPr>
        <p:spPr>
          <a:xfrm>
            <a:off x="3637440" y="3234960"/>
            <a:ext cx="1913760" cy="38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Open Sans"/>
              </a:rPr>
              <a:t>KNOWLEDGE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2" name="CustomShape 9"/>
          <p:cNvSpPr/>
          <p:nvPr/>
        </p:nvSpPr>
        <p:spPr>
          <a:xfrm>
            <a:off x="5712840" y="3232800"/>
            <a:ext cx="1913760" cy="38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Open Sans"/>
              </a:rPr>
              <a:t>DELEGATION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3" name="CustomShape 10"/>
          <p:cNvSpPr/>
          <p:nvPr/>
        </p:nvSpPr>
        <p:spPr>
          <a:xfrm>
            <a:off x="0" y="2511360"/>
            <a:ext cx="91436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555860"/>
                </a:solidFill>
                <a:latin typeface="Open Sans"/>
              </a:rPr>
              <a:t>TOWER</a:t>
            </a:r>
            <a:r>
              <a:rPr b="0" lang="en-US" sz="1400" spc="-1" strike="noStrike">
                <a:solidFill>
                  <a:srgbClr val="555860"/>
                </a:solidFill>
                <a:latin typeface="Open Sans Light"/>
              </a:rPr>
              <a:t> EXPANDS AUTOMATION TO YOUR ENTERPRISE.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4" name="CustomShape 11"/>
          <p:cNvSpPr/>
          <p:nvPr/>
        </p:nvSpPr>
        <p:spPr>
          <a:xfrm>
            <a:off x="0" y="5884200"/>
            <a:ext cx="914364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 Light"/>
              </a:rPr>
              <a:t>AT ANSIBLE’S CORE IS AN </a:t>
            </a:r>
            <a:r>
              <a:rPr b="1" lang="en-US" sz="1400" spc="-1" strike="noStrike">
                <a:solidFill>
                  <a:srgbClr val="555860"/>
                </a:solidFill>
                <a:latin typeface="Open Sans"/>
              </a:rPr>
              <a:t>OPEN-SOURCE</a:t>
            </a:r>
            <a:r>
              <a:rPr b="0" lang="en-US" sz="1400" spc="-1" strike="noStrike">
                <a:solidFill>
                  <a:srgbClr val="555860"/>
                </a:solidFill>
                <a:latin typeface="Open Sans Light"/>
              </a:rPr>
              <a:t> AUTOMATION ENGINE.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5" name="CustomShape 12"/>
          <p:cNvSpPr/>
          <p:nvPr/>
        </p:nvSpPr>
        <p:spPr>
          <a:xfrm>
            <a:off x="1553040" y="3664800"/>
            <a:ext cx="192096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0" lang="en-US" sz="1200" spc="-32" strike="noStrike">
                <a:solidFill>
                  <a:srgbClr val="ffffff"/>
                </a:solidFill>
                <a:latin typeface="Open Sans Light"/>
              </a:rPr>
              <a:t>Scheduled and</a:t>
            </a:r>
            <a:br/>
            <a:r>
              <a:rPr b="0" lang="en-US" sz="1200" spc="-32" strike="noStrike">
                <a:solidFill>
                  <a:srgbClr val="ffffff"/>
                </a:solidFill>
                <a:latin typeface="Open Sans Light"/>
              </a:rPr>
              <a:t>centralized jobs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CustomShape 13"/>
          <p:cNvSpPr/>
          <p:nvPr/>
        </p:nvSpPr>
        <p:spPr>
          <a:xfrm>
            <a:off x="3637800" y="3663000"/>
            <a:ext cx="192096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0" lang="en-US" sz="1200" spc="-32" strike="noStrike">
                <a:solidFill>
                  <a:srgbClr val="ffffff"/>
                </a:solidFill>
                <a:latin typeface="Open Sans Light"/>
              </a:rPr>
              <a:t>Visibility and compliance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7" name="CustomShape 14"/>
          <p:cNvSpPr/>
          <p:nvPr/>
        </p:nvSpPr>
        <p:spPr>
          <a:xfrm>
            <a:off x="5704200" y="3661200"/>
            <a:ext cx="192096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0" lang="en-US" sz="1200" spc="-32" strike="noStrike">
                <a:solidFill>
                  <a:srgbClr val="ffffff"/>
                </a:solidFill>
                <a:latin typeface="Open Sans Light"/>
              </a:rPr>
              <a:t>Role-based access </a:t>
            </a:r>
            <a:br/>
            <a:r>
              <a:rPr b="0" lang="en-US" sz="1200" spc="-32" strike="noStrike">
                <a:solidFill>
                  <a:srgbClr val="ffffff"/>
                </a:solidFill>
                <a:latin typeface="Open Sans Light"/>
              </a:rPr>
              <a:t>and self-service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8" name="CustomShape 15"/>
          <p:cNvSpPr/>
          <p:nvPr/>
        </p:nvSpPr>
        <p:spPr>
          <a:xfrm>
            <a:off x="1560600" y="4933080"/>
            <a:ext cx="192096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0" lang="en-US" sz="1200" spc="-32" strike="noStrike">
                <a:solidFill>
                  <a:srgbClr val="ffffff"/>
                </a:solidFill>
                <a:latin typeface="Open Sans Light"/>
              </a:rPr>
              <a:t>Everyone speaks the</a:t>
            </a:r>
            <a:br/>
            <a:r>
              <a:rPr b="0" lang="en-US" sz="1200" spc="-32" strike="noStrike">
                <a:solidFill>
                  <a:srgbClr val="ffffff"/>
                </a:solidFill>
                <a:latin typeface="Open Sans Light"/>
              </a:rPr>
              <a:t>same language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9" name="CustomShape 16"/>
          <p:cNvSpPr/>
          <p:nvPr/>
        </p:nvSpPr>
        <p:spPr>
          <a:xfrm>
            <a:off x="3645000" y="4931280"/>
            <a:ext cx="192096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0" lang="en-US" sz="1200" spc="-32" strike="noStrike">
                <a:solidFill>
                  <a:srgbClr val="ffffff"/>
                </a:solidFill>
                <a:latin typeface="Open Sans Light"/>
              </a:rPr>
              <a:t>Designed for </a:t>
            </a:r>
            <a:br/>
            <a:r>
              <a:rPr b="0" lang="en-US" sz="1200" spc="-32" strike="noStrike">
                <a:solidFill>
                  <a:srgbClr val="ffffff"/>
                </a:solidFill>
                <a:latin typeface="Open Sans Light"/>
              </a:rPr>
              <a:t>multi-tier deployments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0" name="CustomShape 17"/>
          <p:cNvSpPr/>
          <p:nvPr/>
        </p:nvSpPr>
        <p:spPr>
          <a:xfrm>
            <a:off x="5711400" y="4929480"/>
            <a:ext cx="192096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0" lang="en-US" sz="1200" spc="-32" strike="noStrike">
                <a:solidFill>
                  <a:srgbClr val="ffffff"/>
                </a:solidFill>
                <a:latin typeface="Open Sans Light"/>
              </a:rPr>
              <a:t>Predictable, reliable,</a:t>
            </a:r>
            <a:br/>
            <a:r>
              <a:rPr b="0" lang="en-US" sz="1200" spc="-32" strike="noStrike">
                <a:solidFill>
                  <a:srgbClr val="ffffff"/>
                </a:solidFill>
                <a:latin typeface="Open Sans Light"/>
              </a:rPr>
              <a:t>and secure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77BC05E-213B-4870-B75E-69DA7015D632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WHAT IS ANSIBLE?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417600" y="1214640"/>
            <a:ext cx="6974280" cy="19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br/>
            <a:r>
              <a:rPr b="0" lang="en-US" sz="1800" spc="-1" strike="noStrike">
                <a:solidFill>
                  <a:srgbClr val="717680"/>
                </a:solidFill>
                <a:latin typeface="Open Sans"/>
              </a:rPr>
              <a:t>It’s a </a:t>
            </a:r>
            <a:r>
              <a:rPr b="1" lang="en-US" sz="1800" spc="-1" strike="noStrike">
                <a:solidFill>
                  <a:srgbClr val="717680"/>
                </a:solidFill>
                <a:latin typeface="Open Sans"/>
              </a:rPr>
              <a:t>simple automation language </a:t>
            </a:r>
            <a:r>
              <a:rPr b="0" lang="en-US" sz="1800" spc="-1" strike="noStrike">
                <a:solidFill>
                  <a:srgbClr val="717680"/>
                </a:solidFill>
                <a:latin typeface="Open Sans"/>
              </a:rPr>
              <a:t>that can perfectly </a:t>
            </a:r>
            <a:br/>
            <a:r>
              <a:rPr b="0" lang="en-US" sz="1800" spc="-1" strike="noStrike">
                <a:solidFill>
                  <a:srgbClr val="717680"/>
                </a:solidFill>
                <a:latin typeface="Open Sans"/>
              </a:rPr>
              <a:t>describe an IT application infrastructure in Ansible Playbooks. </a:t>
            </a:r>
            <a:br/>
            <a:br/>
            <a:br/>
            <a:r>
              <a:rPr b="0" lang="en-US" sz="1800" spc="-1" strike="noStrike">
                <a:solidFill>
                  <a:srgbClr val="717680"/>
                </a:solidFill>
                <a:latin typeface="Open Sans"/>
              </a:rPr>
              <a:t>It’s an </a:t>
            </a:r>
            <a:r>
              <a:rPr b="1" lang="en-US" sz="1800" spc="-1" strike="noStrike">
                <a:solidFill>
                  <a:srgbClr val="717680"/>
                </a:solidFill>
                <a:latin typeface="Open Sans"/>
              </a:rPr>
              <a:t>automation engine </a:t>
            </a:r>
            <a:r>
              <a:rPr b="0" lang="en-US" sz="1800" spc="-1" strike="noStrike">
                <a:solidFill>
                  <a:srgbClr val="717680"/>
                </a:solidFill>
                <a:latin typeface="Open Sans"/>
              </a:rPr>
              <a:t>that runs Ansible Playbooks.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5"/>
          <p:cNvSpPr/>
          <p:nvPr/>
        </p:nvSpPr>
        <p:spPr>
          <a:xfrm>
            <a:off x="417600" y="3316320"/>
            <a:ext cx="3619080" cy="15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br/>
            <a:r>
              <a:rPr b="0" lang="en-US" sz="1800" spc="-1" strike="noStrike">
                <a:solidFill>
                  <a:srgbClr val="717680"/>
                </a:solidFill>
                <a:latin typeface="Open Sans"/>
              </a:rPr>
              <a:t>Ansible Tower is an </a:t>
            </a:r>
            <a:r>
              <a:rPr b="1" lang="en-US" sz="1800" spc="-1" strike="noStrike">
                <a:solidFill>
                  <a:srgbClr val="717680"/>
                </a:solidFill>
                <a:latin typeface="Open Sans"/>
              </a:rPr>
              <a:t>enterprise </a:t>
            </a:r>
            <a:br/>
            <a:r>
              <a:rPr b="1" lang="en-US" sz="1800" spc="-1" strike="noStrike">
                <a:solidFill>
                  <a:srgbClr val="717680"/>
                </a:solidFill>
                <a:latin typeface="Open Sans"/>
              </a:rPr>
              <a:t>framework</a:t>
            </a:r>
            <a:r>
              <a:rPr b="0" lang="en-US" sz="1800" spc="-1" strike="noStrike">
                <a:solidFill>
                  <a:srgbClr val="717680"/>
                </a:solidFill>
                <a:latin typeface="Open Sans"/>
              </a:rPr>
              <a:t> for controlling, securing and managing your Ansible automation with a </a:t>
            </a:r>
            <a:br/>
            <a:r>
              <a:rPr b="1" lang="en-US" sz="1800" spc="-1" strike="noStrike">
                <a:solidFill>
                  <a:srgbClr val="717680"/>
                </a:solidFill>
                <a:latin typeface="Open Sans"/>
              </a:rPr>
              <a:t>UI and restful API.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4" name="Picture 11" descr="tower-screen.png"/>
          <p:cNvPicPr/>
          <p:nvPr/>
        </p:nvPicPr>
        <p:blipFill>
          <a:blip r:embed="rId1"/>
          <a:stretch/>
        </p:blipFill>
        <p:spPr>
          <a:xfrm>
            <a:off x="4209120" y="3347640"/>
            <a:ext cx="4524120" cy="347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AC03121-F67D-499C-9E7F-94424540CF2C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32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633" name="TextShape 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SELECTED ANSIBLE TOWER CUSTOMERS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pic>
        <p:nvPicPr>
          <p:cNvPr id="634" name="Picture 11" descr="cutomer-logos-nike.png"/>
          <p:cNvPicPr/>
          <p:nvPr/>
        </p:nvPicPr>
        <p:blipFill>
          <a:blip r:embed="rId1"/>
          <a:stretch/>
        </p:blipFill>
        <p:spPr>
          <a:xfrm>
            <a:off x="258840" y="128484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35" name="Picture 13" descr="cutomer-logos-sonos.png"/>
          <p:cNvPicPr/>
          <p:nvPr/>
        </p:nvPicPr>
        <p:blipFill>
          <a:blip r:embed="rId2"/>
          <a:stretch/>
        </p:blipFill>
        <p:spPr>
          <a:xfrm>
            <a:off x="1703880" y="128484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36" name="Picture 14" descr="cutomer-logos-verizon.png"/>
          <p:cNvPicPr/>
          <p:nvPr/>
        </p:nvPicPr>
        <p:blipFill>
          <a:blip r:embed="rId3"/>
          <a:stretch/>
        </p:blipFill>
        <p:spPr>
          <a:xfrm>
            <a:off x="3189960" y="128484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37" name="Picture 16" descr="cutomer-logos-allegiant.png"/>
          <p:cNvPicPr/>
          <p:nvPr/>
        </p:nvPicPr>
        <p:blipFill>
          <a:blip r:embed="rId4"/>
          <a:stretch/>
        </p:blipFill>
        <p:spPr>
          <a:xfrm>
            <a:off x="6137640" y="128484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38" name="Picture 17" descr="cutomer-logos-vmware.png"/>
          <p:cNvPicPr/>
          <p:nvPr/>
        </p:nvPicPr>
        <p:blipFill>
          <a:blip r:embed="rId5"/>
          <a:stretch/>
        </p:blipFill>
        <p:spPr>
          <a:xfrm>
            <a:off x="7613640" y="128484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39" name="Picture 18" descr="cutomer-logos-nasa.png"/>
          <p:cNvPicPr/>
          <p:nvPr/>
        </p:nvPicPr>
        <p:blipFill>
          <a:blip r:embed="rId6"/>
          <a:stretch/>
        </p:blipFill>
        <p:spPr>
          <a:xfrm>
            <a:off x="226080" y="227448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40" name="Picture 19" descr="cutomer-logos-splunk.png"/>
          <p:cNvPicPr/>
          <p:nvPr/>
        </p:nvPicPr>
        <p:blipFill>
          <a:blip r:embed="rId7"/>
          <a:stretch/>
        </p:blipFill>
        <p:spPr>
          <a:xfrm>
            <a:off x="1703880" y="227448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41" name="Picture 20" descr="cutomer-logos-care.png"/>
          <p:cNvPicPr/>
          <p:nvPr/>
        </p:nvPicPr>
        <p:blipFill>
          <a:blip r:embed="rId8"/>
          <a:stretch/>
        </p:blipFill>
        <p:spPr>
          <a:xfrm>
            <a:off x="3189960" y="227448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42" name="Picture 21" descr="cutomer-logos-sony.png"/>
          <p:cNvPicPr/>
          <p:nvPr/>
        </p:nvPicPr>
        <p:blipFill>
          <a:blip r:embed="rId9"/>
          <a:stretch/>
        </p:blipFill>
        <p:spPr>
          <a:xfrm>
            <a:off x="4667760" y="227448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43" name="Picture 22" descr="cutomer-logos-gopro.png"/>
          <p:cNvPicPr/>
          <p:nvPr/>
        </p:nvPicPr>
        <p:blipFill>
          <a:blip r:embed="rId10"/>
          <a:stretch/>
        </p:blipFill>
        <p:spPr>
          <a:xfrm>
            <a:off x="6137640" y="227448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44" name="Picture 23" descr="cutomer-logos-juniper.png"/>
          <p:cNvPicPr/>
          <p:nvPr/>
        </p:nvPicPr>
        <p:blipFill>
          <a:blip r:embed="rId11"/>
          <a:stretch/>
        </p:blipFill>
        <p:spPr>
          <a:xfrm>
            <a:off x="7613640" y="227844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45" name="Picture 24" descr="cutomer-logos-rackspace.png"/>
          <p:cNvPicPr/>
          <p:nvPr/>
        </p:nvPicPr>
        <p:blipFill>
          <a:blip r:embed="rId12"/>
          <a:stretch/>
        </p:blipFill>
        <p:spPr>
          <a:xfrm>
            <a:off x="218160" y="326376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46" name="Picture 26" descr="cutomer-logos-weightwatchers.png"/>
          <p:cNvPicPr/>
          <p:nvPr/>
        </p:nvPicPr>
        <p:blipFill>
          <a:blip r:embed="rId13"/>
          <a:stretch/>
        </p:blipFill>
        <p:spPr>
          <a:xfrm>
            <a:off x="1703880" y="424944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47" name="Picture 27" descr="cutomer-logos-redhat.png"/>
          <p:cNvPicPr/>
          <p:nvPr/>
        </p:nvPicPr>
        <p:blipFill>
          <a:blip r:embed="rId14"/>
          <a:stretch/>
        </p:blipFill>
        <p:spPr>
          <a:xfrm>
            <a:off x="4668120" y="326376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48" name="Picture 28" descr="cutomer-logos-grainger.png"/>
          <p:cNvPicPr/>
          <p:nvPr/>
        </p:nvPicPr>
        <p:blipFill>
          <a:blip r:embed="rId15"/>
          <a:stretch/>
        </p:blipFill>
        <p:spPr>
          <a:xfrm>
            <a:off x="7613640" y="326376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49" name="Picture 30" descr="cutomer-logos-samsung.png"/>
          <p:cNvPicPr/>
          <p:nvPr/>
        </p:nvPicPr>
        <p:blipFill>
          <a:blip r:embed="rId16"/>
          <a:stretch/>
        </p:blipFill>
        <p:spPr>
          <a:xfrm>
            <a:off x="3189960" y="326376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50" name="Picture 31" descr="cutomer-logos-jpmorgan.png"/>
          <p:cNvPicPr/>
          <p:nvPr/>
        </p:nvPicPr>
        <p:blipFill>
          <a:blip r:embed="rId17"/>
          <a:stretch/>
        </p:blipFill>
        <p:spPr>
          <a:xfrm>
            <a:off x="3189960" y="424944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51" name="Picture 32" descr="cutomer-logos-euronext.png"/>
          <p:cNvPicPr/>
          <p:nvPr/>
        </p:nvPicPr>
        <p:blipFill>
          <a:blip r:embed="rId18"/>
          <a:stretch/>
        </p:blipFill>
        <p:spPr>
          <a:xfrm>
            <a:off x="217440" y="425268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52" name="Picture 33" descr="cutomer-logos-google.png"/>
          <p:cNvPicPr/>
          <p:nvPr/>
        </p:nvPicPr>
        <p:blipFill>
          <a:blip r:embed="rId19"/>
          <a:stretch/>
        </p:blipFill>
        <p:spPr>
          <a:xfrm>
            <a:off x="4668120" y="425268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53" name="Picture 34" descr="cutomer-logos-usdhs.png"/>
          <p:cNvPicPr/>
          <p:nvPr/>
        </p:nvPicPr>
        <p:blipFill>
          <a:blip r:embed="rId20"/>
          <a:stretch/>
        </p:blipFill>
        <p:spPr>
          <a:xfrm>
            <a:off x="7613640" y="425268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54" name="Picture 36" descr="cutomer-logos-darden.png"/>
          <p:cNvPicPr/>
          <p:nvPr/>
        </p:nvPicPr>
        <p:blipFill>
          <a:blip r:embed="rId21"/>
          <a:stretch/>
        </p:blipFill>
        <p:spPr>
          <a:xfrm>
            <a:off x="217440" y="524088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55" name="Picture 38" descr="cutomer-logos-martha.png"/>
          <p:cNvPicPr/>
          <p:nvPr/>
        </p:nvPicPr>
        <p:blipFill>
          <a:blip r:embed="rId22"/>
          <a:stretch/>
        </p:blipFill>
        <p:spPr>
          <a:xfrm>
            <a:off x="3189960" y="524088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56" name="Picture 39" descr="cutomer-logos-ae.png"/>
          <p:cNvPicPr/>
          <p:nvPr/>
        </p:nvPicPr>
        <p:blipFill>
          <a:blip r:embed="rId23"/>
          <a:stretch/>
        </p:blipFill>
        <p:spPr>
          <a:xfrm>
            <a:off x="7613640" y="524088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57" name="Picture 40" descr="cutomer-logos-savemartsupermarkets.png"/>
          <p:cNvPicPr/>
          <p:nvPr/>
        </p:nvPicPr>
        <p:blipFill>
          <a:blip r:embed="rId24"/>
          <a:stretch/>
        </p:blipFill>
        <p:spPr>
          <a:xfrm>
            <a:off x="6137640" y="5240880"/>
            <a:ext cx="1285560" cy="857160"/>
          </a:xfrm>
          <a:prstGeom prst="rect">
            <a:avLst/>
          </a:prstGeom>
          <a:ln>
            <a:noFill/>
          </a:ln>
        </p:spPr>
      </p:pic>
      <p:pic>
        <p:nvPicPr>
          <p:cNvPr id="658" name="Picture 1" descr="cutomer-logos-netapp.png"/>
          <p:cNvPicPr/>
          <p:nvPr/>
        </p:nvPicPr>
        <p:blipFill>
          <a:blip r:embed="rId25"/>
          <a:stretch/>
        </p:blipFill>
        <p:spPr>
          <a:xfrm>
            <a:off x="1720080" y="3263760"/>
            <a:ext cx="1318320" cy="878760"/>
          </a:xfrm>
          <a:prstGeom prst="rect">
            <a:avLst/>
          </a:prstGeom>
          <a:ln>
            <a:noFill/>
          </a:ln>
        </p:spPr>
      </p:pic>
      <p:pic>
        <p:nvPicPr>
          <p:cNvPr id="659" name="Picture 2" descr="cutomer-logos-bp.png"/>
          <p:cNvPicPr/>
          <p:nvPr/>
        </p:nvPicPr>
        <p:blipFill>
          <a:blip r:embed="rId26"/>
          <a:stretch/>
        </p:blipFill>
        <p:spPr>
          <a:xfrm>
            <a:off x="1610280" y="5118480"/>
            <a:ext cx="1428480" cy="952200"/>
          </a:xfrm>
          <a:prstGeom prst="rect">
            <a:avLst/>
          </a:prstGeom>
          <a:ln>
            <a:noFill/>
          </a:ln>
        </p:spPr>
      </p:pic>
      <p:pic>
        <p:nvPicPr>
          <p:cNvPr id="660" name="Picture 5" descr="cutomer-logos-tbs.png"/>
          <p:cNvPicPr/>
          <p:nvPr/>
        </p:nvPicPr>
        <p:blipFill>
          <a:blip r:embed="rId27"/>
          <a:stretch/>
        </p:blipFill>
        <p:spPr>
          <a:xfrm>
            <a:off x="4684320" y="5189040"/>
            <a:ext cx="1324080" cy="882720"/>
          </a:xfrm>
          <a:prstGeom prst="rect">
            <a:avLst/>
          </a:prstGeom>
          <a:ln>
            <a:noFill/>
          </a:ln>
        </p:spPr>
      </p:pic>
      <p:pic>
        <p:nvPicPr>
          <p:cNvPr id="661" name="Picture 37" descr="jcrew.eps"/>
          <p:cNvPicPr/>
          <p:nvPr/>
        </p:nvPicPr>
        <p:blipFill>
          <a:blip r:embed="rId28"/>
          <a:stretch/>
        </p:blipFill>
        <p:spPr>
          <a:xfrm>
            <a:off x="6325920" y="4554000"/>
            <a:ext cx="952200" cy="267120"/>
          </a:xfrm>
          <a:prstGeom prst="rect">
            <a:avLst/>
          </a:prstGeom>
          <a:ln>
            <a:noFill/>
          </a:ln>
        </p:spPr>
      </p:pic>
      <p:pic>
        <p:nvPicPr>
          <p:cNvPr id="662" name="Picture 7" descr="EA_Games.eps"/>
          <p:cNvPicPr/>
          <p:nvPr/>
        </p:nvPicPr>
        <p:blipFill>
          <a:blip r:embed="rId29"/>
          <a:stretch/>
        </p:blipFill>
        <p:spPr>
          <a:xfrm>
            <a:off x="4985640" y="1444320"/>
            <a:ext cx="638280" cy="638280"/>
          </a:xfrm>
          <a:prstGeom prst="rect">
            <a:avLst/>
          </a:prstGeom>
          <a:ln>
            <a:noFill/>
          </a:ln>
        </p:spPr>
      </p:pic>
      <p:pic>
        <p:nvPicPr>
          <p:cNvPr id="663" name="Picture 35" descr="cutomer-logos-nec.png"/>
          <p:cNvPicPr/>
          <p:nvPr/>
        </p:nvPicPr>
        <p:blipFill>
          <a:blip r:embed="rId30"/>
          <a:stretch/>
        </p:blipFill>
        <p:spPr>
          <a:xfrm>
            <a:off x="6265440" y="3349800"/>
            <a:ext cx="1030320" cy="68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BCFE4DE-2AE2-4918-A348-B241ECF663DD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65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666" name="TextShape 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AUTOMATION = ACCELERATION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667" name="TextShape 4"/>
          <p:cNvSpPr txBox="1"/>
          <p:nvPr/>
        </p:nvSpPr>
        <p:spPr>
          <a:xfrm>
            <a:off x="2265120" y="1180080"/>
            <a:ext cx="5626800" cy="149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  <a:ea typeface="Open Sans Light"/>
              </a:rPr>
              <a:t>“</a:t>
            </a:r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  <a:ea typeface="Open Sans Light"/>
              </a:rPr>
              <a:t>With Ansible Tower, </a:t>
            </a:r>
            <a:r>
              <a:rPr b="1" lang="en-US" sz="1500" spc="-1" strike="noStrike" cap="all">
                <a:solidFill>
                  <a:srgbClr val="717680"/>
                </a:solidFill>
                <a:latin typeface="Open Sans"/>
                <a:ea typeface="Open Sans"/>
              </a:rPr>
              <a:t>we just click a button and deploy to production in 5 minutes</a:t>
            </a:r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  <a:ea typeface="Open Sans Light"/>
              </a:rPr>
              <a:t>.  It used to take us 5 hours with </a:t>
            </a:r>
            <a:br/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  <a:ea typeface="Open Sans Light"/>
              </a:rPr>
              <a:t>6 people sitting in a room, making sure we didn’t do anything wrong (and we usually still had errors).  We now deploy to production every other day instead of every 2 weeks, and nobody has to be up at 4am making sure it was done right.”</a:t>
            </a:r>
            <a:endParaRPr b="0" lang="en-US" sz="1500" spc="-1" strike="noStrike">
              <a:solidFill>
                <a:srgbClr val="555860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555860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555860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555860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668" name="Line 5"/>
          <p:cNvSpPr/>
          <p:nvPr/>
        </p:nvSpPr>
        <p:spPr>
          <a:xfrm>
            <a:off x="100080" y="2890800"/>
            <a:ext cx="8913960" cy="0"/>
          </a:xfrm>
          <a:prstGeom prst="line">
            <a:avLst/>
          </a:prstGeom>
          <a:ln w="3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669" name="Picture 6" descr="jcrew.eps"/>
          <p:cNvPicPr/>
          <p:nvPr/>
        </p:nvPicPr>
        <p:blipFill>
          <a:blip r:embed="rId1"/>
          <a:stretch/>
        </p:blipFill>
        <p:spPr>
          <a:xfrm>
            <a:off x="801360" y="1687320"/>
            <a:ext cx="952200" cy="267120"/>
          </a:xfrm>
          <a:prstGeom prst="rect">
            <a:avLst/>
          </a:prstGeom>
          <a:ln>
            <a:noFill/>
          </a:ln>
        </p:spPr>
      </p:pic>
      <p:pic>
        <p:nvPicPr>
          <p:cNvPr id="670" name="Picture 3" descr="cutomer-logos-nec.png"/>
          <p:cNvPicPr/>
          <p:nvPr/>
        </p:nvPicPr>
        <p:blipFill>
          <a:blip r:embed="rId2"/>
          <a:stretch/>
        </p:blipFill>
        <p:spPr>
          <a:xfrm>
            <a:off x="544320" y="3220200"/>
            <a:ext cx="1387440" cy="924840"/>
          </a:xfrm>
          <a:prstGeom prst="rect">
            <a:avLst/>
          </a:prstGeom>
          <a:ln>
            <a:noFill/>
          </a:ln>
        </p:spPr>
      </p:pic>
      <p:sp>
        <p:nvSpPr>
          <p:cNvPr id="671" name="TextShape 6"/>
          <p:cNvSpPr txBox="1"/>
          <p:nvPr/>
        </p:nvSpPr>
        <p:spPr>
          <a:xfrm>
            <a:off x="2263320" y="3155760"/>
            <a:ext cx="5801040" cy="149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</a:rPr>
              <a:t>“</a:t>
            </a:r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</a:rPr>
              <a:t>By using Ansible Tower Surveys, we have created a self-service capability that allows our IT guys to provision new cloud customers quickly.  Our first 3 customers each took 2 weeks </a:t>
            </a:r>
            <a:br/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</a:rPr>
              <a:t>to provision.  With Ansible, </a:t>
            </a:r>
            <a:r>
              <a:rPr b="1" lang="en-US" sz="1500" spc="-1" strike="noStrike" cap="all">
                <a:solidFill>
                  <a:srgbClr val="717680"/>
                </a:solidFill>
                <a:latin typeface="Open Sans"/>
                <a:ea typeface="Open Sans"/>
              </a:rPr>
              <a:t>our next 500 customers took </a:t>
            </a:r>
            <a:br/>
            <a:r>
              <a:rPr b="1" lang="en-US" sz="1500" spc="-1" strike="noStrike" cap="all">
                <a:solidFill>
                  <a:srgbClr val="717680"/>
                </a:solidFill>
                <a:latin typeface="Open Sans"/>
                <a:ea typeface="Open Sans"/>
              </a:rPr>
              <a:t>10 minutes each to provision</a:t>
            </a:r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  <a:ea typeface="Open Sans"/>
              </a:rPr>
              <a:t>.”</a:t>
            </a:r>
            <a:endParaRPr b="0" lang="en-US" sz="1500" spc="-1" strike="noStrike">
              <a:solidFill>
                <a:srgbClr val="555860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555860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555860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555860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672" name="Line 7"/>
          <p:cNvSpPr/>
          <p:nvPr/>
        </p:nvSpPr>
        <p:spPr>
          <a:xfrm>
            <a:off x="98280" y="4639680"/>
            <a:ext cx="8913960" cy="0"/>
          </a:xfrm>
          <a:prstGeom prst="line">
            <a:avLst/>
          </a:prstGeom>
          <a:ln w="3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3" name="TextShape 8"/>
          <p:cNvSpPr txBox="1"/>
          <p:nvPr/>
        </p:nvSpPr>
        <p:spPr>
          <a:xfrm>
            <a:off x="2261520" y="4904640"/>
            <a:ext cx="5801040" cy="149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</a:rPr>
              <a:t>“</a:t>
            </a:r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</a:rPr>
              <a:t>We use Ansible to deploy the network configurations to new datacenters for our games.  Previously, it would take 4 days worth of work, onsite, to make sure that our networks were configured correctly. </a:t>
            </a:r>
            <a:r>
              <a:rPr b="1" lang="en-US" sz="1500" spc="-1" strike="noStrike" cap="all">
                <a:solidFill>
                  <a:srgbClr val="717680"/>
                </a:solidFill>
                <a:latin typeface="Open Sans"/>
              </a:rPr>
              <a:t>With Ansible, I can now configure a datacenter in 4 minutes, remotely.</a:t>
            </a:r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</a:rPr>
              <a:t>”</a:t>
            </a:r>
            <a:endParaRPr b="0" lang="en-US" sz="1500" spc="-1" strike="noStrike">
              <a:solidFill>
                <a:srgbClr val="555860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555860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555860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555860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555860"/>
              </a:solidFill>
              <a:latin typeface="Open Sans"/>
            </a:endParaRPr>
          </a:p>
        </p:txBody>
      </p:sp>
      <p:pic>
        <p:nvPicPr>
          <p:cNvPr id="674" name="Picture 9" descr="Riot_Games_logo.png"/>
          <p:cNvPicPr/>
          <p:nvPr/>
        </p:nvPicPr>
        <p:blipFill>
          <a:blip r:embed="rId3"/>
          <a:stretch/>
        </p:blipFill>
        <p:spPr>
          <a:xfrm>
            <a:off x="801360" y="5133240"/>
            <a:ext cx="914040" cy="70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BA7A6E6-CCEA-444D-9F70-5EFC2392DE7A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76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 – Internal Use Only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677" name="TextShape 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USE CASE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pic>
        <p:nvPicPr>
          <p:cNvPr id="678" name="Picture 9" descr="cutomer-logos-nasa.png"/>
          <p:cNvPicPr/>
          <p:nvPr/>
        </p:nvPicPr>
        <p:blipFill>
          <a:blip r:embed="rId1"/>
          <a:stretch/>
        </p:blipFill>
        <p:spPr>
          <a:xfrm>
            <a:off x="128160" y="1249920"/>
            <a:ext cx="1982520" cy="1321560"/>
          </a:xfrm>
          <a:prstGeom prst="rect">
            <a:avLst/>
          </a:prstGeom>
          <a:ln>
            <a:noFill/>
          </a:ln>
        </p:spPr>
      </p:pic>
      <p:sp>
        <p:nvSpPr>
          <p:cNvPr id="679" name="CustomShape 4"/>
          <p:cNvSpPr/>
          <p:nvPr/>
        </p:nvSpPr>
        <p:spPr>
          <a:xfrm>
            <a:off x="2355840" y="2763720"/>
            <a:ext cx="588996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Primary app updates dropped to 5 minutes from 1 hour</a:t>
            </a: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Web stack deployment now takes 10 minutes vs. 2 hours</a:t>
            </a: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Systems are continuously patched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80" name="CustomShape 5"/>
          <p:cNvSpPr/>
          <p:nvPr/>
        </p:nvSpPr>
        <p:spPr>
          <a:xfrm>
            <a:off x="2355840" y="2360160"/>
            <a:ext cx="1623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</a:rPr>
              <a:t>RESULTS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1" name="CustomShape 6"/>
          <p:cNvSpPr/>
          <p:nvPr/>
        </p:nvSpPr>
        <p:spPr>
          <a:xfrm>
            <a:off x="2355840" y="1780200"/>
            <a:ext cx="588996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Rapidly migrate 65 applications to Amazon Web Services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682" name="CustomShape 7"/>
          <p:cNvSpPr/>
          <p:nvPr/>
        </p:nvSpPr>
        <p:spPr>
          <a:xfrm>
            <a:off x="2355840" y="1377000"/>
            <a:ext cx="1623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</a:rPr>
              <a:t>CHALLENGE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3" name="CustomShape 8"/>
          <p:cNvSpPr/>
          <p:nvPr/>
        </p:nvSpPr>
        <p:spPr>
          <a:xfrm>
            <a:off x="2355840" y="4569840"/>
            <a:ext cx="3096000" cy="16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Red Hat Enterprise Linux</a:t>
            </a: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Windows Server 2012r2</a:t>
            </a: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AWS</a:t>
            </a: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VMware vCenter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84" name="CustomShape 9"/>
          <p:cNvSpPr/>
          <p:nvPr/>
        </p:nvSpPr>
        <p:spPr>
          <a:xfrm>
            <a:off x="2355840" y="4231080"/>
            <a:ext cx="3299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</a:rPr>
              <a:t>TECHNOLOGIES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5" name="CustomShape 10"/>
          <p:cNvSpPr/>
          <p:nvPr/>
        </p:nvSpPr>
        <p:spPr>
          <a:xfrm>
            <a:off x="5654880" y="4574520"/>
            <a:ext cx="2808360" cy="16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Nagios</a:t>
            </a: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TrendMicro</a:t>
            </a: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Splunk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 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6706C07-72AA-4083-95D2-41D11E19627E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87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 – Internal Use Only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688" name="TextShape 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USE CASE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689" name="CustomShape 4"/>
          <p:cNvSpPr/>
          <p:nvPr/>
        </p:nvSpPr>
        <p:spPr>
          <a:xfrm>
            <a:off x="2355840" y="2903400"/>
            <a:ext cx="588996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With Ansible Tower, the time required to deploy a stack was reduced from 5 hours to minutes</a:t>
            </a: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Near real-time provisioning and management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90" name="CustomShape 5"/>
          <p:cNvSpPr/>
          <p:nvPr/>
        </p:nvSpPr>
        <p:spPr>
          <a:xfrm>
            <a:off x="2355840" y="2550600"/>
            <a:ext cx="1623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</a:rPr>
              <a:t>RESULTS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1" name="CustomShape 6"/>
          <p:cNvSpPr/>
          <p:nvPr/>
        </p:nvSpPr>
        <p:spPr>
          <a:xfrm>
            <a:off x="2355840" y="1780200"/>
            <a:ext cx="58899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Operations wanted to provide easy-to-access self-service 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to developers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92" name="CustomShape 7"/>
          <p:cNvSpPr/>
          <p:nvPr/>
        </p:nvSpPr>
        <p:spPr>
          <a:xfrm>
            <a:off x="2355840" y="1377000"/>
            <a:ext cx="1623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</a:rPr>
              <a:t>CHALLENGE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CustomShape 8"/>
          <p:cNvSpPr/>
          <p:nvPr/>
        </p:nvSpPr>
        <p:spPr>
          <a:xfrm>
            <a:off x="2355840" y="4470120"/>
            <a:ext cx="3096000" cy="16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AWS</a:t>
            </a: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CentOS</a:t>
            </a: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Splunk (Naturally!)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94" name="CustomShape 9"/>
          <p:cNvSpPr/>
          <p:nvPr/>
        </p:nvSpPr>
        <p:spPr>
          <a:xfrm>
            <a:off x="2355840" y="4131360"/>
            <a:ext cx="3299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</a:rPr>
              <a:t>TECHNOLOGIES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695" name="Picture 19" descr="cutomer-logos-splunk.png"/>
          <p:cNvPicPr/>
          <p:nvPr/>
        </p:nvPicPr>
        <p:blipFill>
          <a:blip r:embed="rId1"/>
          <a:stretch/>
        </p:blipFill>
        <p:spPr>
          <a:xfrm>
            <a:off x="90720" y="1255680"/>
            <a:ext cx="1999800" cy="133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Picture 1" descr="cdk-global.png"/>
          <p:cNvPicPr/>
          <p:nvPr/>
        </p:nvPicPr>
        <p:blipFill>
          <a:blip r:embed="rId1"/>
          <a:stretch/>
        </p:blipFill>
        <p:spPr>
          <a:xfrm>
            <a:off x="303120" y="1207800"/>
            <a:ext cx="2014200" cy="1342440"/>
          </a:xfrm>
          <a:prstGeom prst="rect">
            <a:avLst/>
          </a:prstGeom>
          <a:ln>
            <a:noFill/>
          </a:ln>
        </p:spPr>
      </p:pic>
      <p:sp>
        <p:nvSpPr>
          <p:cNvPr id="697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061BD69-2C38-43B2-A5C1-8C3A77959AF8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98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 – Internal Use Only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699" name="TextShape 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USE CASE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700" name="CustomShape 4"/>
          <p:cNvSpPr/>
          <p:nvPr/>
        </p:nvSpPr>
        <p:spPr>
          <a:xfrm>
            <a:off x="2355840" y="2903400"/>
            <a:ext cx="621720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Provision consistent images 100% of the time</a:t>
            </a: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Increased productivity, no time wasted repeating manual tasks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01" name="CustomShape 5"/>
          <p:cNvSpPr/>
          <p:nvPr/>
        </p:nvSpPr>
        <p:spPr>
          <a:xfrm>
            <a:off x="2355840" y="2550600"/>
            <a:ext cx="1623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</a:rPr>
              <a:t>RESULTS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2" name="CustomShape 6"/>
          <p:cNvSpPr/>
          <p:nvPr/>
        </p:nvSpPr>
        <p:spPr>
          <a:xfrm>
            <a:off x="2355840" y="1780200"/>
            <a:ext cx="58899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Streamline instance provisioning and reduce error rates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03" name="CustomShape 7"/>
          <p:cNvSpPr/>
          <p:nvPr/>
        </p:nvSpPr>
        <p:spPr>
          <a:xfrm>
            <a:off x="2355840" y="1377000"/>
            <a:ext cx="1623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</a:rPr>
              <a:t>CHALLENGE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4" name="CustomShape 8"/>
          <p:cNvSpPr/>
          <p:nvPr/>
        </p:nvSpPr>
        <p:spPr>
          <a:xfrm>
            <a:off x="2355840" y="4470120"/>
            <a:ext cx="3096000" cy="16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VMware vCenter</a:t>
            </a: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Red Hat Enterprise Linux</a:t>
            </a: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CentOS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05" name="CustomShape 9"/>
          <p:cNvSpPr/>
          <p:nvPr/>
        </p:nvSpPr>
        <p:spPr>
          <a:xfrm>
            <a:off x="2355840" y="4131360"/>
            <a:ext cx="3299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</a:rPr>
              <a:t>TECHNOLOGIES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6" name="CustomShape 10"/>
          <p:cNvSpPr/>
          <p:nvPr/>
        </p:nvSpPr>
        <p:spPr>
          <a:xfrm>
            <a:off x="5654880" y="4574520"/>
            <a:ext cx="2808360" cy="16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Windows</a:t>
            </a: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Ubuntu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1EB7EA6-E770-4087-B9E1-291566E1D932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708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 – Internal Use Only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709" name="TextShape 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DIFFERENTIATORS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pic>
        <p:nvPicPr>
          <p:cNvPr id="710" name="Picture 7" descr="Ansible-Official-Logo-Black.eps"/>
          <p:cNvPicPr/>
          <p:nvPr/>
        </p:nvPicPr>
        <p:blipFill>
          <a:blip r:embed="rId1"/>
          <a:stretch/>
        </p:blipFill>
        <p:spPr>
          <a:xfrm>
            <a:off x="5902920" y="1170360"/>
            <a:ext cx="1132200" cy="1135440"/>
          </a:xfrm>
          <a:prstGeom prst="rect">
            <a:avLst/>
          </a:prstGeom>
          <a:ln>
            <a:noFill/>
          </a:ln>
        </p:spPr>
      </p:pic>
      <p:pic>
        <p:nvPicPr>
          <p:cNvPr id="711" name="Picture 9" descr="Chef_936x1024.png"/>
          <p:cNvPicPr/>
          <p:nvPr/>
        </p:nvPicPr>
        <p:blipFill>
          <a:blip r:embed="rId2"/>
          <a:stretch/>
        </p:blipFill>
        <p:spPr>
          <a:xfrm>
            <a:off x="1171440" y="1202760"/>
            <a:ext cx="1141920" cy="1102680"/>
          </a:xfrm>
          <a:prstGeom prst="rect">
            <a:avLst/>
          </a:prstGeom>
          <a:ln>
            <a:noFill/>
          </a:ln>
        </p:spPr>
      </p:pic>
      <p:sp>
        <p:nvSpPr>
          <p:cNvPr id="712" name="CustomShape 4"/>
          <p:cNvSpPr/>
          <p:nvPr/>
        </p:nvSpPr>
        <p:spPr>
          <a:xfrm>
            <a:off x="509040" y="2829240"/>
            <a:ext cx="3518280" cy="27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Ruby based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Has client agents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Requires a developer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713" name="CustomShape 5"/>
          <p:cNvSpPr/>
          <p:nvPr/>
        </p:nvSpPr>
        <p:spPr>
          <a:xfrm>
            <a:off x="4870440" y="2827440"/>
            <a:ext cx="3846960" cy="31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No development skills required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Agentless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Simple enough for everyone in IT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Configuration, deployment, and orchestration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Application environment focused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(network, servers, clouds, etc.)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714" name="Line 6"/>
          <p:cNvSpPr/>
          <p:nvPr/>
        </p:nvSpPr>
        <p:spPr>
          <a:xfrm>
            <a:off x="107280" y="3259800"/>
            <a:ext cx="891396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5" name="Line 7"/>
          <p:cNvSpPr/>
          <p:nvPr/>
        </p:nvSpPr>
        <p:spPr>
          <a:xfrm>
            <a:off x="114480" y="3820680"/>
            <a:ext cx="891432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6" name="Line 8"/>
          <p:cNvSpPr/>
          <p:nvPr/>
        </p:nvSpPr>
        <p:spPr>
          <a:xfrm>
            <a:off x="140040" y="4362840"/>
            <a:ext cx="891396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7" name="CustomShape 9"/>
          <p:cNvSpPr/>
          <p:nvPr/>
        </p:nvSpPr>
        <p:spPr>
          <a:xfrm>
            <a:off x="509040" y="4577040"/>
            <a:ext cx="266508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Configuration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br/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Server-focused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718" name="Line 10"/>
          <p:cNvSpPr/>
          <p:nvPr/>
        </p:nvSpPr>
        <p:spPr>
          <a:xfrm>
            <a:off x="156240" y="5141160"/>
            <a:ext cx="891432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56D3B6-446C-447A-A71E-B0ADD11E4E84}" type="slidenum">
              <a:rPr b="0" lang="en-US" sz="800" spc="-1" strike="noStrike">
                <a:solidFill>
                  <a:srgbClr val="9d9d9d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720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721" name="TextShape 3"/>
          <p:cNvSpPr txBox="1"/>
          <p:nvPr/>
        </p:nvSpPr>
        <p:spPr>
          <a:xfrm>
            <a:off x="685800" y="996840"/>
            <a:ext cx="7317720" cy="1568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 cap="all">
                <a:solidFill>
                  <a:srgbClr val="ffffff"/>
                </a:solidFill>
                <a:latin typeface="Open Sans"/>
              </a:rPr>
              <a:t>Red Hat Product Integration</a:t>
            </a:r>
            <a:endParaRPr b="0" lang="en-US" sz="28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722" name="TextShape 4"/>
          <p:cNvSpPr txBox="1"/>
          <p:nvPr/>
        </p:nvSpPr>
        <p:spPr>
          <a:xfrm>
            <a:off x="685800" y="2772720"/>
            <a:ext cx="7317720" cy="3352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Open Sans Light"/>
              </a:rPr>
              <a:t>CloudForms, Satellite, and Tower, Oh My!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TextShape 1"/>
          <p:cNvSpPr txBox="1"/>
          <p:nvPr/>
        </p:nvSpPr>
        <p:spPr>
          <a:xfrm>
            <a:off x="488160" y="1192320"/>
            <a:ext cx="7317720" cy="156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c3e3f"/>
                </a:solidFill>
                <a:latin typeface="Open Sans"/>
              </a:rPr>
              <a:t>Deployment and management MADE SIMPLE</a:t>
            </a:r>
            <a:endParaRPr b="0" lang="en-US" sz="24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724" name="TextShape 2"/>
          <p:cNvSpPr txBox="1"/>
          <p:nvPr/>
        </p:nvSpPr>
        <p:spPr>
          <a:xfrm>
            <a:off x="488160" y="2874240"/>
            <a:ext cx="7317720" cy="3146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CloudForms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service catalog 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items are back-ended by Ansible Tower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Job Templates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Ansible Tower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deploys software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, and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manages instances in an ongoing basis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Ansible Tower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imports server inventory 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lists from CloudForms for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ongoing management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725" name="TextShape 3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1C1E8B8-1132-4F40-ADA9-D05D97AE3067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726" name="TextShape 4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727" name="TextShape 5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Ansible Tower + CloudForms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extShape 1"/>
          <p:cNvSpPr txBox="1"/>
          <p:nvPr/>
        </p:nvSpPr>
        <p:spPr>
          <a:xfrm>
            <a:off x="488160" y="1192320"/>
            <a:ext cx="7317720" cy="156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c3e3f"/>
                </a:solidFill>
                <a:latin typeface="Open Sans"/>
              </a:rPr>
              <a:t>TOGETHER, THE BEST RHEL MANAGEMENT</a:t>
            </a:r>
            <a:endParaRPr b="0" lang="en-US" sz="24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729" name="TextShape 2"/>
          <p:cNvSpPr txBox="1"/>
          <p:nvPr/>
        </p:nvSpPr>
        <p:spPr>
          <a:xfrm>
            <a:off x="488160" y="2874240"/>
            <a:ext cx="7317720" cy="3146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55586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Satellite provisions 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RHEL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 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from bare-metal, and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Ansible orchestrates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 versioning and application deployment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55586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Ansible deploys Satellite agents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, and works with Satellite to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manage subscriptions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55586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Satellite and Puppet 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manages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RHEL config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, and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Ansible orchestrates 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config deployment, and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manages non-RHEL 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environments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730" name="TextShape 3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B3823ED-40A8-4CB5-B830-06824E4901DB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731" name="TextShape 4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732" name="TextShape 5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Ansible Tower + Satellite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CBF8229-ACFA-4346-A11C-209C7B3A3F4B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734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 – Internal Use Only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735" name="TextShape 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DIFFERENTIATORS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pic>
        <p:nvPicPr>
          <p:cNvPr id="736" name="Picture 7" descr="Ansible-Official-Logo-Black.eps"/>
          <p:cNvPicPr/>
          <p:nvPr/>
        </p:nvPicPr>
        <p:blipFill>
          <a:blip r:embed="rId1"/>
          <a:stretch/>
        </p:blipFill>
        <p:spPr>
          <a:xfrm>
            <a:off x="5902920" y="1170360"/>
            <a:ext cx="1132200" cy="1135440"/>
          </a:xfrm>
          <a:prstGeom prst="rect">
            <a:avLst/>
          </a:prstGeom>
          <a:ln>
            <a:noFill/>
          </a:ln>
        </p:spPr>
      </p:pic>
      <p:sp>
        <p:nvSpPr>
          <p:cNvPr id="737" name="CustomShape 4"/>
          <p:cNvSpPr/>
          <p:nvPr/>
        </p:nvSpPr>
        <p:spPr>
          <a:xfrm>
            <a:off x="509040" y="2829240"/>
            <a:ext cx="3518280" cy="27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Uses own Ruby-based 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puppet script language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Uses specialized SSL certificates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for client agent auth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Steep learning curve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Configuration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Server-focused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738" name="CustomShape 5"/>
          <p:cNvSpPr/>
          <p:nvPr/>
        </p:nvSpPr>
        <p:spPr>
          <a:xfrm>
            <a:off x="4871160" y="2827440"/>
            <a:ext cx="3518280" cy="116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No development skills required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Agentless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739" name="Line 6"/>
          <p:cNvSpPr/>
          <p:nvPr/>
        </p:nvSpPr>
        <p:spPr>
          <a:xfrm>
            <a:off x="107280" y="3486600"/>
            <a:ext cx="891396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0" name="Line 7"/>
          <p:cNvSpPr/>
          <p:nvPr/>
        </p:nvSpPr>
        <p:spPr>
          <a:xfrm>
            <a:off x="114480" y="4246920"/>
            <a:ext cx="891432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1" name="Line 8"/>
          <p:cNvSpPr/>
          <p:nvPr/>
        </p:nvSpPr>
        <p:spPr>
          <a:xfrm>
            <a:off x="140040" y="4798440"/>
            <a:ext cx="891396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2" name="Line 9"/>
          <p:cNvSpPr/>
          <p:nvPr/>
        </p:nvSpPr>
        <p:spPr>
          <a:xfrm>
            <a:off x="140040" y="5576760"/>
            <a:ext cx="891396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743" name="Picture 1" descr="PL_logo_vertical_lg.png"/>
          <p:cNvPicPr/>
          <p:nvPr/>
        </p:nvPicPr>
        <p:blipFill>
          <a:blip r:embed="rId2"/>
          <a:stretch/>
        </p:blipFill>
        <p:spPr>
          <a:xfrm>
            <a:off x="1397160" y="1270080"/>
            <a:ext cx="835920" cy="1135440"/>
          </a:xfrm>
          <a:prstGeom prst="rect">
            <a:avLst/>
          </a:prstGeom>
          <a:ln>
            <a:noFill/>
          </a:ln>
        </p:spPr>
      </p:pic>
      <p:sp>
        <p:nvSpPr>
          <p:cNvPr id="744" name="CustomShape 10"/>
          <p:cNvSpPr/>
          <p:nvPr/>
        </p:nvSpPr>
        <p:spPr>
          <a:xfrm>
            <a:off x="4871160" y="4077360"/>
            <a:ext cx="3518280" cy="31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Simple enough for everyone in IT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Configuration, deployment, and orchestration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Application environment focused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(network, servers, clouds, etc.)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03D71EF-C854-436B-BF15-3C1CF41EDC5F}" type="slidenum">
              <a:rPr b="0" lang="en-US" sz="800" spc="-1" strike="noStrike">
                <a:solidFill>
                  <a:srgbClr val="9d9d9d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0" y="1981800"/>
            <a:ext cx="3018960" cy="1568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 cap="all">
                <a:solidFill>
                  <a:srgbClr val="ffffff"/>
                </a:solidFill>
                <a:latin typeface="Open Sans"/>
              </a:rPr>
              <a:t>SIMPLE</a:t>
            </a:r>
            <a:endParaRPr b="0" lang="en-US" sz="22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3019320" y="1981800"/>
            <a:ext cx="3013920" cy="15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 cap="all">
                <a:solidFill>
                  <a:srgbClr val="ffffff"/>
                </a:solidFill>
                <a:latin typeface="Open Sans"/>
              </a:rPr>
              <a:t>POWERFUL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6033600" y="1981800"/>
            <a:ext cx="2847600" cy="15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 cap="all">
                <a:solidFill>
                  <a:srgbClr val="ffffff"/>
                </a:solidFill>
                <a:latin typeface="Open Sans"/>
              </a:rPr>
              <a:t>AGENTLESS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0" name="CustomShape 6"/>
          <p:cNvSpPr/>
          <p:nvPr/>
        </p:nvSpPr>
        <p:spPr>
          <a:xfrm>
            <a:off x="3249720" y="3966840"/>
            <a:ext cx="2583720" cy="240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App deployment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Configuration management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Workflow orchestration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Orchestrate the app lifecycle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1" name="CustomShape 7"/>
          <p:cNvSpPr/>
          <p:nvPr/>
        </p:nvSpPr>
        <p:spPr>
          <a:xfrm>
            <a:off x="431640" y="3952800"/>
            <a:ext cx="2476800" cy="252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Human readable automation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No special coding skills needed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Tasks executed in order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Get productive quickly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2" name="CustomShape 8"/>
          <p:cNvSpPr/>
          <p:nvPr/>
        </p:nvSpPr>
        <p:spPr>
          <a:xfrm>
            <a:off x="6280560" y="3954240"/>
            <a:ext cx="2539800" cy="252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Agentless architecture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Uses OpenSSH &amp; WinRM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No agents to exploit or update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More efficient &amp; more secure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3" name="Line 9"/>
          <p:cNvSpPr/>
          <p:nvPr/>
        </p:nvSpPr>
        <p:spPr>
          <a:xfrm>
            <a:off x="3019320" y="2202840"/>
            <a:ext cx="0" cy="3515040"/>
          </a:xfrm>
          <a:prstGeom prst="line">
            <a:avLst/>
          </a:prstGeom>
          <a:ln w="12600">
            <a:solidFill>
              <a:srgbClr val="000000">
                <a:alpha val="9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10"/>
          <p:cNvSpPr/>
          <p:nvPr/>
        </p:nvSpPr>
        <p:spPr>
          <a:xfrm>
            <a:off x="6033600" y="2194920"/>
            <a:ext cx="0" cy="3515040"/>
          </a:xfrm>
          <a:prstGeom prst="line">
            <a:avLst/>
          </a:prstGeom>
          <a:ln w="12600">
            <a:solidFill>
              <a:srgbClr val="000000">
                <a:alpha val="9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5" name="Picture 2" descr="power.eps"/>
          <p:cNvPicPr/>
          <p:nvPr/>
        </p:nvPicPr>
        <p:blipFill>
          <a:blip r:embed="rId1"/>
          <a:stretch/>
        </p:blipFill>
        <p:spPr>
          <a:xfrm>
            <a:off x="4101840" y="2083320"/>
            <a:ext cx="852480" cy="852480"/>
          </a:xfrm>
          <a:prstGeom prst="rect">
            <a:avLst/>
          </a:prstGeom>
          <a:ln>
            <a:noFill/>
          </a:ln>
        </p:spPr>
      </p:pic>
      <p:pic>
        <p:nvPicPr>
          <p:cNvPr id="316" name="Picture 5" descr="lock.eps"/>
          <p:cNvPicPr/>
          <p:nvPr/>
        </p:nvPicPr>
        <p:blipFill>
          <a:blip r:embed="rId2"/>
          <a:stretch/>
        </p:blipFill>
        <p:spPr>
          <a:xfrm>
            <a:off x="7095600" y="2045880"/>
            <a:ext cx="732600" cy="957240"/>
          </a:xfrm>
          <a:prstGeom prst="rect">
            <a:avLst/>
          </a:prstGeom>
          <a:ln>
            <a:noFill/>
          </a:ln>
        </p:spPr>
      </p:pic>
      <p:pic>
        <p:nvPicPr>
          <p:cNvPr id="317" name="Picture 1" descr="bulb.eps"/>
          <p:cNvPicPr/>
          <p:nvPr/>
        </p:nvPicPr>
        <p:blipFill>
          <a:blip r:embed="rId3"/>
          <a:stretch/>
        </p:blipFill>
        <p:spPr>
          <a:xfrm>
            <a:off x="1262880" y="2055960"/>
            <a:ext cx="533160" cy="94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F18B475-F375-4FA9-A7EA-05A6FE482FA3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746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 – Internal Use Only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747" name="TextShape 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DIFFERENTIATORS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748" name="CustomShape 4"/>
          <p:cNvSpPr/>
          <p:nvPr/>
        </p:nvSpPr>
        <p:spPr>
          <a:xfrm>
            <a:off x="509040" y="2819880"/>
            <a:ext cx="3518280" cy="27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Client agents required for 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full functionality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Persistent connections to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master servers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Uncertified crypto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Server-focused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br/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Unproven, small company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749" name="CustomShape 5"/>
          <p:cNvSpPr/>
          <p:nvPr/>
        </p:nvSpPr>
        <p:spPr>
          <a:xfrm>
            <a:off x="4871160" y="2818080"/>
            <a:ext cx="3891600" cy="31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No development skills required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Agentless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Battle-tested security using SSH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Can automate anything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(network, servers, clouds, etc.)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Backed by the largest 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open-source company in the world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750" name="Line 6"/>
          <p:cNvSpPr/>
          <p:nvPr/>
        </p:nvSpPr>
        <p:spPr>
          <a:xfrm>
            <a:off x="107280" y="3477600"/>
            <a:ext cx="891396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1" name="Line 7"/>
          <p:cNvSpPr/>
          <p:nvPr/>
        </p:nvSpPr>
        <p:spPr>
          <a:xfrm>
            <a:off x="114480" y="4237920"/>
            <a:ext cx="891432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2" name="Line 8"/>
          <p:cNvSpPr/>
          <p:nvPr/>
        </p:nvSpPr>
        <p:spPr>
          <a:xfrm>
            <a:off x="140040" y="4816440"/>
            <a:ext cx="891396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753" name="Picture 2" descr="saltstack.jpg"/>
          <p:cNvPicPr/>
          <p:nvPr/>
        </p:nvPicPr>
        <p:blipFill>
          <a:blip r:embed="rId1"/>
          <a:stretch/>
        </p:blipFill>
        <p:spPr>
          <a:xfrm>
            <a:off x="1179360" y="1376640"/>
            <a:ext cx="1469160" cy="919800"/>
          </a:xfrm>
          <a:prstGeom prst="rect">
            <a:avLst/>
          </a:prstGeom>
          <a:ln>
            <a:noFill/>
          </a:ln>
        </p:spPr>
      </p:pic>
      <p:pic>
        <p:nvPicPr>
          <p:cNvPr id="754" name="Picture 12" descr="Ansible-Official-Logo-Black.eps"/>
          <p:cNvPicPr/>
          <p:nvPr/>
        </p:nvPicPr>
        <p:blipFill>
          <a:blip r:embed="rId2"/>
          <a:stretch/>
        </p:blipFill>
        <p:spPr>
          <a:xfrm>
            <a:off x="5902920" y="1170360"/>
            <a:ext cx="1132200" cy="1135440"/>
          </a:xfrm>
          <a:prstGeom prst="rect">
            <a:avLst/>
          </a:prstGeom>
          <a:ln>
            <a:noFill/>
          </a:ln>
        </p:spPr>
      </p:pic>
      <p:sp>
        <p:nvSpPr>
          <p:cNvPr id="755" name="Line 9"/>
          <p:cNvSpPr/>
          <p:nvPr/>
        </p:nvSpPr>
        <p:spPr>
          <a:xfrm>
            <a:off x="140040" y="5547960"/>
            <a:ext cx="891396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Shape 1"/>
          <p:cNvSpPr txBox="1"/>
          <p:nvPr/>
        </p:nvSpPr>
        <p:spPr>
          <a:xfrm>
            <a:off x="488160" y="1101600"/>
            <a:ext cx="7317720" cy="156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c3e3f"/>
                </a:solidFill>
                <a:latin typeface="Open Sans"/>
              </a:rPr>
              <a:t>WHERE TO FIND ANSIBLE ASSETS</a:t>
            </a:r>
            <a:endParaRPr b="0" lang="en-US" sz="24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757" name="TextShape 2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1107E5C-4EBA-4E12-8CB4-D3BE28B78803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758" name="TextShape 3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 – Internal Use Only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759" name="TextShape 4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ANSIBLE SALES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760" name="CustomShape 5"/>
          <p:cNvSpPr/>
          <p:nvPr/>
        </p:nvSpPr>
        <p:spPr>
          <a:xfrm>
            <a:off x="527400" y="2348280"/>
            <a:ext cx="7206120" cy="10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717680"/>
                </a:solidFill>
                <a:latin typeface="Open Sans"/>
              </a:rPr>
              <a:t>Sales enablement materials including Templates, Decks, Whitepapers, </a:t>
            </a:r>
            <a:br/>
            <a:r>
              <a:rPr b="1" lang="en-US" sz="1500" spc="-1" strike="noStrike">
                <a:solidFill>
                  <a:srgbClr val="717680"/>
                </a:solidFill>
                <a:latin typeface="Open Sans"/>
              </a:rPr>
              <a:t>One Sheets available on Google Drive: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Google Drive &gt; Ansible Marketing &gt; Sales Enablement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 u="sng">
                <a:solidFill>
                  <a:srgbClr val="004d99"/>
                </a:solidFill>
                <a:uFillTx/>
                <a:latin typeface="Open Sans"/>
                <a:hlinkClick r:id="rId1"/>
              </a:rPr>
              <a:t>https://drive.google.com/open?id=0B618R6NtqiRNNGVZZ1dkUTB0cXc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TextShape 1"/>
          <p:cNvSpPr txBox="1"/>
          <p:nvPr/>
        </p:nvSpPr>
        <p:spPr>
          <a:xfrm>
            <a:off x="488160" y="1101600"/>
            <a:ext cx="7317720" cy="156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c3e3f"/>
                </a:solidFill>
                <a:latin typeface="Open Sans"/>
              </a:rPr>
              <a:t>ANSIBLE ASSETS ON MOJO + PNT</a:t>
            </a:r>
            <a:endParaRPr b="0" lang="en-US" sz="2400" spc="-1" strike="noStrike">
              <a:solidFill>
                <a:srgbClr val="0e1012"/>
              </a:solidFill>
              <a:latin typeface="Calibri"/>
            </a:endParaRPr>
          </a:p>
        </p:txBody>
      </p:sp>
      <p:sp>
        <p:nvSpPr>
          <p:cNvPr id="762" name="TextShape 2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6D1685B-94A5-428A-BC5F-394881226A3A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763" name="TextShape 3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 – Internal Use Only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764" name="TextShape 4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ANSIBLE SALES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765" name="CustomShape 5"/>
          <p:cNvSpPr/>
          <p:nvPr/>
        </p:nvSpPr>
        <p:spPr>
          <a:xfrm>
            <a:off x="527400" y="2348280"/>
            <a:ext cx="7206120" cy="10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717680"/>
                </a:solidFill>
                <a:latin typeface="Open Sans"/>
              </a:rPr>
              <a:t>Share Ansible Assets with Red Hat Associates through the </a:t>
            </a:r>
            <a:br/>
            <a:r>
              <a:rPr b="1" lang="en-US" sz="1500" spc="-1" strike="noStrike">
                <a:solidFill>
                  <a:srgbClr val="717680"/>
                </a:solidFill>
                <a:latin typeface="Open Sans"/>
              </a:rPr>
              <a:t>Ansible Group on Mojo: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 u="sng">
                <a:solidFill>
                  <a:srgbClr val="004d99"/>
                </a:solidFill>
                <a:uFillTx/>
                <a:latin typeface="Open Sans"/>
                <a:hlinkClick r:id="rId1"/>
              </a:rPr>
              <a:t>https://mojo.redhat.com/groups/ansible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The Mojo group includes an internal only Sales Resources deck, Sales/Services Rules of Engagement, and links to sales assets on PNT.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Picture 9" descr="arrows.eps"/>
          <p:cNvPicPr/>
          <p:nvPr/>
        </p:nvPicPr>
        <p:blipFill>
          <a:blip r:embed="rId1"/>
          <a:stretch/>
        </p:blipFill>
        <p:spPr>
          <a:xfrm>
            <a:off x="627840" y="1552320"/>
            <a:ext cx="7888320" cy="1028880"/>
          </a:xfrm>
          <a:prstGeom prst="rect">
            <a:avLst/>
          </a:prstGeom>
          <a:ln>
            <a:noFill/>
          </a:ln>
        </p:spPr>
      </p:pic>
      <p:sp>
        <p:nvSpPr>
          <p:cNvPr id="767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A8DE3F7-D06E-467B-8EB3-8D9AE6A70718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768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769" name="TextShape 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ANSIBLE: THE LANGUAGE OF DEVOPS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770" name="CustomShape 4"/>
          <p:cNvSpPr/>
          <p:nvPr/>
        </p:nvSpPr>
        <p:spPr>
          <a:xfrm>
            <a:off x="0" y="554040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555860"/>
                </a:solidFill>
                <a:latin typeface="Open Sans Light"/>
              </a:rPr>
              <a:t>Ansible is the only </a:t>
            </a:r>
            <a:r>
              <a:rPr b="1" lang="en-US" sz="1600" spc="-1" strike="noStrike">
                <a:solidFill>
                  <a:srgbClr val="555860"/>
                </a:solidFill>
                <a:latin typeface="Open Sans"/>
              </a:rPr>
              <a:t>automation engine </a:t>
            </a:r>
            <a:r>
              <a:rPr b="0" lang="en-US" sz="1600" spc="-1" strike="noStrike">
                <a:solidFill>
                  <a:srgbClr val="555860"/>
                </a:solidFill>
                <a:latin typeface="Open Sans Light"/>
              </a:rPr>
              <a:t>that </a:t>
            </a:r>
            <a:br/>
            <a:r>
              <a:rPr b="0" lang="en-US" sz="1600" spc="-1" strike="noStrike">
                <a:solidFill>
                  <a:srgbClr val="555860"/>
                </a:solidFill>
                <a:latin typeface="Open Sans Light"/>
              </a:rPr>
              <a:t>can automate the entire </a:t>
            </a:r>
            <a:r>
              <a:rPr b="1" lang="en-US" sz="1600" spc="-1" strike="noStrike">
                <a:solidFill>
                  <a:srgbClr val="555860"/>
                </a:solidFill>
                <a:latin typeface="Open Sans"/>
              </a:rPr>
              <a:t>application lifecycle </a:t>
            </a:r>
            <a:br/>
            <a:r>
              <a:rPr b="0" lang="en-US" sz="1600" spc="-1" strike="noStrike">
                <a:solidFill>
                  <a:srgbClr val="555860"/>
                </a:solidFill>
                <a:latin typeface="Open Sans Light"/>
              </a:rPr>
              <a:t>and </a:t>
            </a:r>
            <a:r>
              <a:rPr b="1" lang="en-US" sz="1600" spc="-1" strike="noStrike">
                <a:solidFill>
                  <a:srgbClr val="555860"/>
                </a:solidFill>
                <a:latin typeface="Open Sans"/>
              </a:rPr>
              <a:t>continuous delivery </a:t>
            </a:r>
            <a:r>
              <a:rPr b="0" lang="en-US" sz="1600" spc="-1" strike="noStrike">
                <a:solidFill>
                  <a:srgbClr val="555860"/>
                </a:solidFill>
                <a:latin typeface="Open Sans Light"/>
              </a:rPr>
              <a:t>pipeline.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771" name="CustomShape 5"/>
          <p:cNvSpPr/>
          <p:nvPr/>
        </p:nvSpPr>
        <p:spPr>
          <a:xfrm>
            <a:off x="0" y="4739040"/>
            <a:ext cx="9143640" cy="83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555860"/>
                </a:solidFill>
                <a:latin typeface="Open Sans Light"/>
              </a:rPr>
              <a:t>Ansible is the first </a:t>
            </a:r>
            <a:r>
              <a:rPr b="1" lang="en-US" sz="1600" spc="-1" strike="noStrike">
                <a:solidFill>
                  <a:srgbClr val="555860"/>
                </a:solidFill>
                <a:latin typeface="Open Sans"/>
              </a:rPr>
              <a:t>automation language </a:t>
            </a:r>
            <a:br/>
            <a:r>
              <a:rPr b="0" lang="en-US" sz="1600" spc="-1" strike="noStrike">
                <a:solidFill>
                  <a:srgbClr val="555860"/>
                </a:solidFill>
                <a:latin typeface="Open Sans Light"/>
              </a:rPr>
              <a:t>that can be read and written across IT.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2" name="CustomShape 6"/>
          <p:cNvSpPr/>
          <p:nvPr/>
        </p:nvSpPr>
        <p:spPr>
          <a:xfrm>
            <a:off x="1212840" y="1860840"/>
            <a:ext cx="229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24c55"/>
                </a:solidFill>
                <a:latin typeface="Open Sans Light"/>
              </a:rPr>
              <a:t>From development</a:t>
            </a:r>
            <a:r>
              <a:rPr b="0" lang="en-US" sz="1800" spc="-1" strike="noStrike">
                <a:solidFill>
                  <a:srgbClr val="878787"/>
                </a:solidFill>
                <a:latin typeface="Open Sans Light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3" name="CustomShape 7"/>
          <p:cNvSpPr/>
          <p:nvPr/>
        </p:nvSpPr>
        <p:spPr>
          <a:xfrm>
            <a:off x="6035040" y="1867680"/>
            <a:ext cx="1801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78787"/>
                </a:solidFill>
                <a:latin typeface="Open Sans Light"/>
              </a:rPr>
              <a:t>…</a:t>
            </a:r>
            <a:r>
              <a:rPr b="0" lang="en-US" sz="1800" spc="-1" strike="noStrike">
                <a:solidFill>
                  <a:srgbClr val="424c55"/>
                </a:solidFill>
                <a:latin typeface="Open Sans Light"/>
              </a:rPr>
              <a:t>to production.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4" name="CustomShape 8"/>
          <p:cNvSpPr/>
          <p:nvPr/>
        </p:nvSpPr>
        <p:spPr>
          <a:xfrm>
            <a:off x="3606480" y="1164240"/>
            <a:ext cx="18619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424c55"/>
                </a:solidFill>
                <a:latin typeface="Open Sans"/>
              </a:rPr>
              <a:t>ANSIBLE PLAYBOOK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75" name="CustomShape 9"/>
          <p:cNvSpPr/>
          <p:nvPr/>
        </p:nvSpPr>
        <p:spPr>
          <a:xfrm>
            <a:off x="986760" y="3832920"/>
            <a:ext cx="9493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424c55"/>
                </a:solidFill>
                <a:latin typeface="Open Sans"/>
              </a:rPr>
              <a:t>DEV/TEST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776" name="CustomShape 10"/>
          <p:cNvSpPr/>
          <p:nvPr/>
        </p:nvSpPr>
        <p:spPr>
          <a:xfrm>
            <a:off x="2529000" y="3828960"/>
            <a:ext cx="9493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424c55"/>
                </a:solidFill>
                <a:latin typeface="Open Sans"/>
              </a:rPr>
              <a:t>Q/A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777" name="CustomShape 11"/>
          <p:cNvSpPr/>
          <p:nvPr/>
        </p:nvSpPr>
        <p:spPr>
          <a:xfrm>
            <a:off x="3958560" y="3828960"/>
            <a:ext cx="11365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424c55"/>
                </a:solidFill>
                <a:latin typeface="Open Sans"/>
              </a:rPr>
              <a:t>OPERATIONS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778" name="CustomShape 12"/>
          <p:cNvSpPr/>
          <p:nvPr/>
        </p:nvSpPr>
        <p:spPr>
          <a:xfrm>
            <a:off x="5525640" y="3828960"/>
            <a:ext cx="11365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424c55"/>
                </a:solidFill>
                <a:latin typeface="Open Sans"/>
              </a:rPr>
              <a:t>MANAGEMENT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779" name="CustomShape 13"/>
          <p:cNvSpPr/>
          <p:nvPr/>
        </p:nvSpPr>
        <p:spPr>
          <a:xfrm>
            <a:off x="6967440" y="3828960"/>
            <a:ext cx="13136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424c55"/>
                </a:solidFill>
                <a:latin typeface="Open Sans"/>
              </a:rPr>
              <a:t>OUTSOURCERS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780" name="CustomShape 14"/>
          <p:cNvSpPr/>
          <p:nvPr/>
        </p:nvSpPr>
        <p:spPr>
          <a:xfrm>
            <a:off x="0" y="4464720"/>
            <a:ext cx="91436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</a:rPr>
              <a:t>COMMUNICATION IS THE KEY TO DEVOPS. </a:t>
            </a:r>
            <a:br/>
            <a:endParaRPr b="0" lang="en-US" sz="1600" spc="-1" strike="noStrike">
              <a:latin typeface="Arial"/>
            </a:endParaRPr>
          </a:p>
        </p:txBody>
      </p:sp>
      <p:pic>
        <p:nvPicPr>
          <p:cNvPr id="781" name="Picture 22" descr="DevOps-Team.eps"/>
          <p:cNvPicPr/>
          <p:nvPr/>
        </p:nvPicPr>
        <p:blipFill>
          <a:blip r:embed="rId2"/>
          <a:stretch/>
        </p:blipFill>
        <p:spPr>
          <a:xfrm>
            <a:off x="2313720" y="2803680"/>
            <a:ext cx="1410480" cy="960480"/>
          </a:xfrm>
          <a:prstGeom prst="rect">
            <a:avLst/>
          </a:prstGeom>
          <a:ln>
            <a:noFill/>
          </a:ln>
        </p:spPr>
      </p:pic>
      <p:pic>
        <p:nvPicPr>
          <p:cNvPr id="782" name="Picture 23" descr="DevOps-Team.eps"/>
          <p:cNvPicPr/>
          <p:nvPr/>
        </p:nvPicPr>
        <p:blipFill>
          <a:blip r:embed="rId3"/>
          <a:stretch/>
        </p:blipFill>
        <p:spPr>
          <a:xfrm>
            <a:off x="778680" y="2803680"/>
            <a:ext cx="1410480" cy="960480"/>
          </a:xfrm>
          <a:prstGeom prst="rect">
            <a:avLst/>
          </a:prstGeom>
          <a:ln>
            <a:noFill/>
          </a:ln>
        </p:spPr>
      </p:pic>
      <p:pic>
        <p:nvPicPr>
          <p:cNvPr id="783" name="Picture 24" descr="DevOps-Team.eps"/>
          <p:cNvPicPr/>
          <p:nvPr/>
        </p:nvPicPr>
        <p:blipFill>
          <a:blip r:embed="rId4"/>
          <a:stretch/>
        </p:blipFill>
        <p:spPr>
          <a:xfrm>
            <a:off x="5384520" y="2803680"/>
            <a:ext cx="1410480" cy="960480"/>
          </a:xfrm>
          <a:prstGeom prst="rect">
            <a:avLst/>
          </a:prstGeom>
          <a:ln>
            <a:noFill/>
          </a:ln>
        </p:spPr>
      </p:pic>
      <p:pic>
        <p:nvPicPr>
          <p:cNvPr id="784" name="Picture 26" descr="DevOps-Team.eps"/>
          <p:cNvPicPr/>
          <p:nvPr/>
        </p:nvPicPr>
        <p:blipFill>
          <a:blip r:embed="rId5"/>
          <a:stretch/>
        </p:blipFill>
        <p:spPr>
          <a:xfrm>
            <a:off x="3840480" y="2803680"/>
            <a:ext cx="1410480" cy="960480"/>
          </a:xfrm>
          <a:prstGeom prst="rect">
            <a:avLst/>
          </a:prstGeom>
          <a:ln>
            <a:noFill/>
          </a:ln>
        </p:spPr>
      </p:pic>
      <p:pic>
        <p:nvPicPr>
          <p:cNvPr id="785" name="Picture 27" descr="DevOps-Team.eps"/>
          <p:cNvPicPr/>
          <p:nvPr/>
        </p:nvPicPr>
        <p:blipFill>
          <a:blip r:embed="rId6"/>
          <a:stretch/>
        </p:blipFill>
        <p:spPr>
          <a:xfrm>
            <a:off x="6922080" y="2803680"/>
            <a:ext cx="1410480" cy="960480"/>
          </a:xfrm>
          <a:prstGeom prst="rect">
            <a:avLst/>
          </a:prstGeom>
          <a:ln>
            <a:noFill/>
          </a:ln>
        </p:spPr>
      </p:pic>
      <p:pic>
        <p:nvPicPr>
          <p:cNvPr id="786" name="Picture 10" descr="PlayBook.eps"/>
          <p:cNvPicPr/>
          <p:nvPr/>
        </p:nvPicPr>
        <p:blipFill>
          <a:blip r:embed="rId7"/>
          <a:stretch/>
        </p:blipFill>
        <p:spPr>
          <a:xfrm>
            <a:off x="4181400" y="1497240"/>
            <a:ext cx="680760" cy="95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B9AC708-13AA-4B86-9761-6F4390F3EA9B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788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789" name="CustomShape 3"/>
          <p:cNvSpPr/>
          <p:nvPr/>
        </p:nvSpPr>
        <p:spPr>
          <a:xfrm>
            <a:off x="853920" y="3348000"/>
            <a:ext cx="3382200" cy="4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Save time and be more productive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790" name="CustomShape 4"/>
          <p:cNvSpPr/>
          <p:nvPr/>
        </p:nvSpPr>
        <p:spPr>
          <a:xfrm>
            <a:off x="5527080" y="3337920"/>
            <a:ext cx="353448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Overcome complexity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91" name="CustomShape 5"/>
          <p:cNvSpPr/>
          <p:nvPr/>
        </p:nvSpPr>
        <p:spPr>
          <a:xfrm>
            <a:off x="839880" y="4015800"/>
            <a:ext cx="3554280" cy="4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Eliminate repetitive tasks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92" name="CustomShape 6"/>
          <p:cNvSpPr/>
          <p:nvPr/>
        </p:nvSpPr>
        <p:spPr>
          <a:xfrm>
            <a:off x="838800" y="4685760"/>
            <a:ext cx="3906720" cy="4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Fewer mistakes &amp;  errors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793" name="CustomShape 7"/>
          <p:cNvSpPr/>
          <p:nvPr/>
        </p:nvSpPr>
        <p:spPr>
          <a:xfrm>
            <a:off x="5518080" y="5564520"/>
            <a:ext cx="353448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A culture of success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94" name="CustomShape 8"/>
          <p:cNvSpPr/>
          <p:nvPr/>
        </p:nvSpPr>
        <p:spPr>
          <a:xfrm>
            <a:off x="5489640" y="4698000"/>
            <a:ext cx="353448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Increase accountability 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and compliance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95" name="Line 9"/>
          <p:cNvSpPr/>
          <p:nvPr/>
        </p:nvSpPr>
        <p:spPr>
          <a:xfrm>
            <a:off x="100080" y="3189240"/>
            <a:ext cx="8913960" cy="0"/>
          </a:xfrm>
          <a:prstGeom prst="line">
            <a:avLst/>
          </a:prstGeom>
          <a:ln w="3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6" name="Line 10"/>
          <p:cNvSpPr/>
          <p:nvPr/>
        </p:nvSpPr>
        <p:spPr>
          <a:xfrm>
            <a:off x="100080" y="3871800"/>
            <a:ext cx="8913960" cy="0"/>
          </a:xfrm>
          <a:prstGeom prst="line">
            <a:avLst/>
          </a:prstGeom>
          <a:ln w="3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7" name="Line 11"/>
          <p:cNvSpPr/>
          <p:nvPr/>
        </p:nvSpPr>
        <p:spPr>
          <a:xfrm>
            <a:off x="100080" y="4570560"/>
            <a:ext cx="8913960" cy="0"/>
          </a:xfrm>
          <a:prstGeom prst="line">
            <a:avLst/>
          </a:prstGeom>
          <a:ln w="3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8" name="Line 12"/>
          <p:cNvSpPr/>
          <p:nvPr/>
        </p:nvSpPr>
        <p:spPr>
          <a:xfrm>
            <a:off x="100080" y="5363280"/>
            <a:ext cx="8913960" cy="0"/>
          </a:xfrm>
          <a:prstGeom prst="line">
            <a:avLst/>
          </a:prstGeom>
          <a:ln w="3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9" name="CustomShape 13"/>
          <p:cNvSpPr/>
          <p:nvPr/>
        </p:nvSpPr>
        <p:spPr>
          <a:xfrm>
            <a:off x="1191240" y="2752920"/>
            <a:ext cx="18619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424c55"/>
                </a:solidFill>
                <a:latin typeface="Open Sans"/>
              </a:rPr>
              <a:t>TEAM IMPACT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00" name="CustomShape 14"/>
          <p:cNvSpPr/>
          <p:nvPr/>
        </p:nvSpPr>
        <p:spPr>
          <a:xfrm>
            <a:off x="5668920" y="2770920"/>
            <a:ext cx="18619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424c55"/>
                </a:solidFill>
                <a:latin typeface="Open Sans"/>
              </a:rPr>
              <a:t>ENTERPRISE IMPACT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01" name="TextShape 15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ANSIBLE: ENTERPRISE IMPACT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802" name="CustomShape 16"/>
          <p:cNvSpPr/>
          <p:nvPr/>
        </p:nvSpPr>
        <p:spPr>
          <a:xfrm>
            <a:off x="498960" y="3354840"/>
            <a:ext cx="272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+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3" name="CustomShape 17"/>
          <p:cNvSpPr/>
          <p:nvPr/>
        </p:nvSpPr>
        <p:spPr>
          <a:xfrm>
            <a:off x="498960" y="4010400"/>
            <a:ext cx="272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+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4" name="CustomShape 18"/>
          <p:cNvSpPr/>
          <p:nvPr/>
        </p:nvSpPr>
        <p:spPr>
          <a:xfrm>
            <a:off x="489960" y="4700880"/>
            <a:ext cx="272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+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5" name="CustomShape 19"/>
          <p:cNvSpPr/>
          <p:nvPr/>
        </p:nvSpPr>
        <p:spPr>
          <a:xfrm>
            <a:off x="489960" y="5580720"/>
            <a:ext cx="272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+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6" name="CustomShape 20"/>
          <p:cNvSpPr/>
          <p:nvPr/>
        </p:nvSpPr>
        <p:spPr>
          <a:xfrm>
            <a:off x="5230800" y="3351600"/>
            <a:ext cx="272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+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7" name="CustomShape 21"/>
          <p:cNvSpPr/>
          <p:nvPr/>
        </p:nvSpPr>
        <p:spPr>
          <a:xfrm>
            <a:off x="5216400" y="4011840"/>
            <a:ext cx="272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+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8" name="CustomShape 22"/>
          <p:cNvSpPr/>
          <p:nvPr/>
        </p:nvSpPr>
        <p:spPr>
          <a:xfrm>
            <a:off x="5199480" y="4700880"/>
            <a:ext cx="272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+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9" name="CustomShape 23"/>
          <p:cNvSpPr/>
          <p:nvPr/>
        </p:nvSpPr>
        <p:spPr>
          <a:xfrm>
            <a:off x="5215320" y="5577120"/>
            <a:ext cx="272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</a:rPr>
              <a:t>+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10" name="Picture 1" descr="enterprise.eps"/>
          <p:cNvPicPr/>
          <p:nvPr/>
        </p:nvPicPr>
        <p:blipFill>
          <a:blip r:embed="rId1"/>
          <a:stretch/>
        </p:blipFill>
        <p:spPr>
          <a:xfrm>
            <a:off x="5932800" y="1341000"/>
            <a:ext cx="1442160" cy="1327680"/>
          </a:xfrm>
          <a:prstGeom prst="rect">
            <a:avLst/>
          </a:prstGeom>
          <a:ln>
            <a:noFill/>
          </a:ln>
        </p:spPr>
      </p:pic>
      <p:pic>
        <p:nvPicPr>
          <p:cNvPr id="811" name="Picture 2" descr="DevOps-Team.eps"/>
          <p:cNvPicPr/>
          <p:nvPr/>
        </p:nvPicPr>
        <p:blipFill>
          <a:blip r:embed="rId2"/>
          <a:stretch/>
        </p:blipFill>
        <p:spPr>
          <a:xfrm>
            <a:off x="1191240" y="1341000"/>
            <a:ext cx="1949760" cy="1327680"/>
          </a:xfrm>
          <a:prstGeom prst="rect">
            <a:avLst/>
          </a:prstGeom>
          <a:ln>
            <a:noFill/>
          </a:ln>
        </p:spPr>
      </p:pic>
      <p:sp>
        <p:nvSpPr>
          <p:cNvPr id="812" name="CustomShape 24"/>
          <p:cNvSpPr/>
          <p:nvPr/>
        </p:nvSpPr>
        <p:spPr>
          <a:xfrm>
            <a:off x="5489640" y="4011840"/>
            <a:ext cx="353448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More resources for innovation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13" name="CustomShape 25"/>
          <p:cNvSpPr/>
          <p:nvPr/>
        </p:nvSpPr>
        <p:spPr>
          <a:xfrm>
            <a:off x="839880" y="5472360"/>
            <a:ext cx="4426920" cy="7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Improve collaboration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</a:rPr>
              <a:t>and job satisfaction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Picture 15" descr="venn.eps"/>
          <p:cNvPicPr/>
          <p:nvPr/>
        </p:nvPicPr>
        <p:blipFill>
          <a:blip r:embed="rId1"/>
          <a:stretch/>
        </p:blipFill>
        <p:spPr>
          <a:xfrm>
            <a:off x="1345320" y="612360"/>
            <a:ext cx="6453000" cy="6071760"/>
          </a:xfrm>
          <a:prstGeom prst="rect">
            <a:avLst/>
          </a:prstGeom>
          <a:ln>
            <a:noFill/>
          </a:ln>
        </p:spPr>
      </p:pic>
      <p:sp>
        <p:nvSpPr>
          <p:cNvPr id="815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C8AFDE9-1947-45D5-8106-3474351DB6C0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816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817" name="CustomShape 3"/>
          <p:cNvSpPr/>
          <p:nvPr/>
        </p:nvSpPr>
        <p:spPr>
          <a:xfrm>
            <a:off x="1873440" y="1538280"/>
            <a:ext cx="174312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Open Sans"/>
              </a:rPr>
              <a:t>MODERNIZE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8" name="CustomShape 4"/>
          <p:cNvSpPr/>
          <p:nvPr/>
        </p:nvSpPr>
        <p:spPr>
          <a:xfrm>
            <a:off x="3754800" y="4480200"/>
            <a:ext cx="174312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Open Sans"/>
              </a:rPr>
              <a:t>DEVOPS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9" name="CustomShape 5"/>
          <p:cNvSpPr/>
          <p:nvPr/>
        </p:nvSpPr>
        <p:spPr>
          <a:xfrm>
            <a:off x="4530600" y="1541520"/>
            <a:ext cx="376416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Open Sans"/>
              </a:rPr>
              <a:t>MIGRATION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0" name="CustomShape 6"/>
          <p:cNvSpPr/>
          <p:nvPr/>
        </p:nvSpPr>
        <p:spPr>
          <a:xfrm>
            <a:off x="1553040" y="2229840"/>
            <a:ext cx="2215440" cy="12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80000"/>
              </a:lnSpc>
              <a:spcBef>
                <a:spcPts val="241"/>
              </a:spcBef>
            </a:pPr>
            <a:r>
              <a:rPr b="0" lang="en-US" sz="1200" spc="-32" strike="noStrike">
                <a:solidFill>
                  <a:srgbClr val="ffffff"/>
                </a:solidFill>
                <a:latin typeface="Open Sans"/>
              </a:rPr>
              <a:t>Automate existing processes</a:t>
            </a:r>
            <a:br/>
            <a:endParaRPr b="0" lang="en-US" sz="12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241"/>
              </a:spcBef>
            </a:pPr>
            <a:r>
              <a:rPr b="0" lang="en-US" sz="1200" spc="-32" strike="noStrike">
                <a:solidFill>
                  <a:srgbClr val="ffffff"/>
                </a:solidFill>
                <a:latin typeface="Open Sans"/>
              </a:rPr>
              <a:t>Manage legacy like DevOps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1" name="CustomShape 7"/>
          <p:cNvSpPr/>
          <p:nvPr/>
        </p:nvSpPr>
        <p:spPr>
          <a:xfrm>
            <a:off x="3795480" y="5184720"/>
            <a:ext cx="1656360" cy="12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8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Model everything</a:t>
            </a:r>
            <a:br/>
            <a:br/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Deploy continuously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2" name="CustomShape 8"/>
          <p:cNvSpPr/>
          <p:nvPr/>
        </p:nvSpPr>
        <p:spPr>
          <a:xfrm>
            <a:off x="4530600" y="2245680"/>
            <a:ext cx="3764160" cy="12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8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Define applications once</a:t>
            </a:r>
            <a:br/>
            <a:endParaRPr b="0" lang="en-US" sz="12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Re-deploy anywhere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200129F-C50E-4EC6-A7E4-03E77F9684BC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824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825" name="TextShape 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PLAYBOOK EXAMPLES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826" name="CustomShape 4"/>
          <p:cNvSpPr/>
          <p:nvPr/>
        </p:nvSpPr>
        <p:spPr>
          <a:xfrm>
            <a:off x="626760" y="1424880"/>
            <a:ext cx="7866720" cy="27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LAMP + HA Proxy + Nagios:</a:t>
            </a:r>
            <a:br/>
            <a:br/>
            <a:r>
              <a:rPr b="0" lang="en-US" sz="1400" spc="-1" strike="noStrike" u="sng">
                <a:solidFill>
                  <a:srgbClr val="004d99"/>
                </a:solidFill>
                <a:uFillTx/>
                <a:latin typeface="Open Sans"/>
                <a:hlinkClick r:id="rId1"/>
              </a:rPr>
              <a:t>https</a:t>
            </a:r>
            <a:r>
              <a:rPr b="0" lang="en-US" sz="1400" spc="-1" strike="noStrike" u="sng">
                <a:solidFill>
                  <a:srgbClr val="004d99"/>
                </a:solidFill>
                <a:uFillTx/>
                <a:latin typeface="Open Sans"/>
                <a:hlinkClick r:id="rId2"/>
              </a:rPr>
              <a:t>://github.com/ansible/ansible-examples/tree/master/lamp_haproxy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JBoss Application Server:</a:t>
            </a:r>
            <a:br/>
            <a:br/>
            <a:r>
              <a:rPr b="0" lang="en-US" sz="1400" spc="-1" strike="noStrike" u="sng">
                <a:solidFill>
                  <a:srgbClr val="004d99"/>
                </a:solidFill>
                <a:uFillTx/>
                <a:latin typeface="Open Sans"/>
                <a:hlinkClick r:id="rId3"/>
              </a:rPr>
              <a:t>https</a:t>
            </a:r>
            <a:r>
              <a:rPr b="0" lang="en-US" sz="1400" spc="-1" strike="noStrike" u="sng">
                <a:solidFill>
                  <a:srgbClr val="004d99"/>
                </a:solidFill>
                <a:uFillTx/>
                <a:latin typeface="Open Sans"/>
                <a:hlinkClick r:id="rId4"/>
              </a:rPr>
              <a:t>://github.com/ansible/ansible-examples/tree/master/jboss-standalone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RHEL DISA STIG Compliance: </a:t>
            </a:r>
            <a:br/>
            <a:br/>
            <a:r>
              <a:rPr b="0" lang="en-US" sz="1400" spc="-1" strike="noStrike" u="sng">
                <a:solidFill>
                  <a:srgbClr val="004d99"/>
                </a:solidFill>
                <a:uFillTx/>
                <a:latin typeface="Open Sans"/>
                <a:hlinkClick r:id="rId5"/>
              </a:rPr>
              <a:t>http</a:t>
            </a:r>
            <a:r>
              <a:rPr b="0" lang="en-US" sz="1400" spc="-1" strike="noStrike" u="sng">
                <a:solidFill>
                  <a:srgbClr val="004d99"/>
                </a:solidFill>
                <a:uFillTx/>
                <a:latin typeface="Open Sans"/>
                <a:hlinkClick r:id="rId6"/>
              </a:rPr>
              <a:t>://www.ansible.com/security-stig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</a:rPr>
              <a:t>Many more examples at: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 u="sng">
                <a:solidFill>
                  <a:srgbClr val="004d99"/>
                </a:solidFill>
                <a:uFillTx/>
                <a:latin typeface="Open Sans"/>
                <a:hlinkClick r:id="rId7"/>
              </a:rPr>
              <a:t>http://galaxy.ansible.com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 u="sng">
                <a:solidFill>
                  <a:srgbClr val="004d99"/>
                </a:solidFill>
                <a:uFillTx/>
                <a:latin typeface="Open Sans"/>
                <a:hlinkClick r:id="rId8"/>
              </a:rPr>
              <a:t>https://github.com/ansible/ansible-examples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TextShape 1"/>
          <p:cNvSpPr txBox="1"/>
          <p:nvPr/>
        </p:nvSpPr>
        <p:spPr>
          <a:xfrm>
            <a:off x="685800" y="3370320"/>
            <a:ext cx="77720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Open Sans Light"/>
                <a:ea typeface="Open Sans"/>
              </a:rPr>
              <a:t>Have you used Ansible already?  Try Tower for free: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ansible.com/tower-trial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Open Sans Light"/>
                <a:ea typeface="Open Sans"/>
              </a:rPr>
              <a:t>Would you like to learn Ansible?  It’s easy to get started: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ansible.com/get-started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Open Sans Light"/>
                <a:ea typeface="Open Sans"/>
              </a:rPr>
              <a:t>Want to learn more?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ansible.com/whitepapers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28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829" name="TextShape 3"/>
          <p:cNvSpPr txBox="1"/>
          <p:nvPr/>
        </p:nvSpPr>
        <p:spPr>
          <a:xfrm>
            <a:off x="675720" y="2000520"/>
            <a:ext cx="6054840" cy="11588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 cap="all">
                <a:solidFill>
                  <a:srgbClr val="ffffff"/>
                </a:solidFill>
                <a:latin typeface="Open Sans"/>
              </a:rPr>
              <a:t>GETTING STARTED</a:t>
            </a:r>
            <a:endParaRPr b="0" lang="en-US" sz="2800" spc="-1" strike="noStrike">
              <a:solidFill>
                <a:srgbClr val="0e1012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2971080" y="2836800"/>
            <a:ext cx="3790080" cy="312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440">
            <a:solidFill>
              <a:schemeClr val="accent2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319" name="TextShape 2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A7EC6BD-997D-46EB-B5F5-C37F4F9CE2E3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321" name="TextShape 4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HOW ANSIBLE WORKS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grpSp>
        <p:nvGrpSpPr>
          <p:cNvPr id="322" name="Group 5"/>
          <p:cNvGrpSpPr/>
          <p:nvPr/>
        </p:nvGrpSpPr>
        <p:grpSpPr>
          <a:xfrm>
            <a:off x="448920" y="1345320"/>
            <a:ext cx="8183520" cy="4804200"/>
            <a:chOff x="448920" y="1345320"/>
            <a:chExt cx="8183520" cy="4804200"/>
          </a:xfrm>
        </p:grpSpPr>
        <p:sp>
          <p:nvSpPr>
            <p:cNvPr id="323" name="CustomShape 6"/>
            <p:cNvSpPr/>
            <p:nvPr/>
          </p:nvSpPr>
          <p:spPr>
            <a:xfrm>
              <a:off x="2971080" y="2836800"/>
              <a:ext cx="3790080" cy="45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4" name="Line 7"/>
            <p:cNvSpPr/>
            <p:nvPr/>
          </p:nvSpPr>
          <p:spPr>
            <a:xfrm>
              <a:off x="7112880" y="2681640"/>
              <a:ext cx="0" cy="346788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25" name="CustomShape 8"/>
            <p:cNvSpPr/>
            <p:nvPr/>
          </p:nvSpPr>
          <p:spPr>
            <a:xfrm>
              <a:off x="2988000" y="2908800"/>
              <a:ext cx="36392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ffffff"/>
                  </a:solidFill>
                  <a:latin typeface="Open Sans"/>
                </a:rPr>
                <a:t>ANSIBLE’S AUTOMATION ENGINE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326" name="Group 9"/>
            <p:cNvGrpSpPr/>
            <p:nvPr/>
          </p:nvGrpSpPr>
          <p:grpSpPr>
            <a:xfrm>
              <a:off x="502200" y="4753800"/>
              <a:ext cx="1730160" cy="1163520"/>
              <a:chOff x="502200" y="4753800"/>
              <a:chExt cx="1730160" cy="1163520"/>
            </a:xfrm>
          </p:grpSpPr>
          <p:sp>
            <p:nvSpPr>
              <p:cNvPr id="327" name="CustomShape 10"/>
              <p:cNvSpPr/>
              <p:nvPr/>
            </p:nvSpPr>
            <p:spPr>
              <a:xfrm>
                <a:off x="502200" y="5675400"/>
                <a:ext cx="1730160" cy="241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</a:rPr>
                  <a:t>ANSIBLE PLAYBOOK</a:t>
                </a:r>
                <a:endParaRPr b="0" lang="en-US" sz="1000" spc="-1" strike="noStrike">
                  <a:latin typeface="Arial"/>
                </a:endParaRPr>
              </a:p>
            </p:txBody>
          </p:sp>
          <p:pic>
            <p:nvPicPr>
              <p:cNvPr id="328" name="Picture 10" descr="PlayBook.eps"/>
              <p:cNvPicPr/>
              <p:nvPr/>
            </p:nvPicPr>
            <p:blipFill>
              <a:blip r:embed="rId1"/>
              <a:stretch/>
            </p:blipFill>
            <p:spPr>
              <a:xfrm>
                <a:off x="1036800" y="4753800"/>
                <a:ext cx="632520" cy="8845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29" name="Group 11"/>
            <p:cNvGrpSpPr/>
            <p:nvPr/>
          </p:nvGrpSpPr>
          <p:grpSpPr>
            <a:xfrm>
              <a:off x="1275120" y="1345320"/>
              <a:ext cx="1730160" cy="1023480"/>
              <a:chOff x="1275120" y="1345320"/>
              <a:chExt cx="1730160" cy="1023480"/>
            </a:xfrm>
          </p:grpSpPr>
          <p:pic>
            <p:nvPicPr>
              <p:cNvPr id="330" name="Picture 5" descr="cloud.eps"/>
              <p:cNvPicPr/>
              <p:nvPr/>
            </p:nvPicPr>
            <p:blipFill>
              <a:blip r:embed="rId2"/>
              <a:stretch/>
            </p:blipFill>
            <p:spPr>
              <a:xfrm>
                <a:off x="1385280" y="1345320"/>
                <a:ext cx="1597680" cy="1023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31" name="CustomShape 12"/>
              <p:cNvSpPr/>
              <p:nvPr/>
            </p:nvSpPr>
            <p:spPr>
              <a:xfrm>
                <a:off x="1275120" y="1726920"/>
                <a:ext cx="1730160" cy="39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</a:rPr>
                  <a:t>PUBLIC / PRIVATE</a:t>
                </a:r>
                <a:br/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</a:rPr>
                  <a:t>CLOUD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332" name="Group 13"/>
            <p:cNvGrpSpPr/>
            <p:nvPr/>
          </p:nvGrpSpPr>
          <p:grpSpPr>
            <a:xfrm>
              <a:off x="3251880" y="1346400"/>
              <a:ext cx="995400" cy="853560"/>
              <a:chOff x="3251880" y="1346400"/>
              <a:chExt cx="995400" cy="853560"/>
            </a:xfrm>
          </p:grpSpPr>
          <p:pic>
            <p:nvPicPr>
              <p:cNvPr id="333" name="Picture 6" descr="db.eps"/>
              <p:cNvPicPr/>
              <p:nvPr/>
            </p:nvPicPr>
            <p:blipFill>
              <a:blip r:embed="rId3"/>
              <a:stretch/>
            </p:blipFill>
            <p:spPr>
              <a:xfrm>
                <a:off x="3251880" y="1346400"/>
                <a:ext cx="995400" cy="8535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34" name="CustomShape 14"/>
              <p:cNvSpPr/>
              <p:nvPr/>
            </p:nvSpPr>
            <p:spPr>
              <a:xfrm>
                <a:off x="3306600" y="1401840"/>
                <a:ext cx="882000" cy="250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50" spc="-1" strike="noStrike">
                    <a:solidFill>
                      <a:srgbClr val="ffffff"/>
                    </a:solidFill>
                    <a:latin typeface="Open Sans"/>
                  </a:rPr>
                  <a:t>CMDB 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335" name="CustomShape 15"/>
            <p:cNvSpPr/>
            <p:nvPr/>
          </p:nvSpPr>
          <p:spPr>
            <a:xfrm flipV="1">
              <a:off x="1770480" y="5223240"/>
              <a:ext cx="1090440" cy="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36" name="CustomShape 16"/>
            <p:cNvSpPr/>
            <p:nvPr/>
          </p:nvSpPr>
          <p:spPr>
            <a:xfrm>
              <a:off x="6815880" y="3859560"/>
              <a:ext cx="696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37" name="CustomShape 17"/>
            <p:cNvSpPr/>
            <p:nvPr/>
          </p:nvSpPr>
          <p:spPr>
            <a:xfrm>
              <a:off x="6815880" y="5148720"/>
              <a:ext cx="696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38" name="CustomShape 18"/>
            <p:cNvSpPr/>
            <p:nvPr/>
          </p:nvSpPr>
          <p:spPr>
            <a:xfrm>
              <a:off x="1418040" y="4378680"/>
              <a:ext cx="1442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39" name="CustomShape 19"/>
            <p:cNvSpPr/>
            <p:nvPr/>
          </p:nvSpPr>
          <p:spPr>
            <a:xfrm>
              <a:off x="1286280" y="4102920"/>
              <a:ext cx="360" cy="496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40" name="CustomShape 20"/>
            <p:cNvSpPr/>
            <p:nvPr/>
          </p:nvSpPr>
          <p:spPr>
            <a:xfrm>
              <a:off x="1423080" y="4099320"/>
              <a:ext cx="360" cy="287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41" name="CustomShape 21"/>
            <p:cNvSpPr/>
            <p:nvPr/>
          </p:nvSpPr>
          <p:spPr>
            <a:xfrm flipV="1">
              <a:off x="2271600" y="3963960"/>
              <a:ext cx="591840" cy="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42" name="CustomShape 22"/>
            <p:cNvSpPr/>
            <p:nvPr/>
          </p:nvSpPr>
          <p:spPr>
            <a:xfrm>
              <a:off x="2279880" y="2390040"/>
              <a:ext cx="360" cy="1590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43" name="CustomShape 23"/>
            <p:cNvSpPr/>
            <p:nvPr/>
          </p:nvSpPr>
          <p:spPr>
            <a:xfrm>
              <a:off x="2583360" y="3549240"/>
              <a:ext cx="278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44" name="CustomShape 24"/>
            <p:cNvSpPr/>
            <p:nvPr/>
          </p:nvSpPr>
          <p:spPr>
            <a:xfrm>
              <a:off x="2598480" y="2523240"/>
              <a:ext cx="360" cy="1026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45" name="CustomShape 25"/>
            <p:cNvSpPr/>
            <p:nvPr/>
          </p:nvSpPr>
          <p:spPr>
            <a:xfrm flipH="1">
              <a:off x="2583360" y="2523240"/>
              <a:ext cx="1182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46" name="CustomShape 26"/>
            <p:cNvSpPr/>
            <p:nvPr/>
          </p:nvSpPr>
          <p:spPr>
            <a:xfrm>
              <a:off x="3766680" y="2247840"/>
              <a:ext cx="360" cy="287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347" name="Group 27"/>
            <p:cNvGrpSpPr/>
            <p:nvPr/>
          </p:nvGrpSpPr>
          <p:grpSpPr>
            <a:xfrm>
              <a:off x="448920" y="2917440"/>
              <a:ext cx="1730160" cy="1163520"/>
              <a:chOff x="448920" y="2917440"/>
              <a:chExt cx="1730160" cy="1163520"/>
            </a:xfrm>
          </p:grpSpPr>
          <p:pic>
            <p:nvPicPr>
              <p:cNvPr id="348" name="Picture 23" descr="DevOps-Team.eps"/>
              <p:cNvPicPr/>
              <p:nvPr/>
            </p:nvPicPr>
            <p:blipFill>
              <a:blip r:embed="rId4"/>
              <a:stretch/>
            </p:blipFill>
            <p:spPr>
              <a:xfrm>
                <a:off x="633960" y="2917440"/>
                <a:ext cx="1352520" cy="9208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49" name="CustomShape 28"/>
              <p:cNvSpPr/>
              <p:nvPr/>
            </p:nvSpPr>
            <p:spPr>
              <a:xfrm>
                <a:off x="448920" y="3839040"/>
                <a:ext cx="1730160" cy="241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</a:rPr>
                  <a:t>USERS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sp>
          <p:nvSpPr>
            <p:cNvPr id="350" name="CustomShape 29"/>
            <p:cNvSpPr/>
            <p:nvPr/>
          </p:nvSpPr>
          <p:spPr>
            <a:xfrm>
              <a:off x="3358800" y="4287240"/>
              <a:ext cx="136008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</a:rPr>
                <a:t>INVENTORY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351" name="Picture 63" descr="hosts.eps"/>
            <p:cNvPicPr/>
            <p:nvPr/>
          </p:nvPicPr>
          <p:blipFill>
            <a:blip r:embed="rId5"/>
            <a:stretch/>
          </p:blipFill>
          <p:spPr>
            <a:xfrm>
              <a:off x="7630560" y="3540960"/>
              <a:ext cx="682560" cy="578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2" name="CustomShape 30"/>
            <p:cNvSpPr/>
            <p:nvPr/>
          </p:nvSpPr>
          <p:spPr>
            <a:xfrm>
              <a:off x="7272360" y="4172040"/>
              <a:ext cx="136008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</a:rPr>
                <a:t>HOSTS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53" name="CustomShape 31"/>
            <p:cNvSpPr/>
            <p:nvPr/>
          </p:nvSpPr>
          <p:spPr>
            <a:xfrm>
              <a:off x="7270560" y="5539680"/>
              <a:ext cx="136008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</a:rPr>
                <a:t>NETWORKING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354" name="Picture 69" descr="networking.eps"/>
            <p:cNvPicPr/>
            <p:nvPr/>
          </p:nvPicPr>
          <p:blipFill>
            <a:blip r:embed="rId6"/>
            <a:stretch/>
          </p:blipFill>
          <p:spPr>
            <a:xfrm>
              <a:off x="7638840" y="4847040"/>
              <a:ext cx="655560" cy="655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5" name="CustomShape 32"/>
            <p:cNvSpPr/>
            <p:nvPr/>
          </p:nvSpPr>
          <p:spPr>
            <a:xfrm>
              <a:off x="4975200" y="5419800"/>
              <a:ext cx="136008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</a:rPr>
                <a:t>PLUGINS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356" name="Picture 105" descr="inventory.eps"/>
            <p:cNvPicPr/>
            <p:nvPr/>
          </p:nvPicPr>
          <p:blipFill>
            <a:blip r:embed="rId7"/>
            <a:stretch/>
          </p:blipFill>
          <p:spPr>
            <a:xfrm>
              <a:off x="3718440" y="3585600"/>
              <a:ext cx="616320" cy="658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7" name="Picture 106" descr="api.eps"/>
            <p:cNvPicPr/>
            <p:nvPr/>
          </p:nvPicPr>
          <p:blipFill>
            <a:blip r:embed="rId8"/>
            <a:stretch/>
          </p:blipFill>
          <p:spPr>
            <a:xfrm>
              <a:off x="5298840" y="3607920"/>
              <a:ext cx="693720" cy="645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8" name="CustomShape 33"/>
            <p:cNvSpPr/>
            <p:nvPr/>
          </p:nvSpPr>
          <p:spPr>
            <a:xfrm>
              <a:off x="5109840" y="4294080"/>
              <a:ext cx="106776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</a:rPr>
                <a:t>API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359" name="Picture 18" descr="plugin.eps"/>
            <p:cNvPicPr/>
            <p:nvPr/>
          </p:nvPicPr>
          <p:blipFill>
            <a:blip r:embed="rId9"/>
            <a:stretch/>
          </p:blipFill>
          <p:spPr>
            <a:xfrm>
              <a:off x="5252760" y="4818240"/>
              <a:ext cx="822960" cy="552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0" name="CustomShape 34"/>
            <p:cNvSpPr/>
            <p:nvPr/>
          </p:nvSpPr>
          <p:spPr>
            <a:xfrm>
              <a:off x="3339000" y="5419080"/>
              <a:ext cx="136008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</a:rPr>
                <a:t>MODULES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361" name="Picture 19" descr="tools.eps"/>
            <p:cNvPicPr/>
            <p:nvPr/>
          </p:nvPicPr>
          <p:blipFill>
            <a:blip r:embed="rId10"/>
            <a:stretch/>
          </p:blipFill>
          <p:spPr>
            <a:xfrm>
              <a:off x="3766680" y="4842360"/>
              <a:ext cx="536760" cy="5353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roup 1"/>
          <p:cNvGrpSpPr/>
          <p:nvPr/>
        </p:nvGrpSpPr>
        <p:grpSpPr>
          <a:xfrm>
            <a:off x="448920" y="1345320"/>
            <a:ext cx="8183160" cy="4804200"/>
            <a:chOff x="448920" y="1345320"/>
            <a:chExt cx="8183160" cy="4804200"/>
          </a:xfrm>
        </p:grpSpPr>
        <p:grpSp>
          <p:nvGrpSpPr>
            <p:cNvPr id="363" name="Group 2"/>
            <p:cNvGrpSpPr/>
            <p:nvPr/>
          </p:nvGrpSpPr>
          <p:grpSpPr>
            <a:xfrm>
              <a:off x="448920" y="1345320"/>
              <a:ext cx="8183160" cy="4804200"/>
              <a:chOff x="448920" y="1345320"/>
              <a:chExt cx="8183160" cy="4804200"/>
            </a:xfrm>
          </p:grpSpPr>
          <p:grpSp>
            <p:nvGrpSpPr>
              <p:cNvPr id="364" name="Group 3"/>
              <p:cNvGrpSpPr/>
              <p:nvPr/>
            </p:nvGrpSpPr>
            <p:grpSpPr>
              <a:xfrm>
                <a:off x="448920" y="1345320"/>
                <a:ext cx="8183160" cy="4804200"/>
                <a:chOff x="448920" y="1345320"/>
                <a:chExt cx="8183160" cy="4804200"/>
              </a:xfrm>
            </p:grpSpPr>
            <p:sp>
              <p:nvSpPr>
                <p:cNvPr id="365" name="CustomShape 4"/>
                <p:cNvSpPr/>
                <p:nvPr/>
              </p:nvSpPr>
              <p:spPr>
                <a:xfrm>
                  <a:off x="2971080" y="2836800"/>
                  <a:ext cx="3790080" cy="3124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440">
                  <a:solidFill>
                    <a:schemeClr val="accent2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/>
              </p:style>
            </p:sp>
            <p:sp>
              <p:nvSpPr>
                <p:cNvPr id="366" name="Line 5"/>
                <p:cNvSpPr/>
                <p:nvPr/>
              </p:nvSpPr>
              <p:spPr>
                <a:xfrm>
                  <a:off x="7112880" y="2681640"/>
                  <a:ext cx="0" cy="34678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ash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grpSp>
              <p:nvGrpSpPr>
                <p:cNvPr id="367" name="Group 6"/>
                <p:cNvGrpSpPr/>
                <p:nvPr/>
              </p:nvGrpSpPr>
              <p:grpSpPr>
                <a:xfrm>
                  <a:off x="1275120" y="1345320"/>
                  <a:ext cx="1730160" cy="1023480"/>
                  <a:chOff x="1275120" y="1345320"/>
                  <a:chExt cx="1730160" cy="1023480"/>
                </a:xfrm>
              </p:grpSpPr>
              <p:pic>
                <p:nvPicPr>
                  <p:cNvPr id="368" name="Picture 5" descr="cloud.eps"/>
                  <p:cNvPicPr/>
                  <p:nvPr/>
                </p:nvPicPr>
                <p:blipFill>
                  <a:blip r:embed="rId1"/>
                  <a:stretch/>
                </p:blipFill>
                <p:spPr>
                  <a:xfrm>
                    <a:off x="1385280" y="1345320"/>
                    <a:ext cx="1597680" cy="1023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369" name="CustomShape 7"/>
                  <p:cNvSpPr/>
                  <p:nvPr/>
                </p:nvSpPr>
                <p:spPr>
                  <a:xfrm>
                    <a:off x="1275120" y="1726920"/>
                    <a:ext cx="1730160" cy="39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>
                    <a:sp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1" lang="en-US" sz="1000" spc="-1" strike="noStrike">
                        <a:solidFill>
                          <a:srgbClr val="424c55"/>
                        </a:solidFill>
                        <a:latin typeface="Open Sans"/>
                      </a:rPr>
                      <a:t>PUBLIC / PRIVATE</a:t>
                    </a:r>
                    <a:br/>
                    <a:r>
                      <a:rPr b="1" lang="en-US" sz="1000" spc="-1" strike="noStrike">
                        <a:solidFill>
                          <a:srgbClr val="424c55"/>
                        </a:solidFill>
                        <a:latin typeface="Open Sans"/>
                      </a:rPr>
                      <a:t>CLOUD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370" name="Group 8"/>
                <p:cNvGrpSpPr/>
                <p:nvPr/>
              </p:nvGrpSpPr>
              <p:grpSpPr>
                <a:xfrm>
                  <a:off x="3251880" y="1346400"/>
                  <a:ext cx="995400" cy="853560"/>
                  <a:chOff x="3251880" y="1346400"/>
                  <a:chExt cx="995400" cy="853560"/>
                </a:xfrm>
              </p:grpSpPr>
              <p:pic>
                <p:nvPicPr>
                  <p:cNvPr id="371" name="Picture 6" descr="db.eps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251880" y="1346400"/>
                    <a:ext cx="995400" cy="8535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372" name="CustomShape 9"/>
                  <p:cNvSpPr/>
                  <p:nvPr/>
                </p:nvSpPr>
                <p:spPr>
                  <a:xfrm>
                    <a:off x="3306600" y="1401840"/>
                    <a:ext cx="882000" cy="250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>
                    <a:sp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1" lang="en-US" sz="1050" spc="-1" strike="noStrike">
                        <a:solidFill>
                          <a:srgbClr val="ffffff"/>
                        </a:solidFill>
                        <a:latin typeface="Open Sans"/>
                      </a:rPr>
                      <a:t>CMDB 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</p:grpSp>
            <p:sp>
              <p:nvSpPr>
                <p:cNvPr id="373" name="CustomShape 10"/>
                <p:cNvSpPr/>
                <p:nvPr/>
              </p:nvSpPr>
              <p:spPr>
                <a:xfrm flipV="1">
                  <a:off x="1770480" y="5223240"/>
                  <a:ext cx="1090440" cy="9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  <a:tailEnd len="lg" type="triangle" w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74" name="CustomShape 11"/>
                <p:cNvSpPr/>
                <p:nvPr/>
              </p:nvSpPr>
              <p:spPr>
                <a:xfrm>
                  <a:off x="6815880" y="3859560"/>
                  <a:ext cx="69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  <a:tailEnd len="lg" type="triangle" w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75" name="CustomShape 12"/>
                <p:cNvSpPr/>
                <p:nvPr/>
              </p:nvSpPr>
              <p:spPr>
                <a:xfrm>
                  <a:off x="1418040" y="4378680"/>
                  <a:ext cx="14428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  <a:tailEnd len="lg" type="triangle" w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76" name="CustomShape 13"/>
                <p:cNvSpPr/>
                <p:nvPr/>
              </p:nvSpPr>
              <p:spPr>
                <a:xfrm>
                  <a:off x="1286280" y="4092840"/>
                  <a:ext cx="360" cy="4960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  <a:tailEnd len="lg" type="triangle" w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77" name="CustomShape 14"/>
                <p:cNvSpPr/>
                <p:nvPr/>
              </p:nvSpPr>
              <p:spPr>
                <a:xfrm>
                  <a:off x="1423080" y="4099320"/>
                  <a:ext cx="360" cy="2872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78" name="CustomShape 15"/>
                <p:cNvSpPr/>
                <p:nvPr/>
              </p:nvSpPr>
              <p:spPr>
                <a:xfrm flipV="1">
                  <a:off x="2271600" y="3963960"/>
                  <a:ext cx="591840" cy="79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  <a:tailEnd len="lg" type="triangle" w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79" name="CustomShape 16"/>
                <p:cNvSpPr/>
                <p:nvPr/>
              </p:nvSpPr>
              <p:spPr>
                <a:xfrm>
                  <a:off x="2279880" y="2390040"/>
                  <a:ext cx="360" cy="15904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80" name="CustomShape 17"/>
                <p:cNvSpPr/>
                <p:nvPr/>
              </p:nvSpPr>
              <p:spPr>
                <a:xfrm>
                  <a:off x="2583360" y="3549240"/>
                  <a:ext cx="2782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  <a:tailEnd len="lg" type="triangle" w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81" name="CustomShape 18"/>
                <p:cNvSpPr/>
                <p:nvPr/>
              </p:nvSpPr>
              <p:spPr>
                <a:xfrm>
                  <a:off x="2598480" y="2523240"/>
                  <a:ext cx="360" cy="10260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82" name="CustomShape 19"/>
                <p:cNvSpPr/>
                <p:nvPr/>
              </p:nvSpPr>
              <p:spPr>
                <a:xfrm flipH="1">
                  <a:off x="2583360" y="2523240"/>
                  <a:ext cx="118296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83" name="CustomShape 20"/>
                <p:cNvSpPr/>
                <p:nvPr/>
              </p:nvSpPr>
              <p:spPr>
                <a:xfrm>
                  <a:off x="3766680" y="2247840"/>
                  <a:ext cx="360" cy="2872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grpSp>
              <p:nvGrpSpPr>
                <p:cNvPr id="384" name="Group 21"/>
                <p:cNvGrpSpPr/>
                <p:nvPr/>
              </p:nvGrpSpPr>
              <p:grpSpPr>
                <a:xfrm>
                  <a:off x="448920" y="2917440"/>
                  <a:ext cx="1730160" cy="1163520"/>
                  <a:chOff x="448920" y="2917440"/>
                  <a:chExt cx="1730160" cy="1163520"/>
                </a:xfrm>
              </p:grpSpPr>
              <p:pic>
                <p:nvPicPr>
                  <p:cNvPr id="385" name="Picture 23" descr="DevOps-Team.eps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633960" y="2917440"/>
                    <a:ext cx="1352520" cy="9208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386" name="CustomShape 22"/>
                  <p:cNvSpPr/>
                  <p:nvPr/>
                </p:nvSpPr>
                <p:spPr>
                  <a:xfrm>
                    <a:off x="448920" y="3839040"/>
                    <a:ext cx="1730160" cy="241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>
                    <a:sp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1" lang="en-US" sz="1000" spc="-1" strike="noStrike">
                        <a:solidFill>
                          <a:srgbClr val="424c55"/>
                        </a:solidFill>
                        <a:latin typeface="Open Sans"/>
                      </a:rPr>
                      <a:t>USERS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sp>
              <p:nvSpPr>
                <p:cNvPr id="387" name="CustomShape 23"/>
                <p:cNvSpPr/>
                <p:nvPr/>
              </p:nvSpPr>
              <p:spPr>
                <a:xfrm>
                  <a:off x="3358800" y="4287240"/>
                  <a:ext cx="1360080" cy="242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US" sz="1000" spc="-1" strike="noStrike">
                      <a:solidFill>
                        <a:srgbClr val="424c55"/>
                      </a:solidFill>
                      <a:latin typeface="Open Sans"/>
                    </a:rPr>
                    <a:t>INVENTORY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  <p:pic>
              <p:nvPicPr>
                <p:cNvPr id="388" name="Picture 63" descr="hosts.eps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7630560" y="3540960"/>
                  <a:ext cx="682560" cy="57888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89" name="CustomShape 24"/>
                <p:cNvSpPr/>
                <p:nvPr/>
              </p:nvSpPr>
              <p:spPr>
                <a:xfrm>
                  <a:off x="7272000" y="4172040"/>
                  <a:ext cx="1360080" cy="241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US" sz="1000" spc="-1" strike="noStrike">
                      <a:solidFill>
                        <a:srgbClr val="424c55"/>
                      </a:solidFill>
                      <a:latin typeface="Open Sans"/>
                    </a:rPr>
                    <a:t>HOSTS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  <p:sp>
              <p:nvSpPr>
                <p:cNvPr id="390" name="CustomShape 25"/>
                <p:cNvSpPr/>
                <p:nvPr/>
              </p:nvSpPr>
              <p:spPr>
                <a:xfrm>
                  <a:off x="7270560" y="5539680"/>
                  <a:ext cx="1360080" cy="241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US" sz="1000" spc="-1" strike="noStrike">
                      <a:solidFill>
                        <a:srgbClr val="424c55"/>
                      </a:solidFill>
                      <a:latin typeface="Open Sans"/>
                    </a:rPr>
                    <a:t>NETWORKING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  <p:pic>
              <p:nvPicPr>
                <p:cNvPr id="391" name="Picture 69" descr="networking.eps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7638840" y="4847040"/>
                  <a:ext cx="655560" cy="65556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92" name="CustomShape 26"/>
                <p:cNvSpPr/>
                <p:nvPr/>
              </p:nvSpPr>
              <p:spPr>
                <a:xfrm>
                  <a:off x="4975200" y="5419800"/>
                  <a:ext cx="1360080" cy="242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US" sz="1000" spc="-1" strike="noStrike">
                      <a:solidFill>
                        <a:srgbClr val="424c55"/>
                      </a:solidFill>
                      <a:latin typeface="Open Sans"/>
                    </a:rPr>
                    <a:t>PLUGINS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  <p:pic>
              <p:nvPicPr>
                <p:cNvPr id="393" name="Picture 105" descr="inventory.eps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3718440" y="3585600"/>
                  <a:ext cx="616320" cy="65844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94" name="Picture 106" descr="api.eps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5298840" y="3607920"/>
                  <a:ext cx="693720" cy="64584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95" name="CustomShape 27"/>
                <p:cNvSpPr/>
                <p:nvPr/>
              </p:nvSpPr>
              <p:spPr>
                <a:xfrm>
                  <a:off x="5109840" y="4294080"/>
                  <a:ext cx="1067760" cy="242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US" sz="1000" spc="-1" strike="noStrike">
                      <a:solidFill>
                        <a:srgbClr val="424c55"/>
                      </a:solidFill>
                      <a:latin typeface="Open Sans"/>
                    </a:rPr>
                    <a:t>API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  <p:pic>
              <p:nvPicPr>
                <p:cNvPr id="396" name="Picture 18" descr="plugin.eps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5252760" y="4818240"/>
                  <a:ext cx="822960" cy="55296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97" name="CustomShape 28"/>
                <p:cNvSpPr/>
                <p:nvPr/>
              </p:nvSpPr>
              <p:spPr>
                <a:xfrm>
                  <a:off x="3339000" y="5419080"/>
                  <a:ext cx="1360080" cy="242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US" sz="1000" spc="-1" strike="noStrike">
                      <a:solidFill>
                        <a:srgbClr val="424c55"/>
                      </a:solidFill>
                      <a:latin typeface="Open Sans"/>
                    </a:rPr>
                    <a:t>MODULES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  <p:pic>
              <p:nvPicPr>
                <p:cNvPr id="398" name="Picture 19" descr="tools.eps"/>
                <p:cNvPicPr/>
                <p:nvPr/>
              </p:nvPicPr>
              <p:blipFill>
                <a:blip r:embed="rId9"/>
                <a:stretch/>
              </p:blipFill>
              <p:spPr>
                <a:xfrm>
                  <a:off x="3766680" y="4842360"/>
                  <a:ext cx="536760" cy="53532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399" name="CustomShape 29"/>
              <p:cNvSpPr/>
              <p:nvPr/>
            </p:nvSpPr>
            <p:spPr>
              <a:xfrm>
                <a:off x="2971080" y="2836800"/>
                <a:ext cx="3790080" cy="45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00" name="CustomShape 30"/>
              <p:cNvSpPr/>
              <p:nvPr/>
            </p:nvSpPr>
            <p:spPr>
              <a:xfrm>
                <a:off x="2988000" y="2908800"/>
                <a:ext cx="363924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ffffff"/>
                    </a:solidFill>
                    <a:latin typeface="Open Sans"/>
                  </a:rPr>
                  <a:t>ANSIBLE’S AUTOMATION ENGINE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sp>
          <p:nvSpPr>
            <p:cNvPr id="401" name="CustomShape 31"/>
            <p:cNvSpPr/>
            <p:nvPr/>
          </p:nvSpPr>
          <p:spPr>
            <a:xfrm>
              <a:off x="6815880" y="5148720"/>
              <a:ext cx="696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402" name="CustomShape 32"/>
          <p:cNvSpPr/>
          <p:nvPr/>
        </p:nvSpPr>
        <p:spPr>
          <a:xfrm>
            <a:off x="239040" y="1023480"/>
            <a:ext cx="8643240" cy="529632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403" name="TextShape 33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D51B479-37AF-4990-9B9B-FE468EC1BDA3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404" name="TextShape 34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405" name="TextShape 35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HOW ANSIBLE WORKS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grpSp>
        <p:nvGrpSpPr>
          <p:cNvPr id="406" name="Group 36"/>
          <p:cNvGrpSpPr/>
          <p:nvPr/>
        </p:nvGrpSpPr>
        <p:grpSpPr>
          <a:xfrm>
            <a:off x="502200" y="4753800"/>
            <a:ext cx="1730160" cy="1163520"/>
            <a:chOff x="502200" y="4753800"/>
            <a:chExt cx="1730160" cy="1163520"/>
          </a:xfrm>
        </p:grpSpPr>
        <p:sp>
          <p:nvSpPr>
            <p:cNvPr id="407" name="CustomShape 37"/>
            <p:cNvSpPr/>
            <p:nvPr/>
          </p:nvSpPr>
          <p:spPr>
            <a:xfrm>
              <a:off x="502200" y="5675400"/>
              <a:ext cx="173016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</a:rPr>
                <a:t>ANSIBLE PLAYBOOK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408" name="Picture 10" descr="PlayBook.eps"/>
            <p:cNvPicPr/>
            <p:nvPr/>
          </p:nvPicPr>
          <p:blipFill>
            <a:blip r:embed="rId10"/>
            <a:stretch/>
          </p:blipFill>
          <p:spPr>
            <a:xfrm>
              <a:off x="1036800" y="4753800"/>
              <a:ext cx="632520" cy="8845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09" name="CustomShape 38"/>
          <p:cNvSpPr/>
          <p:nvPr/>
        </p:nvSpPr>
        <p:spPr>
          <a:xfrm>
            <a:off x="1932480" y="2763360"/>
            <a:ext cx="4304880" cy="1863720"/>
          </a:xfrm>
          <a:prstGeom prst="wedgeRectCallout">
            <a:avLst>
              <a:gd name="adj1" fmla="val -48365"/>
              <a:gd name="adj2" fmla="val 72180"/>
            </a:avLst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0" name="CustomShape 39"/>
          <p:cNvSpPr/>
          <p:nvPr/>
        </p:nvSpPr>
        <p:spPr>
          <a:xfrm>
            <a:off x="2223720" y="3049920"/>
            <a:ext cx="3850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e1012"/>
                </a:solidFill>
                <a:latin typeface="Open Sans"/>
              </a:rPr>
              <a:t>PLAYBOOKS ARE WRITTEN IN YAML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1" name="CustomShape 40"/>
          <p:cNvSpPr/>
          <p:nvPr/>
        </p:nvSpPr>
        <p:spPr>
          <a:xfrm>
            <a:off x="2221200" y="3427920"/>
            <a:ext cx="320184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0e1012"/>
                </a:solidFill>
                <a:latin typeface="Open Sans"/>
              </a:rPr>
              <a:t>Tasks are executed sequentially Invokes Ansible modules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roup 1"/>
          <p:cNvGrpSpPr/>
          <p:nvPr/>
        </p:nvGrpSpPr>
        <p:grpSpPr>
          <a:xfrm>
            <a:off x="448920" y="1345320"/>
            <a:ext cx="8183520" cy="4804200"/>
            <a:chOff x="448920" y="1345320"/>
            <a:chExt cx="8183520" cy="4804200"/>
          </a:xfrm>
        </p:grpSpPr>
        <p:sp>
          <p:nvSpPr>
            <p:cNvPr id="413" name="CustomShape 2"/>
            <p:cNvSpPr/>
            <p:nvPr/>
          </p:nvSpPr>
          <p:spPr>
            <a:xfrm>
              <a:off x="2971080" y="2836800"/>
              <a:ext cx="3790080" cy="312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440">
              <a:solidFill>
                <a:schemeClr val="accent2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414" name="Line 3"/>
            <p:cNvSpPr/>
            <p:nvPr/>
          </p:nvSpPr>
          <p:spPr>
            <a:xfrm>
              <a:off x="7112880" y="2681640"/>
              <a:ext cx="0" cy="346788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grpSp>
          <p:nvGrpSpPr>
            <p:cNvPr id="415" name="Group 4"/>
            <p:cNvGrpSpPr/>
            <p:nvPr/>
          </p:nvGrpSpPr>
          <p:grpSpPr>
            <a:xfrm>
              <a:off x="1275120" y="1345320"/>
              <a:ext cx="1730160" cy="1023480"/>
              <a:chOff x="1275120" y="1345320"/>
              <a:chExt cx="1730160" cy="1023480"/>
            </a:xfrm>
          </p:grpSpPr>
          <p:pic>
            <p:nvPicPr>
              <p:cNvPr id="416" name="Picture 5" descr="cloud.eps"/>
              <p:cNvPicPr/>
              <p:nvPr/>
            </p:nvPicPr>
            <p:blipFill>
              <a:blip r:embed="rId1"/>
              <a:stretch/>
            </p:blipFill>
            <p:spPr>
              <a:xfrm>
                <a:off x="1385280" y="1345320"/>
                <a:ext cx="1597680" cy="1023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17" name="CustomShape 5"/>
              <p:cNvSpPr/>
              <p:nvPr/>
            </p:nvSpPr>
            <p:spPr>
              <a:xfrm>
                <a:off x="1275120" y="1726920"/>
                <a:ext cx="1730160" cy="39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</a:rPr>
                  <a:t>PUBLIC / PRIVATE</a:t>
                </a:r>
                <a:br/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</a:rPr>
                  <a:t>CLOUD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418" name="Group 6"/>
            <p:cNvGrpSpPr/>
            <p:nvPr/>
          </p:nvGrpSpPr>
          <p:grpSpPr>
            <a:xfrm>
              <a:off x="3251880" y="1346400"/>
              <a:ext cx="995400" cy="853560"/>
              <a:chOff x="3251880" y="1346400"/>
              <a:chExt cx="995400" cy="853560"/>
            </a:xfrm>
          </p:grpSpPr>
          <p:pic>
            <p:nvPicPr>
              <p:cNvPr id="419" name="Picture 6" descr="db.eps"/>
              <p:cNvPicPr/>
              <p:nvPr/>
            </p:nvPicPr>
            <p:blipFill>
              <a:blip r:embed="rId2"/>
              <a:stretch/>
            </p:blipFill>
            <p:spPr>
              <a:xfrm>
                <a:off x="3251880" y="1346400"/>
                <a:ext cx="995400" cy="8535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20" name="CustomShape 7"/>
              <p:cNvSpPr/>
              <p:nvPr/>
            </p:nvSpPr>
            <p:spPr>
              <a:xfrm>
                <a:off x="3306600" y="1401840"/>
                <a:ext cx="882000" cy="250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50" spc="-1" strike="noStrike">
                    <a:solidFill>
                      <a:srgbClr val="ffffff"/>
                    </a:solidFill>
                    <a:latin typeface="Open Sans"/>
                  </a:rPr>
                  <a:t>CMDB 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421" name="CustomShape 8"/>
            <p:cNvSpPr/>
            <p:nvPr/>
          </p:nvSpPr>
          <p:spPr>
            <a:xfrm flipV="1">
              <a:off x="1770480" y="5223240"/>
              <a:ext cx="1090440" cy="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22" name="CustomShape 9"/>
            <p:cNvSpPr/>
            <p:nvPr/>
          </p:nvSpPr>
          <p:spPr>
            <a:xfrm>
              <a:off x="6815880" y="3859560"/>
              <a:ext cx="696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23" name="CustomShape 10"/>
            <p:cNvSpPr/>
            <p:nvPr/>
          </p:nvSpPr>
          <p:spPr>
            <a:xfrm>
              <a:off x="1418040" y="4378680"/>
              <a:ext cx="1442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24" name="CustomShape 11"/>
            <p:cNvSpPr/>
            <p:nvPr/>
          </p:nvSpPr>
          <p:spPr>
            <a:xfrm>
              <a:off x="1286280" y="4092840"/>
              <a:ext cx="360" cy="496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25" name="CustomShape 12"/>
            <p:cNvSpPr/>
            <p:nvPr/>
          </p:nvSpPr>
          <p:spPr>
            <a:xfrm>
              <a:off x="1423080" y="4099320"/>
              <a:ext cx="360" cy="287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26" name="CustomShape 13"/>
            <p:cNvSpPr/>
            <p:nvPr/>
          </p:nvSpPr>
          <p:spPr>
            <a:xfrm flipV="1">
              <a:off x="2271600" y="3963960"/>
              <a:ext cx="591840" cy="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27" name="CustomShape 14"/>
            <p:cNvSpPr/>
            <p:nvPr/>
          </p:nvSpPr>
          <p:spPr>
            <a:xfrm>
              <a:off x="2279880" y="2390040"/>
              <a:ext cx="360" cy="1590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28" name="CustomShape 15"/>
            <p:cNvSpPr/>
            <p:nvPr/>
          </p:nvSpPr>
          <p:spPr>
            <a:xfrm>
              <a:off x="2583360" y="3549240"/>
              <a:ext cx="278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29" name="CustomShape 16"/>
            <p:cNvSpPr/>
            <p:nvPr/>
          </p:nvSpPr>
          <p:spPr>
            <a:xfrm>
              <a:off x="2598480" y="2523240"/>
              <a:ext cx="360" cy="1026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30" name="CustomShape 17"/>
            <p:cNvSpPr/>
            <p:nvPr/>
          </p:nvSpPr>
          <p:spPr>
            <a:xfrm flipH="1">
              <a:off x="2583360" y="2523240"/>
              <a:ext cx="1182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31" name="CustomShape 18"/>
            <p:cNvSpPr/>
            <p:nvPr/>
          </p:nvSpPr>
          <p:spPr>
            <a:xfrm>
              <a:off x="3766680" y="2247840"/>
              <a:ext cx="360" cy="287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432" name="Group 19"/>
            <p:cNvGrpSpPr/>
            <p:nvPr/>
          </p:nvGrpSpPr>
          <p:grpSpPr>
            <a:xfrm>
              <a:off x="448920" y="2917440"/>
              <a:ext cx="1730160" cy="1163520"/>
              <a:chOff x="448920" y="2917440"/>
              <a:chExt cx="1730160" cy="1163520"/>
            </a:xfrm>
          </p:grpSpPr>
          <p:pic>
            <p:nvPicPr>
              <p:cNvPr id="433" name="Picture 23" descr="DevOps-Team.eps"/>
              <p:cNvPicPr/>
              <p:nvPr/>
            </p:nvPicPr>
            <p:blipFill>
              <a:blip r:embed="rId3"/>
              <a:stretch/>
            </p:blipFill>
            <p:spPr>
              <a:xfrm>
                <a:off x="633960" y="2917440"/>
                <a:ext cx="1352520" cy="9208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34" name="CustomShape 20"/>
              <p:cNvSpPr/>
              <p:nvPr/>
            </p:nvSpPr>
            <p:spPr>
              <a:xfrm>
                <a:off x="448920" y="3839040"/>
                <a:ext cx="1730160" cy="241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</a:rPr>
                  <a:t>USERS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sp>
          <p:nvSpPr>
            <p:cNvPr id="435" name="CustomShape 21"/>
            <p:cNvSpPr/>
            <p:nvPr/>
          </p:nvSpPr>
          <p:spPr>
            <a:xfrm>
              <a:off x="3358800" y="4287240"/>
              <a:ext cx="136008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</a:rPr>
                <a:t>INVENTORY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436" name="Picture 63" descr="hosts.eps"/>
            <p:cNvPicPr/>
            <p:nvPr/>
          </p:nvPicPr>
          <p:blipFill>
            <a:blip r:embed="rId4"/>
            <a:stretch/>
          </p:blipFill>
          <p:spPr>
            <a:xfrm>
              <a:off x="7630560" y="3540960"/>
              <a:ext cx="682560" cy="578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37" name="CustomShape 22"/>
            <p:cNvSpPr/>
            <p:nvPr/>
          </p:nvSpPr>
          <p:spPr>
            <a:xfrm>
              <a:off x="7272360" y="4172040"/>
              <a:ext cx="136008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</a:rPr>
                <a:t>HOSTS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438" name="CustomShape 23"/>
            <p:cNvSpPr/>
            <p:nvPr/>
          </p:nvSpPr>
          <p:spPr>
            <a:xfrm>
              <a:off x="7270560" y="5539680"/>
              <a:ext cx="136008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</a:rPr>
                <a:t>NETWORKING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439" name="Picture 69" descr="networking.eps"/>
            <p:cNvPicPr/>
            <p:nvPr/>
          </p:nvPicPr>
          <p:blipFill>
            <a:blip r:embed="rId5"/>
            <a:stretch/>
          </p:blipFill>
          <p:spPr>
            <a:xfrm>
              <a:off x="7638840" y="4847040"/>
              <a:ext cx="655560" cy="655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0" name="CustomShape 24"/>
            <p:cNvSpPr/>
            <p:nvPr/>
          </p:nvSpPr>
          <p:spPr>
            <a:xfrm>
              <a:off x="4975200" y="5419800"/>
              <a:ext cx="136008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</a:rPr>
                <a:t>PLUGINS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441" name="Picture 105" descr="inventory.eps"/>
            <p:cNvPicPr/>
            <p:nvPr/>
          </p:nvPicPr>
          <p:blipFill>
            <a:blip r:embed="rId6"/>
            <a:stretch/>
          </p:blipFill>
          <p:spPr>
            <a:xfrm>
              <a:off x="3718440" y="3585600"/>
              <a:ext cx="616320" cy="658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2" name="Picture 106" descr="api.eps"/>
            <p:cNvPicPr/>
            <p:nvPr/>
          </p:nvPicPr>
          <p:blipFill>
            <a:blip r:embed="rId7"/>
            <a:stretch/>
          </p:blipFill>
          <p:spPr>
            <a:xfrm>
              <a:off x="5298840" y="3607920"/>
              <a:ext cx="693720" cy="645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3" name="CustomShape 25"/>
            <p:cNvSpPr/>
            <p:nvPr/>
          </p:nvSpPr>
          <p:spPr>
            <a:xfrm>
              <a:off x="5109840" y="4294080"/>
              <a:ext cx="106776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</a:rPr>
                <a:t>API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444" name="Picture 18" descr="plugin.eps"/>
            <p:cNvPicPr/>
            <p:nvPr/>
          </p:nvPicPr>
          <p:blipFill>
            <a:blip r:embed="rId8"/>
            <a:stretch/>
          </p:blipFill>
          <p:spPr>
            <a:xfrm>
              <a:off x="5252760" y="4818240"/>
              <a:ext cx="822960" cy="552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5" name="CustomShape 26"/>
            <p:cNvSpPr/>
            <p:nvPr/>
          </p:nvSpPr>
          <p:spPr>
            <a:xfrm>
              <a:off x="2971080" y="2836800"/>
              <a:ext cx="3790080" cy="45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6" name="CustomShape 27"/>
            <p:cNvSpPr/>
            <p:nvPr/>
          </p:nvSpPr>
          <p:spPr>
            <a:xfrm>
              <a:off x="2988000" y="2908800"/>
              <a:ext cx="36392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ffffff"/>
                  </a:solidFill>
                  <a:latin typeface="Open Sans"/>
                </a:rPr>
                <a:t>ANSIBLE’S AUTOMATION ENGINE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47" name="CustomShape 28"/>
            <p:cNvSpPr/>
            <p:nvPr/>
          </p:nvSpPr>
          <p:spPr>
            <a:xfrm>
              <a:off x="6815880" y="5148720"/>
              <a:ext cx="696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48" name="CustomShape 29"/>
            <p:cNvSpPr/>
            <p:nvPr/>
          </p:nvSpPr>
          <p:spPr>
            <a:xfrm>
              <a:off x="502200" y="5675400"/>
              <a:ext cx="173016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</a:rPr>
                <a:t>ANSIBLE PLAYBOOK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449" name="Picture 10" descr="PlayBook.eps"/>
            <p:cNvPicPr/>
            <p:nvPr/>
          </p:nvPicPr>
          <p:blipFill>
            <a:blip r:embed="rId9"/>
            <a:stretch/>
          </p:blipFill>
          <p:spPr>
            <a:xfrm>
              <a:off x="1036800" y="4753800"/>
              <a:ext cx="632520" cy="8845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0" name="CustomShape 30"/>
          <p:cNvSpPr/>
          <p:nvPr/>
        </p:nvSpPr>
        <p:spPr>
          <a:xfrm>
            <a:off x="239040" y="1023480"/>
            <a:ext cx="8643240" cy="529632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451" name="CustomShape 31"/>
          <p:cNvSpPr/>
          <p:nvPr/>
        </p:nvSpPr>
        <p:spPr>
          <a:xfrm>
            <a:off x="3339000" y="5419080"/>
            <a:ext cx="13600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424c55"/>
                </a:solidFill>
                <a:latin typeface="Open Sans"/>
              </a:rPr>
              <a:t>MODULES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452" name="Picture 19" descr="tools.eps"/>
          <p:cNvPicPr/>
          <p:nvPr/>
        </p:nvPicPr>
        <p:blipFill>
          <a:blip r:embed="rId10"/>
          <a:stretch/>
        </p:blipFill>
        <p:spPr>
          <a:xfrm>
            <a:off x="3766680" y="4842360"/>
            <a:ext cx="536760" cy="535320"/>
          </a:xfrm>
          <a:prstGeom prst="rect">
            <a:avLst/>
          </a:prstGeom>
          <a:ln>
            <a:noFill/>
          </a:ln>
        </p:spPr>
      </p:pic>
      <p:sp>
        <p:nvSpPr>
          <p:cNvPr id="453" name="TextShape 32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14C4783-1CB3-455B-BEC0-0C612B894220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454" name="TextShape 33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455" name="TextShape 34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HOW ANSIBLE WORKS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456" name="CustomShape 35"/>
          <p:cNvSpPr/>
          <p:nvPr/>
        </p:nvSpPr>
        <p:spPr>
          <a:xfrm>
            <a:off x="4481280" y="2646000"/>
            <a:ext cx="4357080" cy="1863720"/>
          </a:xfrm>
          <a:prstGeom prst="wedgeRectCallout">
            <a:avLst>
              <a:gd name="adj1" fmla="val -48365"/>
              <a:gd name="adj2" fmla="val 72180"/>
            </a:avLst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7" name="CustomShape 36"/>
          <p:cNvSpPr/>
          <p:nvPr/>
        </p:nvSpPr>
        <p:spPr>
          <a:xfrm>
            <a:off x="4772520" y="2932560"/>
            <a:ext cx="3928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e1012"/>
                </a:solidFill>
                <a:latin typeface="Open Sans"/>
              </a:rPr>
              <a:t>MODULES ARE “TOOLS IN THE TOOLKIT”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8" name="CustomShape 37"/>
          <p:cNvSpPr/>
          <p:nvPr/>
        </p:nvSpPr>
        <p:spPr>
          <a:xfrm>
            <a:off x="4770000" y="3310560"/>
            <a:ext cx="378396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0e1012"/>
                </a:solidFill>
                <a:latin typeface="Open Sans"/>
              </a:rPr>
              <a:t>Python, Powershell, or any language</a:t>
            </a:r>
            <a:br/>
            <a:r>
              <a:rPr b="0" lang="en-US" sz="1400" spc="-1" strike="noStrike">
                <a:solidFill>
                  <a:srgbClr val="0e1012"/>
                </a:solidFill>
                <a:latin typeface="Open Sans"/>
              </a:rPr>
              <a:t>Extend Ansible simplicity to entire stack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3766680" y="2247840"/>
            <a:ext cx="360" cy="28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460" name="Group 2"/>
          <p:cNvGrpSpPr/>
          <p:nvPr/>
        </p:nvGrpSpPr>
        <p:grpSpPr>
          <a:xfrm>
            <a:off x="448920" y="1345320"/>
            <a:ext cx="8183160" cy="4804200"/>
            <a:chOff x="448920" y="1345320"/>
            <a:chExt cx="8183160" cy="4804200"/>
          </a:xfrm>
        </p:grpSpPr>
        <p:sp>
          <p:nvSpPr>
            <p:cNvPr id="461" name="CustomShape 3"/>
            <p:cNvSpPr/>
            <p:nvPr/>
          </p:nvSpPr>
          <p:spPr>
            <a:xfrm>
              <a:off x="2971080" y="2836800"/>
              <a:ext cx="3790080" cy="312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440">
              <a:solidFill>
                <a:schemeClr val="accent2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grpSp>
          <p:nvGrpSpPr>
            <p:cNvPr id="462" name="Group 4"/>
            <p:cNvGrpSpPr/>
            <p:nvPr/>
          </p:nvGrpSpPr>
          <p:grpSpPr>
            <a:xfrm>
              <a:off x="448920" y="1345320"/>
              <a:ext cx="8183160" cy="4804200"/>
              <a:chOff x="448920" y="1345320"/>
              <a:chExt cx="8183160" cy="4804200"/>
            </a:xfrm>
          </p:grpSpPr>
          <p:sp>
            <p:nvSpPr>
              <p:cNvPr id="463" name="CustomShape 5"/>
              <p:cNvSpPr/>
              <p:nvPr/>
            </p:nvSpPr>
            <p:spPr>
              <a:xfrm>
                <a:off x="2971080" y="2836800"/>
                <a:ext cx="3790080" cy="45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64" name="Line 6"/>
              <p:cNvSpPr/>
              <p:nvPr/>
            </p:nvSpPr>
            <p:spPr>
              <a:xfrm>
                <a:off x="7112880" y="2681640"/>
                <a:ext cx="0" cy="346788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65" name="CustomShape 7"/>
              <p:cNvSpPr/>
              <p:nvPr/>
            </p:nvSpPr>
            <p:spPr>
              <a:xfrm>
                <a:off x="2988000" y="2908800"/>
                <a:ext cx="363924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ffffff"/>
                    </a:solidFill>
                    <a:latin typeface="Open Sans"/>
                  </a:rPr>
                  <a:t>ANSIBLE’S AUTOMATION ENGINE</a:t>
                </a:r>
                <a:endParaRPr b="0" lang="en-US" sz="1400" spc="-1" strike="noStrike">
                  <a:latin typeface="Arial"/>
                </a:endParaRPr>
              </a:p>
            </p:txBody>
          </p:sp>
          <p:grpSp>
            <p:nvGrpSpPr>
              <p:cNvPr id="466" name="Group 8"/>
              <p:cNvGrpSpPr/>
              <p:nvPr/>
            </p:nvGrpSpPr>
            <p:grpSpPr>
              <a:xfrm>
                <a:off x="502200" y="4753800"/>
                <a:ext cx="1730160" cy="1163520"/>
                <a:chOff x="502200" y="4753800"/>
                <a:chExt cx="1730160" cy="1163520"/>
              </a:xfrm>
            </p:grpSpPr>
            <p:sp>
              <p:nvSpPr>
                <p:cNvPr id="467" name="CustomShape 9"/>
                <p:cNvSpPr/>
                <p:nvPr/>
              </p:nvSpPr>
              <p:spPr>
                <a:xfrm>
                  <a:off x="502200" y="5675400"/>
                  <a:ext cx="1730160" cy="241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US" sz="1000" spc="-1" strike="noStrike">
                      <a:solidFill>
                        <a:srgbClr val="424c55"/>
                      </a:solidFill>
                      <a:latin typeface="Open Sans"/>
                    </a:rPr>
                    <a:t>ANSIBLE PLAYBOOK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  <p:pic>
              <p:nvPicPr>
                <p:cNvPr id="468" name="Picture 10" descr="PlayBook.eps"/>
                <p:cNvPicPr/>
                <p:nvPr/>
              </p:nvPicPr>
              <p:blipFill>
                <a:blip r:embed="rId1"/>
                <a:stretch/>
              </p:blipFill>
              <p:spPr>
                <a:xfrm>
                  <a:off x="1036800" y="4753800"/>
                  <a:ext cx="632520" cy="88452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469" name="Group 10"/>
              <p:cNvGrpSpPr/>
              <p:nvPr/>
            </p:nvGrpSpPr>
            <p:grpSpPr>
              <a:xfrm>
                <a:off x="1275120" y="1345320"/>
                <a:ext cx="1730160" cy="1023480"/>
                <a:chOff x="1275120" y="1345320"/>
                <a:chExt cx="1730160" cy="1023480"/>
              </a:xfrm>
            </p:grpSpPr>
            <p:pic>
              <p:nvPicPr>
                <p:cNvPr id="470" name="Picture 5" descr="cloud.eps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1385280" y="1345320"/>
                  <a:ext cx="1597680" cy="102348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471" name="CustomShape 11"/>
                <p:cNvSpPr/>
                <p:nvPr/>
              </p:nvSpPr>
              <p:spPr>
                <a:xfrm>
                  <a:off x="1275120" y="1726920"/>
                  <a:ext cx="1730160" cy="39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US" sz="1000" spc="-1" strike="noStrike">
                      <a:solidFill>
                        <a:srgbClr val="424c55"/>
                      </a:solidFill>
                      <a:latin typeface="Open Sans"/>
                    </a:rPr>
                    <a:t>PUBLIC / PRIVATE</a:t>
                  </a:r>
                  <a:br/>
                  <a:r>
                    <a:rPr b="1" lang="en-US" sz="1000" spc="-1" strike="noStrike">
                      <a:solidFill>
                        <a:srgbClr val="424c55"/>
                      </a:solidFill>
                      <a:latin typeface="Open Sans"/>
                    </a:rPr>
                    <a:t>CLOUD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</p:grpSp>
          <p:grpSp>
            <p:nvGrpSpPr>
              <p:cNvPr id="472" name="Group 12"/>
              <p:cNvGrpSpPr/>
              <p:nvPr/>
            </p:nvGrpSpPr>
            <p:grpSpPr>
              <a:xfrm>
                <a:off x="3251880" y="1346400"/>
                <a:ext cx="995400" cy="853560"/>
                <a:chOff x="3251880" y="1346400"/>
                <a:chExt cx="995400" cy="853560"/>
              </a:xfrm>
            </p:grpSpPr>
            <p:pic>
              <p:nvPicPr>
                <p:cNvPr id="473" name="Picture 6" descr="db.eps"/>
                <p:cNvPicPr/>
                <p:nvPr/>
              </p:nvPicPr>
              <p:blipFill>
                <a:blip r:embed="rId3"/>
                <a:stretch/>
              </p:blipFill>
              <p:spPr>
                <a:xfrm>
                  <a:off x="3251880" y="1346400"/>
                  <a:ext cx="995400" cy="85356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474" name="CustomShape 13"/>
                <p:cNvSpPr/>
                <p:nvPr/>
              </p:nvSpPr>
              <p:spPr>
                <a:xfrm>
                  <a:off x="3306600" y="1401840"/>
                  <a:ext cx="882000" cy="25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US" sz="1050" spc="-1" strike="noStrike">
                      <a:solidFill>
                        <a:srgbClr val="ffffff"/>
                      </a:solidFill>
                      <a:latin typeface="Open Sans"/>
                    </a:rPr>
                    <a:t>CMDB 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  <p:sp>
            <p:nvSpPr>
              <p:cNvPr id="475" name="CustomShape 14"/>
              <p:cNvSpPr/>
              <p:nvPr/>
            </p:nvSpPr>
            <p:spPr>
              <a:xfrm flipV="1">
                <a:off x="1770480" y="5223240"/>
                <a:ext cx="1090440" cy="9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  <a:tailEnd len="lg" type="triangle" w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76" name="CustomShape 15"/>
              <p:cNvSpPr/>
              <p:nvPr/>
            </p:nvSpPr>
            <p:spPr>
              <a:xfrm>
                <a:off x="6815880" y="3859560"/>
                <a:ext cx="6962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  <a:tailEnd len="lg" type="triangle" w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77" name="CustomShape 16"/>
              <p:cNvSpPr/>
              <p:nvPr/>
            </p:nvSpPr>
            <p:spPr>
              <a:xfrm>
                <a:off x="6815880" y="5148720"/>
                <a:ext cx="6962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  <a:tailEnd len="lg" type="triangle" w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78" name="CustomShape 17"/>
              <p:cNvSpPr/>
              <p:nvPr/>
            </p:nvSpPr>
            <p:spPr>
              <a:xfrm>
                <a:off x="1418040" y="4378680"/>
                <a:ext cx="14428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  <a:tailEnd len="lg" type="triangle" w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79" name="CustomShape 18"/>
              <p:cNvSpPr/>
              <p:nvPr/>
            </p:nvSpPr>
            <p:spPr>
              <a:xfrm>
                <a:off x="1286280" y="4092840"/>
                <a:ext cx="360" cy="496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  <a:tailEnd len="lg" type="triangle" w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80" name="CustomShape 19"/>
              <p:cNvSpPr/>
              <p:nvPr/>
            </p:nvSpPr>
            <p:spPr>
              <a:xfrm>
                <a:off x="1423080" y="4099320"/>
                <a:ext cx="360" cy="287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81" name="CustomShape 20"/>
              <p:cNvSpPr/>
              <p:nvPr/>
            </p:nvSpPr>
            <p:spPr>
              <a:xfrm flipV="1">
                <a:off x="2271600" y="3963960"/>
                <a:ext cx="591840" cy="7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  <a:tailEnd len="lg" type="triangle" w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82" name="CustomShape 21"/>
              <p:cNvSpPr/>
              <p:nvPr/>
            </p:nvSpPr>
            <p:spPr>
              <a:xfrm>
                <a:off x="2279880" y="2390040"/>
                <a:ext cx="360" cy="1590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83" name="CustomShape 22"/>
              <p:cNvSpPr/>
              <p:nvPr/>
            </p:nvSpPr>
            <p:spPr>
              <a:xfrm>
                <a:off x="2583360" y="3549240"/>
                <a:ext cx="2782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  <a:tailEnd len="lg" type="triangle" w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84" name="CustomShape 23"/>
              <p:cNvSpPr/>
              <p:nvPr/>
            </p:nvSpPr>
            <p:spPr>
              <a:xfrm>
                <a:off x="2598480" y="2523240"/>
                <a:ext cx="360" cy="10260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85" name="CustomShape 24"/>
              <p:cNvSpPr/>
              <p:nvPr/>
            </p:nvSpPr>
            <p:spPr>
              <a:xfrm flipH="1">
                <a:off x="2583360" y="2523240"/>
                <a:ext cx="11829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grpSp>
            <p:nvGrpSpPr>
              <p:cNvPr id="486" name="Group 25"/>
              <p:cNvGrpSpPr/>
              <p:nvPr/>
            </p:nvGrpSpPr>
            <p:grpSpPr>
              <a:xfrm>
                <a:off x="448920" y="2917440"/>
                <a:ext cx="1730160" cy="1163520"/>
                <a:chOff x="448920" y="2917440"/>
                <a:chExt cx="1730160" cy="1163520"/>
              </a:xfrm>
            </p:grpSpPr>
            <p:pic>
              <p:nvPicPr>
                <p:cNvPr id="487" name="Picture 23" descr="DevOps-Team.eps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633960" y="2917440"/>
                  <a:ext cx="1352520" cy="92088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488" name="CustomShape 26"/>
                <p:cNvSpPr/>
                <p:nvPr/>
              </p:nvSpPr>
              <p:spPr>
                <a:xfrm>
                  <a:off x="448920" y="3839040"/>
                  <a:ext cx="1730160" cy="241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US" sz="1000" spc="-1" strike="noStrike">
                      <a:solidFill>
                        <a:srgbClr val="424c55"/>
                      </a:solidFill>
                      <a:latin typeface="Open Sans"/>
                    </a:rPr>
                    <a:t>USERS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</p:grpSp>
          <p:pic>
            <p:nvPicPr>
              <p:cNvPr id="489" name="Picture 63" descr="hosts.eps"/>
              <p:cNvPicPr/>
              <p:nvPr/>
            </p:nvPicPr>
            <p:blipFill>
              <a:blip r:embed="rId5"/>
              <a:stretch/>
            </p:blipFill>
            <p:spPr>
              <a:xfrm>
                <a:off x="7630560" y="3540960"/>
                <a:ext cx="682560" cy="5788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90" name="CustomShape 27"/>
              <p:cNvSpPr/>
              <p:nvPr/>
            </p:nvSpPr>
            <p:spPr>
              <a:xfrm>
                <a:off x="7272000" y="4172040"/>
                <a:ext cx="1360080" cy="241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</a:rPr>
                  <a:t>HOSTS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491" name="CustomShape 28"/>
              <p:cNvSpPr/>
              <p:nvPr/>
            </p:nvSpPr>
            <p:spPr>
              <a:xfrm>
                <a:off x="7270560" y="5539680"/>
                <a:ext cx="1360080" cy="241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</a:rPr>
                  <a:t>NETWORKING</a:t>
                </a:r>
                <a:endParaRPr b="0" lang="en-US" sz="1000" spc="-1" strike="noStrike">
                  <a:latin typeface="Arial"/>
                </a:endParaRPr>
              </a:p>
            </p:txBody>
          </p:sp>
          <p:pic>
            <p:nvPicPr>
              <p:cNvPr id="492" name="Picture 69" descr="networking.eps"/>
              <p:cNvPicPr/>
              <p:nvPr/>
            </p:nvPicPr>
            <p:blipFill>
              <a:blip r:embed="rId6"/>
              <a:stretch/>
            </p:blipFill>
            <p:spPr>
              <a:xfrm>
                <a:off x="7638840" y="4847040"/>
                <a:ext cx="655560" cy="6555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93" name="CustomShape 29"/>
              <p:cNvSpPr/>
              <p:nvPr/>
            </p:nvSpPr>
            <p:spPr>
              <a:xfrm>
                <a:off x="4975200" y="5419800"/>
                <a:ext cx="1360080" cy="24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</a:rPr>
                  <a:t>PLUGINS</a:t>
                </a:r>
                <a:endParaRPr b="0" lang="en-US" sz="1000" spc="-1" strike="noStrike">
                  <a:latin typeface="Arial"/>
                </a:endParaRPr>
              </a:p>
            </p:txBody>
          </p:sp>
          <p:pic>
            <p:nvPicPr>
              <p:cNvPr id="494" name="Picture 106" descr="api.eps"/>
              <p:cNvPicPr/>
              <p:nvPr/>
            </p:nvPicPr>
            <p:blipFill>
              <a:blip r:embed="rId7"/>
              <a:stretch/>
            </p:blipFill>
            <p:spPr>
              <a:xfrm>
                <a:off x="5298840" y="3607920"/>
                <a:ext cx="693720" cy="6458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95" name="CustomShape 30"/>
              <p:cNvSpPr/>
              <p:nvPr/>
            </p:nvSpPr>
            <p:spPr>
              <a:xfrm>
                <a:off x="5109840" y="4294080"/>
                <a:ext cx="1067760" cy="24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</a:rPr>
                  <a:t>API</a:t>
                </a:r>
                <a:endParaRPr b="0" lang="en-US" sz="1000" spc="-1" strike="noStrike">
                  <a:latin typeface="Arial"/>
                </a:endParaRPr>
              </a:p>
            </p:txBody>
          </p:sp>
          <p:pic>
            <p:nvPicPr>
              <p:cNvPr id="496" name="Picture 18" descr="plugin.eps"/>
              <p:cNvPicPr/>
              <p:nvPr/>
            </p:nvPicPr>
            <p:blipFill>
              <a:blip r:embed="rId8"/>
              <a:stretch/>
            </p:blipFill>
            <p:spPr>
              <a:xfrm>
                <a:off x="5252760" y="4818240"/>
                <a:ext cx="822960" cy="5529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97" name="CustomShape 31"/>
              <p:cNvSpPr/>
              <p:nvPr/>
            </p:nvSpPr>
            <p:spPr>
              <a:xfrm>
                <a:off x="3339000" y="5419080"/>
                <a:ext cx="1360080" cy="24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</a:rPr>
                  <a:t>MODULES</a:t>
                </a:r>
                <a:endParaRPr b="0" lang="en-US" sz="1000" spc="-1" strike="noStrike">
                  <a:latin typeface="Arial"/>
                </a:endParaRPr>
              </a:p>
            </p:txBody>
          </p:sp>
          <p:pic>
            <p:nvPicPr>
              <p:cNvPr id="498" name="Picture 19" descr="tools.eps"/>
              <p:cNvPicPr/>
              <p:nvPr/>
            </p:nvPicPr>
            <p:blipFill>
              <a:blip r:embed="rId9"/>
              <a:stretch/>
            </p:blipFill>
            <p:spPr>
              <a:xfrm>
                <a:off x="3766680" y="4842360"/>
                <a:ext cx="536760" cy="53532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99" name="CustomShape 32"/>
          <p:cNvSpPr/>
          <p:nvPr/>
        </p:nvSpPr>
        <p:spPr>
          <a:xfrm>
            <a:off x="239040" y="1023480"/>
            <a:ext cx="8643240" cy="529632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500" name="TextShape 33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03F8ADB-361F-4067-9025-2027306C9A16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01" name="TextShape 34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502" name="TextShape 35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HOW ANSIBLE WORKS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503" name="CustomShape 36"/>
          <p:cNvSpPr/>
          <p:nvPr/>
        </p:nvSpPr>
        <p:spPr>
          <a:xfrm>
            <a:off x="3358800" y="4287240"/>
            <a:ext cx="13600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424c55"/>
                </a:solidFill>
                <a:latin typeface="Open Sans"/>
              </a:rPr>
              <a:t>INVENTORY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504" name="Picture 105" descr="inventory.eps"/>
          <p:cNvPicPr/>
          <p:nvPr/>
        </p:nvPicPr>
        <p:blipFill>
          <a:blip r:embed="rId10"/>
          <a:stretch/>
        </p:blipFill>
        <p:spPr>
          <a:xfrm>
            <a:off x="3718440" y="3585600"/>
            <a:ext cx="616320" cy="658440"/>
          </a:xfrm>
          <a:prstGeom prst="rect">
            <a:avLst/>
          </a:prstGeom>
          <a:ln>
            <a:noFill/>
          </a:ln>
        </p:spPr>
      </p:pic>
      <p:sp>
        <p:nvSpPr>
          <p:cNvPr id="505" name="CustomShape 37"/>
          <p:cNvSpPr/>
          <p:nvPr/>
        </p:nvSpPr>
        <p:spPr>
          <a:xfrm>
            <a:off x="4472640" y="1198800"/>
            <a:ext cx="4357080" cy="2122920"/>
          </a:xfrm>
          <a:prstGeom prst="wedgeRectCallout">
            <a:avLst>
              <a:gd name="adj1" fmla="val -48365"/>
              <a:gd name="adj2" fmla="val 72180"/>
            </a:avLst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6" name="CustomShape 38"/>
          <p:cNvSpPr/>
          <p:nvPr/>
        </p:nvSpPr>
        <p:spPr>
          <a:xfrm>
            <a:off x="4781520" y="1426320"/>
            <a:ext cx="37839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e1012"/>
                </a:solidFill>
                <a:latin typeface="Courier New"/>
              </a:rPr>
              <a:t>[web]</a:t>
            </a:r>
            <a:br/>
            <a:r>
              <a:rPr b="0" lang="en-US" sz="1500" spc="-1" strike="noStrike">
                <a:solidFill>
                  <a:srgbClr val="0e1012"/>
                </a:solidFill>
                <a:latin typeface="Courier New"/>
              </a:rPr>
              <a:t>webserver1.example.com</a:t>
            </a:r>
            <a:br/>
            <a:r>
              <a:rPr b="0" lang="en-US" sz="1500" spc="-1" strike="noStrike">
                <a:solidFill>
                  <a:srgbClr val="0e1012"/>
                </a:solidFill>
                <a:latin typeface="Courier New"/>
              </a:rPr>
              <a:t>webserver2.example.com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e1012"/>
                </a:solidFill>
                <a:latin typeface="Courier New"/>
              </a:rPr>
              <a:t>[db]</a:t>
            </a:r>
            <a:br/>
            <a:r>
              <a:rPr b="0" lang="en-US" sz="1500" spc="-1" strike="noStrike">
                <a:solidFill>
                  <a:srgbClr val="0e1012"/>
                </a:solidFill>
                <a:latin typeface="Courier New"/>
              </a:rPr>
              <a:t>dbserver1.example.com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1"/>
          <p:cNvGrpSpPr/>
          <p:nvPr/>
        </p:nvGrpSpPr>
        <p:grpSpPr>
          <a:xfrm>
            <a:off x="448920" y="1345320"/>
            <a:ext cx="8183520" cy="4804200"/>
            <a:chOff x="448920" y="1345320"/>
            <a:chExt cx="8183520" cy="4804200"/>
          </a:xfrm>
        </p:grpSpPr>
        <p:sp>
          <p:nvSpPr>
            <p:cNvPr id="508" name="CustomShape 2"/>
            <p:cNvSpPr/>
            <p:nvPr/>
          </p:nvSpPr>
          <p:spPr>
            <a:xfrm>
              <a:off x="2971080" y="2836800"/>
              <a:ext cx="3790080" cy="312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440">
              <a:solidFill>
                <a:schemeClr val="accent2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509" name="CustomShape 3"/>
            <p:cNvSpPr/>
            <p:nvPr/>
          </p:nvSpPr>
          <p:spPr>
            <a:xfrm>
              <a:off x="2971080" y="2836800"/>
              <a:ext cx="3790080" cy="45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10" name="Line 4"/>
            <p:cNvSpPr/>
            <p:nvPr/>
          </p:nvSpPr>
          <p:spPr>
            <a:xfrm>
              <a:off x="7112880" y="2681640"/>
              <a:ext cx="0" cy="346788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1" name="CustomShape 5"/>
            <p:cNvSpPr/>
            <p:nvPr/>
          </p:nvSpPr>
          <p:spPr>
            <a:xfrm>
              <a:off x="2988000" y="2908800"/>
              <a:ext cx="36392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ffffff"/>
                  </a:solidFill>
                  <a:latin typeface="Open Sans"/>
                </a:rPr>
                <a:t>ANSIBLE’S AUTOMATION ENGINE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512" name="Group 6"/>
            <p:cNvGrpSpPr/>
            <p:nvPr/>
          </p:nvGrpSpPr>
          <p:grpSpPr>
            <a:xfrm>
              <a:off x="502200" y="4753800"/>
              <a:ext cx="1730160" cy="1163520"/>
              <a:chOff x="502200" y="4753800"/>
              <a:chExt cx="1730160" cy="1163520"/>
            </a:xfrm>
          </p:grpSpPr>
          <p:sp>
            <p:nvSpPr>
              <p:cNvPr id="513" name="CustomShape 7"/>
              <p:cNvSpPr/>
              <p:nvPr/>
            </p:nvSpPr>
            <p:spPr>
              <a:xfrm>
                <a:off x="502200" y="5675400"/>
                <a:ext cx="1730160" cy="241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</a:rPr>
                  <a:t>ANSIBLE PLAYBOOK</a:t>
                </a:r>
                <a:endParaRPr b="0" lang="en-US" sz="1000" spc="-1" strike="noStrike">
                  <a:latin typeface="Arial"/>
                </a:endParaRPr>
              </a:p>
            </p:txBody>
          </p:sp>
          <p:pic>
            <p:nvPicPr>
              <p:cNvPr id="514" name="Picture 10" descr="PlayBook.eps"/>
              <p:cNvPicPr/>
              <p:nvPr/>
            </p:nvPicPr>
            <p:blipFill>
              <a:blip r:embed="rId1"/>
              <a:stretch/>
            </p:blipFill>
            <p:spPr>
              <a:xfrm>
                <a:off x="1036800" y="4753800"/>
                <a:ext cx="632520" cy="8845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515" name="Group 8"/>
            <p:cNvGrpSpPr/>
            <p:nvPr/>
          </p:nvGrpSpPr>
          <p:grpSpPr>
            <a:xfrm>
              <a:off x="1275120" y="1345320"/>
              <a:ext cx="1730160" cy="1023480"/>
              <a:chOff x="1275120" y="1345320"/>
              <a:chExt cx="1730160" cy="1023480"/>
            </a:xfrm>
          </p:grpSpPr>
          <p:pic>
            <p:nvPicPr>
              <p:cNvPr id="516" name="Picture 5" descr="cloud.eps"/>
              <p:cNvPicPr/>
              <p:nvPr/>
            </p:nvPicPr>
            <p:blipFill>
              <a:blip r:embed="rId2"/>
              <a:stretch/>
            </p:blipFill>
            <p:spPr>
              <a:xfrm>
                <a:off x="1385280" y="1345320"/>
                <a:ext cx="1597680" cy="1023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17" name="CustomShape 9"/>
              <p:cNvSpPr/>
              <p:nvPr/>
            </p:nvSpPr>
            <p:spPr>
              <a:xfrm>
                <a:off x="1275120" y="1726920"/>
                <a:ext cx="1730160" cy="39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</a:rPr>
                  <a:t>PUBLIC / PRIVATE</a:t>
                </a:r>
                <a:br/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</a:rPr>
                  <a:t>CLOUD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sp>
          <p:nvSpPr>
            <p:cNvPr id="518" name="CustomShape 10"/>
            <p:cNvSpPr/>
            <p:nvPr/>
          </p:nvSpPr>
          <p:spPr>
            <a:xfrm flipV="1">
              <a:off x="1770480" y="5223240"/>
              <a:ext cx="1090440" cy="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19" name="CustomShape 11"/>
            <p:cNvSpPr/>
            <p:nvPr/>
          </p:nvSpPr>
          <p:spPr>
            <a:xfrm>
              <a:off x="6815880" y="3859560"/>
              <a:ext cx="696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20" name="CustomShape 12"/>
            <p:cNvSpPr/>
            <p:nvPr/>
          </p:nvSpPr>
          <p:spPr>
            <a:xfrm>
              <a:off x="6815880" y="5148720"/>
              <a:ext cx="696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21" name="CustomShape 13"/>
            <p:cNvSpPr/>
            <p:nvPr/>
          </p:nvSpPr>
          <p:spPr>
            <a:xfrm>
              <a:off x="1418040" y="4378680"/>
              <a:ext cx="1442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22" name="CustomShape 14"/>
            <p:cNvSpPr/>
            <p:nvPr/>
          </p:nvSpPr>
          <p:spPr>
            <a:xfrm>
              <a:off x="1286280" y="4092840"/>
              <a:ext cx="360" cy="496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23" name="CustomShape 15"/>
            <p:cNvSpPr/>
            <p:nvPr/>
          </p:nvSpPr>
          <p:spPr>
            <a:xfrm>
              <a:off x="1423080" y="4099320"/>
              <a:ext cx="360" cy="287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24" name="CustomShape 16"/>
            <p:cNvSpPr/>
            <p:nvPr/>
          </p:nvSpPr>
          <p:spPr>
            <a:xfrm flipV="1">
              <a:off x="2271600" y="3963960"/>
              <a:ext cx="591840" cy="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25" name="CustomShape 17"/>
            <p:cNvSpPr/>
            <p:nvPr/>
          </p:nvSpPr>
          <p:spPr>
            <a:xfrm>
              <a:off x="2279880" y="2390040"/>
              <a:ext cx="360" cy="1590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26" name="CustomShape 18"/>
            <p:cNvSpPr/>
            <p:nvPr/>
          </p:nvSpPr>
          <p:spPr>
            <a:xfrm>
              <a:off x="2583360" y="3549240"/>
              <a:ext cx="278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27" name="CustomShape 19"/>
            <p:cNvSpPr/>
            <p:nvPr/>
          </p:nvSpPr>
          <p:spPr>
            <a:xfrm>
              <a:off x="2598480" y="2523240"/>
              <a:ext cx="360" cy="1026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28" name="CustomShape 20"/>
            <p:cNvSpPr/>
            <p:nvPr/>
          </p:nvSpPr>
          <p:spPr>
            <a:xfrm flipH="1">
              <a:off x="2583360" y="2523240"/>
              <a:ext cx="1182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29" name="CustomShape 21"/>
            <p:cNvSpPr/>
            <p:nvPr/>
          </p:nvSpPr>
          <p:spPr>
            <a:xfrm>
              <a:off x="3766680" y="2247840"/>
              <a:ext cx="360" cy="287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530" name="Group 22"/>
            <p:cNvGrpSpPr/>
            <p:nvPr/>
          </p:nvGrpSpPr>
          <p:grpSpPr>
            <a:xfrm>
              <a:off x="448920" y="2917440"/>
              <a:ext cx="1730160" cy="1163520"/>
              <a:chOff x="448920" y="2917440"/>
              <a:chExt cx="1730160" cy="1163520"/>
            </a:xfrm>
          </p:grpSpPr>
          <p:pic>
            <p:nvPicPr>
              <p:cNvPr id="531" name="Picture 23" descr="DevOps-Team.eps"/>
              <p:cNvPicPr/>
              <p:nvPr/>
            </p:nvPicPr>
            <p:blipFill>
              <a:blip r:embed="rId3"/>
              <a:stretch/>
            </p:blipFill>
            <p:spPr>
              <a:xfrm>
                <a:off x="633960" y="2917440"/>
                <a:ext cx="1352520" cy="9208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32" name="CustomShape 23"/>
              <p:cNvSpPr/>
              <p:nvPr/>
            </p:nvSpPr>
            <p:spPr>
              <a:xfrm>
                <a:off x="448920" y="3839040"/>
                <a:ext cx="1730160" cy="241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</a:rPr>
                  <a:t>USERS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sp>
          <p:nvSpPr>
            <p:cNvPr id="533" name="CustomShape 24"/>
            <p:cNvSpPr/>
            <p:nvPr/>
          </p:nvSpPr>
          <p:spPr>
            <a:xfrm>
              <a:off x="3358800" y="4287240"/>
              <a:ext cx="136008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</a:rPr>
                <a:t>INVENTORY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534" name="Picture 63" descr="hosts.eps"/>
            <p:cNvPicPr/>
            <p:nvPr/>
          </p:nvPicPr>
          <p:blipFill>
            <a:blip r:embed="rId4"/>
            <a:stretch/>
          </p:blipFill>
          <p:spPr>
            <a:xfrm>
              <a:off x="7630560" y="3540960"/>
              <a:ext cx="682560" cy="578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35" name="CustomShape 25"/>
            <p:cNvSpPr/>
            <p:nvPr/>
          </p:nvSpPr>
          <p:spPr>
            <a:xfrm>
              <a:off x="7272360" y="4172040"/>
              <a:ext cx="136008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</a:rPr>
                <a:t>HOSTS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536" name="CustomShape 26"/>
            <p:cNvSpPr/>
            <p:nvPr/>
          </p:nvSpPr>
          <p:spPr>
            <a:xfrm>
              <a:off x="7270560" y="5539680"/>
              <a:ext cx="136008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</a:rPr>
                <a:t>NETWORKING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537" name="Picture 69" descr="networking.eps"/>
            <p:cNvPicPr/>
            <p:nvPr/>
          </p:nvPicPr>
          <p:blipFill>
            <a:blip r:embed="rId5"/>
            <a:stretch/>
          </p:blipFill>
          <p:spPr>
            <a:xfrm>
              <a:off x="7638840" y="4847040"/>
              <a:ext cx="655560" cy="655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38" name="CustomShape 27"/>
            <p:cNvSpPr/>
            <p:nvPr/>
          </p:nvSpPr>
          <p:spPr>
            <a:xfrm>
              <a:off x="4975200" y="5419800"/>
              <a:ext cx="136008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</a:rPr>
                <a:t>PLUGINS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539" name="Picture 105" descr="inventory.eps"/>
            <p:cNvPicPr/>
            <p:nvPr/>
          </p:nvPicPr>
          <p:blipFill>
            <a:blip r:embed="rId6"/>
            <a:stretch/>
          </p:blipFill>
          <p:spPr>
            <a:xfrm>
              <a:off x="3718440" y="3585600"/>
              <a:ext cx="616320" cy="658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0" name="Picture 106" descr="api.eps"/>
            <p:cNvPicPr/>
            <p:nvPr/>
          </p:nvPicPr>
          <p:blipFill>
            <a:blip r:embed="rId7"/>
            <a:stretch/>
          </p:blipFill>
          <p:spPr>
            <a:xfrm>
              <a:off x="5298840" y="3607920"/>
              <a:ext cx="693720" cy="645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41" name="CustomShape 28"/>
            <p:cNvSpPr/>
            <p:nvPr/>
          </p:nvSpPr>
          <p:spPr>
            <a:xfrm>
              <a:off x="5109840" y="4294080"/>
              <a:ext cx="106776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</a:rPr>
                <a:t>API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542" name="Picture 18" descr="plugin.eps"/>
            <p:cNvPicPr/>
            <p:nvPr/>
          </p:nvPicPr>
          <p:blipFill>
            <a:blip r:embed="rId8"/>
            <a:stretch/>
          </p:blipFill>
          <p:spPr>
            <a:xfrm>
              <a:off x="5252760" y="4818240"/>
              <a:ext cx="822960" cy="552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43" name="CustomShape 29"/>
            <p:cNvSpPr/>
            <p:nvPr/>
          </p:nvSpPr>
          <p:spPr>
            <a:xfrm>
              <a:off x="3339000" y="5419080"/>
              <a:ext cx="136008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</a:rPr>
                <a:t>MODULES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544" name="Picture 19" descr="tools.eps"/>
            <p:cNvPicPr/>
            <p:nvPr/>
          </p:nvPicPr>
          <p:blipFill>
            <a:blip r:embed="rId9"/>
            <a:stretch/>
          </p:blipFill>
          <p:spPr>
            <a:xfrm>
              <a:off x="3766680" y="4842360"/>
              <a:ext cx="536760" cy="535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45" name="CustomShape 30"/>
          <p:cNvSpPr/>
          <p:nvPr/>
        </p:nvSpPr>
        <p:spPr>
          <a:xfrm>
            <a:off x="239040" y="1023480"/>
            <a:ext cx="8643240" cy="529632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546" name="TextShape 3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79E171A-D06C-4FE6-AD86-96F4D48B3CDE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47" name="TextShape 3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548" name="TextShape 3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HOW ANSIBLE WORKS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grpSp>
        <p:nvGrpSpPr>
          <p:cNvPr id="549" name="Group 34"/>
          <p:cNvGrpSpPr/>
          <p:nvPr/>
        </p:nvGrpSpPr>
        <p:grpSpPr>
          <a:xfrm>
            <a:off x="3251880" y="1346400"/>
            <a:ext cx="995400" cy="853560"/>
            <a:chOff x="3251880" y="1346400"/>
            <a:chExt cx="995400" cy="853560"/>
          </a:xfrm>
        </p:grpSpPr>
        <p:pic>
          <p:nvPicPr>
            <p:cNvPr id="550" name="Picture 6" descr="db.eps"/>
            <p:cNvPicPr/>
            <p:nvPr/>
          </p:nvPicPr>
          <p:blipFill>
            <a:blip r:embed="rId10"/>
            <a:stretch/>
          </p:blipFill>
          <p:spPr>
            <a:xfrm>
              <a:off x="3251880" y="1346400"/>
              <a:ext cx="995400" cy="853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51" name="CustomShape 35"/>
            <p:cNvSpPr/>
            <p:nvPr/>
          </p:nvSpPr>
          <p:spPr>
            <a:xfrm>
              <a:off x="3306600" y="1401840"/>
              <a:ext cx="88200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50" spc="-1" strike="noStrike">
                  <a:solidFill>
                    <a:srgbClr val="ffffff"/>
                  </a:solidFill>
                  <a:latin typeface="Open Sans"/>
                </a:rPr>
                <a:t>CMDB 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552" name="CustomShape 36"/>
          <p:cNvSpPr/>
          <p:nvPr/>
        </p:nvSpPr>
        <p:spPr>
          <a:xfrm>
            <a:off x="4395960" y="2574360"/>
            <a:ext cx="4357080" cy="2017080"/>
          </a:xfrm>
          <a:prstGeom prst="wedgeRectCallout">
            <a:avLst>
              <a:gd name="adj1" fmla="val -50697"/>
              <a:gd name="adj2" fmla="val -78795"/>
            </a:avLst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3" name="CustomShape 37"/>
          <p:cNvSpPr/>
          <p:nvPr/>
        </p:nvSpPr>
        <p:spPr>
          <a:xfrm>
            <a:off x="4687200" y="2860920"/>
            <a:ext cx="3928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e1012"/>
                </a:solidFill>
                <a:latin typeface="Open Sans"/>
              </a:rPr>
              <a:t>CLOUD: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4" name="CustomShape 38"/>
          <p:cNvSpPr/>
          <p:nvPr/>
        </p:nvSpPr>
        <p:spPr>
          <a:xfrm>
            <a:off x="4684680" y="3067200"/>
            <a:ext cx="378396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0e1012"/>
                </a:solidFill>
                <a:latin typeface="Open Sans"/>
              </a:rPr>
              <a:t>OpenStack, VMware, EC2, Rackspace, GCE,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0e1012"/>
                </a:solidFill>
                <a:latin typeface="Open Sans"/>
              </a:rPr>
              <a:t>Azure, Spacewalk, Hanlon, Cobbler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5" name="CustomShape 39"/>
          <p:cNvSpPr/>
          <p:nvPr/>
        </p:nvSpPr>
        <p:spPr>
          <a:xfrm>
            <a:off x="4664160" y="3885840"/>
            <a:ext cx="3928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e1012"/>
                </a:solidFill>
                <a:latin typeface="Open Sans"/>
              </a:rPr>
              <a:t>CUSTOM CMDB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6856200" y="6612840"/>
            <a:ext cx="2133360" cy="18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2B0EB22-D51D-41CA-A184-6896C55984CE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57" name="TextShape 2"/>
          <p:cNvSpPr txBox="1"/>
          <p:nvPr/>
        </p:nvSpPr>
        <p:spPr>
          <a:xfrm>
            <a:off x="173880" y="6612840"/>
            <a:ext cx="3217680" cy="1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558" name="TextShape 3"/>
          <p:cNvSpPr txBox="1"/>
          <p:nvPr/>
        </p:nvSpPr>
        <p:spPr>
          <a:xfrm>
            <a:off x="291600" y="274680"/>
            <a:ext cx="5408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PLAYBOOK EXAMPLE</a:t>
            </a:r>
            <a:endParaRPr b="0" lang="en-US" sz="2000" spc="-1" strike="noStrike">
              <a:solidFill>
                <a:srgbClr val="555860"/>
              </a:solidFill>
              <a:latin typeface="Open Sans"/>
            </a:endParaRPr>
          </a:p>
        </p:txBody>
      </p:sp>
      <p:sp>
        <p:nvSpPr>
          <p:cNvPr id="559" name="CustomShape 4"/>
          <p:cNvSpPr/>
          <p:nvPr/>
        </p:nvSpPr>
        <p:spPr>
          <a:xfrm>
            <a:off x="736560" y="1143000"/>
            <a:ext cx="7632360" cy="5031360"/>
          </a:xfrm>
          <a:prstGeom prst="rect">
            <a:avLst/>
          </a:prstGeom>
          <a:solidFill>
            <a:srgbClr val="f1f1f2"/>
          </a:solidFill>
          <a:ln>
            <a:solidFill>
              <a:srgbClr val="4cb1b2"/>
            </a:solidFill>
          </a:ln>
          <a:effectLst>
            <a:softEdge rad="2540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 name: install and start apache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hosts: 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vars: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http_port: 80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max_clients: 200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remote_user: root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tasks: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 name: install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yum: pkg=httpd state=latest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 name: write the apache config file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template: src=/srv/httpd.j2 dest=/etc/httpd.conf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- name: start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</a:rPr>
              <a:t>service: name=httpd state=running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7680"/>
      </a:dk2>
      <a:lt2>
        <a:srgbClr val="efefef"/>
      </a:lt2>
      <a:accent1>
        <a:srgbClr val="4cb1b2"/>
      </a:accent1>
      <a:accent2>
        <a:srgbClr val="fc3e3f"/>
      </a:accent2>
      <a:accent3>
        <a:srgbClr val="1562b7"/>
      </a:accent3>
      <a:accent4>
        <a:srgbClr val="c1c1c1"/>
      </a:accent4>
      <a:accent5>
        <a:srgbClr val="878787"/>
      </a:accent5>
      <a:accent6>
        <a:srgbClr val="f38337"/>
      </a:accent6>
      <a:hlink>
        <a:srgbClr val="ffffff"/>
      </a:hlink>
      <a:folHlink>
        <a:srgbClr val="717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7680"/>
      </a:dk2>
      <a:lt2>
        <a:srgbClr val="efefef"/>
      </a:lt2>
      <a:accent1>
        <a:srgbClr val="4cb1b2"/>
      </a:accent1>
      <a:accent2>
        <a:srgbClr val="fc3e3f"/>
      </a:accent2>
      <a:accent3>
        <a:srgbClr val="1562b7"/>
      </a:accent3>
      <a:accent4>
        <a:srgbClr val="c1c1c1"/>
      </a:accent4>
      <a:accent5>
        <a:srgbClr val="878787"/>
      </a:accent5>
      <a:accent6>
        <a:srgbClr val="f38337"/>
      </a:accent6>
      <a:hlink>
        <a:srgbClr val="0066cc"/>
      </a:hlink>
      <a:folHlink>
        <a:srgbClr val="717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7680"/>
      </a:dk2>
      <a:lt2>
        <a:srgbClr val="efefef"/>
      </a:lt2>
      <a:accent1>
        <a:srgbClr val="4cb1b2"/>
      </a:accent1>
      <a:accent2>
        <a:srgbClr val="fc3e3f"/>
      </a:accent2>
      <a:accent3>
        <a:srgbClr val="1562b7"/>
      </a:accent3>
      <a:accent4>
        <a:srgbClr val="c1c1c1"/>
      </a:accent4>
      <a:accent5>
        <a:srgbClr val="878787"/>
      </a:accent5>
      <a:accent6>
        <a:srgbClr val="f38337"/>
      </a:accent6>
      <a:hlink>
        <a:srgbClr val="ffffff"/>
      </a:hlink>
      <a:folHlink>
        <a:srgbClr val="717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7680"/>
      </a:dk2>
      <a:lt2>
        <a:srgbClr val="efefef"/>
      </a:lt2>
      <a:accent1>
        <a:srgbClr val="4cb1b2"/>
      </a:accent1>
      <a:accent2>
        <a:srgbClr val="fc3e3f"/>
      </a:accent2>
      <a:accent3>
        <a:srgbClr val="1562b7"/>
      </a:accent3>
      <a:accent4>
        <a:srgbClr val="c1c1c1"/>
      </a:accent4>
      <a:accent5>
        <a:srgbClr val="878787"/>
      </a:accent5>
      <a:accent6>
        <a:srgbClr val="f38337"/>
      </a:accent6>
      <a:hlink>
        <a:srgbClr val="ffffff"/>
      </a:hlink>
      <a:folHlink>
        <a:srgbClr val="717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7680"/>
      </a:dk2>
      <a:lt2>
        <a:srgbClr val="efefef"/>
      </a:lt2>
      <a:accent1>
        <a:srgbClr val="4cb1b2"/>
      </a:accent1>
      <a:accent2>
        <a:srgbClr val="fc3e3f"/>
      </a:accent2>
      <a:accent3>
        <a:srgbClr val="1562b7"/>
      </a:accent3>
      <a:accent4>
        <a:srgbClr val="c1c1c1"/>
      </a:accent4>
      <a:accent5>
        <a:srgbClr val="878787"/>
      </a:accent5>
      <a:accent6>
        <a:srgbClr val="f38337"/>
      </a:accent6>
      <a:hlink>
        <a:srgbClr val="ffffff"/>
      </a:hlink>
      <a:folHlink>
        <a:srgbClr val="717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7680"/>
      </a:dk2>
      <a:lt2>
        <a:srgbClr val="efefef"/>
      </a:lt2>
      <a:accent1>
        <a:srgbClr val="4cb1b2"/>
      </a:accent1>
      <a:accent2>
        <a:srgbClr val="fc3e3f"/>
      </a:accent2>
      <a:accent3>
        <a:srgbClr val="1562b7"/>
      </a:accent3>
      <a:accent4>
        <a:srgbClr val="c1c1c1"/>
      </a:accent4>
      <a:accent5>
        <a:srgbClr val="878787"/>
      </a:accent5>
      <a:accent6>
        <a:srgbClr val="f38337"/>
      </a:accent6>
      <a:hlink>
        <a:srgbClr val="ffffff"/>
      </a:hlink>
      <a:folHlink>
        <a:srgbClr val="717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7680"/>
      </a:dk2>
      <a:lt2>
        <a:srgbClr val="efefef"/>
      </a:lt2>
      <a:accent1>
        <a:srgbClr val="4cb1b2"/>
      </a:accent1>
      <a:accent2>
        <a:srgbClr val="fc3e3f"/>
      </a:accent2>
      <a:accent3>
        <a:srgbClr val="1562b7"/>
      </a:accent3>
      <a:accent4>
        <a:srgbClr val="c1c1c1"/>
      </a:accent4>
      <a:accent5>
        <a:srgbClr val="878787"/>
      </a:accent5>
      <a:accent6>
        <a:srgbClr val="f38337"/>
      </a:accent6>
      <a:hlink>
        <a:srgbClr val="ffffff"/>
      </a:hlink>
      <a:folHlink>
        <a:srgbClr val="717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7680"/>
      </a:dk2>
      <a:lt2>
        <a:srgbClr val="efefef"/>
      </a:lt2>
      <a:accent1>
        <a:srgbClr val="4cb1b2"/>
      </a:accent1>
      <a:accent2>
        <a:srgbClr val="fc3e3f"/>
      </a:accent2>
      <a:accent3>
        <a:srgbClr val="1562b7"/>
      </a:accent3>
      <a:accent4>
        <a:srgbClr val="c1c1c1"/>
      </a:accent4>
      <a:accent5>
        <a:srgbClr val="878787"/>
      </a:accent5>
      <a:accent6>
        <a:srgbClr val="f38337"/>
      </a:accent6>
      <a:hlink>
        <a:srgbClr val="ffffff"/>
      </a:hlink>
      <a:folHlink>
        <a:srgbClr val="717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7129</TotalTime>
  <Application>LibreOffice/6.3.1.2$Linux_X86_64 LibreOffice_project/b79626edf0065ac373bd1df5c28bd630b4424273</Application>
  <Words>1938</Words>
  <Paragraphs>567</Paragraphs>
  <Company>Red Hat | Ansible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2015-11-13T17:28:54Z</dcterms:created>
  <dc:creator/>
  <dc:description/>
  <dc:language>en-US</dc:language>
  <cp:lastModifiedBy/>
  <cp:lastPrinted>2015-11-25T03:50:01Z</cp:lastPrinted>
  <dcterms:modified xsi:type="dcterms:W3CDTF">2019-10-03T09:36:13Z</dcterms:modified>
  <cp:revision>266</cp:revision>
  <dc:subject/>
  <dc:title>Automation for Everyone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Red Hat | Ansible</vt:lpwstr>
  </property>
  <property fmtid="{D5CDD505-2E9C-101B-9397-08002B2CF9AE}" pid="4" name="HiddenSlides">
    <vt:i4>3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37</vt:i4>
  </property>
</Properties>
</file>