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6.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s/comment12.xml" ContentType="application/vnd.openxmlformats-officedocument.presentationml.comments+xml"/>
  <Override PartName="/ppt/comments/comment11.xml" ContentType="application/vnd.openxmlformats-officedocument.presentationml.comments+xml"/>
  <Override PartName="/ppt/comments/comment7.xml" ContentType="application/vnd.openxmlformats-officedocument.presentationml.comments+xml"/>
  <Override PartName="/ppt/comments/comment16.xml" ContentType="application/vnd.openxmlformats-officedocument.presentationml.comments+xml"/>
  <Override PartName="/ppt/comments/comment23.xml" ContentType="application/vnd.openxmlformats-officedocument.presentationml.comments+xml"/>
  <Override PartName="/ppt/comments/comment18.xml" ContentType="application/vnd.openxmlformats-officedocument.presentationml.comments+xml"/>
  <Override PartName="/ppt/comments/comment13.xml" ContentType="application/vnd.openxmlformats-officedocument.presentationml.comments+xml"/>
  <Override PartName="/ppt/comments/comment6.xml" ContentType="application/vnd.openxmlformats-officedocument.presentationml.comments+xml"/>
  <Override PartName="/ppt/comments/comment21.xml" ContentType="application/vnd.openxmlformats-officedocument.presentationml.comments+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9.xml" ContentType="application/vnd.openxmlformats-officedocument.presentationml.notesSlide+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0.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notesSlide24.xml" ContentType="application/vnd.openxmlformats-officedocument.presentationml.notes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3.xml" ContentType="application/vnd.openxmlformats-officedocument.presentationml.slideLayout+xml"/>
  <Override PartName="/ppt/slideLayouts/slideLayout43.xml" ContentType="application/vnd.openxmlformats-officedocument.presentationml.slideLayout+xml"/>
  <Override PartName="/ppt/slideLayouts/slideLayout2.xml" ContentType="application/vnd.openxmlformats-officedocument.presentationml.slideLayout+xml"/>
  <Override PartName="/ppt/slideLayouts/slideLayout42.xml" ContentType="application/vnd.openxmlformats-officedocument.presentationml.slideLayout+xml"/>
  <Override PartName="/ppt/slideLayouts/slideLayout1.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53.xml.rels" ContentType="application/vnd.openxmlformats-package.relationships+xml"/>
  <Override PartName="/ppt/slideLayouts/_rels/slideLayout49.xml.rels" ContentType="application/vnd.openxmlformats-package.relationships+xml"/>
  <Override PartName="/ppt/slideLayouts/_rels/slideLayout9.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48.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55.xml.rels" ContentType="application/vnd.openxmlformats-package.relationships+xml"/>
  <Override PartName="/ppt/slideLayouts/_rels/slideLayout24.xml.rels" ContentType="application/vnd.openxmlformats-package.relationships+xml"/>
  <Override PartName="/ppt/slideLayouts/_rels/slideLayout72.xml.rels" ContentType="application/vnd.openxmlformats-package.relationships+xml"/>
  <Override PartName="/ppt/slideLayouts/_rels/slideLayout23.xml.rels" ContentType="application/vnd.openxmlformats-package.relationships+xml"/>
  <Override PartName="/ppt/slideLayouts/_rels/slideLayout71.xml.rels" ContentType="application/vnd.openxmlformats-package.relationships+xml"/>
  <Override PartName="/ppt/slideLayouts/_rels/slideLayout17.xml.rels" ContentType="application/vnd.openxmlformats-package.relationships+xml"/>
  <Override PartName="/ppt/slideLayouts/_rels/slideLayout51.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27.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35.xml.rels" ContentType="application/vnd.openxmlformats-package.relationships+xml"/>
  <Override PartName="/ppt/slideLayouts/_rels/slideLayout43.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2.xml.rels" ContentType="application/vnd.openxmlformats-package.relationships+xml"/>
  <Override PartName="/ppt/slideLayouts/_rels/slideLayout56.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_rels/slideLayout31.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36.xml.rels" ContentType="application/vnd.openxmlformats-package.relationships+xml"/>
  <Override PartName="/ppt/slideLayouts/_rels/slideLayout32.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4.xml.rels" ContentType="application/vnd.openxmlformats-package.relationships+xml"/>
  <Override PartName="/ppt/slideLayouts/_rels/slideLayout68.xml.rels" ContentType="application/vnd.openxmlformats-package.relationships+xml"/>
  <Override PartName="/ppt/slideLayouts/_rels/slideLayout60.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26.xml.rels" ContentType="application/vnd.openxmlformats-package.relationships+xml"/>
  <Override PartName="/ppt/slideLayouts/_rels/slideLayout58.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xml.rels" ContentType="application/vnd.openxmlformats-package.relationships+xml"/>
  <Override PartName="/ppt/slideLayouts/_rels/slideLayout2.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57.xml.rels" ContentType="application/vnd.openxmlformats-package.relationships+xml"/>
  <Override PartName="/ppt/slideLayouts/_rels/slideLayout70.xml.rels" ContentType="application/vnd.openxmlformats-package.relationships+xml"/>
  <Override PartName="/ppt/slideLayouts/_rels/slideLayout22.xml.rels" ContentType="application/vnd.openxmlformats-package.relationships+xml"/>
  <Override PartName="/ppt/slideLayouts/slideLayout50.xml" ContentType="application/vnd.openxmlformats-officedocument.presentationml.slideLayout+xml"/>
  <Override PartName="/ppt/slideLayouts/slideLayout17.xml" ContentType="application/vnd.openxmlformats-officedocument.presentationml.slideLayout+xml"/>
  <Override PartName="/ppt/slideLayouts/slideLayout5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52.xml" ContentType="application/vnd.openxmlformats-officedocument.presentationml.slideLayout+xml"/>
  <Override PartName="/ppt/slideLayouts/slideLayout19.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55.xml" ContentType="application/vnd.openxmlformats-officedocument.presentationml.slideLayout+xml"/>
  <Override PartName="/ppt/slideLayouts/slideLayout70.xml" ContentType="application/vnd.openxmlformats-officedocument.presentationml.slideLayout+xml"/>
  <Override PartName="/ppt/slideLayouts/slideLayout64.xml" ContentType="application/vnd.openxmlformats-officedocument.presentationml.slideLayout+xml"/>
  <Override PartName="/ppt/slideLayouts/slideLayout11.xml" ContentType="application/vnd.openxmlformats-officedocument.presentationml.slideLayout+xml"/>
  <Override PartName="/ppt/slideLayouts/slideLayout68.xml" ContentType="application/vnd.openxmlformats-officedocument.presentationml.slideLayout+xml"/>
  <Override PartName="/ppt/slideLayouts/slideLayout15.xml" ContentType="application/vnd.openxmlformats-officedocument.presentationml.slideLayout+xml"/>
  <Override PartName="/ppt/slideLayouts/slideLayout56.xml" ContentType="application/vnd.openxmlformats-officedocument.presentationml.slideLayout+xml"/>
  <Override PartName="/ppt/slideLayouts/slideLayout71.xml" ContentType="application/vnd.openxmlformats-officedocument.presentationml.slideLayout+xml"/>
  <Override PartName="/ppt/slideLayouts/slideLayout65.xml" ContentType="application/vnd.openxmlformats-officedocument.presentationml.slideLayout+xml"/>
  <Override PartName="/ppt/slideLayouts/slideLayout12.xml" ContentType="application/vnd.openxmlformats-officedocument.presentationml.slideLayout+xml"/>
  <Override PartName="/ppt/slideLayouts/slideLayout57.xml" ContentType="application/vnd.openxmlformats-officedocument.presentationml.slideLayout+xml"/>
  <Override PartName="/ppt/slideLayouts/slideLayout72.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67.xml" ContentType="application/vnd.openxmlformats-officedocument.presentationml.slideLayout+xml"/>
  <Override PartName="/ppt/slideLayouts/slideLayout1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slideMasters/slideMaster5.xml" ContentType="application/vnd.openxmlformats-officedocument.presentationml.slideMaster+xml"/>
  <Override PartName="/ppt/slideMasters/slideMaster2.xml" ContentType="application/vnd.openxmlformats-officedocument.presentationml.slideMaster+xml"/>
  <Override PartName="/ppt/commentAuthors.xml" ContentType="application/vnd.openxmlformats-officedocument.presentationml.commentAuthors+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1.xml" ContentType="application/vnd.openxmlformats-officedocument.theme+xml"/>
  <Override PartName="/ppt/theme/theme5.xml" ContentType="application/vnd.openxmlformats-officedocument.theme+xml"/>
  <Override PartName="/ppt/media/image20.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png" ContentType="image/png"/>
  <Override PartName="/ppt/media/image9.png" ContentType="image/png"/>
  <Override PartName="/ppt/media/image29.png" ContentType="image/png"/>
  <Override PartName="/ppt/media/image10.png" ContentType="image/png"/>
  <Override PartName="/ppt/media/image8.png" ContentType="image/png"/>
  <Override PartName="/ppt/media/image28.png" ContentType="image/png"/>
  <Override PartName="/ppt/media/image12.png" ContentType="image/png"/>
  <Override PartName="/ppt/media/image24.jpeg" ContentType="image/jpeg"/>
  <Override PartName="/ppt/media/image25.png" ContentType="image/png"/>
  <Override PartName="/ppt/media/image27.png" ContentType="image/png"/>
  <Override PartName="/ppt/media/image26.png" ContentType="image/png"/>
  <Override PartName="/ppt/media/image21.png" ContentType="image/png"/>
  <Override PartName="/ppt/media/image6.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3.png" ContentType="image/png"/>
  <Override PartName="/ppt/media/image14.png" ContentType="image/png"/>
  <Override PartName="/ppt/media/image15.png" ContentType="image/png"/>
  <Override PartName="/ppt/media/image2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x="9144000" cy="5143500"/>
  <p:notesSz cx="6858000" cy="9144000"/>
</p:presentation>
</file>

<file path=ppt/commentAuthors.xml><?xml version="1.0" encoding="utf-8"?>
<p:cmAuthorLst xmlns:p="http://schemas.openxmlformats.org/presentationml/2006/main">
  <p:cmAuthor id="3" name="Jess Perkins" initials="JP" lastIdx="1" clrIdx="3"/>
  <p:cmAuthor id="2" name="Marc Skinner" initials="MS" lastIdx="2" clrIdx="2"/>
  <p:cmAuthor id="1" name="Shadd Gallegos" initials="SG" lastIdx="8" clrIdx="1"/>
  <p:cmAuthor id="0" name="Lee Schwanke" initials="LS" lastIdx="6"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commentAuthors" Target="commentAuthors.xml"/>
</Relationships>
</file>

<file path=ppt/comments/comment11.xml><?xml version="1.0" encoding="UTF-8" standalone="yes"?>
<p:cmLst xmlns:p="http://schemas.openxmlformats.org/presentationml/2006/main"><p:cm authorId="0" dt="2020-07-31T20:32:12.637000000" idx="3"><p:pos x="6118" y="0"/><p:text>Can we show a list of Modules for Cisco, Arista, Nat App, Windows, zOS, RHEL, F5, Databases, Integration middleware from IBM & Red Hat?</p:text></p:cm><p:cm authorId="1" dt="2020-07-31T20:32:12.637000000" idx="4"><p:pos x="6118" y="0"/><p:text>Yes I will show as part of the Demo 

I will show them how to search and find all the modules. 

 If I list them all out there would be many pages of them</p:text></p:cm></p:cmLst>
</file>

<file path=ppt/comments/comment12.xml><?xml version="1.0" encoding="utf-8"?>
<p:cmLst xmlns:p="http://schemas.openxmlformats.org/presentationml/2006/main">
  <p:cm authorId="1" dt="2020-08-03T15:00:03.803000000" idx="5">
    <p:pos x="6118" y="0"/>
    <p:text>what collections should I choose from what collections would you like me to showand from https://cloud.redhat.com/ansible/automation-hub/partners
can you pick a couple upto 10 ish</p:text>
  </p:cm>
  <p:cm authorId="2" dt="2020-08-03T15:00:03.803000000" idx="1">
    <p:pos x="6118" y="0"/>
    <p:text>cisco
ibm
netapp
azure
amazon
f5
red hat
splunk</p:text>
  </p:cm>
</p:cmLst>
</file>

<file path=ppt/comments/comment13.xml><?xml version="1.0" encoding="utf-8"?>
<p:cmLst xmlns:p="http://schemas.openxmlformats.org/presentationml/2006/main">
  <p:cm authorId="2" dt="2020-08-03T15:00:58.411000000" idx="2">
    <p:pos x="6118" y="0"/>
    <p:text>can we also show a windows patch example?</p:text>
  </p:cm>
</p:cmLst>
</file>

<file path=ppt/comments/comment16.xml><?xml version="1.0" encoding="utf-8"?>
<p:cmLst xmlns:p="http://schemas.openxmlformats.org/presentationml/2006/main">
  <p:cm authorId="3" dt="2020-08-03T18:38:04.446000000" idx="1">
    <p:pos x="6118" y="0"/>
    <p:text>Would it make sense to also add a section on the business benefits?  Like:
- Manage Configuration drift
- Apply automated security provisions
-on/offboard devices and users
-Optimize system and network usage
That kind of thing?</p:text>
  </p:cm>
</p:cmLst>
</file>

<file path=ppt/comments/comment18.xml><?xml version="1.0" encoding="utf-8"?>
<p:cmLst xmlns:p="http://schemas.openxmlformats.org/presentationml/2006/main">
  <p:cm authorId="0" dt="2020-07-31T20:11:04.361000000" idx="4">
    <p:pos x="6118" y="0"/>
    <p:text>This has to be applicable to entire audience, not just a few RHEL Admin which already know Satellite in detail.</p:text>
  </p:cm>
</p:cmLst>
</file>

<file path=ppt/comments/comment21.xml><?xml version="1.0" encoding="utf-8"?>
<p:cmLst xmlns:p="http://schemas.openxmlformats.org/presentationml/2006/main">
  <p:cm authorId="0" dt="2020-07-31T20:38:26.644000000" idx="5">
    <p:pos x="6118" y="0"/>
    <p:text>Again, question the value of discussing Insight.</p:text>
  </p:cm>
  <p:cm authorId="1" dt="2020-07-31T20:19:39.100000000" idx="6">
    <p:pos x="6118" y="0"/>
    <p:text>Do you know what a force multiplier is? so it is like having a system administrator watching each server you register it is a big value add. It is like having a sniper on over watch as your squad patrols</p:text>
  </p:cm>
  <p:cm authorId="1" dt="2020-07-31T20:38:26.644000000" idx="7">
    <p:pos x="6118" y="0"/>
    <p:text>also as part of ansible tower you can fully automate remediation efforts with insights, Ansible Tower, and Satellite</p:text>
  </p:cm>
</p:cmLst>
</file>

<file path=ppt/comments/comment23.xml><?xml version="1.0" encoding="UTF-8" standalone="yes"?>
<p:cmLst xmlns:p="http://schemas.openxmlformats.org/presentationml/2006/main"><p:cm authorId="0" dt="2020-07-31T21:03:11.429000000" idx="6"><p:pos x="6118" y="0"/><p:text>Move this up front. Our overall message is Ansible Automation for Healthcare regulatory compliance and reporting.  Talk to OpenScap and NIST as part of HIPAA/HighTrust Playbooks.  The value of Open SW development and collaboration of HW & SI vendors with Federal Gov..</p:text></p:cm><p:cm authorId="1" dt="2020-07-31T21:03:11.429000000" idx="8"><p:pos x="6118" y="0"/><p:text>see here the healthcare slide calls out 
Red Hat Technology:
* RHEL
*Satellite
*Insights
*Ansible Automation

So you can drag it where you think it should be,  Just keep in mind that  many of the folks will be new  and if you dont tell them what we are showing  before we show an end result they may get lost or they may not understand it. Also remember that if you want this to stick it should be the last thing we show them along with other use-cases  and resources</p:text></p:cm></p:cmLst>
</file>

<file path=ppt/comments/comment6.xml><?xml version="1.0" encoding="utf-8"?>
<p:cmLst xmlns:p="http://schemas.openxmlformats.org/presentationml/2006/main">
  <p:cm authorId="0" dt="2020-08-03T14:59:46.403000000" idx="1">
    <p:pos x="6118" y="0"/>
    <p:text>How would Ansible ft into existing Automation framework?  Think lego blocks into existing Automation framework/patterns.</p:text>
  </p:cm>
  <p:cm authorId="1" dt="2020-08-03T14:58:08.152000000" idx="1">
    <p:pos x="6118" y="0"/>
    <p:text>I dont know what their existing framework is.  as far as lego blocks I do discuss the "Modules" in 2 slides</p:text>
  </p:cm>
  <p:cm authorId="1" dt="2020-08-03T14:59:46.403000000" idx="2">
    <p:pos x="6118" y="0"/>
    <p:text>Also the next slide describes how it would fint into any environment available to be worked on by anyone</p:text>
  </p:cm>
</p:cmLst>
</file>

<file path=ppt/comments/comment7.xml><?xml version="1.0" encoding="UTF-8" standalone="yes"?>
<p:cmLst xmlns:p="http://schemas.openxmlformats.org/presentationml/2006/main"><p:cm authorId="0" dt="2020-07-31T19:34:54.902000000" idx="2"><p:pos x="6118" y="0"/><p:text>Good, can we modify to reflect OptumCloud )Private cloud based on OKD & OCP)?   They use ServiceNow, Jenkins, GIt.</p:text></p:cm><p:cm authorId="1" dt="2020-07-31T19:34:54.902000000" idx="3"><p:pos x="6118" y="0"/><p:text>it does  the bottom rectangle  has on prem cloud,  Jenkins, networking, Openshift, storage, cluster, DB windows, linux, cluster, IoT, and even the "kitchen sync" 

Above that it has all the management features Ansible Tower, Satellite, Insights, git  which connects to all the hybrid cloud and standard cloud</p:text></p:cm></p:cmLst>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a:t>
            </a:r>
            <a:r>
              <a:rPr b="0" lang="en-US" sz="1400" spc="-1" strike="noStrike">
                <a:solidFill>
                  <a:srgbClr val="000000"/>
                </a:solidFill>
                <a:latin typeface="Arial"/>
              </a:rPr>
              <a:t>the slide</a:t>
            </a:r>
            <a:endParaRPr b="0" lang="en-US" sz="1400" spc="-1" strike="noStrike">
              <a:solidFill>
                <a:srgbClr val="000000"/>
              </a:solidFill>
              <a:latin typeface="Arial"/>
            </a:endParaRPr>
          </a:p>
        </p:txBody>
      </p:sp>
      <p:sp>
        <p:nvSpPr>
          <p:cNvPr id="24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a:t>
            </a:r>
            <a:r>
              <a:rPr b="0" lang="en-US" sz="2000" spc="-1" strike="noStrike">
                <a:latin typeface="Arial"/>
              </a:rPr>
              <a:t>edit the </a:t>
            </a:r>
            <a:r>
              <a:rPr b="0" lang="en-US" sz="2000" spc="-1" strike="noStrike">
                <a:latin typeface="Arial"/>
              </a:rPr>
              <a:t>notes </a:t>
            </a:r>
            <a:r>
              <a:rPr b="0" lang="en-US" sz="2000" spc="-1" strike="noStrike">
                <a:latin typeface="Arial"/>
              </a:rPr>
              <a:t>format</a:t>
            </a:r>
            <a:endParaRPr b="0" lang="en-US" sz="2000" spc="-1" strike="noStrike">
              <a:latin typeface="Arial"/>
            </a:endParaRPr>
          </a:p>
        </p:txBody>
      </p:sp>
      <p:sp>
        <p:nvSpPr>
          <p:cNvPr id="242"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43"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44"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45"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993EA158-FED5-43C7-B76D-76B4F3690A5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381240" y="685800"/>
            <a:ext cx="6095520" cy="3428640"/>
          </a:xfrm>
          <a:prstGeom prst="rect">
            <a:avLst/>
          </a:prstGeom>
        </p:spPr>
      </p:sp>
      <p:sp>
        <p:nvSpPr>
          <p:cNvPr id="358"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spcBef>
                <a:spcPts val="1100"/>
              </a:spcBef>
              <a:tabLst>
                <a:tab algn="l" pos="0"/>
              </a:tabLst>
            </a:pPr>
            <a:r>
              <a:rPr b="0" lang="en" sz="1100" spc="-1" strike="noStrike">
                <a:solidFill>
                  <a:srgbClr val="333333"/>
                </a:solidFill>
                <a:highlight>
                  <a:srgbClr val="ffffff"/>
                </a:highlight>
                <a:latin typeface="Arial"/>
              </a:rPr>
              <a:t>Ansible’s agentless architecture provides enablement for a wide variety of platforms that make it easy for them to be automated. With the move to Content Collections, it’s now even easier for the partners and community to build, test, and publish content at any time without the wait for it to be included in an actual Ansible release. Ansible Galaxy is the de-facto place for community content, while Automation Hub is the place for Certified content (selected certified platforms in bold, many more available).</a:t>
            </a:r>
            <a:endParaRPr b="0" lang="en-US" sz="1100" spc="-1" strike="noStrike">
              <a:latin typeface="Arial"/>
            </a:endParaRPr>
          </a:p>
          <a:p>
            <a:pPr>
              <a:lnSpc>
                <a:spcPct val="115000"/>
              </a:lnSpc>
              <a:spcBef>
                <a:spcPts val="1100"/>
              </a:spcBef>
              <a:tabLst>
                <a:tab algn="l" pos="0"/>
              </a:tabLst>
            </a:pPr>
            <a:r>
              <a:rPr b="0" lang="en" sz="1100" spc="-1" strike="noStrike">
                <a:solidFill>
                  <a:srgbClr val="333333"/>
                </a:solidFill>
                <a:highlight>
                  <a:srgbClr val="ffffff"/>
                </a:highlight>
                <a:latin typeface="Arial"/>
              </a:rPr>
              <a:t>Uses OpenSSH and WinRM</a:t>
            </a:r>
            <a:endParaRPr b="0" lang="en-US" sz="1100" spc="-1" strike="noStrike">
              <a:latin typeface="Arial"/>
            </a:endParaRPr>
          </a:p>
          <a:p>
            <a:pPr>
              <a:lnSpc>
                <a:spcPct val="115000"/>
              </a:lnSpc>
              <a:spcBef>
                <a:spcPts val="1100"/>
              </a:spcBef>
              <a:tabLst>
                <a:tab algn="l" pos="0"/>
              </a:tabLst>
            </a:pPr>
            <a:r>
              <a:rPr b="0" lang="en" sz="1100" spc="-1" strike="noStrike">
                <a:solidFill>
                  <a:srgbClr val="333333"/>
                </a:solidFill>
                <a:highlight>
                  <a:srgbClr val="ffffff"/>
                </a:highlight>
                <a:latin typeface="Arial"/>
              </a:rPr>
              <a:t>No agents to exploit or update</a:t>
            </a:r>
            <a:endParaRPr b="0" lang="en-US" sz="1100" spc="-1" strike="noStrike">
              <a:latin typeface="Arial"/>
            </a:endParaRPr>
          </a:p>
          <a:p>
            <a:pPr>
              <a:lnSpc>
                <a:spcPct val="115000"/>
              </a:lnSpc>
              <a:spcBef>
                <a:spcPts val="1100"/>
              </a:spcBef>
              <a:tabLst>
                <a:tab algn="l" pos="0"/>
              </a:tabLst>
            </a:pPr>
            <a:r>
              <a:rPr b="0" lang="en" sz="1100" spc="-1" strike="noStrike">
                <a:solidFill>
                  <a:srgbClr val="333333"/>
                </a:solidFill>
                <a:highlight>
                  <a:srgbClr val="ffffff"/>
                </a:highlight>
                <a:latin typeface="Arial"/>
              </a:rPr>
              <a:t>Predictable, reliable and secure</a:t>
            </a:r>
            <a:endParaRPr b="0" lang="en-US" sz="1100" spc="-1" strike="noStrike">
              <a:latin typeface="Arial"/>
            </a:endParaRPr>
          </a:p>
          <a:p>
            <a:pPr>
              <a:lnSpc>
                <a:spcPct val="100000"/>
              </a:lnSpc>
              <a:spcBef>
                <a:spcPts val="1100"/>
              </a:spcBef>
              <a:tabLst>
                <a:tab algn="l" pos="0"/>
              </a:tabLst>
            </a:pPr>
            <a:r>
              <a:rPr b="0" lang="en" sz="1100" spc="-1" strike="noStrike">
                <a:solidFill>
                  <a:srgbClr val="000000"/>
                </a:solidFill>
                <a:highlight>
                  <a:srgbClr val="ffffff"/>
                </a:highlight>
                <a:latin typeface="Arial"/>
              </a:rPr>
              <a:t>Ansible automates technologies you already use</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 sz="1100" spc="-1" strike="noStrike">
                <a:solidFill>
                  <a:srgbClr val="000000"/>
                </a:solidFill>
                <a:highlight>
                  <a:srgbClr val="ffffff"/>
                </a:highlight>
                <a:latin typeface="Arial"/>
              </a:rPr>
              <a:t>With the power of a community behind it generating more integrations every day</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 sz="1100" spc="-1" strike="noStrike">
                <a:solidFill>
                  <a:srgbClr val="000000"/>
                </a:solidFill>
                <a:highlight>
                  <a:srgbClr val="ffffff"/>
                </a:highlight>
                <a:latin typeface="Arial"/>
              </a:rPr>
              <a:t>----------------------------------------------------------------</a:t>
            </a:r>
            <a:endParaRPr b="0" lang="en-US" sz="1100" spc="-1" strike="noStrike">
              <a:latin typeface="Arial"/>
            </a:endParaRPr>
          </a:p>
          <a:p>
            <a:pPr>
              <a:lnSpc>
                <a:spcPct val="100000"/>
              </a:lnSpc>
              <a:tabLst>
                <a:tab algn="l" pos="0"/>
              </a:tabLst>
            </a:pPr>
            <a:r>
              <a:rPr b="0" lang="en" sz="1100" spc="-1" strike="noStrike">
                <a:solidFill>
                  <a:srgbClr val="000000"/>
                </a:solidFill>
                <a:highlight>
                  <a:srgbClr val="ffffff"/>
                </a:highlight>
                <a:latin typeface="Arial"/>
              </a:rPr>
              <a:t>Points Tim Yeaton added here in his delivery:</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 sz="1100" spc="-1" strike="noStrike">
                <a:solidFill>
                  <a:srgbClr val="000000"/>
                </a:solidFill>
                <a:highlight>
                  <a:srgbClr val="ffffff"/>
                </a:highlight>
                <a:latin typeface="Arial"/>
              </a:rPr>
              <a:t>Communities of partners building around our language </a:t>
            </a:r>
            <a:endParaRPr b="0" lang="en-US" sz="1100" spc="-1" strike="noStrike">
              <a:latin typeface="Arial"/>
            </a:endParaRPr>
          </a:p>
          <a:p>
            <a:pPr>
              <a:lnSpc>
                <a:spcPct val="100000"/>
              </a:lnSpc>
              <a:tabLst>
                <a:tab algn="l" pos="0"/>
              </a:tabLst>
            </a:pPr>
            <a:r>
              <a:rPr b="0" lang="en" sz="1100" spc="-1" strike="noStrike">
                <a:solidFill>
                  <a:srgbClr val="000000"/>
                </a:solidFill>
                <a:highlight>
                  <a:srgbClr val="ffffff"/>
                </a:highlight>
                <a:latin typeface="Arial"/>
              </a:rPr>
              <a:t>Tremendous adoption to date - realization in order to scale you have to automate </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Img"/>
          </p:nvPr>
        </p:nvSpPr>
        <p:spPr>
          <a:xfrm>
            <a:off x="381240" y="685800"/>
            <a:ext cx="6095520" cy="3428640"/>
          </a:xfrm>
          <a:prstGeom prst="rect">
            <a:avLst/>
          </a:prstGeom>
        </p:spPr>
      </p:sp>
      <p:sp>
        <p:nvSpPr>
          <p:cNvPr id="360"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200" spc="-1" strike="noStrike">
                <a:solidFill>
                  <a:srgbClr val="0e1012"/>
                </a:solidFill>
                <a:latin typeface="Calibri"/>
                <a:ea typeface="Calibri"/>
              </a:rPr>
              <a:t>Playbook example:</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The name fields are human-readable comments. Optional, but useful as comments to the Playbook. These strings also show up in Tower, so it is easy to correlate any failures in a long running Playbook.</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Inventory call-out</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Variables can be handled in several different ways:</a:t>
            </a: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	</a:t>
            </a:r>
            <a:r>
              <a:rPr b="0" lang="en" sz="1200" spc="-1" strike="noStrike">
                <a:solidFill>
                  <a:srgbClr val="0e1012"/>
                </a:solidFill>
                <a:latin typeface="Calibri"/>
                <a:ea typeface="Calibri"/>
              </a:rPr>
              <a:t>Directly in the playbook</a:t>
            </a: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	</a:t>
            </a:r>
            <a:r>
              <a:rPr b="0" lang="en" sz="1200" spc="-1" strike="noStrike">
                <a:solidFill>
                  <a:srgbClr val="0e1012"/>
                </a:solidFill>
                <a:latin typeface="Calibri"/>
                <a:ea typeface="Calibri"/>
              </a:rPr>
              <a:t>As part of a separate vars file</a:t>
            </a: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 </a:t>
            </a:r>
            <a:r>
              <a:rPr b="0" lang="en" sz="1200" spc="-1" strike="noStrike">
                <a:solidFill>
                  <a:srgbClr val="0e1012"/>
                </a:solidFill>
                <a:latin typeface="Calibri"/>
                <a:ea typeface="Calibri"/>
              </a:rPr>
              <a:t>	</a:t>
            </a:r>
            <a:r>
              <a:rPr b="0" lang="en" sz="1200" spc="-1" strike="noStrike">
                <a:solidFill>
                  <a:srgbClr val="0e1012"/>
                </a:solidFill>
                <a:latin typeface="Calibri"/>
                <a:ea typeface="Calibri"/>
              </a:rPr>
              <a:t>Via the command line</a:t>
            </a: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	</a:t>
            </a:r>
            <a:r>
              <a:rPr b="0" lang="en" sz="1200" spc="-1" strike="noStrike">
                <a:solidFill>
                  <a:srgbClr val="0e1012"/>
                </a:solidFill>
                <a:latin typeface="Calibri"/>
                <a:ea typeface="Calibri"/>
              </a:rPr>
              <a:t>As output from a previous play</a:t>
            </a: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	</a:t>
            </a:r>
            <a:r>
              <a:rPr b="0" lang="en" sz="1200" spc="-1" strike="noStrike">
                <a:solidFill>
                  <a:srgbClr val="0e1012"/>
                </a:solidFill>
                <a:latin typeface="Calibri"/>
                <a:ea typeface="Calibri"/>
              </a:rPr>
              <a:t>Via Tower</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You are not required to use root as the remote user. You can have Ansible connect and run the playbook as any user or even multiple users – as long as that user has the permission to perform the tasks in the playbook. You can even use multiple users and specify different users for different plays or tasks.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Ansible supports sudo, su, powerbroker, and other privilege escalation mechanisms.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The real work. General format:</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&lt;&lt;module&gt;&gt;: key=value</a:t>
            </a:r>
            <a:endParaRPr b="0" lang="en-US" sz="1200" spc="-1" strike="noStrike">
              <a:latin typeface="Arial"/>
            </a:endParaRPr>
          </a:p>
          <a:p>
            <a:pPr>
              <a:lnSpc>
                <a:spcPct val="100000"/>
              </a:lnSpc>
              <a:tabLst>
                <a:tab algn="l" pos="0"/>
              </a:tabLst>
            </a:pPr>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381240" y="685800"/>
            <a:ext cx="6095520" cy="3428640"/>
          </a:xfrm>
          <a:prstGeom prst="rect">
            <a:avLst/>
          </a:prstGeom>
        </p:spPr>
      </p:sp>
      <p:sp>
        <p:nvSpPr>
          <p:cNvPr id="362"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200" spc="-1" strike="noStrike">
                <a:solidFill>
                  <a:srgbClr val="0e1012"/>
                </a:solidFill>
                <a:latin typeface="Calibri"/>
                <a:ea typeface="Calibri"/>
              </a:rPr>
              <a:t>Playbook example:</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The name fields are human-readable comments. Optional, but useful as comments to the Playbook. These strings also show up in Tower, so it is easy to correlate any failures in a long running Playbook.</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Inventory call-out</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Variables can be handled in several different ways:</a:t>
            </a: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	</a:t>
            </a:r>
            <a:r>
              <a:rPr b="0" lang="en" sz="1200" spc="-1" strike="noStrike">
                <a:solidFill>
                  <a:srgbClr val="0e1012"/>
                </a:solidFill>
                <a:latin typeface="Calibri"/>
                <a:ea typeface="Calibri"/>
              </a:rPr>
              <a:t>Directly in the playbook</a:t>
            </a: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	</a:t>
            </a:r>
            <a:r>
              <a:rPr b="0" lang="en" sz="1200" spc="-1" strike="noStrike">
                <a:solidFill>
                  <a:srgbClr val="0e1012"/>
                </a:solidFill>
                <a:latin typeface="Calibri"/>
                <a:ea typeface="Calibri"/>
              </a:rPr>
              <a:t>As part of a separate vars file</a:t>
            </a: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 </a:t>
            </a:r>
            <a:r>
              <a:rPr b="0" lang="en" sz="1200" spc="-1" strike="noStrike">
                <a:solidFill>
                  <a:srgbClr val="0e1012"/>
                </a:solidFill>
                <a:latin typeface="Calibri"/>
                <a:ea typeface="Calibri"/>
              </a:rPr>
              <a:t>	</a:t>
            </a:r>
            <a:r>
              <a:rPr b="0" lang="en" sz="1200" spc="-1" strike="noStrike">
                <a:solidFill>
                  <a:srgbClr val="0e1012"/>
                </a:solidFill>
                <a:latin typeface="Calibri"/>
                <a:ea typeface="Calibri"/>
              </a:rPr>
              <a:t>Via the command line</a:t>
            </a: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	</a:t>
            </a:r>
            <a:r>
              <a:rPr b="0" lang="en" sz="1200" spc="-1" strike="noStrike">
                <a:solidFill>
                  <a:srgbClr val="0e1012"/>
                </a:solidFill>
                <a:latin typeface="Calibri"/>
                <a:ea typeface="Calibri"/>
              </a:rPr>
              <a:t>As output from a previous play</a:t>
            </a: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	</a:t>
            </a:r>
            <a:r>
              <a:rPr b="0" lang="en" sz="1200" spc="-1" strike="noStrike">
                <a:solidFill>
                  <a:srgbClr val="0e1012"/>
                </a:solidFill>
                <a:latin typeface="Calibri"/>
                <a:ea typeface="Calibri"/>
              </a:rPr>
              <a:t>Via Tower</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You are not required to use root as the remote user. You can have Ansible connect and run the playbook as any user or even multiple users – as long as that user has the permission to perform the tasks in the playbook. You can even use multiple users and specify different users for different plays or tasks.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Ansible supports sudo, su, powerbroker, and other privilege escalation mechanisms.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The real work. General format:</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0e1012"/>
                </a:solidFill>
                <a:latin typeface="Calibri"/>
                <a:ea typeface="Calibri"/>
              </a:rPr>
              <a:t>&lt;&lt;module&gt;&gt;: key=value</a:t>
            </a:r>
            <a:endParaRPr b="0" lang="en-US" sz="1200" spc="-1" strike="noStrike">
              <a:latin typeface="Arial"/>
            </a:endParaRPr>
          </a:p>
          <a:p>
            <a:pPr>
              <a:lnSpc>
                <a:spcPct val="100000"/>
              </a:lnSpc>
              <a:tabLst>
                <a:tab algn="l" pos="0"/>
              </a:tabLst>
            </a:pPr>
            <a:endParaRPr b="0" lang="en-US"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470520" y="694080"/>
            <a:ext cx="5915160" cy="3428640"/>
          </a:xfrm>
          <a:prstGeom prst="rect">
            <a:avLst/>
          </a:prstGeom>
        </p:spPr>
      </p:sp>
      <p:sp>
        <p:nvSpPr>
          <p:cNvPr id="364" name="PlaceHolder 2"/>
          <p:cNvSpPr>
            <a:spLocks noGrp="1"/>
          </p:cNvSpPr>
          <p:nvPr>
            <p:ph type="body"/>
          </p:nvPr>
        </p:nvSpPr>
        <p:spPr>
          <a:xfrm>
            <a:off x="686520" y="4342680"/>
            <a:ext cx="5486400" cy="4114080"/>
          </a:xfrm>
          <a:prstGeom prst="rect">
            <a:avLst/>
          </a:prstGeom>
        </p:spPr>
        <p:txBody>
          <a:bodyPr lIns="0" rIns="0" tIns="0" bIns="0" anchor="ctr">
            <a:noAutofit/>
          </a:bodyPr>
          <a:p>
            <a:pPr>
              <a:lnSpc>
                <a:spcPct val="100000"/>
              </a:lnSpc>
              <a:tabLst>
                <a:tab algn="l" pos="0"/>
              </a:tabLst>
            </a:pPr>
            <a:r>
              <a:rPr b="0" lang="en" sz="1200" spc="-1" strike="noStrike">
                <a:latin typeface="Arial"/>
              </a:rPr>
              <a:t>1. A Tower developer builds or modifies an asset in the dev version of Tower.</a:t>
            </a:r>
            <a:endParaRPr b="0" lang="en-US" sz="1200" spc="-1" strike="noStrike">
              <a:latin typeface="Arial"/>
            </a:endParaRPr>
          </a:p>
          <a:p>
            <a:pPr>
              <a:lnSpc>
                <a:spcPct val="100000"/>
              </a:lnSpc>
              <a:tabLst>
                <a:tab algn="l" pos="0"/>
              </a:tabLst>
            </a:pPr>
            <a:r>
              <a:rPr b="0" lang="en" sz="1200" spc="-1" strike="noStrike">
                <a:latin typeface="Arial"/>
              </a:rPr>
              <a:t>2. A Tower administrator runs a job telling dev Tower to export its assets.</a:t>
            </a:r>
            <a:endParaRPr b="0" lang="en-US" sz="1200" spc="-1" strike="noStrike">
              <a:latin typeface="Arial"/>
            </a:endParaRPr>
          </a:p>
          <a:p>
            <a:pPr>
              <a:lnSpc>
                <a:spcPct val="100000"/>
              </a:lnSpc>
              <a:tabLst>
                <a:tab algn="l" pos="0"/>
              </a:tabLst>
            </a:pPr>
            <a:r>
              <a:rPr b="0" lang="en" sz="1200" spc="-1" strike="noStrike">
                <a:latin typeface="Arial"/>
              </a:rPr>
              <a:t>3. The job commits the files into an SCM</a:t>
            </a:r>
            <a:endParaRPr b="0" lang="en-US" sz="1200" spc="-1" strike="noStrike">
              <a:latin typeface="Arial"/>
            </a:endParaRPr>
          </a:p>
          <a:p>
            <a:pPr>
              <a:lnSpc>
                <a:spcPct val="100000"/>
              </a:lnSpc>
              <a:tabLst>
                <a:tab algn="l" pos="0"/>
              </a:tabLst>
            </a:pPr>
            <a:r>
              <a:rPr b="0" lang="en" sz="1200" spc="-1" strike="noStrike">
                <a:latin typeface="Arial"/>
              </a:rPr>
              <a:t>4. The SCM notifies a CI tool (or the CI tool polls the SCM)</a:t>
            </a:r>
            <a:endParaRPr b="0" lang="en-US" sz="1200" spc="-1" strike="noStrike">
              <a:latin typeface="Arial"/>
            </a:endParaRPr>
          </a:p>
          <a:p>
            <a:pPr>
              <a:lnSpc>
                <a:spcPct val="100000"/>
              </a:lnSpc>
              <a:tabLst>
                <a:tab algn="l" pos="0"/>
              </a:tabLst>
            </a:pPr>
            <a:r>
              <a:rPr b="0" lang="en" sz="1200" spc="-1" strike="noStrike">
                <a:latin typeface="Arial"/>
              </a:rPr>
              <a:t>5. The CI tool calls to the import job on the Dev Tower instance</a:t>
            </a:r>
            <a:endParaRPr b="0" lang="en-US" sz="1200" spc="-1" strike="noStrike">
              <a:latin typeface="Arial"/>
            </a:endParaRPr>
          </a:p>
          <a:p>
            <a:pPr>
              <a:lnSpc>
                <a:spcPct val="100000"/>
              </a:lnSpc>
              <a:tabLst>
                <a:tab algn="l" pos="0"/>
              </a:tabLst>
            </a:pPr>
            <a:r>
              <a:rPr b="0" lang="en" sz="1200" spc="-1" strike="noStrike">
                <a:latin typeface="Arial"/>
              </a:rPr>
              <a:t>6. The job on the Dev Tower instance calls to the Prod Tower instance to update its assets.690317</a:t>
            </a:r>
            <a:endParaRPr b="0" lang="en-US" sz="1200" spc="-1" strike="noStrike">
              <a:latin typeface="Arial"/>
            </a:endParaRPr>
          </a:p>
          <a:p>
            <a:pPr>
              <a:lnSpc>
                <a:spcPct val="100000"/>
              </a:lnSpc>
              <a:tabLst>
                <a:tab algn="l" pos="0"/>
              </a:tabLst>
            </a:pPr>
            <a:endParaRPr b="0" lang="en-US"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470520" y="694080"/>
            <a:ext cx="5915160" cy="3428640"/>
          </a:xfrm>
          <a:prstGeom prst="rect">
            <a:avLst/>
          </a:prstGeom>
        </p:spPr>
      </p:sp>
      <p:sp>
        <p:nvSpPr>
          <p:cNvPr id="366" name="PlaceHolder 2"/>
          <p:cNvSpPr>
            <a:spLocks noGrp="1"/>
          </p:cNvSpPr>
          <p:nvPr>
            <p:ph type="body"/>
          </p:nvPr>
        </p:nvSpPr>
        <p:spPr>
          <a:xfrm>
            <a:off x="686520" y="4342680"/>
            <a:ext cx="5486400" cy="4114080"/>
          </a:xfrm>
          <a:prstGeom prst="rect">
            <a:avLst/>
          </a:prstGeom>
        </p:spPr>
        <p:txBody>
          <a:bodyPr lIns="0" rIns="0" tIns="0" bIns="0" anchor="ctr">
            <a:noAutofit/>
          </a:bodyPr>
          <a:p>
            <a:pPr>
              <a:lnSpc>
                <a:spcPct val="100000"/>
              </a:lnSpc>
              <a:tabLst>
                <a:tab algn="l" pos="0"/>
              </a:tabLst>
            </a:pPr>
            <a:r>
              <a:rPr b="0" lang="en" sz="1200" spc="-1" strike="noStrike">
                <a:latin typeface="Arial"/>
              </a:rPr>
              <a:t>1. A Tower developer builds or modifies an asset in the dev version of Tower.</a:t>
            </a:r>
            <a:endParaRPr b="0" lang="en-US" sz="1200" spc="-1" strike="noStrike">
              <a:latin typeface="Arial"/>
            </a:endParaRPr>
          </a:p>
          <a:p>
            <a:pPr>
              <a:lnSpc>
                <a:spcPct val="100000"/>
              </a:lnSpc>
              <a:tabLst>
                <a:tab algn="l" pos="0"/>
              </a:tabLst>
            </a:pPr>
            <a:r>
              <a:rPr b="0" lang="en" sz="1200" spc="-1" strike="noStrike">
                <a:latin typeface="Arial"/>
              </a:rPr>
              <a:t>2. A Tower administrator runs a job telling dev Tower to export its assets.</a:t>
            </a:r>
            <a:endParaRPr b="0" lang="en-US" sz="1200" spc="-1" strike="noStrike">
              <a:latin typeface="Arial"/>
            </a:endParaRPr>
          </a:p>
          <a:p>
            <a:pPr>
              <a:lnSpc>
                <a:spcPct val="100000"/>
              </a:lnSpc>
              <a:tabLst>
                <a:tab algn="l" pos="0"/>
              </a:tabLst>
            </a:pPr>
            <a:r>
              <a:rPr b="0" lang="en" sz="1200" spc="-1" strike="noStrike">
                <a:latin typeface="Arial"/>
              </a:rPr>
              <a:t>3. The job commits the files into an SCM</a:t>
            </a:r>
            <a:endParaRPr b="0" lang="en-US" sz="1200" spc="-1" strike="noStrike">
              <a:latin typeface="Arial"/>
            </a:endParaRPr>
          </a:p>
          <a:p>
            <a:pPr>
              <a:lnSpc>
                <a:spcPct val="100000"/>
              </a:lnSpc>
              <a:tabLst>
                <a:tab algn="l" pos="0"/>
              </a:tabLst>
            </a:pPr>
            <a:r>
              <a:rPr b="0" lang="en" sz="1200" spc="-1" strike="noStrike">
                <a:latin typeface="Arial"/>
              </a:rPr>
              <a:t>4. The SCM notifies a CI tool (or the CI tool polls the SCM)</a:t>
            </a:r>
            <a:endParaRPr b="0" lang="en-US" sz="1200" spc="-1" strike="noStrike">
              <a:latin typeface="Arial"/>
            </a:endParaRPr>
          </a:p>
          <a:p>
            <a:pPr>
              <a:lnSpc>
                <a:spcPct val="100000"/>
              </a:lnSpc>
              <a:tabLst>
                <a:tab algn="l" pos="0"/>
              </a:tabLst>
            </a:pPr>
            <a:r>
              <a:rPr b="0" lang="en" sz="1200" spc="-1" strike="noStrike">
                <a:latin typeface="Arial"/>
              </a:rPr>
              <a:t>5. The CI tool calls to the import job on the Dev Tower instance</a:t>
            </a:r>
            <a:endParaRPr b="0" lang="en-US" sz="1200" spc="-1" strike="noStrike">
              <a:latin typeface="Arial"/>
            </a:endParaRPr>
          </a:p>
          <a:p>
            <a:pPr>
              <a:lnSpc>
                <a:spcPct val="100000"/>
              </a:lnSpc>
              <a:tabLst>
                <a:tab algn="l" pos="0"/>
              </a:tabLst>
            </a:pPr>
            <a:r>
              <a:rPr b="0" lang="en" sz="1200" spc="-1" strike="noStrike">
                <a:latin typeface="Arial"/>
              </a:rPr>
              <a:t>6. The job on the Dev Tower instance calls to the Prod Tower instance to update its assets.690317</a:t>
            </a:r>
            <a:endParaRPr b="0" lang="en-US" sz="1200" spc="-1" strike="noStrike">
              <a:latin typeface="Arial"/>
            </a:endParaRPr>
          </a:p>
          <a:p>
            <a:pPr>
              <a:lnSpc>
                <a:spcPct val="100000"/>
              </a:lnSpc>
              <a:tabLst>
                <a:tab algn="l" pos="0"/>
              </a:tabLst>
            </a:pPr>
            <a:endParaRPr b="0" lang="en-US"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470520" y="694080"/>
            <a:ext cx="5915160" cy="3428640"/>
          </a:xfrm>
          <a:prstGeom prst="rect">
            <a:avLst/>
          </a:prstGeom>
        </p:spPr>
      </p:sp>
      <p:sp>
        <p:nvSpPr>
          <p:cNvPr id="368" name="PlaceHolder 2"/>
          <p:cNvSpPr>
            <a:spLocks noGrp="1"/>
          </p:cNvSpPr>
          <p:nvPr>
            <p:ph type="body"/>
          </p:nvPr>
        </p:nvSpPr>
        <p:spPr>
          <a:xfrm>
            <a:off x="686520" y="4342680"/>
            <a:ext cx="5486400" cy="4114080"/>
          </a:xfrm>
          <a:prstGeom prst="rect">
            <a:avLst/>
          </a:prstGeom>
        </p:spPr>
        <p:txBody>
          <a:bodyPr lIns="0" rIns="0" tIns="0" bIns="0" anchor="ctr">
            <a:noAutofit/>
          </a:bodyPr>
          <a:p>
            <a:pPr>
              <a:lnSpc>
                <a:spcPct val="100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381240" y="685800"/>
            <a:ext cx="6095520" cy="3428640"/>
          </a:xfrm>
          <a:prstGeom prst="rect">
            <a:avLst/>
          </a:prstGeom>
        </p:spPr>
      </p:sp>
      <p:sp>
        <p:nvSpPr>
          <p:cNvPr id="356"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200" spc="-1" strike="noStrike">
                <a:solidFill>
                  <a:srgbClr val="545860"/>
                </a:solidFill>
                <a:latin typeface="Arial"/>
              </a:rPr>
              <a:t>Cross platform: Linux, Windows, UNIX, Networks, Clouds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545860"/>
                </a:solidFill>
                <a:latin typeface="Arial"/>
              </a:rPr>
              <a:t>Human readable: YAML</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 sz="1200" spc="-1" strike="noStrike">
                <a:solidFill>
                  <a:srgbClr val="545860"/>
                </a:solidFill>
                <a:latin typeface="Arial"/>
              </a:rPr>
              <a:t>Orchestration plays well with others: HP SA, Puppet, Jenkins, RHNSS, etc.</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8"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8"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0"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1"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9"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7"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7"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9"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1"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32"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6"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0"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4"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8"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6"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7"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9"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1"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72"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6"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78"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0"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82"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4"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85"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86"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8"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89"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6"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7"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01"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5"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7"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9"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210"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4"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15"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216"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21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0"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3"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4"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6"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7"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9"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1"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2"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4"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5"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6"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7"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8"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9.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Autofit/>
          </a:bodyPr>
          <a:p>
            <a:pPr algn="ctr"/>
            <a:r>
              <a:rPr b="0" lang="en-US" sz="5200" spc="-1" strike="noStrike">
                <a:solidFill>
                  <a:srgbClr val="000000"/>
                </a:solidFill>
                <a:latin typeface="Arial"/>
              </a:rPr>
              <a:t>Click to edit </a:t>
            </a:r>
            <a:r>
              <a:rPr b="0" lang="en-US" sz="5200" spc="-1" strike="noStrike">
                <a:solidFill>
                  <a:srgbClr val="000000"/>
                </a:solidFill>
                <a:latin typeface="Arial"/>
              </a:rPr>
              <a:t>the title text </a:t>
            </a:r>
            <a:r>
              <a:rPr b="0" lang="en-US" sz="5200" spc="-1" strike="noStrike">
                <a:solidFill>
                  <a:srgbClr val="000000"/>
                </a:solidFill>
                <a:latin typeface="Arial"/>
              </a:rPr>
              <a:t>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6ECE6CC2-3FF5-441A-A709-87E047AB7C21}"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 name="CustomShape 1"/>
          <p:cNvSpPr/>
          <p:nvPr/>
        </p:nvSpPr>
        <p:spPr>
          <a:xfrm>
            <a:off x="7258320" y="202320"/>
            <a:ext cx="1506240" cy="223560"/>
          </a:xfrm>
          <a:prstGeom prst="rect">
            <a:avLst/>
          </a:prstGeom>
          <a:noFill/>
          <a:ln>
            <a:noFill/>
          </a:ln>
        </p:spPr>
        <p:style>
          <a:lnRef idx="0"/>
          <a:fillRef idx="0"/>
          <a:effectRef idx="0"/>
          <a:fontRef idx="minor"/>
        </p:style>
        <p:txBody>
          <a:bodyPr lIns="0" rIns="0" tIns="0" bIns="0" anchor="b">
            <a:noAutofit/>
          </a:bodyPr>
          <a:p>
            <a:pPr algn="r">
              <a:lnSpc>
                <a:spcPct val="150000"/>
              </a:lnSpc>
              <a:tabLst>
                <a:tab algn="l" pos="0"/>
              </a:tabLst>
            </a:pPr>
            <a:r>
              <a:rPr b="0" lang="en" sz="500" spc="-1" strike="noStrike">
                <a:solidFill>
                  <a:srgbClr val="000000"/>
                </a:solidFill>
                <a:latin typeface="Red Hat Text Medium"/>
                <a:ea typeface="Red Hat Text Medium"/>
              </a:rPr>
              <a:t>CONFIDENTIAL designator</a:t>
            </a:r>
            <a:endParaRPr b="0" lang="en-US" sz="500" spc="-1" strike="noStrike">
              <a:latin typeface="Arial"/>
            </a:endParaRPr>
          </a:p>
        </p:txBody>
      </p:sp>
      <p:sp>
        <p:nvSpPr>
          <p:cNvPr id="40" name="CustomShape 2"/>
          <p:cNvSpPr/>
          <p:nvPr/>
        </p:nvSpPr>
        <p:spPr>
          <a:xfrm>
            <a:off x="7313400" y="4735080"/>
            <a:ext cx="547920" cy="170280"/>
          </a:xfrm>
          <a:prstGeom prst="rect">
            <a:avLst/>
          </a:prstGeom>
          <a:noFill/>
          <a:ln>
            <a:noFill/>
          </a:ln>
        </p:spPr>
        <p:style>
          <a:lnRef idx="0"/>
          <a:fillRef idx="0"/>
          <a:effectRef idx="0"/>
          <a:fontRef idx="minor"/>
        </p:style>
        <p:txBody>
          <a:bodyPr lIns="0" rIns="0" tIns="0" bIns="0" anchor="ctr">
            <a:noAutofit/>
          </a:bodyPr>
          <a:p>
            <a:pPr algn="r">
              <a:lnSpc>
                <a:spcPct val="100000"/>
              </a:lnSpc>
              <a:tabLst>
                <a:tab algn="l" pos="0"/>
              </a:tabLst>
            </a:pPr>
            <a:r>
              <a:rPr b="0" lang="en" sz="600" spc="-1" strike="noStrike">
                <a:solidFill>
                  <a:srgbClr val="000000"/>
                </a:solidFill>
                <a:latin typeface="Red Hat Text"/>
                <a:ea typeface="Red Hat Text"/>
              </a:rPr>
              <a:t>V0000000</a:t>
            </a:r>
            <a:endParaRPr b="0" lang="en-US" sz="600" spc="-1" strike="noStrike">
              <a:latin typeface="Arial"/>
            </a:endParaRPr>
          </a:p>
        </p:txBody>
      </p:sp>
      <p:sp>
        <p:nvSpPr>
          <p:cNvPr id="41" name="CustomShape 3"/>
          <p:cNvSpPr/>
          <p:nvPr/>
        </p:nvSpPr>
        <p:spPr>
          <a:xfrm>
            <a:off x="7258320" y="312120"/>
            <a:ext cx="1506240" cy="113760"/>
          </a:xfrm>
          <a:prstGeom prst="rect">
            <a:avLst/>
          </a:prstGeom>
          <a:noFill/>
          <a:ln>
            <a:noFill/>
          </a:ln>
        </p:spPr>
        <p:style>
          <a:lnRef idx="0"/>
          <a:fillRef idx="0"/>
          <a:effectRef idx="0"/>
          <a:fontRef idx="minor"/>
        </p:style>
        <p:txBody>
          <a:bodyPr lIns="0" rIns="0" tIns="0" bIns="0" anchor="b">
            <a:noAutofit/>
          </a:bodyPr>
          <a:p>
            <a:pPr algn="r">
              <a:lnSpc>
                <a:spcPct val="150000"/>
              </a:lnSpc>
              <a:tabLst>
                <a:tab algn="l" pos="0"/>
              </a:tabLst>
            </a:pPr>
            <a:r>
              <a:rPr b="0" lang="en" sz="500" spc="-1" strike="noStrike">
                <a:solidFill>
                  <a:srgbClr val="000000"/>
                </a:solidFill>
                <a:latin typeface="Red Hat Text Medium"/>
                <a:ea typeface="Red Hat Text Medium"/>
              </a:rPr>
              <a:t>CONFIDENTIAL designator</a:t>
            </a:r>
            <a:endParaRPr b="0" lang="en-US" sz="500" spc="-1" strike="noStrike">
              <a:latin typeface="Arial"/>
            </a:endParaRPr>
          </a:p>
        </p:txBody>
      </p:sp>
      <p:sp>
        <p:nvSpPr>
          <p:cNvPr id="42" name="CustomShape 4"/>
          <p:cNvSpPr/>
          <p:nvPr/>
        </p:nvSpPr>
        <p:spPr>
          <a:xfrm>
            <a:off x="7313400" y="4774320"/>
            <a:ext cx="547920" cy="91800"/>
          </a:xfrm>
          <a:prstGeom prst="rect">
            <a:avLst/>
          </a:prstGeom>
          <a:noFill/>
          <a:ln>
            <a:noFill/>
          </a:ln>
        </p:spPr>
        <p:style>
          <a:lnRef idx="0"/>
          <a:fillRef idx="0"/>
          <a:effectRef idx="0"/>
          <a:fontRef idx="minor"/>
        </p:style>
        <p:txBody>
          <a:bodyPr lIns="0" rIns="0" tIns="0" bIns="0" anchor="ctr">
            <a:noAutofit/>
          </a:bodyPr>
          <a:p>
            <a:pPr algn="r">
              <a:lnSpc>
                <a:spcPct val="100000"/>
              </a:lnSpc>
              <a:tabLst>
                <a:tab algn="l" pos="0"/>
              </a:tabLst>
            </a:pPr>
            <a:r>
              <a:rPr b="0" lang="en" sz="600" spc="-1" strike="noStrike">
                <a:solidFill>
                  <a:srgbClr val="000000"/>
                </a:solidFill>
                <a:latin typeface="Red Hat Text"/>
                <a:ea typeface="Red Hat Text"/>
              </a:rPr>
              <a:t>V0000000</a:t>
            </a:r>
            <a:endParaRPr b="0" lang="en-US" sz="600" spc="-1" strike="noStrike">
              <a:latin typeface="Arial"/>
            </a:endParaRPr>
          </a:p>
        </p:txBody>
      </p:sp>
      <p:sp>
        <p:nvSpPr>
          <p:cNvPr id="43" name="CustomShape 5"/>
          <p:cNvSpPr/>
          <p:nvPr/>
        </p:nvSpPr>
        <p:spPr>
          <a:xfrm rot="10800000">
            <a:off x="336600" y="360"/>
            <a:ext cx="360" cy="664560"/>
          </a:xfrm>
          <a:custGeom>
            <a:avLst/>
            <a:gdLst/>
            <a:ahLst/>
            <a:rect l="l" t="t" r="r" b="b"/>
            <a:pathLst>
              <a:path w="21600" h="21600">
                <a:moveTo>
                  <a:pt x="0" y="0"/>
                </a:moveTo>
                <a:lnTo>
                  <a:pt x="21600" y="21600"/>
                </a:lnTo>
              </a:path>
            </a:pathLst>
          </a:custGeom>
          <a:noFill/>
          <a:ln w="9360">
            <a:solidFill>
              <a:srgbClr val="ee0000"/>
            </a:solidFill>
            <a:round/>
          </a:ln>
        </p:spPr>
        <p:style>
          <a:lnRef idx="0"/>
          <a:fillRef idx="0"/>
          <a:effectRef idx="0"/>
          <a:fontRef idx="minor"/>
        </p:style>
      </p:sp>
      <p:sp>
        <p:nvSpPr>
          <p:cNvPr id="44" name="CustomShape 6"/>
          <p:cNvSpPr/>
          <p:nvPr/>
        </p:nvSpPr>
        <p:spPr>
          <a:xfrm rot="10800000">
            <a:off x="336600" y="4800960"/>
            <a:ext cx="360" cy="342360"/>
          </a:xfrm>
          <a:custGeom>
            <a:avLst/>
            <a:gdLst/>
            <a:ahLst/>
            <a:rect l="l" t="t" r="r" b="b"/>
            <a:pathLst>
              <a:path w="21600" h="21600">
                <a:moveTo>
                  <a:pt x="0" y="0"/>
                </a:moveTo>
                <a:lnTo>
                  <a:pt x="21600" y="21600"/>
                </a:lnTo>
              </a:path>
            </a:pathLst>
          </a:custGeom>
          <a:noFill/>
          <a:ln w="9360">
            <a:solidFill>
              <a:srgbClr val="ee0000"/>
            </a:solidFill>
            <a:round/>
          </a:ln>
        </p:spPr>
        <p:style>
          <a:lnRef idx="0"/>
          <a:fillRef idx="0"/>
          <a:effectRef idx="0"/>
          <a:fontRef idx="minor"/>
        </p:style>
      </p:sp>
      <p:pic>
        <p:nvPicPr>
          <p:cNvPr id="45" name="Google Shape;252;p46" descr="Google Shape;411;p50"/>
          <p:cNvPicPr/>
          <p:nvPr/>
        </p:nvPicPr>
        <p:blipFill>
          <a:blip r:embed="rId3"/>
          <a:srcRect l="0" t="315" r="0" b="315"/>
          <a:stretch/>
        </p:blipFill>
        <p:spPr>
          <a:xfrm>
            <a:off x="8033400" y="4735080"/>
            <a:ext cx="731160" cy="170280"/>
          </a:xfrm>
          <a:prstGeom prst="rect">
            <a:avLst/>
          </a:prstGeom>
          <a:ln>
            <a:noFill/>
          </a:ln>
        </p:spPr>
      </p:pic>
      <p:sp>
        <p:nvSpPr>
          <p:cNvPr id="46" name="PlaceHolder 7"/>
          <p:cNvSpPr>
            <a:spLocks noGrp="1"/>
          </p:cNvSpPr>
          <p:nvPr>
            <p:ph type="title"/>
          </p:nvPr>
        </p:nvSpPr>
        <p:spPr>
          <a:xfrm>
            <a:off x="663840" y="653760"/>
            <a:ext cx="7815960" cy="414360"/>
          </a:xfrm>
          <a:prstGeom prst="rect">
            <a:avLst/>
          </a:prstGeom>
        </p:spPr>
        <p:txBody>
          <a:bodyPr lIns="0" rIns="0" tIns="0" bIns="0" anchor="ctr">
            <a:noAutofit/>
          </a:bodyPr>
          <a:p>
            <a:pPr algn="ctr"/>
            <a:r>
              <a:rPr b="0" lang="en-US" sz="1800" spc="-1" strike="noStrike">
                <a:solidFill>
                  <a:srgbClr val="000000"/>
                </a:solidFill>
                <a:latin typeface="Arial"/>
              </a:rPr>
              <a:t>Click to edit 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47" name="PlaceHolder 8"/>
          <p:cNvSpPr>
            <a:spLocks noGrp="1"/>
          </p:cNvSpPr>
          <p:nvPr>
            <p:ph type="body"/>
          </p:nvPr>
        </p:nvSpPr>
        <p:spPr>
          <a:xfrm>
            <a:off x="335880" y="41400"/>
            <a:ext cx="3861000" cy="611640"/>
          </a:xfrm>
          <a:prstGeom prst="rect">
            <a:avLst/>
          </a:prstGeom>
        </p:spPr>
        <p:txBody>
          <a:bodyPr lIns="0" rIns="0" tIns="0" bIns="0" anchor="ctr">
            <a:no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84" name="Google Shape;60;p15" descr=""/>
          <p:cNvPicPr/>
          <p:nvPr/>
        </p:nvPicPr>
        <p:blipFill>
          <a:blip r:embed="rId3"/>
          <a:stretch/>
        </p:blipFill>
        <p:spPr>
          <a:xfrm>
            <a:off x="322920" y="249840"/>
            <a:ext cx="2949120" cy="897480"/>
          </a:xfrm>
          <a:prstGeom prst="rect">
            <a:avLst/>
          </a:prstGeom>
          <a:ln>
            <a:noFill/>
          </a:ln>
        </p:spPr>
      </p:pic>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a:t>
            </a:r>
            <a:r>
              <a:rPr b="0" lang="en-US" sz="1400" spc="-1" strike="noStrike">
                <a:solidFill>
                  <a:srgbClr val="000000"/>
                </a:solidFill>
                <a:latin typeface="Arial"/>
              </a:rPr>
              <a:t>the title text </a:t>
            </a:r>
            <a:r>
              <a:rPr b="0" lang="en-US" sz="1400" spc="-1" strike="noStrike">
                <a:solidFill>
                  <a:srgbClr val="000000"/>
                </a:solidFill>
                <a:latin typeface="Arial"/>
              </a:rPr>
              <a:t>format</a:t>
            </a:r>
            <a:endParaRPr b="0" lang="en-US" sz="1400" spc="-1" strike="noStrike">
              <a:solidFill>
                <a:srgbClr val="000000"/>
              </a:solidFill>
              <a:latin typeface="Arial"/>
            </a:endParaRPr>
          </a:p>
        </p:txBody>
      </p:sp>
      <p:sp>
        <p:nvSpPr>
          <p:cNvPr id="86"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8520120" cy="572400"/>
          </a:xfrm>
          <a:prstGeom prst="rect">
            <a:avLst/>
          </a:prstGeom>
        </p:spPr>
        <p:txBody>
          <a:bodyPr tIns="91440" bIns="91440">
            <a:noAutofit/>
          </a:bodyPr>
          <a:p>
            <a:pPr algn="ctr"/>
            <a:r>
              <a:rPr b="0" lang="en-US" sz="2800" spc="-1" strike="noStrike">
                <a:solidFill>
                  <a:srgbClr val="000000"/>
                </a:solidFill>
                <a:latin typeface="Arial"/>
              </a:rPr>
              <a:t>Click </a:t>
            </a:r>
            <a:r>
              <a:rPr b="0" lang="en-US" sz="2800" spc="-1" strike="noStrike">
                <a:solidFill>
                  <a:srgbClr val="000000"/>
                </a:solidFill>
                <a:latin typeface="Arial"/>
              </a:rPr>
              <a:t>to edit </a:t>
            </a:r>
            <a:r>
              <a:rPr b="0" lang="en-US" sz="2800" spc="-1" strike="noStrike">
                <a:solidFill>
                  <a:srgbClr val="000000"/>
                </a:solidFill>
                <a:latin typeface="Arial"/>
              </a:rPr>
              <a:t>the </a:t>
            </a:r>
            <a:r>
              <a:rPr b="0" lang="en-US" sz="2800" spc="-1" strike="noStrike">
                <a:solidFill>
                  <a:srgbClr val="000000"/>
                </a:solidFill>
                <a:latin typeface="Arial"/>
              </a:rPr>
              <a:t>title </a:t>
            </a:r>
            <a:r>
              <a:rPr b="0" lang="en-US" sz="2800" spc="-1" strike="noStrike">
                <a:solidFill>
                  <a:srgbClr val="000000"/>
                </a:solidFill>
                <a:latin typeface="Arial"/>
              </a:rPr>
              <a:t>text </a:t>
            </a:r>
            <a:r>
              <a:rPr b="0" lang="en-US" sz="2800" spc="-1" strike="noStrike">
                <a:solidFill>
                  <a:srgbClr val="000000"/>
                </a:solidFill>
                <a:latin typeface="Arial"/>
              </a:rPr>
              <a:t>forma</a:t>
            </a:r>
            <a:r>
              <a:rPr b="0" lang="en-US" sz="2800" spc="-1" strike="noStrike">
                <a:solidFill>
                  <a:srgbClr val="000000"/>
                </a:solidFill>
                <a:latin typeface="Arial"/>
              </a:rPr>
              <a:t>t</a:t>
            </a:r>
            <a:endParaRPr b="0" lang="en-US" sz="2800" spc="-1" strike="noStrike">
              <a:solidFill>
                <a:srgbClr val="000000"/>
              </a:solidFill>
              <a:latin typeface="Arial"/>
            </a:endParaRPr>
          </a:p>
        </p:txBody>
      </p:sp>
      <p:sp>
        <p:nvSpPr>
          <p:cNvPr id="124" name="PlaceHolder 2"/>
          <p:cNvSpPr>
            <a:spLocks noGrp="1"/>
          </p:cNvSpPr>
          <p:nvPr>
            <p:ph type="body"/>
          </p:nvPr>
        </p:nvSpPr>
        <p:spPr>
          <a:xfrm>
            <a:off x="311760" y="1152360"/>
            <a:ext cx="8520120" cy="341604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5"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DF8A76E9-E6DB-480F-8F41-AA4C2ABD922D}"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162" name="Google Shape;208;p36" descr="logo_interior_black.png"/>
          <p:cNvPicPr/>
          <p:nvPr/>
        </p:nvPicPr>
        <p:blipFill>
          <a:blip r:embed="rId3"/>
          <a:srcRect l="0" t="385" r="0" b="385"/>
          <a:stretch/>
        </p:blipFill>
        <p:spPr>
          <a:xfrm>
            <a:off x="8327520" y="4819680"/>
            <a:ext cx="654120" cy="208440"/>
          </a:xfrm>
          <a:prstGeom prst="rect">
            <a:avLst/>
          </a:prstGeom>
          <a:ln>
            <a:noFill/>
          </a:ln>
        </p:spPr>
      </p:pic>
      <p:sp>
        <p:nvSpPr>
          <p:cNvPr id="163" name="CustomShape 1"/>
          <p:cNvSpPr/>
          <p:nvPr/>
        </p:nvSpPr>
        <p:spPr>
          <a:xfrm>
            <a:off x="11160" y="0"/>
            <a:ext cx="9143640" cy="5165280"/>
          </a:xfrm>
          <a:prstGeom prst="rect">
            <a:avLst/>
          </a:prstGeom>
          <a:solidFill>
            <a:srgbClr val="f3f3f3"/>
          </a:solidFill>
          <a:ln>
            <a:noFill/>
          </a:ln>
        </p:spPr>
        <p:style>
          <a:lnRef idx="0"/>
          <a:fillRef idx="0"/>
          <a:effectRef idx="0"/>
          <a:fontRef idx="minor"/>
        </p:style>
      </p:sp>
      <p:sp>
        <p:nvSpPr>
          <p:cNvPr id="164"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a:t>
            </a:r>
            <a:r>
              <a:rPr b="0" lang="en-US" sz="1400" spc="-1" strike="noStrike">
                <a:solidFill>
                  <a:srgbClr val="000000"/>
                </a:solidFill>
                <a:latin typeface="Arial"/>
              </a:rPr>
              <a:t>the title text </a:t>
            </a:r>
            <a:r>
              <a:rPr b="0" lang="en-US" sz="1400" spc="-1" strike="noStrike">
                <a:solidFill>
                  <a:srgbClr val="000000"/>
                </a:solidFill>
                <a:latin typeface="Arial"/>
              </a:rPr>
              <a:t>format</a:t>
            </a:r>
            <a:endParaRPr b="0" lang="en-US" sz="1400" spc="-1" strike="noStrike">
              <a:solidFill>
                <a:srgbClr val="000000"/>
              </a:solidFill>
              <a:latin typeface="Arial"/>
            </a:endParaRPr>
          </a:p>
        </p:txBody>
      </p:sp>
      <p:sp>
        <p:nvSpPr>
          <p:cNvPr id="16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a:t>
            </a:r>
            <a:r>
              <a:rPr b="0" lang="en-US" sz="1400" spc="-1" strike="noStrike">
                <a:solidFill>
                  <a:srgbClr val="000000"/>
                </a:solidFill>
                <a:latin typeface="Arial"/>
              </a:rPr>
              <a:t>the title text </a:t>
            </a:r>
            <a:r>
              <a:rPr b="0" lang="en-US" sz="1400" spc="-1" strike="noStrike">
                <a:solidFill>
                  <a:srgbClr val="000000"/>
                </a:solidFill>
                <a:latin typeface="Arial"/>
              </a:rPr>
              <a:t>format</a:t>
            </a:r>
            <a:endParaRPr b="0" lang="en-US" sz="1400" spc="-1" strike="noStrike">
              <a:solidFill>
                <a:srgbClr val="000000"/>
              </a:solidFill>
              <a:latin typeface="Arial"/>
            </a:endParaRPr>
          </a:p>
        </p:txBody>
      </p:sp>
      <p:sp>
        <p:nvSpPr>
          <p:cNvPr id="20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hyperlink" Target="https://www.ansible.com/ansiblefest" TargetMode="External"/><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comments" Target="../comments/comment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comments" Target="../comments/comment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comments" Target="../comments/commen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6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9.xml"/><Relationship Id="rId3" Type="http://schemas.openxmlformats.org/officeDocument/2006/relationships/comments" Target="../comments/comment16.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9.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9.xml"/><Relationship Id="rId3" Type="http://schemas.openxmlformats.org/officeDocument/2006/relationships/comments" Target="../comments/comment18.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39.xml"/>
</Relationships>
</file>

<file path=ppt/slides/_rels/slide21.xml.rels><?xml version="1.0" encoding="UTF-8"?>
<Relationships xmlns="http://schemas.openxmlformats.org/package/2006/relationships"><Relationship Id="rId1" Type="http://schemas.openxmlformats.org/officeDocument/2006/relationships/hyperlink" Target="https://cloud.redhat.com/" TargetMode="External"/><Relationship Id="rId2" Type="http://schemas.openxmlformats.org/officeDocument/2006/relationships/slideLayout" Target="../slideLayouts/slideLayout39.xml"/><Relationship Id="rId3" Type="http://schemas.openxmlformats.org/officeDocument/2006/relationships/comments" Target="../comments/comment21.xml"/>
</Relationships>
</file>

<file path=ppt/slides/_rels/slide22.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39.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comments" Target="../comments/comment23.xml"/>
</Relationships>
</file>

<file path=ppt/slides/_rels/slide2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9.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9.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hyperlink" Target="https://github.com/ansible/workshops" TargetMode="External"/><Relationship Id="rId3" Type="http://schemas.openxmlformats.org/officeDocument/2006/relationships/hyperlink" Target="https://www.ansible.com/" TargetMode="External"/><Relationship Id="rId4" Type="http://schemas.openxmlformats.org/officeDocument/2006/relationships/hyperlink" Target="http://docs.ansible.com/" TargetMode="External"/><Relationship Id="rId5" Type="http://schemas.openxmlformats.org/officeDocument/2006/relationships/hyperlink" Target="https://docs.microsoft.com/en-us/azure/developer/ansible/" TargetMode="External"/><Relationship Id="rId6" Type="http://schemas.openxmlformats.org/officeDocument/2006/relationships/hyperlink" Target="http://redhatgov.io/" TargetMode="External"/><Relationship Id="rId7" Type="http://schemas.openxmlformats.org/officeDocument/2006/relationships/hyperlink" Target="https://learn.openshift.com" TargetMode="External"/><Relationship Id="rId8" Type="http://schemas.openxmlformats.org/officeDocument/2006/relationships/hyperlink" Target="http://lab.redhat.com" TargetMode="External"/><Relationship Id="rId9" Type="http://schemas.openxmlformats.org/officeDocument/2006/relationships/hyperlink" Target="https://www.ansible.com/resources/ebooks" TargetMode="External"/><Relationship Id="rId10" Type="http://schemas.openxmlformats.org/officeDocument/2006/relationships/hyperlink" Target="https://redhatdemos.com/" TargetMode="External"/><Relationship Id="rId11" Type="http://schemas.openxmlformats.org/officeDocument/2006/relationships/hyperlink" Target="https://github.com/ShaddGallegos/RHTI" TargetMode="External"/><Relationship Id="rId12" Type="http://schemas.openxmlformats.org/officeDocument/2006/relationships/slideLayout" Target="../slideLayouts/slideLayout39.xml"/><Relationship Id="rId1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comments" Target="../comments/comment6.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 Id="rId3" Type="http://schemas.openxmlformats.org/officeDocument/2006/relationships/comments" Target="../comments/comment7.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56480" y="204480"/>
            <a:ext cx="8227800" cy="857880"/>
          </a:xfrm>
          <a:prstGeom prst="rect">
            <a:avLst/>
          </a:prstGeom>
          <a:noFill/>
          <a:ln>
            <a:noFill/>
          </a:ln>
        </p:spPr>
        <p:txBody>
          <a:bodyPr lIns="0" rIns="0" tIns="35640" bIns="0" anchor="ctr">
            <a:noAutofit/>
          </a:bodyPr>
          <a:p>
            <a:pPr>
              <a:lnSpc>
                <a:spcPct val="93000"/>
              </a:lnSpc>
              <a:tabLst>
                <a:tab algn="l" pos="0"/>
              </a:tabLst>
            </a:pPr>
            <a:r>
              <a:rPr b="0" lang="en" sz="4000" spc="-1" strike="noStrike">
                <a:solidFill>
                  <a:srgbClr val="000000"/>
                </a:solidFill>
                <a:latin typeface="Arial"/>
                <a:ea typeface="Arial"/>
              </a:rPr>
              <a:t>Before we begin</a:t>
            </a:r>
            <a:endParaRPr b="0" lang="en-US" sz="4000" spc="-1" strike="noStrike">
              <a:solidFill>
                <a:srgbClr val="000000"/>
              </a:solidFill>
              <a:latin typeface="Arial"/>
            </a:endParaRPr>
          </a:p>
        </p:txBody>
      </p:sp>
      <p:sp>
        <p:nvSpPr>
          <p:cNvPr id="247" name="TextShape 2"/>
          <p:cNvSpPr txBox="1"/>
          <p:nvPr/>
        </p:nvSpPr>
        <p:spPr>
          <a:xfrm>
            <a:off x="456480" y="1175760"/>
            <a:ext cx="8370720" cy="3915720"/>
          </a:xfrm>
          <a:prstGeom prst="rect">
            <a:avLst/>
          </a:prstGeom>
          <a:noFill/>
          <a:ln>
            <a:noFill/>
          </a:ln>
        </p:spPr>
        <p:txBody>
          <a:bodyPr lIns="0" rIns="0" tIns="25920" bIns="0" anchor="ctr">
            <a:noAutofit/>
          </a:bodyPr>
          <a:p>
            <a:pPr marL="457200" indent="-367920">
              <a:lnSpc>
                <a:spcPct val="93000"/>
              </a:lnSpc>
              <a:buClr>
                <a:srgbClr val="000000"/>
              </a:buClr>
              <a:buFont typeface="Arial"/>
              <a:buChar char="●"/>
            </a:pPr>
            <a:r>
              <a:rPr b="0" lang="en" sz="2200" spc="-1" strike="noStrike">
                <a:solidFill>
                  <a:srgbClr val="000000"/>
                </a:solidFill>
                <a:latin typeface="Arial"/>
                <a:ea typeface="Arial"/>
              </a:rPr>
              <a:t>Red Hat </a:t>
            </a:r>
            <a:r>
              <a:rPr b="0" lang="en" sz="2200" spc="-1" strike="noStrike">
                <a:solidFill>
                  <a:srgbClr val="000000"/>
                </a:solidFill>
                <a:latin typeface="Arial"/>
                <a:ea typeface="Arial"/>
              </a:rPr>
              <a:t>Contacts</a:t>
            </a:r>
            <a:endParaRPr b="0" lang="en-US" sz="2200" spc="-1" strike="noStrike">
              <a:latin typeface="Arial"/>
            </a:endParaRPr>
          </a:p>
          <a:p>
            <a:pPr lvl="1" marL="914400" indent="-367920">
              <a:lnSpc>
                <a:spcPct val="93000"/>
              </a:lnSpc>
              <a:buClr>
                <a:srgbClr val="000000"/>
              </a:buClr>
              <a:buFont typeface="Arial"/>
              <a:buChar char="○"/>
            </a:pPr>
            <a:r>
              <a:rPr b="0" lang="en" sz="2200" spc="-1" strike="noStrike">
                <a:solidFill>
                  <a:srgbClr val="000000"/>
                </a:solidFill>
                <a:latin typeface="Arial"/>
                <a:ea typeface="Arial"/>
              </a:rPr>
              <a:t>Follow-up </a:t>
            </a:r>
            <a:r>
              <a:rPr b="0" lang="en" sz="2200" spc="-1" strike="noStrike">
                <a:solidFill>
                  <a:srgbClr val="000000"/>
                </a:solidFill>
                <a:latin typeface="Arial"/>
                <a:ea typeface="Arial"/>
              </a:rPr>
              <a:t>Sessions: </a:t>
            </a:r>
            <a:r>
              <a:rPr b="0" lang="en" sz="2200" spc="-1" strike="noStrike">
                <a:solidFill>
                  <a:srgbClr val="000000"/>
                </a:solidFill>
                <a:latin typeface="Arial"/>
                <a:ea typeface="Arial"/>
              </a:rPr>
              <a:t>John </a:t>
            </a:r>
            <a:r>
              <a:rPr b="0" lang="en" sz="2200" spc="-1" strike="noStrike">
                <a:solidFill>
                  <a:srgbClr val="000000"/>
                </a:solidFill>
                <a:latin typeface="Arial"/>
                <a:ea typeface="Arial"/>
              </a:rPr>
              <a:t>Riccitelli - </a:t>
            </a:r>
            <a:r>
              <a:rPr b="0" lang="en" sz="2200" spc="-1" strike="noStrike">
                <a:solidFill>
                  <a:srgbClr val="000000"/>
                </a:solidFill>
                <a:latin typeface="Arial"/>
                <a:ea typeface="Arial"/>
              </a:rPr>
              <a:t>jriccite@r</a:t>
            </a:r>
            <a:r>
              <a:rPr b="0" lang="en" sz="2200" spc="-1" strike="noStrike">
                <a:solidFill>
                  <a:srgbClr val="000000"/>
                </a:solidFill>
                <a:latin typeface="Arial"/>
                <a:ea typeface="Arial"/>
              </a:rPr>
              <a:t>edhat.co</a:t>
            </a:r>
            <a:r>
              <a:rPr b="0" lang="en" sz="2200" spc="-1" strike="noStrike">
                <a:solidFill>
                  <a:srgbClr val="000000"/>
                </a:solidFill>
                <a:latin typeface="Arial"/>
                <a:ea typeface="Arial"/>
              </a:rPr>
              <a:t>m</a:t>
            </a:r>
            <a:endParaRPr b="0" lang="en-US" sz="2200" spc="-1" strike="noStrike">
              <a:latin typeface="Arial"/>
            </a:endParaRPr>
          </a:p>
          <a:p>
            <a:pPr lvl="1" marL="914400" indent="-367920">
              <a:lnSpc>
                <a:spcPct val="93000"/>
              </a:lnSpc>
              <a:buClr>
                <a:srgbClr val="000000"/>
              </a:buClr>
              <a:buFont typeface="Arial"/>
              <a:buChar char="○"/>
            </a:pPr>
            <a:r>
              <a:rPr b="0" lang="en" sz="2200" spc="-1" strike="noStrike">
                <a:solidFill>
                  <a:srgbClr val="000000"/>
                </a:solidFill>
                <a:latin typeface="Arial"/>
                <a:ea typeface="Arial"/>
              </a:rPr>
              <a:t>Technical </a:t>
            </a:r>
            <a:r>
              <a:rPr b="0" lang="en" sz="2200" spc="-1" strike="noStrike">
                <a:solidFill>
                  <a:srgbClr val="000000"/>
                </a:solidFill>
                <a:latin typeface="Arial"/>
                <a:ea typeface="Arial"/>
              </a:rPr>
              <a:t>Q&amp;A: </a:t>
            </a:r>
            <a:r>
              <a:rPr b="0" lang="en" sz="2200" spc="-1" strike="noStrike">
                <a:solidFill>
                  <a:srgbClr val="000000"/>
                </a:solidFill>
                <a:latin typeface="Arial"/>
                <a:ea typeface="Arial"/>
              </a:rPr>
              <a:t>Marc </a:t>
            </a:r>
            <a:r>
              <a:rPr b="0" lang="en" sz="2200" spc="-1" strike="noStrike">
                <a:solidFill>
                  <a:srgbClr val="000000"/>
                </a:solidFill>
                <a:latin typeface="Arial"/>
                <a:ea typeface="Arial"/>
              </a:rPr>
              <a:t>Skinner - </a:t>
            </a:r>
            <a:r>
              <a:rPr b="0" lang="en" sz="2200" spc="-1" strike="noStrike">
                <a:solidFill>
                  <a:srgbClr val="000000"/>
                </a:solidFill>
                <a:latin typeface="Arial"/>
                <a:ea typeface="Arial"/>
              </a:rPr>
              <a:t>mskinner</a:t>
            </a:r>
            <a:r>
              <a:rPr b="0" lang="en" sz="2200" spc="-1" strike="noStrike">
                <a:solidFill>
                  <a:srgbClr val="000000"/>
                </a:solidFill>
                <a:latin typeface="Arial"/>
                <a:ea typeface="Arial"/>
              </a:rPr>
              <a:t>@redhat.c</a:t>
            </a:r>
            <a:r>
              <a:rPr b="0" lang="en" sz="2200" spc="-1" strike="noStrike">
                <a:solidFill>
                  <a:srgbClr val="000000"/>
                </a:solidFill>
                <a:latin typeface="Arial"/>
                <a:ea typeface="Arial"/>
              </a:rPr>
              <a:t>om</a:t>
            </a:r>
            <a:endParaRPr b="0" lang="en-US" sz="2200" spc="-1" strike="noStrike">
              <a:latin typeface="Arial"/>
            </a:endParaRPr>
          </a:p>
          <a:p>
            <a:pPr marL="457200" indent="-367920">
              <a:lnSpc>
                <a:spcPct val="93000"/>
              </a:lnSpc>
              <a:buClr>
                <a:srgbClr val="000000"/>
              </a:buClr>
              <a:buFont typeface="Arial"/>
              <a:buChar char="●"/>
            </a:pPr>
            <a:r>
              <a:rPr b="0" lang="en" sz="2200" spc="-1" strike="noStrike">
                <a:solidFill>
                  <a:srgbClr val="000000"/>
                </a:solidFill>
                <a:latin typeface="Arial"/>
                <a:ea typeface="Arial"/>
              </a:rPr>
              <a:t>Ansible </a:t>
            </a:r>
            <a:r>
              <a:rPr b="0" lang="en" sz="2200" spc="-1" strike="noStrike">
                <a:solidFill>
                  <a:srgbClr val="000000"/>
                </a:solidFill>
                <a:latin typeface="Arial"/>
                <a:ea typeface="Arial"/>
              </a:rPr>
              <a:t>Monthly Best </a:t>
            </a:r>
            <a:r>
              <a:rPr b="0" lang="en" sz="2200" spc="-1" strike="noStrike">
                <a:solidFill>
                  <a:srgbClr val="000000"/>
                </a:solidFill>
                <a:latin typeface="Arial"/>
                <a:ea typeface="Arial"/>
              </a:rPr>
              <a:t>Practice </a:t>
            </a:r>
            <a:r>
              <a:rPr b="0" lang="en" sz="2200" spc="-1" strike="noStrike">
                <a:solidFill>
                  <a:srgbClr val="000000"/>
                </a:solidFill>
                <a:latin typeface="Arial"/>
                <a:ea typeface="Arial"/>
              </a:rPr>
              <a:t>Session</a:t>
            </a:r>
            <a:endParaRPr b="0" lang="en-US" sz="2200" spc="-1" strike="noStrike">
              <a:latin typeface="Arial"/>
            </a:endParaRPr>
          </a:p>
          <a:p>
            <a:pPr marL="457200" indent="-367920">
              <a:lnSpc>
                <a:spcPct val="93000"/>
              </a:lnSpc>
              <a:buClr>
                <a:srgbClr val="000000"/>
              </a:buClr>
              <a:buFont typeface="Arial"/>
              <a:buChar char="●"/>
            </a:pPr>
            <a:r>
              <a:rPr b="0" lang="en" sz="2200" spc="-1" strike="noStrike">
                <a:solidFill>
                  <a:srgbClr val="000000"/>
                </a:solidFill>
                <a:latin typeface="Arial"/>
                <a:ea typeface="Arial"/>
              </a:rPr>
              <a:t>Ansible </a:t>
            </a:r>
            <a:r>
              <a:rPr b="0" lang="en" sz="2200" spc="-1" strike="noStrike">
                <a:solidFill>
                  <a:srgbClr val="000000"/>
                </a:solidFill>
                <a:latin typeface="Arial"/>
                <a:ea typeface="Arial"/>
              </a:rPr>
              <a:t>Training via </a:t>
            </a:r>
            <a:r>
              <a:rPr b="0" lang="en" sz="2200" spc="-1" strike="noStrike">
                <a:solidFill>
                  <a:srgbClr val="000000"/>
                </a:solidFill>
                <a:latin typeface="Arial"/>
                <a:ea typeface="Arial"/>
              </a:rPr>
              <a:t>Red Hat </a:t>
            </a:r>
            <a:r>
              <a:rPr b="0" lang="en" sz="2200" spc="-1" strike="noStrike">
                <a:solidFill>
                  <a:srgbClr val="000000"/>
                </a:solidFill>
                <a:latin typeface="Arial"/>
                <a:ea typeface="Arial"/>
              </a:rPr>
              <a:t>Learning </a:t>
            </a:r>
            <a:r>
              <a:rPr b="0" lang="en" sz="2200" spc="-1" strike="noStrike">
                <a:solidFill>
                  <a:srgbClr val="000000"/>
                </a:solidFill>
                <a:latin typeface="Arial"/>
                <a:ea typeface="Arial"/>
              </a:rPr>
              <a:t>subscription </a:t>
            </a:r>
            <a:r>
              <a:rPr b="0" lang="en" sz="2200" spc="-1" strike="noStrike">
                <a:solidFill>
                  <a:srgbClr val="000000"/>
                </a:solidFill>
                <a:latin typeface="Arial"/>
                <a:ea typeface="Arial"/>
              </a:rPr>
              <a:t>(12 mos, </a:t>
            </a:r>
            <a:r>
              <a:rPr b="0" lang="en" sz="2200" spc="-1" strike="noStrike">
                <a:solidFill>
                  <a:srgbClr val="000000"/>
                </a:solidFill>
                <a:latin typeface="Arial"/>
                <a:ea typeface="Arial"/>
              </a:rPr>
              <a:t>entire product </a:t>
            </a:r>
            <a:r>
              <a:rPr b="0" lang="en" sz="2200" spc="-1" strike="noStrike">
                <a:solidFill>
                  <a:srgbClr val="000000"/>
                </a:solidFill>
                <a:latin typeface="Arial"/>
                <a:ea typeface="Arial"/>
              </a:rPr>
              <a:t>portfolio)</a:t>
            </a:r>
            <a:endParaRPr b="0" lang="en-US" sz="2200" spc="-1" strike="noStrike">
              <a:latin typeface="Arial"/>
            </a:endParaRPr>
          </a:p>
          <a:p>
            <a:pPr marL="457200" indent="-367920">
              <a:lnSpc>
                <a:spcPct val="93000"/>
              </a:lnSpc>
              <a:buClr>
                <a:srgbClr val="000000"/>
              </a:buClr>
              <a:buFont typeface="Arial"/>
              <a:buChar char="●"/>
            </a:pPr>
            <a:r>
              <a:rPr b="0" lang="en" sz="2200" spc="-1" strike="noStrike">
                <a:solidFill>
                  <a:srgbClr val="000000"/>
                </a:solidFill>
                <a:latin typeface="Arial"/>
                <a:ea typeface="Arial"/>
              </a:rPr>
              <a:t>Ansible </a:t>
            </a:r>
            <a:r>
              <a:rPr b="0" lang="en" sz="2200" spc="-1" strike="noStrike">
                <a:solidFill>
                  <a:srgbClr val="000000"/>
                </a:solidFill>
                <a:latin typeface="Arial"/>
                <a:ea typeface="Arial"/>
              </a:rPr>
              <a:t>Optum Event </a:t>
            </a:r>
            <a:r>
              <a:rPr b="0" lang="en" sz="2200" spc="-1" strike="noStrike">
                <a:solidFill>
                  <a:srgbClr val="000000"/>
                </a:solidFill>
                <a:latin typeface="Arial"/>
                <a:ea typeface="Arial"/>
              </a:rPr>
              <a:t>Part II</a:t>
            </a:r>
            <a:endParaRPr b="0" lang="en-US" sz="2200" spc="-1" strike="noStrike">
              <a:latin typeface="Arial"/>
            </a:endParaRPr>
          </a:p>
          <a:p>
            <a:pPr lvl="1" marL="914400" indent="-367920">
              <a:lnSpc>
                <a:spcPct val="93000"/>
              </a:lnSpc>
              <a:buClr>
                <a:srgbClr val="000000"/>
              </a:buClr>
              <a:buFont typeface="Arial"/>
              <a:buChar char="○"/>
            </a:pPr>
            <a:r>
              <a:rPr b="0" lang="en" sz="2200" spc="-1" strike="noStrike">
                <a:solidFill>
                  <a:srgbClr val="000000"/>
                </a:solidFill>
                <a:latin typeface="Arial"/>
                <a:ea typeface="Arial"/>
              </a:rPr>
              <a:t>Septembe</a:t>
            </a:r>
            <a:r>
              <a:rPr b="0" lang="en" sz="2200" spc="-1" strike="noStrike">
                <a:solidFill>
                  <a:srgbClr val="000000"/>
                </a:solidFill>
                <a:latin typeface="Arial"/>
                <a:ea typeface="Arial"/>
              </a:rPr>
              <a:t>r 9th - </a:t>
            </a:r>
            <a:r>
              <a:rPr b="0" lang="en" sz="2200" spc="-1" strike="noStrike">
                <a:solidFill>
                  <a:srgbClr val="000000"/>
                </a:solidFill>
                <a:latin typeface="Arial"/>
                <a:ea typeface="Arial"/>
              </a:rPr>
              <a:t>Ansible </a:t>
            </a:r>
            <a:r>
              <a:rPr b="0" lang="en" sz="2200" spc="-1" strike="noStrike">
                <a:solidFill>
                  <a:srgbClr val="000000"/>
                </a:solidFill>
                <a:latin typeface="Arial"/>
                <a:ea typeface="Arial"/>
              </a:rPr>
              <a:t>Collection</a:t>
            </a:r>
            <a:r>
              <a:rPr b="0" lang="en" sz="2200" spc="-1" strike="noStrike">
                <a:solidFill>
                  <a:srgbClr val="000000"/>
                </a:solidFill>
                <a:latin typeface="Arial"/>
                <a:ea typeface="Arial"/>
              </a:rPr>
              <a:t>s</a:t>
            </a:r>
            <a:endParaRPr b="0" lang="en-US" sz="2200" spc="-1" strike="noStrike">
              <a:latin typeface="Arial"/>
            </a:endParaRPr>
          </a:p>
          <a:p>
            <a:pPr marL="457200" indent="-367920">
              <a:lnSpc>
                <a:spcPct val="93000"/>
              </a:lnSpc>
              <a:buClr>
                <a:srgbClr val="000000"/>
              </a:buClr>
              <a:buFont typeface="Arial"/>
              <a:buChar char="●"/>
            </a:pPr>
            <a:r>
              <a:rPr b="0" lang="en" sz="2200" spc="-1" strike="noStrike">
                <a:solidFill>
                  <a:srgbClr val="000000"/>
                </a:solidFill>
                <a:latin typeface="Arial"/>
                <a:ea typeface="Arial"/>
              </a:rPr>
              <a:t>AnsibleFest - </a:t>
            </a:r>
            <a:r>
              <a:rPr b="0" lang="en" sz="2200" spc="-1" strike="noStrike">
                <a:solidFill>
                  <a:srgbClr val="000000"/>
                </a:solidFill>
                <a:latin typeface="Arial"/>
                <a:ea typeface="Arial"/>
              </a:rPr>
              <a:t>October 13-</a:t>
            </a:r>
            <a:r>
              <a:rPr b="0" lang="en" sz="2200" spc="-1" strike="noStrike">
                <a:solidFill>
                  <a:srgbClr val="000000"/>
                </a:solidFill>
                <a:latin typeface="Arial"/>
                <a:ea typeface="Arial"/>
              </a:rPr>
              <a:t>14th</a:t>
            </a:r>
            <a:endParaRPr b="0" lang="en-US" sz="2200" spc="-1" strike="noStrike">
              <a:latin typeface="Arial"/>
            </a:endParaRPr>
          </a:p>
          <a:p>
            <a:pPr lvl="1" marL="914400" indent="-367920">
              <a:lnSpc>
                <a:spcPct val="93000"/>
              </a:lnSpc>
              <a:buClr>
                <a:srgbClr val="000000"/>
              </a:buClr>
              <a:buFont typeface="Arial"/>
              <a:buChar char="○"/>
            </a:pPr>
            <a:r>
              <a:rPr b="0" lang="en" sz="2200" spc="-1" strike="noStrike" u="sng">
                <a:solidFill>
                  <a:srgbClr val="0097a7"/>
                </a:solidFill>
                <a:uFillTx/>
                <a:latin typeface="Arial"/>
                <a:ea typeface="Arial"/>
                <a:hlinkClick r:id="rId1"/>
              </a:rPr>
              <a:t>https://www.ansible.com/ansiblefest</a:t>
            </a:r>
            <a:endParaRPr b="0" lang="en-US" sz="2200" spc="-1" strike="noStrike">
              <a:latin typeface="Arial"/>
            </a:endParaRPr>
          </a:p>
          <a:p>
            <a:pPr>
              <a:lnSpc>
                <a:spcPct val="93000"/>
              </a:lnSpc>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246960" y="1188720"/>
            <a:ext cx="1388160" cy="3520440"/>
          </a:xfrm>
          <a:prstGeom prst="rect">
            <a:avLst/>
          </a:prstGeom>
          <a:solidFill>
            <a:srgbClr val="ffffff"/>
          </a:solidFill>
          <a:ln>
            <a:noFill/>
          </a:ln>
        </p:spPr>
        <p:style>
          <a:lnRef idx="0"/>
          <a:fillRef idx="0"/>
          <a:effectRef idx="0"/>
          <a:fontRef idx="minor"/>
        </p:style>
      </p:sp>
      <p:sp>
        <p:nvSpPr>
          <p:cNvPr id="293" name="CustomShape 2"/>
          <p:cNvSpPr/>
          <p:nvPr/>
        </p:nvSpPr>
        <p:spPr>
          <a:xfrm>
            <a:off x="1699200" y="1188720"/>
            <a:ext cx="1388160" cy="3520440"/>
          </a:xfrm>
          <a:prstGeom prst="rect">
            <a:avLst/>
          </a:prstGeom>
          <a:solidFill>
            <a:srgbClr val="ffffff"/>
          </a:solidFill>
          <a:ln>
            <a:noFill/>
          </a:ln>
        </p:spPr>
        <p:style>
          <a:lnRef idx="0"/>
          <a:fillRef idx="0"/>
          <a:effectRef idx="0"/>
          <a:fontRef idx="minor"/>
        </p:style>
      </p:sp>
      <p:sp>
        <p:nvSpPr>
          <p:cNvPr id="294" name="CustomShape 3"/>
          <p:cNvSpPr/>
          <p:nvPr/>
        </p:nvSpPr>
        <p:spPr>
          <a:xfrm>
            <a:off x="3149640" y="1188720"/>
            <a:ext cx="1388160" cy="3520440"/>
          </a:xfrm>
          <a:prstGeom prst="rect">
            <a:avLst/>
          </a:prstGeom>
          <a:solidFill>
            <a:srgbClr val="ffffff"/>
          </a:solidFill>
          <a:ln>
            <a:noFill/>
          </a:ln>
        </p:spPr>
        <p:style>
          <a:lnRef idx="0"/>
          <a:fillRef idx="0"/>
          <a:effectRef idx="0"/>
          <a:fontRef idx="minor"/>
        </p:style>
      </p:sp>
      <p:sp>
        <p:nvSpPr>
          <p:cNvPr id="295" name="CustomShape 4"/>
          <p:cNvSpPr/>
          <p:nvPr/>
        </p:nvSpPr>
        <p:spPr>
          <a:xfrm>
            <a:off x="4600800" y="1188720"/>
            <a:ext cx="1388160" cy="3520440"/>
          </a:xfrm>
          <a:prstGeom prst="rect">
            <a:avLst/>
          </a:prstGeom>
          <a:solidFill>
            <a:srgbClr val="ffffff"/>
          </a:solidFill>
          <a:ln>
            <a:noFill/>
          </a:ln>
        </p:spPr>
        <p:style>
          <a:lnRef idx="0"/>
          <a:fillRef idx="0"/>
          <a:effectRef idx="0"/>
          <a:fontRef idx="minor"/>
        </p:style>
      </p:sp>
      <p:sp>
        <p:nvSpPr>
          <p:cNvPr id="296" name="CustomShape 5"/>
          <p:cNvSpPr/>
          <p:nvPr/>
        </p:nvSpPr>
        <p:spPr>
          <a:xfrm>
            <a:off x="6060600" y="1188720"/>
            <a:ext cx="1388160" cy="3520440"/>
          </a:xfrm>
          <a:prstGeom prst="rect">
            <a:avLst/>
          </a:prstGeom>
          <a:solidFill>
            <a:srgbClr val="ffffff"/>
          </a:solidFill>
          <a:ln>
            <a:noFill/>
          </a:ln>
        </p:spPr>
        <p:style>
          <a:lnRef idx="0"/>
          <a:fillRef idx="0"/>
          <a:effectRef idx="0"/>
          <a:fontRef idx="minor"/>
        </p:style>
      </p:sp>
      <p:sp>
        <p:nvSpPr>
          <p:cNvPr id="297" name="CustomShape 6"/>
          <p:cNvSpPr/>
          <p:nvPr/>
        </p:nvSpPr>
        <p:spPr>
          <a:xfrm>
            <a:off x="7508520" y="1188720"/>
            <a:ext cx="1388160" cy="3520440"/>
          </a:xfrm>
          <a:prstGeom prst="rect">
            <a:avLst/>
          </a:prstGeom>
          <a:solidFill>
            <a:srgbClr val="ffffff"/>
          </a:solidFill>
          <a:ln>
            <a:noFill/>
          </a:ln>
        </p:spPr>
        <p:style>
          <a:lnRef idx="0"/>
          <a:fillRef idx="0"/>
          <a:effectRef idx="0"/>
          <a:fontRef idx="minor"/>
        </p:style>
      </p:sp>
      <p:sp>
        <p:nvSpPr>
          <p:cNvPr id="298" name="CustomShape 7"/>
          <p:cNvSpPr/>
          <p:nvPr/>
        </p:nvSpPr>
        <p:spPr>
          <a:xfrm>
            <a:off x="338400" y="1289880"/>
            <a:ext cx="1483560" cy="30312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1" lang="en" sz="1200" spc="-1" strike="noStrike">
                <a:solidFill>
                  <a:srgbClr val="ee0000"/>
                </a:solidFill>
                <a:latin typeface="Red Hat Text"/>
                <a:ea typeface="Red Hat Text"/>
              </a:rPr>
              <a:t>Cloud</a:t>
            </a:r>
            <a:endParaRPr b="0" lang="en-US" sz="1200" spc="-1" strike="noStrike">
              <a:latin typeface="Arial"/>
            </a:endParaRPr>
          </a:p>
          <a:p>
            <a:pPr>
              <a:lnSpc>
                <a:spcPct val="115000"/>
              </a:lnSpc>
              <a:tabLst>
                <a:tab algn="l" pos="0"/>
              </a:tabLst>
            </a:pPr>
            <a:endParaRPr b="0" lang="en-US" sz="1200" spc="-1" strike="noStrike">
              <a:latin typeface="Arial"/>
            </a:endParaRPr>
          </a:p>
        </p:txBody>
      </p:sp>
      <p:sp>
        <p:nvSpPr>
          <p:cNvPr id="299" name="CustomShape 8"/>
          <p:cNvSpPr/>
          <p:nvPr/>
        </p:nvSpPr>
        <p:spPr>
          <a:xfrm>
            <a:off x="1661760" y="1289880"/>
            <a:ext cx="1460880" cy="57384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1" lang="en" sz="1100" spc="-1" strike="noStrike">
                <a:solidFill>
                  <a:srgbClr val="ee0000"/>
                </a:solidFill>
                <a:latin typeface="Red Hat Text"/>
                <a:ea typeface="Red Hat Text"/>
              </a:rPr>
              <a:t>Virt &amp; Container</a:t>
            </a:r>
            <a:endParaRPr b="0" lang="en-US" sz="1100" spc="-1" strike="noStrike">
              <a:latin typeface="Arial"/>
            </a:endParaRPr>
          </a:p>
        </p:txBody>
      </p:sp>
      <p:sp>
        <p:nvSpPr>
          <p:cNvPr id="300" name="CustomShape 9"/>
          <p:cNvSpPr/>
          <p:nvPr/>
        </p:nvSpPr>
        <p:spPr>
          <a:xfrm>
            <a:off x="3151800" y="1289880"/>
            <a:ext cx="1388160" cy="41760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1" lang="en" sz="1200" spc="-1" strike="noStrike">
                <a:solidFill>
                  <a:srgbClr val="ee0000"/>
                </a:solidFill>
                <a:latin typeface="Red Hat Text"/>
                <a:ea typeface="Red Hat Text"/>
              </a:rPr>
              <a:t>Windows</a:t>
            </a:r>
            <a:endParaRPr b="0" lang="en-US" sz="1200" spc="-1" strike="noStrike">
              <a:latin typeface="Arial"/>
            </a:endParaRPr>
          </a:p>
          <a:p>
            <a:pPr>
              <a:lnSpc>
                <a:spcPct val="115000"/>
              </a:lnSpc>
              <a:tabLst>
                <a:tab algn="l" pos="0"/>
              </a:tabLst>
            </a:pPr>
            <a:endParaRPr b="0" lang="en-US" sz="1200" spc="-1" strike="noStrike">
              <a:latin typeface="Arial"/>
            </a:endParaRPr>
          </a:p>
        </p:txBody>
      </p:sp>
      <p:sp>
        <p:nvSpPr>
          <p:cNvPr id="301" name="CustomShape 10"/>
          <p:cNvSpPr/>
          <p:nvPr/>
        </p:nvSpPr>
        <p:spPr>
          <a:xfrm>
            <a:off x="4601160" y="1289880"/>
            <a:ext cx="1225440" cy="41760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1" lang="en" sz="1200" spc="-1" strike="noStrike">
                <a:solidFill>
                  <a:srgbClr val="ee0000"/>
                </a:solidFill>
                <a:latin typeface="Red Hat Text"/>
                <a:ea typeface="Red Hat Text"/>
              </a:rPr>
              <a:t>Network</a:t>
            </a:r>
            <a:endParaRPr b="0" lang="en-US" sz="1200" spc="-1" strike="noStrike">
              <a:latin typeface="Arial"/>
            </a:endParaRPr>
          </a:p>
          <a:p>
            <a:pPr>
              <a:lnSpc>
                <a:spcPct val="115000"/>
              </a:lnSpc>
              <a:tabLst>
                <a:tab algn="l" pos="0"/>
              </a:tabLst>
            </a:pPr>
            <a:endParaRPr b="0" lang="en-US" sz="1200" spc="-1" strike="noStrike">
              <a:latin typeface="Arial"/>
            </a:endParaRPr>
          </a:p>
        </p:txBody>
      </p:sp>
      <p:sp>
        <p:nvSpPr>
          <p:cNvPr id="302" name="CustomShape 11"/>
          <p:cNvSpPr/>
          <p:nvPr/>
        </p:nvSpPr>
        <p:spPr>
          <a:xfrm>
            <a:off x="6047280" y="1289880"/>
            <a:ext cx="1388160" cy="36216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1" lang="en" sz="1200" spc="-1" strike="noStrike">
                <a:solidFill>
                  <a:srgbClr val="ee0000"/>
                </a:solidFill>
                <a:latin typeface="Red Hat Text"/>
                <a:ea typeface="Red Hat Text"/>
              </a:rPr>
              <a:t>Security</a:t>
            </a:r>
            <a:endParaRPr b="0" lang="en-US" sz="1200" spc="-1" strike="noStrike">
              <a:latin typeface="Arial"/>
            </a:endParaRPr>
          </a:p>
          <a:p>
            <a:pPr>
              <a:lnSpc>
                <a:spcPct val="115000"/>
              </a:lnSpc>
              <a:tabLst>
                <a:tab algn="l" pos="0"/>
              </a:tabLst>
            </a:pPr>
            <a:endParaRPr b="0" lang="en-US" sz="1200" spc="-1" strike="noStrike">
              <a:latin typeface="Arial"/>
            </a:endParaRPr>
          </a:p>
        </p:txBody>
      </p:sp>
      <p:sp>
        <p:nvSpPr>
          <p:cNvPr id="303" name="CustomShape 12"/>
          <p:cNvSpPr/>
          <p:nvPr/>
        </p:nvSpPr>
        <p:spPr>
          <a:xfrm>
            <a:off x="7508520" y="1289880"/>
            <a:ext cx="1388160" cy="46908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1" lang="en" sz="1200" spc="-1" strike="noStrike">
                <a:solidFill>
                  <a:srgbClr val="ee0000"/>
                </a:solidFill>
                <a:latin typeface="Red Hat Text"/>
                <a:ea typeface="Red Hat Text"/>
              </a:rPr>
              <a:t>Monitoring</a:t>
            </a:r>
            <a:endParaRPr b="0" lang="en-US" sz="1200" spc="-1" strike="noStrike">
              <a:latin typeface="Arial"/>
            </a:endParaRPr>
          </a:p>
          <a:p>
            <a:pPr>
              <a:lnSpc>
                <a:spcPct val="115000"/>
              </a:lnSpc>
              <a:tabLst>
                <a:tab algn="l" pos="0"/>
              </a:tabLst>
            </a:pPr>
            <a:endParaRPr b="0" lang="en-US" sz="1200" spc="-1" strike="noStrike">
              <a:latin typeface="Arial"/>
            </a:endParaRPr>
          </a:p>
        </p:txBody>
      </p:sp>
      <p:sp>
        <p:nvSpPr>
          <p:cNvPr id="304" name="CustomShape 13"/>
          <p:cNvSpPr/>
          <p:nvPr/>
        </p:nvSpPr>
        <p:spPr>
          <a:xfrm>
            <a:off x="5760" y="274680"/>
            <a:ext cx="9143640" cy="709920"/>
          </a:xfrm>
          <a:prstGeom prst="rect">
            <a:avLst/>
          </a:prstGeom>
          <a:noFill/>
          <a:ln>
            <a:noFill/>
          </a:ln>
        </p:spPr>
        <p:style>
          <a:lnRef idx="0"/>
          <a:fillRef idx="0"/>
          <a:effectRef idx="0"/>
          <a:fontRef idx="minor"/>
        </p:style>
        <p:txBody>
          <a:bodyPr tIns="91440" bIns="91440">
            <a:noAutofit/>
          </a:bodyPr>
          <a:p>
            <a:pPr algn="ctr">
              <a:lnSpc>
                <a:spcPct val="110000"/>
              </a:lnSpc>
              <a:tabLst>
                <a:tab algn="l" pos="0"/>
              </a:tabLst>
            </a:pPr>
            <a:r>
              <a:rPr b="0" lang="en" sz="2000" spc="-1" strike="noStrike">
                <a:solidFill>
                  <a:srgbClr val="ee0000"/>
                </a:solidFill>
                <a:latin typeface="Red Hat Display"/>
                <a:ea typeface="Red Hat Display"/>
              </a:rPr>
              <a:t>Ansible automates technologies you use</a:t>
            </a:r>
            <a:br/>
            <a:r>
              <a:rPr b="0" lang="en" sz="1400" spc="-1" strike="noStrike">
                <a:solidFill>
                  <a:srgbClr val="222222"/>
                </a:solidFill>
                <a:latin typeface="Red Hat Display"/>
                <a:ea typeface="Red Hat Display"/>
              </a:rPr>
              <a:t>Time to automate is measured in minutes, 50+ certified platforms</a:t>
            </a:r>
            <a:endParaRPr b="0" lang="en-US" sz="1400" spc="-1" strike="noStrike">
              <a:latin typeface="Arial"/>
            </a:endParaRPr>
          </a:p>
        </p:txBody>
      </p:sp>
      <p:sp>
        <p:nvSpPr>
          <p:cNvPr id="305" name="CustomShape 14"/>
          <p:cNvSpPr/>
          <p:nvPr/>
        </p:nvSpPr>
        <p:spPr>
          <a:xfrm>
            <a:off x="401760" y="1548360"/>
            <a:ext cx="1160640" cy="216684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1" lang="en" sz="1100" spc="-1" strike="noStrike">
                <a:solidFill>
                  <a:srgbClr val="555960"/>
                </a:solidFill>
                <a:latin typeface="Red Hat Text"/>
                <a:ea typeface="Red Hat Text"/>
              </a:rPr>
              <a:t>AWS</a:t>
            </a:r>
            <a:endParaRPr b="0" lang="en-US" sz="1100" spc="-1" strike="noStrike">
              <a:latin typeface="Arial"/>
            </a:endParaRPr>
          </a:p>
          <a:p>
            <a:pPr>
              <a:lnSpc>
                <a:spcPct val="115000"/>
              </a:lnSpc>
              <a:tabLst>
                <a:tab algn="l" pos="0"/>
              </a:tabLst>
            </a:pPr>
            <a:r>
              <a:rPr b="1" lang="en" sz="1100" spc="-1" strike="noStrike">
                <a:solidFill>
                  <a:srgbClr val="555960"/>
                </a:solidFill>
                <a:latin typeface="Red Hat Text"/>
                <a:ea typeface="Red Hat Text"/>
              </a:rPr>
              <a:t>Azure</a:t>
            </a:r>
            <a:endParaRPr b="0" lang="en-US" sz="1100" spc="-1" strike="noStrike">
              <a:latin typeface="Arial"/>
            </a:endParaRPr>
          </a:p>
          <a:p>
            <a:pPr>
              <a:lnSpc>
                <a:spcPct val="115000"/>
              </a:lnSpc>
              <a:tabLst>
                <a:tab algn="l" pos="0"/>
              </a:tabLst>
            </a:pPr>
            <a:r>
              <a:rPr b="0" lang="en" sz="1100" spc="-1" strike="noStrike">
                <a:solidFill>
                  <a:srgbClr val="555960"/>
                </a:solidFill>
                <a:latin typeface="Red Hat Text"/>
                <a:ea typeface="Red Hat Text"/>
              </a:rPr>
              <a:t>Digital Ocean</a:t>
            </a:r>
            <a:endParaRPr b="0" lang="en-US" sz="1100" spc="-1" strike="noStrike">
              <a:latin typeface="Arial"/>
            </a:endParaRPr>
          </a:p>
          <a:p>
            <a:pPr>
              <a:lnSpc>
                <a:spcPct val="115000"/>
              </a:lnSpc>
              <a:tabLst>
                <a:tab algn="l" pos="0"/>
              </a:tabLst>
            </a:pPr>
            <a:r>
              <a:rPr b="1" lang="en" sz="1100" spc="-1" strike="noStrike">
                <a:solidFill>
                  <a:srgbClr val="555960"/>
                </a:solidFill>
                <a:latin typeface="Red Hat Text"/>
                <a:ea typeface="Red Hat Text"/>
              </a:rPr>
              <a:t>Google</a:t>
            </a:r>
            <a:endParaRPr b="0" lang="en-US" sz="1100" spc="-1" strike="noStrike">
              <a:latin typeface="Arial"/>
            </a:endParaRPr>
          </a:p>
          <a:p>
            <a:pPr>
              <a:lnSpc>
                <a:spcPct val="115000"/>
              </a:lnSpc>
              <a:tabLst>
                <a:tab algn="l" pos="0"/>
              </a:tabLst>
            </a:pPr>
            <a:r>
              <a:rPr b="0" lang="en" sz="1100" spc="-1" strike="noStrike">
                <a:solidFill>
                  <a:srgbClr val="555960"/>
                </a:solidFill>
                <a:latin typeface="Red Hat Text"/>
                <a:ea typeface="Red Hat Text"/>
              </a:rPr>
              <a:t>OpenStack</a:t>
            </a:r>
            <a:endParaRPr b="0" lang="en-US" sz="1100" spc="-1" strike="noStrike">
              <a:latin typeface="Arial"/>
            </a:endParaRPr>
          </a:p>
          <a:p>
            <a:pPr>
              <a:lnSpc>
                <a:spcPct val="115000"/>
              </a:lnSpc>
              <a:tabLst>
                <a:tab algn="l" pos="0"/>
              </a:tabLst>
            </a:pPr>
            <a:r>
              <a:rPr b="0" lang="en" sz="1100" spc="-1" strike="noStrike">
                <a:solidFill>
                  <a:srgbClr val="555960"/>
                </a:solidFill>
                <a:latin typeface="Red Hat Text"/>
                <a:ea typeface="Red Hat Text"/>
              </a:rPr>
              <a:t>Rackspace</a:t>
            </a:r>
            <a:endParaRPr b="0" lang="en-US" sz="1100" spc="-1" strike="noStrike">
              <a:latin typeface="Arial"/>
            </a:endParaRPr>
          </a:p>
          <a:p>
            <a:pPr>
              <a:lnSpc>
                <a:spcPct val="115000"/>
              </a:lnSpc>
              <a:tabLst>
                <a:tab algn="l" pos="0"/>
              </a:tabLst>
            </a:pPr>
            <a:r>
              <a:rPr b="0" lang="en" sz="1100" spc="-1" strike="noStrike">
                <a:solidFill>
                  <a:srgbClr val="555960"/>
                </a:solidFill>
                <a:latin typeface="Red Hat Text"/>
                <a:ea typeface="Red Hat Text"/>
              </a:rPr>
              <a:t>+more</a:t>
            </a:r>
            <a:endParaRPr b="0" lang="en-US" sz="1100" spc="-1" strike="noStrike">
              <a:latin typeface="Arial"/>
            </a:endParaRPr>
          </a:p>
        </p:txBody>
      </p:sp>
      <p:sp>
        <p:nvSpPr>
          <p:cNvPr id="306" name="CustomShape 15"/>
          <p:cNvSpPr/>
          <p:nvPr/>
        </p:nvSpPr>
        <p:spPr>
          <a:xfrm>
            <a:off x="1689840" y="1593360"/>
            <a:ext cx="1371240" cy="229860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1" lang="en" sz="1200" spc="-1" strike="noStrike">
                <a:solidFill>
                  <a:srgbClr val="555960"/>
                </a:solidFill>
                <a:latin typeface="Red Hat Text"/>
                <a:ea typeface="Red Hat Text"/>
              </a:rPr>
              <a:t>Docker</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Kubernetes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OpenStack</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OpenShift</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VMware</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p:txBody>
      </p:sp>
      <p:sp>
        <p:nvSpPr>
          <p:cNvPr id="307" name="CustomShape 16"/>
          <p:cNvSpPr/>
          <p:nvPr/>
        </p:nvSpPr>
        <p:spPr>
          <a:xfrm>
            <a:off x="3160800" y="1593360"/>
            <a:ext cx="1366920" cy="255348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0" lang="en" sz="1200" spc="-1" strike="noStrike">
                <a:solidFill>
                  <a:srgbClr val="555960"/>
                </a:solidFill>
                <a:latin typeface="Red Hat Text"/>
                <a:ea typeface="Red Hat Text"/>
              </a:rPr>
              <a:t>ACLs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Files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Packages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IIS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Registry</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Shares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Services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Configs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Users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Domains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Updates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p:txBody>
      </p:sp>
      <p:sp>
        <p:nvSpPr>
          <p:cNvPr id="308" name="CustomShape 17"/>
          <p:cNvSpPr/>
          <p:nvPr/>
        </p:nvSpPr>
        <p:spPr>
          <a:xfrm>
            <a:off x="4617000" y="1593360"/>
            <a:ext cx="1366920" cy="266004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1" lang="en" sz="1200" spc="-1" strike="noStrike">
                <a:solidFill>
                  <a:srgbClr val="555960"/>
                </a:solidFill>
                <a:latin typeface="Red Hat Text"/>
                <a:ea typeface="Red Hat Text"/>
              </a:rPr>
              <a:t>Arista</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Aruba</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Bigswitch</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Cisco</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Ericsson</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F5</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FRR</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Juniper</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Meraki</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OpenvSwitch</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Ruckus</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VyOS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p:txBody>
      </p:sp>
      <p:sp>
        <p:nvSpPr>
          <p:cNvPr id="309" name="CustomShape 18"/>
          <p:cNvSpPr/>
          <p:nvPr/>
        </p:nvSpPr>
        <p:spPr>
          <a:xfrm>
            <a:off x="6053400" y="1548360"/>
            <a:ext cx="1388520" cy="255348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1" lang="en" sz="1200" spc="-1" strike="noStrike">
                <a:solidFill>
                  <a:srgbClr val="555960"/>
                </a:solidFill>
                <a:latin typeface="Red Hat Text"/>
                <a:ea typeface="Red Hat Text"/>
              </a:rPr>
              <a:t>Checkpoint</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Cisco</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CyberArk</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F5</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Fortinet</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Juniper</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IBM</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Palo Alto</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Snort</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p:txBody>
      </p:sp>
      <p:sp>
        <p:nvSpPr>
          <p:cNvPr id="310" name="CustomShape 19"/>
          <p:cNvSpPr/>
          <p:nvPr/>
        </p:nvSpPr>
        <p:spPr>
          <a:xfrm>
            <a:off x="7520760" y="1548360"/>
            <a:ext cx="1329120" cy="266004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1" lang="en" sz="1200" spc="-1" strike="noStrike">
                <a:solidFill>
                  <a:srgbClr val="555960"/>
                </a:solidFill>
                <a:latin typeface="Red Hat Text"/>
                <a:ea typeface="Red Hat Text"/>
              </a:rPr>
              <a:t>Dynatrace</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Datadog</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LogicMonitor</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New Relic</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Sensu</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a:p>
            <a:pPr>
              <a:lnSpc>
                <a:spcPct val="115000"/>
              </a:lnSpc>
              <a:tabLst>
                <a:tab algn="l" pos="0"/>
              </a:tabLst>
            </a:pPr>
            <a:endParaRPr b="0" lang="en-US" sz="1200" spc="-1" strike="noStrike">
              <a:latin typeface="Arial"/>
            </a:endParaRPr>
          </a:p>
          <a:p>
            <a:pPr>
              <a:lnSpc>
                <a:spcPct val="115000"/>
              </a:lnSpc>
              <a:tabLst>
                <a:tab algn="l" pos="0"/>
              </a:tabLst>
            </a:pPr>
            <a:r>
              <a:rPr b="1" lang="en" sz="1200" spc="-1" strike="noStrike">
                <a:solidFill>
                  <a:srgbClr val="ee0000"/>
                </a:solidFill>
                <a:latin typeface="Red Hat Text"/>
                <a:ea typeface="Red Hat Text"/>
              </a:rPr>
              <a:t>Devops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Jira</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GitHub</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Vagrant</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Jenkins</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Slack</a:t>
            </a:r>
            <a:endParaRPr b="0" lang="en-US" sz="1200" spc="-1" strike="noStrike">
              <a:latin typeface="Arial"/>
            </a:endParaRPr>
          </a:p>
          <a:p>
            <a:pPr>
              <a:lnSpc>
                <a:spcPct val="115000"/>
              </a:lnSpc>
              <a:tabLst>
                <a:tab algn="l" pos="0"/>
              </a:tabLst>
            </a:pPr>
            <a:r>
              <a:rPr b="0" lang="en" sz="1200" spc="-1" strike="noStrike">
                <a:solidFill>
                  <a:srgbClr val="555960"/>
                </a:solidFill>
                <a:latin typeface="Red Hat Text"/>
                <a:ea typeface="Red Hat Text"/>
              </a:rPr>
              <a:t>+more</a:t>
            </a:r>
            <a:endParaRPr b="0" lang="en-US" sz="1200" spc="-1" strike="noStrike">
              <a:latin typeface="Arial"/>
            </a:endParaRPr>
          </a:p>
          <a:p>
            <a:pPr>
              <a:lnSpc>
                <a:spcPct val="115000"/>
              </a:lnSpc>
              <a:tabLst>
                <a:tab algn="l" pos="0"/>
              </a:tabLst>
            </a:pPr>
            <a:endParaRPr b="0" lang="en-US" sz="1200" spc="-1" strike="noStrike">
              <a:latin typeface="Arial"/>
            </a:endParaRPr>
          </a:p>
          <a:p>
            <a:pPr>
              <a:lnSpc>
                <a:spcPct val="115000"/>
              </a:lnSpc>
              <a:tabLst>
                <a:tab algn="l" pos="0"/>
              </a:tabLst>
            </a:pPr>
            <a:endParaRPr b="0" lang="en-US" sz="1200" spc="-1" strike="noStrike">
              <a:latin typeface="Arial"/>
            </a:endParaRPr>
          </a:p>
          <a:p>
            <a:pPr>
              <a:lnSpc>
                <a:spcPct val="115000"/>
              </a:lnSpc>
              <a:tabLst>
                <a:tab algn="l" pos="0"/>
              </a:tabLst>
            </a:pPr>
            <a:endParaRPr b="0" lang="en-US" sz="1200" spc="-1" strike="noStrike">
              <a:latin typeface="Arial"/>
            </a:endParaRPr>
          </a:p>
        </p:txBody>
      </p:sp>
      <p:sp>
        <p:nvSpPr>
          <p:cNvPr id="311" name="CustomShape 20"/>
          <p:cNvSpPr/>
          <p:nvPr/>
        </p:nvSpPr>
        <p:spPr>
          <a:xfrm>
            <a:off x="1743480" y="3177720"/>
            <a:ext cx="1225440" cy="469080"/>
          </a:xfrm>
          <a:prstGeom prst="rect">
            <a:avLst/>
          </a:prstGeom>
          <a:noFill/>
          <a:ln>
            <a:noFill/>
          </a:ln>
        </p:spPr>
        <p:style>
          <a:lnRef idx="0"/>
          <a:fillRef idx="0"/>
          <a:effectRef idx="0"/>
          <a:fontRef idx="minor"/>
        </p:style>
        <p:txBody>
          <a:bodyPr lIns="45720" rIns="45720">
            <a:noAutofit/>
          </a:bodyPr>
          <a:p>
            <a:pPr>
              <a:lnSpc>
                <a:spcPct val="115000"/>
              </a:lnSpc>
              <a:tabLst>
                <a:tab algn="l" pos="0"/>
              </a:tabLst>
            </a:pPr>
            <a:r>
              <a:rPr b="1" lang="en" sz="1200" spc="-1" strike="noStrike">
                <a:solidFill>
                  <a:srgbClr val="ee0000"/>
                </a:solidFill>
                <a:latin typeface="Red Hat Text"/>
                <a:ea typeface="Red Hat Text"/>
              </a:rPr>
              <a:t>Storage</a:t>
            </a:r>
            <a:endParaRPr b="0" lang="en-US" sz="1200" spc="-1" strike="noStrike">
              <a:latin typeface="Arial"/>
            </a:endParaRPr>
          </a:p>
          <a:p>
            <a:pPr>
              <a:lnSpc>
                <a:spcPct val="115000"/>
              </a:lnSpc>
              <a:tabLst>
                <a:tab algn="l" pos="0"/>
              </a:tabLst>
            </a:pPr>
            <a:r>
              <a:rPr b="1" lang="en" sz="1200" spc="-1" strike="noStrike">
                <a:solidFill>
                  <a:srgbClr val="666666"/>
                </a:solidFill>
                <a:latin typeface="Red Hat Text"/>
                <a:ea typeface="Red Hat Text"/>
              </a:rPr>
              <a:t>EMC</a:t>
            </a:r>
            <a:endParaRPr b="0" lang="en-US" sz="1200" spc="-1" strike="noStrike">
              <a:latin typeface="Arial"/>
            </a:endParaRPr>
          </a:p>
          <a:p>
            <a:pPr>
              <a:lnSpc>
                <a:spcPct val="115000"/>
              </a:lnSpc>
              <a:tabLst>
                <a:tab algn="l" pos="0"/>
              </a:tabLst>
            </a:pPr>
            <a:r>
              <a:rPr b="1" lang="en" sz="1200" spc="-1" strike="noStrike">
                <a:solidFill>
                  <a:srgbClr val="666666"/>
                </a:solidFill>
                <a:latin typeface="Red Hat Text"/>
                <a:ea typeface="Red Hat Text"/>
              </a:rPr>
              <a:t>Netapp</a:t>
            </a:r>
            <a:endParaRPr b="0" lang="en-US" sz="1200" spc="-1" strike="noStrike">
              <a:latin typeface="Arial"/>
            </a:endParaRPr>
          </a:p>
          <a:p>
            <a:pPr>
              <a:lnSpc>
                <a:spcPct val="115000"/>
              </a:lnSpc>
              <a:tabLst>
                <a:tab algn="l" pos="0"/>
              </a:tabLst>
            </a:pPr>
            <a:r>
              <a:rPr b="1" lang="en" sz="1200" spc="-1" strike="noStrike">
                <a:solidFill>
                  <a:srgbClr val="666666"/>
                </a:solidFill>
                <a:latin typeface="Red Hat Text"/>
                <a:ea typeface="Red Hat Text"/>
              </a:rPr>
              <a:t>Hitachi</a:t>
            </a:r>
            <a:endParaRPr b="0" lang="en-US" sz="1200" spc="-1" strike="noStrike">
              <a:latin typeface="Arial"/>
            </a:endParaRPr>
          </a:p>
          <a:p>
            <a:pPr>
              <a:lnSpc>
                <a:spcPct val="115000"/>
              </a:lnSpc>
              <a:tabLst>
                <a:tab algn="l" pos="0"/>
              </a:tabLst>
            </a:pPr>
            <a:r>
              <a:rPr b="1" lang="en" sz="1200" spc="-1" strike="noStrike">
                <a:solidFill>
                  <a:srgbClr val="666666"/>
                </a:solidFill>
                <a:latin typeface="Red Hat Text"/>
                <a:ea typeface="Red Hat Text"/>
              </a:rPr>
              <a:t>IBM</a:t>
            </a:r>
            <a:endParaRPr b="0" lang="en-US" sz="1200" spc="-1" strike="noStrike">
              <a:latin typeface="Arial"/>
            </a:endParaRPr>
          </a:p>
          <a:p>
            <a:pPr>
              <a:lnSpc>
                <a:spcPct val="115000"/>
              </a:lnSpc>
              <a:tabLst>
                <a:tab algn="l" pos="0"/>
              </a:tabLst>
            </a:pPr>
            <a:r>
              <a:rPr b="1" lang="en" sz="1200" spc="-1" strike="noStrike">
                <a:solidFill>
                  <a:srgbClr val="666666"/>
                </a:solidFill>
                <a:latin typeface="Red Hat Text"/>
                <a:ea typeface="Red Hat Text"/>
              </a:rPr>
              <a:t>Infinidat</a:t>
            </a:r>
            <a:endParaRPr b="0" lang="en-US" sz="1200" spc="-1" strike="noStrike">
              <a:latin typeface="Arial"/>
            </a:endParaRPr>
          </a:p>
          <a:p>
            <a:pPr>
              <a:lnSpc>
                <a:spcPct val="115000"/>
              </a:lnSpc>
              <a:tabLst>
                <a:tab algn="l" pos="0"/>
              </a:tabLst>
            </a:pPr>
            <a:r>
              <a:rPr b="0" lang="en" sz="1200" spc="-1" strike="noStrike">
                <a:solidFill>
                  <a:srgbClr val="666666"/>
                </a:solidFill>
                <a:latin typeface="Red Hat Text"/>
                <a:ea typeface="Red Hat Text"/>
              </a:rPr>
              <a:t>+more</a:t>
            </a:r>
            <a:endParaRPr b="0" lang="en-US" sz="1200" spc="-1" strike="noStrike">
              <a:latin typeface="Arial"/>
            </a:endParaRPr>
          </a:p>
        </p:txBody>
      </p:sp>
      <p:sp>
        <p:nvSpPr>
          <p:cNvPr id="312" name="CustomShape 21"/>
          <p:cNvSpPr/>
          <p:nvPr/>
        </p:nvSpPr>
        <p:spPr>
          <a:xfrm>
            <a:off x="375840" y="2981880"/>
            <a:ext cx="1225440" cy="303120"/>
          </a:xfrm>
          <a:prstGeom prst="rect">
            <a:avLst/>
          </a:prstGeom>
          <a:noFill/>
          <a:ln>
            <a:noFill/>
          </a:ln>
        </p:spPr>
        <p:style>
          <a:lnRef idx="0"/>
          <a:fillRef idx="0"/>
          <a:effectRef idx="0"/>
          <a:fontRef idx="minor"/>
        </p:style>
        <p:txBody>
          <a:bodyPr lIns="45720" rIns="45720">
            <a:noAutofit/>
          </a:bodyPr>
          <a:p>
            <a:pPr>
              <a:lnSpc>
                <a:spcPct val="115000"/>
              </a:lnSpc>
              <a:tabLst>
                <a:tab algn="l" pos="0"/>
              </a:tabLst>
            </a:pPr>
            <a:r>
              <a:rPr b="1" lang="en" sz="1100" spc="-1" strike="noStrike">
                <a:solidFill>
                  <a:srgbClr val="ee0000"/>
                </a:solidFill>
                <a:latin typeface="Red Hat Text"/>
                <a:ea typeface="Red Hat Text"/>
              </a:rPr>
              <a:t>Red Hat Products</a:t>
            </a:r>
            <a:endParaRPr b="0" lang="en-US" sz="1100" spc="-1" strike="noStrike">
              <a:latin typeface="Arial"/>
            </a:endParaRPr>
          </a:p>
          <a:p>
            <a:pPr>
              <a:lnSpc>
                <a:spcPct val="115000"/>
              </a:lnSpc>
              <a:tabLst>
                <a:tab algn="l" pos="0"/>
              </a:tabLst>
            </a:pPr>
            <a:r>
              <a:rPr b="1" lang="en" sz="1100" spc="-1" strike="noStrike">
                <a:solidFill>
                  <a:srgbClr val="434343"/>
                </a:solidFill>
                <a:latin typeface="Red Hat Text"/>
                <a:ea typeface="Red Hat Text"/>
              </a:rPr>
              <a:t>RHEL</a:t>
            </a:r>
            <a:endParaRPr b="0" lang="en-US" sz="1100" spc="-1" strike="noStrike">
              <a:latin typeface="Arial"/>
            </a:endParaRPr>
          </a:p>
          <a:p>
            <a:pPr>
              <a:lnSpc>
                <a:spcPct val="115000"/>
              </a:lnSpc>
              <a:tabLst>
                <a:tab algn="l" pos="0"/>
              </a:tabLst>
            </a:pPr>
            <a:r>
              <a:rPr b="1" lang="en" sz="1100" spc="-1" strike="noStrike">
                <a:solidFill>
                  <a:srgbClr val="434343"/>
                </a:solidFill>
                <a:latin typeface="Red Hat Text"/>
                <a:ea typeface="Red Hat Text"/>
              </a:rPr>
              <a:t>OpenShift</a:t>
            </a:r>
            <a:endParaRPr b="0" lang="en-US" sz="1100" spc="-1" strike="noStrike">
              <a:latin typeface="Arial"/>
            </a:endParaRPr>
          </a:p>
          <a:p>
            <a:pPr>
              <a:lnSpc>
                <a:spcPct val="115000"/>
              </a:lnSpc>
              <a:tabLst>
                <a:tab algn="l" pos="0"/>
              </a:tabLst>
            </a:pPr>
            <a:r>
              <a:rPr b="1" lang="en" sz="1100" spc="-1" strike="noStrike">
                <a:solidFill>
                  <a:srgbClr val="434343"/>
                </a:solidFill>
                <a:latin typeface="Red Hat Text"/>
                <a:ea typeface="Red Hat Text"/>
              </a:rPr>
              <a:t>Satellite</a:t>
            </a:r>
            <a:endParaRPr b="0" lang="en-US" sz="1100" spc="-1" strike="noStrike">
              <a:latin typeface="Arial"/>
            </a:endParaRPr>
          </a:p>
          <a:p>
            <a:pPr>
              <a:lnSpc>
                <a:spcPct val="115000"/>
              </a:lnSpc>
              <a:tabLst>
                <a:tab algn="l" pos="0"/>
              </a:tabLst>
            </a:pPr>
            <a:r>
              <a:rPr b="1" lang="en" sz="1100" spc="-1" strike="noStrike">
                <a:solidFill>
                  <a:srgbClr val="434343"/>
                </a:solidFill>
                <a:latin typeface="Red Hat Text"/>
                <a:ea typeface="Red Hat Text"/>
              </a:rPr>
              <a:t>Insights</a:t>
            </a:r>
            <a:endParaRPr b="0" lang="en-US" sz="1100" spc="-1" strike="noStrike">
              <a:latin typeface="Arial"/>
            </a:endParaRPr>
          </a:p>
          <a:p>
            <a:pPr>
              <a:lnSpc>
                <a:spcPct val="115000"/>
              </a:lnSpc>
              <a:tabLst>
                <a:tab algn="l" pos="0"/>
              </a:tabLst>
            </a:pPr>
            <a:r>
              <a:rPr b="1" lang="en" sz="1100" spc="-1" strike="noStrike">
                <a:solidFill>
                  <a:srgbClr val="434343"/>
                </a:solidFill>
                <a:latin typeface="Red Hat Text"/>
                <a:ea typeface="Red Hat Text"/>
              </a:rPr>
              <a:t>PAM/DM</a:t>
            </a:r>
            <a:endParaRPr b="0" lang="en-US" sz="1100" spc="-1" strike="noStrike">
              <a:latin typeface="Arial"/>
            </a:endParaRPr>
          </a:p>
          <a:p>
            <a:pPr>
              <a:lnSpc>
                <a:spcPct val="115000"/>
              </a:lnSpc>
              <a:tabLst>
                <a:tab algn="l" pos="0"/>
              </a:tabLst>
            </a:pPr>
            <a:r>
              <a:rPr b="1" lang="en" sz="1100" spc="-1" strike="noStrike">
                <a:solidFill>
                  <a:srgbClr val="434343"/>
                </a:solidFill>
                <a:latin typeface="Red Hat Text"/>
                <a:ea typeface="Red Hat Text"/>
              </a:rPr>
              <a:t>JBoss EAP</a:t>
            </a:r>
            <a:endParaRPr b="0" lang="en-US" sz="1100" spc="-1" strike="noStrike">
              <a:latin typeface="Arial"/>
            </a:endParaRPr>
          </a:p>
          <a:p>
            <a:pPr>
              <a:lnSpc>
                <a:spcPct val="115000"/>
              </a:lnSpc>
              <a:tabLst>
                <a:tab algn="l" pos="0"/>
              </a:tabLst>
            </a:pPr>
            <a:r>
              <a:rPr b="0" lang="en" sz="1100" spc="-1" strike="noStrike">
                <a:solidFill>
                  <a:srgbClr val="434343"/>
                </a:solidFill>
                <a:latin typeface="Red Hat Text"/>
                <a:ea typeface="Red Hat Text"/>
              </a:rPr>
              <a:t>+more</a:t>
            </a:r>
            <a:endParaRPr b="0" lang="en-US" sz="1100" spc="-1" strike="noStrike">
              <a:latin typeface="Arial"/>
            </a:endParaRPr>
          </a:p>
        </p:txBody>
      </p:sp>
      <p:sp>
        <p:nvSpPr>
          <p:cNvPr id="313" name="CustomShape 22"/>
          <p:cNvSpPr/>
          <p:nvPr/>
        </p:nvSpPr>
        <p:spPr>
          <a:xfrm>
            <a:off x="6051960" y="3715560"/>
            <a:ext cx="1388520" cy="36216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1" lang="en" sz="1200" spc="-1" strike="noStrike">
                <a:solidFill>
                  <a:srgbClr val="ee0000"/>
                </a:solidFill>
                <a:latin typeface="Red Hat Text"/>
                <a:ea typeface="Red Hat Text"/>
              </a:rPr>
              <a:t>Systems</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IBM (Z,P,I)</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Dell</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Cisco</a:t>
            </a:r>
            <a:endParaRPr b="0" lang="en-US" sz="1200" spc="-1" strike="noStrike">
              <a:latin typeface="Arial"/>
            </a:endParaRPr>
          </a:p>
          <a:p>
            <a:pPr>
              <a:lnSpc>
                <a:spcPct val="115000"/>
              </a:lnSpc>
              <a:tabLst>
                <a:tab algn="l" pos="0"/>
              </a:tabLst>
            </a:pPr>
            <a:r>
              <a:rPr b="1" lang="en" sz="1200" spc="-1" strike="noStrike">
                <a:solidFill>
                  <a:srgbClr val="555960"/>
                </a:solidFill>
                <a:latin typeface="Red Hat Text"/>
                <a:ea typeface="Red Hat Text"/>
              </a:rPr>
              <a:t>HP</a:t>
            </a:r>
            <a:endParaRPr b="0" lang="en-US" sz="1200" spc="-1" strike="noStrike">
              <a:latin typeface="Arial"/>
            </a:endParaRPr>
          </a:p>
          <a:p>
            <a:pPr>
              <a:lnSpc>
                <a:spcPct val="115000"/>
              </a:lnSpc>
              <a:tabLst>
                <a:tab algn="l" pos="0"/>
              </a:tabLst>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456480" y="204480"/>
            <a:ext cx="8227800" cy="857880"/>
          </a:xfrm>
          <a:prstGeom prst="rect">
            <a:avLst/>
          </a:prstGeom>
          <a:noFill/>
          <a:ln>
            <a:noFill/>
          </a:ln>
        </p:spPr>
        <p:txBody>
          <a:bodyPr lIns="0" rIns="0" tIns="35640" bIns="0" anchor="ctr">
            <a:noAutofit/>
          </a:bodyPr>
          <a:p>
            <a:pPr algn="ctr">
              <a:lnSpc>
                <a:spcPct val="93000"/>
              </a:lnSpc>
              <a:tabLst>
                <a:tab algn="l" pos="0"/>
              </a:tabLst>
            </a:pPr>
            <a:r>
              <a:rPr b="0" lang="en" sz="4000" spc="-1" strike="noStrike">
                <a:solidFill>
                  <a:srgbClr val="000000"/>
                </a:solidFill>
                <a:latin typeface="Arial"/>
                <a:ea typeface="Arial"/>
              </a:rPr>
              <a:t>Ansible Modules</a:t>
            </a:r>
            <a:endParaRPr b="0" lang="en-US" sz="4000" spc="-1" strike="noStrike">
              <a:solidFill>
                <a:srgbClr val="000000"/>
              </a:solidFill>
              <a:latin typeface="Arial"/>
            </a:endParaRPr>
          </a:p>
        </p:txBody>
      </p:sp>
      <p:sp>
        <p:nvSpPr>
          <p:cNvPr id="315" name="TextShape 2"/>
          <p:cNvSpPr txBox="1"/>
          <p:nvPr/>
        </p:nvSpPr>
        <p:spPr>
          <a:xfrm>
            <a:off x="456480" y="1203840"/>
            <a:ext cx="8227800" cy="2981880"/>
          </a:xfrm>
          <a:prstGeom prst="rect">
            <a:avLst/>
          </a:prstGeom>
          <a:noFill/>
          <a:ln>
            <a:noFill/>
          </a:ln>
        </p:spPr>
        <p:txBody>
          <a:bodyPr lIns="0" rIns="0" tIns="25920" bIns="0">
            <a:noAutofit/>
          </a:bodyPr>
          <a:p>
            <a:pPr marL="216000" indent="-216000">
              <a:lnSpc>
                <a:spcPct val="80000"/>
              </a:lnSpc>
              <a:buClr>
                <a:srgbClr val="000000"/>
              </a:buClr>
              <a:buSzPct val="45000"/>
              <a:buFont typeface="Wingdings" charset="2"/>
              <a:buChar char=""/>
            </a:pPr>
            <a:r>
              <a:rPr b="0" lang="en" sz="2900" spc="-1" strike="noStrike">
                <a:solidFill>
                  <a:srgbClr val="000000"/>
                </a:solidFill>
                <a:latin typeface="Arial"/>
                <a:ea typeface="Arial"/>
              </a:rPr>
              <a:t>Networking (Cisco ACI, AireOS, IOS, IOS XR, Meraki, NSO, NX-OS, UCS, many more)</a:t>
            </a:r>
            <a:endParaRPr b="0" lang="en-US" sz="2900" spc="-1" strike="noStrike">
              <a:solidFill>
                <a:srgbClr val="000000"/>
              </a:solidFill>
              <a:latin typeface="Arial"/>
            </a:endParaRPr>
          </a:p>
          <a:p>
            <a:pPr marL="216000" indent="-216000">
              <a:lnSpc>
                <a:spcPct val="80000"/>
              </a:lnSpc>
              <a:buClr>
                <a:srgbClr val="000000"/>
              </a:buClr>
              <a:buSzPct val="45000"/>
              <a:buFont typeface="Wingdings" charset="2"/>
              <a:buChar char=""/>
            </a:pPr>
            <a:r>
              <a:rPr b="0" lang="en" sz="2900" spc="-1" strike="noStrike">
                <a:solidFill>
                  <a:srgbClr val="000000"/>
                </a:solidFill>
                <a:latin typeface="Arial"/>
                <a:ea typeface="Arial"/>
              </a:rPr>
              <a:t>Load Balancing (F5, NetScalar)</a:t>
            </a:r>
            <a:endParaRPr b="0" lang="en-US" sz="2900" spc="-1" strike="noStrike">
              <a:solidFill>
                <a:srgbClr val="000000"/>
              </a:solidFill>
              <a:latin typeface="Arial"/>
            </a:endParaRPr>
          </a:p>
          <a:p>
            <a:pPr marL="216000" indent="-216000">
              <a:lnSpc>
                <a:spcPct val="80000"/>
              </a:lnSpc>
              <a:buClr>
                <a:srgbClr val="000000"/>
              </a:buClr>
              <a:buSzPct val="45000"/>
              <a:buFont typeface="Wingdings" charset="2"/>
              <a:buChar char=""/>
            </a:pPr>
            <a:r>
              <a:rPr b="0" lang="en" sz="2900" spc="-1" strike="noStrike">
                <a:solidFill>
                  <a:srgbClr val="000000"/>
                </a:solidFill>
                <a:latin typeface="Arial"/>
                <a:ea typeface="Arial"/>
              </a:rPr>
              <a:t>Storage (Netapp, HP, IBM, Hitachi)</a:t>
            </a:r>
            <a:endParaRPr b="0" lang="en-US" sz="2900" spc="-1" strike="noStrike">
              <a:solidFill>
                <a:srgbClr val="000000"/>
              </a:solidFill>
              <a:latin typeface="Arial"/>
            </a:endParaRPr>
          </a:p>
          <a:p>
            <a:pPr marL="216000" indent="-216000">
              <a:lnSpc>
                <a:spcPct val="80000"/>
              </a:lnSpc>
              <a:buClr>
                <a:srgbClr val="000000"/>
              </a:buClr>
              <a:buSzPct val="45000"/>
              <a:buFont typeface="Wingdings" charset="2"/>
              <a:buChar char=""/>
            </a:pPr>
            <a:r>
              <a:rPr b="0" lang="en" sz="2900" spc="-1" strike="noStrike">
                <a:solidFill>
                  <a:srgbClr val="000000"/>
                </a:solidFill>
                <a:latin typeface="Arial"/>
                <a:ea typeface="Arial"/>
              </a:rPr>
              <a:t>Security (Palo Alto,Cisco)</a:t>
            </a:r>
            <a:endParaRPr b="0" lang="en-US" sz="2900" spc="-1" strike="noStrike">
              <a:solidFill>
                <a:srgbClr val="000000"/>
              </a:solidFill>
              <a:latin typeface="Arial"/>
            </a:endParaRPr>
          </a:p>
          <a:p>
            <a:pPr marL="216000" indent="-216000">
              <a:lnSpc>
                <a:spcPct val="80000"/>
              </a:lnSpc>
              <a:buClr>
                <a:srgbClr val="000000"/>
              </a:buClr>
              <a:buSzPct val="45000"/>
              <a:buFont typeface="Wingdings" charset="2"/>
              <a:buChar char=""/>
            </a:pPr>
            <a:r>
              <a:rPr b="0" lang="en" sz="2900" spc="-1" strike="noStrike">
                <a:solidFill>
                  <a:srgbClr val="000000"/>
                </a:solidFill>
                <a:latin typeface="Arial"/>
                <a:ea typeface="Arial"/>
              </a:rPr>
              <a:t>Windows</a:t>
            </a:r>
            <a:endParaRPr b="0" lang="en-US" sz="2900" spc="-1" strike="noStrike">
              <a:solidFill>
                <a:srgbClr val="000000"/>
              </a:solidFill>
              <a:latin typeface="Arial"/>
            </a:endParaRPr>
          </a:p>
          <a:p>
            <a:pPr marL="216000" indent="-216000">
              <a:lnSpc>
                <a:spcPct val="80000"/>
              </a:lnSpc>
              <a:buClr>
                <a:srgbClr val="000000"/>
              </a:buClr>
              <a:buSzPct val="45000"/>
              <a:buFont typeface="Wingdings" charset="2"/>
              <a:buChar char=""/>
            </a:pPr>
            <a:r>
              <a:rPr b="0" lang="en" sz="2900" spc="-1" strike="noStrike">
                <a:solidFill>
                  <a:srgbClr val="000000"/>
                </a:solidFill>
                <a:latin typeface="Arial"/>
                <a:ea typeface="Arial"/>
              </a:rPr>
              <a:t>RHEL</a:t>
            </a:r>
            <a:endParaRPr b="0" lang="en-US" sz="2900" spc="-1" strike="noStrike">
              <a:solidFill>
                <a:srgbClr val="000000"/>
              </a:solidFill>
              <a:latin typeface="Arial"/>
            </a:endParaRPr>
          </a:p>
          <a:p>
            <a:pPr marL="216000" indent="-216000">
              <a:lnSpc>
                <a:spcPct val="80000"/>
              </a:lnSpc>
              <a:buClr>
                <a:srgbClr val="000000"/>
              </a:buClr>
              <a:buSzPct val="45000"/>
              <a:buFont typeface="Wingdings" charset="2"/>
              <a:buChar char=""/>
            </a:pPr>
            <a:r>
              <a:rPr b="0" lang="en" sz="2900" spc="-1" strike="noStrike">
                <a:solidFill>
                  <a:srgbClr val="000000"/>
                </a:solidFill>
                <a:latin typeface="Arial"/>
                <a:ea typeface="Arial"/>
              </a:rPr>
              <a:t>CICD for App Dev, Testing, Capacity/Performance (EAP &amp; WAS)</a:t>
            </a:r>
            <a:endParaRPr b="0" lang="en-US" sz="2900" spc="-1" strike="noStrike">
              <a:solidFill>
                <a:srgbClr val="000000"/>
              </a:solidFill>
              <a:latin typeface="Arial"/>
            </a:endParaRPr>
          </a:p>
          <a:p>
            <a:pPr marL="216000" indent="-216000">
              <a:lnSpc>
                <a:spcPct val="80000"/>
              </a:lnSpc>
              <a:buClr>
                <a:srgbClr val="000000"/>
              </a:buClr>
              <a:buSzPct val="45000"/>
              <a:buFont typeface="Wingdings" charset="2"/>
              <a:buChar char=""/>
            </a:pPr>
            <a:r>
              <a:rPr b="0" lang="en" sz="2900" spc="-1" strike="noStrike">
                <a:solidFill>
                  <a:srgbClr val="000000"/>
                </a:solidFill>
                <a:latin typeface="Arial"/>
                <a:ea typeface="Arial"/>
              </a:rPr>
              <a:t>Mainframe (P,Z,I)</a:t>
            </a:r>
            <a:endParaRPr b="0" lang="en-US" sz="2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456480" y="204480"/>
            <a:ext cx="8227800" cy="857880"/>
          </a:xfrm>
          <a:prstGeom prst="rect">
            <a:avLst/>
          </a:prstGeom>
          <a:noFill/>
          <a:ln>
            <a:noFill/>
          </a:ln>
        </p:spPr>
        <p:txBody>
          <a:bodyPr lIns="0" rIns="0" tIns="35640" bIns="0" anchor="ctr">
            <a:noAutofit/>
          </a:bodyPr>
          <a:p>
            <a:pPr algn="ctr">
              <a:lnSpc>
                <a:spcPct val="93000"/>
              </a:lnSpc>
              <a:tabLst>
                <a:tab algn="l" pos="0"/>
              </a:tabLst>
            </a:pPr>
            <a:r>
              <a:rPr b="0" lang="en" sz="4000" spc="-1" strike="noStrike">
                <a:solidFill>
                  <a:srgbClr val="000000"/>
                </a:solidFill>
                <a:latin typeface="Arial"/>
                <a:ea typeface="Arial"/>
              </a:rPr>
              <a:t>Ansible Collections</a:t>
            </a:r>
            <a:endParaRPr b="0" lang="en-US" sz="4000" spc="-1" strike="noStrike">
              <a:solidFill>
                <a:srgbClr val="000000"/>
              </a:solidFill>
              <a:latin typeface="Arial"/>
            </a:endParaRPr>
          </a:p>
        </p:txBody>
      </p:sp>
      <p:sp>
        <p:nvSpPr>
          <p:cNvPr id="317" name="TextShape 2"/>
          <p:cNvSpPr txBox="1"/>
          <p:nvPr/>
        </p:nvSpPr>
        <p:spPr>
          <a:xfrm>
            <a:off x="456480" y="1203840"/>
            <a:ext cx="8227800" cy="3523320"/>
          </a:xfrm>
          <a:prstGeom prst="rect">
            <a:avLst/>
          </a:prstGeom>
          <a:noFill/>
          <a:ln>
            <a:noFill/>
          </a:ln>
        </p:spPr>
        <p:txBody>
          <a:bodyPr lIns="0" rIns="0" tIns="25920" bIns="0">
            <a:noAutofit/>
          </a:bodyPr>
          <a:p>
            <a:pPr marL="393840" indent="-298080">
              <a:lnSpc>
                <a:spcPct val="80000"/>
              </a:lnSpc>
              <a:buClr>
                <a:srgbClr val="000000"/>
              </a:buClr>
              <a:buFont typeface="Symbol" charset="2"/>
              <a:buChar char=""/>
            </a:pPr>
            <a:r>
              <a:rPr b="0" lang="en" sz="2900" spc="-1" strike="noStrike">
                <a:solidFill>
                  <a:srgbClr val="000000"/>
                </a:solidFill>
                <a:latin typeface="Arial"/>
                <a:ea typeface="Arial"/>
              </a:rPr>
              <a:t>IBM (P,Z,I)</a:t>
            </a:r>
            <a:endParaRPr b="0" lang="en-US" sz="2900" spc="-1" strike="noStrike">
              <a:solidFill>
                <a:srgbClr val="000000"/>
              </a:solidFill>
              <a:latin typeface="Arial"/>
            </a:endParaRPr>
          </a:p>
          <a:p>
            <a:pPr marL="393840" indent="-298080">
              <a:lnSpc>
                <a:spcPct val="80000"/>
              </a:lnSpc>
              <a:buClr>
                <a:srgbClr val="000000"/>
              </a:buClr>
              <a:buFont typeface="Symbol" charset="2"/>
              <a:buChar char=""/>
            </a:pPr>
            <a:r>
              <a:rPr b="0" lang="en" sz="2900" spc="-1" strike="noStrike">
                <a:solidFill>
                  <a:srgbClr val="000000"/>
                </a:solidFill>
                <a:latin typeface="Arial"/>
                <a:ea typeface="Arial"/>
              </a:rPr>
              <a:t>Chocolatey &lt;-- windows application deployment</a:t>
            </a:r>
            <a:endParaRPr b="0" lang="en-US" sz="2900" spc="-1" strike="noStrike">
              <a:solidFill>
                <a:srgbClr val="000000"/>
              </a:solidFill>
              <a:latin typeface="Arial"/>
            </a:endParaRPr>
          </a:p>
          <a:p>
            <a:pPr marL="393840" indent="-298080">
              <a:lnSpc>
                <a:spcPct val="80000"/>
              </a:lnSpc>
              <a:buClr>
                <a:srgbClr val="000000"/>
              </a:buClr>
              <a:buFont typeface="Symbol" charset="2"/>
              <a:buChar char=""/>
            </a:pPr>
            <a:r>
              <a:rPr b="0" lang="en" sz="2900" spc="-1" strike="noStrike">
                <a:solidFill>
                  <a:srgbClr val="000000"/>
                </a:solidFill>
                <a:latin typeface="Arial"/>
                <a:ea typeface="Arial"/>
              </a:rPr>
              <a:t>Cloud, Azure, Amazon</a:t>
            </a:r>
            <a:endParaRPr b="0" lang="en-US" sz="2900" spc="-1" strike="noStrike">
              <a:solidFill>
                <a:srgbClr val="000000"/>
              </a:solidFill>
              <a:latin typeface="Arial"/>
            </a:endParaRPr>
          </a:p>
          <a:p>
            <a:pPr marL="393840" indent="-298080">
              <a:lnSpc>
                <a:spcPct val="80000"/>
              </a:lnSpc>
              <a:buClr>
                <a:srgbClr val="000000"/>
              </a:buClr>
              <a:buFont typeface="Symbol" charset="2"/>
              <a:buChar char=""/>
            </a:pPr>
            <a:r>
              <a:rPr b="0" lang="en" sz="2900" spc="-1" strike="noStrike">
                <a:solidFill>
                  <a:srgbClr val="000000"/>
                </a:solidFill>
                <a:latin typeface="Arial"/>
                <a:ea typeface="Arial"/>
              </a:rPr>
              <a:t>Cisco</a:t>
            </a:r>
            <a:endParaRPr b="0" lang="en-US" sz="2900" spc="-1" strike="noStrike">
              <a:solidFill>
                <a:srgbClr val="000000"/>
              </a:solidFill>
              <a:latin typeface="Arial"/>
            </a:endParaRPr>
          </a:p>
          <a:p>
            <a:pPr marL="393840" indent="-298080">
              <a:lnSpc>
                <a:spcPct val="80000"/>
              </a:lnSpc>
              <a:buClr>
                <a:srgbClr val="000000"/>
              </a:buClr>
              <a:buFont typeface="Symbol" charset="2"/>
              <a:buChar char=""/>
            </a:pPr>
            <a:r>
              <a:rPr b="0" lang="en" sz="2900" spc="-1" strike="noStrike">
                <a:solidFill>
                  <a:srgbClr val="000000"/>
                </a:solidFill>
                <a:latin typeface="Arial"/>
                <a:ea typeface="Arial"/>
              </a:rPr>
              <a:t>F5</a:t>
            </a:r>
            <a:endParaRPr b="0" lang="en-US" sz="2900" spc="-1" strike="noStrike">
              <a:solidFill>
                <a:srgbClr val="000000"/>
              </a:solidFill>
              <a:latin typeface="Arial"/>
            </a:endParaRPr>
          </a:p>
          <a:p>
            <a:pPr marL="393840" indent="-298080">
              <a:lnSpc>
                <a:spcPct val="80000"/>
              </a:lnSpc>
              <a:buClr>
                <a:srgbClr val="000000"/>
              </a:buClr>
              <a:buFont typeface="Symbol" charset="2"/>
              <a:buChar char=""/>
            </a:pPr>
            <a:r>
              <a:rPr b="0" lang="en" sz="2900" spc="-1" strike="noStrike">
                <a:solidFill>
                  <a:srgbClr val="000000"/>
                </a:solidFill>
                <a:latin typeface="Arial"/>
                <a:ea typeface="Arial"/>
              </a:rPr>
              <a:t>IBM</a:t>
            </a:r>
            <a:endParaRPr b="0" lang="en-US" sz="2900" spc="-1" strike="noStrike">
              <a:solidFill>
                <a:srgbClr val="000000"/>
              </a:solidFill>
              <a:latin typeface="Arial"/>
            </a:endParaRPr>
          </a:p>
          <a:p>
            <a:pPr marL="393840" indent="-298080">
              <a:lnSpc>
                <a:spcPct val="80000"/>
              </a:lnSpc>
              <a:buClr>
                <a:srgbClr val="000000"/>
              </a:buClr>
              <a:buFont typeface="Symbol" charset="2"/>
              <a:buChar char=""/>
            </a:pPr>
            <a:r>
              <a:rPr b="0" lang="en" sz="2900" spc="-1" strike="noStrike">
                <a:solidFill>
                  <a:srgbClr val="000000"/>
                </a:solidFill>
                <a:latin typeface="Arial"/>
                <a:ea typeface="Arial"/>
              </a:rPr>
              <a:t>NetApp</a:t>
            </a:r>
            <a:endParaRPr b="0" lang="en-US" sz="2900" spc="-1" strike="noStrike">
              <a:solidFill>
                <a:srgbClr val="000000"/>
              </a:solidFill>
              <a:latin typeface="Arial"/>
            </a:endParaRPr>
          </a:p>
          <a:p>
            <a:pPr marL="393840" indent="-298080">
              <a:lnSpc>
                <a:spcPct val="80000"/>
              </a:lnSpc>
              <a:buClr>
                <a:srgbClr val="000000"/>
              </a:buClr>
              <a:buFont typeface="Symbol" charset="2"/>
              <a:buChar char=""/>
            </a:pPr>
            <a:r>
              <a:rPr b="0" lang="en" sz="2900" spc="-1" strike="noStrike">
                <a:solidFill>
                  <a:srgbClr val="000000"/>
                </a:solidFill>
                <a:latin typeface="Arial"/>
                <a:ea typeface="Arial"/>
              </a:rPr>
              <a:t>Dell EMC</a:t>
            </a:r>
            <a:endParaRPr b="0" lang="en-US" sz="2900" spc="-1" strike="noStrike">
              <a:solidFill>
                <a:srgbClr val="000000"/>
              </a:solidFill>
              <a:latin typeface="Arial"/>
            </a:endParaRPr>
          </a:p>
          <a:p>
            <a:pPr marL="393840" indent="-298080">
              <a:lnSpc>
                <a:spcPct val="80000"/>
              </a:lnSpc>
              <a:buClr>
                <a:srgbClr val="000000"/>
              </a:buClr>
              <a:buFont typeface="Symbol" charset="2"/>
              <a:buChar char=""/>
            </a:pPr>
            <a:r>
              <a:rPr b="0" lang="en" sz="2900" spc="-1" strike="noStrike">
                <a:solidFill>
                  <a:srgbClr val="000000"/>
                </a:solidFill>
                <a:latin typeface="Arial"/>
                <a:ea typeface="Arial"/>
              </a:rPr>
              <a:t>Splunk</a:t>
            </a:r>
            <a:endParaRPr b="0" lang="en-US" sz="2900" spc="-1" strike="noStrike">
              <a:solidFill>
                <a:srgbClr val="000000"/>
              </a:solidFill>
              <a:latin typeface="Arial"/>
            </a:endParaRPr>
          </a:p>
          <a:p>
            <a:pPr marL="393840" indent="-298080">
              <a:lnSpc>
                <a:spcPct val="80000"/>
              </a:lnSpc>
              <a:buClr>
                <a:srgbClr val="000000"/>
              </a:buClr>
              <a:buFont typeface="Symbol" charset="2"/>
              <a:buChar char=""/>
            </a:pPr>
            <a:r>
              <a:rPr b="0" lang="en" sz="2900" spc="-1" strike="noStrike">
                <a:solidFill>
                  <a:srgbClr val="000000"/>
                </a:solidFill>
                <a:latin typeface="Arial"/>
                <a:ea typeface="Arial"/>
              </a:rPr>
              <a:t>Red Hat</a:t>
            </a:r>
            <a:endParaRPr b="0" lang="en-US" sz="2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958400" y="392040"/>
            <a:ext cx="5226840" cy="4344480"/>
          </a:xfrm>
          <a:prstGeom prst="rect">
            <a:avLst/>
          </a:prstGeom>
          <a:solidFill>
            <a:srgbClr val="f3f3f3"/>
          </a:solidFill>
          <a:ln w="9360">
            <a:solidFill>
              <a:srgbClr val="999999"/>
            </a:solidFill>
            <a:round/>
          </a:ln>
        </p:spPr>
        <p:style>
          <a:lnRef idx="0"/>
          <a:fillRef idx="0"/>
          <a:effectRef idx="0"/>
          <a:fontRef idx="minor"/>
        </p:style>
        <p:txBody>
          <a:bodyPr tIns="91440" bIns="91440" anchor="ctr">
            <a:noAutofit/>
          </a:bodyPr>
          <a:p>
            <a:pPr>
              <a:lnSpc>
                <a:spcPct val="100000"/>
              </a:lnSpc>
              <a:tabLst>
                <a:tab algn="l" pos="0"/>
              </a:tabLst>
            </a:pPr>
            <a:r>
              <a:rPr b="0" lang="en" sz="1300" spc="-1" strike="noStrike">
                <a:solidFill>
                  <a:srgbClr val="000000"/>
                </a:solidFill>
                <a:latin typeface="Courier New"/>
                <a:ea typeface="Courier New"/>
              </a:rPr>
              <a:t>---</a:t>
            </a: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name</a:t>
            </a:r>
            <a:r>
              <a:rPr b="0" lang="en" sz="1300" spc="-1" strike="noStrike">
                <a:solidFill>
                  <a:srgbClr val="000000"/>
                </a:solidFill>
                <a:latin typeface="Courier New"/>
                <a:ea typeface="Courier New"/>
              </a:rPr>
              <a:t>: </a:t>
            </a:r>
            <a:r>
              <a:rPr b="1" lang="en" sz="1300" spc="-1" strike="noStrike">
                <a:solidFill>
                  <a:srgbClr val="9a0203"/>
                </a:solidFill>
                <a:latin typeface="Courier New"/>
                <a:ea typeface="Courier New"/>
              </a:rPr>
              <a:t>Linux install and start apache</a:t>
            </a:r>
            <a:endParaRPr b="0" lang="en-US" sz="1300" spc="-1" strike="noStrike">
              <a:latin typeface="Arial"/>
            </a:endParaRPr>
          </a:p>
          <a:p>
            <a:pPr>
              <a:lnSpc>
                <a:spcPct val="100000"/>
              </a:lnSpc>
              <a:tabLst>
                <a:tab algn="l" pos="0"/>
              </a:tabLst>
            </a:pPr>
            <a:r>
              <a:rPr b="1" lang="en" sz="1300" spc="-1" strike="noStrike">
                <a:solidFill>
                  <a:srgbClr val="1562b7"/>
                </a:solidFill>
                <a:latin typeface="Courier New"/>
                <a:ea typeface="Courier New"/>
              </a:rPr>
              <a:t>  </a:t>
            </a:r>
            <a:r>
              <a:rPr b="1" lang="en" sz="1300" spc="-1" strike="noStrike">
                <a:solidFill>
                  <a:srgbClr val="1562b7"/>
                </a:solidFill>
                <a:latin typeface="Courier New"/>
                <a:ea typeface="Courier New"/>
              </a:rPr>
              <a:t>hosts</a:t>
            </a:r>
            <a:r>
              <a:rPr b="0" lang="en" sz="1300" spc="-1" strike="noStrike">
                <a:solidFill>
                  <a:srgbClr val="000000"/>
                </a:solidFill>
                <a:latin typeface="Courier New"/>
                <a:ea typeface="Courier New"/>
              </a:rPr>
              <a:t>: web</a:t>
            </a: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become</a:t>
            </a:r>
            <a:r>
              <a:rPr b="0" lang="en" sz="1300" spc="-1" strike="noStrike">
                <a:solidFill>
                  <a:srgbClr val="000000"/>
                </a:solidFill>
                <a:latin typeface="Courier New"/>
                <a:ea typeface="Courier New"/>
              </a:rPr>
              <a:t>: yes</a:t>
            </a:r>
            <a:endParaRPr b="0" lang="en-US" sz="1300" spc="-1" strike="noStrike">
              <a:latin typeface="Arial"/>
            </a:endParaRPr>
          </a:p>
          <a:p>
            <a:pPr>
              <a:lnSpc>
                <a:spcPct val="100000"/>
              </a:lnSpc>
              <a:tabLst>
                <a:tab algn="l" pos="0"/>
              </a:tabLst>
            </a:pP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tasks</a:t>
            </a:r>
            <a:r>
              <a:rPr b="0" lang="en" sz="1300" spc="-1" strike="noStrike">
                <a:solidFill>
                  <a:srgbClr val="000000"/>
                </a:solidFill>
                <a:latin typeface="Courier New"/>
                <a:ea typeface="Courier New"/>
              </a:rPr>
              <a:t>:</a:t>
            </a: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name</a:t>
            </a:r>
            <a:r>
              <a:rPr b="0" lang="en" sz="1300" spc="-1" strike="noStrike">
                <a:solidFill>
                  <a:srgbClr val="000000"/>
                </a:solidFill>
                <a:latin typeface="Courier New"/>
                <a:ea typeface="Courier New"/>
              </a:rPr>
              <a:t>: </a:t>
            </a:r>
            <a:r>
              <a:rPr b="1" lang="en" sz="1300" spc="-1" strike="noStrike">
                <a:solidFill>
                  <a:srgbClr val="9a0203"/>
                </a:solidFill>
                <a:latin typeface="Courier New"/>
                <a:ea typeface="Courier New"/>
              </a:rPr>
              <a:t>httpd package is present</a:t>
            </a: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yum</a:t>
            </a:r>
            <a:r>
              <a:rPr b="0" lang="en" sz="1300" spc="-1" strike="noStrike">
                <a:solidFill>
                  <a:srgbClr val="000000"/>
                </a:solidFill>
                <a:latin typeface="Courier New"/>
                <a:ea typeface="Courier New"/>
              </a:rPr>
              <a:t>:</a:t>
            </a: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0" lang="en" sz="1300" spc="-1" strike="noStrike">
                <a:solidFill>
                  <a:srgbClr val="000000"/>
                </a:solidFill>
                <a:latin typeface="Courier New"/>
                <a:ea typeface="Courier New"/>
              </a:rPr>
              <a:t>	</a:t>
            </a: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name</a:t>
            </a:r>
            <a:r>
              <a:rPr b="0" lang="en" sz="1300" spc="-1" strike="noStrike">
                <a:solidFill>
                  <a:srgbClr val="000000"/>
                </a:solidFill>
                <a:latin typeface="Courier New"/>
                <a:ea typeface="Courier New"/>
              </a:rPr>
              <a:t>: httpd</a:t>
            </a: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0" lang="en" sz="1300" spc="-1" strike="noStrike">
                <a:solidFill>
                  <a:srgbClr val="000000"/>
                </a:solidFill>
                <a:latin typeface="Courier New"/>
                <a:ea typeface="Courier New"/>
              </a:rPr>
              <a:t>	</a:t>
            </a: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state</a:t>
            </a:r>
            <a:r>
              <a:rPr b="0" lang="en" sz="1300" spc="-1" strike="noStrike">
                <a:solidFill>
                  <a:srgbClr val="000000"/>
                </a:solidFill>
                <a:latin typeface="Courier New"/>
                <a:ea typeface="Courier New"/>
              </a:rPr>
              <a:t>: latest</a:t>
            </a:r>
            <a:endParaRPr b="0" lang="en-US" sz="1300" spc="-1" strike="noStrike">
              <a:latin typeface="Arial"/>
            </a:endParaRPr>
          </a:p>
          <a:p>
            <a:pPr>
              <a:lnSpc>
                <a:spcPct val="100000"/>
              </a:lnSpc>
              <a:tabLst>
                <a:tab algn="l" pos="0"/>
              </a:tabLst>
            </a:pP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name</a:t>
            </a:r>
            <a:r>
              <a:rPr b="0" lang="en" sz="1300" spc="-1" strike="noStrike">
                <a:solidFill>
                  <a:srgbClr val="000000"/>
                </a:solidFill>
                <a:latin typeface="Courier New"/>
                <a:ea typeface="Courier New"/>
              </a:rPr>
              <a:t>: </a:t>
            </a:r>
            <a:r>
              <a:rPr b="1" lang="en" sz="1300" spc="-1" strike="noStrike">
                <a:solidFill>
                  <a:srgbClr val="9a0203"/>
                </a:solidFill>
                <a:latin typeface="Courier New"/>
                <a:ea typeface="Courier New"/>
              </a:rPr>
              <a:t>latest index.html file is present</a:t>
            </a: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template</a:t>
            </a:r>
            <a:r>
              <a:rPr b="0" lang="en" sz="1300" spc="-1" strike="noStrike">
                <a:solidFill>
                  <a:srgbClr val="000000"/>
                </a:solidFill>
                <a:latin typeface="Courier New"/>
                <a:ea typeface="Courier New"/>
              </a:rPr>
              <a:t>:</a:t>
            </a: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src</a:t>
            </a:r>
            <a:r>
              <a:rPr b="0" lang="en" sz="1300" spc="-1" strike="noStrike">
                <a:solidFill>
                  <a:srgbClr val="000000"/>
                </a:solidFill>
                <a:latin typeface="Courier New"/>
                <a:ea typeface="Courier New"/>
              </a:rPr>
              <a:t>: files/index.html</a:t>
            </a: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dest</a:t>
            </a:r>
            <a:r>
              <a:rPr b="0" lang="en" sz="1300" spc="-1" strike="noStrike">
                <a:solidFill>
                  <a:srgbClr val="000000"/>
                </a:solidFill>
                <a:latin typeface="Courier New"/>
                <a:ea typeface="Courier New"/>
              </a:rPr>
              <a:t>: /var/www/html/</a:t>
            </a:r>
            <a:endParaRPr b="0" lang="en-US" sz="1300" spc="-1" strike="noStrike">
              <a:latin typeface="Arial"/>
            </a:endParaRPr>
          </a:p>
          <a:p>
            <a:pPr>
              <a:lnSpc>
                <a:spcPct val="100000"/>
              </a:lnSpc>
              <a:tabLst>
                <a:tab algn="l" pos="0"/>
              </a:tabLst>
            </a:pP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name</a:t>
            </a:r>
            <a:r>
              <a:rPr b="0" lang="en" sz="1300" spc="-1" strike="noStrike">
                <a:solidFill>
                  <a:srgbClr val="000000"/>
                </a:solidFill>
                <a:latin typeface="Courier New"/>
                <a:ea typeface="Courier New"/>
              </a:rPr>
              <a:t>: </a:t>
            </a:r>
            <a:r>
              <a:rPr b="1" lang="en" sz="1300" spc="-1" strike="noStrike">
                <a:solidFill>
                  <a:srgbClr val="9a0203"/>
                </a:solidFill>
                <a:latin typeface="Courier New"/>
                <a:ea typeface="Courier New"/>
              </a:rPr>
              <a:t>httpd is started</a:t>
            </a: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service</a:t>
            </a:r>
            <a:r>
              <a:rPr b="0" lang="en" sz="1300" spc="-1" strike="noStrike">
                <a:solidFill>
                  <a:srgbClr val="000000"/>
                </a:solidFill>
                <a:latin typeface="Courier New"/>
                <a:ea typeface="Courier New"/>
              </a:rPr>
              <a:t>:</a:t>
            </a: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name</a:t>
            </a:r>
            <a:r>
              <a:rPr b="0" lang="en" sz="1300" spc="-1" strike="noStrike">
                <a:solidFill>
                  <a:srgbClr val="000000"/>
                </a:solidFill>
                <a:latin typeface="Courier New"/>
                <a:ea typeface="Courier New"/>
              </a:rPr>
              <a:t>: httpd</a:t>
            </a:r>
            <a:endParaRPr b="0" lang="en-US" sz="1300" spc="-1" strike="noStrike">
              <a:latin typeface="Arial"/>
            </a:endParaRPr>
          </a:p>
          <a:p>
            <a:pPr>
              <a:lnSpc>
                <a:spcPct val="100000"/>
              </a:lnSpc>
              <a:tabLst>
                <a:tab algn="l" pos="0"/>
              </a:tabLst>
            </a:pPr>
            <a:r>
              <a:rPr b="0" lang="en" sz="1300" spc="-1" strike="noStrike">
                <a:solidFill>
                  <a:srgbClr val="000000"/>
                </a:solidFill>
                <a:latin typeface="Courier New"/>
                <a:ea typeface="Courier New"/>
              </a:rPr>
              <a:t>        </a:t>
            </a:r>
            <a:r>
              <a:rPr b="1" lang="en" sz="1300" spc="-1" strike="noStrike">
                <a:solidFill>
                  <a:srgbClr val="1678c4"/>
                </a:solidFill>
                <a:latin typeface="Courier New"/>
                <a:ea typeface="Courier New"/>
              </a:rPr>
              <a:t>state</a:t>
            </a:r>
            <a:r>
              <a:rPr b="0" lang="en" sz="1300" spc="-1" strike="noStrike">
                <a:solidFill>
                  <a:srgbClr val="000000"/>
                </a:solidFill>
                <a:latin typeface="Courier New"/>
                <a:ea typeface="Courier New"/>
              </a:rPr>
              <a:t>: started</a:t>
            </a:r>
            <a:endParaRPr b="0" lang="en-US" sz="1300" spc="-1" strike="noStrike">
              <a:latin typeface="Arial"/>
            </a:endParaRPr>
          </a:p>
          <a:p>
            <a:pPr>
              <a:lnSpc>
                <a:spcPct val="100000"/>
              </a:lnSpc>
              <a:tabLst>
                <a:tab algn="l" pos="0"/>
              </a:tabLst>
            </a:pP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9" name="Google Shape;437;p73" descr=""/>
          <p:cNvPicPr/>
          <p:nvPr/>
        </p:nvPicPr>
        <p:blipFill>
          <a:blip r:embed="rId1"/>
          <a:stretch/>
        </p:blipFill>
        <p:spPr>
          <a:xfrm>
            <a:off x="1586880" y="402840"/>
            <a:ext cx="5969880" cy="43372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456480" y="204480"/>
            <a:ext cx="8227800" cy="857880"/>
          </a:xfrm>
          <a:prstGeom prst="rect">
            <a:avLst/>
          </a:prstGeom>
          <a:noFill/>
          <a:ln>
            <a:noFill/>
          </a:ln>
        </p:spPr>
        <p:txBody>
          <a:bodyPr lIns="0" rIns="0" tIns="35640" bIns="0" anchor="ctr">
            <a:noAutofit/>
          </a:bodyPr>
          <a:p>
            <a:pPr>
              <a:lnSpc>
                <a:spcPct val="93000"/>
              </a:lnSpc>
              <a:tabLst>
                <a:tab algn="l" pos="0"/>
              </a:tabLst>
            </a:pPr>
            <a:r>
              <a:rPr b="0" lang="en" sz="4000" spc="-1" strike="noStrike">
                <a:solidFill>
                  <a:srgbClr val="000000"/>
                </a:solidFill>
                <a:latin typeface="Arial"/>
                <a:ea typeface="Arial"/>
              </a:rPr>
              <a:t>What is Ansible Tower?</a:t>
            </a:r>
            <a:endParaRPr b="0" lang="en-US" sz="4000" spc="-1" strike="noStrike">
              <a:solidFill>
                <a:srgbClr val="000000"/>
              </a:solidFill>
              <a:latin typeface="Arial"/>
            </a:endParaRPr>
          </a:p>
        </p:txBody>
      </p:sp>
      <p:sp>
        <p:nvSpPr>
          <p:cNvPr id="321" name="TextShape 2"/>
          <p:cNvSpPr txBox="1"/>
          <p:nvPr/>
        </p:nvSpPr>
        <p:spPr>
          <a:xfrm>
            <a:off x="456480" y="941760"/>
            <a:ext cx="8227800" cy="4083120"/>
          </a:xfrm>
          <a:prstGeom prst="rect">
            <a:avLst/>
          </a:prstGeom>
          <a:noFill/>
          <a:ln>
            <a:noFill/>
          </a:ln>
        </p:spPr>
        <p:txBody>
          <a:bodyPr lIns="0" rIns="0" tIns="25920" bIns="0">
            <a:noAutofit/>
          </a:bodyPr>
          <a:p>
            <a:pPr>
              <a:lnSpc>
                <a:spcPct val="93000"/>
              </a:lnSpc>
              <a:tabLst>
                <a:tab algn="l" pos="0"/>
              </a:tabLst>
            </a:pPr>
            <a:r>
              <a:rPr b="0" lang="en" sz="1800" spc="-1" strike="noStrike">
                <a:solidFill>
                  <a:srgbClr val="000000"/>
                </a:solidFill>
                <a:latin typeface="Arial"/>
                <a:ea typeface="Arial"/>
              </a:rPr>
              <a:t>Ansible Tower by Red Hat is a centralized API for your Ansible automation and a </a:t>
            </a:r>
            <a:r>
              <a:rPr b="0" lang="en" sz="1800" spc="-1" strike="noStrike">
                <a:solidFill>
                  <a:srgbClr val="000000"/>
                </a:solidFill>
                <a:latin typeface="Arial"/>
                <a:ea typeface="Arial"/>
              </a:rPr>
              <a:t>graphical user interface for Ansible.</a:t>
            </a:r>
            <a:endParaRPr b="0" lang="en-US" sz="1800" spc="-1" strike="noStrike">
              <a:solidFill>
                <a:srgbClr val="000000"/>
              </a:solidFill>
              <a:latin typeface="Arial"/>
            </a:endParaRPr>
          </a:p>
          <a:p>
            <a:pPr>
              <a:lnSpc>
                <a:spcPct val="93000"/>
              </a:lnSpc>
              <a:tabLst>
                <a:tab algn="l" pos="0"/>
              </a:tabLst>
            </a:pPr>
            <a:endParaRPr b="0" lang="en-US" sz="1800" spc="-1" strike="noStrike">
              <a:solidFill>
                <a:srgbClr val="000000"/>
              </a:solidFill>
              <a:latin typeface="Arial"/>
            </a:endParaRPr>
          </a:p>
          <a:p>
            <a:pPr>
              <a:lnSpc>
                <a:spcPct val="93000"/>
              </a:lnSpc>
              <a:tabLst>
                <a:tab algn="l" pos="0"/>
              </a:tabLst>
            </a:pPr>
            <a:endParaRPr b="0" lang="en-US" sz="1800" spc="-1" strike="noStrike">
              <a:solidFill>
                <a:srgbClr val="000000"/>
              </a:solidFill>
              <a:latin typeface="Arial"/>
            </a:endParaRPr>
          </a:p>
          <a:p>
            <a:pPr>
              <a:lnSpc>
                <a:spcPct val="93000"/>
              </a:lnSpc>
              <a:tabLst>
                <a:tab algn="l" pos="0"/>
              </a:tabLst>
            </a:pPr>
            <a:endParaRPr b="0" lang="en-US" sz="1800" spc="-1" strike="noStrike">
              <a:solidFill>
                <a:srgbClr val="000000"/>
              </a:solidFill>
              <a:latin typeface="Arial"/>
            </a:endParaRPr>
          </a:p>
        </p:txBody>
      </p:sp>
      <p:graphicFrame>
        <p:nvGraphicFramePr>
          <p:cNvPr id="322" name="Table 3"/>
          <p:cNvGraphicFramePr/>
          <p:nvPr/>
        </p:nvGraphicFramePr>
        <p:xfrm>
          <a:off x="921600" y="1564920"/>
          <a:ext cx="7238520" cy="3324960"/>
        </p:xfrm>
        <a:graphic>
          <a:graphicData uri="http://schemas.openxmlformats.org/drawingml/2006/table">
            <a:tbl>
              <a:tblPr/>
              <a:tblGrid>
                <a:gridCol w="3619440"/>
                <a:gridCol w="3619440"/>
              </a:tblGrid>
              <a:tr h="3324960">
                <a:tc>
                  <a:txBody>
                    <a:bodyPr lIns="91080" rIns="91080" tIns="91080" bIns="91080">
                      <a:noAutofit/>
                    </a:bodyPr>
                    <a:p>
                      <a:pPr marL="457200" indent="-317160">
                        <a:lnSpc>
                          <a:spcPct val="150000"/>
                        </a:lnSpc>
                        <a:buClr>
                          <a:srgbClr val="000000"/>
                        </a:buClr>
                        <a:buFont typeface="Arial"/>
                        <a:buChar char="●"/>
                      </a:pPr>
                      <a:r>
                        <a:rPr b="0" lang="en" sz="1400" spc="-1" strike="noStrike">
                          <a:solidFill>
                            <a:srgbClr val="000000"/>
                          </a:solidFill>
                          <a:latin typeface="Arial"/>
                          <a:ea typeface="Arial"/>
                        </a:rPr>
                        <a:t>Simple Web Ui</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Role Based Access Control</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Job Scheduling </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Dynamic Or Static Inventory Management</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Multi Playbook Workflows</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Restful Api’s</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External Logging Integration </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Real-Time Job Status</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Virtual Environments</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marL="457200" indent="-317160">
                        <a:lnSpc>
                          <a:spcPct val="150000"/>
                        </a:lnSpc>
                        <a:buClr>
                          <a:srgbClr val="000000"/>
                        </a:buClr>
                        <a:buFont typeface="Arial"/>
                        <a:buChar char="●"/>
                      </a:pPr>
                      <a:r>
                        <a:rPr b="0" lang="en" sz="1400" spc="-1" strike="noStrike">
                          <a:solidFill>
                            <a:srgbClr val="000000"/>
                          </a:solidFill>
                          <a:latin typeface="Arial"/>
                          <a:ea typeface="Arial"/>
                        </a:rPr>
                        <a:t>Red Hat Technical Support</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Red Hat Customer Portal Access</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Install/Upgrades Are Well Documented And Supported</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Standard Release Cycles </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Tested Prior To Release</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Clustering With Isolated Nodes </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Stat Reporting </a:t>
                      </a:r>
                      <a:endParaRPr b="0" lang="en-US" sz="1400" spc="-1" strike="noStrike">
                        <a:latin typeface="Arial"/>
                      </a:endParaRPr>
                    </a:p>
                    <a:p>
                      <a:pPr marL="457200" indent="-317160">
                        <a:lnSpc>
                          <a:spcPct val="150000"/>
                        </a:lnSpc>
                        <a:buClr>
                          <a:srgbClr val="000000"/>
                        </a:buClr>
                        <a:buFont typeface="Arial"/>
                        <a:buChar char="●"/>
                      </a:pPr>
                      <a:r>
                        <a:rPr b="0" lang="en" sz="1400" spc="-1" strike="noStrike">
                          <a:solidFill>
                            <a:srgbClr val="000000"/>
                          </a:solidFill>
                          <a:latin typeface="Arial"/>
                          <a:ea typeface="Arial"/>
                        </a:rPr>
                        <a:t>Red Hat Certified Content </a:t>
                      </a:r>
                      <a:endParaRPr b="0" lang="en-US" sz="1400" spc="-1" strike="noStrike">
                        <a:latin typeface="Arial"/>
                      </a:endParaRPr>
                    </a:p>
                    <a:p>
                      <a:pPr>
                        <a:lnSpc>
                          <a:spcPct val="100000"/>
                        </a:lnSpc>
                        <a:tabLst>
                          <a:tab algn="l" pos="0"/>
                        </a:tabLst>
                      </a:pP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456480" y="204480"/>
            <a:ext cx="8227800" cy="857880"/>
          </a:xfrm>
          <a:prstGeom prst="rect">
            <a:avLst/>
          </a:prstGeom>
          <a:noFill/>
          <a:ln>
            <a:noFill/>
          </a:ln>
        </p:spPr>
        <p:txBody>
          <a:bodyPr lIns="0" rIns="0" tIns="35640" bIns="0" anchor="ctr">
            <a:noAutofit/>
          </a:bodyPr>
          <a:p>
            <a:pPr>
              <a:lnSpc>
                <a:spcPct val="93000"/>
              </a:lnSpc>
              <a:tabLst>
                <a:tab algn="l" pos="0"/>
              </a:tabLst>
            </a:pPr>
            <a:r>
              <a:rPr b="0" lang="en" sz="4000" spc="-1" strike="noStrike">
                <a:solidFill>
                  <a:srgbClr val="000000"/>
                </a:solidFill>
                <a:latin typeface="Arial"/>
                <a:ea typeface="Arial"/>
              </a:rPr>
              <a:t>What can I do using Ansible Tower?</a:t>
            </a:r>
            <a:endParaRPr b="0" lang="en-US" sz="4000" spc="-1" strike="noStrike">
              <a:solidFill>
                <a:srgbClr val="000000"/>
              </a:solidFill>
              <a:latin typeface="Arial"/>
            </a:endParaRPr>
          </a:p>
        </p:txBody>
      </p:sp>
      <p:sp>
        <p:nvSpPr>
          <p:cNvPr id="324" name="TextShape 2"/>
          <p:cNvSpPr txBox="1"/>
          <p:nvPr/>
        </p:nvSpPr>
        <p:spPr>
          <a:xfrm>
            <a:off x="456480" y="941760"/>
            <a:ext cx="8227800" cy="4083120"/>
          </a:xfrm>
          <a:prstGeom prst="rect">
            <a:avLst/>
          </a:prstGeom>
          <a:noFill/>
          <a:ln>
            <a:noFill/>
          </a:ln>
        </p:spPr>
        <p:txBody>
          <a:bodyPr lIns="0" rIns="0" tIns="25920" bIns="0">
            <a:noAutofit/>
          </a:bodyPr>
          <a:p>
            <a:pPr>
              <a:lnSpc>
                <a:spcPct val="93000"/>
              </a:lnSpc>
              <a:tabLst>
                <a:tab algn="l" pos="0"/>
              </a:tabLst>
            </a:pPr>
            <a:r>
              <a:rPr b="0" lang="en" sz="1800" spc="-1" strike="noStrike">
                <a:solidFill>
                  <a:srgbClr val="000000"/>
                </a:solidFill>
                <a:latin typeface="Arial"/>
                <a:ea typeface="Arial"/>
              </a:rPr>
              <a:t>Automate the deployment and manage your entire I.T. Footprint</a:t>
            </a:r>
            <a:endParaRPr b="0" lang="en-US" sz="1800" spc="-1" strike="noStrike">
              <a:solidFill>
                <a:srgbClr val="000000"/>
              </a:solidFill>
              <a:latin typeface="Arial"/>
            </a:endParaRPr>
          </a:p>
          <a:p>
            <a:pPr>
              <a:lnSpc>
                <a:spcPct val="93000"/>
              </a:lnSpc>
              <a:tabLst>
                <a:tab algn="l" pos="0"/>
              </a:tabLst>
            </a:pPr>
            <a:endParaRPr b="0" lang="en-US" sz="1800" spc="-1" strike="noStrike">
              <a:solidFill>
                <a:srgbClr val="000000"/>
              </a:solidFill>
              <a:latin typeface="Arial"/>
            </a:endParaRPr>
          </a:p>
          <a:p>
            <a:pPr>
              <a:lnSpc>
                <a:spcPct val="93000"/>
              </a:lnSpc>
              <a:tabLst>
                <a:tab algn="l" pos="0"/>
              </a:tabLst>
            </a:pPr>
            <a:endParaRPr b="0" lang="en-US" sz="1800" spc="-1" strike="noStrike">
              <a:solidFill>
                <a:srgbClr val="000000"/>
              </a:solidFill>
              <a:latin typeface="Arial"/>
            </a:endParaRPr>
          </a:p>
          <a:p>
            <a:pPr>
              <a:lnSpc>
                <a:spcPct val="93000"/>
              </a:lnSpc>
              <a:tabLst>
                <a:tab algn="l" pos="0"/>
              </a:tabLst>
            </a:pPr>
            <a:endParaRPr b="0" lang="en-US" sz="1800" spc="-1" strike="noStrike">
              <a:solidFill>
                <a:srgbClr val="000000"/>
              </a:solidFill>
              <a:latin typeface="Arial"/>
            </a:endParaRPr>
          </a:p>
        </p:txBody>
      </p:sp>
      <p:pic>
        <p:nvPicPr>
          <p:cNvPr id="325" name="Google Shape;451;p75" descr=""/>
          <p:cNvPicPr/>
          <p:nvPr/>
        </p:nvPicPr>
        <p:blipFill>
          <a:blip r:embed="rId1"/>
          <a:stretch/>
        </p:blipFill>
        <p:spPr>
          <a:xfrm>
            <a:off x="655920" y="1450080"/>
            <a:ext cx="7829280" cy="30668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456480" y="204480"/>
            <a:ext cx="8227800" cy="857880"/>
          </a:xfrm>
          <a:prstGeom prst="rect">
            <a:avLst/>
          </a:prstGeom>
          <a:noFill/>
          <a:ln>
            <a:noFill/>
          </a:ln>
        </p:spPr>
        <p:txBody>
          <a:bodyPr lIns="0" rIns="0" tIns="35640" bIns="0" anchor="ctr">
            <a:noAutofit/>
          </a:bodyPr>
          <a:p>
            <a:pPr>
              <a:lnSpc>
                <a:spcPct val="93000"/>
              </a:lnSpc>
              <a:tabLst>
                <a:tab algn="l" pos="0"/>
              </a:tabLst>
            </a:pPr>
            <a:r>
              <a:rPr b="0" lang="en" sz="4000" spc="-1" strike="noStrike">
                <a:solidFill>
                  <a:srgbClr val="000000"/>
                </a:solidFill>
                <a:latin typeface="Arial"/>
                <a:ea typeface="Arial"/>
              </a:rPr>
              <a:t>Ansible is the language of DevOps!</a:t>
            </a:r>
            <a:endParaRPr b="0" lang="en-US" sz="4000" spc="-1" strike="noStrike">
              <a:solidFill>
                <a:srgbClr val="000000"/>
              </a:solidFill>
              <a:latin typeface="Arial"/>
            </a:endParaRPr>
          </a:p>
        </p:txBody>
      </p:sp>
      <p:sp>
        <p:nvSpPr>
          <p:cNvPr id="327" name="TextShape 2"/>
          <p:cNvSpPr txBox="1"/>
          <p:nvPr/>
        </p:nvSpPr>
        <p:spPr>
          <a:xfrm>
            <a:off x="456480" y="941760"/>
            <a:ext cx="8227800" cy="4083120"/>
          </a:xfrm>
          <a:prstGeom prst="rect">
            <a:avLst/>
          </a:prstGeom>
          <a:noFill/>
          <a:ln>
            <a:noFill/>
          </a:ln>
        </p:spPr>
        <p:txBody>
          <a:bodyPr lIns="0" rIns="0" tIns="25920" bIns="0">
            <a:noAutofit/>
          </a:bodyPr>
          <a:p>
            <a:pPr>
              <a:lnSpc>
                <a:spcPct val="93000"/>
              </a:lnSpc>
              <a:tabLst>
                <a:tab algn="l" pos="0"/>
              </a:tabLst>
            </a:pPr>
            <a:endParaRPr b="0" lang="en-US" sz="1400" spc="-1" strike="noStrike">
              <a:solidFill>
                <a:srgbClr val="000000"/>
              </a:solidFill>
              <a:latin typeface="Arial"/>
            </a:endParaRPr>
          </a:p>
          <a:p>
            <a:pPr>
              <a:lnSpc>
                <a:spcPct val="93000"/>
              </a:lnSpc>
              <a:tabLst>
                <a:tab algn="l" pos="0"/>
              </a:tabLst>
            </a:pPr>
            <a:endParaRPr b="0" lang="en-US" sz="1400" spc="-1" strike="noStrike">
              <a:solidFill>
                <a:srgbClr val="000000"/>
              </a:solidFill>
              <a:latin typeface="Arial"/>
            </a:endParaRPr>
          </a:p>
          <a:p>
            <a:pPr>
              <a:lnSpc>
                <a:spcPct val="93000"/>
              </a:lnSpc>
              <a:tabLst>
                <a:tab algn="l" pos="0"/>
              </a:tabLst>
            </a:pPr>
            <a:endParaRPr b="0" lang="en-US" sz="1400" spc="-1" strike="noStrike">
              <a:solidFill>
                <a:srgbClr val="000000"/>
              </a:solidFill>
              <a:latin typeface="Arial"/>
            </a:endParaRPr>
          </a:p>
        </p:txBody>
      </p:sp>
      <p:pic>
        <p:nvPicPr>
          <p:cNvPr id="328" name="Google Shape;458;p76" descr=""/>
          <p:cNvPicPr/>
          <p:nvPr/>
        </p:nvPicPr>
        <p:blipFill>
          <a:blip r:embed="rId1"/>
          <a:stretch/>
        </p:blipFill>
        <p:spPr>
          <a:xfrm>
            <a:off x="1010520" y="1062720"/>
            <a:ext cx="7119720" cy="35330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456480" y="204480"/>
            <a:ext cx="8227800" cy="857880"/>
          </a:xfrm>
          <a:prstGeom prst="rect">
            <a:avLst/>
          </a:prstGeom>
          <a:noFill/>
          <a:ln>
            <a:noFill/>
          </a:ln>
        </p:spPr>
        <p:txBody>
          <a:bodyPr lIns="0" rIns="0" tIns="35640" bIns="0" anchor="ctr">
            <a:noAutofit/>
          </a:bodyPr>
          <a:p>
            <a:pPr algn="ctr">
              <a:lnSpc>
                <a:spcPct val="93000"/>
              </a:lnSpc>
              <a:tabLst>
                <a:tab algn="l" pos="0"/>
              </a:tabLst>
            </a:pPr>
            <a:r>
              <a:rPr b="0" lang="en" sz="4000" spc="-1" strike="noStrike">
                <a:solidFill>
                  <a:srgbClr val="000000"/>
                </a:solidFill>
                <a:latin typeface="Arial"/>
                <a:ea typeface="Arial"/>
              </a:rPr>
              <a:t>What is Satellite?</a:t>
            </a:r>
            <a:endParaRPr b="0" lang="en-US" sz="4000" spc="-1" strike="noStrike">
              <a:solidFill>
                <a:srgbClr val="000000"/>
              </a:solidFill>
              <a:latin typeface="Arial"/>
            </a:endParaRPr>
          </a:p>
        </p:txBody>
      </p:sp>
      <p:sp>
        <p:nvSpPr>
          <p:cNvPr id="330" name="TextShape 2"/>
          <p:cNvSpPr txBox="1"/>
          <p:nvPr/>
        </p:nvSpPr>
        <p:spPr>
          <a:xfrm>
            <a:off x="456480" y="1203840"/>
            <a:ext cx="8227800" cy="2981520"/>
          </a:xfrm>
          <a:prstGeom prst="rect">
            <a:avLst/>
          </a:prstGeom>
          <a:noFill/>
          <a:ln>
            <a:noFill/>
          </a:ln>
        </p:spPr>
        <p:txBody>
          <a:bodyPr lIns="0" rIns="0" tIns="25920" bIns="0">
            <a:noAutofit/>
          </a:bodyPr>
          <a:p>
            <a:pPr>
              <a:lnSpc>
                <a:spcPct val="93000"/>
              </a:lnSpc>
              <a:tabLst>
                <a:tab algn="l" pos="0"/>
              </a:tabLst>
            </a:pPr>
            <a:r>
              <a:rPr b="0" lang="en" sz="2900" spc="-1" strike="noStrike">
                <a:solidFill>
                  <a:srgbClr val="000000"/>
                </a:solidFill>
                <a:latin typeface="Arial"/>
                <a:ea typeface="Arial"/>
              </a:rPr>
              <a:t>The easiest way to manage your Red Hat infrastructure for efficient and compliant IT operations. Establish trusted content repos and processes that help you build a standards-based, secure Red Hat environment.</a:t>
            </a:r>
            <a:endParaRPr b="0" lang="en-US" sz="2900" spc="-1" strike="noStrike">
              <a:solidFill>
                <a:srgbClr val="000000"/>
              </a:solidFill>
              <a:latin typeface="Arial"/>
            </a:endParaRPr>
          </a:p>
        </p:txBody>
      </p:sp>
      <p:pic>
        <p:nvPicPr>
          <p:cNvPr id="331" name="Google Shape;469;p78" descr=""/>
          <p:cNvPicPr/>
          <p:nvPr/>
        </p:nvPicPr>
        <p:blipFill>
          <a:blip r:embed="rId1"/>
          <a:stretch/>
        </p:blipFill>
        <p:spPr>
          <a:xfrm>
            <a:off x="7132320" y="597240"/>
            <a:ext cx="1582200" cy="15822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48" name="TextShape 1"/>
          <p:cNvSpPr txBox="1"/>
          <p:nvPr/>
        </p:nvSpPr>
        <p:spPr>
          <a:xfrm>
            <a:off x="385920" y="3929040"/>
            <a:ext cx="2118240" cy="857880"/>
          </a:xfrm>
          <a:prstGeom prst="rect">
            <a:avLst/>
          </a:prstGeom>
          <a:noFill/>
          <a:ln>
            <a:noFill/>
          </a:ln>
        </p:spPr>
        <p:txBody>
          <a:bodyPr lIns="0" rIns="0" tIns="35640" bIns="0" anchor="ctr">
            <a:noAutofit/>
          </a:bodyPr>
          <a:p>
            <a:pPr>
              <a:lnSpc>
                <a:spcPct val="93000"/>
              </a:lnSpc>
              <a:tabLst>
                <a:tab algn="l" pos="0"/>
              </a:tabLst>
            </a:pPr>
            <a:r>
              <a:rPr b="1" lang="en" sz="1300" spc="-1" strike="noStrike">
                <a:solidFill>
                  <a:srgbClr val="000000"/>
                </a:solidFill>
                <a:latin typeface="Arial"/>
                <a:ea typeface="Arial"/>
              </a:rPr>
              <a:t>Shadd Gallegos</a:t>
            </a:r>
            <a:br/>
            <a:r>
              <a:rPr b="1" lang="en" sz="1300" spc="-1" strike="noStrike">
                <a:solidFill>
                  <a:srgbClr val="000000"/>
                </a:solidFill>
                <a:latin typeface="Arial"/>
                <a:ea typeface="Arial"/>
              </a:rPr>
              <a:t>Senior Solutions Architect</a:t>
            </a:r>
            <a:br/>
            <a:r>
              <a:rPr b="1" lang="en" sz="1300" spc="-1" strike="noStrike">
                <a:solidFill>
                  <a:srgbClr val="000000"/>
                </a:solidFill>
                <a:latin typeface="Arial"/>
                <a:ea typeface="Arial"/>
              </a:rPr>
              <a:t>Tiger Team - Red Hat</a:t>
            </a:r>
            <a:br/>
            <a:endParaRPr b="0" lang="en-US" sz="1300" spc="-1" strike="noStrike">
              <a:solidFill>
                <a:srgbClr val="000000"/>
              </a:solidFill>
              <a:latin typeface="Arial"/>
            </a:endParaRPr>
          </a:p>
        </p:txBody>
      </p:sp>
      <p:pic>
        <p:nvPicPr>
          <p:cNvPr id="249" name="Google Shape;314;p60" descr=""/>
          <p:cNvPicPr/>
          <p:nvPr/>
        </p:nvPicPr>
        <p:blipFill>
          <a:blip r:embed="rId2"/>
          <a:stretch/>
        </p:blipFill>
        <p:spPr>
          <a:xfrm>
            <a:off x="3200400" y="274320"/>
            <a:ext cx="2865960" cy="2865960"/>
          </a:xfrm>
          <a:prstGeom prst="rect">
            <a:avLst/>
          </a:prstGeom>
          <a:ln>
            <a:noFill/>
          </a:ln>
        </p:spPr>
      </p:pic>
      <p:sp>
        <p:nvSpPr>
          <p:cNvPr id="250" name="TextShape 2"/>
          <p:cNvSpPr txBox="1"/>
          <p:nvPr/>
        </p:nvSpPr>
        <p:spPr>
          <a:xfrm>
            <a:off x="365760" y="2999160"/>
            <a:ext cx="8412480" cy="857880"/>
          </a:xfrm>
          <a:prstGeom prst="rect">
            <a:avLst/>
          </a:prstGeom>
          <a:noFill/>
          <a:ln>
            <a:noFill/>
          </a:ln>
        </p:spPr>
        <p:txBody>
          <a:bodyPr lIns="0" rIns="0" tIns="35640" bIns="0" anchor="ctr">
            <a:noAutofit/>
          </a:bodyPr>
          <a:p>
            <a:pPr algn="ctr">
              <a:lnSpc>
                <a:spcPct val="93000"/>
              </a:lnSpc>
              <a:tabLst>
                <a:tab algn="l" pos="0"/>
              </a:tabLst>
            </a:pPr>
            <a:r>
              <a:rPr b="1" lang="en" sz="2000" spc="-1" strike="noStrike">
                <a:solidFill>
                  <a:srgbClr val="000000"/>
                </a:solidFill>
                <a:latin typeface="Arial"/>
                <a:ea typeface="Arial"/>
              </a:rPr>
              <a:t>Red Hat Management Portfolio</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456480" y="204480"/>
            <a:ext cx="8227800" cy="857880"/>
          </a:xfrm>
          <a:prstGeom prst="rect">
            <a:avLst/>
          </a:prstGeom>
          <a:noFill/>
          <a:ln>
            <a:noFill/>
          </a:ln>
        </p:spPr>
        <p:txBody>
          <a:bodyPr lIns="0" rIns="0" tIns="35640" bIns="0" anchor="ctr">
            <a:noAutofit/>
          </a:bodyPr>
          <a:p>
            <a:pPr algn="ctr">
              <a:lnSpc>
                <a:spcPct val="93000"/>
              </a:lnSpc>
              <a:tabLst>
                <a:tab algn="l" pos="0"/>
              </a:tabLst>
            </a:pPr>
            <a:r>
              <a:rPr b="0" lang="en" sz="4000" spc="-1" strike="noStrike">
                <a:solidFill>
                  <a:srgbClr val="000000"/>
                </a:solidFill>
                <a:latin typeface="Arial"/>
                <a:ea typeface="Arial"/>
              </a:rPr>
              <a:t>What is InSights?</a:t>
            </a:r>
            <a:endParaRPr b="0" lang="en-US" sz="4000" spc="-1" strike="noStrike">
              <a:solidFill>
                <a:srgbClr val="000000"/>
              </a:solidFill>
              <a:latin typeface="Arial"/>
            </a:endParaRPr>
          </a:p>
        </p:txBody>
      </p:sp>
      <p:sp>
        <p:nvSpPr>
          <p:cNvPr id="333" name="TextShape 2"/>
          <p:cNvSpPr txBox="1"/>
          <p:nvPr/>
        </p:nvSpPr>
        <p:spPr>
          <a:xfrm>
            <a:off x="456480" y="1203840"/>
            <a:ext cx="8227800" cy="2981880"/>
          </a:xfrm>
          <a:prstGeom prst="rect">
            <a:avLst/>
          </a:prstGeom>
          <a:noFill/>
          <a:ln>
            <a:noFill/>
          </a:ln>
        </p:spPr>
        <p:txBody>
          <a:bodyPr lIns="0" rIns="0" tIns="25920" bIns="0">
            <a:noAutofit/>
          </a:bodyPr>
          <a:p>
            <a:pPr>
              <a:lnSpc>
                <a:spcPct val="93000"/>
              </a:lnSpc>
              <a:tabLst>
                <a:tab algn="l" pos="0"/>
              </a:tabLst>
            </a:pPr>
            <a:r>
              <a:rPr b="0" lang="en" sz="2900" spc="-1" strike="noStrike">
                <a:solidFill>
                  <a:srgbClr val="000000"/>
                </a:solidFill>
                <a:latin typeface="Arial"/>
                <a:ea typeface="Arial"/>
              </a:rPr>
              <a:t>A predictive analytic tool with real-time, in-depth analysis of your Red Hat infrastructure, letting you predict and prevent problems before they occur.</a:t>
            </a:r>
            <a:endParaRPr b="0" lang="en-US" sz="2900" spc="-1" strike="noStrike">
              <a:solidFill>
                <a:srgbClr val="000000"/>
              </a:solidFill>
              <a:latin typeface="Arial"/>
            </a:endParaRPr>
          </a:p>
          <a:p>
            <a:pPr>
              <a:lnSpc>
                <a:spcPct val="93000"/>
              </a:lnSpc>
              <a:tabLst>
                <a:tab algn="l" pos="0"/>
              </a:tabLst>
            </a:pPr>
            <a:endParaRPr b="0" lang="en-US" sz="2900" spc="-1" strike="noStrike">
              <a:solidFill>
                <a:srgbClr val="000000"/>
              </a:solidFill>
              <a:latin typeface="Arial"/>
            </a:endParaRPr>
          </a:p>
          <a:p>
            <a:pPr marL="457200">
              <a:lnSpc>
                <a:spcPct val="93000"/>
              </a:lnSpc>
              <a:tabLst>
                <a:tab algn="l" pos="0"/>
              </a:tabLst>
            </a:pPr>
            <a:r>
              <a:rPr b="0" lang="en" sz="1500" spc="-1" strike="noStrike" u="sng">
                <a:solidFill>
                  <a:srgbClr val="0097a7"/>
                </a:solidFill>
                <a:uFillTx/>
                <a:latin typeface="Arial"/>
                <a:ea typeface="Arial"/>
                <a:hlinkClick r:id="rId1"/>
              </a:rPr>
              <a:t>https://cloud.redhat.com/</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34" name="TextShape 1"/>
          <p:cNvSpPr txBox="1"/>
          <p:nvPr/>
        </p:nvSpPr>
        <p:spPr>
          <a:xfrm>
            <a:off x="305640" y="3769920"/>
            <a:ext cx="3012840" cy="857880"/>
          </a:xfrm>
          <a:prstGeom prst="rect">
            <a:avLst/>
          </a:prstGeom>
          <a:noFill/>
          <a:ln>
            <a:noFill/>
          </a:ln>
        </p:spPr>
        <p:txBody>
          <a:bodyPr lIns="0" rIns="0" tIns="35640" bIns="0" anchor="ctr">
            <a:noAutofit/>
          </a:bodyPr>
          <a:p>
            <a:pPr algn="ctr">
              <a:lnSpc>
                <a:spcPct val="93000"/>
              </a:lnSpc>
              <a:tabLst>
                <a:tab algn="l" pos="0"/>
              </a:tabLst>
            </a:pPr>
            <a:r>
              <a:rPr b="0" lang="en" sz="4000" spc="-1" strike="noStrike">
                <a:solidFill>
                  <a:srgbClr val="000000"/>
                </a:solidFill>
                <a:latin typeface="Arial"/>
                <a:ea typeface="Arial"/>
              </a:rPr>
              <a:t>Use Cases </a:t>
            </a:r>
            <a:endParaRPr b="0" lang="en-US" sz="4000" spc="-1" strike="noStrike">
              <a:solidFill>
                <a:srgbClr val="000000"/>
              </a:solidFill>
              <a:latin typeface="Arial"/>
            </a:endParaRPr>
          </a:p>
        </p:txBody>
      </p:sp>
      <p:sp>
        <p:nvSpPr>
          <p:cNvPr id="335" name="TextShape 2"/>
          <p:cNvSpPr txBox="1"/>
          <p:nvPr/>
        </p:nvSpPr>
        <p:spPr>
          <a:xfrm>
            <a:off x="3802320" y="559080"/>
            <a:ext cx="5064120" cy="857880"/>
          </a:xfrm>
          <a:prstGeom prst="rect">
            <a:avLst/>
          </a:prstGeom>
          <a:noFill/>
          <a:ln>
            <a:noFill/>
          </a:ln>
        </p:spPr>
        <p:txBody>
          <a:bodyPr lIns="0" rIns="0" tIns="35640" bIns="0" anchor="ctr">
            <a:noAutofit/>
          </a:bodyPr>
          <a:p>
            <a:pPr algn="ctr">
              <a:lnSpc>
                <a:spcPct val="93000"/>
              </a:lnSpc>
              <a:tabLst>
                <a:tab algn="l" pos="0"/>
              </a:tabLst>
            </a:pPr>
            <a:r>
              <a:rPr b="0" lang="en" sz="4000" spc="-1" strike="noStrike">
                <a:solidFill>
                  <a:srgbClr val="000000"/>
                </a:solidFill>
                <a:latin typeface="Arial"/>
                <a:ea typeface="Arial"/>
              </a:rPr>
              <a:t>What Happens Next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597960" y="251640"/>
            <a:ext cx="7815600" cy="414360"/>
          </a:xfrm>
          <a:prstGeom prst="rect">
            <a:avLst/>
          </a:prstGeom>
          <a:noFill/>
          <a:ln>
            <a:noFill/>
          </a:ln>
        </p:spPr>
        <p:style>
          <a:lnRef idx="0"/>
          <a:fillRef idx="0"/>
          <a:effectRef idx="0"/>
          <a:fontRef idx="minor"/>
        </p:style>
        <p:txBody>
          <a:bodyPr lIns="0" rIns="0" tIns="0" bIns="0">
            <a:noAutofit/>
          </a:bodyPr>
          <a:p>
            <a:pPr algn="ctr">
              <a:lnSpc>
                <a:spcPct val="130000"/>
              </a:lnSpc>
              <a:tabLst>
                <a:tab algn="l" pos="0"/>
              </a:tabLst>
            </a:pPr>
            <a:r>
              <a:rPr b="0" lang="en" sz="3200" spc="-1" strike="noStrike">
                <a:solidFill>
                  <a:srgbClr val="ee0000"/>
                </a:solidFill>
                <a:latin typeface="Red Hat Display"/>
                <a:ea typeface="Red Hat Display"/>
              </a:rPr>
              <a:t>Automated Security &amp; HIPAA Compliance</a:t>
            </a:r>
            <a:endParaRPr b="0" lang="en-US" sz="3200" spc="-1" strike="noStrike">
              <a:latin typeface="Arial"/>
            </a:endParaRPr>
          </a:p>
        </p:txBody>
      </p:sp>
      <p:sp>
        <p:nvSpPr>
          <p:cNvPr id="337" name="CustomShape 2"/>
          <p:cNvSpPr/>
          <p:nvPr/>
        </p:nvSpPr>
        <p:spPr>
          <a:xfrm>
            <a:off x="384480" y="6186240"/>
            <a:ext cx="126360" cy="126360"/>
          </a:xfrm>
          <a:prstGeom prst="rect">
            <a:avLst/>
          </a:prstGeom>
          <a:noFill/>
          <a:ln>
            <a:noFill/>
          </a:ln>
        </p:spPr>
        <p:style>
          <a:lnRef idx="0"/>
          <a:fillRef idx="0"/>
          <a:effectRef idx="0"/>
          <a:fontRef idx="minor"/>
        </p:style>
        <p:txBody>
          <a:bodyPr lIns="0" rIns="0" tIns="0" bIns="0" anchor="b">
            <a:noAutofit/>
          </a:bodyPr>
          <a:p>
            <a:pPr algn="ctr">
              <a:lnSpc>
                <a:spcPct val="100000"/>
              </a:lnSpc>
              <a:tabLst>
                <a:tab algn="l" pos="0"/>
              </a:tabLst>
            </a:pPr>
            <a:fld id="{00EB28AE-1C2C-438B-894D-E200891A20CD}" type="slidenum">
              <a:rPr b="0" lang="en" sz="600" spc="-1" strike="noStrike">
                <a:solidFill>
                  <a:srgbClr val="000000"/>
                </a:solidFill>
                <a:latin typeface="Red Hat Text Medium"/>
                <a:ea typeface="Red Hat Text Medium"/>
              </a:rPr>
              <a:t>&lt;number&gt;</a:t>
            </a:fld>
            <a:endParaRPr b="0" lang="en-US" sz="600" spc="-1" strike="noStrike">
              <a:latin typeface="Arial"/>
            </a:endParaRPr>
          </a:p>
        </p:txBody>
      </p:sp>
      <p:sp>
        <p:nvSpPr>
          <p:cNvPr id="338" name="CustomShape 3"/>
          <p:cNvSpPr/>
          <p:nvPr/>
        </p:nvSpPr>
        <p:spPr>
          <a:xfrm>
            <a:off x="377280" y="1140120"/>
            <a:ext cx="3183840" cy="3395520"/>
          </a:xfrm>
          <a:prstGeom prst="rect">
            <a:avLst/>
          </a:prstGeom>
          <a:noFill/>
          <a:ln>
            <a:noFill/>
          </a:ln>
        </p:spPr>
        <p:style>
          <a:lnRef idx="0"/>
          <a:fillRef idx="0"/>
          <a:effectRef idx="0"/>
          <a:fontRef idx="minor"/>
        </p:style>
        <p:txBody>
          <a:bodyPr tIns="91440" bIns="91440">
            <a:noAutofit/>
          </a:bodyPr>
          <a:p>
            <a:pPr marL="291960" indent="-253440">
              <a:lnSpc>
                <a:spcPct val="115000"/>
              </a:lnSpc>
              <a:buClr>
                <a:srgbClr val="000000"/>
              </a:buClr>
              <a:buFont typeface="Arial"/>
              <a:buChar char="✓"/>
            </a:pPr>
            <a:r>
              <a:rPr b="0" lang="en" sz="1000" spc="-1" strike="noStrike">
                <a:solidFill>
                  <a:srgbClr val="000000"/>
                </a:solidFill>
                <a:latin typeface="Arial"/>
                <a:ea typeface="Arial"/>
              </a:rPr>
              <a:t>Industry standards based compliance - </a:t>
            </a:r>
            <a:br/>
            <a:r>
              <a:rPr b="0" lang="en" sz="1000" spc="-1" strike="noStrike">
                <a:solidFill>
                  <a:srgbClr val="000000"/>
                </a:solidFill>
                <a:latin typeface="Arial"/>
                <a:ea typeface="Arial"/>
              </a:rPr>
              <a:t>OpenSCAP, NIST, and HIPAA</a:t>
            </a:r>
            <a:endParaRPr b="0" lang="en-US" sz="1000" spc="-1" strike="noStrike">
              <a:latin typeface="Arial"/>
            </a:endParaRPr>
          </a:p>
          <a:p>
            <a:pPr marL="291960" indent="-253440">
              <a:lnSpc>
                <a:spcPct val="115000"/>
              </a:lnSpc>
              <a:spcBef>
                <a:spcPts val="601"/>
              </a:spcBef>
              <a:buClr>
                <a:srgbClr val="000000"/>
              </a:buClr>
              <a:buFont typeface="Arial"/>
              <a:buChar char="✓"/>
            </a:pPr>
            <a:r>
              <a:rPr b="0" lang="en" sz="1000" spc="-1" strike="noStrike">
                <a:solidFill>
                  <a:srgbClr val="000000"/>
                </a:solidFill>
                <a:latin typeface="Arial"/>
                <a:ea typeface="Arial"/>
              </a:rPr>
              <a:t>Continuous scanning and remediation to remain in compliance with regulation; prevent cyber threats </a:t>
            </a:r>
            <a:endParaRPr b="0" lang="en-US" sz="1000" spc="-1" strike="noStrike">
              <a:latin typeface="Arial"/>
            </a:endParaRPr>
          </a:p>
          <a:p>
            <a:pPr marL="291960" indent="-253440">
              <a:lnSpc>
                <a:spcPct val="115000"/>
              </a:lnSpc>
              <a:spcBef>
                <a:spcPts val="601"/>
              </a:spcBef>
              <a:buClr>
                <a:srgbClr val="000000"/>
              </a:buClr>
              <a:buFont typeface="Arial"/>
              <a:buChar char="✓"/>
            </a:pPr>
            <a:r>
              <a:rPr b="0" lang="en" sz="1000" spc="-1" strike="noStrike">
                <a:solidFill>
                  <a:srgbClr val="000000"/>
                </a:solidFill>
                <a:latin typeface="Arial"/>
                <a:ea typeface="Arial"/>
              </a:rPr>
              <a:t>Real time configuration and drift management</a:t>
            </a:r>
            <a:endParaRPr b="0" lang="en-US" sz="1000" spc="-1" strike="noStrike">
              <a:latin typeface="Arial"/>
            </a:endParaRPr>
          </a:p>
          <a:p>
            <a:pPr marL="291960" indent="-253440">
              <a:lnSpc>
                <a:spcPct val="115000"/>
              </a:lnSpc>
              <a:spcBef>
                <a:spcPts val="601"/>
              </a:spcBef>
              <a:buClr>
                <a:srgbClr val="000000"/>
              </a:buClr>
              <a:buFont typeface="Arial"/>
              <a:buChar char="✓"/>
            </a:pPr>
            <a:r>
              <a:rPr b="0" lang="en" sz="1000" spc="-1" strike="noStrike">
                <a:solidFill>
                  <a:srgbClr val="000000"/>
                </a:solidFill>
                <a:latin typeface="Arial"/>
                <a:ea typeface="Arial"/>
              </a:rPr>
              <a:t>Simplify and speed up response to audits</a:t>
            </a:r>
            <a:endParaRPr b="0" lang="en-US" sz="1000" spc="-1" strike="noStrike">
              <a:latin typeface="Arial"/>
            </a:endParaRPr>
          </a:p>
          <a:p>
            <a:pPr>
              <a:lnSpc>
                <a:spcPct val="115000"/>
              </a:lnSpc>
              <a:spcBef>
                <a:spcPts val="601"/>
              </a:spcBef>
              <a:tabLst>
                <a:tab algn="l" pos="0"/>
              </a:tabLst>
            </a:pPr>
            <a:endParaRPr b="0" lang="en-US" sz="1000" spc="-1" strike="noStrike">
              <a:latin typeface="Arial"/>
            </a:endParaRPr>
          </a:p>
          <a:p>
            <a:pPr>
              <a:lnSpc>
                <a:spcPct val="115000"/>
              </a:lnSpc>
              <a:spcBef>
                <a:spcPts val="601"/>
              </a:spcBef>
              <a:tabLst>
                <a:tab algn="l" pos="0"/>
              </a:tabLst>
            </a:pPr>
            <a:endParaRPr b="0" lang="en-US" sz="1000" spc="-1" strike="noStrike">
              <a:latin typeface="Arial"/>
            </a:endParaRPr>
          </a:p>
          <a:p>
            <a:pPr>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p:txBody>
      </p:sp>
      <p:sp>
        <p:nvSpPr>
          <p:cNvPr id="339" name="CustomShape 4"/>
          <p:cNvSpPr/>
          <p:nvPr/>
        </p:nvSpPr>
        <p:spPr>
          <a:xfrm>
            <a:off x="299160" y="3231000"/>
            <a:ext cx="4106160" cy="2808720"/>
          </a:xfrm>
          <a:prstGeom prst="rect">
            <a:avLst/>
          </a:prstGeom>
          <a:noFill/>
          <a:ln>
            <a:noFill/>
          </a:ln>
        </p:spPr>
        <p:style>
          <a:lnRef idx="0"/>
          <a:fillRef idx="0"/>
          <a:effectRef idx="0"/>
          <a:fontRef idx="minor"/>
        </p:style>
        <p:txBody>
          <a:bodyPr tIns="91440" bIns="91440">
            <a:noAutofit/>
          </a:bodyPr>
          <a:p>
            <a:pPr marL="343080" indent="-227880">
              <a:lnSpc>
                <a:spcPct val="150000"/>
              </a:lnSpc>
              <a:buClr>
                <a:srgbClr val="000000"/>
              </a:buClr>
              <a:buFont typeface="Arial"/>
              <a:buChar char="✓"/>
            </a:pPr>
            <a:r>
              <a:rPr b="0" lang="en" sz="1000" spc="-1" strike="noStrike">
                <a:solidFill>
                  <a:srgbClr val="000000"/>
                </a:solidFill>
                <a:latin typeface="Arial"/>
                <a:ea typeface="Arial"/>
              </a:rPr>
              <a:t>Consistent and verifiable enforcement policies</a:t>
            </a:r>
            <a:endParaRPr b="0" lang="en-US" sz="1000" spc="-1" strike="noStrike">
              <a:latin typeface="Arial"/>
            </a:endParaRPr>
          </a:p>
          <a:p>
            <a:pPr marL="343080" indent="-227880">
              <a:lnSpc>
                <a:spcPct val="150000"/>
              </a:lnSpc>
              <a:buClr>
                <a:srgbClr val="000000"/>
              </a:buClr>
              <a:buFont typeface="Arial"/>
              <a:buChar char="✓"/>
            </a:pPr>
            <a:r>
              <a:rPr b="0" lang="en" sz="1000" spc="-1" strike="noStrike">
                <a:solidFill>
                  <a:srgbClr val="000000"/>
                </a:solidFill>
                <a:latin typeface="Arial"/>
                <a:ea typeface="Arial"/>
              </a:rPr>
              <a:t>Compliance awareness and transparency</a:t>
            </a:r>
            <a:endParaRPr b="0" lang="en-US" sz="1000" spc="-1" strike="noStrike">
              <a:latin typeface="Arial"/>
            </a:endParaRPr>
          </a:p>
          <a:p>
            <a:pPr marL="343080" indent="-227880">
              <a:lnSpc>
                <a:spcPct val="150000"/>
              </a:lnSpc>
              <a:buClr>
                <a:srgbClr val="000000"/>
              </a:buClr>
              <a:buFont typeface="Arial"/>
              <a:buChar char="✓"/>
            </a:pPr>
            <a:r>
              <a:rPr b="0" lang="en" sz="1000" spc="-1" strike="noStrike">
                <a:solidFill>
                  <a:srgbClr val="000000"/>
                </a:solidFill>
                <a:latin typeface="Arial"/>
                <a:ea typeface="Arial"/>
              </a:rPr>
              <a:t>Reduced probability of human error and analysis time</a:t>
            </a:r>
            <a:endParaRPr b="0" lang="en-US" sz="1000" spc="-1" strike="noStrike">
              <a:latin typeface="Arial"/>
            </a:endParaRPr>
          </a:p>
          <a:p>
            <a:pPr marL="343080" indent="-227880">
              <a:lnSpc>
                <a:spcPct val="150000"/>
              </a:lnSpc>
              <a:buClr>
                <a:srgbClr val="000000"/>
              </a:buClr>
              <a:buFont typeface="Arial"/>
              <a:buChar char="✓"/>
            </a:pPr>
            <a:r>
              <a:rPr b="0" lang="en" sz="1000" spc="-1" strike="noStrike">
                <a:solidFill>
                  <a:srgbClr val="000000"/>
                </a:solidFill>
                <a:latin typeface="Arial"/>
                <a:ea typeface="Arial"/>
              </a:rPr>
              <a:t>Compliance as code </a:t>
            </a:r>
            <a:endParaRPr b="0" lang="en-US" sz="1000" spc="-1" strike="noStrike">
              <a:latin typeface="Arial"/>
            </a:endParaRPr>
          </a:p>
          <a:p>
            <a:pPr marL="343080" indent="-227880">
              <a:lnSpc>
                <a:spcPct val="150000"/>
              </a:lnSpc>
              <a:buClr>
                <a:srgbClr val="000000"/>
              </a:buClr>
              <a:buFont typeface="Arial"/>
              <a:buChar char="✓"/>
            </a:pPr>
            <a:r>
              <a:rPr b="0" lang="en" sz="1000" spc="-1" strike="noStrike">
                <a:solidFill>
                  <a:srgbClr val="000000"/>
                </a:solidFill>
                <a:latin typeface="Arial"/>
                <a:ea typeface="Arial"/>
              </a:rPr>
              <a:t>Simplified reporting</a:t>
            </a:r>
            <a:endParaRPr b="0" lang="en-US" sz="1000" spc="-1" strike="noStrike">
              <a:latin typeface="Arial"/>
            </a:endParaRPr>
          </a:p>
          <a:p>
            <a:pPr marL="343080" indent="-227880">
              <a:lnSpc>
                <a:spcPct val="150000"/>
              </a:lnSpc>
              <a:buClr>
                <a:srgbClr val="000000"/>
              </a:buClr>
              <a:buFont typeface="Arial"/>
              <a:buChar char="✓"/>
            </a:pPr>
            <a:r>
              <a:rPr b="0" lang="en" sz="1000" spc="-1" strike="noStrike">
                <a:solidFill>
                  <a:srgbClr val="000000"/>
                </a:solidFill>
                <a:latin typeface="Arial"/>
                <a:ea typeface="Arial"/>
              </a:rPr>
              <a:t>Automation</a:t>
            </a:r>
            <a:endParaRPr b="0" lang="en-US" sz="1000" spc="-1" strike="noStrike">
              <a:latin typeface="Arial"/>
            </a:endParaRPr>
          </a:p>
          <a:p>
            <a:pPr marL="165240" indent="126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p:txBody>
      </p:sp>
      <p:sp>
        <p:nvSpPr>
          <p:cNvPr id="340" name="CustomShape 5"/>
          <p:cNvSpPr/>
          <p:nvPr/>
        </p:nvSpPr>
        <p:spPr>
          <a:xfrm>
            <a:off x="377280" y="785160"/>
            <a:ext cx="3761280" cy="39636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1" lang="en" sz="1400" spc="-1" strike="noStrike">
                <a:solidFill>
                  <a:srgbClr val="000000"/>
                </a:solidFill>
                <a:latin typeface="Red Hat Display"/>
                <a:ea typeface="Red Hat Display"/>
              </a:rPr>
              <a:t>Business Drivers</a:t>
            </a:r>
            <a:endParaRPr b="0" lang="en-US" sz="1400" spc="-1" strike="noStrike">
              <a:latin typeface="Arial"/>
            </a:endParaRPr>
          </a:p>
        </p:txBody>
      </p:sp>
      <p:sp>
        <p:nvSpPr>
          <p:cNvPr id="341" name="CustomShape 6"/>
          <p:cNvSpPr/>
          <p:nvPr/>
        </p:nvSpPr>
        <p:spPr>
          <a:xfrm>
            <a:off x="410760" y="2968920"/>
            <a:ext cx="3761280" cy="39636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1" lang="en" sz="1400" spc="-1" strike="noStrike">
                <a:solidFill>
                  <a:srgbClr val="000000"/>
                </a:solidFill>
                <a:latin typeface="Red Hat Display"/>
                <a:ea typeface="Red Hat Display"/>
              </a:rPr>
              <a:t>Technical Requirements</a:t>
            </a:r>
            <a:endParaRPr b="0" lang="en-US" sz="1400" spc="-1" strike="noStrike">
              <a:latin typeface="Arial"/>
            </a:endParaRPr>
          </a:p>
        </p:txBody>
      </p:sp>
      <p:sp>
        <p:nvSpPr>
          <p:cNvPr id="342" name="CustomShape 7"/>
          <p:cNvSpPr/>
          <p:nvPr/>
        </p:nvSpPr>
        <p:spPr>
          <a:xfrm>
            <a:off x="5386320" y="2364480"/>
            <a:ext cx="2337120" cy="538920"/>
          </a:xfrm>
          <a:prstGeom prst="rect">
            <a:avLst/>
          </a:prstGeom>
          <a:noFill/>
          <a:ln>
            <a:noFill/>
          </a:ln>
        </p:spPr>
        <p:style>
          <a:lnRef idx="0"/>
          <a:fillRef idx="0"/>
          <a:effectRef idx="0"/>
          <a:fontRef idx="minor"/>
        </p:style>
        <p:txBody>
          <a:bodyPr tIns="91440" bIns="91440" anchor="b">
            <a:noAutofit/>
          </a:bodyPr>
          <a:p>
            <a:pPr algn="ctr">
              <a:lnSpc>
                <a:spcPct val="100000"/>
              </a:lnSpc>
              <a:tabLst>
                <a:tab algn="l" pos="0"/>
              </a:tabLst>
            </a:pPr>
            <a:r>
              <a:rPr b="1" lang="en" sz="1000" spc="-1" strike="noStrike">
                <a:solidFill>
                  <a:srgbClr val="000000"/>
                </a:solidFill>
                <a:latin typeface="Red Hat Display"/>
                <a:ea typeface="Red Hat Display"/>
              </a:rPr>
              <a:t>AUTOMATED SECURITY &amp; HIPAA COMPLIANCE </a:t>
            </a:r>
            <a:endParaRPr b="0" lang="en-US" sz="1000" spc="-1" strike="noStrike">
              <a:latin typeface="Arial"/>
            </a:endParaRPr>
          </a:p>
        </p:txBody>
      </p:sp>
      <p:sp>
        <p:nvSpPr>
          <p:cNvPr id="343" name="CustomShape 8"/>
          <p:cNvSpPr/>
          <p:nvPr/>
        </p:nvSpPr>
        <p:spPr>
          <a:xfrm>
            <a:off x="5871960" y="1008720"/>
            <a:ext cx="1365840" cy="1355040"/>
          </a:xfrm>
          <a:prstGeom prst="ellipse">
            <a:avLst/>
          </a:prstGeom>
          <a:solidFill>
            <a:srgbClr val="999999"/>
          </a:solidFill>
          <a:ln>
            <a:noFill/>
          </a:ln>
        </p:spPr>
        <p:style>
          <a:lnRef idx="0"/>
          <a:fillRef idx="0"/>
          <a:effectRef idx="0"/>
          <a:fontRef idx="minor"/>
        </p:style>
      </p:sp>
      <p:pic>
        <p:nvPicPr>
          <p:cNvPr id="344" name="Google Shape;498;p82" descr="Google Shape;1229;p98"/>
          <p:cNvPicPr/>
          <p:nvPr/>
        </p:nvPicPr>
        <p:blipFill>
          <a:blip r:embed="rId1"/>
          <a:stretch/>
        </p:blipFill>
        <p:spPr>
          <a:xfrm>
            <a:off x="6173640" y="1311480"/>
            <a:ext cx="755640" cy="749520"/>
          </a:xfrm>
          <a:prstGeom prst="rect">
            <a:avLst/>
          </a:prstGeom>
          <a:ln>
            <a:noFill/>
          </a:ln>
        </p:spPr>
      </p:pic>
      <p:sp>
        <p:nvSpPr>
          <p:cNvPr id="345" name="CustomShape 9"/>
          <p:cNvSpPr/>
          <p:nvPr/>
        </p:nvSpPr>
        <p:spPr>
          <a:xfrm>
            <a:off x="5505840" y="3130200"/>
            <a:ext cx="2091600" cy="973800"/>
          </a:xfrm>
          <a:prstGeom prst="rect">
            <a:avLst/>
          </a:prstGeom>
          <a:noFill/>
          <a:ln>
            <a:noFill/>
          </a:ln>
        </p:spPr>
        <p:style>
          <a:lnRef idx="0"/>
          <a:fillRef idx="0"/>
          <a:effectRef idx="0"/>
          <a:fontRef idx="minor"/>
        </p:style>
        <p:txBody>
          <a:bodyPr lIns="68400" rIns="68400" tIns="68400" bIns="68400">
            <a:noAutofit/>
          </a:bodyPr>
          <a:p>
            <a:pPr>
              <a:lnSpc>
                <a:spcPct val="100000"/>
              </a:lnSpc>
              <a:tabLst>
                <a:tab algn="l" pos="0"/>
              </a:tabLst>
            </a:pPr>
            <a:r>
              <a:rPr b="1" lang="en" sz="1100" spc="-1" strike="noStrike">
                <a:solidFill>
                  <a:srgbClr val="000000"/>
                </a:solidFill>
                <a:latin typeface="Red Hat Text"/>
                <a:ea typeface="Red Hat Text"/>
              </a:rPr>
              <a:t>Red Hat Technology:</a:t>
            </a:r>
            <a:endParaRPr b="0" lang="en-US" sz="1100" spc="-1" strike="noStrike">
              <a:latin typeface="Arial"/>
            </a:endParaRPr>
          </a:p>
          <a:p>
            <a:pPr marL="343080" indent="-234360">
              <a:lnSpc>
                <a:spcPct val="100000"/>
              </a:lnSpc>
              <a:buClr>
                <a:srgbClr val="000000"/>
              </a:buClr>
              <a:buFont typeface="Red Hat Text"/>
              <a:buChar char="●"/>
              <a:tabLst>
                <a:tab algn="l" pos="0"/>
              </a:tabLst>
            </a:pPr>
            <a:r>
              <a:rPr b="0" lang="en" sz="1100" spc="-1" strike="noStrike">
                <a:solidFill>
                  <a:srgbClr val="000000"/>
                </a:solidFill>
                <a:latin typeface="Red Hat Text"/>
                <a:ea typeface="Red Hat Text"/>
              </a:rPr>
              <a:t>RHEL</a:t>
            </a:r>
            <a:endParaRPr b="0" lang="en-US" sz="1100" spc="-1" strike="noStrike">
              <a:latin typeface="Arial"/>
            </a:endParaRPr>
          </a:p>
          <a:p>
            <a:pPr marL="343080" indent="-234360">
              <a:lnSpc>
                <a:spcPct val="100000"/>
              </a:lnSpc>
              <a:buClr>
                <a:srgbClr val="000000"/>
              </a:buClr>
              <a:buFont typeface="Red Hat Text"/>
              <a:buChar char="●"/>
              <a:tabLst>
                <a:tab algn="l" pos="0"/>
              </a:tabLst>
            </a:pPr>
            <a:r>
              <a:rPr b="0" lang="en" sz="1100" spc="-1" strike="noStrike">
                <a:solidFill>
                  <a:srgbClr val="000000"/>
                </a:solidFill>
                <a:latin typeface="Red Hat Text"/>
                <a:ea typeface="Red Hat Text"/>
              </a:rPr>
              <a:t>Satellite</a:t>
            </a:r>
            <a:endParaRPr b="0" lang="en-US" sz="1100" spc="-1" strike="noStrike">
              <a:latin typeface="Arial"/>
            </a:endParaRPr>
          </a:p>
          <a:p>
            <a:pPr marL="343080" indent="-234360">
              <a:lnSpc>
                <a:spcPct val="100000"/>
              </a:lnSpc>
              <a:buClr>
                <a:srgbClr val="000000"/>
              </a:buClr>
              <a:buFont typeface="Red Hat Text"/>
              <a:buChar char="●"/>
              <a:tabLst>
                <a:tab algn="l" pos="0"/>
              </a:tabLst>
            </a:pPr>
            <a:r>
              <a:rPr b="0" lang="en" sz="1100" spc="-1" strike="noStrike">
                <a:solidFill>
                  <a:srgbClr val="000000"/>
                </a:solidFill>
                <a:latin typeface="Red Hat Text"/>
                <a:ea typeface="Red Hat Text"/>
              </a:rPr>
              <a:t>Insights</a:t>
            </a:r>
            <a:endParaRPr b="0" lang="en-US" sz="1100" spc="-1" strike="noStrike">
              <a:latin typeface="Arial"/>
            </a:endParaRPr>
          </a:p>
          <a:p>
            <a:pPr marL="343080" indent="-234360">
              <a:lnSpc>
                <a:spcPct val="100000"/>
              </a:lnSpc>
              <a:buClr>
                <a:srgbClr val="000000"/>
              </a:buClr>
              <a:buFont typeface="Red Hat Text"/>
              <a:buChar char="●"/>
              <a:tabLst>
                <a:tab algn="l" pos="0"/>
              </a:tabLst>
            </a:pPr>
            <a:r>
              <a:rPr b="0" lang="en" sz="1100" spc="-1" strike="noStrike">
                <a:solidFill>
                  <a:srgbClr val="000000"/>
                </a:solidFill>
                <a:latin typeface="Red Hat Text"/>
                <a:ea typeface="Red Hat Text"/>
              </a:rPr>
              <a:t>Ansible Automation</a:t>
            </a:r>
            <a:endParaRPr b="0" lang="en-US" sz="1100" spc="-1" strike="noStrike">
              <a:latin typeface="Arial"/>
            </a:endParaRPr>
          </a:p>
        </p:txBody>
      </p:sp>
      <p:sp>
        <p:nvSpPr>
          <p:cNvPr id="346" name="CustomShape 10"/>
          <p:cNvSpPr/>
          <p:nvPr/>
        </p:nvSpPr>
        <p:spPr>
          <a:xfrm>
            <a:off x="7381080" y="4734720"/>
            <a:ext cx="505800" cy="152280"/>
          </a:xfrm>
          <a:prstGeom prst="rect">
            <a:avLst/>
          </a:prstGeom>
          <a:solidFill>
            <a:schemeClr val="lt1"/>
          </a:solidFill>
          <a:ln w="25560">
            <a:solidFill>
              <a:schemeClr val="lt1"/>
            </a:solidFill>
            <a:round/>
          </a:ln>
        </p:spPr>
        <p:style>
          <a:lnRef idx="0"/>
          <a:fillRef idx="0"/>
          <a:effectRef idx="0"/>
          <a:fontRef idx="minor"/>
        </p:style>
      </p:sp>
      <p:sp>
        <p:nvSpPr>
          <p:cNvPr id="347" name="CustomShape 11"/>
          <p:cNvSpPr/>
          <p:nvPr/>
        </p:nvSpPr>
        <p:spPr>
          <a:xfrm>
            <a:off x="7913160" y="282240"/>
            <a:ext cx="918000" cy="168480"/>
          </a:xfrm>
          <a:prstGeom prst="rect">
            <a:avLst/>
          </a:prstGeom>
          <a:solidFill>
            <a:schemeClr val="lt1"/>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456480" y="204480"/>
            <a:ext cx="8227800" cy="857880"/>
          </a:xfrm>
          <a:prstGeom prst="rect">
            <a:avLst/>
          </a:prstGeom>
          <a:noFill/>
          <a:ln>
            <a:noFill/>
          </a:ln>
        </p:spPr>
        <p:txBody>
          <a:bodyPr lIns="0" rIns="0" tIns="35640" bIns="0" anchor="ctr">
            <a:noAutofit/>
          </a:bodyPr>
          <a:p>
            <a:pPr algn="ctr">
              <a:lnSpc>
                <a:spcPct val="93000"/>
              </a:lnSpc>
              <a:tabLst>
                <a:tab algn="l" pos="0"/>
              </a:tabLst>
            </a:pPr>
            <a:r>
              <a:rPr b="0" lang="en" sz="3800" spc="-1" strike="noStrike">
                <a:solidFill>
                  <a:srgbClr val="000000"/>
                </a:solidFill>
                <a:latin typeface="Arial"/>
                <a:ea typeface="Arial"/>
              </a:rPr>
              <a:t>CICD for App Dev, Testing, Capacity/Performance (EAP &amp; WAS)</a:t>
            </a:r>
            <a:endParaRPr b="0" lang="en-US" sz="3800" spc="-1" strike="noStrike">
              <a:solidFill>
                <a:srgbClr val="000000"/>
              </a:solidFill>
              <a:latin typeface="Arial"/>
            </a:endParaRPr>
          </a:p>
        </p:txBody>
      </p:sp>
      <p:pic>
        <p:nvPicPr>
          <p:cNvPr id="349" name="Google Shape;507;p83" descr=""/>
          <p:cNvPicPr/>
          <p:nvPr/>
        </p:nvPicPr>
        <p:blipFill>
          <a:blip r:embed="rId1"/>
          <a:srcRect l="2952" t="2565" r="8896" b="10817"/>
          <a:stretch/>
        </p:blipFill>
        <p:spPr>
          <a:xfrm>
            <a:off x="2152440" y="1362960"/>
            <a:ext cx="4835520" cy="35614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456480" y="204480"/>
            <a:ext cx="8227800" cy="857880"/>
          </a:xfrm>
          <a:prstGeom prst="rect">
            <a:avLst/>
          </a:prstGeom>
          <a:noFill/>
          <a:ln>
            <a:noFill/>
          </a:ln>
        </p:spPr>
        <p:txBody>
          <a:bodyPr lIns="0" rIns="0" tIns="35640" bIns="0" anchor="ctr">
            <a:noAutofit/>
          </a:bodyPr>
          <a:p>
            <a:pPr algn="ctr">
              <a:lnSpc>
                <a:spcPct val="93000"/>
              </a:lnSpc>
              <a:tabLst>
                <a:tab algn="l" pos="0"/>
              </a:tabLst>
            </a:pPr>
            <a:r>
              <a:rPr b="0" lang="en" sz="3800" spc="-1" strike="noStrike">
                <a:solidFill>
                  <a:srgbClr val="000000"/>
                </a:solidFill>
                <a:latin typeface="Arial"/>
                <a:ea typeface="Arial"/>
              </a:rPr>
              <a:t>Automated Virtual Host Provisioning</a:t>
            </a:r>
            <a:endParaRPr b="0" lang="en-US" sz="3800" spc="-1" strike="noStrike">
              <a:solidFill>
                <a:srgbClr val="000000"/>
              </a:solidFill>
              <a:latin typeface="Arial"/>
            </a:endParaRPr>
          </a:p>
        </p:txBody>
      </p:sp>
      <p:pic>
        <p:nvPicPr>
          <p:cNvPr id="351" name="Google Shape;513;p84" descr=""/>
          <p:cNvPicPr/>
          <p:nvPr/>
        </p:nvPicPr>
        <p:blipFill>
          <a:blip r:embed="rId1"/>
          <a:srcRect l="2152" t="14261" r="2979" b="-10"/>
          <a:stretch/>
        </p:blipFill>
        <p:spPr>
          <a:xfrm>
            <a:off x="1753560" y="1213560"/>
            <a:ext cx="5345280" cy="365688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52" name="TextShape 1"/>
          <p:cNvSpPr txBox="1"/>
          <p:nvPr/>
        </p:nvSpPr>
        <p:spPr>
          <a:xfrm>
            <a:off x="457920" y="91800"/>
            <a:ext cx="8227800" cy="857880"/>
          </a:xfrm>
          <a:prstGeom prst="rect">
            <a:avLst/>
          </a:prstGeom>
          <a:noFill/>
          <a:ln>
            <a:noFill/>
          </a:ln>
        </p:spPr>
        <p:txBody>
          <a:bodyPr lIns="0" rIns="0" tIns="35640" bIns="0" anchor="ctr">
            <a:noAutofit/>
          </a:bodyPr>
          <a:p>
            <a:pPr algn="ctr">
              <a:lnSpc>
                <a:spcPct val="93000"/>
              </a:lnSpc>
              <a:tabLst>
                <a:tab algn="l" pos="0"/>
              </a:tabLst>
            </a:pPr>
            <a:r>
              <a:rPr b="0" lang="en" sz="3800" spc="-1" strike="noStrike">
                <a:solidFill>
                  <a:srgbClr val="000000"/>
                </a:solidFill>
                <a:latin typeface="Arial"/>
                <a:ea typeface="Arial"/>
              </a:rPr>
              <a:t>Additional Resources </a:t>
            </a:r>
            <a:endParaRPr b="0" lang="en-US" sz="3800" spc="-1" strike="noStrike">
              <a:solidFill>
                <a:srgbClr val="000000"/>
              </a:solidFill>
              <a:latin typeface="Arial"/>
            </a:endParaRPr>
          </a:p>
        </p:txBody>
      </p:sp>
      <p:sp>
        <p:nvSpPr>
          <p:cNvPr id="353" name="CustomShape 2"/>
          <p:cNvSpPr/>
          <p:nvPr/>
        </p:nvSpPr>
        <p:spPr>
          <a:xfrm>
            <a:off x="457920" y="761400"/>
            <a:ext cx="8227800" cy="3972600"/>
          </a:xfrm>
          <a:prstGeom prst="rect">
            <a:avLst/>
          </a:prstGeom>
          <a:noFill/>
          <a:ln>
            <a:noFill/>
          </a:ln>
        </p:spPr>
        <p:style>
          <a:lnRef idx="0"/>
          <a:fillRef idx="0"/>
          <a:effectRef idx="0"/>
          <a:fontRef idx="minor"/>
        </p:style>
        <p:txBody>
          <a:bodyPr tIns="91440" bIns="91440">
            <a:noAutofit/>
          </a:bodyPr>
          <a:p>
            <a:pPr>
              <a:lnSpc>
                <a:spcPct val="93000"/>
              </a:lnSpc>
              <a:tabLst>
                <a:tab algn="l" pos="0"/>
              </a:tabLst>
            </a:pPr>
            <a:r>
              <a:rPr b="0" lang="en" sz="1400" spc="-1" strike="noStrike">
                <a:solidFill>
                  <a:srgbClr val="000000"/>
                </a:solidFill>
                <a:latin typeface="Arial"/>
                <a:ea typeface="Arial"/>
              </a:rPr>
              <a:t>Red Hat Resources</a:t>
            </a:r>
            <a:endParaRPr b="0" lang="en-US" sz="1400" spc="-1" strike="noStrike">
              <a:latin typeface="Arial"/>
            </a:endParaRPr>
          </a:p>
          <a:p>
            <a:pPr marL="457200" indent="-298080">
              <a:lnSpc>
                <a:spcPct val="109000"/>
              </a:lnSpc>
              <a:spcBef>
                <a:spcPts val="1199"/>
              </a:spcBef>
              <a:buClr>
                <a:srgbClr val="000000"/>
              </a:buClr>
              <a:buFont typeface="Arial"/>
              <a:buChar char="●"/>
              <a:tabLst>
                <a:tab algn="l" pos="0"/>
              </a:tabLst>
            </a:pPr>
            <a:r>
              <a:rPr b="0" lang="en" sz="1100" spc="-1" strike="noStrike" u="sng">
                <a:solidFill>
                  <a:srgbClr val="0097a7"/>
                </a:solidFill>
                <a:uFillTx/>
                <a:latin typeface="Arial"/>
                <a:ea typeface="Arial"/>
                <a:hlinkClick r:id="rId2"/>
              </a:rPr>
              <a:t>https://github.com/ansible/workshops</a:t>
            </a:r>
            <a:endParaRPr b="0" lang="en-US" sz="1100" spc="-1" strike="noStrike">
              <a:latin typeface="Arial"/>
            </a:endParaRPr>
          </a:p>
          <a:p>
            <a:pPr marL="457200" indent="-298080">
              <a:lnSpc>
                <a:spcPct val="109000"/>
              </a:lnSpc>
              <a:buClr>
                <a:srgbClr val="000000"/>
              </a:buClr>
              <a:buFont typeface="Arial"/>
              <a:buChar char="●"/>
              <a:tabLst>
                <a:tab algn="l" pos="0"/>
              </a:tabLst>
            </a:pPr>
            <a:r>
              <a:rPr b="0" lang="en" sz="1100" spc="-1" strike="noStrike" u="sng">
                <a:solidFill>
                  <a:srgbClr val="0097a7"/>
                </a:solidFill>
                <a:uFillTx/>
                <a:latin typeface="Arial"/>
                <a:ea typeface="Arial"/>
                <a:hlinkClick r:id="rId3"/>
              </a:rPr>
              <a:t>https://www.Ansible.com/</a:t>
            </a:r>
            <a:endParaRPr b="0" lang="en-US" sz="1100" spc="-1" strike="noStrike">
              <a:latin typeface="Arial"/>
            </a:endParaRPr>
          </a:p>
          <a:p>
            <a:pPr marL="457200" indent="-298080">
              <a:lnSpc>
                <a:spcPct val="109000"/>
              </a:lnSpc>
              <a:buClr>
                <a:srgbClr val="000000"/>
              </a:buClr>
              <a:buFont typeface="Arial"/>
              <a:buChar char="●"/>
              <a:tabLst>
                <a:tab algn="l" pos="0"/>
              </a:tabLst>
            </a:pPr>
            <a:r>
              <a:rPr b="0" lang="en" sz="1100" spc="-1" strike="noStrike" u="sng">
                <a:solidFill>
                  <a:srgbClr val="0097a7"/>
                </a:solidFill>
                <a:uFillTx/>
                <a:latin typeface="Arial"/>
                <a:ea typeface="Arial"/>
                <a:hlinkClick r:id="rId4"/>
              </a:rPr>
              <a:t>http://docs.Ansible.com/</a:t>
            </a:r>
            <a:endParaRPr b="0" lang="en-US" sz="1100" spc="-1" strike="noStrike">
              <a:latin typeface="Arial"/>
            </a:endParaRPr>
          </a:p>
          <a:p>
            <a:pPr>
              <a:lnSpc>
                <a:spcPct val="93000"/>
              </a:lnSpc>
              <a:tabLst>
                <a:tab algn="l" pos="0"/>
              </a:tabLst>
            </a:pPr>
            <a:endParaRPr b="0" lang="en-US" sz="1100" spc="-1" strike="noStrike">
              <a:latin typeface="Arial"/>
            </a:endParaRPr>
          </a:p>
          <a:p>
            <a:pPr>
              <a:lnSpc>
                <a:spcPct val="93000"/>
              </a:lnSpc>
              <a:tabLst>
                <a:tab algn="l" pos="0"/>
              </a:tabLst>
            </a:pPr>
            <a:r>
              <a:rPr b="0" lang="en" sz="1400" spc="-1" strike="noStrike">
                <a:solidFill>
                  <a:srgbClr val="000000"/>
                </a:solidFill>
                <a:latin typeface="Arial"/>
                <a:ea typeface="Arial"/>
              </a:rPr>
              <a:t>Microsoft Azure </a:t>
            </a:r>
            <a:endParaRPr b="0" lang="en-US" sz="1400" spc="-1" strike="noStrike">
              <a:latin typeface="Arial"/>
            </a:endParaRPr>
          </a:p>
          <a:p>
            <a:pPr marL="457200" indent="-298080">
              <a:lnSpc>
                <a:spcPct val="93000"/>
              </a:lnSpc>
              <a:buClr>
                <a:srgbClr val="000000"/>
              </a:buClr>
              <a:buFont typeface="Arial"/>
              <a:buChar char="●"/>
              <a:tabLst>
                <a:tab algn="l" pos="0"/>
              </a:tabLst>
            </a:pPr>
            <a:r>
              <a:rPr b="0" lang="en" sz="1100" spc="-1" strike="noStrike" u="sng">
                <a:solidFill>
                  <a:srgbClr val="0097a7"/>
                </a:solidFill>
                <a:uFillTx/>
                <a:latin typeface="Arial"/>
                <a:ea typeface="Arial"/>
                <a:hlinkClick r:id="rId5"/>
              </a:rPr>
              <a:t>https://docs.microsoft.com/en-us/azure/developer/ansible/</a:t>
            </a:r>
            <a:endParaRPr b="0" lang="en-US" sz="1100" spc="-1" strike="noStrike">
              <a:latin typeface="Arial"/>
            </a:endParaRPr>
          </a:p>
          <a:p>
            <a:pPr>
              <a:lnSpc>
                <a:spcPct val="93000"/>
              </a:lnSpc>
              <a:tabLst>
                <a:tab algn="l" pos="0"/>
              </a:tabLst>
            </a:pPr>
            <a:endParaRPr b="0" lang="en-US" sz="1100" spc="-1" strike="noStrike">
              <a:latin typeface="Arial"/>
            </a:endParaRPr>
          </a:p>
          <a:p>
            <a:pPr>
              <a:lnSpc>
                <a:spcPct val="93000"/>
              </a:lnSpc>
              <a:tabLst>
                <a:tab algn="l" pos="0"/>
              </a:tabLst>
            </a:pPr>
            <a:r>
              <a:rPr b="0" lang="en" sz="1400" spc="-1" strike="noStrike">
                <a:solidFill>
                  <a:srgbClr val="000000"/>
                </a:solidFill>
                <a:latin typeface="Arial"/>
                <a:ea typeface="Arial"/>
              </a:rPr>
              <a:t>Redhat Education</a:t>
            </a:r>
            <a:endParaRPr b="0" lang="en-US" sz="1400" spc="-1" strike="noStrike">
              <a:latin typeface="Arial"/>
            </a:endParaRPr>
          </a:p>
          <a:p>
            <a:pPr marL="457200" indent="-298080">
              <a:lnSpc>
                <a:spcPct val="115000"/>
              </a:lnSpc>
              <a:buClr>
                <a:srgbClr val="000000"/>
              </a:buClr>
              <a:buFont typeface="Arial"/>
              <a:buChar char="●"/>
              <a:tabLst>
                <a:tab algn="l" pos="0"/>
              </a:tabLst>
            </a:pPr>
            <a:r>
              <a:rPr b="0" lang="en" sz="1100" spc="-1" strike="noStrike" u="sng">
                <a:solidFill>
                  <a:srgbClr val="0097a7"/>
                </a:solidFill>
                <a:uFillTx/>
                <a:latin typeface="Arial"/>
                <a:ea typeface="Arial"/>
                <a:hlinkClick r:id="rId6"/>
              </a:rPr>
              <a:t>http://redhatgov.io/</a:t>
            </a:r>
            <a:endParaRPr b="0" lang="en-US" sz="1100" spc="-1" strike="noStrike">
              <a:latin typeface="Arial"/>
            </a:endParaRPr>
          </a:p>
          <a:p>
            <a:pPr marL="457200" indent="-298080">
              <a:lnSpc>
                <a:spcPct val="115000"/>
              </a:lnSpc>
              <a:buClr>
                <a:srgbClr val="000000"/>
              </a:buClr>
              <a:buFont typeface="Arial"/>
              <a:buChar char="●"/>
              <a:tabLst>
                <a:tab algn="l" pos="0"/>
              </a:tabLst>
            </a:pPr>
            <a:r>
              <a:rPr b="0" lang="en" sz="1100" spc="-1" strike="noStrike" u="sng">
                <a:solidFill>
                  <a:srgbClr val="0097a7"/>
                </a:solidFill>
                <a:uFillTx/>
                <a:latin typeface="Arial"/>
                <a:ea typeface="Arial"/>
                <a:hlinkClick r:id="rId7"/>
              </a:rPr>
              <a:t>https://learn.openshift.com</a:t>
            </a:r>
            <a:endParaRPr b="0" lang="en-US" sz="1100" spc="-1" strike="noStrike">
              <a:latin typeface="Arial"/>
            </a:endParaRPr>
          </a:p>
          <a:p>
            <a:pPr marL="457200" indent="-298080">
              <a:lnSpc>
                <a:spcPct val="115000"/>
              </a:lnSpc>
              <a:buClr>
                <a:srgbClr val="000000"/>
              </a:buClr>
              <a:buFont typeface="Arial"/>
              <a:buChar char="●"/>
              <a:tabLst>
                <a:tab algn="l" pos="0"/>
              </a:tabLst>
            </a:pPr>
            <a:r>
              <a:rPr b="0" lang="en" sz="1100" spc="-1" strike="noStrike" u="sng">
                <a:solidFill>
                  <a:srgbClr val="0097a7"/>
                </a:solidFill>
                <a:uFillTx/>
                <a:latin typeface="Arial"/>
                <a:ea typeface="Arial"/>
                <a:hlinkClick r:id="rId8"/>
              </a:rPr>
              <a:t>http://lab.redhat.com</a:t>
            </a:r>
            <a:endParaRPr b="0" lang="en-US" sz="1100" spc="-1" strike="noStrike">
              <a:latin typeface="Arial"/>
            </a:endParaRPr>
          </a:p>
          <a:p>
            <a:pPr marL="457200" indent="-298080">
              <a:lnSpc>
                <a:spcPct val="115000"/>
              </a:lnSpc>
              <a:buClr>
                <a:srgbClr val="000000"/>
              </a:buClr>
              <a:buFont typeface="Arial"/>
              <a:buChar char="●"/>
              <a:tabLst>
                <a:tab algn="l" pos="0"/>
              </a:tabLst>
            </a:pPr>
            <a:r>
              <a:rPr b="0" lang="en" sz="1100" spc="-1" strike="noStrike" u="sng">
                <a:solidFill>
                  <a:srgbClr val="0097a7"/>
                </a:solidFill>
                <a:uFillTx/>
                <a:latin typeface="Arial"/>
                <a:ea typeface="Arial"/>
                <a:hlinkClick r:id="rId9"/>
              </a:rPr>
              <a:t>https://www.ansible.com/resources/ebooks</a:t>
            </a:r>
            <a:endParaRPr b="0" lang="en-US" sz="1100" spc="-1" strike="noStrike">
              <a:latin typeface="Arial"/>
            </a:endParaRPr>
          </a:p>
          <a:p>
            <a:pPr marL="457200" indent="-298080">
              <a:lnSpc>
                <a:spcPct val="115000"/>
              </a:lnSpc>
              <a:buClr>
                <a:srgbClr val="000000"/>
              </a:buClr>
              <a:buFont typeface="Arial"/>
              <a:buChar char="●"/>
              <a:tabLst>
                <a:tab algn="l" pos="0"/>
              </a:tabLst>
            </a:pPr>
            <a:r>
              <a:rPr b="0" lang="en" sz="1100" spc="-1" strike="noStrike" u="sng">
                <a:solidFill>
                  <a:srgbClr val="0097a7"/>
                </a:solidFill>
                <a:uFillTx/>
                <a:latin typeface="Arial"/>
                <a:ea typeface="Arial"/>
                <a:hlinkClick r:id="rId10"/>
              </a:rPr>
              <a:t>https://redhatdemos.com/</a:t>
            </a:r>
            <a:endParaRPr b="0" lang="en-US" sz="1100" spc="-1" strike="noStrike">
              <a:latin typeface="Arial"/>
            </a:endParaRPr>
          </a:p>
          <a:p>
            <a:pPr>
              <a:lnSpc>
                <a:spcPct val="93000"/>
              </a:lnSpc>
              <a:tabLst>
                <a:tab algn="l" pos="0"/>
              </a:tabLst>
            </a:pPr>
            <a:endParaRPr b="0" lang="en-US" sz="1100" spc="-1" strike="noStrike">
              <a:latin typeface="Arial"/>
            </a:endParaRPr>
          </a:p>
          <a:p>
            <a:pPr>
              <a:lnSpc>
                <a:spcPct val="93000"/>
              </a:lnSpc>
              <a:tabLst>
                <a:tab algn="l" pos="0"/>
              </a:tabLst>
            </a:pPr>
            <a:r>
              <a:rPr b="0" lang="en" sz="1400" spc="-1" strike="noStrike">
                <a:solidFill>
                  <a:srgbClr val="000000"/>
                </a:solidFill>
                <a:latin typeface="Arial"/>
                <a:ea typeface="Arial"/>
              </a:rPr>
              <a:t>GitHub Shadd Gallegos</a:t>
            </a:r>
            <a:endParaRPr b="0" lang="en-US" sz="1400" spc="-1" strike="noStrike">
              <a:latin typeface="Arial"/>
            </a:endParaRPr>
          </a:p>
          <a:p>
            <a:pPr marL="457200" indent="-298080">
              <a:lnSpc>
                <a:spcPct val="115000"/>
              </a:lnSpc>
              <a:buClr>
                <a:srgbClr val="000000"/>
              </a:buClr>
              <a:buFont typeface="Arial"/>
              <a:buChar char="●"/>
              <a:tabLst>
                <a:tab algn="l" pos="0"/>
              </a:tabLst>
            </a:pPr>
            <a:r>
              <a:rPr b="0" lang="en" sz="1100" spc="-1" strike="noStrike" u="sng">
                <a:solidFill>
                  <a:srgbClr val="0097a7"/>
                </a:solidFill>
                <a:uFillTx/>
                <a:latin typeface="Arial"/>
                <a:ea typeface="Arial"/>
                <a:hlinkClick r:id="rId11"/>
              </a:rPr>
              <a:t>https://github.com/ShaddGallegos/RHTI</a:t>
            </a:r>
            <a:endParaRPr b="0" lang="en-US" sz="1100" spc="-1" strike="noStrike">
              <a:latin typeface="Arial"/>
            </a:endParaRPr>
          </a:p>
          <a:p>
            <a:pPr marL="457200" indent="-298080">
              <a:lnSpc>
                <a:spcPct val="115000"/>
              </a:lnSpc>
              <a:buClr>
                <a:srgbClr val="000000"/>
              </a:buClr>
              <a:buFont typeface="Arial"/>
              <a:buChar char="●"/>
              <a:tabLst>
                <a:tab algn="l" pos="0"/>
              </a:tabLst>
            </a:pPr>
            <a:r>
              <a:rPr b="0" lang="en" sz="1100" spc="-1" strike="noStrike" u="sng">
                <a:solidFill>
                  <a:srgbClr val="0097a7"/>
                </a:solidFill>
                <a:uFillTx/>
                <a:latin typeface="Arial"/>
                <a:ea typeface="Arial"/>
              </a:rPr>
              <a:t>https://github.com/ShaddGallegos/RHTI/raw/master/Ansible_Tower/Ansible_Use_Cases/Ansible%20Use%20Case%20List.xlsx</a:t>
            </a:r>
            <a:endParaRPr b="0" lang="en-US" sz="1100" spc="-1" strike="noStrike">
              <a:latin typeface="Arial"/>
            </a:endParaRPr>
          </a:p>
          <a:p>
            <a:pPr>
              <a:lnSpc>
                <a:spcPct val="115000"/>
              </a:lnSpc>
              <a:tabLst>
                <a:tab algn="l" pos="0"/>
              </a:tabLst>
            </a:pPr>
            <a:endParaRPr b="0" lang="en-US" sz="1100" spc="-1" strike="noStrike">
              <a:latin typeface="Arial"/>
            </a:endParaRPr>
          </a:p>
          <a:p>
            <a:pPr marL="457200">
              <a:lnSpc>
                <a:spcPct val="93000"/>
              </a:lnSpc>
              <a:tabLst>
                <a:tab algn="l" pos="0"/>
              </a:tabLst>
            </a:pPr>
            <a:endParaRPr b="0" lang="en-US" sz="1100" spc="-1" strike="noStrike">
              <a:latin typeface="Arial"/>
            </a:endParaRPr>
          </a:p>
          <a:p>
            <a:pPr>
              <a:lnSpc>
                <a:spcPct val="93000"/>
              </a:lnSpc>
              <a:tabLst>
                <a:tab algn="l" pos="0"/>
              </a:tabLst>
            </a:pP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54" name="TextShape 1"/>
          <p:cNvSpPr txBox="1"/>
          <p:nvPr/>
        </p:nvSpPr>
        <p:spPr>
          <a:xfrm>
            <a:off x="523440" y="1004040"/>
            <a:ext cx="8097120" cy="1035360"/>
          </a:xfrm>
          <a:prstGeom prst="rect">
            <a:avLst/>
          </a:prstGeom>
          <a:noFill/>
          <a:ln>
            <a:noFill/>
          </a:ln>
        </p:spPr>
        <p:txBody>
          <a:bodyPr tIns="91440" bIns="91440">
            <a:noAutofit/>
          </a:bodyPr>
          <a:p>
            <a:pPr algn="ctr">
              <a:lnSpc>
                <a:spcPct val="100000"/>
              </a:lnSpc>
              <a:tabLst>
                <a:tab algn="l" pos="0"/>
              </a:tabLst>
            </a:pPr>
            <a:r>
              <a:rPr b="1" lang="en" sz="4100" spc="-1" strike="noStrike">
                <a:solidFill>
                  <a:srgbClr val="000000"/>
                </a:solidFill>
                <a:latin typeface="Arial"/>
                <a:ea typeface="Arial"/>
              </a:rPr>
              <a:t>THANK YOU!</a:t>
            </a:r>
            <a:endParaRPr b="0" lang="en-US"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456480" y="243720"/>
            <a:ext cx="7680960" cy="857880"/>
          </a:xfrm>
          <a:prstGeom prst="rect">
            <a:avLst/>
          </a:prstGeom>
          <a:noFill/>
          <a:ln>
            <a:noFill/>
          </a:ln>
        </p:spPr>
        <p:txBody>
          <a:bodyPr lIns="0" rIns="0" tIns="35640" bIns="0" anchor="ctr">
            <a:noAutofit/>
          </a:bodyPr>
          <a:p>
            <a:pPr>
              <a:lnSpc>
                <a:spcPct val="93000"/>
              </a:lnSpc>
              <a:tabLst>
                <a:tab algn="l" pos="0"/>
              </a:tabLst>
            </a:pPr>
            <a:r>
              <a:rPr b="0" lang="en" sz="4000" spc="-1" strike="noStrike">
                <a:solidFill>
                  <a:srgbClr val="000000"/>
                </a:solidFill>
                <a:latin typeface="Arial"/>
                <a:ea typeface="Arial"/>
              </a:rPr>
              <a:t>What is it that you are looking for?</a:t>
            </a:r>
            <a:endParaRPr b="0" lang="en-US" sz="4000" spc="-1" strike="noStrike">
              <a:solidFill>
                <a:srgbClr val="000000"/>
              </a:solidFill>
              <a:latin typeface="Arial"/>
            </a:endParaRPr>
          </a:p>
        </p:txBody>
      </p:sp>
      <p:sp>
        <p:nvSpPr>
          <p:cNvPr id="252" name="TextShape 2"/>
          <p:cNvSpPr txBox="1"/>
          <p:nvPr/>
        </p:nvSpPr>
        <p:spPr>
          <a:xfrm>
            <a:off x="322200" y="1049400"/>
            <a:ext cx="8445600" cy="3423240"/>
          </a:xfrm>
          <a:prstGeom prst="rect">
            <a:avLst/>
          </a:prstGeom>
          <a:noFill/>
          <a:ln>
            <a:noFill/>
          </a:ln>
        </p:spPr>
        <p:txBody>
          <a:bodyPr lIns="0" rIns="0" tIns="25920" bIns="0" anchor="ctr">
            <a:noAutofit/>
          </a:bodyPr>
          <a:p>
            <a:pPr marL="457200">
              <a:lnSpc>
                <a:spcPct val="93000"/>
              </a:lnSpc>
              <a:tabLst>
                <a:tab algn="l" pos="0"/>
              </a:tabLst>
            </a:pPr>
            <a:r>
              <a:rPr b="1" lang="en" sz="2200" spc="-1" strike="noStrike">
                <a:solidFill>
                  <a:srgbClr val="000000"/>
                </a:solidFill>
                <a:latin typeface="Arial"/>
                <a:ea typeface="Arial"/>
              </a:rPr>
              <a:t>A way to automate:</a:t>
            </a:r>
            <a:endParaRPr b="0" lang="en-US" sz="2200" spc="-1" strike="noStrike">
              <a:latin typeface="Arial"/>
            </a:endParaRPr>
          </a:p>
          <a:p>
            <a:pPr marL="1371600" indent="-367920">
              <a:lnSpc>
                <a:spcPct val="93000"/>
              </a:lnSpc>
              <a:buClr>
                <a:srgbClr val="000000"/>
              </a:buClr>
              <a:buFont typeface="Arial"/>
              <a:buAutoNum type="arabicPeriod"/>
              <a:tabLst>
                <a:tab algn="l" pos="0"/>
              </a:tabLst>
            </a:pPr>
            <a:r>
              <a:rPr b="0" lang="en" sz="2200" spc="-1" strike="noStrike">
                <a:solidFill>
                  <a:srgbClr val="000000"/>
                </a:solidFill>
                <a:latin typeface="Arial"/>
                <a:ea typeface="Arial"/>
              </a:rPr>
              <a:t>Repetitive activities.</a:t>
            </a:r>
            <a:endParaRPr b="0" lang="en-US" sz="2200" spc="-1" strike="noStrike">
              <a:latin typeface="Arial"/>
            </a:endParaRPr>
          </a:p>
          <a:p>
            <a:pPr marL="1371600" indent="-367920">
              <a:lnSpc>
                <a:spcPct val="93000"/>
              </a:lnSpc>
              <a:buClr>
                <a:srgbClr val="000000"/>
              </a:buClr>
              <a:buFont typeface="Arial"/>
              <a:buAutoNum type="arabicPeriod"/>
              <a:tabLst>
                <a:tab algn="l" pos="0"/>
              </a:tabLst>
            </a:pPr>
            <a:r>
              <a:rPr b="0" lang="en" sz="2200" spc="-1" strike="noStrike">
                <a:solidFill>
                  <a:srgbClr val="000000"/>
                </a:solidFill>
                <a:latin typeface="Arial"/>
                <a:ea typeface="Arial"/>
              </a:rPr>
              <a:t>I.T. manual requests.</a:t>
            </a:r>
            <a:endParaRPr b="0" lang="en-US" sz="2200" spc="-1" strike="noStrike">
              <a:latin typeface="Arial"/>
            </a:endParaRPr>
          </a:p>
          <a:p>
            <a:pPr marL="1371600" indent="-367920">
              <a:lnSpc>
                <a:spcPct val="93000"/>
              </a:lnSpc>
              <a:buClr>
                <a:srgbClr val="000000"/>
              </a:buClr>
              <a:buFont typeface="Arial"/>
              <a:buAutoNum type="arabicPeriod"/>
              <a:tabLst>
                <a:tab algn="l" pos="0"/>
              </a:tabLst>
            </a:pPr>
            <a:r>
              <a:rPr b="0" lang="en" sz="2200" spc="-1" strike="noStrike">
                <a:solidFill>
                  <a:srgbClr val="000000"/>
                </a:solidFill>
                <a:latin typeface="Arial"/>
                <a:ea typeface="Arial"/>
              </a:rPr>
              <a:t>Ability to run - AD-Hoc, predefined, or scheduled requests.</a:t>
            </a:r>
            <a:endParaRPr b="0" lang="en-US" sz="2200" spc="-1" strike="noStrike">
              <a:latin typeface="Arial"/>
            </a:endParaRPr>
          </a:p>
          <a:p>
            <a:pPr marL="1371600" indent="-367920">
              <a:lnSpc>
                <a:spcPct val="93000"/>
              </a:lnSpc>
              <a:buClr>
                <a:srgbClr val="000000"/>
              </a:buClr>
              <a:buFont typeface="Arial"/>
              <a:buAutoNum type="arabicPeriod"/>
              <a:tabLst>
                <a:tab algn="l" pos="0"/>
              </a:tabLst>
            </a:pPr>
            <a:r>
              <a:rPr b="0" lang="en" sz="2200" spc="-1" strike="noStrike">
                <a:solidFill>
                  <a:srgbClr val="000000"/>
                </a:solidFill>
                <a:latin typeface="Arial"/>
                <a:ea typeface="Arial"/>
              </a:rPr>
              <a:t>Real time drift remediation.</a:t>
            </a:r>
            <a:endParaRPr b="0" lang="en-US" sz="2200" spc="-1" strike="noStrike">
              <a:latin typeface="Arial"/>
            </a:endParaRPr>
          </a:p>
          <a:p>
            <a:pPr marL="1371600" indent="-367920">
              <a:lnSpc>
                <a:spcPct val="93000"/>
              </a:lnSpc>
              <a:buClr>
                <a:srgbClr val="000000"/>
              </a:buClr>
              <a:buFont typeface="Arial"/>
              <a:buAutoNum type="arabicPeriod"/>
              <a:tabLst>
                <a:tab algn="l" pos="0"/>
              </a:tabLst>
            </a:pPr>
            <a:r>
              <a:rPr b="0" lang="en" sz="2200" spc="-1" strike="noStrike">
                <a:solidFill>
                  <a:srgbClr val="000000"/>
                </a:solidFill>
                <a:latin typeface="Arial"/>
                <a:ea typeface="Arial"/>
              </a:rPr>
              <a:t>Simplify and speed up response to audits or I.T. incidents</a:t>
            </a:r>
            <a:endParaRPr b="0" lang="en-US" sz="2200" spc="-1" strike="noStrike">
              <a:latin typeface="Arial"/>
            </a:endParaRPr>
          </a:p>
          <a:p>
            <a:pPr marL="1371600" indent="-367920">
              <a:lnSpc>
                <a:spcPct val="93000"/>
              </a:lnSpc>
              <a:buClr>
                <a:srgbClr val="000000"/>
              </a:buClr>
              <a:buFont typeface="Arial"/>
              <a:buAutoNum type="arabicPeriod"/>
              <a:tabLst>
                <a:tab algn="l" pos="0"/>
              </a:tabLst>
            </a:pPr>
            <a:r>
              <a:rPr b="0" lang="en" sz="2200" spc="-1" strike="noStrike">
                <a:solidFill>
                  <a:srgbClr val="000000"/>
                </a:solidFill>
                <a:latin typeface="Arial"/>
                <a:ea typeface="Arial"/>
              </a:rPr>
              <a:t>Products/Developments created that will be reproduced.</a:t>
            </a:r>
            <a:endParaRPr b="0" lang="en-US" sz="2200" spc="-1" strike="noStrike">
              <a:latin typeface="Arial"/>
            </a:endParaRPr>
          </a:p>
          <a:p>
            <a:pPr>
              <a:lnSpc>
                <a:spcPct val="93000"/>
              </a:lnSpc>
              <a:tabLst>
                <a:tab algn="l" pos="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597960" y="-360"/>
            <a:ext cx="7815600" cy="414360"/>
          </a:xfrm>
          <a:prstGeom prst="rect">
            <a:avLst/>
          </a:prstGeom>
          <a:noFill/>
          <a:ln>
            <a:noFill/>
          </a:ln>
        </p:spPr>
        <p:style>
          <a:lnRef idx="0"/>
          <a:fillRef idx="0"/>
          <a:effectRef idx="0"/>
          <a:fontRef idx="minor"/>
        </p:style>
        <p:txBody>
          <a:bodyPr lIns="0" rIns="0" tIns="0" bIns="0">
            <a:noAutofit/>
          </a:bodyPr>
          <a:p>
            <a:pPr algn="ctr">
              <a:lnSpc>
                <a:spcPct val="130000"/>
              </a:lnSpc>
              <a:tabLst>
                <a:tab algn="l" pos="0"/>
              </a:tabLst>
            </a:pPr>
            <a:r>
              <a:rPr b="0" lang="en" sz="3200" spc="-1" strike="noStrike">
                <a:solidFill>
                  <a:srgbClr val="ee0000"/>
                </a:solidFill>
                <a:latin typeface="Red Hat Display"/>
                <a:ea typeface="Red Hat Display"/>
              </a:rPr>
              <a:t>Automated Security &amp; HIPAA Compliance</a:t>
            </a:r>
            <a:endParaRPr b="0" lang="en-US" sz="3200" spc="-1" strike="noStrike">
              <a:latin typeface="Arial"/>
            </a:endParaRPr>
          </a:p>
        </p:txBody>
      </p:sp>
      <p:sp>
        <p:nvSpPr>
          <p:cNvPr id="254" name="CustomShape 2"/>
          <p:cNvSpPr/>
          <p:nvPr/>
        </p:nvSpPr>
        <p:spPr>
          <a:xfrm>
            <a:off x="384480" y="6186240"/>
            <a:ext cx="126360" cy="126360"/>
          </a:xfrm>
          <a:prstGeom prst="rect">
            <a:avLst/>
          </a:prstGeom>
          <a:noFill/>
          <a:ln>
            <a:noFill/>
          </a:ln>
        </p:spPr>
        <p:style>
          <a:lnRef idx="0"/>
          <a:fillRef idx="0"/>
          <a:effectRef idx="0"/>
          <a:fontRef idx="minor"/>
        </p:style>
        <p:txBody>
          <a:bodyPr lIns="0" rIns="0" tIns="0" bIns="0" anchor="b">
            <a:noAutofit/>
          </a:bodyPr>
          <a:p>
            <a:pPr algn="ctr">
              <a:lnSpc>
                <a:spcPct val="100000"/>
              </a:lnSpc>
              <a:tabLst>
                <a:tab algn="l" pos="0"/>
              </a:tabLst>
            </a:pPr>
            <a:fld id="{1CCFDC8D-26AE-4E63-BABF-80469DABBFFB}" type="slidenum">
              <a:rPr b="0" lang="en" sz="600" spc="-1" strike="noStrike">
                <a:solidFill>
                  <a:srgbClr val="000000"/>
                </a:solidFill>
                <a:latin typeface="Red Hat Text Medium"/>
                <a:ea typeface="Red Hat Text Medium"/>
              </a:rPr>
              <a:t>&lt;number&gt;</a:t>
            </a:fld>
            <a:endParaRPr b="0" lang="en-US" sz="600" spc="-1" strike="noStrike">
              <a:latin typeface="Arial"/>
            </a:endParaRPr>
          </a:p>
        </p:txBody>
      </p:sp>
      <p:sp>
        <p:nvSpPr>
          <p:cNvPr id="255" name="CustomShape 3"/>
          <p:cNvSpPr/>
          <p:nvPr/>
        </p:nvSpPr>
        <p:spPr>
          <a:xfrm>
            <a:off x="377280" y="1140120"/>
            <a:ext cx="3183840" cy="3395520"/>
          </a:xfrm>
          <a:prstGeom prst="rect">
            <a:avLst/>
          </a:prstGeom>
          <a:noFill/>
          <a:ln>
            <a:noFill/>
          </a:ln>
        </p:spPr>
        <p:style>
          <a:lnRef idx="0"/>
          <a:fillRef idx="0"/>
          <a:effectRef idx="0"/>
          <a:fontRef idx="minor"/>
        </p:style>
        <p:txBody>
          <a:bodyPr tIns="91440" bIns="91440">
            <a:noAutofit/>
          </a:bodyPr>
          <a:p>
            <a:pPr marL="291960" indent="-253440">
              <a:lnSpc>
                <a:spcPct val="115000"/>
              </a:lnSpc>
              <a:buClr>
                <a:srgbClr val="000000"/>
              </a:buClr>
              <a:buFont typeface="Arial"/>
              <a:buChar char="✓"/>
            </a:pPr>
            <a:r>
              <a:rPr b="0" lang="en" sz="1000" spc="-1" strike="noStrike">
                <a:solidFill>
                  <a:srgbClr val="000000"/>
                </a:solidFill>
                <a:latin typeface="Arial"/>
                <a:ea typeface="Arial"/>
              </a:rPr>
              <a:t>Industry standards based compliance - </a:t>
            </a:r>
            <a:br/>
            <a:r>
              <a:rPr b="0" lang="en" sz="1000" spc="-1" strike="noStrike">
                <a:solidFill>
                  <a:srgbClr val="000000"/>
                </a:solidFill>
                <a:latin typeface="Arial"/>
                <a:ea typeface="Arial"/>
              </a:rPr>
              <a:t>OpenSCAP, NIST, and HIPAA</a:t>
            </a:r>
            <a:endParaRPr b="0" lang="en-US" sz="1000" spc="-1" strike="noStrike">
              <a:latin typeface="Arial"/>
            </a:endParaRPr>
          </a:p>
          <a:p>
            <a:pPr marL="291960" indent="-253440">
              <a:lnSpc>
                <a:spcPct val="115000"/>
              </a:lnSpc>
              <a:spcBef>
                <a:spcPts val="601"/>
              </a:spcBef>
              <a:buClr>
                <a:srgbClr val="000000"/>
              </a:buClr>
              <a:buFont typeface="Arial"/>
              <a:buChar char="✓"/>
            </a:pPr>
            <a:r>
              <a:rPr b="0" lang="en" sz="1000" spc="-1" strike="noStrike">
                <a:solidFill>
                  <a:srgbClr val="000000"/>
                </a:solidFill>
                <a:latin typeface="Arial"/>
                <a:ea typeface="Arial"/>
              </a:rPr>
              <a:t>Continuous scanning and remediation to remain in compliance with regulation; prevent cyber threats </a:t>
            </a:r>
            <a:endParaRPr b="0" lang="en-US" sz="1000" spc="-1" strike="noStrike">
              <a:latin typeface="Arial"/>
            </a:endParaRPr>
          </a:p>
          <a:p>
            <a:pPr marL="291960" indent="-253440">
              <a:lnSpc>
                <a:spcPct val="115000"/>
              </a:lnSpc>
              <a:spcBef>
                <a:spcPts val="601"/>
              </a:spcBef>
              <a:buClr>
                <a:srgbClr val="000000"/>
              </a:buClr>
              <a:buFont typeface="Arial"/>
              <a:buChar char="✓"/>
            </a:pPr>
            <a:r>
              <a:rPr b="0" lang="en" sz="1000" spc="-1" strike="noStrike">
                <a:solidFill>
                  <a:srgbClr val="000000"/>
                </a:solidFill>
                <a:latin typeface="Arial"/>
                <a:ea typeface="Arial"/>
              </a:rPr>
              <a:t>Real time configuration and drift management</a:t>
            </a:r>
            <a:endParaRPr b="0" lang="en-US" sz="1000" spc="-1" strike="noStrike">
              <a:latin typeface="Arial"/>
            </a:endParaRPr>
          </a:p>
          <a:p>
            <a:pPr marL="291960" indent="-253440">
              <a:lnSpc>
                <a:spcPct val="115000"/>
              </a:lnSpc>
              <a:spcBef>
                <a:spcPts val="601"/>
              </a:spcBef>
              <a:buClr>
                <a:srgbClr val="000000"/>
              </a:buClr>
              <a:buFont typeface="Arial"/>
              <a:buChar char="✓"/>
            </a:pPr>
            <a:r>
              <a:rPr b="0" lang="en" sz="1000" spc="-1" strike="noStrike">
                <a:solidFill>
                  <a:srgbClr val="000000"/>
                </a:solidFill>
                <a:latin typeface="Arial"/>
                <a:ea typeface="Arial"/>
              </a:rPr>
              <a:t>Simplify and speed up response to audits</a:t>
            </a:r>
            <a:endParaRPr b="0" lang="en-US" sz="1000" spc="-1" strike="noStrike">
              <a:latin typeface="Arial"/>
            </a:endParaRPr>
          </a:p>
          <a:p>
            <a:pPr>
              <a:lnSpc>
                <a:spcPct val="115000"/>
              </a:lnSpc>
              <a:spcBef>
                <a:spcPts val="601"/>
              </a:spcBef>
              <a:tabLst>
                <a:tab algn="l" pos="0"/>
              </a:tabLst>
            </a:pPr>
            <a:endParaRPr b="0" lang="en-US" sz="1000" spc="-1" strike="noStrike">
              <a:latin typeface="Arial"/>
            </a:endParaRPr>
          </a:p>
          <a:p>
            <a:pPr>
              <a:lnSpc>
                <a:spcPct val="115000"/>
              </a:lnSpc>
              <a:spcBef>
                <a:spcPts val="601"/>
              </a:spcBef>
              <a:tabLst>
                <a:tab algn="l" pos="0"/>
              </a:tabLst>
            </a:pPr>
            <a:endParaRPr b="0" lang="en-US" sz="1000" spc="-1" strike="noStrike">
              <a:latin typeface="Arial"/>
            </a:endParaRPr>
          </a:p>
          <a:p>
            <a:pPr>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p:txBody>
      </p:sp>
      <p:sp>
        <p:nvSpPr>
          <p:cNvPr id="256" name="CustomShape 4"/>
          <p:cNvSpPr/>
          <p:nvPr/>
        </p:nvSpPr>
        <p:spPr>
          <a:xfrm>
            <a:off x="299160" y="3231000"/>
            <a:ext cx="4106160" cy="1503360"/>
          </a:xfrm>
          <a:prstGeom prst="rect">
            <a:avLst/>
          </a:prstGeom>
          <a:noFill/>
          <a:ln>
            <a:noFill/>
          </a:ln>
        </p:spPr>
        <p:style>
          <a:lnRef idx="0"/>
          <a:fillRef idx="0"/>
          <a:effectRef idx="0"/>
          <a:fontRef idx="minor"/>
        </p:style>
        <p:txBody>
          <a:bodyPr tIns="91440" bIns="91440">
            <a:noAutofit/>
          </a:bodyPr>
          <a:p>
            <a:pPr marL="343080" indent="-227880">
              <a:lnSpc>
                <a:spcPct val="150000"/>
              </a:lnSpc>
              <a:buClr>
                <a:srgbClr val="000000"/>
              </a:buClr>
              <a:buFont typeface="Arial"/>
              <a:buChar char="✓"/>
            </a:pPr>
            <a:r>
              <a:rPr b="0" lang="en" sz="1000" spc="-1" strike="noStrike">
                <a:solidFill>
                  <a:srgbClr val="000000"/>
                </a:solidFill>
                <a:latin typeface="Arial"/>
                <a:ea typeface="Arial"/>
              </a:rPr>
              <a:t>Consistent and verifiable enforcement policies</a:t>
            </a:r>
            <a:endParaRPr b="0" lang="en-US" sz="1000" spc="-1" strike="noStrike">
              <a:latin typeface="Arial"/>
            </a:endParaRPr>
          </a:p>
          <a:p>
            <a:pPr marL="343080" indent="-227880">
              <a:lnSpc>
                <a:spcPct val="150000"/>
              </a:lnSpc>
              <a:buClr>
                <a:srgbClr val="000000"/>
              </a:buClr>
              <a:buFont typeface="Arial"/>
              <a:buChar char="✓"/>
            </a:pPr>
            <a:r>
              <a:rPr b="0" lang="en" sz="1000" spc="-1" strike="noStrike">
                <a:solidFill>
                  <a:srgbClr val="000000"/>
                </a:solidFill>
                <a:latin typeface="Arial"/>
                <a:ea typeface="Arial"/>
              </a:rPr>
              <a:t>Compliance awareness and transparency</a:t>
            </a:r>
            <a:endParaRPr b="0" lang="en-US" sz="1000" spc="-1" strike="noStrike">
              <a:latin typeface="Arial"/>
            </a:endParaRPr>
          </a:p>
          <a:p>
            <a:pPr marL="343080" indent="-227880">
              <a:lnSpc>
                <a:spcPct val="150000"/>
              </a:lnSpc>
              <a:buClr>
                <a:srgbClr val="000000"/>
              </a:buClr>
              <a:buFont typeface="Arial"/>
              <a:buChar char="✓"/>
            </a:pPr>
            <a:r>
              <a:rPr b="0" lang="en" sz="1000" spc="-1" strike="noStrike">
                <a:solidFill>
                  <a:srgbClr val="000000"/>
                </a:solidFill>
                <a:latin typeface="Arial"/>
                <a:ea typeface="Arial"/>
              </a:rPr>
              <a:t>Reduced probability of human error and analysis time</a:t>
            </a:r>
            <a:endParaRPr b="0" lang="en-US" sz="1000" spc="-1" strike="noStrike">
              <a:latin typeface="Arial"/>
            </a:endParaRPr>
          </a:p>
          <a:p>
            <a:pPr marL="343080" indent="-227880">
              <a:lnSpc>
                <a:spcPct val="150000"/>
              </a:lnSpc>
              <a:buClr>
                <a:srgbClr val="000000"/>
              </a:buClr>
              <a:buFont typeface="Arial"/>
              <a:buChar char="✓"/>
            </a:pPr>
            <a:r>
              <a:rPr b="0" lang="en" sz="1000" spc="-1" strike="noStrike">
                <a:solidFill>
                  <a:srgbClr val="000000"/>
                </a:solidFill>
                <a:latin typeface="Arial"/>
                <a:ea typeface="Arial"/>
              </a:rPr>
              <a:t>Compliance-as-code </a:t>
            </a:r>
            <a:endParaRPr b="0" lang="en-US" sz="1000" spc="-1" strike="noStrike">
              <a:latin typeface="Arial"/>
            </a:endParaRPr>
          </a:p>
          <a:p>
            <a:pPr marL="343080" indent="-227880">
              <a:lnSpc>
                <a:spcPct val="150000"/>
              </a:lnSpc>
              <a:buClr>
                <a:srgbClr val="000000"/>
              </a:buClr>
              <a:buFont typeface="Arial"/>
              <a:buChar char="✓"/>
            </a:pPr>
            <a:r>
              <a:rPr b="0" lang="en" sz="1000" spc="-1" strike="noStrike">
                <a:solidFill>
                  <a:srgbClr val="000000"/>
                </a:solidFill>
                <a:latin typeface="Arial"/>
                <a:ea typeface="Arial"/>
              </a:rPr>
              <a:t>Simplified reporting</a:t>
            </a:r>
            <a:endParaRPr b="0" lang="en-US" sz="1000" spc="-1" strike="noStrike">
              <a:latin typeface="Arial"/>
            </a:endParaRPr>
          </a:p>
          <a:p>
            <a:pPr marL="343080" indent="-227880">
              <a:lnSpc>
                <a:spcPct val="150000"/>
              </a:lnSpc>
              <a:buClr>
                <a:srgbClr val="000000"/>
              </a:buClr>
              <a:buFont typeface="Arial"/>
              <a:buChar char="✓"/>
            </a:pPr>
            <a:r>
              <a:rPr b="0" lang="en" sz="1000" spc="-1" strike="noStrike">
                <a:solidFill>
                  <a:srgbClr val="000000"/>
                </a:solidFill>
                <a:latin typeface="Arial"/>
                <a:ea typeface="Arial"/>
              </a:rPr>
              <a:t>Automation</a:t>
            </a:r>
            <a:endParaRPr b="0" lang="en-US" sz="1000" spc="-1" strike="noStrike">
              <a:latin typeface="Arial"/>
            </a:endParaRPr>
          </a:p>
          <a:p>
            <a:pPr marL="165240" indent="126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a:p>
            <a:pPr marL="190440" indent="-88200">
              <a:lnSpc>
                <a:spcPct val="115000"/>
              </a:lnSpc>
              <a:spcBef>
                <a:spcPts val="601"/>
              </a:spcBef>
              <a:tabLst>
                <a:tab algn="l" pos="0"/>
              </a:tabLst>
            </a:pPr>
            <a:endParaRPr b="0" lang="en-US" sz="1000" spc="-1" strike="noStrike">
              <a:latin typeface="Arial"/>
            </a:endParaRPr>
          </a:p>
        </p:txBody>
      </p:sp>
      <p:sp>
        <p:nvSpPr>
          <p:cNvPr id="257" name="CustomShape 5"/>
          <p:cNvSpPr/>
          <p:nvPr/>
        </p:nvSpPr>
        <p:spPr>
          <a:xfrm>
            <a:off x="377280" y="785160"/>
            <a:ext cx="3761280" cy="39636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1" lang="en" sz="1400" spc="-1" strike="noStrike">
                <a:solidFill>
                  <a:srgbClr val="000000"/>
                </a:solidFill>
                <a:latin typeface="Red Hat Display"/>
                <a:ea typeface="Red Hat Display"/>
              </a:rPr>
              <a:t>Business Drivers</a:t>
            </a:r>
            <a:endParaRPr b="0" lang="en-US" sz="1400" spc="-1" strike="noStrike">
              <a:latin typeface="Arial"/>
            </a:endParaRPr>
          </a:p>
        </p:txBody>
      </p:sp>
      <p:sp>
        <p:nvSpPr>
          <p:cNvPr id="258" name="CustomShape 6"/>
          <p:cNvSpPr/>
          <p:nvPr/>
        </p:nvSpPr>
        <p:spPr>
          <a:xfrm>
            <a:off x="410760" y="2968920"/>
            <a:ext cx="3761280" cy="39636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1" lang="en" sz="1400" spc="-1" strike="noStrike">
                <a:solidFill>
                  <a:srgbClr val="000000"/>
                </a:solidFill>
                <a:latin typeface="Red Hat Display"/>
                <a:ea typeface="Red Hat Display"/>
              </a:rPr>
              <a:t>Technical Requirements</a:t>
            </a:r>
            <a:endParaRPr b="0" lang="en-US" sz="1400" spc="-1" strike="noStrike">
              <a:latin typeface="Arial"/>
            </a:endParaRPr>
          </a:p>
        </p:txBody>
      </p:sp>
      <p:sp>
        <p:nvSpPr>
          <p:cNvPr id="259" name="CustomShape 7"/>
          <p:cNvSpPr/>
          <p:nvPr/>
        </p:nvSpPr>
        <p:spPr>
          <a:xfrm>
            <a:off x="5386320" y="2364480"/>
            <a:ext cx="2337120" cy="538920"/>
          </a:xfrm>
          <a:prstGeom prst="rect">
            <a:avLst/>
          </a:prstGeom>
          <a:noFill/>
          <a:ln>
            <a:noFill/>
          </a:ln>
        </p:spPr>
        <p:style>
          <a:lnRef idx="0"/>
          <a:fillRef idx="0"/>
          <a:effectRef idx="0"/>
          <a:fontRef idx="minor"/>
        </p:style>
        <p:txBody>
          <a:bodyPr tIns="91440" bIns="91440" anchor="b">
            <a:noAutofit/>
          </a:bodyPr>
          <a:p>
            <a:pPr algn="ctr">
              <a:lnSpc>
                <a:spcPct val="100000"/>
              </a:lnSpc>
              <a:tabLst>
                <a:tab algn="l" pos="0"/>
              </a:tabLst>
            </a:pPr>
            <a:r>
              <a:rPr b="1" lang="en" sz="1000" spc="-1" strike="noStrike">
                <a:solidFill>
                  <a:srgbClr val="000000"/>
                </a:solidFill>
                <a:latin typeface="Red Hat Display"/>
                <a:ea typeface="Red Hat Display"/>
              </a:rPr>
              <a:t>AUTOMATED SECURITY &amp; HIPAA COMPLIANCE </a:t>
            </a:r>
            <a:endParaRPr b="0" lang="en-US" sz="1000" spc="-1" strike="noStrike">
              <a:latin typeface="Arial"/>
            </a:endParaRPr>
          </a:p>
        </p:txBody>
      </p:sp>
      <p:sp>
        <p:nvSpPr>
          <p:cNvPr id="260" name="CustomShape 8"/>
          <p:cNvSpPr/>
          <p:nvPr/>
        </p:nvSpPr>
        <p:spPr>
          <a:xfrm>
            <a:off x="5871960" y="1008720"/>
            <a:ext cx="1365840" cy="1355040"/>
          </a:xfrm>
          <a:prstGeom prst="ellipse">
            <a:avLst/>
          </a:prstGeom>
          <a:solidFill>
            <a:srgbClr val="999999"/>
          </a:solidFill>
          <a:ln>
            <a:noFill/>
          </a:ln>
        </p:spPr>
        <p:style>
          <a:lnRef idx="0"/>
          <a:fillRef idx="0"/>
          <a:effectRef idx="0"/>
          <a:fontRef idx="minor"/>
        </p:style>
      </p:sp>
      <p:pic>
        <p:nvPicPr>
          <p:cNvPr id="261" name="Google Shape;333;p62" descr="Google Shape;1229;p98"/>
          <p:cNvPicPr/>
          <p:nvPr/>
        </p:nvPicPr>
        <p:blipFill>
          <a:blip r:embed="rId1"/>
          <a:stretch/>
        </p:blipFill>
        <p:spPr>
          <a:xfrm>
            <a:off x="6173640" y="1311480"/>
            <a:ext cx="755640" cy="749520"/>
          </a:xfrm>
          <a:prstGeom prst="rect">
            <a:avLst/>
          </a:prstGeom>
          <a:ln>
            <a:noFill/>
          </a:ln>
        </p:spPr>
      </p:pic>
      <p:sp>
        <p:nvSpPr>
          <p:cNvPr id="262" name="CustomShape 9"/>
          <p:cNvSpPr/>
          <p:nvPr/>
        </p:nvSpPr>
        <p:spPr>
          <a:xfrm>
            <a:off x="5505840" y="3130200"/>
            <a:ext cx="2091600" cy="973800"/>
          </a:xfrm>
          <a:prstGeom prst="rect">
            <a:avLst/>
          </a:prstGeom>
          <a:noFill/>
          <a:ln>
            <a:noFill/>
          </a:ln>
        </p:spPr>
        <p:style>
          <a:lnRef idx="0"/>
          <a:fillRef idx="0"/>
          <a:effectRef idx="0"/>
          <a:fontRef idx="minor"/>
        </p:style>
        <p:txBody>
          <a:bodyPr lIns="68400" rIns="68400" tIns="68400" bIns="68400">
            <a:noAutofit/>
          </a:bodyPr>
          <a:p>
            <a:pPr>
              <a:lnSpc>
                <a:spcPct val="100000"/>
              </a:lnSpc>
              <a:tabLst>
                <a:tab algn="l" pos="0"/>
              </a:tabLst>
            </a:pPr>
            <a:r>
              <a:rPr b="1" lang="en" sz="1100" spc="-1" strike="noStrike">
                <a:solidFill>
                  <a:srgbClr val="000000"/>
                </a:solidFill>
                <a:latin typeface="Red Hat Text"/>
                <a:ea typeface="Red Hat Text"/>
              </a:rPr>
              <a:t>Red Hat Technology:</a:t>
            </a:r>
            <a:endParaRPr b="0" lang="en-US" sz="1100" spc="-1" strike="noStrike">
              <a:latin typeface="Arial"/>
            </a:endParaRPr>
          </a:p>
          <a:p>
            <a:pPr marL="343080" indent="-234360">
              <a:lnSpc>
                <a:spcPct val="100000"/>
              </a:lnSpc>
              <a:buClr>
                <a:srgbClr val="000000"/>
              </a:buClr>
              <a:buFont typeface="Red Hat Text"/>
              <a:buChar char="●"/>
              <a:tabLst>
                <a:tab algn="l" pos="0"/>
              </a:tabLst>
            </a:pPr>
            <a:r>
              <a:rPr b="0" lang="en" sz="1100" spc="-1" strike="noStrike">
                <a:solidFill>
                  <a:srgbClr val="000000"/>
                </a:solidFill>
                <a:latin typeface="Red Hat Text"/>
                <a:ea typeface="Red Hat Text"/>
              </a:rPr>
              <a:t>RHEL</a:t>
            </a:r>
            <a:endParaRPr b="0" lang="en-US" sz="1100" spc="-1" strike="noStrike">
              <a:latin typeface="Arial"/>
            </a:endParaRPr>
          </a:p>
          <a:p>
            <a:pPr marL="343080" indent="-234360">
              <a:lnSpc>
                <a:spcPct val="100000"/>
              </a:lnSpc>
              <a:buClr>
                <a:srgbClr val="000000"/>
              </a:buClr>
              <a:buFont typeface="Red Hat Text"/>
              <a:buChar char="●"/>
              <a:tabLst>
                <a:tab algn="l" pos="0"/>
              </a:tabLst>
            </a:pPr>
            <a:r>
              <a:rPr b="0" lang="en" sz="1100" spc="-1" strike="noStrike">
                <a:solidFill>
                  <a:srgbClr val="000000"/>
                </a:solidFill>
                <a:latin typeface="Red Hat Text"/>
                <a:ea typeface="Red Hat Text"/>
              </a:rPr>
              <a:t>Satellite</a:t>
            </a:r>
            <a:endParaRPr b="0" lang="en-US" sz="1100" spc="-1" strike="noStrike">
              <a:latin typeface="Arial"/>
            </a:endParaRPr>
          </a:p>
          <a:p>
            <a:pPr marL="343080" indent="-234360">
              <a:lnSpc>
                <a:spcPct val="100000"/>
              </a:lnSpc>
              <a:buClr>
                <a:srgbClr val="000000"/>
              </a:buClr>
              <a:buFont typeface="Red Hat Text"/>
              <a:buChar char="●"/>
              <a:tabLst>
                <a:tab algn="l" pos="0"/>
              </a:tabLst>
            </a:pPr>
            <a:r>
              <a:rPr b="0" lang="en" sz="1100" spc="-1" strike="noStrike">
                <a:solidFill>
                  <a:srgbClr val="000000"/>
                </a:solidFill>
                <a:latin typeface="Red Hat Text"/>
                <a:ea typeface="Red Hat Text"/>
              </a:rPr>
              <a:t>Insights</a:t>
            </a:r>
            <a:endParaRPr b="0" lang="en-US" sz="1100" spc="-1" strike="noStrike">
              <a:latin typeface="Arial"/>
            </a:endParaRPr>
          </a:p>
          <a:p>
            <a:pPr marL="343080" indent="-234360">
              <a:lnSpc>
                <a:spcPct val="100000"/>
              </a:lnSpc>
              <a:buClr>
                <a:srgbClr val="000000"/>
              </a:buClr>
              <a:buFont typeface="Red Hat Text"/>
              <a:buChar char="●"/>
              <a:tabLst>
                <a:tab algn="l" pos="0"/>
              </a:tabLst>
            </a:pPr>
            <a:r>
              <a:rPr b="0" lang="en" sz="1100" spc="-1" strike="noStrike">
                <a:solidFill>
                  <a:srgbClr val="000000"/>
                </a:solidFill>
                <a:latin typeface="Red Hat Text"/>
                <a:ea typeface="Red Hat Text"/>
              </a:rPr>
              <a:t>Ansible Automation</a:t>
            </a:r>
            <a:endParaRPr b="0" lang="en-US" sz="1100" spc="-1" strike="noStrike">
              <a:latin typeface="Arial"/>
            </a:endParaRPr>
          </a:p>
        </p:txBody>
      </p:sp>
      <p:sp>
        <p:nvSpPr>
          <p:cNvPr id="263" name="CustomShape 10"/>
          <p:cNvSpPr/>
          <p:nvPr/>
        </p:nvSpPr>
        <p:spPr>
          <a:xfrm>
            <a:off x="7381080" y="4734720"/>
            <a:ext cx="505800" cy="152280"/>
          </a:xfrm>
          <a:prstGeom prst="rect">
            <a:avLst/>
          </a:prstGeom>
          <a:solidFill>
            <a:schemeClr val="lt1"/>
          </a:solidFill>
          <a:ln w="25560">
            <a:solidFill>
              <a:schemeClr val="lt1"/>
            </a:solidFill>
            <a:round/>
          </a:ln>
        </p:spPr>
        <p:style>
          <a:lnRef idx="0"/>
          <a:fillRef idx="0"/>
          <a:effectRef idx="0"/>
          <a:fontRef idx="minor"/>
        </p:style>
      </p:sp>
      <p:sp>
        <p:nvSpPr>
          <p:cNvPr id="264" name="CustomShape 11"/>
          <p:cNvSpPr/>
          <p:nvPr/>
        </p:nvSpPr>
        <p:spPr>
          <a:xfrm>
            <a:off x="7913160" y="282240"/>
            <a:ext cx="918000" cy="168480"/>
          </a:xfrm>
          <a:prstGeom prst="rect">
            <a:avLst/>
          </a:prstGeom>
          <a:solidFill>
            <a:schemeClr val="lt1"/>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pic>
        <p:nvPicPr>
          <p:cNvPr id="265" name="Google Shape;347;p64" descr=""/>
          <p:cNvPicPr/>
          <p:nvPr/>
        </p:nvPicPr>
        <p:blipFill>
          <a:blip r:embed="rId2"/>
          <a:stretch/>
        </p:blipFill>
        <p:spPr>
          <a:xfrm>
            <a:off x="2705040" y="704880"/>
            <a:ext cx="3733200" cy="37332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456480" y="204480"/>
            <a:ext cx="8227800" cy="857880"/>
          </a:xfrm>
          <a:prstGeom prst="rect">
            <a:avLst/>
          </a:prstGeom>
          <a:noFill/>
          <a:ln>
            <a:noFill/>
          </a:ln>
        </p:spPr>
        <p:txBody>
          <a:bodyPr lIns="0" rIns="0" tIns="35640" bIns="0" anchor="ctr">
            <a:noAutofit/>
          </a:bodyPr>
          <a:p>
            <a:pPr>
              <a:lnSpc>
                <a:spcPct val="93000"/>
              </a:lnSpc>
              <a:tabLst>
                <a:tab algn="l" pos="0"/>
              </a:tabLst>
            </a:pPr>
            <a:r>
              <a:rPr b="0" lang="en" sz="4000" spc="-1" strike="noStrike">
                <a:solidFill>
                  <a:srgbClr val="000000"/>
                </a:solidFill>
                <a:latin typeface="Arial"/>
                <a:ea typeface="Arial"/>
              </a:rPr>
              <a:t>What is Ansible?</a:t>
            </a:r>
            <a:endParaRPr b="0" lang="en-US" sz="4000" spc="-1" strike="noStrike">
              <a:solidFill>
                <a:srgbClr val="000000"/>
              </a:solidFill>
              <a:latin typeface="Arial"/>
            </a:endParaRPr>
          </a:p>
        </p:txBody>
      </p:sp>
      <p:sp>
        <p:nvSpPr>
          <p:cNvPr id="267" name="TextShape 2"/>
          <p:cNvSpPr txBox="1"/>
          <p:nvPr/>
        </p:nvSpPr>
        <p:spPr>
          <a:xfrm>
            <a:off x="456480" y="1062720"/>
            <a:ext cx="8227800" cy="3845520"/>
          </a:xfrm>
          <a:prstGeom prst="rect">
            <a:avLst/>
          </a:prstGeom>
          <a:noFill/>
          <a:ln>
            <a:noFill/>
          </a:ln>
        </p:spPr>
        <p:txBody>
          <a:bodyPr lIns="0" rIns="0" tIns="25920" bIns="0">
            <a:noAutofit/>
          </a:bodyPr>
          <a:p>
            <a:pPr>
              <a:lnSpc>
                <a:spcPct val="93000"/>
              </a:lnSpc>
              <a:tabLst>
                <a:tab algn="l" pos="0"/>
              </a:tabLst>
            </a:pPr>
            <a:r>
              <a:rPr b="0" lang="en" sz="2900" spc="-1" strike="noStrike">
                <a:solidFill>
                  <a:srgbClr val="000000"/>
                </a:solidFill>
                <a:latin typeface="Arial"/>
                <a:ea typeface="Arial"/>
              </a:rPr>
              <a:t>Simple, agentless automation platform that can improve your current processes, migrate apps for better optimization, and provide a single language for DevOps practices across your organization.</a:t>
            </a:r>
            <a:endParaRPr b="0" lang="en-US" sz="2900" spc="-1" strike="noStrike">
              <a:solidFill>
                <a:srgbClr val="000000"/>
              </a:solidFill>
              <a:latin typeface="Arial"/>
            </a:endParaRPr>
          </a:p>
          <a:p>
            <a:pPr>
              <a:lnSpc>
                <a:spcPct val="93000"/>
              </a:lnSpc>
              <a:tabLst>
                <a:tab algn="l" pos="0"/>
              </a:tabLst>
            </a:pPr>
            <a:r>
              <a:rPr b="0" lang="en" sz="2900" spc="-1" strike="noStrike">
                <a:solidFill>
                  <a:srgbClr val="000000"/>
                </a:solidFill>
                <a:latin typeface="Arial"/>
                <a:ea typeface="Arial"/>
              </a:rPr>
              <a:t>Comprised of</a:t>
            </a:r>
            <a:endParaRPr b="0" lang="en-US" sz="2900" spc="-1" strike="noStrike">
              <a:solidFill>
                <a:srgbClr val="000000"/>
              </a:solidFill>
              <a:latin typeface="Arial"/>
            </a:endParaRPr>
          </a:p>
          <a:p>
            <a:pPr marL="457200" indent="-304560">
              <a:lnSpc>
                <a:spcPct val="93000"/>
              </a:lnSpc>
              <a:buClr>
                <a:srgbClr val="000000"/>
              </a:buClr>
              <a:buFont typeface="Symbol" charset="2"/>
              <a:buChar char=""/>
              <a:tabLst>
                <a:tab algn="l" pos="0"/>
              </a:tabLst>
            </a:pPr>
            <a:r>
              <a:rPr b="0" lang="en" sz="2800" spc="-1" strike="noStrike">
                <a:solidFill>
                  <a:srgbClr val="000000"/>
                </a:solidFill>
                <a:latin typeface="Arial"/>
                <a:ea typeface="Arial"/>
              </a:rPr>
              <a:t>Cross Platform (Windows, Linux, Unix, IoT, ect.)</a:t>
            </a:r>
            <a:endParaRPr b="0" lang="en-US" sz="2800" spc="-1" strike="noStrike">
              <a:solidFill>
                <a:srgbClr val="000000"/>
              </a:solidFill>
              <a:latin typeface="Arial"/>
            </a:endParaRPr>
          </a:p>
          <a:p>
            <a:pPr marL="457200" indent="-304560">
              <a:lnSpc>
                <a:spcPct val="93000"/>
              </a:lnSpc>
              <a:buClr>
                <a:srgbClr val="000000"/>
              </a:buClr>
              <a:buFont typeface="Symbol" charset="2"/>
              <a:buChar char=""/>
              <a:tabLst>
                <a:tab algn="l" pos="0"/>
              </a:tabLst>
            </a:pPr>
            <a:r>
              <a:rPr b="0" lang="en" sz="2800" spc="-1" strike="noStrike">
                <a:solidFill>
                  <a:srgbClr val="000000"/>
                </a:solidFill>
                <a:latin typeface="Arial"/>
                <a:ea typeface="Arial"/>
              </a:rPr>
              <a:t>AD-Hoc, Playbooks, Roles, and Collections</a:t>
            </a:r>
            <a:endParaRPr b="0" lang="en-US" sz="2800" spc="-1" strike="noStrike">
              <a:solidFill>
                <a:srgbClr val="000000"/>
              </a:solidFill>
              <a:latin typeface="Arial"/>
            </a:endParaRPr>
          </a:p>
          <a:p>
            <a:pPr marL="457200" indent="-304560">
              <a:lnSpc>
                <a:spcPct val="93000"/>
              </a:lnSpc>
              <a:buClr>
                <a:srgbClr val="000000"/>
              </a:buClr>
              <a:buFont typeface="Symbol" charset="2"/>
              <a:buChar char=""/>
              <a:tabLst>
                <a:tab algn="l" pos="0"/>
              </a:tabLst>
            </a:pPr>
            <a:r>
              <a:rPr b="0" lang="en" sz="2800" spc="-1" strike="noStrike">
                <a:solidFill>
                  <a:srgbClr val="000000"/>
                </a:solidFill>
                <a:latin typeface="Arial"/>
                <a:ea typeface="Arial"/>
              </a:rPr>
              <a:t>What is Galaxy?</a:t>
            </a:r>
            <a:endParaRPr b="0" lang="en-US" sz="2800" spc="-1" strike="noStrike">
              <a:solidFill>
                <a:srgbClr val="000000"/>
              </a:solidFill>
              <a:latin typeface="Arial"/>
            </a:endParaRPr>
          </a:p>
          <a:p>
            <a:pPr marL="457200" indent="-304560">
              <a:lnSpc>
                <a:spcPct val="93000"/>
              </a:lnSpc>
              <a:buClr>
                <a:srgbClr val="000000"/>
              </a:buClr>
              <a:buFont typeface="Symbol" charset="2"/>
              <a:buChar char=""/>
              <a:tabLst>
                <a:tab algn="l" pos="0"/>
              </a:tabLst>
            </a:pPr>
            <a:r>
              <a:rPr b="0" lang="en" sz="2800" spc="-1" strike="noStrike">
                <a:solidFill>
                  <a:srgbClr val="000000"/>
                </a:solidFill>
                <a:latin typeface="Arial"/>
                <a:ea typeface="Arial"/>
              </a:rPr>
              <a:t>Cloud.RedHat.com</a:t>
            </a:r>
            <a:endParaRPr b="0" lang="en-US" sz="2800" spc="-1" strike="noStrike">
              <a:solidFill>
                <a:srgbClr val="000000"/>
              </a:solidFill>
              <a:latin typeface="Arial"/>
            </a:endParaRPr>
          </a:p>
          <a:p>
            <a:pPr>
              <a:lnSpc>
                <a:spcPct val="93000"/>
              </a:lnSpc>
              <a:tabLst>
                <a:tab algn="l" pos="0"/>
              </a:tabLst>
            </a:pPr>
            <a:r>
              <a:rPr b="0" lang="en" sz="2900" spc="-1" strike="noStrike">
                <a:solidFill>
                  <a:srgbClr val="000000"/>
                </a:solidFill>
                <a:latin typeface="Arial"/>
                <a:ea typeface="Arial"/>
              </a:rPr>
              <a:t> </a:t>
            </a:r>
            <a:endParaRPr b="0" lang="en-US" sz="2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456480" y="204480"/>
            <a:ext cx="8227800" cy="857880"/>
          </a:xfrm>
          <a:prstGeom prst="rect">
            <a:avLst/>
          </a:prstGeom>
          <a:noFill/>
          <a:ln>
            <a:noFill/>
          </a:ln>
        </p:spPr>
        <p:txBody>
          <a:bodyPr lIns="0" rIns="0" tIns="35640" bIns="0" anchor="ctr">
            <a:noAutofit/>
          </a:bodyPr>
          <a:p>
            <a:pPr algn="ctr">
              <a:lnSpc>
                <a:spcPct val="93000"/>
              </a:lnSpc>
              <a:tabLst>
                <a:tab algn="l" pos="0"/>
              </a:tabLst>
            </a:pPr>
            <a:r>
              <a:rPr b="0" lang="en" sz="3700" spc="-1" strike="noStrike">
                <a:solidFill>
                  <a:srgbClr val="000000"/>
                </a:solidFill>
                <a:latin typeface="Arial"/>
                <a:ea typeface="Arial"/>
              </a:rPr>
              <a:t>What Does the Environment Look Like </a:t>
            </a:r>
            <a:endParaRPr b="0" lang="en-US" sz="3700" spc="-1" strike="noStrike">
              <a:solidFill>
                <a:srgbClr val="000000"/>
              </a:solidFill>
              <a:latin typeface="Arial"/>
            </a:endParaRPr>
          </a:p>
        </p:txBody>
      </p:sp>
      <p:pic>
        <p:nvPicPr>
          <p:cNvPr id="269" name="Google Shape;359;p66" descr=""/>
          <p:cNvPicPr/>
          <p:nvPr/>
        </p:nvPicPr>
        <p:blipFill>
          <a:blip r:embed="rId1"/>
          <a:stretch/>
        </p:blipFill>
        <p:spPr>
          <a:xfrm>
            <a:off x="1891440" y="987840"/>
            <a:ext cx="5166360" cy="3850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33440" y="-153000"/>
            <a:ext cx="8227800" cy="855360"/>
          </a:xfrm>
          <a:prstGeom prst="rect">
            <a:avLst/>
          </a:prstGeom>
          <a:noFill/>
          <a:ln>
            <a:noFill/>
          </a:ln>
        </p:spPr>
        <p:txBody>
          <a:bodyPr lIns="0" rIns="0" tIns="35640" bIns="0" anchor="ctr">
            <a:noAutofit/>
          </a:bodyPr>
          <a:p>
            <a:pPr algn="ctr">
              <a:lnSpc>
                <a:spcPct val="93000"/>
              </a:lnSpc>
              <a:tabLst>
                <a:tab algn="l" pos="0"/>
              </a:tabLst>
            </a:pPr>
            <a:r>
              <a:rPr b="0" lang="en" sz="3700" spc="-1" strike="noStrike">
                <a:solidFill>
                  <a:srgbClr val="000000"/>
                </a:solidFill>
                <a:latin typeface="Arial"/>
                <a:ea typeface="Arial"/>
              </a:rPr>
              <a:t>Or Like This </a:t>
            </a:r>
            <a:endParaRPr b="0" lang="en-US" sz="3700" spc="-1" strike="noStrike">
              <a:solidFill>
                <a:srgbClr val="000000"/>
              </a:solidFill>
              <a:latin typeface="Arial"/>
            </a:endParaRPr>
          </a:p>
        </p:txBody>
      </p:sp>
      <p:pic>
        <p:nvPicPr>
          <p:cNvPr id="271" name="Google Shape;365;p67" descr=""/>
          <p:cNvPicPr/>
          <p:nvPr/>
        </p:nvPicPr>
        <p:blipFill>
          <a:blip r:embed="rId1"/>
          <a:srcRect l="2103" t="3592" r="1871" b="3290"/>
          <a:stretch/>
        </p:blipFill>
        <p:spPr>
          <a:xfrm>
            <a:off x="725040" y="498240"/>
            <a:ext cx="7234200" cy="44676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396720" y="1076040"/>
            <a:ext cx="2622600" cy="1620720"/>
          </a:xfrm>
          <a:prstGeom prst="rect">
            <a:avLst/>
          </a:prstGeom>
          <a:solidFill>
            <a:srgbClr val="666666"/>
          </a:solidFill>
          <a:ln>
            <a:noFill/>
          </a:ln>
        </p:spPr>
        <p:style>
          <a:lnRef idx="0"/>
          <a:fillRef idx="0"/>
          <a:effectRef idx="0"/>
          <a:fontRef idx="minor"/>
        </p:style>
      </p:sp>
      <p:sp>
        <p:nvSpPr>
          <p:cNvPr id="273" name="CustomShape 2"/>
          <p:cNvSpPr/>
          <p:nvPr/>
        </p:nvSpPr>
        <p:spPr>
          <a:xfrm>
            <a:off x="518040" y="1219320"/>
            <a:ext cx="2376360" cy="452520"/>
          </a:xfrm>
          <a:prstGeom prst="rect">
            <a:avLst/>
          </a:prstGeom>
          <a:noFill/>
          <a:ln>
            <a:noFill/>
          </a:ln>
        </p:spPr>
        <p:style>
          <a:lnRef idx="0"/>
          <a:fillRef idx="0"/>
          <a:effectRef idx="0"/>
          <a:fontRef idx="minor"/>
        </p:style>
        <p:txBody>
          <a:bodyPr>
            <a:noAutofit/>
          </a:bodyPr>
          <a:p>
            <a:pPr>
              <a:lnSpc>
                <a:spcPct val="100000"/>
              </a:lnSpc>
              <a:tabLst>
                <a:tab algn="l" pos="0"/>
              </a:tabLst>
            </a:pPr>
            <a:r>
              <a:rPr b="1" lang="en" sz="1400" spc="-1" strike="noStrike">
                <a:solidFill>
                  <a:srgbClr val="f2f2f2"/>
                </a:solidFill>
                <a:latin typeface="Red Hat Display"/>
                <a:ea typeface="Red Hat Display"/>
              </a:rPr>
              <a:t>Cross platform </a:t>
            </a:r>
            <a:endParaRPr b="0" lang="en-US" sz="1400" spc="-1" strike="noStrike">
              <a:latin typeface="Arial"/>
            </a:endParaRPr>
          </a:p>
          <a:p>
            <a:pPr>
              <a:lnSpc>
                <a:spcPct val="100000"/>
              </a:lnSpc>
              <a:tabLst>
                <a:tab algn="l" pos="0"/>
              </a:tabLst>
            </a:pPr>
            <a:br/>
            <a:endParaRPr b="0" lang="en-US" sz="1400" spc="-1" strike="noStrike">
              <a:latin typeface="Arial"/>
            </a:endParaRPr>
          </a:p>
        </p:txBody>
      </p:sp>
      <p:sp>
        <p:nvSpPr>
          <p:cNvPr id="274" name="CustomShape 3"/>
          <p:cNvSpPr/>
          <p:nvPr/>
        </p:nvSpPr>
        <p:spPr>
          <a:xfrm>
            <a:off x="518040" y="1662480"/>
            <a:ext cx="2376360" cy="907920"/>
          </a:xfrm>
          <a:prstGeom prst="rect">
            <a:avLst/>
          </a:prstGeom>
          <a:noFill/>
          <a:ln>
            <a:noFill/>
          </a:ln>
        </p:spPr>
        <p:style>
          <a:lnRef idx="0"/>
          <a:fillRef idx="0"/>
          <a:effectRef idx="0"/>
          <a:fontRef idx="minor"/>
        </p:style>
        <p:txBody>
          <a:bodyPr tIns="91440" bIns="91440" anchor="ctr">
            <a:noAutofit/>
          </a:bodyPr>
          <a:p>
            <a:pPr>
              <a:lnSpc>
                <a:spcPct val="115000"/>
              </a:lnSpc>
              <a:tabLst>
                <a:tab algn="l" pos="0"/>
              </a:tabLst>
            </a:pPr>
            <a:r>
              <a:rPr b="0" lang="en" sz="1000" spc="-1" strike="noStrike">
                <a:solidFill>
                  <a:srgbClr val="ffffff"/>
                </a:solidFill>
                <a:latin typeface="Red Hat Text"/>
                <a:ea typeface="Red Hat Text"/>
              </a:rPr>
              <a:t>Agentless support for all major OS variants, physical, virtual, cloud and network devices.</a:t>
            </a:r>
            <a:endParaRPr b="0" lang="en-US" sz="1000" spc="-1" strike="noStrike">
              <a:latin typeface="Arial"/>
            </a:endParaRPr>
          </a:p>
          <a:p>
            <a:pPr>
              <a:lnSpc>
                <a:spcPct val="115000"/>
              </a:lnSpc>
              <a:tabLst>
                <a:tab algn="l" pos="0"/>
              </a:tabLst>
            </a:pPr>
            <a:endParaRPr b="0" lang="en-US" sz="1000" spc="-1" strike="noStrike">
              <a:latin typeface="Arial"/>
            </a:endParaRPr>
          </a:p>
        </p:txBody>
      </p:sp>
      <p:sp>
        <p:nvSpPr>
          <p:cNvPr id="275" name="CustomShape 4"/>
          <p:cNvSpPr/>
          <p:nvPr/>
        </p:nvSpPr>
        <p:spPr>
          <a:xfrm>
            <a:off x="3292200" y="1076040"/>
            <a:ext cx="2622600" cy="1620720"/>
          </a:xfrm>
          <a:prstGeom prst="rect">
            <a:avLst/>
          </a:prstGeom>
          <a:solidFill>
            <a:srgbClr val="666666"/>
          </a:solidFill>
          <a:ln>
            <a:noFill/>
          </a:ln>
        </p:spPr>
        <p:style>
          <a:lnRef idx="0"/>
          <a:fillRef idx="0"/>
          <a:effectRef idx="0"/>
          <a:fontRef idx="minor"/>
        </p:style>
      </p:sp>
      <p:sp>
        <p:nvSpPr>
          <p:cNvPr id="276" name="CustomShape 5"/>
          <p:cNvSpPr/>
          <p:nvPr/>
        </p:nvSpPr>
        <p:spPr>
          <a:xfrm>
            <a:off x="3413880" y="1219320"/>
            <a:ext cx="2376360" cy="452520"/>
          </a:xfrm>
          <a:prstGeom prst="rect">
            <a:avLst/>
          </a:prstGeom>
          <a:noFill/>
          <a:ln>
            <a:noFill/>
          </a:ln>
        </p:spPr>
        <p:style>
          <a:lnRef idx="0"/>
          <a:fillRef idx="0"/>
          <a:effectRef idx="0"/>
          <a:fontRef idx="minor"/>
        </p:style>
        <p:txBody>
          <a:bodyPr>
            <a:noAutofit/>
          </a:bodyPr>
          <a:p>
            <a:pPr>
              <a:lnSpc>
                <a:spcPct val="100000"/>
              </a:lnSpc>
              <a:tabLst>
                <a:tab algn="l" pos="0"/>
              </a:tabLst>
            </a:pPr>
            <a:r>
              <a:rPr b="1" lang="en" sz="1400" spc="-1" strike="noStrike">
                <a:solidFill>
                  <a:srgbClr val="f2f2f2"/>
                </a:solidFill>
                <a:latin typeface="Red Hat Display"/>
                <a:ea typeface="Red Hat Display"/>
              </a:rPr>
              <a:t>Human readable</a:t>
            </a:r>
            <a:r>
              <a:rPr b="1" lang="en" sz="1100" spc="-1" strike="noStrike">
                <a:solidFill>
                  <a:srgbClr val="f2f2f2"/>
                </a:solidFill>
                <a:latin typeface="Red Hat Display"/>
                <a:ea typeface="Red Hat Display"/>
              </a:rPr>
              <a:t> </a:t>
            </a:r>
            <a:endParaRPr b="0" lang="en-US" sz="1100" spc="-1" strike="noStrike">
              <a:latin typeface="Arial"/>
            </a:endParaRPr>
          </a:p>
          <a:p>
            <a:pPr>
              <a:lnSpc>
                <a:spcPct val="100000"/>
              </a:lnSpc>
              <a:tabLst>
                <a:tab algn="l" pos="0"/>
              </a:tabLst>
            </a:pPr>
            <a:br/>
            <a:endParaRPr b="0" lang="en-US" sz="1100" spc="-1" strike="noStrike">
              <a:latin typeface="Arial"/>
            </a:endParaRPr>
          </a:p>
        </p:txBody>
      </p:sp>
      <p:sp>
        <p:nvSpPr>
          <p:cNvPr id="277" name="CustomShape 6"/>
          <p:cNvSpPr/>
          <p:nvPr/>
        </p:nvSpPr>
        <p:spPr>
          <a:xfrm>
            <a:off x="3413880" y="1662480"/>
            <a:ext cx="2376360" cy="907920"/>
          </a:xfrm>
          <a:prstGeom prst="rect">
            <a:avLst/>
          </a:prstGeom>
          <a:noFill/>
          <a:ln>
            <a:noFill/>
          </a:ln>
        </p:spPr>
        <p:style>
          <a:lnRef idx="0"/>
          <a:fillRef idx="0"/>
          <a:effectRef idx="0"/>
          <a:fontRef idx="minor"/>
        </p:style>
        <p:txBody>
          <a:bodyPr tIns="91440" bIns="91440" anchor="ctr">
            <a:noAutofit/>
          </a:bodyPr>
          <a:p>
            <a:pPr>
              <a:lnSpc>
                <a:spcPct val="115000"/>
              </a:lnSpc>
              <a:tabLst>
                <a:tab algn="l" pos="0"/>
              </a:tabLst>
            </a:pPr>
            <a:r>
              <a:rPr b="0" lang="en" sz="1000" spc="-1" strike="noStrike">
                <a:solidFill>
                  <a:srgbClr val="ffffff"/>
                </a:solidFill>
                <a:latin typeface="Red Hat Text"/>
                <a:ea typeface="Red Hat Text"/>
              </a:rPr>
              <a:t>Perfectly describe and document every aspect of your application environment.</a:t>
            </a:r>
            <a:endParaRPr b="0" lang="en-US" sz="1000" spc="-1" strike="noStrike">
              <a:latin typeface="Arial"/>
            </a:endParaRPr>
          </a:p>
          <a:p>
            <a:pPr>
              <a:lnSpc>
                <a:spcPct val="115000"/>
              </a:lnSpc>
              <a:tabLst>
                <a:tab algn="l" pos="0"/>
              </a:tabLst>
            </a:pPr>
            <a:endParaRPr b="0" lang="en-US" sz="1000" spc="-1" strike="noStrike">
              <a:latin typeface="Arial"/>
            </a:endParaRPr>
          </a:p>
        </p:txBody>
      </p:sp>
      <p:sp>
        <p:nvSpPr>
          <p:cNvPr id="278" name="CustomShape 7"/>
          <p:cNvSpPr/>
          <p:nvPr/>
        </p:nvSpPr>
        <p:spPr>
          <a:xfrm>
            <a:off x="6187680" y="1076040"/>
            <a:ext cx="2622600" cy="1620720"/>
          </a:xfrm>
          <a:prstGeom prst="rect">
            <a:avLst/>
          </a:prstGeom>
          <a:solidFill>
            <a:srgbClr val="666666"/>
          </a:solidFill>
          <a:ln>
            <a:noFill/>
          </a:ln>
        </p:spPr>
        <p:style>
          <a:lnRef idx="0"/>
          <a:fillRef idx="0"/>
          <a:effectRef idx="0"/>
          <a:fontRef idx="minor"/>
        </p:style>
      </p:sp>
      <p:sp>
        <p:nvSpPr>
          <p:cNvPr id="279" name="CustomShape 8"/>
          <p:cNvSpPr/>
          <p:nvPr/>
        </p:nvSpPr>
        <p:spPr>
          <a:xfrm>
            <a:off x="6309360" y="1219320"/>
            <a:ext cx="2376360" cy="452520"/>
          </a:xfrm>
          <a:prstGeom prst="rect">
            <a:avLst/>
          </a:prstGeom>
          <a:noFill/>
          <a:ln>
            <a:noFill/>
          </a:ln>
        </p:spPr>
        <p:style>
          <a:lnRef idx="0"/>
          <a:fillRef idx="0"/>
          <a:effectRef idx="0"/>
          <a:fontRef idx="minor"/>
        </p:style>
        <p:txBody>
          <a:bodyPr>
            <a:noAutofit/>
          </a:bodyPr>
          <a:p>
            <a:pPr>
              <a:lnSpc>
                <a:spcPct val="100000"/>
              </a:lnSpc>
              <a:tabLst>
                <a:tab algn="l" pos="0"/>
              </a:tabLst>
            </a:pPr>
            <a:r>
              <a:rPr b="1" lang="en" sz="1400" spc="-1" strike="noStrike">
                <a:solidFill>
                  <a:srgbClr val="f2f2f2"/>
                </a:solidFill>
                <a:latin typeface="Red Hat Display"/>
                <a:ea typeface="Red Hat Display"/>
              </a:rPr>
              <a:t>Perfect description </a:t>
            </a:r>
            <a:br/>
            <a:r>
              <a:rPr b="1" lang="en" sz="1400" spc="-1" strike="noStrike">
                <a:solidFill>
                  <a:srgbClr val="f2f2f2"/>
                </a:solidFill>
                <a:latin typeface="Red Hat Display"/>
                <a:ea typeface="Red Hat Display"/>
              </a:rPr>
              <a:t>of application</a:t>
            </a:r>
            <a:endParaRPr b="0" lang="en-US" sz="1400" spc="-1" strike="noStrike">
              <a:latin typeface="Arial"/>
            </a:endParaRPr>
          </a:p>
          <a:p>
            <a:pPr>
              <a:lnSpc>
                <a:spcPct val="100000"/>
              </a:lnSpc>
              <a:tabLst>
                <a:tab algn="l" pos="0"/>
              </a:tabLst>
            </a:pPr>
            <a:br/>
            <a:endParaRPr b="0" lang="en-US" sz="1400" spc="-1" strike="noStrike">
              <a:latin typeface="Arial"/>
            </a:endParaRPr>
          </a:p>
        </p:txBody>
      </p:sp>
      <p:sp>
        <p:nvSpPr>
          <p:cNvPr id="280" name="CustomShape 9"/>
          <p:cNvSpPr/>
          <p:nvPr/>
        </p:nvSpPr>
        <p:spPr>
          <a:xfrm>
            <a:off x="6309360" y="1662480"/>
            <a:ext cx="2376360" cy="907920"/>
          </a:xfrm>
          <a:prstGeom prst="rect">
            <a:avLst/>
          </a:prstGeom>
          <a:noFill/>
          <a:ln>
            <a:noFill/>
          </a:ln>
        </p:spPr>
        <p:style>
          <a:lnRef idx="0"/>
          <a:fillRef idx="0"/>
          <a:effectRef idx="0"/>
          <a:fontRef idx="minor"/>
        </p:style>
        <p:txBody>
          <a:bodyPr tIns="91440" bIns="91440" anchor="ctr">
            <a:noAutofit/>
          </a:bodyPr>
          <a:p>
            <a:pPr>
              <a:lnSpc>
                <a:spcPct val="115000"/>
              </a:lnSpc>
              <a:tabLst>
                <a:tab algn="l" pos="0"/>
              </a:tabLst>
            </a:pPr>
            <a:r>
              <a:rPr b="0" lang="en" sz="1000" spc="-1" strike="noStrike">
                <a:solidFill>
                  <a:srgbClr val="ffffff"/>
                </a:solidFill>
                <a:latin typeface="Red Hat Text"/>
                <a:ea typeface="Red Hat Text"/>
              </a:rPr>
              <a:t>Every change can be made by Playbooks, ensuring everyone is on the same page.</a:t>
            </a:r>
            <a:endParaRPr b="0" lang="en-US" sz="1000" spc="-1" strike="noStrike">
              <a:latin typeface="Arial"/>
            </a:endParaRPr>
          </a:p>
          <a:p>
            <a:pPr>
              <a:lnSpc>
                <a:spcPct val="115000"/>
              </a:lnSpc>
              <a:tabLst>
                <a:tab algn="l" pos="0"/>
              </a:tabLst>
            </a:pPr>
            <a:endParaRPr b="0" lang="en-US" sz="1000" spc="-1" strike="noStrike">
              <a:latin typeface="Arial"/>
            </a:endParaRPr>
          </a:p>
        </p:txBody>
      </p:sp>
      <p:sp>
        <p:nvSpPr>
          <p:cNvPr id="281" name="CustomShape 10"/>
          <p:cNvSpPr/>
          <p:nvPr/>
        </p:nvSpPr>
        <p:spPr>
          <a:xfrm>
            <a:off x="396720" y="2904840"/>
            <a:ext cx="2622600" cy="1620720"/>
          </a:xfrm>
          <a:prstGeom prst="rect">
            <a:avLst/>
          </a:prstGeom>
          <a:solidFill>
            <a:srgbClr val="666666"/>
          </a:solidFill>
          <a:ln>
            <a:noFill/>
          </a:ln>
        </p:spPr>
        <p:style>
          <a:lnRef idx="0"/>
          <a:fillRef idx="0"/>
          <a:effectRef idx="0"/>
          <a:fontRef idx="minor"/>
        </p:style>
      </p:sp>
      <p:sp>
        <p:nvSpPr>
          <p:cNvPr id="282" name="CustomShape 11"/>
          <p:cNvSpPr/>
          <p:nvPr/>
        </p:nvSpPr>
        <p:spPr>
          <a:xfrm>
            <a:off x="518040" y="3048120"/>
            <a:ext cx="2376360" cy="452520"/>
          </a:xfrm>
          <a:prstGeom prst="rect">
            <a:avLst/>
          </a:prstGeom>
          <a:noFill/>
          <a:ln>
            <a:noFill/>
          </a:ln>
        </p:spPr>
        <p:style>
          <a:lnRef idx="0"/>
          <a:fillRef idx="0"/>
          <a:effectRef idx="0"/>
          <a:fontRef idx="minor"/>
        </p:style>
        <p:txBody>
          <a:bodyPr>
            <a:noAutofit/>
          </a:bodyPr>
          <a:p>
            <a:pPr>
              <a:lnSpc>
                <a:spcPct val="100000"/>
              </a:lnSpc>
              <a:tabLst>
                <a:tab algn="l" pos="0"/>
              </a:tabLst>
            </a:pPr>
            <a:r>
              <a:rPr b="1" lang="en" sz="1400" spc="-1" strike="noStrike">
                <a:solidFill>
                  <a:srgbClr val="f2f2f2"/>
                </a:solidFill>
                <a:latin typeface="Red Hat Display"/>
                <a:ea typeface="Red Hat Display"/>
              </a:rPr>
              <a:t>Version controlled</a:t>
            </a:r>
            <a:endParaRPr b="0" lang="en-US" sz="1400" spc="-1" strike="noStrike">
              <a:latin typeface="Arial"/>
            </a:endParaRPr>
          </a:p>
          <a:p>
            <a:pPr>
              <a:lnSpc>
                <a:spcPct val="100000"/>
              </a:lnSpc>
              <a:tabLst>
                <a:tab algn="l" pos="0"/>
              </a:tabLst>
            </a:pPr>
            <a:br/>
            <a:endParaRPr b="0" lang="en-US" sz="1400" spc="-1" strike="noStrike">
              <a:latin typeface="Arial"/>
            </a:endParaRPr>
          </a:p>
        </p:txBody>
      </p:sp>
      <p:sp>
        <p:nvSpPr>
          <p:cNvPr id="283" name="CustomShape 12"/>
          <p:cNvSpPr/>
          <p:nvPr/>
        </p:nvSpPr>
        <p:spPr>
          <a:xfrm>
            <a:off x="521280" y="3604320"/>
            <a:ext cx="2376360" cy="851400"/>
          </a:xfrm>
          <a:prstGeom prst="rect">
            <a:avLst/>
          </a:prstGeom>
          <a:noFill/>
          <a:ln>
            <a:noFill/>
          </a:ln>
        </p:spPr>
        <p:style>
          <a:lnRef idx="0"/>
          <a:fillRef idx="0"/>
          <a:effectRef idx="0"/>
          <a:fontRef idx="minor"/>
        </p:style>
        <p:txBody>
          <a:bodyPr tIns="91440" bIns="91440" anchor="ctr">
            <a:noAutofit/>
          </a:bodyPr>
          <a:p>
            <a:pPr>
              <a:lnSpc>
                <a:spcPct val="115000"/>
              </a:lnSpc>
              <a:tabLst>
                <a:tab algn="l" pos="0"/>
              </a:tabLst>
            </a:pPr>
            <a:r>
              <a:rPr b="0" lang="en" sz="1000" spc="-1" strike="noStrike">
                <a:solidFill>
                  <a:srgbClr val="ffffff"/>
                </a:solidFill>
                <a:latin typeface="Red Hat Text"/>
                <a:ea typeface="Red Hat Text"/>
              </a:rPr>
              <a:t>Playbooks are plain-text. Treat them like code in your existing version control.</a:t>
            </a:r>
            <a:endParaRPr b="0" lang="en-US" sz="1000" spc="-1" strike="noStrike">
              <a:latin typeface="Arial"/>
            </a:endParaRPr>
          </a:p>
          <a:p>
            <a:pPr>
              <a:lnSpc>
                <a:spcPct val="115000"/>
              </a:lnSpc>
              <a:tabLst>
                <a:tab algn="l" pos="0"/>
              </a:tabLst>
            </a:pPr>
            <a:endParaRPr b="0" lang="en-US" sz="1000" spc="-1" strike="noStrike">
              <a:latin typeface="Arial"/>
            </a:endParaRPr>
          </a:p>
        </p:txBody>
      </p:sp>
      <p:sp>
        <p:nvSpPr>
          <p:cNvPr id="284" name="CustomShape 13"/>
          <p:cNvSpPr/>
          <p:nvPr/>
        </p:nvSpPr>
        <p:spPr>
          <a:xfrm>
            <a:off x="3292200" y="2904840"/>
            <a:ext cx="2622600" cy="1620720"/>
          </a:xfrm>
          <a:prstGeom prst="rect">
            <a:avLst/>
          </a:prstGeom>
          <a:solidFill>
            <a:srgbClr val="666666"/>
          </a:solidFill>
          <a:ln>
            <a:noFill/>
          </a:ln>
        </p:spPr>
        <p:style>
          <a:lnRef idx="0"/>
          <a:fillRef idx="0"/>
          <a:effectRef idx="0"/>
          <a:fontRef idx="minor"/>
        </p:style>
      </p:sp>
      <p:sp>
        <p:nvSpPr>
          <p:cNvPr id="285" name="CustomShape 14"/>
          <p:cNvSpPr/>
          <p:nvPr/>
        </p:nvSpPr>
        <p:spPr>
          <a:xfrm>
            <a:off x="3413880" y="3048120"/>
            <a:ext cx="2376360" cy="452520"/>
          </a:xfrm>
          <a:prstGeom prst="rect">
            <a:avLst/>
          </a:prstGeom>
          <a:noFill/>
          <a:ln>
            <a:noFill/>
          </a:ln>
        </p:spPr>
        <p:style>
          <a:lnRef idx="0"/>
          <a:fillRef idx="0"/>
          <a:effectRef idx="0"/>
          <a:fontRef idx="minor"/>
        </p:style>
        <p:txBody>
          <a:bodyPr>
            <a:noAutofit/>
          </a:bodyPr>
          <a:p>
            <a:pPr>
              <a:lnSpc>
                <a:spcPct val="100000"/>
              </a:lnSpc>
              <a:tabLst>
                <a:tab algn="l" pos="0"/>
              </a:tabLst>
            </a:pPr>
            <a:r>
              <a:rPr b="1" lang="en" sz="1400" spc="-1" strike="noStrike">
                <a:solidFill>
                  <a:srgbClr val="f2f2f2"/>
                </a:solidFill>
                <a:latin typeface="Red Hat Display"/>
                <a:ea typeface="Red Hat Display"/>
              </a:rPr>
              <a:t>Dynamic inventories (Or Static) </a:t>
            </a:r>
            <a:endParaRPr b="0" lang="en-US" sz="1400" spc="-1" strike="noStrike">
              <a:latin typeface="Arial"/>
            </a:endParaRPr>
          </a:p>
          <a:p>
            <a:pPr>
              <a:lnSpc>
                <a:spcPct val="100000"/>
              </a:lnSpc>
              <a:tabLst>
                <a:tab algn="l" pos="0"/>
              </a:tabLst>
            </a:pPr>
            <a:br/>
            <a:endParaRPr b="0" lang="en-US" sz="1400" spc="-1" strike="noStrike">
              <a:latin typeface="Arial"/>
            </a:endParaRPr>
          </a:p>
        </p:txBody>
      </p:sp>
      <p:sp>
        <p:nvSpPr>
          <p:cNvPr id="286" name="CustomShape 15"/>
          <p:cNvSpPr/>
          <p:nvPr/>
        </p:nvSpPr>
        <p:spPr>
          <a:xfrm>
            <a:off x="3415320" y="3603960"/>
            <a:ext cx="2376360" cy="851400"/>
          </a:xfrm>
          <a:prstGeom prst="rect">
            <a:avLst/>
          </a:prstGeom>
          <a:noFill/>
          <a:ln>
            <a:noFill/>
          </a:ln>
        </p:spPr>
        <p:style>
          <a:lnRef idx="0"/>
          <a:fillRef idx="0"/>
          <a:effectRef idx="0"/>
          <a:fontRef idx="minor"/>
        </p:style>
        <p:txBody>
          <a:bodyPr tIns="91440" bIns="91440" anchor="ctr">
            <a:noAutofit/>
          </a:bodyPr>
          <a:p>
            <a:pPr>
              <a:lnSpc>
                <a:spcPct val="115000"/>
              </a:lnSpc>
              <a:tabLst>
                <a:tab algn="l" pos="0"/>
              </a:tabLst>
            </a:pPr>
            <a:r>
              <a:rPr b="0" lang="en" sz="1000" spc="-1" strike="noStrike">
                <a:solidFill>
                  <a:srgbClr val="ffffff"/>
                </a:solidFill>
                <a:latin typeface="Red Hat Text"/>
                <a:ea typeface="Red Hat Text"/>
              </a:rPr>
              <a:t>Capture all the servers 100% of the time, regardless of infrastructure, location, etc.</a:t>
            </a:r>
            <a:endParaRPr b="0" lang="en-US" sz="1000" spc="-1" strike="noStrike">
              <a:latin typeface="Arial"/>
            </a:endParaRPr>
          </a:p>
          <a:p>
            <a:pPr>
              <a:lnSpc>
                <a:spcPct val="115000"/>
              </a:lnSpc>
              <a:tabLst>
                <a:tab algn="l" pos="0"/>
              </a:tabLst>
            </a:pPr>
            <a:endParaRPr b="0" lang="en-US" sz="1000" spc="-1" strike="noStrike">
              <a:latin typeface="Arial"/>
            </a:endParaRPr>
          </a:p>
        </p:txBody>
      </p:sp>
      <p:sp>
        <p:nvSpPr>
          <p:cNvPr id="287" name="CustomShape 16"/>
          <p:cNvSpPr/>
          <p:nvPr/>
        </p:nvSpPr>
        <p:spPr>
          <a:xfrm>
            <a:off x="6187680" y="2904840"/>
            <a:ext cx="2622600" cy="1620720"/>
          </a:xfrm>
          <a:prstGeom prst="rect">
            <a:avLst/>
          </a:prstGeom>
          <a:solidFill>
            <a:srgbClr val="666666"/>
          </a:solidFill>
          <a:ln>
            <a:noFill/>
          </a:ln>
        </p:spPr>
        <p:style>
          <a:lnRef idx="0"/>
          <a:fillRef idx="0"/>
          <a:effectRef idx="0"/>
          <a:fontRef idx="minor"/>
        </p:style>
      </p:sp>
      <p:sp>
        <p:nvSpPr>
          <p:cNvPr id="288" name="CustomShape 17"/>
          <p:cNvSpPr/>
          <p:nvPr/>
        </p:nvSpPr>
        <p:spPr>
          <a:xfrm>
            <a:off x="6309360" y="3048120"/>
            <a:ext cx="2376360" cy="629640"/>
          </a:xfrm>
          <a:prstGeom prst="rect">
            <a:avLst/>
          </a:prstGeom>
          <a:noFill/>
          <a:ln>
            <a:noFill/>
          </a:ln>
        </p:spPr>
        <p:style>
          <a:lnRef idx="0"/>
          <a:fillRef idx="0"/>
          <a:effectRef idx="0"/>
          <a:fontRef idx="minor"/>
        </p:style>
        <p:txBody>
          <a:bodyPr>
            <a:noAutofit/>
          </a:bodyPr>
          <a:p>
            <a:pPr>
              <a:lnSpc>
                <a:spcPct val="100000"/>
              </a:lnSpc>
              <a:tabLst>
                <a:tab algn="l" pos="0"/>
              </a:tabLst>
            </a:pPr>
            <a:r>
              <a:rPr b="1" lang="en" sz="1400" spc="-1" strike="noStrike">
                <a:solidFill>
                  <a:srgbClr val="f2f2f2"/>
                </a:solidFill>
                <a:latin typeface="Red Hat Display"/>
                <a:ea typeface="Red Hat Display"/>
              </a:rPr>
              <a:t>Orchestration plays </a:t>
            </a:r>
            <a:br/>
            <a:r>
              <a:rPr b="1" lang="en" sz="1400" spc="-1" strike="noStrike">
                <a:solidFill>
                  <a:srgbClr val="f2f2f2"/>
                </a:solidFill>
                <a:latin typeface="Red Hat Display"/>
                <a:ea typeface="Red Hat Display"/>
              </a:rPr>
              <a:t>well with others </a:t>
            </a:r>
            <a:endParaRPr b="0" lang="en-US" sz="1400" spc="-1" strike="noStrike">
              <a:latin typeface="Arial"/>
            </a:endParaRPr>
          </a:p>
          <a:p>
            <a:pPr>
              <a:lnSpc>
                <a:spcPct val="100000"/>
              </a:lnSpc>
              <a:tabLst>
                <a:tab algn="l" pos="0"/>
              </a:tabLst>
            </a:pPr>
            <a:br/>
            <a:endParaRPr b="0" lang="en-US" sz="1400" spc="-1" strike="noStrike">
              <a:latin typeface="Arial"/>
            </a:endParaRPr>
          </a:p>
        </p:txBody>
      </p:sp>
      <p:sp>
        <p:nvSpPr>
          <p:cNvPr id="289" name="CustomShape 18"/>
          <p:cNvSpPr/>
          <p:nvPr/>
        </p:nvSpPr>
        <p:spPr>
          <a:xfrm>
            <a:off x="6312240" y="3547800"/>
            <a:ext cx="2376360" cy="907920"/>
          </a:xfrm>
          <a:prstGeom prst="rect">
            <a:avLst/>
          </a:prstGeom>
          <a:noFill/>
          <a:ln>
            <a:noFill/>
          </a:ln>
        </p:spPr>
        <p:style>
          <a:lnRef idx="0"/>
          <a:fillRef idx="0"/>
          <a:effectRef idx="0"/>
          <a:fontRef idx="minor"/>
        </p:style>
        <p:txBody>
          <a:bodyPr tIns="91440" bIns="91440" anchor="ctr">
            <a:noAutofit/>
          </a:bodyPr>
          <a:p>
            <a:pPr>
              <a:lnSpc>
                <a:spcPct val="100000"/>
              </a:lnSpc>
              <a:tabLst>
                <a:tab algn="l" pos="0"/>
              </a:tabLst>
            </a:pPr>
            <a:r>
              <a:rPr b="0" lang="en" sz="1000" spc="-1" strike="noStrike">
                <a:solidFill>
                  <a:srgbClr val="ffffff"/>
                </a:solidFill>
                <a:latin typeface="Red Hat Text"/>
                <a:ea typeface="Red Hat Text"/>
              </a:rPr>
              <a:t>Orchestration plays well with others: ServiceNow, Infoblox, AWS, Terraform, Cisco ACI and more</a:t>
            </a:r>
            <a:endParaRPr b="0" lang="en-US" sz="1000" spc="-1" strike="noStrike">
              <a:latin typeface="Arial"/>
            </a:endParaRPr>
          </a:p>
          <a:p>
            <a:pPr>
              <a:lnSpc>
                <a:spcPct val="115000"/>
              </a:lnSpc>
              <a:tabLst>
                <a:tab algn="l" pos="0"/>
              </a:tabLst>
            </a:pPr>
            <a:endParaRPr b="0" lang="en-US" sz="1000" spc="-1" strike="noStrike">
              <a:latin typeface="Arial"/>
            </a:endParaRPr>
          </a:p>
        </p:txBody>
      </p:sp>
      <p:sp>
        <p:nvSpPr>
          <p:cNvPr id="290" name="CustomShape 19"/>
          <p:cNvSpPr/>
          <p:nvPr/>
        </p:nvSpPr>
        <p:spPr>
          <a:xfrm>
            <a:off x="0" y="260640"/>
            <a:ext cx="9143640" cy="607320"/>
          </a:xfrm>
          <a:prstGeom prst="rect">
            <a:avLst/>
          </a:prstGeom>
          <a:noFill/>
          <a:ln>
            <a:noFill/>
          </a:ln>
        </p:spPr>
        <p:style>
          <a:lnRef idx="0"/>
          <a:fillRef idx="0"/>
          <a:effectRef idx="0"/>
          <a:fontRef idx="minor"/>
        </p:style>
        <p:txBody>
          <a:bodyPr tIns="91440" bIns="91440">
            <a:noAutofit/>
          </a:bodyPr>
          <a:p>
            <a:pPr algn="ctr">
              <a:lnSpc>
                <a:spcPct val="100000"/>
              </a:lnSpc>
              <a:tabLst>
                <a:tab algn="l" pos="0"/>
              </a:tabLst>
            </a:pPr>
            <a:r>
              <a:rPr b="0" lang="en" sz="2800" spc="-1" strike="noStrike">
                <a:solidFill>
                  <a:srgbClr val="ee0000"/>
                </a:solidFill>
                <a:latin typeface="Red Hat Display"/>
                <a:ea typeface="Red Hat Display"/>
              </a:rPr>
              <a:t>Red Hat Ansible Engine</a:t>
            </a:r>
            <a:endParaRPr b="0" lang="en-US" sz="2800" spc="-1" strike="noStrike">
              <a:latin typeface="Arial"/>
            </a:endParaRPr>
          </a:p>
        </p:txBody>
      </p:sp>
      <p:pic>
        <p:nvPicPr>
          <p:cNvPr id="291" name="Google Shape;389;p68" descr=""/>
          <p:cNvPicPr/>
          <p:nvPr/>
        </p:nvPicPr>
        <p:blipFill>
          <a:blip r:embed="rId1"/>
          <a:srcRect l="-13188" t="-47703" r="-9484" b="-37713"/>
          <a:stretch/>
        </p:blipFill>
        <p:spPr>
          <a:xfrm>
            <a:off x="7925400" y="4642560"/>
            <a:ext cx="989640" cy="3535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TotalTime>
  <Application>LibreOffice/6.4.5.2$Linux_X86_64 LibreOffice_project/a726b36747cf2001e06b58ad5db1aa3a9a1872d6</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2020-08-04T16:19:53Z</dcterms:modified>
  <cp:revision>4</cp:revision>
  <dc:subject/>
  <dc:title/>
</cp:coreProperties>
</file>