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1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3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12.xml" ContentType="application/vnd.openxmlformats-officedocument.theme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Masters/_rels/slideMaster10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5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3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19.jpeg" ContentType="image/jpeg"/>
  <Override PartName="/ppt/media/image38.png" ContentType="image/png"/>
  <Override PartName="/ppt/media/image27.png" ContentType="image/png"/>
  <Override PartName="/ppt/media/image22.png" ContentType="image/png"/>
  <Override PartName="/ppt/media/image7.png" ContentType="image/png"/>
  <Override PartName="/ppt/media/image30.png" ContentType="image/png"/>
  <Override PartName="/ppt/media/image31.png" ContentType="image/png"/>
  <Override PartName="/ppt/media/image36.jpeg" ContentType="image/jpeg"/>
  <Override PartName="/ppt/media/image29.png" ContentType="image/png"/>
  <Override PartName="/ppt/media/image9.png" ContentType="image/png"/>
  <Override PartName="/ppt/media/image10.png" ContentType="image/png"/>
  <Override PartName="/ppt/media/image35.png" ContentType="image/png"/>
  <Override PartName="/ppt/media/image28.png" ContentType="image/png"/>
  <Override PartName="/ppt/media/image34.png" ContentType="image/png"/>
  <Override PartName="/ppt/media/image26.png" ContentType="image/png"/>
  <Override PartName="/ppt/media/image32.png" ContentType="image/png"/>
  <Override PartName="/ppt/media/image25.png" ContentType="image/png"/>
  <Override PartName="/ppt/media/image24.jpeg" ContentType="image/jpeg"/>
  <Override PartName="/ppt/media/image8.png" ContentType="image/png"/>
  <Override PartName="/ppt/media/image23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</a:t>
            </a:r>
            <a:r>
              <a:rPr b="0" lang="en-US" sz="2000" spc="-1" strike="noStrike">
                <a:latin typeface="Arial"/>
              </a:rPr>
              <a:t>it </a:t>
            </a: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no</a:t>
            </a:r>
            <a:r>
              <a:rPr b="0" lang="en-US" sz="2000" spc="-1" strike="noStrike">
                <a:latin typeface="Arial"/>
              </a:rPr>
              <a:t>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AE586B5-6D9E-4116-AB5A-44C1B4B499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666666"/>
                </a:solidFill>
                <a:latin typeface="Open Sans"/>
                <a:ea typeface="Open Sans"/>
              </a:rPr>
              <a:t>Combination of configuration </a:t>
            </a:r>
            <a:r>
              <a:rPr b="1" lang="en" sz="1200" spc="-1" strike="noStrike">
                <a:solidFill>
                  <a:srgbClr val="666666"/>
                </a:solidFill>
                <a:latin typeface="Open Sans"/>
                <a:ea typeface="Open Sans"/>
              </a:rPr>
              <a:t>and</a:t>
            </a:r>
            <a:r>
              <a:rPr b="0" lang="en" sz="1200" spc="-1" strike="noStrike">
                <a:solidFill>
                  <a:srgbClr val="666666"/>
                </a:solidFill>
                <a:latin typeface="Open Sans"/>
                <a:ea typeface="Open Sans"/>
              </a:rPr>
              <a:t> order </a:t>
            </a: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666666"/>
                </a:solidFill>
                <a:latin typeface="Open Sans"/>
                <a:ea typeface="Open Sans"/>
              </a:rPr>
              <a:t>Configuration Management alone is not sufficient for app deployment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666666"/>
                </a:solidFill>
                <a:latin typeface="Open Sans"/>
                <a:ea typeface="Open Sans"/>
              </a:rPr>
              <a:t>Allows you to automate entire sets of process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100"/>
              </a:spcBef>
            </a:pPr>
            <a:r>
              <a:rPr b="0" lang="en" sz="110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</a:rPr>
              <a:t>Agentless architecture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</a:pPr>
            <a:r>
              <a:rPr b="0" lang="en" sz="110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</a:rPr>
              <a:t>Uses OpenSSH and WinRM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</a:pPr>
            <a:r>
              <a:rPr b="0" lang="en" sz="110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</a:rPr>
              <a:t>No agents to exploit or update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</a:pPr>
            <a:r>
              <a:rPr b="0" lang="en" sz="110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</a:rPr>
              <a:t>Predictable, reliable and secure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lang="en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Ansible automates technologies you already use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With the power of a community behind it generating more integrations every day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----------------------------------------------------------------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Points Tim Yeaton added here in his delivery: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Communities of partners building around our language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Tremendous adoption to date - realization in order to scale you have to automate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545860"/>
                </a:solidFill>
                <a:latin typeface="Calibri"/>
                <a:ea typeface="Calibri"/>
              </a:rPr>
              <a:t>Control, Knowledge, Delegation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545860"/>
                </a:solidFill>
                <a:latin typeface="Calibri"/>
                <a:ea typeface="Calibri"/>
              </a:rPr>
              <a:t>RBAC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545860"/>
                </a:solidFill>
                <a:latin typeface="Calibri"/>
                <a:ea typeface="Calibri"/>
              </a:rPr>
              <a:t>Push button deployment (Delegation)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545860"/>
                </a:solidFill>
                <a:latin typeface="Calibri"/>
                <a:ea typeface="Calibri"/>
              </a:rPr>
              <a:t>Centralized logging (auditing, compliance)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545860"/>
                </a:solidFill>
                <a:latin typeface="Calibri"/>
                <a:ea typeface="Calibri"/>
              </a:rPr>
              <a:t>RESTful API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545860"/>
                </a:solidFill>
                <a:latin typeface="Open Sans"/>
                <a:ea typeface="Open Sans"/>
              </a:rPr>
              <a:t>Role-based access control keeps environments secure, and teams efficient</a:t>
            </a: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" sz="1200" spc="-1" strike="noStrike">
                <a:solidFill>
                  <a:srgbClr val="545860"/>
                </a:solidFill>
                <a:latin typeface="Open Sans"/>
                <a:ea typeface="Open Sans"/>
              </a:rPr>
              <a:t>Non-privileged users can safely deploy entire applications with push-button deployment access</a:t>
            </a: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" sz="1200" spc="-1" strike="noStrike">
                <a:solidFill>
                  <a:srgbClr val="545860"/>
                </a:solidFill>
                <a:latin typeface="Open Sans"/>
                <a:ea typeface="Open Sans"/>
              </a:rPr>
              <a:t>All Ansible automations are centrally logged, ensuring complete auditability and compliance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Control: scheduled and centralized jobs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Knowledge: Visibility and compliance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Delegation: Role-based access and self service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Simple: Everyone speaks the same language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Powerful: Designed for multi-tier deployments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Agentless: Predictable, reliable and secure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100" spc="-1" strike="noStrike">
                <a:latin typeface="Arial"/>
              </a:rPr>
              <a:t>Nothing routine should ever be done manually.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545860"/>
                </a:solidFill>
                <a:latin typeface="Arial"/>
              </a:rPr>
              <a:t>Cross platform: Linux, Windows, UNIX, Networks, Clouds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545860"/>
                </a:solidFill>
                <a:latin typeface="Arial"/>
              </a:rPr>
              <a:t>Human readable: YAML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545860"/>
                </a:solidFill>
                <a:latin typeface="Arial"/>
              </a:rPr>
              <a:t>Orchestration plays well with others: HP SA, Puppet, Jenkins, RHNSS, etc.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203760" y="171720"/>
            <a:ext cx="4593240" cy="16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-76320" y="4800600"/>
            <a:ext cx="5331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18360" anchor="ctr">
            <a:noAutofit/>
          </a:bodyPr>
          <a:p>
            <a:pPr algn="r">
              <a:lnSpc>
                <a:spcPct val="100000"/>
              </a:lnSpc>
            </a:pPr>
            <a:fld id="{24055C48-0771-48F7-AE22-E99D11E7B3F8}" type="slidenum">
              <a:rPr b="0" lang="en" sz="800" spc="-1" strike="noStrike">
                <a:solidFill>
                  <a:srgbClr val="666666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54f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180;p63" descr=""/>
          <p:cNvPicPr/>
          <p:nvPr/>
        </p:nvPicPr>
        <p:blipFill>
          <a:blip r:embed="rId2"/>
          <a:stretch/>
        </p:blipFill>
        <p:spPr>
          <a:xfrm>
            <a:off x="7995600" y="162360"/>
            <a:ext cx="951480" cy="365400"/>
          </a:xfrm>
          <a:prstGeom prst="rect">
            <a:avLst/>
          </a:prstGeom>
          <a:ln>
            <a:noFill/>
          </a:ln>
        </p:spPr>
      </p:pic>
      <p:sp>
        <p:nvSpPr>
          <p:cNvPr id="403" name="CustomShape 1"/>
          <p:cNvSpPr/>
          <p:nvPr/>
        </p:nvSpPr>
        <p:spPr>
          <a:xfrm>
            <a:off x="-76320" y="4800600"/>
            <a:ext cx="5331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18360" anchor="ctr">
            <a:noAutofit/>
          </a:bodyPr>
          <a:p>
            <a:pPr algn="r">
              <a:lnSpc>
                <a:spcPct val="100000"/>
              </a:lnSpc>
            </a:pPr>
            <a:fld id="{0A5C3C32-4B1D-481B-AFD2-D4FA2B32FA6F}" type="slidenum">
              <a:rPr b="0" lang="en" sz="8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404" name="Google Shape;182;p63" descr=""/>
          <p:cNvPicPr/>
          <p:nvPr/>
        </p:nvPicPr>
        <p:blipFill>
          <a:blip r:embed="rId3"/>
          <a:stretch/>
        </p:blipFill>
        <p:spPr>
          <a:xfrm>
            <a:off x="8366400" y="4809600"/>
            <a:ext cx="594720" cy="190800"/>
          </a:xfrm>
          <a:prstGeom prst="rect">
            <a:avLst/>
          </a:prstGeom>
          <a:ln>
            <a:noFill/>
          </a:ln>
        </p:spPr>
      </p:pic>
      <p:sp>
        <p:nvSpPr>
          <p:cNvPr id="40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85;p22" descr=""/>
          <p:cNvPicPr/>
          <p:nvPr/>
        </p:nvPicPr>
        <p:blipFill>
          <a:blip r:embed="rId2"/>
          <a:stretch/>
        </p:blipFill>
        <p:spPr>
          <a:xfrm>
            <a:off x="8366760" y="4809960"/>
            <a:ext cx="594000" cy="190440"/>
          </a:xfrm>
          <a:prstGeom prst="rect">
            <a:avLst/>
          </a:prstGeom>
          <a:ln>
            <a:noFill/>
          </a:ln>
        </p:spPr>
      </p:pic>
      <p:sp>
        <p:nvSpPr>
          <p:cNvPr id="444" name="CustomShape 1"/>
          <p:cNvSpPr/>
          <p:nvPr/>
        </p:nvSpPr>
        <p:spPr>
          <a:xfrm>
            <a:off x="-4680" y="0"/>
            <a:ext cx="9152640" cy="6339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PlaceHolder 2"/>
          <p:cNvSpPr>
            <a:spLocks noGrp="1"/>
          </p:cNvSpPr>
          <p:nvPr>
            <p:ph type="title"/>
          </p:nvPr>
        </p:nvSpPr>
        <p:spPr>
          <a:xfrm>
            <a:off x="203760" y="171720"/>
            <a:ext cx="4593240" cy="353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458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2;p3" descr=""/>
          <p:cNvPicPr/>
          <p:nvPr/>
        </p:nvPicPr>
        <p:blipFill>
          <a:blip r:embed="rId2"/>
          <a:stretch/>
        </p:blipFill>
        <p:spPr>
          <a:xfrm>
            <a:off x="7995600" y="162360"/>
            <a:ext cx="951480" cy="3654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-76320" y="4800600"/>
            <a:ext cx="5331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18360" anchor="ctr">
            <a:noAutofit/>
          </a:bodyPr>
          <a:p>
            <a:pPr algn="r">
              <a:lnSpc>
                <a:spcPct val="100000"/>
              </a:lnSpc>
            </a:pPr>
            <a:fld id="{226BE162-D2FF-418B-9E73-25873B319A58}" type="slidenum">
              <a:rPr b="0" lang="en" sz="8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40" name="Google Shape;14;p3" descr=""/>
          <p:cNvPicPr/>
          <p:nvPr/>
        </p:nvPicPr>
        <p:blipFill>
          <a:blip r:embed="rId3"/>
          <a:stretch/>
        </p:blipFill>
        <p:spPr>
          <a:xfrm>
            <a:off x="8366400" y="4809600"/>
            <a:ext cx="594720" cy="19080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9143640" cy="641520"/>
          </a:xfrm>
          <a:prstGeom prst="rect">
            <a:avLst/>
          </a:prstGeom>
          <a:solidFill>
            <a:srgbClr val="52a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-76320" y="4800600"/>
            <a:ext cx="5331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18360" anchor="ctr">
            <a:noAutofit/>
          </a:bodyPr>
          <a:p>
            <a:pPr algn="r">
              <a:lnSpc>
                <a:spcPct val="100000"/>
              </a:lnSpc>
            </a:pPr>
            <a:fld id="{FDE6AE62-B342-4A74-9822-8FC24CEE36FE}" type="slidenum">
              <a:rPr b="0" lang="en" sz="800" spc="-1" strike="noStrike">
                <a:solidFill>
                  <a:srgbClr val="666666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81" name="Google Shape;200;p67" descr=""/>
          <p:cNvPicPr/>
          <p:nvPr/>
        </p:nvPicPr>
        <p:blipFill>
          <a:blip r:embed="rId2"/>
          <a:stretch/>
        </p:blipFill>
        <p:spPr>
          <a:xfrm>
            <a:off x="8366760" y="4809960"/>
            <a:ext cx="594000" cy="190440"/>
          </a:xfrm>
          <a:prstGeom prst="rect">
            <a:avLst/>
          </a:prstGeom>
          <a:ln>
            <a:noFill/>
          </a:ln>
        </p:spPr>
      </p:pic>
      <p:pic>
        <p:nvPicPr>
          <p:cNvPr id="82" name="Google Shape;201;p67" descr=""/>
          <p:cNvPicPr/>
          <p:nvPr/>
        </p:nvPicPr>
        <p:blipFill>
          <a:blip r:embed="rId3"/>
          <a:stretch/>
        </p:blipFill>
        <p:spPr>
          <a:xfrm>
            <a:off x="7995600" y="162360"/>
            <a:ext cx="951480" cy="365400"/>
          </a:xfrm>
          <a:prstGeom prst="rect">
            <a:avLst/>
          </a:prstGeom>
          <a:ln>
            <a:noFill/>
          </a:ln>
        </p:spPr>
      </p:pic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458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72;p61" descr=""/>
          <p:cNvPicPr/>
          <p:nvPr/>
        </p:nvPicPr>
        <p:blipFill>
          <a:blip r:embed="rId2"/>
          <a:stretch/>
        </p:blipFill>
        <p:spPr>
          <a:xfrm>
            <a:off x="7995600" y="162360"/>
            <a:ext cx="951480" cy="3654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-76320" y="4800600"/>
            <a:ext cx="5331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18360" anchor="ctr">
            <a:noAutofit/>
          </a:bodyPr>
          <a:p>
            <a:pPr algn="r">
              <a:lnSpc>
                <a:spcPct val="100000"/>
              </a:lnSpc>
            </a:pPr>
            <a:fld id="{17658240-E08A-43DB-B482-8166F4C4F8E5}" type="slidenum">
              <a:rPr b="0" lang="en" sz="8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23" name="Google Shape;174;p61" descr=""/>
          <p:cNvPicPr/>
          <p:nvPr/>
        </p:nvPicPr>
        <p:blipFill>
          <a:blip r:embed="rId3"/>
          <a:stretch/>
        </p:blipFill>
        <p:spPr>
          <a:xfrm>
            <a:off x="8366400" y="4809600"/>
            <a:ext cx="594720" cy="190800"/>
          </a:xfrm>
          <a:prstGeom prst="rect">
            <a:avLst/>
          </a:prstGeom>
          <a:ln>
            <a:noFill/>
          </a:ln>
        </p:spPr>
      </p:pic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aa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76;p62" descr=""/>
          <p:cNvPicPr/>
          <p:nvPr/>
        </p:nvPicPr>
        <p:blipFill>
          <a:blip r:embed="rId2"/>
          <a:stretch/>
        </p:blipFill>
        <p:spPr>
          <a:xfrm>
            <a:off x="7995600" y="162360"/>
            <a:ext cx="951480" cy="36540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-76320" y="4800600"/>
            <a:ext cx="5331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18360" anchor="ctr">
            <a:noAutofit/>
          </a:bodyPr>
          <a:p>
            <a:pPr algn="r">
              <a:lnSpc>
                <a:spcPct val="100000"/>
              </a:lnSpc>
            </a:pPr>
            <a:fld id="{3B62455F-76A3-4D39-936C-4C7E90A0A908}" type="slidenum">
              <a:rPr b="0" lang="en" sz="8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64" name="Google Shape;178;p62" descr=""/>
          <p:cNvPicPr/>
          <p:nvPr/>
        </p:nvPicPr>
        <p:blipFill>
          <a:blip r:embed="rId3"/>
          <a:stretch/>
        </p:blipFill>
        <p:spPr>
          <a:xfrm>
            <a:off x="8366400" y="4809600"/>
            <a:ext cx="594720" cy="19080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184;p64" descr=""/>
          <p:cNvPicPr/>
          <p:nvPr/>
        </p:nvPicPr>
        <p:blipFill>
          <a:blip r:embed="rId2"/>
          <a:stretch/>
        </p:blipFill>
        <p:spPr>
          <a:xfrm>
            <a:off x="7995600" y="162360"/>
            <a:ext cx="951120" cy="36540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-76320" y="4800600"/>
            <a:ext cx="5331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18360" anchor="ctr">
            <a:noAutofit/>
          </a:bodyPr>
          <a:p>
            <a:pPr algn="r">
              <a:lnSpc>
                <a:spcPct val="100000"/>
              </a:lnSpc>
            </a:pPr>
            <a:fld id="{210F44EE-8756-4031-B27C-F6838EFA0364}" type="slidenum">
              <a:rPr b="0" lang="en" sz="800" spc="-1" strike="noStrike">
                <a:solidFill>
                  <a:srgbClr val="666666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205" name="Google Shape;186;p64" descr=""/>
          <p:cNvPicPr/>
          <p:nvPr/>
        </p:nvPicPr>
        <p:blipFill>
          <a:blip r:embed="rId3"/>
          <a:stretch/>
        </p:blipFill>
        <p:spPr>
          <a:xfrm>
            <a:off x="8366760" y="4809960"/>
            <a:ext cx="594000" cy="190440"/>
          </a:xfrm>
          <a:prstGeom prst="rect">
            <a:avLst/>
          </a:prstGeom>
          <a:ln>
            <a:noFill/>
          </a:ln>
        </p:spPr>
      </p:pic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0"/>
            <a:ext cx="9143640" cy="6415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Google Shape;38;p8" descr=""/>
          <p:cNvPicPr/>
          <p:nvPr/>
        </p:nvPicPr>
        <p:blipFill>
          <a:blip r:embed="rId2"/>
          <a:stretch/>
        </p:blipFill>
        <p:spPr>
          <a:xfrm>
            <a:off x="7995600" y="162360"/>
            <a:ext cx="951120" cy="36540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-76320" y="4800600"/>
            <a:ext cx="5331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18360" anchor="ctr">
            <a:noAutofit/>
          </a:bodyPr>
          <a:p>
            <a:pPr algn="r">
              <a:lnSpc>
                <a:spcPct val="100000"/>
              </a:lnSpc>
            </a:pPr>
            <a:fld id="{9C080F59-87D2-4EA4-851A-0C472D2ED575}" type="slidenum">
              <a:rPr b="0" lang="en" sz="800" spc="-1" strike="noStrike">
                <a:solidFill>
                  <a:srgbClr val="666666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247" name="Google Shape;40;p8" descr=""/>
          <p:cNvPicPr/>
          <p:nvPr/>
        </p:nvPicPr>
        <p:blipFill>
          <a:blip r:embed="rId3"/>
          <a:stretch/>
        </p:blipFill>
        <p:spPr>
          <a:xfrm>
            <a:off x="8366760" y="4809960"/>
            <a:ext cx="594000" cy="190440"/>
          </a:xfrm>
          <a:prstGeom prst="rect">
            <a:avLst/>
          </a:prstGeom>
          <a:ln>
            <a:noFill/>
          </a:ln>
        </p:spPr>
      </p:pic>
      <p:sp>
        <p:nvSpPr>
          <p:cNvPr id="24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458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-76320" y="4800600"/>
            <a:ext cx="53316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18360" anchor="ctr">
            <a:noAutofit/>
          </a:bodyPr>
          <a:p>
            <a:pPr algn="r">
              <a:lnSpc>
                <a:spcPct val="100000"/>
              </a:lnSpc>
            </a:pPr>
            <a:fld id="{09CE4868-332B-4661-B5C2-889FC296F109}" type="slidenum">
              <a:rPr b="0" lang="en" sz="8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docs.ansible.com/" TargetMode="External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ansible/ansible-examples/tree/master/lamp_haproxy" TargetMode="External"/><Relationship Id="rId2" Type="http://schemas.openxmlformats.org/officeDocument/2006/relationships/hyperlink" Target="https://github.com/ansible/ansible-examples/tree/master/windows" TargetMode="External"/><Relationship Id="rId3" Type="http://schemas.openxmlformats.org/officeDocument/2006/relationships/hyperlink" Target="https://github.com/ansible/ansible-lockdown" TargetMode="External"/><Relationship Id="rId4" Type="http://schemas.openxmlformats.org/officeDocument/2006/relationships/hyperlink" Target="https://github.com/privateip/network-demo" TargetMode="External"/><Relationship Id="rId5" Type="http://schemas.openxmlformats.org/officeDocument/2006/relationships/hyperlink" Target="http://galaxy.ansible.com/" TargetMode="External"/><Relationship Id="rId6" Type="http://schemas.openxmlformats.org/officeDocument/2006/relationships/hyperlink" Target="https://github.com/ansible/ansible-examples" TargetMode="External"/><Relationship Id="rId7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9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ansible.com/tower-trial" TargetMode="External"/><Relationship Id="rId2" Type="http://schemas.openxmlformats.org/officeDocument/2006/relationships/hyperlink" Target="https://www.ansible.com/get-started" TargetMode="External"/><Relationship Id="rId3" Type="http://schemas.openxmlformats.org/officeDocument/2006/relationships/hyperlink" Target="https://www.ansible.com/resources" TargetMode="External"/><Relationship Id="rId4" Type="http://schemas.openxmlformats.org/officeDocument/2006/relationships/slideLayout" Target="../slideLayouts/slideLayout12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468360" y="1829160"/>
            <a:ext cx="631008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ffffff"/>
                </a:solidFill>
                <a:latin typeface="Overpass"/>
                <a:ea typeface="Overpass"/>
              </a:rPr>
              <a:t>ANSIBLE TOWER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468360" y="2333520"/>
            <a:ext cx="631008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3"/>
          <p:cNvSpPr/>
          <p:nvPr/>
        </p:nvSpPr>
        <p:spPr>
          <a:xfrm>
            <a:off x="504720" y="3364920"/>
            <a:ext cx="4384800" cy="8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Overpass"/>
                <a:ea typeface="Overpass"/>
              </a:rPr>
              <a:t>Shadd Gallegos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Senior Solution Architect, Automation Tiger Team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Red Hat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92" name="Google Shape;238;p81" descr=""/>
          <p:cNvPicPr/>
          <p:nvPr/>
        </p:nvPicPr>
        <p:blipFill>
          <a:blip r:embed="rId2"/>
          <a:stretch/>
        </p:blipFill>
        <p:spPr>
          <a:xfrm>
            <a:off x="555840" y="424080"/>
            <a:ext cx="2357640" cy="707040"/>
          </a:xfrm>
          <a:prstGeom prst="rect">
            <a:avLst/>
          </a:prstGeom>
          <a:ln>
            <a:noFill/>
          </a:ln>
        </p:spPr>
      </p:pic>
      <p:pic>
        <p:nvPicPr>
          <p:cNvPr id="493" name="Google Shape;239;p81" descr=""/>
          <p:cNvPicPr/>
          <p:nvPr/>
        </p:nvPicPr>
        <p:blipFill>
          <a:blip r:embed="rId3"/>
          <a:stretch/>
        </p:blipFill>
        <p:spPr>
          <a:xfrm>
            <a:off x="8346960" y="4833000"/>
            <a:ext cx="644400" cy="20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349560" y="117720"/>
            <a:ext cx="56977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WHY IS AUTOMATION  IMPORTANT?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454680" y="1107000"/>
            <a:ext cx="3839040" cy="27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5000"/>
              </a:lnSpc>
            </a:pP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Your applications and systems </a:t>
            </a:r>
            <a:r>
              <a:rPr b="1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are more than just collections of configurations</a:t>
            </a: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. They’re a finely tuned and </a:t>
            </a:r>
            <a:r>
              <a:rPr b="1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ordered list</a:t>
            </a: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 of tasks and processes that result in </a:t>
            </a:r>
            <a:r>
              <a:rPr b="1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your working application</a:t>
            </a: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Ansible can do it all: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" sz="1600" spc="-1" strike="noStrike">
                <a:solidFill>
                  <a:srgbClr val="666666"/>
                </a:solidFill>
                <a:latin typeface="Overpass"/>
                <a:ea typeface="Overpass"/>
              </a:rPr>
              <a:t>  • </a:t>
            </a: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Provisioning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  • </a:t>
            </a: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App Deployment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" sz="1600" spc="-1" strike="noStrike">
                <a:solidFill>
                  <a:srgbClr val="666666"/>
                </a:solidFill>
                <a:latin typeface="Overpass"/>
                <a:ea typeface="Overpass"/>
              </a:rPr>
              <a:t>  • </a:t>
            </a: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Configuration Management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" sz="1600" spc="-1" strike="noStrike">
                <a:solidFill>
                  <a:srgbClr val="666666"/>
                </a:solidFill>
                <a:latin typeface="Overpass"/>
                <a:ea typeface="Overpass"/>
              </a:rPr>
              <a:t>  • </a:t>
            </a: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Multi-tier Orchestration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575" name="Google Shape;669;p93" descr=""/>
          <p:cNvPicPr/>
          <p:nvPr/>
        </p:nvPicPr>
        <p:blipFill>
          <a:blip r:embed="rId1"/>
          <a:stretch/>
        </p:blipFill>
        <p:spPr>
          <a:xfrm>
            <a:off x="4064760" y="874440"/>
            <a:ext cx="4866120" cy="375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233640" y="1188720"/>
            <a:ext cx="1388520" cy="352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"/>
          <p:cNvSpPr/>
          <p:nvPr/>
        </p:nvSpPr>
        <p:spPr>
          <a:xfrm>
            <a:off x="1659600" y="1188720"/>
            <a:ext cx="1388520" cy="352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3"/>
          <p:cNvSpPr/>
          <p:nvPr/>
        </p:nvSpPr>
        <p:spPr>
          <a:xfrm>
            <a:off x="3136320" y="1188720"/>
            <a:ext cx="1388520" cy="352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4"/>
          <p:cNvSpPr/>
          <p:nvPr/>
        </p:nvSpPr>
        <p:spPr>
          <a:xfrm>
            <a:off x="4617000" y="1188720"/>
            <a:ext cx="1388520" cy="352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5"/>
          <p:cNvSpPr/>
          <p:nvPr/>
        </p:nvSpPr>
        <p:spPr>
          <a:xfrm>
            <a:off x="6064560" y="1188720"/>
            <a:ext cx="1388520" cy="352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6"/>
          <p:cNvSpPr/>
          <p:nvPr/>
        </p:nvSpPr>
        <p:spPr>
          <a:xfrm>
            <a:off x="7512480" y="1188720"/>
            <a:ext cx="1388520" cy="352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7"/>
          <p:cNvSpPr/>
          <p:nvPr/>
        </p:nvSpPr>
        <p:spPr>
          <a:xfrm>
            <a:off x="338400" y="1289880"/>
            <a:ext cx="14835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cc0000"/>
                </a:solidFill>
                <a:latin typeface="Overpass"/>
                <a:ea typeface="Overpass"/>
              </a:rPr>
              <a:t>CLOUD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83" name="CustomShape 8"/>
          <p:cNvSpPr/>
          <p:nvPr/>
        </p:nvSpPr>
        <p:spPr>
          <a:xfrm>
            <a:off x="1648440" y="1289880"/>
            <a:ext cx="14608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1100" spc="-1" strike="noStrike">
                <a:solidFill>
                  <a:srgbClr val="cc0000"/>
                </a:solidFill>
                <a:latin typeface="Overpass"/>
                <a:ea typeface="Overpass"/>
              </a:rPr>
              <a:t>VIRT &amp; CONTAINER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84" name="CustomShape 9"/>
          <p:cNvSpPr/>
          <p:nvPr/>
        </p:nvSpPr>
        <p:spPr>
          <a:xfrm>
            <a:off x="3138480" y="1289880"/>
            <a:ext cx="138852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cc0000"/>
                </a:solidFill>
                <a:latin typeface="Overpass"/>
                <a:ea typeface="Overpass"/>
              </a:rPr>
              <a:t>WINDOWS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85" name="CustomShape 10"/>
          <p:cNvSpPr/>
          <p:nvPr/>
        </p:nvSpPr>
        <p:spPr>
          <a:xfrm>
            <a:off x="4617360" y="1289880"/>
            <a:ext cx="122544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cc0000"/>
                </a:solidFill>
                <a:latin typeface="Overpass"/>
                <a:ea typeface="Overpass"/>
              </a:rPr>
              <a:t>NETWORK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86" name="CustomShape 11"/>
          <p:cNvSpPr/>
          <p:nvPr/>
        </p:nvSpPr>
        <p:spPr>
          <a:xfrm>
            <a:off x="6064560" y="1289880"/>
            <a:ext cx="13885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cc0000"/>
                </a:solidFill>
                <a:latin typeface="Overpass"/>
                <a:ea typeface="Overpass"/>
              </a:rPr>
              <a:t>DEVOPS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87" name="CustomShape 12"/>
          <p:cNvSpPr/>
          <p:nvPr/>
        </p:nvSpPr>
        <p:spPr>
          <a:xfrm>
            <a:off x="7512480" y="1289880"/>
            <a:ext cx="13885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cc0000"/>
                </a:solidFill>
                <a:latin typeface="Overpass"/>
                <a:ea typeface="Overpass"/>
              </a:rPr>
              <a:t>MONITORING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88" name="CustomShape 13"/>
          <p:cNvSpPr/>
          <p:nvPr/>
        </p:nvSpPr>
        <p:spPr>
          <a:xfrm>
            <a:off x="5760" y="274680"/>
            <a:ext cx="914364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10000"/>
              </a:lnSpc>
            </a:pPr>
            <a:r>
              <a:rPr b="1" lang="en" sz="2000" spc="-1" strike="noStrike">
                <a:solidFill>
                  <a:srgbClr val="cc0000"/>
                </a:solidFill>
                <a:latin typeface="Overpass"/>
                <a:ea typeface="Overpass"/>
              </a:rPr>
              <a:t>ANSIBLE AUTOMATES TECHNOLOGIES YOU USE</a:t>
            </a:r>
            <a:br/>
            <a:r>
              <a:rPr b="0" lang="en" sz="1400" spc="-1" strike="noStrike">
                <a:solidFill>
                  <a:srgbClr val="222222"/>
                </a:solidFill>
                <a:latin typeface="Overpass"/>
                <a:ea typeface="Overpass"/>
              </a:rPr>
              <a:t>Time to automate is measured in minutes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9" name="CustomShape 14"/>
          <p:cNvSpPr/>
          <p:nvPr/>
        </p:nvSpPr>
        <p:spPr>
          <a:xfrm>
            <a:off x="361800" y="1693080"/>
            <a:ext cx="1160640" cy="21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AWS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Azure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Digital Ocean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Google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OpenStack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Rackspace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+more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0" name="CustomShape 15"/>
          <p:cNvSpPr/>
          <p:nvPr/>
        </p:nvSpPr>
        <p:spPr>
          <a:xfrm>
            <a:off x="1676520" y="1693080"/>
            <a:ext cx="1371240" cy="22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Docker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VMware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RHV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OpenStack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OpenShift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+more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1" name="CustomShape 16"/>
          <p:cNvSpPr/>
          <p:nvPr/>
        </p:nvSpPr>
        <p:spPr>
          <a:xfrm>
            <a:off x="3138480" y="1693080"/>
            <a:ext cx="1366920" cy="25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ACLs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Files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Packages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IIS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Regedits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Shares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Services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Configs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Users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Domains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+more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2" name="CustomShape 17"/>
          <p:cNvSpPr/>
          <p:nvPr/>
        </p:nvSpPr>
        <p:spPr>
          <a:xfrm>
            <a:off x="4641120" y="1693080"/>
            <a:ext cx="1366920" cy="26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Arista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A10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Cumulus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Bigswitch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Cisco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Cumulus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Dell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F5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Juniper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Palo Alto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OpenSwitch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+more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3" name="CustomShape 18"/>
          <p:cNvSpPr/>
          <p:nvPr/>
        </p:nvSpPr>
        <p:spPr>
          <a:xfrm>
            <a:off x="6039000" y="1707480"/>
            <a:ext cx="1388520" cy="25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Jira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GitHub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Vagrant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Jenkins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Bamboo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Atlassian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Subversion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Slack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Hipchat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+more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4" name="CustomShape 19"/>
          <p:cNvSpPr/>
          <p:nvPr/>
        </p:nvSpPr>
        <p:spPr>
          <a:xfrm>
            <a:off x="7509960" y="1707480"/>
            <a:ext cx="1329120" cy="26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Dynatrace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Airbrake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BigPanda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Datadog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LogicMonitor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Nagios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New Relic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PagerDuty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Sensu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StackDriver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Zabbix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+more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5" name="CustomShape 20"/>
          <p:cNvSpPr/>
          <p:nvPr/>
        </p:nvSpPr>
        <p:spPr>
          <a:xfrm>
            <a:off x="1730160" y="3343680"/>
            <a:ext cx="12254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Autofit/>
          </a:bodyPr>
          <a:p>
            <a:pPr>
              <a:lnSpc>
                <a:spcPct val="115000"/>
              </a:lnSpc>
            </a:pPr>
            <a:r>
              <a:rPr b="1" lang="en" sz="1100" spc="-1" strike="noStrike">
                <a:solidFill>
                  <a:srgbClr val="cc0000"/>
                </a:solidFill>
                <a:latin typeface="Overpass"/>
                <a:ea typeface="Overpass"/>
              </a:rPr>
              <a:t>STORAGE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NetApp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Red Hat Storage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Infinidat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+more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CustomShape 21"/>
          <p:cNvSpPr/>
          <p:nvPr/>
        </p:nvSpPr>
        <p:spPr>
          <a:xfrm>
            <a:off x="345600" y="3343680"/>
            <a:ext cx="12254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Autofit/>
          </a:bodyPr>
          <a:p>
            <a:pPr>
              <a:lnSpc>
                <a:spcPct val="115000"/>
              </a:lnSpc>
            </a:pPr>
            <a:r>
              <a:rPr b="1" lang="en" sz="1100" spc="-1" strike="noStrike">
                <a:solidFill>
                  <a:srgbClr val="cc0000"/>
                </a:solidFill>
                <a:latin typeface="Overpass"/>
                <a:ea typeface="Overpass"/>
              </a:rPr>
              <a:t>OPERATING SYSTEMS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RHEL and Linux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UNIX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Windows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555960"/>
                </a:solidFill>
                <a:latin typeface="Overpass"/>
                <a:ea typeface="Overpass"/>
              </a:rPr>
              <a:t>+more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349560" y="117720"/>
            <a:ext cx="48895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 u="sng">
                <a:solidFill>
                  <a:srgbClr val="0000ff"/>
                </a:solidFill>
                <a:uFillTx/>
                <a:latin typeface="Open Sans"/>
                <a:ea typeface="Open Sans"/>
                <a:hlinkClick r:id="rId1"/>
              </a:rPr>
              <a:t>docs.ansible.com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98" name="Google Shape;700;p95" descr=""/>
          <p:cNvPicPr/>
          <p:nvPr/>
        </p:nvPicPr>
        <p:blipFill>
          <a:blip r:embed="rId2"/>
          <a:stretch/>
        </p:blipFill>
        <p:spPr>
          <a:xfrm>
            <a:off x="2127240" y="947160"/>
            <a:ext cx="4889160" cy="368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349560" y="117720"/>
            <a:ext cx="39945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PLAYBOOK EXAMPLES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477360" y="1046160"/>
            <a:ext cx="5815800" cy="32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" sz="1100" spc="-1" strike="noStrike">
                <a:solidFill>
                  <a:srgbClr val="666666"/>
                </a:solidFill>
                <a:latin typeface="Open Sans"/>
                <a:ea typeface="Open Sans"/>
              </a:rPr>
              <a:t>LAMP + HAPROXY + NAGIOS</a:t>
            </a:r>
            <a:br/>
            <a:r>
              <a:rPr b="0" lang="en" sz="1000" spc="-1" strike="noStrike" u="sng">
                <a:solidFill>
                  <a:srgbClr val="0000ff"/>
                </a:solidFill>
                <a:uFillTx/>
                <a:latin typeface="Open Sans"/>
                <a:ea typeface="Open Sans"/>
                <a:hlinkClick r:id="rId1"/>
              </a:rPr>
              <a:t>github.com/ansible/ansible-examples/tree/master/lamp_haproxy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" sz="1100" spc="-1" strike="noStrike">
                <a:solidFill>
                  <a:srgbClr val="666666"/>
                </a:solidFill>
                <a:latin typeface="Open Sans"/>
                <a:ea typeface="Open Sans"/>
              </a:rPr>
              <a:t>WINDOWS</a:t>
            </a:r>
            <a:br/>
            <a:r>
              <a:rPr b="0" lang="en" sz="1000" spc="-1" strike="noStrike" u="sng">
                <a:solidFill>
                  <a:srgbClr val="0000ff"/>
                </a:solidFill>
                <a:uFillTx/>
                <a:latin typeface="Open Sans"/>
                <a:ea typeface="Open Sans"/>
                <a:hlinkClick r:id="rId2"/>
              </a:rPr>
              <a:t>github.com/ansible/ansible-examples/tree/master/windows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" sz="1100" spc="-1" strike="noStrike">
                <a:solidFill>
                  <a:srgbClr val="666666"/>
                </a:solidFill>
                <a:latin typeface="Open Sans"/>
                <a:ea typeface="Open Sans"/>
              </a:rPr>
              <a:t>SECURITY COMPLIANCE</a:t>
            </a:r>
            <a:br/>
            <a:r>
              <a:rPr b="0" lang="en" sz="1000" spc="-1" strike="noStrike" u="sng">
                <a:solidFill>
                  <a:srgbClr val="0000ff"/>
                </a:solidFill>
                <a:uFillTx/>
                <a:latin typeface="Open Sans"/>
                <a:ea typeface="Open Sans"/>
                <a:hlinkClick r:id="rId3"/>
              </a:rPr>
              <a:t>github.com/ansible/ansible-lockdown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" sz="1100" spc="-1" strike="noStrike">
                <a:solidFill>
                  <a:srgbClr val="666666"/>
                </a:solidFill>
                <a:latin typeface="Open Sans"/>
                <a:ea typeface="Open Sans"/>
              </a:rPr>
              <a:t>NETWORK</a:t>
            </a:r>
            <a:r>
              <a:rPr b="1" lang="en" sz="1100" spc="-1" strike="noStrike">
                <a:solidFill>
                  <a:srgbClr val="56b3b5"/>
                </a:solidFill>
                <a:latin typeface="Open Sans"/>
                <a:ea typeface="Open Sans"/>
              </a:rPr>
              <a:t>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" sz="1000" spc="-1" strike="noStrike" u="sng">
                <a:solidFill>
                  <a:srgbClr val="0000ff"/>
                </a:solidFill>
                <a:uFillTx/>
                <a:latin typeface="Open Sans"/>
                <a:ea typeface="Open Sans"/>
                <a:hlinkClick r:id="rId4"/>
              </a:rPr>
              <a:t>github.com/privateip/network-demo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" sz="1100" spc="-1" strike="noStrike">
                <a:solidFill>
                  <a:srgbClr val="666666"/>
                </a:solidFill>
                <a:latin typeface="Open Sans"/>
                <a:ea typeface="Open Sans"/>
              </a:rPr>
              <a:t>MORE...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" sz="1000" spc="-1" strike="noStrike" u="sng">
                <a:solidFill>
                  <a:srgbClr val="0000ff"/>
                </a:solidFill>
                <a:uFillTx/>
                <a:latin typeface="Open Sans"/>
                <a:ea typeface="Open Sans"/>
                <a:hlinkClick r:id="rId5"/>
              </a:rPr>
              <a:t>galaxy.ansible.com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" sz="1000" spc="-1" strike="noStrike" u="sng">
                <a:solidFill>
                  <a:srgbClr val="0000ff"/>
                </a:solidFill>
                <a:uFillTx/>
                <a:latin typeface="Open Sans"/>
                <a:ea typeface="Open Sans"/>
                <a:hlinkClick r:id="rId6"/>
              </a:rPr>
              <a:t>github.com/ansible/ansible-examples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468360" y="1882800"/>
            <a:ext cx="631008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ffffff"/>
                </a:solidFill>
                <a:latin typeface="Open Sans"/>
                <a:ea typeface="Open Sans"/>
              </a:rPr>
              <a:t>AUTOMATION FOR TEAMS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468360" y="2463480"/>
            <a:ext cx="631008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Ansible Tower technical introduction and overview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03" name="Google Shape;713;p97" descr=""/>
          <p:cNvPicPr/>
          <p:nvPr/>
        </p:nvPicPr>
        <p:blipFill>
          <a:blip r:embed="rId2"/>
          <a:stretch/>
        </p:blipFill>
        <p:spPr>
          <a:xfrm>
            <a:off x="8366400" y="4809600"/>
            <a:ext cx="594720" cy="190800"/>
          </a:xfrm>
          <a:prstGeom prst="rect">
            <a:avLst/>
          </a:prstGeom>
          <a:ln>
            <a:noFill/>
          </a:ln>
        </p:spPr>
      </p:pic>
      <p:pic>
        <p:nvPicPr>
          <p:cNvPr id="604" name="Google Shape;714;p97" descr=""/>
          <p:cNvPicPr/>
          <p:nvPr/>
        </p:nvPicPr>
        <p:blipFill>
          <a:blip r:embed="rId3"/>
          <a:stretch/>
        </p:blipFill>
        <p:spPr>
          <a:xfrm>
            <a:off x="384120" y="423360"/>
            <a:ext cx="2247120" cy="67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490680" y="584280"/>
            <a:ext cx="445392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ff5850"/>
                </a:solidFill>
                <a:latin typeface="Open Sans"/>
                <a:ea typeface="Open Sans"/>
              </a:rPr>
              <a:t>WHAT IS ANSIBLE TOWER?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789840" y="2081160"/>
            <a:ext cx="32162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• </a:t>
            </a:r>
            <a:r>
              <a:rPr b="1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Role-based access control</a:t>
            </a: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• </a:t>
            </a:r>
            <a:r>
              <a:rPr b="1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Deploy</a:t>
            </a:r>
            <a:r>
              <a:rPr b="1" lang="en" sz="1200" spc="-1" strike="noStrike">
                <a:solidFill>
                  <a:srgbClr val="d9d9d9"/>
                </a:solidFill>
                <a:latin typeface="Open Sans"/>
                <a:ea typeface="Open Sans"/>
              </a:rPr>
              <a:t> </a:t>
            </a:r>
            <a:r>
              <a:rPr b="0" lang="en" sz="1200" spc="-1" strike="noStrike">
                <a:solidFill>
                  <a:srgbClr val="d9d9d9"/>
                </a:solidFill>
                <a:latin typeface="Open Sans"/>
                <a:ea typeface="Open Sans"/>
              </a:rPr>
              <a:t>entire applications with </a:t>
            </a:r>
            <a:br/>
            <a:r>
              <a:rPr b="0" lang="en" sz="1200" spc="-1" strike="noStrike">
                <a:solidFill>
                  <a:srgbClr val="d9d9d9"/>
                </a:solidFill>
                <a:latin typeface="Open Sans"/>
                <a:ea typeface="Open Sans"/>
              </a:rPr>
              <a:t>  </a:t>
            </a:r>
            <a:r>
              <a:rPr b="1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push-button deployment</a:t>
            </a:r>
            <a:r>
              <a:rPr b="0" lang="en" sz="1200" spc="-1" strike="noStrike">
                <a:solidFill>
                  <a:srgbClr val="d9d9d9"/>
                </a:solidFill>
                <a:latin typeface="Open Sans"/>
                <a:ea typeface="Open Sans"/>
              </a:rPr>
              <a:t> access</a:t>
            </a: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• </a:t>
            </a:r>
            <a:r>
              <a:rPr b="0" lang="en" sz="1200" spc="-1" strike="noStrike">
                <a:solidFill>
                  <a:srgbClr val="d9d9d9"/>
                </a:solidFill>
                <a:latin typeface="Open Sans"/>
                <a:ea typeface="Open Sans"/>
              </a:rPr>
              <a:t>All automations are </a:t>
            </a:r>
            <a:r>
              <a:rPr b="1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centrally logged</a:t>
            </a:r>
            <a:r>
              <a:rPr b="1" lang="en" sz="1200" spc="-1" strike="noStrike">
                <a:solidFill>
                  <a:srgbClr val="d9d9d9"/>
                </a:solidFill>
                <a:latin typeface="Open Sans"/>
                <a:ea typeface="Open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7" name="CustomShape 3"/>
          <p:cNvSpPr/>
          <p:nvPr/>
        </p:nvSpPr>
        <p:spPr>
          <a:xfrm>
            <a:off x="514080" y="1133640"/>
            <a:ext cx="4105080" cy="87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br/>
            <a:r>
              <a:rPr b="0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Ansible Tower is an </a:t>
            </a:r>
            <a:r>
              <a:rPr b="1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enterprise framework</a:t>
            </a:r>
            <a:r>
              <a:rPr b="0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 for </a:t>
            </a:r>
            <a:br/>
            <a:r>
              <a:rPr b="0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controlling, securing and managing your Ansible </a:t>
            </a:r>
            <a:br/>
            <a:r>
              <a:rPr b="0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automation – with a </a:t>
            </a:r>
            <a:r>
              <a:rPr b="1" lang="en" sz="1200" spc="-1" strike="noStrike">
                <a:solidFill>
                  <a:srgbClr val="ffffff"/>
                </a:solidFill>
                <a:latin typeface="Open Sans"/>
                <a:ea typeface="Open Sans"/>
              </a:rPr>
              <a:t>UI and RESTful API.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08" name="Google Shape;722;p98" descr=""/>
          <p:cNvPicPr/>
          <p:nvPr/>
        </p:nvPicPr>
        <p:blipFill>
          <a:blip r:embed="rId2"/>
          <a:srcRect l="0" t="-2468" r="0" b="13037"/>
          <a:stretch/>
        </p:blipFill>
        <p:spPr>
          <a:xfrm>
            <a:off x="5078520" y="545400"/>
            <a:ext cx="4065120" cy="263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727;p99" descr=""/>
          <p:cNvPicPr/>
          <p:nvPr/>
        </p:nvPicPr>
        <p:blipFill>
          <a:blip r:embed="rId1"/>
          <a:srcRect l="0" t="707" r="0" b="699"/>
          <a:stretch/>
        </p:blipFill>
        <p:spPr>
          <a:xfrm>
            <a:off x="-157320" y="-202680"/>
            <a:ext cx="9594000" cy="5396400"/>
          </a:xfrm>
          <a:prstGeom prst="rect">
            <a:avLst/>
          </a:prstGeom>
          <a:ln>
            <a:noFill/>
          </a:ln>
        </p:spPr>
      </p:pic>
      <p:pic>
        <p:nvPicPr>
          <p:cNvPr id="610" name="Google Shape;728;p99" descr=""/>
          <p:cNvPicPr/>
          <p:nvPr/>
        </p:nvPicPr>
        <p:blipFill>
          <a:blip r:embed="rId2"/>
          <a:stretch/>
        </p:blipFill>
        <p:spPr>
          <a:xfrm>
            <a:off x="3503160" y="357840"/>
            <a:ext cx="2137680" cy="641160"/>
          </a:xfrm>
          <a:prstGeom prst="rect">
            <a:avLst/>
          </a:prstGeom>
          <a:ln>
            <a:noFill/>
          </a:ln>
        </p:spPr>
      </p:pic>
      <p:sp>
        <p:nvSpPr>
          <p:cNvPr id="611" name="CustomShape 1"/>
          <p:cNvSpPr/>
          <p:nvPr/>
        </p:nvSpPr>
        <p:spPr>
          <a:xfrm>
            <a:off x="2195640" y="1256040"/>
            <a:ext cx="473616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Overpass"/>
                <a:ea typeface="Overpass"/>
              </a:rPr>
              <a:t>RED HAT ANSIBLE TOWER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2" name="CustomShape 2"/>
          <p:cNvSpPr/>
          <p:nvPr/>
        </p:nvSpPr>
        <p:spPr>
          <a:xfrm>
            <a:off x="2195640" y="2738160"/>
            <a:ext cx="473616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Overpass"/>
                <a:ea typeface="Overpass"/>
              </a:rPr>
              <a:t>RED HAT ANSIBLE ENGINE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3" name="CustomShape 3"/>
          <p:cNvSpPr/>
          <p:nvPr/>
        </p:nvSpPr>
        <p:spPr>
          <a:xfrm>
            <a:off x="2195640" y="1523160"/>
            <a:ext cx="473616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Scale + operationalize your automation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14" name="CustomShape 4"/>
          <p:cNvSpPr/>
          <p:nvPr/>
        </p:nvSpPr>
        <p:spPr>
          <a:xfrm>
            <a:off x="2195640" y="3001320"/>
            <a:ext cx="473616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Support for your Ansible automation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15" name="CustomShape 5"/>
          <p:cNvSpPr/>
          <p:nvPr/>
        </p:nvSpPr>
        <p:spPr>
          <a:xfrm>
            <a:off x="2534400" y="2010600"/>
            <a:ext cx="126216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CONTROL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6" name="CustomShape 6"/>
          <p:cNvSpPr/>
          <p:nvPr/>
        </p:nvSpPr>
        <p:spPr>
          <a:xfrm>
            <a:off x="3875400" y="2010600"/>
            <a:ext cx="131940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KNOWLEDGE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7" name="CustomShape 7"/>
          <p:cNvSpPr/>
          <p:nvPr/>
        </p:nvSpPr>
        <p:spPr>
          <a:xfrm>
            <a:off x="5322960" y="2010600"/>
            <a:ext cx="131940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DELEGATION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8" name="CustomShape 8"/>
          <p:cNvSpPr/>
          <p:nvPr/>
        </p:nvSpPr>
        <p:spPr>
          <a:xfrm>
            <a:off x="2505600" y="3544560"/>
            <a:ext cx="126216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SIMPLE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9" name="CustomShape 9"/>
          <p:cNvSpPr/>
          <p:nvPr/>
        </p:nvSpPr>
        <p:spPr>
          <a:xfrm>
            <a:off x="3846600" y="3544560"/>
            <a:ext cx="131940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POWERFUL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0" name="CustomShape 10"/>
          <p:cNvSpPr/>
          <p:nvPr/>
        </p:nvSpPr>
        <p:spPr>
          <a:xfrm>
            <a:off x="5322960" y="3544560"/>
            <a:ext cx="131940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AGENTLESS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1" name="CustomShape 11"/>
          <p:cNvSpPr/>
          <p:nvPr/>
        </p:nvSpPr>
        <p:spPr>
          <a:xfrm>
            <a:off x="1700280" y="4372920"/>
            <a:ext cx="574344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1200" spc="-1" strike="noStrike">
                <a:solidFill>
                  <a:srgbClr val="434343"/>
                </a:solidFill>
                <a:latin typeface="Overpass"/>
                <a:ea typeface="Overpass"/>
              </a:rPr>
              <a:t>FUELED BY AN INNOVATIVE </a:t>
            </a:r>
            <a:r>
              <a:rPr b="1" lang="en" sz="1200" spc="-1" strike="noStrike">
                <a:solidFill>
                  <a:srgbClr val="434343"/>
                </a:solidFill>
                <a:latin typeface="Overpass"/>
                <a:ea typeface="Overpass"/>
              </a:rPr>
              <a:t>OPEN SOURCE</a:t>
            </a:r>
            <a:r>
              <a:rPr b="0" lang="en" sz="1200" spc="-1" strike="noStrike">
                <a:solidFill>
                  <a:srgbClr val="434343"/>
                </a:solidFill>
                <a:latin typeface="Overpass"/>
                <a:ea typeface="Overpass"/>
              </a:rPr>
              <a:t> COMMUNITY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783360" y="1540440"/>
            <a:ext cx="650628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5000"/>
              </a:lnSpc>
            </a:pPr>
            <a:r>
              <a:rPr b="0" lang="en" sz="1400" spc="-1" strike="noStrike">
                <a:solidFill>
                  <a:srgbClr val="ffffff"/>
                </a:solidFill>
                <a:latin typeface="Overpass"/>
                <a:ea typeface="Overpass"/>
              </a:rPr>
              <a:t>Have you used Ansible already?  </a:t>
            </a:r>
            <a:br/>
            <a:r>
              <a:rPr b="0" i="1" lang="en" sz="1400" spc="-1" strike="noStrike">
                <a:solidFill>
                  <a:srgbClr val="efefef"/>
                </a:solidFill>
                <a:latin typeface="Overpass"/>
                <a:ea typeface="Overpass"/>
              </a:rPr>
              <a:t>Try Tower for free:</a:t>
            </a:r>
            <a:r>
              <a:rPr b="0" lang="en" sz="1400" spc="-1" strike="noStrike">
                <a:solidFill>
                  <a:srgbClr val="efefef"/>
                </a:solidFill>
                <a:latin typeface="Overpass"/>
                <a:ea typeface="Overpass"/>
              </a:rPr>
              <a:t> </a:t>
            </a:r>
            <a:r>
              <a:rPr b="1" lang="en" sz="1400" spc="-1" strike="noStrike" u="sng">
                <a:solidFill>
                  <a:srgbClr val="0000ff"/>
                </a:solidFill>
                <a:uFillTx/>
                <a:latin typeface="Overpass"/>
                <a:ea typeface="Overpass"/>
                <a:hlinkClick r:id="rId1"/>
              </a:rPr>
              <a:t>ansible.com/tower-trial</a:t>
            </a:r>
            <a:br/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36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360"/>
              </a:spcBef>
            </a:pPr>
            <a:r>
              <a:rPr b="0" lang="en" sz="1400" spc="-1" strike="noStrike">
                <a:solidFill>
                  <a:srgbClr val="ffffff"/>
                </a:solidFill>
                <a:latin typeface="Overpass"/>
                <a:ea typeface="Overpass"/>
              </a:rPr>
              <a:t>Would you like to learn Ansible?  </a:t>
            </a:r>
            <a:br/>
            <a:r>
              <a:rPr b="0" i="1" lang="en" sz="1400" spc="-1" strike="noStrike">
                <a:solidFill>
                  <a:srgbClr val="efefef"/>
                </a:solidFill>
                <a:latin typeface="Overpass"/>
                <a:ea typeface="Overpass"/>
              </a:rPr>
              <a:t>It’s easy to get started: </a:t>
            </a:r>
            <a:r>
              <a:rPr b="1" lang="en" sz="1400" spc="-1" strike="noStrike" u="sng">
                <a:solidFill>
                  <a:srgbClr val="0000ff"/>
                </a:solidFill>
                <a:uFillTx/>
                <a:latin typeface="Overpass"/>
                <a:ea typeface="Overpass"/>
                <a:hlinkClick r:id="rId2"/>
              </a:rPr>
              <a:t>ansible.com/get-started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360"/>
              </a:spcBef>
            </a:pPr>
            <a:br/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360"/>
              </a:spcBef>
            </a:pPr>
            <a:r>
              <a:rPr b="0" lang="en" sz="1400" spc="-1" strike="noStrike">
                <a:solidFill>
                  <a:srgbClr val="ffffff"/>
                </a:solidFill>
                <a:latin typeface="Overpass"/>
                <a:ea typeface="Overpass"/>
              </a:rPr>
              <a:t>Want to learn more?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360"/>
              </a:spcBef>
            </a:pPr>
            <a:r>
              <a:rPr b="0" i="1" lang="en" sz="1400" spc="-1" strike="noStrike">
                <a:solidFill>
                  <a:srgbClr val="efefef"/>
                </a:solidFill>
                <a:latin typeface="Overpass"/>
                <a:ea typeface="Overpass"/>
              </a:rPr>
              <a:t>Videos, webinars, case studies, whitepapers:</a:t>
            </a:r>
            <a:r>
              <a:rPr b="0" lang="en" sz="1400" spc="-1" strike="noStrike">
                <a:solidFill>
                  <a:srgbClr val="efefef"/>
                </a:solidFill>
                <a:latin typeface="Overpass"/>
                <a:ea typeface="Overpass"/>
              </a:rPr>
              <a:t> </a:t>
            </a:r>
            <a:r>
              <a:rPr b="1" lang="en" sz="1400" spc="-1" strike="noStrike" u="sng">
                <a:solidFill>
                  <a:srgbClr val="0000ff"/>
                </a:solidFill>
                <a:uFillTx/>
                <a:latin typeface="Overpass"/>
                <a:ea typeface="Overpass"/>
                <a:hlinkClick r:id="rId3"/>
              </a:rPr>
              <a:t>ansible.com/resources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783360" y="675000"/>
            <a:ext cx="547452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ffffff"/>
                </a:solidFill>
                <a:latin typeface="Overpass"/>
                <a:ea typeface="Overpass"/>
              </a:rPr>
              <a:t>GETTING STARTED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851040" y="3296880"/>
            <a:ext cx="82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4"/>
          <p:cNvSpPr/>
          <p:nvPr/>
        </p:nvSpPr>
        <p:spPr>
          <a:xfrm>
            <a:off x="851040" y="2306160"/>
            <a:ext cx="82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203760" y="171720"/>
            <a:ext cx="5118840" cy="353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cc0000"/>
                </a:solidFill>
                <a:latin typeface="Overpass"/>
                <a:ea typeface="Overpass"/>
              </a:rPr>
              <a:t>Demo - .Net Music Store App with DB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CustomShape 2"/>
          <p:cNvSpPr/>
          <p:nvPr/>
        </p:nvSpPr>
        <p:spPr>
          <a:xfrm>
            <a:off x="385200" y="1072440"/>
            <a:ext cx="1363680" cy="751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3"/>
          <p:cNvSpPr/>
          <p:nvPr/>
        </p:nvSpPr>
        <p:spPr>
          <a:xfrm>
            <a:off x="537480" y="1225080"/>
            <a:ext cx="1363680" cy="751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Win2016 + IIS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2608920" y="1072440"/>
            <a:ext cx="1363680" cy="751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Win2016 + SQL DB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1564560" y="2052360"/>
            <a:ext cx="13636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VMware - Test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4930200" y="1072440"/>
            <a:ext cx="1363680" cy="751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7"/>
          <p:cNvSpPr/>
          <p:nvPr/>
        </p:nvSpPr>
        <p:spPr>
          <a:xfrm>
            <a:off x="5082840" y="1225080"/>
            <a:ext cx="1363680" cy="751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Win2016 + IIS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3" name="CustomShape 8"/>
          <p:cNvSpPr/>
          <p:nvPr/>
        </p:nvSpPr>
        <p:spPr>
          <a:xfrm>
            <a:off x="7154280" y="1072440"/>
            <a:ext cx="1363680" cy="751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Win2016 + SQL DB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4" name="CustomShape 9"/>
          <p:cNvSpPr/>
          <p:nvPr/>
        </p:nvSpPr>
        <p:spPr>
          <a:xfrm>
            <a:off x="6091560" y="2052360"/>
            <a:ext cx="162756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OpenStack - Dev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5" name="CustomShape 10"/>
          <p:cNvSpPr/>
          <p:nvPr/>
        </p:nvSpPr>
        <p:spPr>
          <a:xfrm>
            <a:off x="4075200" y="3307680"/>
            <a:ext cx="1363680" cy="751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11"/>
          <p:cNvSpPr/>
          <p:nvPr/>
        </p:nvSpPr>
        <p:spPr>
          <a:xfrm>
            <a:off x="4227480" y="3459960"/>
            <a:ext cx="1363680" cy="751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Win2016 + IIS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7" name="CustomShape 12"/>
          <p:cNvSpPr/>
          <p:nvPr/>
        </p:nvSpPr>
        <p:spPr>
          <a:xfrm>
            <a:off x="6298920" y="3307680"/>
            <a:ext cx="1363680" cy="7513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Win2016 + SQL DB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8" name="CustomShape 13"/>
          <p:cNvSpPr/>
          <p:nvPr/>
        </p:nvSpPr>
        <p:spPr>
          <a:xfrm>
            <a:off x="4177440" y="4513320"/>
            <a:ext cx="136368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AWS - Prod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9" name="CustomShape 14"/>
          <p:cNvSpPr/>
          <p:nvPr/>
        </p:nvSpPr>
        <p:spPr>
          <a:xfrm>
            <a:off x="2055960" y="3307680"/>
            <a:ext cx="1464120" cy="7513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Load Balancer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0" name="CustomShape 15"/>
          <p:cNvSpPr/>
          <p:nvPr/>
        </p:nvSpPr>
        <p:spPr>
          <a:xfrm>
            <a:off x="215280" y="2800800"/>
            <a:ext cx="862632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6"/>
          <p:cNvSpPr/>
          <p:nvPr/>
        </p:nvSpPr>
        <p:spPr>
          <a:xfrm>
            <a:off x="4389480" y="745200"/>
            <a:ext cx="360" cy="186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0" y="1703880"/>
            <a:ext cx="9143640" cy="12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4400" spc="-1" strike="noStrike">
                <a:solidFill>
                  <a:srgbClr val="ffffff"/>
                </a:solidFill>
                <a:latin typeface="Open Sans"/>
                <a:ea typeface="Open Sans"/>
              </a:rPr>
              <a:t>AUTOMATE</a:t>
            </a:r>
            <a:r>
              <a:rPr b="1" lang="en" sz="3600" spc="-1" strike="noStrike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br/>
            <a:r>
              <a:rPr b="1" lang="en" sz="4300" spc="-1" strike="noStrike">
                <a:solidFill>
                  <a:srgbClr val="ffffff"/>
                </a:solidFill>
                <a:latin typeface="Open Sans"/>
                <a:ea typeface="Open Sans"/>
              </a:rPr>
              <a:t>REPEAT IT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3148560" y="2815920"/>
            <a:ext cx="217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250;p83" descr=""/>
          <p:cNvPicPr/>
          <p:nvPr/>
        </p:nvPicPr>
        <p:blipFill>
          <a:blip r:embed="rId1"/>
          <a:srcRect l="0" t="0" r="23079" b="0"/>
          <a:stretch/>
        </p:blipFill>
        <p:spPr>
          <a:xfrm>
            <a:off x="4344480" y="923040"/>
            <a:ext cx="4799160" cy="3681360"/>
          </a:xfrm>
          <a:prstGeom prst="rect">
            <a:avLst/>
          </a:prstGeom>
          <a:ln>
            <a:noFill/>
          </a:ln>
        </p:spPr>
      </p:pic>
      <p:sp>
        <p:nvSpPr>
          <p:cNvPr id="497" name="CustomShape 1"/>
          <p:cNvSpPr/>
          <p:nvPr/>
        </p:nvSpPr>
        <p:spPr>
          <a:xfrm>
            <a:off x="349560" y="117720"/>
            <a:ext cx="39945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ffffff"/>
                </a:solidFill>
                <a:latin typeface="Overpass"/>
                <a:ea typeface="Overpass"/>
              </a:rPr>
              <a:t>WHAT IS ANSIBLE AUTOMATION?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349560" y="2735640"/>
            <a:ext cx="428148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Ansible Tower</a:t>
            </a: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 is an </a:t>
            </a:r>
            <a:r>
              <a:rPr b="1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enterprise framework</a:t>
            </a: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 for controlling, securing and managing your Ansible automation with a </a:t>
            </a:r>
            <a:r>
              <a:rPr b="1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UI and RESTful API.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349560" y="1487880"/>
            <a:ext cx="452772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5000"/>
              </a:lnSpc>
            </a:pPr>
            <a:r>
              <a:rPr b="0" lang="en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Overpass"/>
                <a:ea typeface="Overpass"/>
              </a:rPr>
              <a:t>Ansible is an open source community project sponsored by Red Hat. It’s a </a:t>
            </a:r>
            <a:r>
              <a:rPr b="1" lang="en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Overpass"/>
                <a:ea typeface="Overpass"/>
              </a:rPr>
              <a:t>simple automation language</a:t>
            </a:r>
            <a:r>
              <a:rPr b="0" lang="en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Overpass"/>
                <a:ea typeface="Overpass"/>
              </a:rPr>
              <a:t> that can perfectly describe IT </a:t>
            </a:r>
            <a:br/>
            <a:r>
              <a:rPr b="0" lang="en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Overpass"/>
                <a:ea typeface="Overpass"/>
              </a:rPr>
              <a:t>application environments in </a:t>
            </a:r>
            <a:r>
              <a:rPr b="1" lang="en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Overpass"/>
                <a:ea typeface="Overpass"/>
              </a:rPr>
              <a:t>Ansible Playbooks</a:t>
            </a:r>
            <a:r>
              <a:rPr b="0" lang="en" sz="1400" spc="-1" strike="noStrike">
                <a:solidFill>
                  <a:srgbClr val="666666"/>
                </a:solidFill>
                <a:highlight>
                  <a:srgbClr val="ffffff"/>
                </a:highlight>
                <a:latin typeface="Overpass"/>
                <a:ea typeface="Overpass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aa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96720" y="923400"/>
            <a:ext cx="2622600" cy="16207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2"/>
          <p:cNvSpPr/>
          <p:nvPr/>
        </p:nvSpPr>
        <p:spPr>
          <a:xfrm>
            <a:off x="518040" y="1067040"/>
            <a:ext cx="2376360" cy="4525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f2f2f2"/>
                </a:solidFill>
                <a:latin typeface="Overpass"/>
                <a:ea typeface="Overpass"/>
              </a:rPr>
              <a:t>CROSS PLATFORM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518040" y="1510200"/>
            <a:ext cx="2376360" cy="9079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Agentless support for all major OS variants, physical, virtual, cloud and network devices.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3292200" y="923400"/>
            <a:ext cx="2622600" cy="16207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5"/>
          <p:cNvSpPr/>
          <p:nvPr/>
        </p:nvSpPr>
        <p:spPr>
          <a:xfrm>
            <a:off x="3413880" y="1067040"/>
            <a:ext cx="2376360" cy="4525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f2f2f2"/>
                </a:solidFill>
                <a:latin typeface="Overpass"/>
                <a:ea typeface="Overpass"/>
              </a:rPr>
              <a:t>HUMAN READABLE</a:t>
            </a:r>
            <a:r>
              <a:rPr b="1" lang="en" sz="1100" spc="-1" strike="noStrike">
                <a:solidFill>
                  <a:srgbClr val="f2f2f2"/>
                </a:solidFill>
                <a:latin typeface="Overpass"/>
                <a:ea typeface="Overpass"/>
              </a:rPr>
              <a:t>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100" spc="-1" strike="noStrike">
              <a:latin typeface="Arial"/>
            </a:endParaRPr>
          </a:p>
        </p:txBody>
      </p:sp>
      <p:sp>
        <p:nvSpPr>
          <p:cNvPr id="505" name="CustomShape 6"/>
          <p:cNvSpPr/>
          <p:nvPr/>
        </p:nvSpPr>
        <p:spPr>
          <a:xfrm>
            <a:off x="3413880" y="1510200"/>
            <a:ext cx="2376360" cy="9079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Perfectly describe and document every aspect of your application environment.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506" name="CustomShape 7"/>
          <p:cNvSpPr/>
          <p:nvPr/>
        </p:nvSpPr>
        <p:spPr>
          <a:xfrm>
            <a:off x="6187680" y="923400"/>
            <a:ext cx="2622600" cy="16207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8"/>
          <p:cNvSpPr/>
          <p:nvPr/>
        </p:nvSpPr>
        <p:spPr>
          <a:xfrm>
            <a:off x="6309360" y="1067040"/>
            <a:ext cx="2376360" cy="4525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f2f2f2"/>
                </a:solidFill>
                <a:latin typeface="Overpass"/>
                <a:ea typeface="Overpass"/>
              </a:rPr>
              <a:t>PERFECT DESCRIPTION OF APPLICATION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508" name="CustomShape 9"/>
          <p:cNvSpPr/>
          <p:nvPr/>
        </p:nvSpPr>
        <p:spPr>
          <a:xfrm>
            <a:off x="6309360" y="1510200"/>
            <a:ext cx="2376360" cy="9079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br/>
            <a:br/>
            <a:r>
              <a:rPr b="0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Every change can be made by Playbooks, ensuring everyone is on the same page.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509" name="CustomShape 10"/>
          <p:cNvSpPr/>
          <p:nvPr/>
        </p:nvSpPr>
        <p:spPr>
          <a:xfrm>
            <a:off x="396720" y="2752200"/>
            <a:ext cx="2622600" cy="16207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1"/>
          <p:cNvSpPr/>
          <p:nvPr/>
        </p:nvSpPr>
        <p:spPr>
          <a:xfrm>
            <a:off x="518040" y="2895840"/>
            <a:ext cx="2376360" cy="4525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f2f2f2"/>
                </a:solidFill>
                <a:latin typeface="Overpass"/>
                <a:ea typeface="Overpass"/>
              </a:rPr>
              <a:t>VERSION CONTROLLED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511" name="CustomShape 12"/>
          <p:cNvSpPr/>
          <p:nvPr/>
        </p:nvSpPr>
        <p:spPr>
          <a:xfrm>
            <a:off x="518040" y="3567600"/>
            <a:ext cx="2376360" cy="9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0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Playbooks are plain-text. Treat them like code in your existing version control.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512" name="CustomShape 13"/>
          <p:cNvSpPr/>
          <p:nvPr/>
        </p:nvSpPr>
        <p:spPr>
          <a:xfrm>
            <a:off x="3292200" y="2752200"/>
            <a:ext cx="2622600" cy="16207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4"/>
          <p:cNvSpPr/>
          <p:nvPr/>
        </p:nvSpPr>
        <p:spPr>
          <a:xfrm>
            <a:off x="3413880" y="2895840"/>
            <a:ext cx="2376360" cy="4525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f2f2f2"/>
                </a:solidFill>
                <a:latin typeface="Overpass"/>
                <a:ea typeface="Overpass"/>
              </a:rPr>
              <a:t>DYNAMIC INVENTORIES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514" name="CustomShape 15"/>
          <p:cNvSpPr/>
          <p:nvPr/>
        </p:nvSpPr>
        <p:spPr>
          <a:xfrm>
            <a:off x="3413880" y="3567600"/>
            <a:ext cx="2376360" cy="9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0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Capture all the servers 100% of the time, regardless of infrastructure, location, etc.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515" name="CustomShape 16"/>
          <p:cNvSpPr/>
          <p:nvPr/>
        </p:nvSpPr>
        <p:spPr>
          <a:xfrm>
            <a:off x="6187680" y="2752200"/>
            <a:ext cx="2622600" cy="16207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7"/>
          <p:cNvSpPr/>
          <p:nvPr/>
        </p:nvSpPr>
        <p:spPr>
          <a:xfrm>
            <a:off x="6309360" y="2895840"/>
            <a:ext cx="2376360" cy="62964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f2f2f2"/>
                </a:solidFill>
                <a:latin typeface="Overpass"/>
                <a:ea typeface="Overpass"/>
              </a:rPr>
              <a:t>ORCHESTRATION PLAYS WELL WITH OTHERS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517" name="CustomShape 18"/>
          <p:cNvSpPr/>
          <p:nvPr/>
        </p:nvSpPr>
        <p:spPr>
          <a:xfrm>
            <a:off x="6312240" y="3395520"/>
            <a:ext cx="2376360" cy="907920"/>
          </a:xfrm>
          <a:prstGeom prst="rect">
            <a:avLst/>
          </a:prstGeom>
          <a:solidFill>
            <a:srgbClr val="38848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br/>
            <a:r>
              <a:rPr b="0" lang="en" sz="1000" spc="-1" strike="noStrike">
                <a:solidFill>
                  <a:srgbClr val="ffffff"/>
                </a:solidFill>
                <a:latin typeface="Overpass"/>
                <a:ea typeface="Overpass"/>
              </a:rPr>
              <a:t>Every change can be made by Playbooks, ensuring everyone is on the same page.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518" name="CustomShape 19"/>
          <p:cNvSpPr/>
          <p:nvPr/>
        </p:nvSpPr>
        <p:spPr>
          <a:xfrm>
            <a:off x="567360" y="412200"/>
            <a:ext cx="422172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ffffff"/>
                </a:solidFill>
                <a:latin typeface="Overpass"/>
                <a:ea typeface="Overpass"/>
              </a:rPr>
              <a:t>THE ANSIBLE WAY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2aa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789840" y="1813680"/>
            <a:ext cx="1538280" cy="3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efefef"/>
                </a:solidFill>
                <a:latin typeface="Overpass"/>
                <a:ea typeface="Overpass"/>
              </a:rPr>
              <a:t>SIMPLE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3292200" y="1706400"/>
            <a:ext cx="21963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efefef"/>
                </a:solidFill>
                <a:latin typeface="Overpass"/>
                <a:ea typeface="Overpass"/>
              </a:rPr>
              <a:t>POWERFUL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6322320" y="1706400"/>
            <a:ext cx="219636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efefef"/>
                </a:solidFill>
                <a:latin typeface="Overpass"/>
                <a:ea typeface="Overpass"/>
              </a:rPr>
              <a:t>AGENTLESS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3443040" y="2395440"/>
            <a:ext cx="2196360" cy="1717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App deployment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Configuration management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Workflow orchestration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Network automation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Orchestrate the app lifecycle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3" name="CustomShape 5"/>
          <p:cNvSpPr/>
          <p:nvPr/>
        </p:nvSpPr>
        <p:spPr>
          <a:xfrm>
            <a:off x="564840" y="2395080"/>
            <a:ext cx="2140920" cy="1809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Human readable automation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No special coding skills needed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Tasks executed in order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Usable by every team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Get productive quickly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4" name="CustomShape 6"/>
          <p:cNvSpPr/>
          <p:nvPr/>
        </p:nvSpPr>
        <p:spPr>
          <a:xfrm>
            <a:off x="6464520" y="2395440"/>
            <a:ext cx="2140920" cy="1807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Agentless architecture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Uses OpenSSH &amp; WinRM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No agents to exploit or update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Get started immediately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" sz="1100" spc="-1" strike="noStrike">
                <a:solidFill>
                  <a:srgbClr val="ffffff"/>
                </a:solidFill>
                <a:latin typeface="Overpass"/>
                <a:ea typeface="Overpass"/>
              </a:rPr>
              <a:t>More efficient &amp; more secure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5" name="CustomShape 7"/>
          <p:cNvSpPr/>
          <p:nvPr/>
        </p:nvSpPr>
        <p:spPr>
          <a:xfrm>
            <a:off x="3029400" y="818280"/>
            <a:ext cx="360" cy="351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>
                <a:alpha val="8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8"/>
          <p:cNvSpPr/>
          <p:nvPr/>
        </p:nvSpPr>
        <p:spPr>
          <a:xfrm>
            <a:off x="6043680" y="810360"/>
            <a:ext cx="360" cy="351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>
                <a:alpha val="8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27" name="Google Shape;299;p86" descr=""/>
          <p:cNvPicPr/>
          <p:nvPr/>
        </p:nvPicPr>
        <p:blipFill>
          <a:blip r:embed="rId1"/>
          <a:stretch/>
        </p:blipFill>
        <p:spPr>
          <a:xfrm>
            <a:off x="1387440" y="1122480"/>
            <a:ext cx="349920" cy="538200"/>
          </a:xfrm>
          <a:prstGeom prst="rect">
            <a:avLst/>
          </a:prstGeom>
          <a:ln>
            <a:noFill/>
          </a:ln>
        </p:spPr>
      </p:pic>
      <p:pic>
        <p:nvPicPr>
          <p:cNvPr id="528" name="Google Shape;300;p86" descr=""/>
          <p:cNvPicPr/>
          <p:nvPr/>
        </p:nvPicPr>
        <p:blipFill>
          <a:blip r:embed="rId2"/>
          <a:stretch/>
        </p:blipFill>
        <p:spPr>
          <a:xfrm>
            <a:off x="4112280" y="1122480"/>
            <a:ext cx="555840" cy="538200"/>
          </a:xfrm>
          <a:prstGeom prst="rect">
            <a:avLst/>
          </a:prstGeom>
          <a:ln>
            <a:noFill/>
          </a:ln>
        </p:spPr>
      </p:pic>
      <p:pic>
        <p:nvPicPr>
          <p:cNvPr id="529" name="Google Shape;301;p86" descr=""/>
          <p:cNvPicPr/>
          <p:nvPr/>
        </p:nvPicPr>
        <p:blipFill>
          <a:blip r:embed="rId3"/>
          <a:stretch/>
        </p:blipFill>
        <p:spPr>
          <a:xfrm>
            <a:off x="7188120" y="1122480"/>
            <a:ext cx="412920" cy="538200"/>
          </a:xfrm>
          <a:prstGeom prst="rect">
            <a:avLst/>
          </a:prstGeom>
          <a:ln>
            <a:noFill/>
          </a:ln>
        </p:spPr>
      </p:pic>
      <p:sp>
        <p:nvSpPr>
          <p:cNvPr id="530" name="CustomShape 9"/>
          <p:cNvSpPr/>
          <p:nvPr/>
        </p:nvSpPr>
        <p:spPr>
          <a:xfrm>
            <a:off x="349560" y="117720"/>
            <a:ext cx="39945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WHY ANSIBLE?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49560" y="117720"/>
            <a:ext cx="39945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ffffff"/>
                </a:solidFill>
                <a:latin typeface="Overpass"/>
                <a:ea typeface="Overpass"/>
              </a:rPr>
              <a:t>WHAT CAN I DO WITH ANSIBLE?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959040" y="1021680"/>
            <a:ext cx="802692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5000"/>
              </a:lnSpc>
            </a:pPr>
            <a:r>
              <a:rPr b="0" lang="en" sz="1400" spc="-1" strike="noStrike">
                <a:solidFill>
                  <a:srgbClr val="666666"/>
                </a:solidFill>
                <a:latin typeface="Overpass"/>
                <a:ea typeface="Overpass"/>
              </a:rPr>
              <a:t>Automate the deployment and management of your entire IT footprint. </a:t>
            </a:r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533" name="CustomShape 3"/>
          <p:cNvSpPr/>
          <p:nvPr/>
        </p:nvSpPr>
        <p:spPr>
          <a:xfrm>
            <a:off x="959040" y="1944360"/>
            <a:ext cx="1095120" cy="569520"/>
          </a:xfrm>
          <a:prstGeom prst="rect">
            <a:avLst/>
          </a:prstGeom>
          <a:solidFill>
            <a:srgbClr val="5458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f3f3f3"/>
                </a:solidFill>
                <a:latin typeface="Overpass"/>
                <a:ea typeface="Overpass"/>
              </a:rPr>
              <a:t>Orchestration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34" name="CustomShape 4"/>
          <p:cNvSpPr/>
          <p:nvPr/>
        </p:nvSpPr>
        <p:spPr>
          <a:xfrm>
            <a:off x="959040" y="1611720"/>
            <a:ext cx="713196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666666"/>
                </a:solidFill>
                <a:latin typeface="Overpass"/>
                <a:ea typeface="Overpass"/>
              </a:rPr>
              <a:t>Do this...</a:t>
            </a:r>
            <a:br/>
            <a:endParaRPr b="0" lang="en-US" sz="1200" spc="-1" strike="noStrike">
              <a:latin typeface="Arial"/>
            </a:endParaRPr>
          </a:p>
        </p:txBody>
      </p:sp>
      <p:sp>
        <p:nvSpPr>
          <p:cNvPr id="535" name="CustomShape 5"/>
          <p:cNvSpPr/>
          <p:nvPr/>
        </p:nvSpPr>
        <p:spPr>
          <a:xfrm>
            <a:off x="959040" y="3087360"/>
            <a:ext cx="1317960" cy="569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434343"/>
                </a:solidFill>
                <a:latin typeface="Overpass"/>
                <a:ea typeface="Overpass"/>
              </a:rPr>
              <a:t>Firewalls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36" name="CustomShape 6"/>
          <p:cNvSpPr/>
          <p:nvPr/>
        </p:nvSpPr>
        <p:spPr>
          <a:xfrm>
            <a:off x="2178360" y="1944360"/>
            <a:ext cx="1095120" cy="569520"/>
          </a:xfrm>
          <a:prstGeom prst="rect">
            <a:avLst/>
          </a:prstGeom>
          <a:solidFill>
            <a:srgbClr val="5458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f3f3f3"/>
                </a:solidFill>
                <a:latin typeface="Overpass"/>
                <a:ea typeface="Overpass"/>
              </a:rPr>
              <a:t>Configuration Management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37" name="CustomShape 7"/>
          <p:cNvSpPr/>
          <p:nvPr/>
        </p:nvSpPr>
        <p:spPr>
          <a:xfrm>
            <a:off x="3367800" y="1944360"/>
            <a:ext cx="1095120" cy="569520"/>
          </a:xfrm>
          <a:prstGeom prst="rect">
            <a:avLst/>
          </a:prstGeom>
          <a:solidFill>
            <a:srgbClr val="5458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f3f3f3"/>
                </a:solidFill>
                <a:latin typeface="Overpass"/>
                <a:ea typeface="Overpass"/>
              </a:rPr>
              <a:t>Application Deployment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38" name="CustomShape 8"/>
          <p:cNvSpPr/>
          <p:nvPr/>
        </p:nvSpPr>
        <p:spPr>
          <a:xfrm>
            <a:off x="4587120" y="1944360"/>
            <a:ext cx="1095120" cy="569520"/>
          </a:xfrm>
          <a:prstGeom prst="rect">
            <a:avLst/>
          </a:prstGeom>
          <a:solidFill>
            <a:srgbClr val="5458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f3f3f3"/>
                </a:solidFill>
                <a:latin typeface="Overpass"/>
                <a:ea typeface="Overpass"/>
              </a:rPr>
              <a:t>Provisioning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39" name="CustomShape 9"/>
          <p:cNvSpPr/>
          <p:nvPr/>
        </p:nvSpPr>
        <p:spPr>
          <a:xfrm>
            <a:off x="5776920" y="1944360"/>
            <a:ext cx="1095120" cy="569520"/>
          </a:xfrm>
          <a:prstGeom prst="rect">
            <a:avLst/>
          </a:prstGeom>
          <a:solidFill>
            <a:srgbClr val="5458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f3f3f3"/>
                </a:solidFill>
                <a:latin typeface="Overpass"/>
                <a:ea typeface="Overpass"/>
              </a:rPr>
              <a:t>Continuous Delivery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0" name="CustomShape 10"/>
          <p:cNvSpPr/>
          <p:nvPr/>
        </p:nvSpPr>
        <p:spPr>
          <a:xfrm>
            <a:off x="6995880" y="1944360"/>
            <a:ext cx="1095120" cy="569520"/>
          </a:xfrm>
          <a:prstGeom prst="rect">
            <a:avLst/>
          </a:prstGeom>
          <a:solidFill>
            <a:srgbClr val="5458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f3f3f3"/>
                </a:solidFill>
                <a:latin typeface="Overpass"/>
                <a:ea typeface="Overpass"/>
              </a:rPr>
              <a:t>Security and Compliance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1" name="CustomShape 11"/>
          <p:cNvSpPr/>
          <p:nvPr/>
        </p:nvSpPr>
        <p:spPr>
          <a:xfrm>
            <a:off x="959040" y="2754720"/>
            <a:ext cx="713196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5000"/>
              </a:lnSpc>
            </a:pPr>
            <a:r>
              <a:rPr b="1" lang="en" sz="1200" spc="-1" strike="noStrike">
                <a:solidFill>
                  <a:srgbClr val="666666"/>
                </a:solidFill>
                <a:latin typeface="Overpass"/>
                <a:ea typeface="Overpass"/>
              </a:rPr>
              <a:t>On these...</a:t>
            </a:r>
            <a:br/>
            <a:endParaRPr b="0" lang="en-US" sz="1200" spc="-1" strike="noStrike">
              <a:latin typeface="Arial"/>
            </a:endParaRPr>
          </a:p>
        </p:txBody>
      </p:sp>
      <p:sp>
        <p:nvSpPr>
          <p:cNvPr id="542" name="CustomShape 12"/>
          <p:cNvSpPr/>
          <p:nvPr/>
        </p:nvSpPr>
        <p:spPr>
          <a:xfrm>
            <a:off x="2412720" y="3087360"/>
            <a:ext cx="1317960" cy="569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434343"/>
                </a:solidFill>
                <a:latin typeface="Overpass"/>
                <a:ea typeface="Overpass"/>
              </a:rPr>
              <a:t>Load Balancers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3" name="CustomShape 13"/>
          <p:cNvSpPr/>
          <p:nvPr/>
        </p:nvSpPr>
        <p:spPr>
          <a:xfrm>
            <a:off x="3866040" y="3087360"/>
            <a:ext cx="1317960" cy="569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434343"/>
                </a:solidFill>
                <a:latin typeface="Overpass"/>
                <a:ea typeface="Overpass"/>
              </a:rPr>
              <a:t>Applications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4" name="CustomShape 14"/>
          <p:cNvSpPr/>
          <p:nvPr/>
        </p:nvSpPr>
        <p:spPr>
          <a:xfrm>
            <a:off x="5319720" y="3087360"/>
            <a:ext cx="1317960" cy="569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434343"/>
                </a:solidFill>
                <a:latin typeface="Overpass"/>
                <a:ea typeface="Overpass"/>
              </a:rPr>
              <a:t>Containers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5" name="CustomShape 15"/>
          <p:cNvSpPr/>
          <p:nvPr/>
        </p:nvSpPr>
        <p:spPr>
          <a:xfrm>
            <a:off x="6773040" y="3087360"/>
            <a:ext cx="1317960" cy="569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434343"/>
                </a:solidFill>
                <a:latin typeface="Overpass"/>
                <a:ea typeface="Overpass"/>
              </a:rPr>
              <a:t>Clouds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6" name="CustomShape 16"/>
          <p:cNvSpPr/>
          <p:nvPr/>
        </p:nvSpPr>
        <p:spPr>
          <a:xfrm>
            <a:off x="959040" y="3773160"/>
            <a:ext cx="1317960" cy="569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434343"/>
                </a:solidFill>
                <a:latin typeface="Overpass"/>
                <a:ea typeface="Overpass"/>
              </a:rPr>
              <a:t>Servers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7" name="CustomShape 17"/>
          <p:cNvSpPr/>
          <p:nvPr/>
        </p:nvSpPr>
        <p:spPr>
          <a:xfrm>
            <a:off x="2412720" y="3773160"/>
            <a:ext cx="1317960" cy="569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434343"/>
                </a:solidFill>
                <a:latin typeface="Overpass"/>
                <a:ea typeface="Overpass"/>
              </a:rPr>
              <a:t>Infrastructure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8" name="CustomShape 18"/>
          <p:cNvSpPr/>
          <p:nvPr/>
        </p:nvSpPr>
        <p:spPr>
          <a:xfrm>
            <a:off x="3866040" y="3773160"/>
            <a:ext cx="1317960" cy="569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434343"/>
                </a:solidFill>
                <a:latin typeface="Overpass"/>
                <a:ea typeface="Overpass"/>
              </a:rPr>
              <a:t>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9" name="CustomShape 19"/>
          <p:cNvSpPr/>
          <p:nvPr/>
        </p:nvSpPr>
        <p:spPr>
          <a:xfrm>
            <a:off x="6773040" y="3773160"/>
            <a:ext cx="131796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900" spc="-1" strike="noStrike">
                <a:solidFill>
                  <a:srgbClr val="666666"/>
                </a:solidFill>
                <a:latin typeface="Overpass"/>
                <a:ea typeface="Overpass"/>
              </a:rPr>
              <a:t>And more...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50" name="CustomShape 20"/>
          <p:cNvSpPr/>
          <p:nvPr/>
        </p:nvSpPr>
        <p:spPr>
          <a:xfrm>
            <a:off x="5319720" y="3773160"/>
            <a:ext cx="1317960" cy="569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00" spc="-1" strike="noStrike">
                <a:solidFill>
                  <a:srgbClr val="434343"/>
                </a:solidFill>
                <a:latin typeface="Overpass"/>
                <a:ea typeface="Overpass"/>
              </a:rPr>
              <a:t>Network Devices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349560" y="117720"/>
            <a:ext cx="49359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PLAYBOOK EXAMPLE: Linux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2" name="TextShape 2"/>
          <p:cNvSpPr txBox="1"/>
          <p:nvPr/>
        </p:nvSpPr>
        <p:spPr>
          <a:xfrm>
            <a:off x="182880" y="640080"/>
            <a:ext cx="8778240" cy="38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---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- name: Enable repos depending RHEL Distro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hosts: all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become: root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tasks: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- name: Enabling RHEL 6 needed repos on nodes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command:  subscription-manager repos --enable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rhel-6-server-rpms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when: (ansible_distribution == "RedHat" and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ansible_distribution_major_version == "6")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- name: Enabling RHEL 7 needed repos on nodes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command: subscription-manager repos --enable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rhel-7-server-rh-common-rpms --enable rhel-7-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server-extras-rpms --enable rhel-7-server-optional-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rpms --enable rhel-7-server-supplementary-rpms --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enable rhel-server-rhscl-7-rpms --enable rhel-7-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server-rpms --enable rhel-7-server-ansible-2.9-rpms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when: (ansible_distribution == "RedHat" and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ansible_distribution_major_version == "7")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0" y="1794600"/>
            <a:ext cx="9143640" cy="12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4200" spc="-1" strike="noStrike">
                <a:solidFill>
                  <a:srgbClr val="ffffff"/>
                </a:solidFill>
                <a:latin typeface="Open Sans"/>
                <a:ea typeface="Open Sans"/>
              </a:rPr>
              <a:t>ANSIBLE</a:t>
            </a:r>
            <a:endParaRPr b="0" lang="en-US" sz="4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pen Sans"/>
                <a:ea typeface="Open Sans"/>
              </a:rPr>
              <a:t>THE LANGUAGE OF DEVOPS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75960" y="3761280"/>
            <a:ext cx="902088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" sz="1100" spc="-1" strike="noStrike">
                <a:solidFill>
                  <a:srgbClr val="545860"/>
                </a:solidFill>
                <a:latin typeface="Open Sans"/>
                <a:ea typeface="Open Sans"/>
              </a:rPr>
              <a:t>Ansible is the first </a:t>
            </a:r>
            <a:r>
              <a:rPr b="1" lang="en" sz="1100" spc="-1" strike="noStrike">
                <a:solidFill>
                  <a:srgbClr val="545860"/>
                </a:solidFill>
                <a:latin typeface="Open Sans"/>
                <a:ea typeface="Open Sans"/>
              </a:rPr>
              <a:t>automation language </a:t>
            </a:r>
            <a:r>
              <a:rPr b="0" lang="en" sz="1100" spc="-1" strike="noStrike">
                <a:solidFill>
                  <a:srgbClr val="545860"/>
                </a:solidFill>
                <a:latin typeface="Open Sans"/>
                <a:ea typeface="Open Sans"/>
              </a:rPr>
              <a:t>that can be read and written across IT.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" sz="1100" spc="-1" strike="noStrike">
                <a:solidFill>
                  <a:srgbClr val="545860"/>
                </a:solidFill>
                <a:latin typeface="Open Sans"/>
                <a:ea typeface="Open Sans"/>
              </a:rPr>
              <a:t>Ansible is the only </a:t>
            </a:r>
            <a:r>
              <a:rPr b="1" lang="en" sz="1100" spc="-1" strike="noStrike">
                <a:solidFill>
                  <a:srgbClr val="545860"/>
                </a:solidFill>
                <a:latin typeface="Open Sans"/>
                <a:ea typeface="Open Sans"/>
              </a:rPr>
              <a:t>automation engine </a:t>
            </a:r>
            <a:r>
              <a:rPr b="0" lang="en" sz="1100" spc="-1" strike="noStrike">
                <a:solidFill>
                  <a:srgbClr val="545860"/>
                </a:solidFill>
                <a:latin typeface="Open Sans"/>
                <a:ea typeface="Open Sans"/>
              </a:rPr>
              <a:t>that can automate the entire </a:t>
            </a:r>
            <a:br/>
            <a:r>
              <a:rPr b="0" lang="en" sz="1100" spc="-1" strike="noStrike">
                <a:solidFill>
                  <a:srgbClr val="545860"/>
                </a:solidFill>
                <a:latin typeface="Open Sans"/>
                <a:ea typeface="Open Sans"/>
              </a:rPr>
              <a:t>application lifecycle and continuous delivery pipeline.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55" name="Group 2"/>
          <p:cNvGrpSpPr/>
          <p:nvPr/>
        </p:nvGrpSpPr>
        <p:grpSpPr>
          <a:xfrm>
            <a:off x="1472400" y="1013760"/>
            <a:ext cx="6059880" cy="2403000"/>
            <a:chOff x="1472400" y="1013760"/>
            <a:chExt cx="6059880" cy="2403000"/>
          </a:xfrm>
        </p:grpSpPr>
        <p:sp>
          <p:nvSpPr>
            <p:cNvPr id="556" name="CustomShape 3"/>
            <p:cNvSpPr/>
            <p:nvPr/>
          </p:nvSpPr>
          <p:spPr>
            <a:xfrm>
              <a:off x="4622760" y="1346040"/>
              <a:ext cx="2909520" cy="8337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4"/>
            <p:cNvSpPr/>
            <p:nvPr/>
          </p:nvSpPr>
          <p:spPr>
            <a:xfrm rot="10800000">
              <a:off x="1472400" y="1345680"/>
              <a:ext cx="2909520" cy="8337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5"/>
            <p:cNvSpPr/>
            <p:nvPr/>
          </p:nvSpPr>
          <p:spPr>
            <a:xfrm>
              <a:off x="2064240" y="1629360"/>
              <a:ext cx="242892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414e55"/>
                  </a:solidFill>
                  <a:latin typeface="Open Sans"/>
                  <a:ea typeface="Open Sans"/>
                </a:rPr>
                <a:t>From development</a:t>
              </a:r>
              <a:r>
                <a:rPr b="0" lang="en" sz="1400" spc="-1" strike="noStrike">
                  <a:solidFill>
                    <a:srgbClr val="878787"/>
                  </a:solidFill>
                  <a:latin typeface="Open Sans"/>
                  <a:ea typeface="Open Sans"/>
                </a:rPr>
                <a:t>…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59" name="CustomShape 6"/>
            <p:cNvSpPr/>
            <p:nvPr/>
          </p:nvSpPr>
          <p:spPr>
            <a:xfrm>
              <a:off x="5079600" y="1634040"/>
              <a:ext cx="208404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878787"/>
                  </a:solidFill>
                  <a:latin typeface="Open Sans"/>
                  <a:ea typeface="Open Sans"/>
                </a:rPr>
                <a:t>…</a:t>
              </a:r>
              <a:r>
                <a:rPr b="0" lang="en" sz="1400" spc="-1" strike="noStrike">
                  <a:solidFill>
                    <a:srgbClr val="414e55"/>
                  </a:solidFill>
                  <a:latin typeface="Open Sans"/>
                  <a:ea typeface="Open Sans"/>
                </a:rPr>
                <a:t>to production.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60" name="CustomShape 7"/>
            <p:cNvSpPr/>
            <p:nvPr/>
          </p:nvSpPr>
          <p:spPr>
            <a:xfrm>
              <a:off x="3831120" y="1013760"/>
              <a:ext cx="1329120" cy="17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900" spc="-1" strike="noStrike">
                  <a:solidFill>
                    <a:srgbClr val="414e55"/>
                  </a:solidFill>
                  <a:latin typeface="Open Sans"/>
                  <a:ea typeface="Open Sans"/>
                </a:rPr>
                <a:t>ANSIBLE PLAYBOOK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61" name="CustomShape 8"/>
            <p:cNvSpPr/>
            <p:nvPr/>
          </p:nvSpPr>
          <p:spPr>
            <a:xfrm>
              <a:off x="1690200" y="3254760"/>
              <a:ext cx="839160" cy="16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900" spc="-1" strike="noStrike">
                  <a:solidFill>
                    <a:srgbClr val="414e55"/>
                  </a:solidFill>
                  <a:latin typeface="Open Sans"/>
                  <a:ea typeface="Open Sans"/>
                </a:rPr>
                <a:t>DEV/TEST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62" name="CustomShape 9"/>
            <p:cNvSpPr/>
            <p:nvPr/>
          </p:nvSpPr>
          <p:spPr>
            <a:xfrm>
              <a:off x="2919240" y="3254760"/>
              <a:ext cx="662760" cy="16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900" spc="-1" strike="noStrike">
                  <a:solidFill>
                    <a:srgbClr val="414e55"/>
                  </a:solidFill>
                  <a:latin typeface="Open Sans"/>
                  <a:ea typeface="Open Sans"/>
                </a:rPr>
                <a:t>Q/A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63" name="CustomShape 10"/>
            <p:cNvSpPr/>
            <p:nvPr/>
          </p:nvSpPr>
          <p:spPr>
            <a:xfrm>
              <a:off x="3995640" y="3254760"/>
              <a:ext cx="984600" cy="16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900" spc="-1" strike="noStrike">
                  <a:solidFill>
                    <a:srgbClr val="414e55"/>
                  </a:solidFill>
                  <a:latin typeface="Open Sans"/>
                  <a:ea typeface="Open Sans"/>
                </a:rPr>
                <a:t>OPERATIONS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64" name="CustomShape 11"/>
            <p:cNvSpPr/>
            <p:nvPr/>
          </p:nvSpPr>
          <p:spPr>
            <a:xfrm>
              <a:off x="5087160" y="3254760"/>
              <a:ext cx="1276560" cy="16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900" spc="-1" strike="noStrike">
                  <a:solidFill>
                    <a:srgbClr val="414e55"/>
                  </a:solidFill>
                  <a:latin typeface="Open Sans"/>
                  <a:ea typeface="Open Sans"/>
                </a:rPr>
                <a:t>MANAGEMENT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65" name="CustomShape 12"/>
            <p:cNvSpPr/>
            <p:nvPr/>
          </p:nvSpPr>
          <p:spPr>
            <a:xfrm>
              <a:off x="6246000" y="3254760"/>
              <a:ext cx="1276560" cy="16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" sz="900" spc="-1" strike="noStrike">
                  <a:solidFill>
                    <a:srgbClr val="414e55"/>
                  </a:solidFill>
                  <a:latin typeface="Open Sans"/>
                  <a:ea typeface="Open Sans"/>
                </a:rPr>
                <a:t>OUTSOURCERS</a:t>
              </a:r>
              <a:endParaRPr b="0" lang="en-US" sz="900" spc="-1" strike="noStrike">
                <a:latin typeface="Arial"/>
              </a:endParaRPr>
            </a:p>
          </p:txBody>
        </p:sp>
        <p:pic>
          <p:nvPicPr>
            <p:cNvPr id="566" name="Google Shape;656;p92" descr="DevOps-Team.eps"/>
            <p:cNvPicPr/>
            <p:nvPr/>
          </p:nvPicPr>
          <p:blipFill>
            <a:blip r:embed="rId1"/>
            <a:stretch/>
          </p:blipFill>
          <p:spPr>
            <a:xfrm>
              <a:off x="2768760" y="2462760"/>
              <a:ext cx="984600" cy="670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7" name="Google Shape;657;p92" descr="DevOps-Team.eps"/>
            <p:cNvPicPr/>
            <p:nvPr/>
          </p:nvPicPr>
          <p:blipFill>
            <a:blip r:embed="rId2"/>
            <a:stretch/>
          </p:blipFill>
          <p:spPr>
            <a:xfrm>
              <a:off x="1621080" y="2462760"/>
              <a:ext cx="984600" cy="670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8" name="Google Shape;658;p92" descr="DevOps-Team.eps"/>
            <p:cNvPicPr/>
            <p:nvPr/>
          </p:nvPicPr>
          <p:blipFill>
            <a:blip r:embed="rId3"/>
            <a:stretch/>
          </p:blipFill>
          <p:spPr>
            <a:xfrm>
              <a:off x="5217480" y="2462760"/>
              <a:ext cx="984600" cy="670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9" name="Google Shape;659;p92" descr="DevOps-Team.eps"/>
            <p:cNvPicPr/>
            <p:nvPr/>
          </p:nvPicPr>
          <p:blipFill>
            <a:blip r:embed="rId4"/>
            <a:stretch/>
          </p:blipFill>
          <p:spPr>
            <a:xfrm>
              <a:off x="4011120" y="2462760"/>
              <a:ext cx="984600" cy="670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0" name="Google Shape;660;p92" descr="DevOps-Team.eps"/>
            <p:cNvPicPr/>
            <p:nvPr/>
          </p:nvPicPr>
          <p:blipFill>
            <a:blip r:embed="rId5"/>
            <a:stretch/>
          </p:blipFill>
          <p:spPr>
            <a:xfrm>
              <a:off x="6366960" y="2462760"/>
              <a:ext cx="984600" cy="670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1" name="Google Shape;661;p92" descr=""/>
            <p:cNvPicPr/>
            <p:nvPr/>
          </p:nvPicPr>
          <p:blipFill>
            <a:blip r:embed="rId6"/>
            <a:stretch/>
          </p:blipFill>
          <p:spPr>
            <a:xfrm>
              <a:off x="4037040" y="1262520"/>
              <a:ext cx="916920" cy="91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2" name="CustomShape 13"/>
          <p:cNvSpPr/>
          <p:nvPr/>
        </p:nvSpPr>
        <p:spPr>
          <a:xfrm>
            <a:off x="347760" y="101160"/>
            <a:ext cx="450828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cc0000"/>
                </a:solidFill>
                <a:latin typeface="Open Sans"/>
                <a:ea typeface="Open Sans"/>
              </a:rPr>
              <a:t>COMMUNICATION IS THE KEY TO DEVOPS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LibreOffice/6.4.4.2$Linux_X86_64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2020-06-26T09:52:20Z</dcterms:modified>
  <cp:revision>2</cp:revision>
  <dc:subject/>
  <dc:title/>
</cp:coreProperties>
</file>