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6.png" ContentType="image/png"/>
  <Override PartName="/ppt/media/image95.png" ContentType="image/png"/>
  <Override PartName="/ppt/media/image94.png" ContentType="image/png"/>
  <Override PartName="/ppt/media/image9.png" ContentType="image/png"/>
  <Override PartName="/ppt/media/image93.png" ContentType="image/png"/>
  <Override PartName="/ppt/media/image92.png" ContentType="image/png"/>
  <Override PartName="/ppt/media/image7.png" ContentType="image/png"/>
  <Override PartName="/ppt/media/image91.png" ContentType="image/png"/>
  <Override PartName="/ppt/media/image90.png" ContentType="image/png"/>
  <Override PartName="/ppt/media/image5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86.png" ContentType="image/png"/>
  <Override PartName="/ppt/media/image85.png" ContentType="image/png"/>
  <Override PartName="/ppt/media/image84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6.wmf" ContentType="image/x-wmf"/>
  <Override PartName="/ppt/media/image83.png" ContentType="image/png"/>
  <Override PartName="/ppt/media/image72.wmf" ContentType="image/x-wmf"/>
  <Override PartName="/ppt/media/image70.png" ContentType="image/png"/>
  <Override PartName="/ppt/media/image78.png" ContentType="image/png"/>
  <Override PartName="/ppt/media/image67.wmf" ContentType="image/x-wmf"/>
  <Override PartName="/ppt/media/image77.png" ContentType="image/png"/>
  <Override PartName="/ppt/media/image4.wmf" ContentType="image/x-wmf"/>
  <Override PartName="/ppt/media/image43.wmf" ContentType="image/x-wmf"/>
  <Override PartName="/ppt/media/image31.wmf" ContentType="image/x-wmf"/>
  <Override PartName="/ppt/media/image32.wmf" ContentType="image/x-wmf"/>
  <Override PartName="/ppt/media/image34.wmf" ContentType="image/x-wmf"/>
  <Override PartName="/ppt/media/image35.wmf" ContentType="image/x-wmf"/>
  <Override PartName="/ppt/media/image36.wmf" ContentType="image/x-wmf"/>
  <Override PartName="/ppt/media/image38.wmf" ContentType="image/x-wmf"/>
  <Override PartName="/ppt/media/image105.png" ContentType="image/png"/>
  <Override PartName="/ppt/media/image1.png" ContentType="image/png"/>
  <Override PartName="/ppt/media/image42.wmf" ContentType="image/x-wmf"/>
  <Override PartName="/ppt/media/image3.png" ContentType="image/png"/>
  <Override PartName="/ppt/media/image44.wmf" ContentType="image/x-wmf"/>
  <Override PartName="/ppt/media/image100.wmf" ContentType="image/x-wmf"/>
  <Override PartName="/ppt/media/image40.wmf" ContentType="image/x-wmf"/>
  <Override PartName="/ppt/media/image109.wmf" ContentType="image/x-wmf"/>
  <Override PartName="/ppt/media/image45.wmf" ContentType="image/x-wmf"/>
  <Override PartName="/ppt/media/image101.wmf" ContentType="image/x-wmf"/>
  <Override PartName="/ppt/media/image46.wmf" ContentType="image/x-wmf"/>
  <Override PartName="/ppt/media/image114.wmf" ContentType="image/x-wmf"/>
  <Override PartName="/ppt/media/image8.wmf" ContentType="image/x-wmf"/>
  <Override PartName="/ppt/media/image58.wmf" ContentType="image/x-wmf"/>
  <Override PartName="/ppt/media/image69.png" ContentType="image/png"/>
  <Override PartName="/ppt/media/image118.wmf" ContentType="image/x-wmf"/>
  <Override PartName="/ppt/media/image14.png" ContentType="image/png"/>
  <Override PartName="/ppt/media/image117.wmf" ContentType="image/x-wmf"/>
  <Override PartName="/ppt/media/image10.wmf" ContentType="image/x-wmf"/>
  <Override PartName="/ppt/media/image102.png" ContentType="image/png"/>
  <Override PartName="/ppt/media/image97.png" ContentType="image/png"/>
  <Override PartName="/ppt/media/image116.wmf" ContentType="image/x-wmf"/>
  <Override PartName="/ppt/media/image25.wmf" ContentType="image/x-wmf"/>
  <Override PartName="/ppt/media/image122.wmf" ContentType="image/x-wmf"/>
  <Override PartName="/ppt/media/image66.wmf" ContentType="image/x-wmf"/>
  <Override PartName="/ppt/media/image29.wmf" ContentType="image/x-wmf"/>
  <Override PartName="/ppt/media/image107.png" ContentType="image/png"/>
  <Override PartName="/ppt/media/image115.wmf" ContentType="image/x-wmf"/>
  <Override PartName="/ppt/media/image113.jpeg" ContentType="image/jpeg"/>
  <Override PartName="/ppt/media/image11.png" ContentType="image/png"/>
  <Override PartName="/ppt/media/image59.wmf" ContentType="image/x-wmf"/>
  <Override PartName="/ppt/media/image24.wmf" ContentType="image/x-wmf"/>
  <Override PartName="/ppt/media/image121.wmf" ContentType="image/x-wmf"/>
  <Override PartName="/ppt/media/image65.wmf" ContentType="image/x-wmf"/>
  <Override PartName="/ppt/media/image76.png" ContentType="image/png"/>
  <Override PartName="/ppt/media/image28.wmf" ContentType="image/x-wmf"/>
  <Override PartName="/ppt/media/image106.png" ContentType="image/png"/>
  <Override PartName="/ppt/media/image39.wmf" ContentType="image/x-wmf"/>
  <Override PartName="/ppt/media/image111.wmf" ContentType="image/x-wmf"/>
  <Override PartName="/ppt/media/image55.wmf" ContentType="image/x-wmf"/>
  <Override PartName="/ppt/media/image108.png" ContentType="image/png"/>
  <Override PartName="/ppt/media/image120.wmf" ContentType="image/x-wmf"/>
  <Override PartName="/ppt/media/image64.wmf" ContentType="image/x-wmf"/>
  <Override PartName="/ppt/media/image27.wmf" ContentType="image/x-wmf"/>
  <Override PartName="/ppt/media/image124.wmf" ContentType="image/x-wmf"/>
  <Override PartName="/ppt/media/image103.wmf" ContentType="image/x-wmf"/>
  <Override PartName="/ppt/media/image47.wmf" ContentType="image/x-wmf"/>
  <Override PartName="/ppt/media/image26.wmf" ContentType="image/x-wmf"/>
  <Override PartName="/ppt/media/image123.wmf" ContentType="image/x-wmf"/>
  <Override PartName="/ppt/media/image99.png" ContentType="image/png"/>
  <Override PartName="/ppt/media/image104.png" ContentType="image/png"/>
  <Override PartName="/ppt/media/image37.wmf" ContentType="image/x-wmf"/>
  <Override PartName="/ppt/media/image98.png" ContentType="image/png"/>
  <Override PartName="/ppt/media/image48.wmf" ContentType="image/x-wmf"/>
  <Override PartName="/ppt/media/image23.wmf" ContentType="image/x-wmf"/>
  <Override PartName="/ppt/media/image41.wmf" ContentType="image/x-wmf"/>
  <Override PartName="/ppt/media/image56.wmf" ContentType="image/x-wmf"/>
  <Override PartName="/ppt/media/image21.wmf" ContentType="image/x-wmf"/>
  <Override PartName="/ppt/media/image52.wmf" ContentType="image/x-wmf"/>
  <Override PartName="/ppt/media/image75.png" ContentType="image/png"/>
  <Override PartName="/ppt/media/image2.wmf" ContentType="image/x-wmf"/>
  <Override PartName="/ppt/media/image22.wmf" ContentType="image/x-wmf"/>
  <Override PartName="/ppt/media/image54.wmf" ContentType="image/x-wmf"/>
  <Override PartName="/ppt/media/image30.wmf" ContentType="image/x-wmf"/>
  <Override PartName="/ppt/media/image12.wmf" ContentType="image/x-wmf"/>
  <Override PartName="/ppt/media/image13.wmf" ContentType="image/x-wmf"/>
  <Override PartName="/ppt/media/image33.wmf" ContentType="image/x-wmf"/>
  <Override PartName="/ppt/media/image15.wmf" ContentType="image/x-wmf"/>
  <Override PartName="/ppt/media/image110.png" ContentType="image/png"/>
  <Override PartName="/ppt/media/image16.wmf" ContentType="image/x-wmf"/>
  <Override PartName="/ppt/media/image17.wmf" ContentType="image/x-wmf"/>
  <Override PartName="/ppt/media/image112.png" ContentType="image/png"/>
  <Override PartName="/ppt/media/image18.wmf" ContentType="image/x-wmf"/>
  <Override PartName="/ppt/media/image19.wmf" ContentType="image/x-wmf"/>
  <Override PartName="/ppt/media/image20.wmf" ContentType="image/x-wmf"/>
  <Override PartName="/ppt/media/image49.wmf" ContentType="image/x-wmf"/>
  <Override PartName="/ppt/media/image119.wmf" ContentType="image/x-wmf"/>
  <Override PartName="/ppt/media/image50.wmf" ContentType="image/x-wmf"/>
  <Override PartName="/ppt/media/image51.wmf" ContentType="image/x-wmf"/>
  <Override PartName="/ppt/media/image53.wmf" ContentType="image/x-wmf"/>
  <Override PartName="/ppt/media/image57.wmf" ContentType="image/x-wmf"/>
  <Override PartName="/ppt/media/image68.png" ContentType="image/png"/>
  <Override PartName="/ppt/media/image60.wmf" ContentType="image/x-wmf"/>
  <Override PartName="/ppt/media/image71.png" ContentType="image/png"/>
  <Override PartName="/ppt/media/image61.wmf" ContentType="image/x-wmf"/>
  <Override PartName="/ppt/media/image62.wmf" ContentType="image/x-wmf"/>
  <Override PartName="/ppt/media/image73.png" ContentType="image/png"/>
  <Override PartName="/ppt/media/image63.wmf" ContentType="image/x-wmf"/>
  <Override PartName="/ppt/media/image74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3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55FCBC2-6922-48A0-9C02-527F2A033F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name fields are human-readable comments. Optional, but useful as comments to the playbook. These strings also show up in Tower, so it is easy to correlate any failures in a long running playbook.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18C51B-7605-4349-BAF6-286B7EEE61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Inventory call-out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1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2F945D-D232-4CDD-86C8-A7C357316D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Variables can be handled in several different ways: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Directly in the playbook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As part of a separate vars file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Via the command line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As output from a previous play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Via Tower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89D484-AD6F-4D72-AB63-1058529A1F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You are not required to use root as the remote user. You can have Ansible connect and run the playbook as any user or even multiple users – as long as that user has the permission to perform the tasks in the playbook. You can even use multiple users and specify different users for different plays or tasks.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Ansible supports sudo, su, powerbroker, and other privilege escalation mechanisms.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3C424E-9794-4D21-8D19-00A8929E55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real work. General format: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&lt;&lt;module&gt;&gt;: key=value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BA1BBA-BEEC-46E0-9BDE-D9F8AE71CD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Lots of contributions come from Vendors in our community, e.g. Microsoft, Rackspace, Google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FC4202-4E9C-4E57-A986-4F6C4A25BD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RBAC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Push button deployment (Delegation)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Centralized logging (auditing, compliance)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RESTful API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9BF2F1-6B6C-4741-B695-CAB7AFCF9C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A21D54-1144-4D91-A504-89A43D9CAE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42D8AF-F0D3-4885-A86B-0A90D8A7BA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56E515-BA2E-46DF-98D2-012529945F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64296B-2CA8-4CA8-8600-21981F86B1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190780-A244-4DD3-AEE8-0E6EC0EC53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0" y="2342880"/>
            <a:ext cx="91432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LogoLockup-White.eps"/>
          <p:cNvPicPr/>
          <p:nvPr/>
        </p:nvPicPr>
        <p:blipFill>
          <a:blip r:embed="rId3"/>
          <a:stretch/>
        </p:blipFill>
        <p:spPr>
          <a:xfrm>
            <a:off x="2706120" y="1101960"/>
            <a:ext cx="3730680" cy="894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2880"/>
            <a:ext cx="91432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240" cy="49896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100080" y="65404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240" cy="4989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240" cy="498960"/>
          </a:xfrm>
          <a:prstGeom prst="rect">
            <a:avLst/>
          </a:prstGeom>
          <a:ln>
            <a:noFill/>
          </a:ln>
        </p:spPr>
      </p:pic>
      <p:sp>
        <p:nvSpPr>
          <p:cNvPr id="119" name="Line 1"/>
          <p:cNvSpPr/>
          <p:nvPr/>
        </p:nvSpPr>
        <p:spPr>
          <a:xfrm>
            <a:off x="100080" y="65404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240" cy="498960"/>
          </a:xfrm>
          <a:prstGeom prst="rect">
            <a:avLst/>
          </a:prstGeom>
          <a:ln>
            <a:noFill/>
          </a:ln>
        </p:spPr>
      </p:pic>
      <p:sp>
        <p:nvSpPr>
          <p:cNvPr id="159" name="Line 1"/>
          <p:cNvSpPr/>
          <p:nvPr/>
        </p:nvSpPr>
        <p:spPr>
          <a:xfrm>
            <a:off x="100080" y="65404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LogoLockup-White.eps"/>
          <p:cNvPicPr/>
          <p:nvPr/>
        </p:nvPicPr>
        <p:blipFill>
          <a:blip r:embed="rId3"/>
          <a:stretch/>
        </p:blipFill>
        <p:spPr>
          <a:xfrm>
            <a:off x="6735960" y="161640"/>
            <a:ext cx="2082240" cy="498960"/>
          </a:xfrm>
          <a:prstGeom prst="rect">
            <a:avLst/>
          </a:prstGeom>
          <a:ln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8" descr="LogoLockup-black.eps"/>
          <p:cNvPicPr/>
          <p:nvPr/>
        </p:nvPicPr>
        <p:blipFill>
          <a:blip r:embed="rId2"/>
          <a:stretch/>
        </p:blipFill>
        <p:spPr>
          <a:xfrm>
            <a:off x="6732000" y="154440"/>
            <a:ext cx="2115000" cy="506880"/>
          </a:xfrm>
          <a:prstGeom prst="rect">
            <a:avLst/>
          </a:prstGeom>
          <a:ln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Relationship Id="rId28" Type="http://schemas.openxmlformats.org/officeDocument/2006/relationships/image" Target="../media/image100.wmf"/><Relationship Id="rId29" Type="http://schemas.openxmlformats.org/officeDocument/2006/relationships/image" Target="../media/image101.wmf"/><Relationship Id="rId30" Type="http://schemas.openxmlformats.org/officeDocument/2006/relationships/image" Target="../media/image102.png"/><Relationship Id="rId31" Type="http://schemas.openxmlformats.org/officeDocument/2006/relationships/slideLayout" Target="../slideLayouts/slideLayout13.xml"/><Relationship Id="rId3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3.wmf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9.wmf"/><Relationship Id="rId2" Type="http://schemas.openxmlformats.org/officeDocument/2006/relationships/image" Target="../media/image110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1.wmf"/><Relationship Id="rId2" Type="http://schemas.openxmlformats.org/officeDocument/2006/relationships/image" Target="../media/image112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3.jpeg"/><Relationship Id="rId2" Type="http://schemas.openxmlformats.org/officeDocument/2006/relationships/image" Target="../media/image114.wmf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rive.google.com/open?id=0B618R6NtqiRNNGVZZ1dkUTB0cXc" TargetMode="External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mojo.redhat.com/groups/ansible" TargetMode="External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5.wmf"/><Relationship Id="rId2" Type="http://schemas.openxmlformats.org/officeDocument/2006/relationships/image" Target="../media/image116.wmf"/><Relationship Id="rId3" Type="http://schemas.openxmlformats.org/officeDocument/2006/relationships/image" Target="../media/image117.wmf"/><Relationship Id="rId4" Type="http://schemas.openxmlformats.org/officeDocument/2006/relationships/image" Target="../media/image118.wmf"/><Relationship Id="rId5" Type="http://schemas.openxmlformats.org/officeDocument/2006/relationships/image" Target="../media/image119.wmf"/><Relationship Id="rId6" Type="http://schemas.openxmlformats.org/officeDocument/2006/relationships/image" Target="../media/image120.wmf"/><Relationship Id="rId7" Type="http://schemas.openxmlformats.org/officeDocument/2006/relationships/image" Target="../media/image121.wmf"/><Relationship Id="rId8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2.wmf"/><Relationship Id="rId2" Type="http://schemas.openxmlformats.org/officeDocument/2006/relationships/image" Target="../media/image123.wmf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4.wmf"/><Relationship Id="rId2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github.com/ansible/ansible-examples/tree/master/lamp_haproxy" TargetMode="External"/><Relationship Id="rId2" Type="http://schemas.openxmlformats.org/officeDocument/2006/relationships/hyperlink" Target="https://github.com/ansible/ansible-examples/tree/master/lamp_haproxy" TargetMode="External"/><Relationship Id="rId3" Type="http://schemas.openxmlformats.org/officeDocument/2006/relationships/hyperlink" Target="https://github.com/ansible/ansible-examples/tree/master/jboss-standalone" TargetMode="External"/><Relationship Id="rId4" Type="http://schemas.openxmlformats.org/officeDocument/2006/relationships/hyperlink" Target="https://github.com/ansible/ansible-examples/tree/master/jboss-standalone" TargetMode="External"/><Relationship Id="rId5" Type="http://schemas.openxmlformats.org/officeDocument/2006/relationships/hyperlink" Target="http://www.ansible.com/security-stig" TargetMode="External"/><Relationship Id="rId6" Type="http://schemas.openxmlformats.org/officeDocument/2006/relationships/hyperlink" Target="http://www.ansible.com/security-stig" TargetMode="External"/><Relationship Id="rId7" Type="http://schemas.openxmlformats.org/officeDocument/2006/relationships/hyperlink" Target="http://galaxy.ansible.com/" TargetMode="External"/><Relationship Id="rId8" Type="http://schemas.openxmlformats.org/officeDocument/2006/relationships/hyperlink" Target="https://github.com/ansible/ansible-examples" TargetMode="External"/><Relationship Id="rId9" Type="http://schemas.openxmlformats.org/officeDocument/2006/relationships/slideLayout" Target="../slideLayouts/slideLayout49.xml"/><Relationship Id="rId10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8" Type="http://schemas.openxmlformats.org/officeDocument/2006/relationships/image" Target="../media/image25.wmf"/><Relationship Id="rId9" Type="http://schemas.openxmlformats.org/officeDocument/2006/relationships/image" Target="../media/image26.wmf"/><Relationship Id="rId10" Type="http://schemas.openxmlformats.org/officeDocument/2006/relationships/image" Target="../media/image27.wmf"/><Relationship Id="rId1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7" Type="http://schemas.openxmlformats.org/officeDocument/2006/relationships/image" Target="../media/image34.wmf"/><Relationship Id="rId8" Type="http://schemas.openxmlformats.org/officeDocument/2006/relationships/image" Target="../media/image35.wmf"/><Relationship Id="rId9" Type="http://schemas.openxmlformats.org/officeDocument/2006/relationships/image" Target="../media/image36.wmf"/><Relationship Id="rId10" Type="http://schemas.openxmlformats.org/officeDocument/2006/relationships/image" Target="../media/image37.wmf"/><Relationship Id="rId1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6" Type="http://schemas.openxmlformats.org/officeDocument/2006/relationships/image" Target="../media/image43.wmf"/><Relationship Id="rId7" Type="http://schemas.openxmlformats.org/officeDocument/2006/relationships/image" Target="../media/image44.wmf"/><Relationship Id="rId8" Type="http://schemas.openxmlformats.org/officeDocument/2006/relationships/image" Target="../media/image45.wmf"/><Relationship Id="rId9" Type="http://schemas.openxmlformats.org/officeDocument/2006/relationships/image" Target="../media/image46.wmf"/><Relationship Id="rId10" Type="http://schemas.openxmlformats.org/officeDocument/2006/relationships/image" Target="../media/image47.wmf"/><Relationship Id="rId1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7" Type="http://schemas.openxmlformats.org/officeDocument/2006/relationships/image" Target="../media/image54.wmf"/><Relationship Id="rId8" Type="http://schemas.openxmlformats.org/officeDocument/2006/relationships/image" Target="../media/image55.wmf"/><Relationship Id="rId9" Type="http://schemas.openxmlformats.org/officeDocument/2006/relationships/image" Target="../media/image56.wmf"/><Relationship Id="rId10" Type="http://schemas.openxmlformats.org/officeDocument/2006/relationships/image" Target="../media/image57.wmf"/><Relationship Id="rId1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image" Target="../media/image63.wmf"/><Relationship Id="rId7" Type="http://schemas.openxmlformats.org/officeDocument/2006/relationships/image" Target="../media/image64.wmf"/><Relationship Id="rId8" Type="http://schemas.openxmlformats.org/officeDocument/2006/relationships/image" Target="../media/image65.wmf"/><Relationship Id="rId9" Type="http://schemas.openxmlformats.org/officeDocument/2006/relationships/image" Target="../media/image66.wmf"/><Relationship Id="rId10" Type="http://schemas.openxmlformats.org/officeDocument/2006/relationships/image" Target="../media/image67.wmf"/><Relationship Id="rId1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2336400"/>
            <a:ext cx="914328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DFF278-5BA1-4097-B9FD-6BCF43C3A77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736560" y="1143000"/>
            <a:ext cx="7632000" cy="503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609D34-6D1F-4149-8D51-12B4021B411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1" name="CustomShape 4"/>
          <p:cNvSpPr/>
          <p:nvPr/>
        </p:nvSpPr>
        <p:spPr>
          <a:xfrm>
            <a:off x="736560" y="1143000"/>
            <a:ext cx="7632000" cy="503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303596-210F-49AE-BBEB-24F12E9EEDD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736560" y="1143000"/>
            <a:ext cx="7632000" cy="503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DA4717-76C5-4B6F-AC3B-37918A044ADD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736560" y="1143000"/>
            <a:ext cx="7632000" cy="503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86B2A1-C91B-4A97-BB08-19921C1700C9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736560" y="1143000"/>
            <a:ext cx="7632000" cy="503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Picture 6" descr="Module_Index_—_Ansible_Documentation.png"/>
          <p:cNvPicPr/>
          <p:nvPr/>
        </p:nvPicPr>
        <p:blipFill>
          <a:blip r:embed="rId1"/>
          <a:stretch/>
        </p:blipFill>
        <p:spPr>
          <a:xfrm>
            <a:off x="423720" y="1233720"/>
            <a:ext cx="4489560" cy="4932720"/>
          </a:xfrm>
          <a:prstGeom prst="rect">
            <a:avLst/>
          </a:prstGeom>
          <a:ln>
            <a:noFill/>
          </a:ln>
        </p:spPr>
      </p:pic>
      <p:sp>
        <p:nvSpPr>
          <p:cNvPr id="565" name="CustomShape 1"/>
          <p:cNvSpPr/>
          <p:nvPr/>
        </p:nvSpPr>
        <p:spPr>
          <a:xfrm>
            <a:off x="3251160" y="1127880"/>
            <a:ext cx="1330200" cy="514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4196160" y="1233720"/>
            <a:ext cx="4479840" cy="5034600"/>
          </a:xfrm>
          <a:prstGeom prst="wedgeRectCallout">
            <a:avLst>
              <a:gd name="adj1" fmla="val -84397"/>
              <a:gd name="adj2" fmla="val 29887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67" name="Content Placeholder 11" descr=""/>
          <p:cNvPicPr/>
          <p:nvPr/>
        </p:nvPicPr>
        <p:blipFill>
          <a:blip r:embed="rId2"/>
          <a:stretch/>
        </p:blipFill>
        <p:spPr>
          <a:xfrm>
            <a:off x="4314600" y="1308960"/>
            <a:ext cx="4249440" cy="4867560"/>
          </a:xfrm>
          <a:prstGeom prst="rect">
            <a:avLst/>
          </a:prstGeom>
          <a:ln>
            <a:noFill/>
          </a:ln>
        </p:spPr>
      </p:pic>
      <p:sp>
        <p:nvSpPr>
          <p:cNvPr id="568" name="CustomShape 3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F66E4F-9AD0-42FA-9359-29B0A74700E6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0" name="CustomShape 5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MODULES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0EAD2D-0D40-431F-AFF3-17D47A6F7D78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COMMUNITY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478440" y="2224440"/>
            <a:ext cx="426528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13,000+ stars &amp; 4,000+ forks on GitHub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2000+ GitHub Contributors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Over 550 modules shipped with Ansible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New contributors added every day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1200+ users on IRC channel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Top 10 open source projects in 2014 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World-wide meetups taking place every week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Ansible Galaxy: over 18,000 subscribers 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250,000+ downloads a month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281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AnsibleFests in NYC, SF, London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478440" y="1377000"/>
            <a:ext cx="4529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THE MOST POPULAR OPEN-SOURCE AUTOMATION COMMUNITY ON GITHUB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37A24F-9E2E-4707-9CFF-CDF133C4E534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THE ANSIBLE WAY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478440" y="1482840"/>
            <a:ext cx="78620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Agentless support for all major OS variants, physical, virtual, cloud and 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478440" y="1173600"/>
            <a:ext cx="48751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CROSS PLATFORM </a:t>
            </a:r>
            <a:r>
              <a:rPr b="1" lang="en-US" sz="1500" spc="-1" strike="noStrike">
                <a:solidFill>
                  <a:srgbClr val="4cb1b2"/>
                </a:solidFill>
                <a:latin typeface="Open Sans Light"/>
                <a:ea typeface="DejaVu Sans"/>
              </a:rPr>
              <a:t>– Linux, Windows, UNIX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1" name="CustomShape 6"/>
          <p:cNvSpPr/>
          <p:nvPr/>
        </p:nvSpPr>
        <p:spPr>
          <a:xfrm>
            <a:off x="498960" y="2392200"/>
            <a:ext cx="78620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Perfectly describe and document every aspect of your application environment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2" name="CustomShape 7"/>
          <p:cNvSpPr/>
          <p:nvPr/>
        </p:nvSpPr>
        <p:spPr>
          <a:xfrm>
            <a:off x="498960" y="2082960"/>
            <a:ext cx="48751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HUMAN READABLE </a:t>
            </a:r>
            <a:r>
              <a:rPr b="1" lang="en-US" sz="1500" spc="-1" strike="noStrike">
                <a:solidFill>
                  <a:srgbClr val="4cb1b2"/>
                </a:solidFill>
                <a:latin typeface="Open Sans Light"/>
                <a:ea typeface="DejaVu Sans"/>
              </a:rPr>
              <a:t>– YAML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3" name="CustomShape 8"/>
          <p:cNvSpPr/>
          <p:nvPr/>
        </p:nvSpPr>
        <p:spPr>
          <a:xfrm>
            <a:off x="498960" y="3265560"/>
            <a:ext cx="78620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Every change can be made by playbooks, ensuring everyone is on the same page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4" name="CustomShape 9"/>
          <p:cNvSpPr/>
          <p:nvPr/>
        </p:nvSpPr>
        <p:spPr>
          <a:xfrm>
            <a:off x="498960" y="2956320"/>
            <a:ext cx="67748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PERFECT DESCRIPTION OF APPLICATION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5" name="CustomShape 10"/>
          <p:cNvSpPr/>
          <p:nvPr/>
        </p:nvSpPr>
        <p:spPr>
          <a:xfrm>
            <a:off x="498960" y="4129200"/>
            <a:ext cx="78620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Playbooks are plain-text. Treat them like code in your existing version control.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6" name="CustomShape 11"/>
          <p:cNvSpPr/>
          <p:nvPr/>
        </p:nvSpPr>
        <p:spPr>
          <a:xfrm>
            <a:off x="498960" y="3819960"/>
            <a:ext cx="67748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VERSION CONTROLLED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7" name="CustomShape 12"/>
          <p:cNvSpPr/>
          <p:nvPr/>
        </p:nvSpPr>
        <p:spPr>
          <a:xfrm>
            <a:off x="498960" y="5002920"/>
            <a:ext cx="78620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Capture all the servers 100% of the time, regardless of infrastructure, location, etc.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8" name="CustomShape 13"/>
          <p:cNvSpPr/>
          <p:nvPr/>
        </p:nvSpPr>
        <p:spPr>
          <a:xfrm>
            <a:off x="498960" y="4693680"/>
            <a:ext cx="67748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DYNAMIC INVENTORIES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9" name="CustomShape 14"/>
          <p:cNvSpPr/>
          <p:nvPr/>
        </p:nvSpPr>
        <p:spPr>
          <a:xfrm>
            <a:off x="498960" y="5846040"/>
            <a:ext cx="78620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Homogenize existing environments by leveraging current toolsets and update mechanisms.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0" name="CustomShape 15"/>
          <p:cNvSpPr/>
          <p:nvPr/>
        </p:nvSpPr>
        <p:spPr>
          <a:xfrm>
            <a:off x="498960" y="5536800"/>
            <a:ext cx="8390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ORCHESTRATION THAT PLAYS WELL WITH OTHERS </a:t>
            </a:r>
            <a:r>
              <a:rPr b="1" lang="en-US" sz="1500" spc="-1" strike="noStrike">
                <a:solidFill>
                  <a:srgbClr val="4cb1b2"/>
                </a:solidFill>
                <a:latin typeface="Open Sans Light"/>
                <a:ea typeface="DejaVu Sans"/>
              </a:rPr>
              <a:t>– HP SA, Puppet, Jenkins, RHNSS, etc.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E6A298-53B5-4903-A853-C07448F939B7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WHAT IS ANSIBLE TOWER?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5375520" y="2841480"/>
            <a:ext cx="314784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281"/>
              </a:spcBef>
              <a:buClr>
                <a:srgbClr val="71768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Role-based access control 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keeps environments secure, and teams efficient.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  <a:buClr>
                <a:srgbClr val="7176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Non-privileged users can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safely deploy 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entire applications with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push-button deployment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 access.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  <a:buClr>
                <a:srgbClr val="7176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All Ansible automations are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centrally logged, 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ensuring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complete auditability and compliance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5" name="CustomShape 5"/>
          <p:cNvSpPr/>
          <p:nvPr/>
        </p:nvSpPr>
        <p:spPr>
          <a:xfrm>
            <a:off x="5387400" y="1324440"/>
            <a:ext cx="3644280" cy="15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Ansible tower is an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enterprise </a:t>
            </a:r>
            <a:br/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framework</a:t>
            </a:r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 for controlling, securing 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and managing your Ansible automation </a:t>
            </a:r>
            <a:br/>
            <a:r>
              <a:rPr b="0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– with a </a:t>
            </a:r>
            <a:r>
              <a:rPr b="1" lang="en-US" sz="1400" spc="-1" strike="noStrike">
                <a:solidFill>
                  <a:srgbClr val="717680"/>
                </a:solidFill>
                <a:latin typeface="Open Sans"/>
                <a:ea typeface="DejaVu Sans"/>
              </a:rPr>
              <a:t>UI and restful API.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96" name="Picture 3" descr="AnsibleTower-2.2.png"/>
          <p:cNvPicPr/>
          <p:nvPr/>
        </p:nvPicPr>
        <p:blipFill>
          <a:blip r:embed="rId1"/>
          <a:stretch/>
        </p:blipFill>
        <p:spPr>
          <a:xfrm>
            <a:off x="321840" y="1692000"/>
            <a:ext cx="4680360" cy="3438360"/>
          </a:xfrm>
          <a:prstGeom prst="rect">
            <a:avLst/>
          </a:prstGeom>
          <a:ln w="38160">
            <a:solidFill>
              <a:schemeClr val="bg1">
                <a:lumMod val="85000"/>
              </a:schemeClr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DB7392-6D98-4BE7-AAB4-6C48017DA401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TOWER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0" name="Picture 1" descr="Ansible-diagram-112415.eps"/>
          <p:cNvPicPr/>
          <p:nvPr/>
        </p:nvPicPr>
        <p:blipFill>
          <a:blip r:embed="rId1"/>
          <a:stretch/>
        </p:blipFill>
        <p:spPr>
          <a:xfrm>
            <a:off x="861840" y="1042200"/>
            <a:ext cx="7492320" cy="5363280"/>
          </a:xfrm>
          <a:prstGeom prst="rect">
            <a:avLst/>
          </a:prstGeom>
          <a:ln>
            <a:noFill/>
          </a:ln>
        </p:spPr>
      </p:pic>
      <p:sp>
        <p:nvSpPr>
          <p:cNvPr id="601" name="CustomShape 4"/>
          <p:cNvSpPr/>
          <p:nvPr/>
        </p:nvSpPr>
        <p:spPr>
          <a:xfrm>
            <a:off x="1560240" y="3234960"/>
            <a:ext cx="19134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  <a:ea typeface="DejaVu Sans"/>
              </a:rPr>
              <a:t>CONTROL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2" name="CustomShape 5"/>
          <p:cNvSpPr/>
          <p:nvPr/>
        </p:nvSpPr>
        <p:spPr>
          <a:xfrm>
            <a:off x="1560240" y="4521240"/>
            <a:ext cx="19134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  <a:ea typeface="DejaVu Sans"/>
              </a:rPr>
              <a:t>SIMPLE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3" name="CustomShape 6"/>
          <p:cNvSpPr/>
          <p:nvPr/>
        </p:nvSpPr>
        <p:spPr>
          <a:xfrm>
            <a:off x="3635640" y="4521240"/>
            <a:ext cx="19134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  <a:ea typeface="DejaVu Sans"/>
              </a:rPr>
              <a:t>POWERFUL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4" name="CustomShape 7"/>
          <p:cNvSpPr/>
          <p:nvPr/>
        </p:nvSpPr>
        <p:spPr>
          <a:xfrm>
            <a:off x="5711040" y="4519440"/>
            <a:ext cx="19134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  <a:ea typeface="DejaVu Sans"/>
              </a:rPr>
              <a:t>AGENTLESS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5" name="CustomShape 8"/>
          <p:cNvSpPr/>
          <p:nvPr/>
        </p:nvSpPr>
        <p:spPr>
          <a:xfrm>
            <a:off x="3637440" y="3234960"/>
            <a:ext cx="19134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  <a:ea typeface="DejaVu Sans"/>
              </a:rPr>
              <a:t>KNOWLEDGE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6" name="CustomShape 9"/>
          <p:cNvSpPr/>
          <p:nvPr/>
        </p:nvSpPr>
        <p:spPr>
          <a:xfrm>
            <a:off x="5712840" y="3232800"/>
            <a:ext cx="19134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pen Sans"/>
                <a:ea typeface="DejaVu Sans"/>
              </a:rPr>
              <a:t>DELEGATION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7" name="CustomShape 10"/>
          <p:cNvSpPr/>
          <p:nvPr/>
        </p:nvSpPr>
        <p:spPr>
          <a:xfrm>
            <a:off x="0" y="2511360"/>
            <a:ext cx="9143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TOWER</a:t>
            </a:r>
            <a:r>
              <a:rPr b="0" lang="en-US" sz="14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 EXPANDS AUTOMATION TO YOUR ENTERPRISE.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8" name="CustomShape 11"/>
          <p:cNvSpPr/>
          <p:nvPr/>
        </p:nvSpPr>
        <p:spPr>
          <a:xfrm>
            <a:off x="0" y="5884200"/>
            <a:ext cx="914328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AT ANSIBLE’S CORE IS AN </a:t>
            </a:r>
            <a:r>
              <a:rPr b="1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OPEN-SOURCE</a:t>
            </a:r>
            <a:r>
              <a:rPr b="0" lang="en-US" sz="14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 AUTOMATION ENGINE.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9" name="CustomShape 12"/>
          <p:cNvSpPr/>
          <p:nvPr/>
        </p:nvSpPr>
        <p:spPr>
          <a:xfrm>
            <a:off x="1553040" y="3664800"/>
            <a:ext cx="19206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Scheduled and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centralized jobs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0" name="CustomShape 13"/>
          <p:cNvSpPr/>
          <p:nvPr/>
        </p:nvSpPr>
        <p:spPr>
          <a:xfrm>
            <a:off x="3637800" y="3663000"/>
            <a:ext cx="19206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Visibility and compliance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CustomShape 14"/>
          <p:cNvSpPr/>
          <p:nvPr/>
        </p:nvSpPr>
        <p:spPr>
          <a:xfrm>
            <a:off x="5704200" y="3661200"/>
            <a:ext cx="19206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Role-based access 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and self-service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2" name="CustomShape 15"/>
          <p:cNvSpPr/>
          <p:nvPr/>
        </p:nvSpPr>
        <p:spPr>
          <a:xfrm>
            <a:off x="1560600" y="4933080"/>
            <a:ext cx="19206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Everyone speaks the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same language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3" name="CustomShape 16"/>
          <p:cNvSpPr/>
          <p:nvPr/>
        </p:nvSpPr>
        <p:spPr>
          <a:xfrm>
            <a:off x="3645000" y="4931280"/>
            <a:ext cx="19206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Designed for 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multi-tier deployments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4" name="CustomShape 17"/>
          <p:cNvSpPr/>
          <p:nvPr/>
        </p:nvSpPr>
        <p:spPr>
          <a:xfrm>
            <a:off x="5711400" y="4929480"/>
            <a:ext cx="19206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Predictable, reliable,</a:t>
            </a:r>
            <a:br/>
            <a:r>
              <a:rPr b="0" lang="en-US" sz="1200" spc="-32" strike="noStrike">
                <a:solidFill>
                  <a:srgbClr val="ffffff"/>
                </a:solidFill>
                <a:latin typeface="Open Sans Light"/>
                <a:ea typeface="DejaVu Sans"/>
              </a:rPr>
              <a:t>and secure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75B2DA-28E7-4165-A0DB-73609E5C2C6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WHAT IS ANSIBLE?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417600" y="1214640"/>
            <a:ext cx="6973920" cy="19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It’s a </a:t>
            </a:r>
            <a:r>
              <a:rPr b="1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simple automation language </a:t>
            </a:r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that can perfectly </a:t>
            </a:r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describe an IT application infrastructure in Ansible Playbooks. </a:t>
            </a:r>
            <a:br/>
            <a:br/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It’s an </a:t>
            </a:r>
            <a:r>
              <a:rPr b="1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automation engine </a:t>
            </a:r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that runs Ansible Playbooks.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417600" y="3316320"/>
            <a:ext cx="3618720" cy="15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Ansible Tower is an </a:t>
            </a:r>
            <a:r>
              <a:rPr b="1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enterprise </a:t>
            </a:r>
            <a:br/>
            <a:r>
              <a:rPr b="1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framework</a:t>
            </a:r>
            <a:r>
              <a:rPr b="0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 for controlling, securing and managing your Ansible automation with a </a:t>
            </a:r>
            <a:br/>
            <a:r>
              <a:rPr b="1" lang="en-US" sz="1800" spc="-1" strike="noStrike">
                <a:solidFill>
                  <a:srgbClr val="717680"/>
                </a:solidFill>
                <a:latin typeface="Open Sans"/>
                <a:ea typeface="DejaVu Sans"/>
              </a:rPr>
              <a:t>UI and restful API.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Picture 11" descr="tower-screen.png"/>
          <p:cNvPicPr/>
          <p:nvPr/>
        </p:nvPicPr>
        <p:blipFill>
          <a:blip r:embed="rId1"/>
          <a:stretch/>
        </p:blipFill>
        <p:spPr>
          <a:xfrm>
            <a:off x="4209120" y="3347640"/>
            <a:ext cx="4523760" cy="347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FE1340-D5F5-45CA-92AE-B148C0B2C4A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19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SELECTED ANSIBLE TOWER CUSTOMERS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8" name="Picture 11" descr="cutomer-logos-nike.png"/>
          <p:cNvPicPr/>
          <p:nvPr/>
        </p:nvPicPr>
        <p:blipFill>
          <a:blip r:embed="rId1"/>
          <a:stretch/>
        </p:blipFill>
        <p:spPr>
          <a:xfrm>
            <a:off x="258840" y="12848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19" name="Picture 13" descr="cutomer-logos-sonos.png"/>
          <p:cNvPicPr/>
          <p:nvPr/>
        </p:nvPicPr>
        <p:blipFill>
          <a:blip r:embed="rId2"/>
          <a:stretch/>
        </p:blipFill>
        <p:spPr>
          <a:xfrm>
            <a:off x="1703880" y="12848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0" name="Picture 14" descr="cutomer-logos-verizon.png"/>
          <p:cNvPicPr/>
          <p:nvPr/>
        </p:nvPicPr>
        <p:blipFill>
          <a:blip r:embed="rId3"/>
          <a:stretch/>
        </p:blipFill>
        <p:spPr>
          <a:xfrm>
            <a:off x="3189960" y="12848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1" name="Picture 16" descr="cutomer-logos-allegiant.png"/>
          <p:cNvPicPr/>
          <p:nvPr/>
        </p:nvPicPr>
        <p:blipFill>
          <a:blip r:embed="rId4"/>
          <a:stretch/>
        </p:blipFill>
        <p:spPr>
          <a:xfrm>
            <a:off x="6137640" y="12848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2" name="Picture 17" descr="cutomer-logos-vmware.png"/>
          <p:cNvPicPr/>
          <p:nvPr/>
        </p:nvPicPr>
        <p:blipFill>
          <a:blip r:embed="rId5"/>
          <a:stretch/>
        </p:blipFill>
        <p:spPr>
          <a:xfrm>
            <a:off x="7613640" y="12848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3" name="Picture 18" descr="cutomer-logos-nasa.png"/>
          <p:cNvPicPr/>
          <p:nvPr/>
        </p:nvPicPr>
        <p:blipFill>
          <a:blip r:embed="rId6"/>
          <a:stretch/>
        </p:blipFill>
        <p:spPr>
          <a:xfrm>
            <a:off x="226080" y="22744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4" name="Picture 19" descr="cutomer-logos-splunk.png"/>
          <p:cNvPicPr/>
          <p:nvPr/>
        </p:nvPicPr>
        <p:blipFill>
          <a:blip r:embed="rId7"/>
          <a:stretch/>
        </p:blipFill>
        <p:spPr>
          <a:xfrm>
            <a:off x="1703880" y="22744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5" name="Picture 20" descr="cutomer-logos-care.png"/>
          <p:cNvPicPr/>
          <p:nvPr/>
        </p:nvPicPr>
        <p:blipFill>
          <a:blip r:embed="rId8"/>
          <a:stretch/>
        </p:blipFill>
        <p:spPr>
          <a:xfrm>
            <a:off x="3189960" y="22744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6" name="Picture 21" descr="cutomer-logos-sony.png"/>
          <p:cNvPicPr/>
          <p:nvPr/>
        </p:nvPicPr>
        <p:blipFill>
          <a:blip r:embed="rId9"/>
          <a:stretch/>
        </p:blipFill>
        <p:spPr>
          <a:xfrm>
            <a:off x="4667760" y="22744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7" name="Picture 22" descr="cutomer-logos-gopro.png"/>
          <p:cNvPicPr/>
          <p:nvPr/>
        </p:nvPicPr>
        <p:blipFill>
          <a:blip r:embed="rId10"/>
          <a:stretch/>
        </p:blipFill>
        <p:spPr>
          <a:xfrm>
            <a:off x="6137640" y="22744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8" name="Picture 23" descr="cutomer-logos-juniper.png"/>
          <p:cNvPicPr/>
          <p:nvPr/>
        </p:nvPicPr>
        <p:blipFill>
          <a:blip r:embed="rId11"/>
          <a:stretch/>
        </p:blipFill>
        <p:spPr>
          <a:xfrm>
            <a:off x="7613640" y="22784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29" name="Picture 24" descr="cutomer-logos-rackspace.png"/>
          <p:cNvPicPr/>
          <p:nvPr/>
        </p:nvPicPr>
        <p:blipFill>
          <a:blip r:embed="rId12"/>
          <a:stretch/>
        </p:blipFill>
        <p:spPr>
          <a:xfrm>
            <a:off x="218160" y="326376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0" name="Picture 26" descr="cutomer-logos-weightwatchers.png"/>
          <p:cNvPicPr/>
          <p:nvPr/>
        </p:nvPicPr>
        <p:blipFill>
          <a:blip r:embed="rId13"/>
          <a:stretch/>
        </p:blipFill>
        <p:spPr>
          <a:xfrm>
            <a:off x="1703880" y="42494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1" name="Picture 27" descr="cutomer-logos-redhat.png"/>
          <p:cNvPicPr/>
          <p:nvPr/>
        </p:nvPicPr>
        <p:blipFill>
          <a:blip r:embed="rId14"/>
          <a:stretch/>
        </p:blipFill>
        <p:spPr>
          <a:xfrm>
            <a:off x="4668120" y="326376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2" name="Picture 28" descr="cutomer-logos-grainger.png"/>
          <p:cNvPicPr/>
          <p:nvPr/>
        </p:nvPicPr>
        <p:blipFill>
          <a:blip r:embed="rId15"/>
          <a:stretch/>
        </p:blipFill>
        <p:spPr>
          <a:xfrm>
            <a:off x="7613640" y="326376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3" name="Picture 30" descr="cutomer-logos-samsung.png"/>
          <p:cNvPicPr/>
          <p:nvPr/>
        </p:nvPicPr>
        <p:blipFill>
          <a:blip r:embed="rId16"/>
          <a:stretch/>
        </p:blipFill>
        <p:spPr>
          <a:xfrm>
            <a:off x="3189960" y="326376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4" name="Picture 31" descr="cutomer-logos-jpmorgan.png"/>
          <p:cNvPicPr/>
          <p:nvPr/>
        </p:nvPicPr>
        <p:blipFill>
          <a:blip r:embed="rId17"/>
          <a:stretch/>
        </p:blipFill>
        <p:spPr>
          <a:xfrm>
            <a:off x="3189960" y="424944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5" name="Picture 32" descr="cutomer-logos-euronext.png"/>
          <p:cNvPicPr/>
          <p:nvPr/>
        </p:nvPicPr>
        <p:blipFill>
          <a:blip r:embed="rId18"/>
          <a:stretch/>
        </p:blipFill>
        <p:spPr>
          <a:xfrm>
            <a:off x="217440" y="42526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6" name="Picture 33" descr="cutomer-logos-google.png"/>
          <p:cNvPicPr/>
          <p:nvPr/>
        </p:nvPicPr>
        <p:blipFill>
          <a:blip r:embed="rId19"/>
          <a:stretch/>
        </p:blipFill>
        <p:spPr>
          <a:xfrm>
            <a:off x="4668120" y="42526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7" name="Picture 34" descr="cutomer-logos-usdhs.png"/>
          <p:cNvPicPr/>
          <p:nvPr/>
        </p:nvPicPr>
        <p:blipFill>
          <a:blip r:embed="rId20"/>
          <a:stretch/>
        </p:blipFill>
        <p:spPr>
          <a:xfrm>
            <a:off x="7613640" y="42526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8" name="Picture 36" descr="cutomer-logos-darden.png"/>
          <p:cNvPicPr/>
          <p:nvPr/>
        </p:nvPicPr>
        <p:blipFill>
          <a:blip r:embed="rId21"/>
          <a:stretch/>
        </p:blipFill>
        <p:spPr>
          <a:xfrm>
            <a:off x="217440" y="52408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39" name="Picture 38" descr="cutomer-logos-martha.png"/>
          <p:cNvPicPr/>
          <p:nvPr/>
        </p:nvPicPr>
        <p:blipFill>
          <a:blip r:embed="rId22"/>
          <a:stretch/>
        </p:blipFill>
        <p:spPr>
          <a:xfrm>
            <a:off x="3189960" y="52408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40" name="Picture 39" descr="cutomer-logos-ae.png"/>
          <p:cNvPicPr/>
          <p:nvPr/>
        </p:nvPicPr>
        <p:blipFill>
          <a:blip r:embed="rId23"/>
          <a:stretch/>
        </p:blipFill>
        <p:spPr>
          <a:xfrm>
            <a:off x="7613640" y="52408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41" name="Picture 40" descr="cutomer-logos-savemartsupermarkets.png"/>
          <p:cNvPicPr/>
          <p:nvPr/>
        </p:nvPicPr>
        <p:blipFill>
          <a:blip r:embed="rId24"/>
          <a:stretch/>
        </p:blipFill>
        <p:spPr>
          <a:xfrm>
            <a:off x="6137640" y="5240880"/>
            <a:ext cx="1285200" cy="856800"/>
          </a:xfrm>
          <a:prstGeom prst="rect">
            <a:avLst/>
          </a:prstGeom>
          <a:ln>
            <a:noFill/>
          </a:ln>
        </p:spPr>
      </p:pic>
      <p:pic>
        <p:nvPicPr>
          <p:cNvPr id="642" name="Picture 1" descr="cutomer-logos-netapp.png"/>
          <p:cNvPicPr/>
          <p:nvPr/>
        </p:nvPicPr>
        <p:blipFill>
          <a:blip r:embed="rId25"/>
          <a:stretch/>
        </p:blipFill>
        <p:spPr>
          <a:xfrm>
            <a:off x="1720080" y="3263760"/>
            <a:ext cx="1317960" cy="878400"/>
          </a:xfrm>
          <a:prstGeom prst="rect">
            <a:avLst/>
          </a:prstGeom>
          <a:ln>
            <a:noFill/>
          </a:ln>
        </p:spPr>
      </p:pic>
      <p:pic>
        <p:nvPicPr>
          <p:cNvPr id="643" name="Picture 2" descr="cutomer-logos-bp.png"/>
          <p:cNvPicPr/>
          <p:nvPr/>
        </p:nvPicPr>
        <p:blipFill>
          <a:blip r:embed="rId26"/>
          <a:stretch/>
        </p:blipFill>
        <p:spPr>
          <a:xfrm>
            <a:off x="1610280" y="5118480"/>
            <a:ext cx="1428120" cy="951840"/>
          </a:xfrm>
          <a:prstGeom prst="rect">
            <a:avLst/>
          </a:prstGeom>
          <a:ln>
            <a:noFill/>
          </a:ln>
        </p:spPr>
      </p:pic>
      <p:pic>
        <p:nvPicPr>
          <p:cNvPr id="644" name="Picture 5" descr="cutomer-logos-tbs.png"/>
          <p:cNvPicPr/>
          <p:nvPr/>
        </p:nvPicPr>
        <p:blipFill>
          <a:blip r:embed="rId27"/>
          <a:stretch/>
        </p:blipFill>
        <p:spPr>
          <a:xfrm>
            <a:off x="4684320" y="5189040"/>
            <a:ext cx="1323720" cy="882360"/>
          </a:xfrm>
          <a:prstGeom prst="rect">
            <a:avLst/>
          </a:prstGeom>
          <a:ln>
            <a:noFill/>
          </a:ln>
        </p:spPr>
      </p:pic>
      <p:pic>
        <p:nvPicPr>
          <p:cNvPr id="645" name="Picture 37" descr="jcrew.eps"/>
          <p:cNvPicPr/>
          <p:nvPr/>
        </p:nvPicPr>
        <p:blipFill>
          <a:blip r:embed="rId28"/>
          <a:stretch/>
        </p:blipFill>
        <p:spPr>
          <a:xfrm>
            <a:off x="6325920" y="4554000"/>
            <a:ext cx="951840" cy="266760"/>
          </a:xfrm>
          <a:prstGeom prst="rect">
            <a:avLst/>
          </a:prstGeom>
          <a:ln>
            <a:noFill/>
          </a:ln>
        </p:spPr>
      </p:pic>
      <p:pic>
        <p:nvPicPr>
          <p:cNvPr id="646" name="Picture 7" descr="EA_Games.eps"/>
          <p:cNvPicPr/>
          <p:nvPr/>
        </p:nvPicPr>
        <p:blipFill>
          <a:blip r:embed="rId29"/>
          <a:stretch/>
        </p:blipFill>
        <p:spPr>
          <a:xfrm>
            <a:off x="4985640" y="1444320"/>
            <a:ext cx="637920" cy="637920"/>
          </a:xfrm>
          <a:prstGeom prst="rect">
            <a:avLst/>
          </a:prstGeom>
          <a:ln>
            <a:noFill/>
          </a:ln>
        </p:spPr>
      </p:pic>
      <p:pic>
        <p:nvPicPr>
          <p:cNvPr id="647" name="Picture 35" descr="cutomer-logos-nec.png"/>
          <p:cNvPicPr/>
          <p:nvPr/>
        </p:nvPicPr>
        <p:blipFill>
          <a:blip r:embed="rId30"/>
          <a:stretch/>
        </p:blipFill>
        <p:spPr>
          <a:xfrm>
            <a:off x="6265440" y="3349800"/>
            <a:ext cx="1029960" cy="68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3F06F0-AD75-4062-9B8D-936A206B0A4C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AUTOMATION = ACCELERATION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2265120" y="1180080"/>
            <a:ext cx="56264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“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With Ansible Tower, 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"/>
                <a:ea typeface="Open Sans"/>
              </a:rPr>
              <a:t>we just click a button and deploy to production in 5 minutes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.  It used to take us 5 hours with </a:t>
            </a:r>
            <a:br/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 Light"/>
              </a:rPr>
              <a:t>6 people sitting in a room, making sure we didn’t do anything wrong (and we usually still had errors).  We now deploy to production every other day instead of every 2 weeks, and nobody has to be up at 4am making sure it was done right.”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652" name="Line 5"/>
          <p:cNvSpPr/>
          <p:nvPr/>
        </p:nvSpPr>
        <p:spPr>
          <a:xfrm>
            <a:off x="100080" y="289080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653" name="Picture 6" descr="jcrew.eps"/>
          <p:cNvPicPr/>
          <p:nvPr/>
        </p:nvPicPr>
        <p:blipFill>
          <a:blip r:embed="rId1"/>
          <a:stretch/>
        </p:blipFill>
        <p:spPr>
          <a:xfrm>
            <a:off x="801360" y="1687320"/>
            <a:ext cx="951840" cy="266760"/>
          </a:xfrm>
          <a:prstGeom prst="rect">
            <a:avLst/>
          </a:prstGeom>
          <a:ln>
            <a:noFill/>
          </a:ln>
        </p:spPr>
      </p:pic>
      <p:pic>
        <p:nvPicPr>
          <p:cNvPr id="654" name="Picture 3" descr="cutomer-logos-nec.png"/>
          <p:cNvPicPr/>
          <p:nvPr/>
        </p:nvPicPr>
        <p:blipFill>
          <a:blip r:embed="rId2"/>
          <a:stretch/>
        </p:blipFill>
        <p:spPr>
          <a:xfrm>
            <a:off x="544320" y="3220200"/>
            <a:ext cx="1387080" cy="924480"/>
          </a:xfrm>
          <a:prstGeom prst="rect">
            <a:avLst/>
          </a:prstGeom>
          <a:ln>
            <a:noFill/>
          </a:ln>
        </p:spPr>
      </p:pic>
      <p:sp>
        <p:nvSpPr>
          <p:cNvPr id="655" name="CustomShape 6"/>
          <p:cNvSpPr/>
          <p:nvPr/>
        </p:nvSpPr>
        <p:spPr>
          <a:xfrm>
            <a:off x="2263320" y="3155760"/>
            <a:ext cx="580068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“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By using Ansible Tower Surveys, we have created a self-service capability that allows our IT guys to provision new cloud customers quickly.  Our first 3 customers each took 2 weeks </a:t>
            </a:r>
            <a:br/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to provision.  With Ansible, 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"/>
                <a:ea typeface="Open Sans"/>
              </a:rPr>
              <a:t>our next 500 customers took </a:t>
            </a:r>
            <a:br/>
            <a:r>
              <a:rPr b="1" lang="en-US" sz="1500" spc="-1" strike="noStrike" cap="all">
                <a:solidFill>
                  <a:srgbClr val="717680"/>
                </a:solidFill>
                <a:latin typeface="Open Sans"/>
                <a:ea typeface="Open Sans"/>
              </a:rPr>
              <a:t>10 minutes each to provision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  <a:ea typeface="Open Sans"/>
              </a:rPr>
              <a:t>.”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656" name="Line 7"/>
          <p:cNvSpPr/>
          <p:nvPr/>
        </p:nvSpPr>
        <p:spPr>
          <a:xfrm>
            <a:off x="98280" y="46396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7" name="CustomShape 8"/>
          <p:cNvSpPr/>
          <p:nvPr/>
        </p:nvSpPr>
        <p:spPr>
          <a:xfrm>
            <a:off x="2261520" y="4904640"/>
            <a:ext cx="580068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“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We use Ansible to deploy the network configurations to new datacenters for our games.  Previously, it would take 4 days worth of work, onsite, to make sure that our networks were configured correctly. 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"/>
              </a:rPr>
              <a:t>With Ansible, I can now configure a datacenter in 4 minutes, remotely.</a:t>
            </a:r>
            <a:r>
              <a:rPr b="1" lang="en-US" sz="1500" spc="-1" strike="noStrike" cap="all">
                <a:solidFill>
                  <a:srgbClr val="717680"/>
                </a:solidFill>
                <a:latin typeface="Open Sans Light"/>
              </a:rPr>
              <a:t>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658" name="Picture 9" descr="Riot_Games_logo.png"/>
          <p:cNvPicPr/>
          <p:nvPr/>
        </p:nvPicPr>
        <p:blipFill>
          <a:blip r:embed="rId3"/>
          <a:stretch/>
        </p:blipFill>
        <p:spPr>
          <a:xfrm>
            <a:off x="801360" y="5133240"/>
            <a:ext cx="913680" cy="7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3B37FE-B06E-4D30-9228-3603118E8D1F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60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62" name="Picture 9" descr="cutomer-logos-nasa.png"/>
          <p:cNvPicPr/>
          <p:nvPr/>
        </p:nvPicPr>
        <p:blipFill>
          <a:blip r:embed="rId1"/>
          <a:stretch/>
        </p:blipFill>
        <p:spPr>
          <a:xfrm>
            <a:off x="128160" y="1249920"/>
            <a:ext cx="1982160" cy="1321200"/>
          </a:xfrm>
          <a:prstGeom prst="rect">
            <a:avLst/>
          </a:prstGeom>
          <a:ln>
            <a:noFill/>
          </a:ln>
        </p:spPr>
      </p:pic>
      <p:sp>
        <p:nvSpPr>
          <p:cNvPr id="663" name="CustomShape 4"/>
          <p:cNvSpPr/>
          <p:nvPr/>
        </p:nvSpPr>
        <p:spPr>
          <a:xfrm>
            <a:off x="2355840" y="2763720"/>
            <a:ext cx="588960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Primary app updates dropped to 5 minutes from 1 hour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Web stack deployment now takes 10 minutes vs. 2 hours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Systems are continuously patched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4" name="CustomShape 5"/>
          <p:cNvSpPr/>
          <p:nvPr/>
        </p:nvSpPr>
        <p:spPr>
          <a:xfrm>
            <a:off x="2355840" y="2360160"/>
            <a:ext cx="1623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5" name="CustomShape 6"/>
          <p:cNvSpPr/>
          <p:nvPr/>
        </p:nvSpPr>
        <p:spPr>
          <a:xfrm>
            <a:off x="2355840" y="1780200"/>
            <a:ext cx="58896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Rapidly migrate 65 applications to Amazon Web Services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666" name="CustomShape 7"/>
          <p:cNvSpPr/>
          <p:nvPr/>
        </p:nvSpPr>
        <p:spPr>
          <a:xfrm>
            <a:off x="2355840" y="1377000"/>
            <a:ext cx="1623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CHALLENGE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7" name="CustomShape 8"/>
          <p:cNvSpPr/>
          <p:nvPr/>
        </p:nvSpPr>
        <p:spPr>
          <a:xfrm>
            <a:off x="2355840" y="4569840"/>
            <a:ext cx="309564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Red Hat Enterprise Linux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Windows Server 2012r2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AWS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VMware vCenter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8" name="CustomShape 9"/>
          <p:cNvSpPr/>
          <p:nvPr/>
        </p:nvSpPr>
        <p:spPr>
          <a:xfrm>
            <a:off x="2355840" y="4231080"/>
            <a:ext cx="3298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TECHNOLOGIES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9" name="CustomShape 10"/>
          <p:cNvSpPr/>
          <p:nvPr/>
        </p:nvSpPr>
        <p:spPr>
          <a:xfrm>
            <a:off x="5654880" y="4574520"/>
            <a:ext cx="28080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Nagios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TrendMicro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Splunk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B5C8F3-572C-40D7-AE86-93F5B71BF6A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3" name="CustomShape 4"/>
          <p:cNvSpPr/>
          <p:nvPr/>
        </p:nvSpPr>
        <p:spPr>
          <a:xfrm>
            <a:off x="2355840" y="2903400"/>
            <a:ext cx="588960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With Ansible Tower, the time required to deploy a stack was reduced from 5 hours to minutes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Near real-time provisioning and management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4" name="CustomShape 5"/>
          <p:cNvSpPr/>
          <p:nvPr/>
        </p:nvSpPr>
        <p:spPr>
          <a:xfrm>
            <a:off x="2355840" y="2550600"/>
            <a:ext cx="1623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CustomShape 6"/>
          <p:cNvSpPr/>
          <p:nvPr/>
        </p:nvSpPr>
        <p:spPr>
          <a:xfrm>
            <a:off x="2355840" y="1780200"/>
            <a:ext cx="588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Operations wanted to provide easy-to-access self-service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to developers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6" name="CustomShape 7"/>
          <p:cNvSpPr/>
          <p:nvPr/>
        </p:nvSpPr>
        <p:spPr>
          <a:xfrm>
            <a:off x="2355840" y="1377000"/>
            <a:ext cx="1623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CHALLENGE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7" name="CustomShape 8"/>
          <p:cNvSpPr/>
          <p:nvPr/>
        </p:nvSpPr>
        <p:spPr>
          <a:xfrm>
            <a:off x="2355840" y="4470120"/>
            <a:ext cx="309564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AWS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CentOS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Splunk (Naturally!)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8" name="CustomShape 9"/>
          <p:cNvSpPr/>
          <p:nvPr/>
        </p:nvSpPr>
        <p:spPr>
          <a:xfrm>
            <a:off x="2355840" y="4131360"/>
            <a:ext cx="3298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TECHNOLOGIES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79" name="Picture 19" descr="cutomer-logos-splunk.png"/>
          <p:cNvPicPr/>
          <p:nvPr/>
        </p:nvPicPr>
        <p:blipFill>
          <a:blip r:embed="rId1"/>
          <a:stretch/>
        </p:blipFill>
        <p:spPr>
          <a:xfrm>
            <a:off x="90720" y="1255680"/>
            <a:ext cx="1999440" cy="13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1" descr="cdk-global.png"/>
          <p:cNvPicPr/>
          <p:nvPr/>
        </p:nvPicPr>
        <p:blipFill>
          <a:blip r:embed="rId1"/>
          <a:stretch/>
        </p:blipFill>
        <p:spPr>
          <a:xfrm>
            <a:off x="303120" y="1207800"/>
            <a:ext cx="2013840" cy="1342080"/>
          </a:xfrm>
          <a:prstGeom prst="rect">
            <a:avLst/>
          </a:prstGeom>
          <a:ln>
            <a:noFill/>
          </a:ln>
        </p:spPr>
      </p:pic>
      <p:sp>
        <p:nvSpPr>
          <p:cNvPr id="681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699364-DDB7-4A56-95CA-5C66B36C874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CustomShape 4"/>
          <p:cNvSpPr/>
          <p:nvPr/>
        </p:nvSpPr>
        <p:spPr>
          <a:xfrm>
            <a:off x="2355840" y="2903400"/>
            <a:ext cx="621684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Provision consistent images 100% of the time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Increased productivity, no time wasted repeating manual tasks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5" name="CustomShape 5"/>
          <p:cNvSpPr/>
          <p:nvPr/>
        </p:nvSpPr>
        <p:spPr>
          <a:xfrm>
            <a:off x="2355840" y="2550600"/>
            <a:ext cx="1623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6" name="CustomShape 6"/>
          <p:cNvSpPr/>
          <p:nvPr/>
        </p:nvSpPr>
        <p:spPr>
          <a:xfrm>
            <a:off x="2355840" y="1780200"/>
            <a:ext cx="58896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Streamline instance provisioning and reduce error rates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7" name="CustomShape 7"/>
          <p:cNvSpPr/>
          <p:nvPr/>
        </p:nvSpPr>
        <p:spPr>
          <a:xfrm>
            <a:off x="2355840" y="1377000"/>
            <a:ext cx="1623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CHALLENGE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8" name="CustomShape 8"/>
          <p:cNvSpPr/>
          <p:nvPr/>
        </p:nvSpPr>
        <p:spPr>
          <a:xfrm>
            <a:off x="2355840" y="4470120"/>
            <a:ext cx="309564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VMware vCenter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Red Hat Enterprise Linux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CentOS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9" name="CustomShape 9"/>
          <p:cNvSpPr/>
          <p:nvPr/>
        </p:nvSpPr>
        <p:spPr>
          <a:xfrm>
            <a:off x="2355840" y="4131360"/>
            <a:ext cx="3298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TECHNOLOGIES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0" name="CustomShape 10"/>
          <p:cNvSpPr/>
          <p:nvPr/>
        </p:nvSpPr>
        <p:spPr>
          <a:xfrm>
            <a:off x="5654880" y="4574520"/>
            <a:ext cx="28080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Windows</a:t>
            </a: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Arial"/>
              <a:buChar char="•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Ubuntu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3B210D-BD67-4A92-95FF-CB90C024C137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9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3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DIFFERENTIATORS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94" name="Picture 7" descr="Ansible-Official-Logo-Black.eps"/>
          <p:cNvPicPr/>
          <p:nvPr/>
        </p:nvPicPr>
        <p:blipFill>
          <a:blip r:embed="rId1"/>
          <a:stretch/>
        </p:blipFill>
        <p:spPr>
          <a:xfrm>
            <a:off x="5902920" y="1170360"/>
            <a:ext cx="1131840" cy="1135080"/>
          </a:xfrm>
          <a:prstGeom prst="rect">
            <a:avLst/>
          </a:prstGeom>
          <a:ln>
            <a:noFill/>
          </a:ln>
        </p:spPr>
      </p:pic>
      <p:pic>
        <p:nvPicPr>
          <p:cNvPr id="695" name="Picture 9" descr="Chef_936x1024.png"/>
          <p:cNvPicPr/>
          <p:nvPr/>
        </p:nvPicPr>
        <p:blipFill>
          <a:blip r:embed="rId2"/>
          <a:stretch/>
        </p:blipFill>
        <p:spPr>
          <a:xfrm>
            <a:off x="1171440" y="1202760"/>
            <a:ext cx="1141560" cy="1102320"/>
          </a:xfrm>
          <a:prstGeom prst="rect">
            <a:avLst/>
          </a:prstGeom>
          <a:ln>
            <a:noFill/>
          </a:ln>
        </p:spPr>
      </p:pic>
      <p:sp>
        <p:nvSpPr>
          <p:cNvPr id="696" name="CustomShape 4"/>
          <p:cNvSpPr/>
          <p:nvPr/>
        </p:nvSpPr>
        <p:spPr>
          <a:xfrm>
            <a:off x="509040" y="2829240"/>
            <a:ext cx="3517920" cy="27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Ruby based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Has client agents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Requires a developer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4870440" y="2827440"/>
            <a:ext cx="3846600" cy="31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No development skills required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Agentless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Simple enough for everyone in 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Configuration, deployment, and orchestration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Application environment focused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(network, servers, clouds, etc.)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698" name="Line 6"/>
          <p:cNvSpPr/>
          <p:nvPr/>
        </p:nvSpPr>
        <p:spPr>
          <a:xfrm>
            <a:off x="107280" y="325980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9" name="Line 7"/>
          <p:cNvSpPr/>
          <p:nvPr/>
        </p:nvSpPr>
        <p:spPr>
          <a:xfrm>
            <a:off x="114480" y="382068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0" name="Line 8"/>
          <p:cNvSpPr/>
          <p:nvPr/>
        </p:nvSpPr>
        <p:spPr>
          <a:xfrm>
            <a:off x="140040" y="436284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1" name="CustomShape 9"/>
          <p:cNvSpPr/>
          <p:nvPr/>
        </p:nvSpPr>
        <p:spPr>
          <a:xfrm>
            <a:off x="509040" y="4577040"/>
            <a:ext cx="266472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Configuration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br/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Server-focused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02" name="Line 10"/>
          <p:cNvSpPr/>
          <p:nvPr/>
        </p:nvSpPr>
        <p:spPr>
          <a:xfrm>
            <a:off x="156240" y="514116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BF853E-1C24-42B9-9D2D-B7E32FE64FE3}" type="slidenum">
              <a:rPr b="0" lang="en-US" sz="800" spc="-1" strike="noStrike">
                <a:solidFill>
                  <a:srgbClr val="9d9d9d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5" name="CustomShape 3"/>
          <p:cNvSpPr/>
          <p:nvPr/>
        </p:nvSpPr>
        <p:spPr>
          <a:xfrm>
            <a:off x="685800" y="996840"/>
            <a:ext cx="73173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Red Hat Product Integration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06" name="CustomShape 4"/>
          <p:cNvSpPr/>
          <p:nvPr/>
        </p:nvSpPr>
        <p:spPr>
          <a:xfrm>
            <a:off x="685800" y="2772720"/>
            <a:ext cx="731736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Open Sans Light"/>
              </a:rPr>
              <a:t>CloudForms, Satellite, and Tower, Oh My!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88160" y="1192320"/>
            <a:ext cx="73173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Deployment and management MADE SIMPLE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488160" y="2874240"/>
            <a:ext cx="7317360" cy="31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CloudForms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service catalog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items are back-ended by Ansible Tower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Job Templates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Ansible Tower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deploys software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manages instances in an ongoing basis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Ansible Tower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imports server inventory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lists from CloudForms for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ongoing management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C7B766-82B4-4B68-8445-18A5D1A3469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Tower + CloudForms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488160" y="1192320"/>
            <a:ext cx="73173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TOGETHER, THE BEST RHEL MANAGEMENT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88160" y="2874240"/>
            <a:ext cx="7317360" cy="31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Satellite provisions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RHEL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from bare-metal,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Ansible orchestrates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 versioning and application deployment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Ansible deploys Satellite agents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, and works with Satellite to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manage subscriptions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5558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Satellite and Puppet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manages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RHEL config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Ansible orchestrates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config deployment, and </a:t>
            </a:r>
            <a:r>
              <a:rPr b="1" lang="en-US" sz="2000" spc="-1" strike="noStrike">
                <a:solidFill>
                  <a:srgbClr val="555860"/>
                </a:solidFill>
                <a:latin typeface="Open Sans"/>
              </a:rPr>
              <a:t>manages non-RHEL </a:t>
            </a:r>
            <a:r>
              <a:rPr b="0" lang="en-US" sz="2000" spc="-1" strike="noStrike">
                <a:solidFill>
                  <a:srgbClr val="555860"/>
                </a:solidFill>
                <a:latin typeface="Open Sans"/>
              </a:rPr>
              <a:t>environments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E0ADB48-F228-448C-A178-C82FD5D0A630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Tower + Satellite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BB6565-4520-46A3-9A32-243C464398F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DIFFERENTIATORS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20" name="Picture 7" descr="Ansible-Official-Logo-Black.eps"/>
          <p:cNvPicPr/>
          <p:nvPr/>
        </p:nvPicPr>
        <p:blipFill>
          <a:blip r:embed="rId1"/>
          <a:stretch/>
        </p:blipFill>
        <p:spPr>
          <a:xfrm>
            <a:off x="5902920" y="1170360"/>
            <a:ext cx="1131840" cy="1135080"/>
          </a:xfrm>
          <a:prstGeom prst="rect">
            <a:avLst/>
          </a:prstGeom>
          <a:ln>
            <a:noFill/>
          </a:ln>
        </p:spPr>
      </p:pic>
      <p:sp>
        <p:nvSpPr>
          <p:cNvPr id="721" name="CustomShape 4"/>
          <p:cNvSpPr/>
          <p:nvPr/>
        </p:nvSpPr>
        <p:spPr>
          <a:xfrm>
            <a:off x="509040" y="2829240"/>
            <a:ext cx="3517920" cy="27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Uses own Ruby-based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puppet script language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Uses specialized SSL certificates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for client agent auth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Steep learning curve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Configuration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Server-focused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22" name="CustomShape 5"/>
          <p:cNvSpPr/>
          <p:nvPr/>
        </p:nvSpPr>
        <p:spPr>
          <a:xfrm>
            <a:off x="4871160" y="2827440"/>
            <a:ext cx="3517920" cy="11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No development skills required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Agentless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23" name="Line 6"/>
          <p:cNvSpPr/>
          <p:nvPr/>
        </p:nvSpPr>
        <p:spPr>
          <a:xfrm>
            <a:off x="107280" y="348660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4" name="Line 7"/>
          <p:cNvSpPr/>
          <p:nvPr/>
        </p:nvSpPr>
        <p:spPr>
          <a:xfrm>
            <a:off x="114480" y="424692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5" name="Line 8"/>
          <p:cNvSpPr/>
          <p:nvPr/>
        </p:nvSpPr>
        <p:spPr>
          <a:xfrm>
            <a:off x="140040" y="479844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6" name="Line 9"/>
          <p:cNvSpPr/>
          <p:nvPr/>
        </p:nvSpPr>
        <p:spPr>
          <a:xfrm>
            <a:off x="140040" y="557676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27" name="Picture 1" descr="PL_logo_vertical_lg.png"/>
          <p:cNvPicPr/>
          <p:nvPr/>
        </p:nvPicPr>
        <p:blipFill>
          <a:blip r:embed="rId2"/>
          <a:stretch/>
        </p:blipFill>
        <p:spPr>
          <a:xfrm>
            <a:off x="1397160" y="1270080"/>
            <a:ext cx="835560" cy="1135080"/>
          </a:xfrm>
          <a:prstGeom prst="rect">
            <a:avLst/>
          </a:prstGeom>
          <a:ln>
            <a:noFill/>
          </a:ln>
        </p:spPr>
      </p:pic>
      <p:sp>
        <p:nvSpPr>
          <p:cNvPr id="728" name="CustomShape 10"/>
          <p:cNvSpPr/>
          <p:nvPr/>
        </p:nvSpPr>
        <p:spPr>
          <a:xfrm>
            <a:off x="4871160" y="4077360"/>
            <a:ext cx="3517920" cy="31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Simple enough for everyone in 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Configuration, deployment, and orchestration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Application environment focused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(network, servers, clouds, etc.)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1FC5B16-ECC8-41A5-A4E9-27108B8FC0E8}" type="slidenum">
              <a:rPr b="0" lang="en-US" sz="800" spc="-1" strike="noStrike">
                <a:solidFill>
                  <a:srgbClr val="9d9d9d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0" y="1981800"/>
            <a:ext cx="301860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 cap="all">
                <a:solidFill>
                  <a:srgbClr val="ffffff"/>
                </a:solidFill>
                <a:latin typeface="Open Sans"/>
              </a:rPr>
              <a:t>SIMPLE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019320" y="1981800"/>
            <a:ext cx="3013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 cap="all">
                <a:solidFill>
                  <a:srgbClr val="ffffff"/>
                </a:solidFill>
                <a:latin typeface="Open Sans"/>
                <a:ea typeface="DejaVu Sans"/>
              </a:rPr>
              <a:t>POWERFUL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6033600" y="1981800"/>
            <a:ext cx="284724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 cap="all">
                <a:solidFill>
                  <a:srgbClr val="ffffff"/>
                </a:solidFill>
                <a:latin typeface="Open Sans"/>
                <a:ea typeface="DejaVu Sans"/>
              </a:rPr>
              <a:t>AGENTLESS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3249720" y="3966840"/>
            <a:ext cx="2583360" cy="240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App deployment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Configuration management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Workflow orchestration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Orchestrate the app lifecycle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431640" y="3952800"/>
            <a:ext cx="2476440" cy="252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Human readable automation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No special coding skills needed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Tasks executed in order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Get productive quickly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6280560" y="3954240"/>
            <a:ext cx="2539440" cy="252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Agentless architecture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Uses OpenSSH &amp; WinRM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No agents to exploit or update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  <a:ea typeface="ＭＳ Ｐゴシック"/>
              </a:rPr>
              <a:t>More efficient &amp; more secure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" name="Line 9"/>
          <p:cNvSpPr/>
          <p:nvPr/>
        </p:nvSpPr>
        <p:spPr>
          <a:xfrm>
            <a:off x="3019320" y="2202840"/>
            <a:ext cx="0" cy="3515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0"/>
          <p:cNvSpPr/>
          <p:nvPr/>
        </p:nvSpPr>
        <p:spPr>
          <a:xfrm>
            <a:off x="6033600" y="2194920"/>
            <a:ext cx="0" cy="3515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Picture 2" descr="power.eps"/>
          <p:cNvPicPr/>
          <p:nvPr/>
        </p:nvPicPr>
        <p:blipFill>
          <a:blip r:embed="rId1"/>
          <a:stretch/>
        </p:blipFill>
        <p:spPr>
          <a:xfrm>
            <a:off x="4101840" y="2083320"/>
            <a:ext cx="852120" cy="852120"/>
          </a:xfrm>
          <a:prstGeom prst="rect">
            <a:avLst/>
          </a:prstGeom>
          <a:ln>
            <a:noFill/>
          </a:ln>
        </p:spPr>
      </p:pic>
      <p:pic>
        <p:nvPicPr>
          <p:cNvPr id="300" name="Picture 5" descr="lock.eps"/>
          <p:cNvPicPr/>
          <p:nvPr/>
        </p:nvPicPr>
        <p:blipFill>
          <a:blip r:embed="rId2"/>
          <a:stretch/>
        </p:blipFill>
        <p:spPr>
          <a:xfrm>
            <a:off x="7095600" y="2045880"/>
            <a:ext cx="732240" cy="956880"/>
          </a:xfrm>
          <a:prstGeom prst="rect">
            <a:avLst/>
          </a:prstGeom>
          <a:ln>
            <a:noFill/>
          </a:ln>
        </p:spPr>
      </p:pic>
      <p:pic>
        <p:nvPicPr>
          <p:cNvPr id="301" name="Picture 1" descr="bulb.eps"/>
          <p:cNvPicPr/>
          <p:nvPr/>
        </p:nvPicPr>
        <p:blipFill>
          <a:blip r:embed="rId3"/>
          <a:stretch/>
        </p:blipFill>
        <p:spPr>
          <a:xfrm>
            <a:off x="1262880" y="2055960"/>
            <a:ext cx="532800" cy="9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971616-058C-43C2-A702-BA298F00F911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DIFFERENTIATORS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CustomShape 4"/>
          <p:cNvSpPr/>
          <p:nvPr/>
        </p:nvSpPr>
        <p:spPr>
          <a:xfrm>
            <a:off x="509040" y="2819880"/>
            <a:ext cx="3517920" cy="27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Client agents required for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full functionality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Persistent connections to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master servers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Uncertified crypto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Server-focused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br/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-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Unproven, small company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33" name="CustomShape 5"/>
          <p:cNvSpPr/>
          <p:nvPr/>
        </p:nvSpPr>
        <p:spPr>
          <a:xfrm>
            <a:off x="4871160" y="2818080"/>
            <a:ext cx="3891240" cy="31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No development skills required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Agentless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Battle-tested security using SSH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Can automate anything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(network, servers, clouds, etc.)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00"/>
              </a:spcBef>
              <a:buClr>
                <a:srgbClr val="717680"/>
              </a:buClr>
              <a:buSzPct val="74000"/>
              <a:buFont typeface="Lucida Grande"/>
              <a:buChar char="+"/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Backed by the largest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open-source company in the world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34" name="Line 6"/>
          <p:cNvSpPr/>
          <p:nvPr/>
        </p:nvSpPr>
        <p:spPr>
          <a:xfrm>
            <a:off x="107280" y="347760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5" name="Line 7"/>
          <p:cNvSpPr/>
          <p:nvPr/>
        </p:nvSpPr>
        <p:spPr>
          <a:xfrm>
            <a:off x="114480" y="4237920"/>
            <a:ext cx="891432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6" name="Line 8"/>
          <p:cNvSpPr/>
          <p:nvPr/>
        </p:nvSpPr>
        <p:spPr>
          <a:xfrm>
            <a:off x="140040" y="481644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37" name="Picture 2" descr="saltstack.jpg"/>
          <p:cNvPicPr/>
          <p:nvPr/>
        </p:nvPicPr>
        <p:blipFill>
          <a:blip r:embed="rId1"/>
          <a:stretch/>
        </p:blipFill>
        <p:spPr>
          <a:xfrm>
            <a:off x="1179360" y="1376640"/>
            <a:ext cx="1468800" cy="919440"/>
          </a:xfrm>
          <a:prstGeom prst="rect">
            <a:avLst/>
          </a:prstGeom>
          <a:ln>
            <a:noFill/>
          </a:ln>
        </p:spPr>
      </p:pic>
      <p:pic>
        <p:nvPicPr>
          <p:cNvPr id="738" name="Picture 12" descr="Ansible-Official-Logo-Black.eps"/>
          <p:cNvPicPr/>
          <p:nvPr/>
        </p:nvPicPr>
        <p:blipFill>
          <a:blip r:embed="rId2"/>
          <a:stretch/>
        </p:blipFill>
        <p:spPr>
          <a:xfrm>
            <a:off x="5902920" y="1170360"/>
            <a:ext cx="1131840" cy="1135080"/>
          </a:xfrm>
          <a:prstGeom prst="rect">
            <a:avLst/>
          </a:prstGeom>
          <a:ln>
            <a:noFill/>
          </a:ln>
        </p:spPr>
      </p:pic>
      <p:sp>
        <p:nvSpPr>
          <p:cNvPr id="739" name="Line 9"/>
          <p:cNvSpPr/>
          <p:nvPr/>
        </p:nvSpPr>
        <p:spPr>
          <a:xfrm>
            <a:off x="140040" y="5547960"/>
            <a:ext cx="8913960" cy="0"/>
          </a:xfrm>
          <a:prstGeom prst="line">
            <a:avLst/>
          </a:prstGeom>
          <a:ln w="324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88160" y="1101600"/>
            <a:ext cx="73173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WHERE TO FIND ANSIBLE ASSETS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58FBE5-8365-44AB-8445-BDABBEA0303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SALES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4" name="CustomShape 5"/>
          <p:cNvSpPr/>
          <p:nvPr/>
        </p:nvSpPr>
        <p:spPr>
          <a:xfrm>
            <a:off x="527400" y="2348280"/>
            <a:ext cx="720576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Sales enablement materials including Templates, Decks, Whitepapers, </a:t>
            </a:r>
            <a:br/>
            <a:r>
              <a:rPr b="1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One Sheets available on Google Drive: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Google Drive &gt; Ansible Marketing &gt; Sales Enablement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 u="sng">
                <a:solidFill>
                  <a:srgbClr val="0066cc"/>
                </a:solidFill>
                <a:uFillTx/>
                <a:latin typeface="Open Sans"/>
                <a:ea typeface="DejaVu Sans"/>
                <a:hlinkClick r:id="rId1"/>
              </a:rPr>
              <a:t>https://drive.google.com/open?id=0B618R6NtqiRNNGVZZ1dkUTB0cXc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88160" y="1101600"/>
            <a:ext cx="73173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c3e3f"/>
                </a:solidFill>
                <a:latin typeface="Open Sans"/>
              </a:rPr>
              <a:t>ANSIBLE ASSETS ON MOJO + PNT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F56099-420B-40B4-9F6F-777C6DFC5FA3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 – Internal Use Only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4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 SALES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CustomShape 5"/>
          <p:cNvSpPr/>
          <p:nvPr/>
        </p:nvSpPr>
        <p:spPr>
          <a:xfrm>
            <a:off x="527400" y="2348280"/>
            <a:ext cx="720576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Share Ansible Assets with Red Hat Associates through the </a:t>
            </a:r>
            <a:br/>
            <a:r>
              <a:rPr b="1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Ansible Group on Mojo: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 u="sng">
                <a:solidFill>
                  <a:srgbClr val="0066cc"/>
                </a:solidFill>
                <a:uFillTx/>
                <a:latin typeface="Open Sans"/>
                <a:ea typeface="DejaVu Sans"/>
                <a:hlinkClick r:id="rId1"/>
              </a:rPr>
              <a:t>https://mojo.redhat.com/groups/ansible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The Mojo group includes an internal only Sales Resources deck, Sales/Services Rules of Engagement, and links to sales assets on PNT.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Picture 9" descr="arrows.eps"/>
          <p:cNvPicPr/>
          <p:nvPr/>
        </p:nvPicPr>
        <p:blipFill>
          <a:blip r:embed="rId1"/>
          <a:stretch/>
        </p:blipFill>
        <p:spPr>
          <a:xfrm>
            <a:off x="627840" y="1552320"/>
            <a:ext cx="7887960" cy="1028520"/>
          </a:xfrm>
          <a:prstGeom prst="rect">
            <a:avLst/>
          </a:prstGeom>
          <a:ln>
            <a:noFill/>
          </a:ln>
        </p:spPr>
      </p:pic>
      <p:sp>
        <p:nvSpPr>
          <p:cNvPr id="751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8C15B0-045D-4FF5-A3CB-14F8BF795DF1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ANSIBLE: THE LANGUAGE OF DEVOPS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4" name="CustomShape 4"/>
          <p:cNvSpPr/>
          <p:nvPr/>
        </p:nvSpPr>
        <p:spPr>
          <a:xfrm>
            <a:off x="0" y="5540400"/>
            <a:ext cx="914328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Ansible is the only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automation engine </a:t>
            </a:r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that </a:t>
            </a:r>
            <a:br/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can automate the entire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application lifecycle </a:t>
            </a:r>
            <a:br/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and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continuous delivery </a:t>
            </a:r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pipeline.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55" name="CustomShape 5"/>
          <p:cNvSpPr/>
          <p:nvPr/>
        </p:nvSpPr>
        <p:spPr>
          <a:xfrm>
            <a:off x="0" y="4739040"/>
            <a:ext cx="9143280" cy="8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Ansible is the first </a:t>
            </a:r>
            <a:r>
              <a:rPr b="1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automation language </a:t>
            </a:r>
            <a:br/>
            <a:r>
              <a:rPr b="0" lang="en-US" sz="1600" spc="-1" strike="noStrike">
                <a:solidFill>
                  <a:srgbClr val="555860"/>
                </a:solidFill>
                <a:latin typeface="Open Sans Light"/>
                <a:ea typeface="DejaVu Sans"/>
              </a:rPr>
              <a:t>that can be read and written across IT.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6" name="CustomShape 6"/>
          <p:cNvSpPr/>
          <p:nvPr/>
        </p:nvSpPr>
        <p:spPr>
          <a:xfrm>
            <a:off x="1212840" y="1860840"/>
            <a:ext cx="228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24c55"/>
                </a:solidFill>
                <a:latin typeface="Open Sans Light"/>
                <a:ea typeface="DejaVu Sans"/>
              </a:rPr>
              <a:t>From development</a:t>
            </a:r>
            <a:r>
              <a:rPr b="0" lang="en-US" sz="1800" spc="-1" strike="noStrike">
                <a:solidFill>
                  <a:srgbClr val="878787"/>
                </a:solidFill>
                <a:latin typeface="Open Sans Light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7" name="CustomShape 7"/>
          <p:cNvSpPr/>
          <p:nvPr/>
        </p:nvSpPr>
        <p:spPr>
          <a:xfrm>
            <a:off x="6035040" y="1867680"/>
            <a:ext cx="1800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78787"/>
                </a:solidFill>
                <a:latin typeface="Open Sans Light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424c55"/>
                </a:solidFill>
                <a:latin typeface="Open Sans Light"/>
                <a:ea typeface="DejaVu Sans"/>
              </a:rPr>
              <a:t>to production.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8" name="CustomShape 8"/>
          <p:cNvSpPr/>
          <p:nvPr/>
        </p:nvSpPr>
        <p:spPr>
          <a:xfrm>
            <a:off x="3606480" y="1164240"/>
            <a:ext cx="18615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424c55"/>
                </a:solidFill>
                <a:latin typeface="Open Sans"/>
                <a:ea typeface="DejaVu Sans"/>
              </a:rPr>
              <a:t>ANSIBLE PLAYBOOK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59" name="CustomShape 9"/>
          <p:cNvSpPr/>
          <p:nvPr/>
        </p:nvSpPr>
        <p:spPr>
          <a:xfrm>
            <a:off x="986760" y="3832920"/>
            <a:ext cx="948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  <a:ea typeface="DejaVu Sans"/>
              </a:rPr>
              <a:t>DEV/TEST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60" name="CustomShape 10"/>
          <p:cNvSpPr/>
          <p:nvPr/>
        </p:nvSpPr>
        <p:spPr>
          <a:xfrm>
            <a:off x="2529000" y="3828960"/>
            <a:ext cx="948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  <a:ea typeface="DejaVu Sans"/>
              </a:rPr>
              <a:t>Q/A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61" name="CustomShape 11"/>
          <p:cNvSpPr/>
          <p:nvPr/>
        </p:nvSpPr>
        <p:spPr>
          <a:xfrm>
            <a:off x="3958560" y="3828960"/>
            <a:ext cx="11361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  <a:ea typeface="DejaVu Sans"/>
              </a:rPr>
              <a:t>OPERATIONS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62" name="CustomShape 12"/>
          <p:cNvSpPr/>
          <p:nvPr/>
        </p:nvSpPr>
        <p:spPr>
          <a:xfrm>
            <a:off x="5525640" y="3828960"/>
            <a:ext cx="11361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  <a:ea typeface="DejaVu Sans"/>
              </a:rPr>
              <a:t>MANAGEMENT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63" name="CustomShape 13"/>
          <p:cNvSpPr/>
          <p:nvPr/>
        </p:nvSpPr>
        <p:spPr>
          <a:xfrm>
            <a:off x="6967440" y="3828960"/>
            <a:ext cx="13132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424c55"/>
                </a:solidFill>
                <a:latin typeface="Open Sans"/>
                <a:ea typeface="DejaVu Sans"/>
              </a:rPr>
              <a:t>OUTSOURCERS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64" name="CustomShape 14"/>
          <p:cNvSpPr/>
          <p:nvPr/>
        </p:nvSpPr>
        <p:spPr>
          <a:xfrm>
            <a:off x="0" y="4464720"/>
            <a:ext cx="9143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cb1b2"/>
                </a:solidFill>
                <a:latin typeface="Open Sans Extrabold"/>
                <a:ea typeface="DejaVu Sans"/>
              </a:rPr>
              <a:t>COMMUNICATION IS THE KEY TO DEVOPS. </a:t>
            </a:r>
            <a:br/>
            <a:endParaRPr b="0" lang="en-US" sz="1600" spc="-1" strike="noStrike">
              <a:latin typeface="Arial"/>
            </a:endParaRPr>
          </a:p>
        </p:txBody>
      </p:sp>
      <p:pic>
        <p:nvPicPr>
          <p:cNvPr id="765" name="Picture 22" descr="DevOps-Team.eps"/>
          <p:cNvPicPr/>
          <p:nvPr/>
        </p:nvPicPr>
        <p:blipFill>
          <a:blip r:embed="rId2"/>
          <a:stretch/>
        </p:blipFill>
        <p:spPr>
          <a:xfrm>
            <a:off x="2313720" y="2803680"/>
            <a:ext cx="1410120" cy="960120"/>
          </a:xfrm>
          <a:prstGeom prst="rect">
            <a:avLst/>
          </a:prstGeom>
          <a:ln>
            <a:noFill/>
          </a:ln>
        </p:spPr>
      </p:pic>
      <p:pic>
        <p:nvPicPr>
          <p:cNvPr id="766" name="Picture 23" descr="DevOps-Team.eps"/>
          <p:cNvPicPr/>
          <p:nvPr/>
        </p:nvPicPr>
        <p:blipFill>
          <a:blip r:embed="rId3"/>
          <a:stretch/>
        </p:blipFill>
        <p:spPr>
          <a:xfrm>
            <a:off x="778680" y="2803680"/>
            <a:ext cx="1410120" cy="960120"/>
          </a:xfrm>
          <a:prstGeom prst="rect">
            <a:avLst/>
          </a:prstGeom>
          <a:ln>
            <a:noFill/>
          </a:ln>
        </p:spPr>
      </p:pic>
      <p:pic>
        <p:nvPicPr>
          <p:cNvPr id="767" name="Picture 24" descr="DevOps-Team.eps"/>
          <p:cNvPicPr/>
          <p:nvPr/>
        </p:nvPicPr>
        <p:blipFill>
          <a:blip r:embed="rId4"/>
          <a:stretch/>
        </p:blipFill>
        <p:spPr>
          <a:xfrm>
            <a:off x="5384520" y="2803680"/>
            <a:ext cx="1410120" cy="960120"/>
          </a:xfrm>
          <a:prstGeom prst="rect">
            <a:avLst/>
          </a:prstGeom>
          <a:ln>
            <a:noFill/>
          </a:ln>
        </p:spPr>
      </p:pic>
      <p:pic>
        <p:nvPicPr>
          <p:cNvPr id="768" name="Picture 26" descr="DevOps-Team.eps"/>
          <p:cNvPicPr/>
          <p:nvPr/>
        </p:nvPicPr>
        <p:blipFill>
          <a:blip r:embed="rId5"/>
          <a:stretch/>
        </p:blipFill>
        <p:spPr>
          <a:xfrm>
            <a:off x="3840480" y="2803680"/>
            <a:ext cx="1410120" cy="960120"/>
          </a:xfrm>
          <a:prstGeom prst="rect">
            <a:avLst/>
          </a:prstGeom>
          <a:ln>
            <a:noFill/>
          </a:ln>
        </p:spPr>
      </p:pic>
      <p:pic>
        <p:nvPicPr>
          <p:cNvPr id="769" name="Picture 27" descr="DevOps-Team.eps"/>
          <p:cNvPicPr/>
          <p:nvPr/>
        </p:nvPicPr>
        <p:blipFill>
          <a:blip r:embed="rId6"/>
          <a:stretch/>
        </p:blipFill>
        <p:spPr>
          <a:xfrm>
            <a:off x="6922080" y="2803680"/>
            <a:ext cx="1410120" cy="960120"/>
          </a:xfrm>
          <a:prstGeom prst="rect">
            <a:avLst/>
          </a:prstGeom>
          <a:ln>
            <a:noFill/>
          </a:ln>
        </p:spPr>
      </p:pic>
      <p:pic>
        <p:nvPicPr>
          <p:cNvPr id="770" name="Picture 10" descr="PlayBook.eps"/>
          <p:cNvPicPr/>
          <p:nvPr/>
        </p:nvPicPr>
        <p:blipFill>
          <a:blip r:embed="rId7"/>
          <a:stretch/>
        </p:blipFill>
        <p:spPr>
          <a:xfrm>
            <a:off x="4181400" y="1497240"/>
            <a:ext cx="680400" cy="95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0752EFF-CEF3-4924-8FEA-1D10ED1375D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53920" y="3348000"/>
            <a:ext cx="338184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Save time and be more productive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74" name="CustomShape 4"/>
          <p:cNvSpPr/>
          <p:nvPr/>
        </p:nvSpPr>
        <p:spPr>
          <a:xfrm>
            <a:off x="5527080" y="3337920"/>
            <a:ext cx="3534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Overcome complexity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839880" y="4015800"/>
            <a:ext cx="355392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Eliminate repetitive tasks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6" name="CustomShape 6"/>
          <p:cNvSpPr/>
          <p:nvPr/>
        </p:nvSpPr>
        <p:spPr>
          <a:xfrm>
            <a:off x="838800" y="4685760"/>
            <a:ext cx="39063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Fewer mistakes &amp;  errors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777" name="CustomShape 7"/>
          <p:cNvSpPr/>
          <p:nvPr/>
        </p:nvSpPr>
        <p:spPr>
          <a:xfrm>
            <a:off x="5518080" y="5564520"/>
            <a:ext cx="3534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 culture of success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8" name="CustomShape 8"/>
          <p:cNvSpPr/>
          <p:nvPr/>
        </p:nvSpPr>
        <p:spPr>
          <a:xfrm>
            <a:off x="5489640" y="4698000"/>
            <a:ext cx="3534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Increase accountability </a:t>
            </a:r>
            <a:br/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and compliance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9" name="Line 9"/>
          <p:cNvSpPr/>
          <p:nvPr/>
        </p:nvSpPr>
        <p:spPr>
          <a:xfrm>
            <a:off x="100080" y="318924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0" name="Line 10"/>
          <p:cNvSpPr/>
          <p:nvPr/>
        </p:nvSpPr>
        <p:spPr>
          <a:xfrm>
            <a:off x="100080" y="387180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1" name="Line 11"/>
          <p:cNvSpPr/>
          <p:nvPr/>
        </p:nvSpPr>
        <p:spPr>
          <a:xfrm>
            <a:off x="100080" y="457056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2" name="Line 12"/>
          <p:cNvSpPr/>
          <p:nvPr/>
        </p:nvSpPr>
        <p:spPr>
          <a:xfrm>
            <a:off x="100080" y="5363280"/>
            <a:ext cx="8913960" cy="0"/>
          </a:xfrm>
          <a:prstGeom prst="line">
            <a:avLst/>
          </a:prstGeom>
          <a:ln w="3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3" name="CustomShape 13"/>
          <p:cNvSpPr/>
          <p:nvPr/>
        </p:nvSpPr>
        <p:spPr>
          <a:xfrm>
            <a:off x="1191240" y="2752920"/>
            <a:ext cx="18615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424c55"/>
                </a:solidFill>
                <a:latin typeface="Open Sans"/>
                <a:ea typeface="DejaVu Sans"/>
              </a:rPr>
              <a:t>TEAM IMPACT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4" name="CustomShape 14"/>
          <p:cNvSpPr/>
          <p:nvPr/>
        </p:nvSpPr>
        <p:spPr>
          <a:xfrm>
            <a:off x="5668920" y="2770920"/>
            <a:ext cx="18615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424c55"/>
                </a:solidFill>
                <a:latin typeface="Open Sans"/>
                <a:ea typeface="DejaVu Sans"/>
              </a:rPr>
              <a:t>ENTERPRISE IMPACT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5" name="CustomShape 15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ANSIBLE: ENTERPRISE IMPACT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6" name="CustomShape 16"/>
          <p:cNvSpPr/>
          <p:nvPr/>
        </p:nvSpPr>
        <p:spPr>
          <a:xfrm>
            <a:off x="498960" y="335484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7" name="CustomShape 17"/>
          <p:cNvSpPr/>
          <p:nvPr/>
        </p:nvSpPr>
        <p:spPr>
          <a:xfrm>
            <a:off x="498960" y="401040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8" name="CustomShape 18"/>
          <p:cNvSpPr/>
          <p:nvPr/>
        </p:nvSpPr>
        <p:spPr>
          <a:xfrm>
            <a:off x="489960" y="470088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9" name="CustomShape 19"/>
          <p:cNvSpPr/>
          <p:nvPr/>
        </p:nvSpPr>
        <p:spPr>
          <a:xfrm>
            <a:off x="489960" y="558072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0" name="CustomShape 20"/>
          <p:cNvSpPr/>
          <p:nvPr/>
        </p:nvSpPr>
        <p:spPr>
          <a:xfrm>
            <a:off x="5230800" y="335160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1" name="CustomShape 21"/>
          <p:cNvSpPr/>
          <p:nvPr/>
        </p:nvSpPr>
        <p:spPr>
          <a:xfrm>
            <a:off x="5216400" y="401184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2" name="CustomShape 22"/>
          <p:cNvSpPr/>
          <p:nvPr/>
        </p:nvSpPr>
        <p:spPr>
          <a:xfrm>
            <a:off x="5199480" y="470088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3" name="CustomShape 23"/>
          <p:cNvSpPr/>
          <p:nvPr/>
        </p:nvSpPr>
        <p:spPr>
          <a:xfrm>
            <a:off x="5215320" y="5577120"/>
            <a:ext cx="272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555860"/>
                </a:solidFill>
                <a:latin typeface="Open Sans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94" name="Picture 1" descr="enterprise.eps"/>
          <p:cNvPicPr/>
          <p:nvPr/>
        </p:nvPicPr>
        <p:blipFill>
          <a:blip r:embed="rId1"/>
          <a:stretch/>
        </p:blipFill>
        <p:spPr>
          <a:xfrm>
            <a:off x="5932800" y="1341000"/>
            <a:ext cx="1441800" cy="1327320"/>
          </a:xfrm>
          <a:prstGeom prst="rect">
            <a:avLst/>
          </a:prstGeom>
          <a:ln>
            <a:noFill/>
          </a:ln>
        </p:spPr>
      </p:pic>
      <p:pic>
        <p:nvPicPr>
          <p:cNvPr id="795" name="Picture 2" descr="DevOps-Team.eps"/>
          <p:cNvPicPr/>
          <p:nvPr/>
        </p:nvPicPr>
        <p:blipFill>
          <a:blip r:embed="rId2"/>
          <a:stretch/>
        </p:blipFill>
        <p:spPr>
          <a:xfrm>
            <a:off x="1191240" y="1341000"/>
            <a:ext cx="1949400" cy="1327320"/>
          </a:xfrm>
          <a:prstGeom prst="rect">
            <a:avLst/>
          </a:prstGeom>
          <a:ln>
            <a:noFill/>
          </a:ln>
        </p:spPr>
      </p:pic>
      <p:sp>
        <p:nvSpPr>
          <p:cNvPr id="796" name="CustomShape 24"/>
          <p:cNvSpPr/>
          <p:nvPr/>
        </p:nvSpPr>
        <p:spPr>
          <a:xfrm>
            <a:off x="5489640" y="4011840"/>
            <a:ext cx="3534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More resources for innovation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7" name="CustomShape 25"/>
          <p:cNvSpPr/>
          <p:nvPr/>
        </p:nvSpPr>
        <p:spPr>
          <a:xfrm>
            <a:off x="839880" y="5472360"/>
            <a:ext cx="4426560" cy="7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Improve collaboration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717680"/>
                </a:solidFill>
                <a:latin typeface="Open Sans"/>
                <a:ea typeface="DejaVu Sans"/>
              </a:rPr>
              <a:t>and job satisfaction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Picture 15" descr="venn.eps"/>
          <p:cNvPicPr/>
          <p:nvPr/>
        </p:nvPicPr>
        <p:blipFill>
          <a:blip r:embed="rId1"/>
          <a:stretch/>
        </p:blipFill>
        <p:spPr>
          <a:xfrm>
            <a:off x="1345320" y="612360"/>
            <a:ext cx="6452640" cy="6071400"/>
          </a:xfrm>
          <a:prstGeom prst="rect">
            <a:avLst/>
          </a:prstGeom>
          <a:ln>
            <a:noFill/>
          </a:ln>
        </p:spPr>
      </p:pic>
      <p:sp>
        <p:nvSpPr>
          <p:cNvPr id="799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6540F7-8CCF-4080-8EFF-25C86FDE20CE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00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1" name="CustomShape 3"/>
          <p:cNvSpPr/>
          <p:nvPr/>
        </p:nvSpPr>
        <p:spPr>
          <a:xfrm>
            <a:off x="1873440" y="1538280"/>
            <a:ext cx="174276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MODERNIZE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2" name="CustomShape 4"/>
          <p:cNvSpPr/>
          <p:nvPr/>
        </p:nvSpPr>
        <p:spPr>
          <a:xfrm>
            <a:off x="3754800" y="4480200"/>
            <a:ext cx="174276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DEVOPS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3" name="CustomShape 5"/>
          <p:cNvSpPr/>
          <p:nvPr/>
        </p:nvSpPr>
        <p:spPr>
          <a:xfrm>
            <a:off x="4530600" y="1541520"/>
            <a:ext cx="376380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MIGRATION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4" name="CustomShape 6"/>
          <p:cNvSpPr/>
          <p:nvPr/>
        </p:nvSpPr>
        <p:spPr>
          <a:xfrm>
            <a:off x="1553040" y="2229840"/>
            <a:ext cx="221508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"/>
                <a:ea typeface="DejaVu Sans"/>
              </a:rPr>
              <a:t>Automate existing processes</a:t>
            </a:r>
            <a:br/>
            <a:endParaRPr b="0" lang="en-US" sz="12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32" strike="noStrike">
                <a:solidFill>
                  <a:srgbClr val="ffffff"/>
                </a:solidFill>
                <a:latin typeface="Open Sans"/>
                <a:ea typeface="DejaVu Sans"/>
              </a:rPr>
              <a:t>Manage legacy like DevOps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5" name="CustomShape 7"/>
          <p:cNvSpPr/>
          <p:nvPr/>
        </p:nvSpPr>
        <p:spPr>
          <a:xfrm>
            <a:off x="3795480" y="5184720"/>
            <a:ext cx="165600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DejaVu Sans"/>
              </a:rPr>
              <a:t>Model everything</a:t>
            </a:r>
            <a:br/>
            <a:br/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DejaVu Sans"/>
              </a:rPr>
              <a:t>Deploy continuously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6" name="CustomShape 8"/>
          <p:cNvSpPr/>
          <p:nvPr/>
        </p:nvSpPr>
        <p:spPr>
          <a:xfrm>
            <a:off x="4530600" y="2245680"/>
            <a:ext cx="376380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DejaVu Sans"/>
              </a:rPr>
              <a:t>Define applications once</a:t>
            </a:r>
            <a:br/>
            <a:endParaRPr b="0" lang="en-US" sz="12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DejaVu Sans"/>
              </a:rPr>
              <a:t>Re-deploy anywhere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5C6BF7-2258-4840-B372-6B932CEE29EA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35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08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9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0" name="CustomShape 4"/>
          <p:cNvSpPr/>
          <p:nvPr/>
        </p:nvSpPr>
        <p:spPr>
          <a:xfrm>
            <a:off x="626760" y="1424880"/>
            <a:ext cx="7866360" cy="27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LAMP + HA Proxy + Nagios:</a:t>
            </a:r>
            <a:br/>
            <a:br/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1"/>
              </a:rPr>
              <a:t>https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2"/>
              </a:rPr>
              <a:t>://github.com/ansible/ansible-examples/tree/master/lamp_haproxy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JBoss Application Server:</a:t>
            </a:r>
            <a:br/>
            <a:br/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3"/>
              </a:rPr>
              <a:t>https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4"/>
              </a:rPr>
              <a:t>://github.com/ansible/ansible-examples/tree/master/jboss-standalone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RHEL DISA STIG Compliance: </a:t>
            </a:r>
            <a:br/>
            <a:br/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5"/>
              </a:rPr>
              <a:t>http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6"/>
              </a:rPr>
              <a:t>://www.ansible.com/security-stig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555860"/>
                </a:solidFill>
                <a:latin typeface="Open Sans"/>
                <a:ea typeface="DejaVu Sans"/>
              </a:rPr>
              <a:t>Many more examples at: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7"/>
              </a:rPr>
              <a:t>http://galaxy.ansible.com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  <a:hlinkClick r:id="rId8"/>
              </a:rPr>
              <a:t>https://github.com/ansible/ansible-examples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CustomShape 1"/>
          <p:cNvSpPr/>
          <p:nvPr/>
        </p:nvSpPr>
        <p:spPr>
          <a:xfrm>
            <a:off x="685800" y="3370320"/>
            <a:ext cx="77716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Open Sans Light"/>
                <a:ea typeface="Open Sans"/>
              </a:rPr>
              <a:t>Have you used Ansible already?  Try Tower for free: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ansible.com/tower-trial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Open Sans Light"/>
                <a:ea typeface="Open Sans"/>
              </a:rPr>
              <a:t>Would you like to learn Ansible?  It’s easy to get started: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ansible.com/get-started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Open Sans Light"/>
                <a:ea typeface="Open Sans"/>
              </a:rPr>
              <a:t>Want to learn more?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ansible.com/whitepapers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12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3"/>
          <p:cNvSpPr/>
          <p:nvPr/>
        </p:nvSpPr>
        <p:spPr>
          <a:xfrm>
            <a:off x="675720" y="2000520"/>
            <a:ext cx="605448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GETTING STARTED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971080" y="2836800"/>
            <a:ext cx="3789720" cy="312444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chemeClr val="accent2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926C84C-F35A-4F5F-9519-1232B632F71D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06" name="Group 5"/>
          <p:cNvGrpSpPr/>
          <p:nvPr/>
        </p:nvGrpSpPr>
        <p:grpSpPr>
          <a:xfrm>
            <a:off x="448920" y="1345320"/>
            <a:ext cx="8183160" cy="4804200"/>
            <a:chOff x="448920" y="1345320"/>
            <a:chExt cx="8183160" cy="4804200"/>
          </a:xfrm>
        </p:grpSpPr>
        <p:sp>
          <p:nvSpPr>
            <p:cNvPr id="307" name="CustomShape 6"/>
            <p:cNvSpPr/>
            <p:nvPr/>
          </p:nvSpPr>
          <p:spPr>
            <a:xfrm>
              <a:off x="2971080" y="2836800"/>
              <a:ext cx="3789720" cy="453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Line 7"/>
            <p:cNvSpPr/>
            <p:nvPr/>
          </p:nvSpPr>
          <p:spPr>
            <a:xfrm>
              <a:off x="7112880" y="2681640"/>
              <a:ext cx="0" cy="3467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9" name="CustomShape 8"/>
            <p:cNvSpPr/>
            <p:nvPr/>
          </p:nvSpPr>
          <p:spPr>
            <a:xfrm>
              <a:off x="2988000" y="2908800"/>
              <a:ext cx="363888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ANSIBLE’S AUTOMATION ENGINE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310" name="Group 9"/>
            <p:cNvGrpSpPr/>
            <p:nvPr/>
          </p:nvGrpSpPr>
          <p:grpSpPr>
            <a:xfrm>
              <a:off x="502200" y="4753800"/>
              <a:ext cx="1729800" cy="1163520"/>
              <a:chOff x="502200" y="4753800"/>
              <a:chExt cx="1729800" cy="1163520"/>
            </a:xfrm>
          </p:grpSpPr>
          <p:sp>
            <p:nvSpPr>
              <p:cNvPr id="311" name="CustomShape 10"/>
              <p:cNvSpPr/>
              <p:nvPr/>
            </p:nvSpPr>
            <p:spPr>
              <a:xfrm>
                <a:off x="502200" y="5675400"/>
                <a:ext cx="172980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ANSIBLE PLAYBOOK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312" name="Picture 10" descr="PlayBook.eps"/>
              <p:cNvPicPr/>
              <p:nvPr/>
            </p:nvPicPr>
            <p:blipFill>
              <a:blip r:embed="rId1"/>
              <a:stretch/>
            </p:blipFill>
            <p:spPr>
              <a:xfrm>
                <a:off x="1036800" y="4753800"/>
                <a:ext cx="632160" cy="8841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13" name="Group 11"/>
            <p:cNvGrpSpPr/>
            <p:nvPr/>
          </p:nvGrpSpPr>
          <p:grpSpPr>
            <a:xfrm>
              <a:off x="1275120" y="1345320"/>
              <a:ext cx="1729800" cy="1023120"/>
              <a:chOff x="1275120" y="1345320"/>
              <a:chExt cx="1729800" cy="1023120"/>
            </a:xfrm>
          </p:grpSpPr>
          <p:pic>
            <p:nvPicPr>
              <p:cNvPr id="314" name="Picture 5" descr="cloud.eps"/>
              <p:cNvPicPr/>
              <p:nvPr/>
            </p:nvPicPr>
            <p:blipFill>
              <a:blip r:embed="rId2"/>
              <a:stretch/>
            </p:blipFill>
            <p:spPr>
              <a:xfrm>
                <a:off x="1385280" y="1345320"/>
                <a:ext cx="1597320" cy="1023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5" name="CustomShape 12"/>
              <p:cNvSpPr/>
              <p:nvPr/>
            </p:nvSpPr>
            <p:spPr>
              <a:xfrm>
                <a:off x="1275120" y="1726920"/>
                <a:ext cx="1729800" cy="3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PUBLIC / PRIVATE</a:t>
                </a:r>
                <a:br/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CLOUD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316" name="Group 13"/>
            <p:cNvGrpSpPr/>
            <p:nvPr/>
          </p:nvGrpSpPr>
          <p:grpSpPr>
            <a:xfrm>
              <a:off x="3251880" y="1346400"/>
              <a:ext cx="995040" cy="853200"/>
              <a:chOff x="3251880" y="1346400"/>
              <a:chExt cx="995040" cy="853200"/>
            </a:xfrm>
          </p:grpSpPr>
          <p:pic>
            <p:nvPicPr>
              <p:cNvPr id="317" name="Picture 6" descr="db.eps"/>
              <p:cNvPicPr/>
              <p:nvPr/>
            </p:nvPicPr>
            <p:blipFill>
              <a:blip r:embed="rId3"/>
              <a:stretch/>
            </p:blipFill>
            <p:spPr>
              <a:xfrm>
                <a:off x="3251880" y="1346400"/>
                <a:ext cx="995040" cy="853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8" name="CustomShape 14"/>
              <p:cNvSpPr/>
              <p:nvPr/>
            </p:nvSpPr>
            <p:spPr>
              <a:xfrm>
                <a:off x="3306600" y="1401840"/>
                <a:ext cx="881640" cy="249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ffffff"/>
                    </a:solidFill>
                    <a:latin typeface="Open Sans"/>
                    <a:ea typeface="DejaVu Sans"/>
                  </a:rPr>
                  <a:t>CMDB 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319" name="CustomShape 15"/>
            <p:cNvSpPr/>
            <p:nvPr/>
          </p:nvSpPr>
          <p:spPr>
            <a:xfrm flipV="1">
              <a:off x="1770480" y="5222520"/>
              <a:ext cx="1090080" cy="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0" name="CustomShape 16"/>
            <p:cNvSpPr/>
            <p:nvPr/>
          </p:nvSpPr>
          <p:spPr>
            <a:xfrm>
              <a:off x="6815880" y="385956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1" name="CustomShape 17"/>
            <p:cNvSpPr/>
            <p:nvPr/>
          </p:nvSpPr>
          <p:spPr>
            <a:xfrm>
              <a:off x="6815880" y="514872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2" name="CustomShape 18"/>
            <p:cNvSpPr/>
            <p:nvPr/>
          </p:nvSpPr>
          <p:spPr>
            <a:xfrm>
              <a:off x="1418040" y="4378680"/>
              <a:ext cx="1442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3" name="CustomShape 19"/>
            <p:cNvSpPr/>
            <p:nvPr/>
          </p:nvSpPr>
          <p:spPr>
            <a:xfrm>
              <a:off x="1286280" y="4102920"/>
              <a:ext cx="360" cy="49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4" name="CustomShape 20"/>
            <p:cNvSpPr/>
            <p:nvPr/>
          </p:nvSpPr>
          <p:spPr>
            <a:xfrm>
              <a:off x="1423080" y="4099320"/>
              <a:ext cx="360" cy="28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5" name="CustomShape 21"/>
            <p:cNvSpPr/>
            <p:nvPr/>
          </p:nvSpPr>
          <p:spPr>
            <a:xfrm flipV="1">
              <a:off x="2271600" y="3963240"/>
              <a:ext cx="591480" cy="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6" name="CustomShape 22"/>
            <p:cNvSpPr/>
            <p:nvPr/>
          </p:nvSpPr>
          <p:spPr>
            <a:xfrm>
              <a:off x="2279880" y="2390040"/>
              <a:ext cx="360" cy="159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7" name="CustomShape 23"/>
            <p:cNvSpPr/>
            <p:nvPr/>
          </p:nvSpPr>
          <p:spPr>
            <a:xfrm>
              <a:off x="2583360" y="3549240"/>
              <a:ext cx="277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8" name="CustomShape 24"/>
            <p:cNvSpPr/>
            <p:nvPr/>
          </p:nvSpPr>
          <p:spPr>
            <a:xfrm>
              <a:off x="2598480" y="2523240"/>
              <a:ext cx="360" cy="102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9" name="CustomShape 25"/>
            <p:cNvSpPr/>
            <p:nvPr/>
          </p:nvSpPr>
          <p:spPr>
            <a:xfrm flipH="1">
              <a:off x="2582640" y="2523240"/>
              <a:ext cx="1182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30" name="CustomShape 26"/>
            <p:cNvSpPr/>
            <p:nvPr/>
          </p:nvSpPr>
          <p:spPr>
            <a:xfrm>
              <a:off x="3766680" y="2247840"/>
              <a:ext cx="360" cy="28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331" name="Group 27"/>
            <p:cNvGrpSpPr/>
            <p:nvPr/>
          </p:nvGrpSpPr>
          <p:grpSpPr>
            <a:xfrm>
              <a:off x="448920" y="2917440"/>
              <a:ext cx="1729800" cy="1163520"/>
              <a:chOff x="448920" y="2917440"/>
              <a:chExt cx="1729800" cy="1163520"/>
            </a:xfrm>
          </p:grpSpPr>
          <p:pic>
            <p:nvPicPr>
              <p:cNvPr id="332" name="Picture 23" descr="DevOps-Team.eps"/>
              <p:cNvPicPr/>
              <p:nvPr/>
            </p:nvPicPr>
            <p:blipFill>
              <a:blip r:embed="rId4"/>
              <a:stretch/>
            </p:blipFill>
            <p:spPr>
              <a:xfrm>
                <a:off x="633960" y="2917440"/>
                <a:ext cx="1352160" cy="9205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3" name="CustomShape 28"/>
              <p:cNvSpPr/>
              <p:nvPr/>
            </p:nvSpPr>
            <p:spPr>
              <a:xfrm>
                <a:off x="448920" y="3839040"/>
                <a:ext cx="172980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334" name="CustomShape 29"/>
            <p:cNvSpPr/>
            <p:nvPr/>
          </p:nvSpPr>
          <p:spPr>
            <a:xfrm>
              <a:off x="3358800" y="428724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INVENTORY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35" name="Picture 63" descr="hosts.eps"/>
            <p:cNvPicPr/>
            <p:nvPr/>
          </p:nvPicPr>
          <p:blipFill>
            <a:blip r:embed="rId5"/>
            <a:stretch/>
          </p:blipFill>
          <p:spPr>
            <a:xfrm>
              <a:off x="7630560" y="3540960"/>
              <a:ext cx="682200" cy="578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6" name="CustomShape 30"/>
            <p:cNvSpPr/>
            <p:nvPr/>
          </p:nvSpPr>
          <p:spPr>
            <a:xfrm>
              <a:off x="7272360" y="4172040"/>
              <a:ext cx="13597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HOSTS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37" name="CustomShape 31"/>
            <p:cNvSpPr/>
            <p:nvPr/>
          </p:nvSpPr>
          <p:spPr>
            <a:xfrm>
              <a:off x="7270560" y="5539680"/>
              <a:ext cx="13597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NETWORKING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38" name="Picture 69" descr="networking.eps"/>
            <p:cNvPicPr/>
            <p:nvPr/>
          </p:nvPicPr>
          <p:blipFill>
            <a:blip r:embed="rId6"/>
            <a:stretch/>
          </p:blipFill>
          <p:spPr>
            <a:xfrm>
              <a:off x="7638840" y="4847040"/>
              <a:ext cx="655200" cy="655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9" name="CustomShape 32"/>
            <p:cNvSpPr/>
            <p:nvPr/>
          </p:nvSpPr>
          <p:spPr>
            <a:xfrm>
              <a:off x="4975200" y="541980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PLUGINS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40" name="Picture 105" descr="inventory.eps"/>
            <p:cNvPicPr/>
            <p:nvPr/>
          </p:nvPicPr>
          <p:blipFill>
            <a:blip r:embed="rId7"/>
            <a:stretch/>
          </p:blipFill>
          <p:spPr>
            <a:xfrm>
              <a:off x="3718440" y="3585600"/>
              <a:ext cx="615960" cy="65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1" name="Picture 106" descr="api.eps"/>
            <p:cNvPicPr/>
            <p:nvPr/>
          </p:nvPicPr>
          <p:blipFill>
            <a:blip r:embed="rId8"/>
            <a:stretch/>
          </p:blipFill>
          <p:spPr>
            <a:xfrm>
              <a:off x="5298840" y="3607920"/>
              <a:ext cx="693360" cy="64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2" name="CustomShape 33"/>
            <p:cNvSpPr/>
            <p:nvPr/>
          </p:nvSpPr>
          <p:spPr>
            <a:xfrm>
              <a:off x="5109840" y="4294080"/>
              <a:ext cx="106740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API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43" name="Picture 18" descr="plugin.eps"/>
            <p:cNvPicPr/>
            <p:nvPr/>
          </p:nvPicPr>
          <p:blipFill>
            <a:blip r:embed="rId9"/>
            <a:stretch/>
          </p:blipFill>
          <p:spPr>
            <a:xfrm>
              <a:off x="5252760" y="4818240"/>
              <a:ext cx="822600" cy="55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4" name="CustomShape 34"/>
            <p:cNvSpPr/>
            <p:nvPr/>
          </p:nvSpPr>
          <p:spPr>
            <a:xfrm>
              <a:off x="3339000" y="541908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MODULES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45" name="Picture 19" descr="tools.eps"/>
            <p:cNvPicPr/>
            <p:nvPr/>
          </p:nvPicPr>
          <p:blipFill>
            <a:blip r:embed="rId10"/>
            <a:stretch/>
          </p:blipFill>
          <p:spPr>
            <a:xfrm>
              <a:off x="3766680" y="4842360"/>
              <a:ext cx="536400" cy="5349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/>
          <p:cNvGrpSpPr/>
          <p:nvPr/>
        </p:nvGrpSpPr>
        <p:grpSpPr>
          <a:xfrm>
            <a:off x="448920" y="1345320"/>
            <a:ext cx="8182800" cy="4804200"/>
            <a:chOff x="448920" y="1345320"/>
            <a:chExt cx="8182800" cy="4804200"/>
          </a:xfrm>
        </p:grpSpPr>
        <p:grpSp>
          <p:nvGrpSpPr>
            <p:cNvPr id="347" name="Group 2"/>
            <p:cNvGrpSpPr/>
            <p:nvPr/>
          </p:nvGrpSpPr>
          <p:grpSpPr>
            <a:xfrm>
              <a:off x="448920" y="1345320"/>
              <a:ext cx="8182800" cy="4804200"/>
              <a:chOff x="448920" y="1345320"/>
              <a:chExt cx="8182800" cy="4804200"/>
            </a:xfrm>
          </p:grpSpPr>
          <p:grpSp>
            <p:nvGrpSpPr>
              <p:cNvPr id="348" name="Group 3"/>
              <p:cNvGrpSpPr/>
              <p:nvPr/>
            </p:nvGrpSpPr>
            <p:grpSpPr>
              <a:xfrm>
                <a:off x="448920" y="1345320"/>
                <a:ext cx="8182800" cy="4804200"/>
                <a:chOff x="448920" y="1345320"/>
                <a:chExt cx="8182800" cy="4804200"/>
              </a:xfrm>
            </p:grpSpPr>
            <p:sp>
              <p:nvSpPr>
                <p:cNvPr id="349" name="CustomShape 4"/>
                <p:cNvSpPr/>
                <p:nvPr/>
              </p:nvSpPr>
              <p:spPr>
                <a:xfrm>
                  <a:off x="2971080" y="2836800"/>
                  <a:ext cx="3789720" cy="31244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440">
                  <a:solidFill>
                    <a:schemeClr val="accent2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/>
              </p:style>
            </p:sp>
            <p:sp>
              <p:nvSpPr>
                <p:cNvPr id="350" name="Line 5"/>
                <p:cNvSpPr/>
                <p:nvPr/>
              </p:nvSpPr>
              <p:spPr>
                <a:xfrm>
                  <a:off x="7112880" y="2681640"/>
                  <a:ext cx="0" cy="34678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grpSp>
              <p:nvGrpSpPr>
                <p:cNvPr id="351" name="Group 6"/>
                <p:cNvGrpSpPr/>
                <p:nvPr/>
              </p:nvGrpSpPr>
              <p:grpSpPr>
                <a:xfrm>
                  <a:off x="1275120" y="1345320"/>
                  <a:ext cx="1729800" cy="1023120"/>
                  <a:chOff x="1275120" y="1345320"/>
                  <a:chExt cx="1729800" cy="1023120"/>
                </a:xfrm>
              </p:grpSpPr>
              <p:pic>
                <p:nvPicPr>
                  <p:cNvPr id="352" name="Picture 5" descr="cloud.eps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1385280" y="1345320"/>
                    <a:ext cx="1597320" cy="1023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353" name="CustomShape 7"/>
                  <p:cNvSpPr/>
                  <p:nvPr/>
                </p:nvSpPr>
                <p:spPr>
                  <a:xfrm>
                    <a:off x="1275120" y="1726920"/>
                    <a:ext cx="1729800" cy="3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sp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1000" spc="-1" strike="noStrike">
                        <a:solidFill>
                          <a:srgbClr val="424c55"/>
                        </a:solidFill>
                        <a:latin typeface="Open Sans"/>
                        <a:ea typeface="DejaVu Sans"/>
                      </a:rPr>
                      <a:t>PUBLIC / PRIVATE</a:t>
                    </a:r>
                    <a:br/>
                    <a:r>
                      <a:rPr b="1" lang="en-US" sz="1000" spc="-1" strike="noStrike">
                        <a:solidFill>
                          <a:srgbClr val="424c55"/>
                        </a:solidFill>
                        <a:latin typeface="Open Sans"/>
                        <a:ea typeface="DejaVu Sans"/>
                      </a:rPr>
                      <a:t>CLOUD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354" name="Group 8"/>
                <p:cNvGrpSpPr/>
                <p:nvPr/>
              </p:nvGrpSpPr>
              <p:grpSpPr>
                <a:xfrm>
                  <a:off x="3251880" y="1346400"/>
                  <a:ext cx="995040" cy="853200"/>
                  <a:chOff x="3251880" y="1346400"/>
                  <a:chExt cx="995040" cy="853200"/>
                </a:xfrm>
              </p:grpSpPr>
              <p:pic>
                <p:nvPicPr>
                  <p:cNvPr id="355" name="Picture 6" descr="db.eps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251880" y="1346400"/>
                    <a:ext cx="995040" cy="853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356" name="CustomShape 9"/>
                  <p:cNvSpPr/>
                  <p:nvPr/>
                </p:nvSpPr>
                <p:spPr>
                  <a:xfrm>
                    <a:off x="3306600" y="1401840"/>
                    <a:ext cx="881640" cy="249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sp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1050" spc="-1" strike="noStrike">
                        <a:solidFill>
                          <a:srgbClr val="ffffff"/>
                        </a:solidFill>
                        <a:latin typeface="Open Sans"/>
                        <a:ea typeface="DejaVu Sans"/>
                      </a:rPr>
                      <a:t>CMDB 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357" name="CustomShape 10"/>
                <p:cNvSpPr/>
                <p:nvPr/>
              </p:nvSpPr>
              <p:spPr>
                <a:xfrm flipV="1">
                  <a:off x="1770480" y="5222520"/>
                  <a:ext cx="1090080" cy="90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58" name="CustomShape 11"/>
                <p:cNvSpPr/>
                <p:nvPr/>
              </p:nvSpPr>
              <p:spPr>
                <a:xfrm>
                  <a:off x="6815880" y="3859560"/>
                  <a:ext cx="69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59" name="CustomShape 12"/>
                <p:cNvSpPr/>
                <p:nvPr/>
              </p:nvSpPr>
              <p:spPr>
                <a:xfrm>
                  <a:off x="1418040" y="4378680"/>
                  <a:ext cx="144252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0" name="CustomShape 13"/>
                <p:cNvSpPr/>
                <p:nvPr/>
              </p:nvSpPr>
              <p:spPr>
                <a:xfrm>
                  <a:off x="1286280" y="4092840"/>
                  <a:ext cx="360" cy="4957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1" name="CustomShape 14"/>
                <p:cNvSpPr/>
                <p:nvPr/>
              </p:nvSpPr>
              <p:spPr>
                <a:xfrm>
                  <a:off x="1423080" y="4099320"/>
                  <a:ext cx="360" cy="286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2" name="CustomShape 15"/>
                <p:cNvSpPr/>
                <p:nvPr/>
              </p:nvSpPr>
              <p:spPr>
                <a:xfrm flipV="1">
                  <a:off x="2271600" y="3963240"/>
                  <a:ext cx="591480" cy="75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3" name="CustomShape 16"/>
                <p:cNvSpPr/>
                <p:nvPr/>
              </p:nvSpPr>
              <p:spPr>
                <a:xfrm>
                  <a:off x="2279880" y="2390040"/>
                  <a:ext cx="360" cy="159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4" name="CustomShape 17"/>
                <p:cNvSpPr/>
                <p:nvPr/>
              </p:nvSpPr>
              <p:spPr>
                <a:xfrm>
                  <a:off x="2583360" y="3549240"/>
                  <a:ext cx="27792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  <a:tailEnd len="lg" type="triangle" w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5" name="CustomShape 18"/>
                <p:cNvSpPr/>
                <p:nvPr/>
              </p:nvSpPr>
              <p:spPr>
                <a:xfrm>
                  <a:off x="2598480" y="2523240"/>
                  <a:ext cx="360" cy="102564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6" name="CustomShape 19"/>
                <p:cNvSpPr/>
                <p:nvPr/>
              </p:nvSpPr>
              <p:spPr>
                <a:xfrm flipH="1">
                  <a:off x="2582640" y="2523240"/>
                  <a:ext cx="11826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67" name="CustomShape 20"/>
                <p:cNvSpPr/>
                <p:nvPr/>
              </p:nvSpPr>
              <p:spPr>
                <a:xfrm>
                  <a:off x="3766680" y="2247840"/>
                  <a:ext cx="360" cy="286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grpSp>
              <p:nvGrpSpPr>
                <p:cNvPr id="368" name="Group 21"/>
                <p:cNvGrpSpPr/>
                <p:nvPr/>
              </p:nvGrpSpPr>
              <p:grpSpPr>
                <a:xfrm>
                  <a:off x="448920" y="2917440"/>
                  <a:ext cx="1729800" cy="1163520"/>
                  <a:chOff x="448920" y="2917440"/>
                  <a:chExt cx="1729800" cy="1163520"/>
                </a:xfrm>
              </p:grpSpPr>
              <p:pic>
                <p:nvPicPr>
                  <p:cNvPr id="369" name="Picture 23" descr="DevOps-Team.eps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633960" y="2917440"/>
                    <a:ext cx="1352160" cy="920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370" name="CustomShape 22"/>
                  <p:cNvSpPr/>
                  <p:nvPr/>
                </p:nvSpPr>
                <p:spPr>
                  <a:xfrm>
                    <a:off x="448920" y="3839040"/>
                    <a:ext cx="1729800" cy="241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sp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1000" spc="-1" strike="noStrike">
                        <a:solidFill>
                          <a:srgbClr val="424c55"/>
                        </a:solidFill>
                        <a:latin typeface="Open Sans"/>
                        <a:ea typeface="DejaVu Sans"/>
                      </a:rPr>
                      <a:t>USERS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371" name="CustomShape 23"/>
                <p:cNvSpPr/>
                <p:nvPr/>
              </p:nvSpPr>
              <p:spPr>
                <a:xfrm>
                  <a:off x="3358800" y="4287240"/>
                  <a:ext cx="1359720" cy="24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INVENTORY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72" name="Picture 63" descr="hosts.eps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7630560" y="3540960"/>
                  <a:ext cx="682200" cy="57852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3" name="CustomShape 24"/>
                <p:cNvSpPr/>
                <p:nvPr/>
              </p:nvSpPr>
              <p:spPr>
                <a:xfrm>
                  <a:off x="7272000" y="4172040"/>
                  <a:ext cx="135972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HOSTS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sp>
              <p:nvSpPr>
                <p:cNvPr id="374" name="CustomShape 25"/>
                <p:cNvSpPr/>
                <p:nvPr/>
              </p:nvSpPr>
              <p:spPr>
                <a:xfrm>
                  <a:off x="7270560" y="5539680"/>
                  <a:ext cx="135972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NETWORKING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75" name="Picture 69" descr="networking.eps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7638840" y="4847040"/>
                  <a:ext cx="655200" cy="6552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6" name="CustomShape 26"/>
                <p:cNvSpPr/>
                <p:nvPr/>
              </p:nvSpPr>
              <p:spPr>
                <a:xfrm>
                  <a:off x="4975200" y="5419800"/>
                  <a:ext cx="1359720" cy="24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PLUGINS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77" name="Picture 105" descr="inventory.eps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3718440" y="3585600"/>
                  <a:ext cx="615960" cy="65808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78" name="Picture 106" descr="api.eps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5298840" y="3607920"/>
                  <a:ext cx="693360" cy="6454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9" name="CustomShape 27"/>
                <p:cNvSpPr/>
                <p:nvPr/>
              </p:nvSpPr>
              <p:spPr>
                <a:xfrm>
                  <a:off x="5109840" y="4294080"/>
                  <a:ext cx="1067400" cy="24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API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80" name="Picture 18" descr="plugin.eps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5252760" y="4818240"/>
                  <a:ext cx="822600" cy="5526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81" name="CustomShape 28"/>
                <p:cNvSpPr/>
                <p:nvPr/>
              </p:nvSpPr>
              <p:spPr>
                <a:xfrm>
                  <a:off x="3339000" y="5419080"/>
                  <a:ext cx="1359720" cy="24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MODULES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382" name="Picture 19" descr="tools.eps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3766680" y="4842360"/>
                  <a:ext cx="536400" cy="5349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83" name="CustomShape 29"/>
              <p:cNvSpPr/>
              <p:nvPr/>
            </p:nvSpPr>
            <p:spPr>
              <a:xfrm>
                <a:off x="2971080" y="2836800"/>
                <a:ext cx="3789720" cy="4539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384" name="CustomShape 30"/>
              <p:cNvSpPr/>
              <p:nvPr/>
            </p:nvSpPr>
            <p:spPr>
              <a:xfrm>
                <a:off x="2988000" y="2908800"/>
                <a:ext cx="3638880" cy="30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ffffff"/>
                    </a:solidFill>
                    <a:latin typeface="Open Sans"/>
                    <a:ea typeface="DejaVu Sans"/>
                  </a:rPr>
                  <a:t>ANSIBLE’S AUTOMATION ENGINE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385" name="CustomShape 31"/>
            <p:cNvSpPr/>
            <p:nvPr/>
          </p:nvSpPr>
          <p:spPr>
            <a:xfrm>
              <a:off x="6815880" y="514872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86" name="CustomShape 32"/>
          <p:cNvSpPr/>
          <p:nvPr/>
        </p:nvSpPr>
        <p:spPr>
          <a:xfrm>
            <a:off x="239040" y="1023480"/>
            <a:ext cx="8642880" cy="529596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87" name="CustomShape 33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C73596-7D71-4BA3-BEDE-70442F3D6B2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88" name="CustomShape 34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CustomShape 35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90" name="Group 36"/>
          <p:cNvGrpSpPr/>
          <p:nvPr/>
        </p:nvGrpSpPr>
        <p:grpSpPr>
          <a:xfrm>
            <a:off x="502200" y="4753800"/>
            <a:ext cx="1729800" cy="1163520"/>
            <a:chOff x="502200" y="4753800"/>
            <a:chExt cx="1729800" cy="1163520"/>
          </a:xfrm>
        </p:grpSpPr>
        <p:sp>
          <p:nvSpPr>
            <p:cNvPr id="391" name="CustomShape 37"/>
            <p:cNvSpPr/>
            <p:nvPr/>
          </p:nvSpPr>
          <p:spPr>
            <a:xfrm>
              <a:off x="502200" y="5675400"/>
              <a:ext cx="17298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ANSIBLE PLAYBOOK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92" name="Picture 10" descr="PlayBook.eps"/>
            <p:cNvPicPr/>
            <p:nvPr/>
          </p:nvPicPr>
          <p:blipFill>
            <a:blip r:embed="rId10"/>
            <a:stretch/>
          </p:blipFill>
          <p:spPr>
            <a:xfrm>
              <a:off x="1036800" y="4753800"/>
              <a:ext cx="632160" cy="884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93" name="CustomShape 38"/>
          <p:cNvSpPr/>
          <p:nvPr/>
        </p:nvSpPr>
        <p:spPr>
          <a:xfrm>
            <a:off x="1932480" y="2763360"/>
            <a:ext cx="4304520" cy="1863360"/>
          </a:xfrm>
          <a:prstGeom prst="wedgeRectCallout">
            <a:avLst>
              <a:gd name="adj1" fmla="val -48365"/>
              <a:gd name="adj2" fmla="val 72180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4" name="CustomShape 39"/>
          <p:cNvSpPr/>
          <p:nvPr/>
        </p:nvSpPr>
        <p:spPr>
          <a:xfrm>
            <a:off x="2223720" y="3049920"/>
            <a:ext cx="3850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PLAYBOOKS ARE WRITTEN IN YAML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5" name="CustomShape 40"/>
          <p:cNvSpPr/>
          <p:nvPr/>
        </p:nvSpPr>
        <p:spPr>
          <a:xfrm>
            <a:off x="2221200" y="3427920"/>
            <a:ext cx="32014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Tasks are executed sequentially Invokes Ansible modules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448920" y="1345320"/>
            <a:ext cx="8183160" cy="4804200"/>
            <a:chOff x="448920" y="1345320"/>
            <a:chExt cx="8183160" cy="4804200"/>
          </a:xfrm>
        </p:grpSpPr>
        <p:sp>
          <p:nvSpPr>
            <p:cNvPr id="397" name="CustomShape 2"/>
            <p:cNvSpPr/>
            <p:nvPr/>
          </p:nvSpPr>
          <p:spPr>
            <a:xfrm>
              <a:off x="2971080" y="2836800"/>
              <a:ext cx="3789720" cy="3124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440">
              <a:solidFill>
                <a:schemeClr val="accent2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98" name="Line 3"/>
            <p:cNvSpPr/>
            <p:nvPr/>
          </p:nvSpPr>
          <p:spPr>
            <a:xfrm>
              <a:off x="7112880" y="2681640"/>
              <a:ext cx="0" cy="3467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grpSp>
          <p:nvGrpSpPr>
            <p:cNvPr id="399" name="Group 4"/>
            <p:cNvGrpSpPr/>
            <p:nvPr/>
          </p:nvGrpSpPr>
          <p:grpSpPr>
            <a:xfrm>
              <a:off x="1275120" y="1345320"/>
              <a:ext cx="1729800" cy="1023120"/>
              <a:chOff x="1275120" y="1345320"/>
              <a:chExt cx="1729800" cy="1023120"/>
            </a:xfrm>
          </p:grpSpPr>
          <p:pic>
            <p:nvPicPr>
              <p:cNvPr id="400" name="Picture 5" descr="cloud.eps"/>
              <p:cNvPicPr/>
              <p:nvPr/>
            </p:nvPicPr>
            <p:blipFill>
              <a:blip r:embed="rId1"/>
              <a:stretch/>
            </p:blipFill>
            <p:spPr>
              <a:xfrm>
                <a:off x="1385280" y="1345320"/>
                <a:ext cx="1597320" cy="1023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01" name="CustomShape 5"/>
              <p:cNvSpPr/>
              <p:nvPr/>
            </p:nvSpPr>
            <p:spPr>
              <a:xfrm>
                <a:off x="1275120" y="1726920"/>
                <a:ext cx="1729800" cy="3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PUBLIC / PRIVATE</a:t>
                </a:r>
                <a:br/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CLOUD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402" name="Group 6"/>
            <p:cNvGrpSpPr/>
            <p:nvPr/>
          </p:nvGrpSpPr>
          <p:grpSpPr>
            <a:xfrm>
              <a:off x="3251880" y="1346400"/>
              <a:ext cx="995040" cy="853200"/>
              <a:chOff x="3251880" y="1346400"/>
              <a:chExt cx="995040" cy="853200"/>
            </a:xfrm>
          </p:grpSpPr>
          <p:pic>
            <p:nvPicPr>
              <p:cNvPr id="403" name="Picture 6" descr="db.eps"/>
              <p:cNvPicPr/>
              <p:nvPr/>
            </p:nvPicPr>
            <p:blipFill>
              <a:blip r:embed="rId2"/>
              <a:stretch/>
            </p:blipFill>
            <p:spPr>
              <a:xfrm>
                <a:off x="3251880" y="1346400"/>
                <a:ext cx="995040" cy="853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04" name="CustomShape 7"/>
              <p:cNvSpPr/>
              <p:nvPr/>
            </p:nvSpPr>
            <p:spPr>
              <a:xfrm>
                <a:off x="3306600" y="1401840"/>
                <a:ext cx="881640" cy="249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ffffff"/>
                    </a:solidFill>
                    <a:latin typeface="Open Sans"/>
                    <a:ea typeface="DejaVu Sans"/>
                  </a:rPr>
                  <a:t>CMDB 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405" name="CustomShape 8"/>
            <p:cNvSpPr/>
            <p:nvPr/>
          </p:nvSpPr>
          <p:spPr>
            <a:xfrm flipV="1">
              <a:off x="1770480" y="5222520"/>
              <a:ext cx="1090080" cy="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6" name="CustomShape 9"/>
            <p:cNvSpPr/>
            <p:nvPr/>
          </p:nvSpPr>
          <p:spPr>
            <a:xfrm>
              <a:off x="6815880" y="385956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7" name="CustomShape 10"/>
            <p:cNvSpPr/>
            <p:nvPr/>
          </p:nvSpPr>
          <p:spPr>
            <a:xfrm>
              <a:off x="1418040" y="4378680"/>
              <a:ext cx="1442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8" name="CustomShape 11"/>
            <p:cNvSpPr/>
            <p:nvPr/>
          </p:nvSpPr>
          <p:spPr>
            <a:xfrm>
              <a:off x="1286280" y="4092840"/>
              <a:ext cx="360" cy="49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9" name="CustomShape 12"/>
            <p:cNvSpPr/>
            <p:nvPr/>
          </p:nvSpPr>
          <p:spPr>
            <a:xfrm>
              <a:off x="1423080" y="4099320"/>
              <a:ext cx="360" cy="28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0" name="CustomShape 13"/>
            <p:cNvSpPr/>
            <p:nvPr/>
          </p:nvSpPr>
          <p:spPr>
            <a:xfrm flipV="1">
              <a:off x="2271600" y="3963240"/>
              <a:ext cx="591480" cy="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1" name="CustomShape 14"/>
            <p:cNvSpPr/>
            <p:nvPr/>
          </p:nvSpPr>
          <p:spPr>
            <a:xfrm>
              <a:off x="2279880" y="2390040"/>
              <a:ext cx="360" cy="159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2583360" y="3549240"/>
              <a:ext cx="277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3" name="CustomShape 16"/>
            <p:cNvSpPr/>
            <p:nvPr/>
          </p:nvSpPr>
          <p:spPr>
            <a:xfrm>
              <a:off x="2598480" y="2523240"/>
              <a:ext cx="360" cy="102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4" name="CustomShape 17"/>
            <p:cNvSpPr/>
            <p:nvPr/>
          </p:nvSpPr>
          <p:spPr>
            <a:xfrm flipH="1">
              <a:off x="2582640" y="2523240"/>
              <a:ext cx="1182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3766680" y="2247840"/>
              <a:ext cx="360" cy="28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416" name="Group 19"/>
            <p:cNvGrpSpPr/>
            <p:nvPr/>
          </p:nvGrpSpPr>
          <p:grpSpPr>
            <a:xfrm>
              <a:off x="448920" y="2917440"/>
              <a:ext cx="1729800" cy="1163520"/>
              <a:chOff x="448920" y="2917440"/>
              <a:chExt cx="1729800" cy="1163520"/>
            </a:xfrm>
          </p:grpSpPr>
          <p:pic>
            <p:nvPicPr>
              <p:cNvPr id="417" name="Picture 23" descr="DevOps-Team.eps"/>
              <p:cNvPicPr/>
              <p:nvPr/>
            </p:nvPicPr>
            <p:blipFill>
              <a:blip r:embed="rId3"/>
              <a:stretch/>
            </p:blipFill>
            <p:spPr>
              <a:xfrm>
                <a:off x="633960" y="2917440"/>
                <a:ext cx="1352160" cy="9205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18" name="CustomShape 20"/>
              <p:cNvSpPr/>
              <p:nvPr/>
            </p:nvSpPr>
            <p:spPr>
              <a:xfrm>
                <a:off x="448920" y="3839040"/>
                <a:ext cx="172980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419" name="CustomShape 21"/>
            <p:cNvSpPr/>
            <p:nvPr/>
          </p:nvSpPr>
          <p:spPr>
            <a:xfrm>
              <a:off x="3358800" y="428724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INVENTORY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20" name="Picture 63" descr="hosts.eps"/>
            <p:cNvPicPr/>
            <p:nvPr/>
          </p:nvPicPr>
          <p:blipFill>
            <a:blip r:embed="rId4"/>
            <a:stretch/>
          </p:blipFill>
          <p:spPr>
            <a:xfrm>
              <a:off x="7630560" y="3540960"/>
              <a:ext cx="682200" cy="578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1" name="CustomShape 22"/>
            <p:cNvSpPr/>
            <p:nvPr/>
          </p:nvSpPr>
          <p:spPr>
            <a:xfrm>
              <a:off x="7272360" y="4172040"/>
              <a:ext cx="13597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HOSTS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22" name="CustomShape 23"/>
            <p:cNvSpPr/>
            <p:nvPr/>
          </p:nvSpPr>
          <p:spPr>
            <a:xfrm>
              <a:off x="7270560" y="5539680"/>
              <a:ext cx="13597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NETWORKING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23" name="Picture 69" descr="networking.eps"/>
            <p:cNvPicPr/>
            <p:nvPr/>
          </p:nvPicPr>
          <p:blipFill>
            <a:blip r:embed="rId5"/>
            <a:stretch/>
          </p:blipFill>
          <p:spPr>
            <a:xfrm>
              <a:off x="7638840" y="4847040"/>
              <a:ext cx="655200" cy="655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4" name="CustomShape 24"/>
            <p:cNvSpPr/>
            <p:nvPr/>
          </p:nvSpPr>
          <p:spPr>
            <a:xfrm>
              <a:off x="4975200" y="541980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PLUGINS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25" name="Picture 105" descr="inventory.eps"/>
            <p:cNvPicPr/>
            <p:nvPr/>
          </p:nvPicPr>
          <p:blipFill>
            <a:blip r:embed="rId6"/>
            <a:stretch/>
          </p:blipFill>
          <p:spPr>
            <a:xfrm>
              <a:off x="3718440" y="3585600"/>
              <a:ext cx="615960" cy="65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6" name="Picture 106" descr="api.eps"/>
            <p:cNvPicPr/>
            <p:nvPr/>
          </p:nvPicPr>
          <p:blipFill>
            <a:blip r:embed="rId7"/>
            <a:stretch/>
          </p:blipFill>
          <p:spPr>
            <a:xfrm>
              <a:off x="5298840" y="3607920"/>
              <a:ext cx="693360" cy="64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7" name="CustomShape 25"/>
            <p:cNvSpPr/>
            <p:nvPr/>
          </p:nvSpPr>
          <p:spPr>
            <a:xfrm>
              <a:off x="5109840" y="4294080"/>
              <a:ext cx="106740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API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28" name="Picture 18" descr="plugin.eps"/>
            <p:cNvPicPr/>
            <p:nvPr/>
          </p:nvPicPr>
          <p:blipFill>
            <a:blip r:embed="rId8"/>
            <a:stretch/>
          </p:blipFill>
          <p:spPr>
            <a:xfrm>
              <a:off x="5252760" y="4818240"/>
              <a:ext cx="822600" cy="55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9" name="CustomShape 26"/>
            <p:cNvSpPr/>
            <p:nvPr/>
          </p:nvSpPr>
          <p:spPr>
            <a:xfrm>
              <a:off x="2971080" y="2836800"/>
              <a:ext cx="3789720" cy="453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27"/>
            <p:cNvSpPr/>
            <p:nvPr/>
          </p:nvSpPr>
          <p:spPr>
            <a:xfrm>
              <a:off x="2988000" y="2908800"/>
              <a:ext cx="363888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ANSIBLE’S AUTOMATION ENGINE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31" name="CustomShape 28"/>
            <p:cNvSpPr/>
            <p:nvPr/>
          </p:nvSpPr>
          <p:spPr>
            <a:xfrm>
              <a:off x="6815880" y="514872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2" name="CustomShape 29"/>
            <p:cNvSpPr/>
            <p:nvPr/>
          </p:nvSpPr>
          <p:spPr>
            <a:xfrm>
              <a:off x="502200" y="5675400"/>
              <a:ext cx="17298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ANSIBLE PLAYBOOK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433" name="Picture 10" descr="PlayBook.eps"/>
            <p:cNvPicPr/>
            <p:nvPr/>
          </p:nvPicPr>
          <p:blipFill>
            <a:blip r:embed="rId9"/>
            <a:stretch/>
          </p:blipFill>
          <p:spPr>
            <a:xfrm>
              <a:off x="1036800" y="4753800"/>
              <a:ext cx="632160" cy="884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4" name="CustomShape 30"/>
          <p:cNvSpPr/>
          <p:nvPr/>
        </p:nvSpPr>
        <p:spPr>
          <a:xfrm>
            <a:off x="239040" y="1023480"/>
            <a:ext cx="8642880" cy="529596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435" name="CustomShape 31"/>
          <p:cNvSpPr/>
          <p:nvPr/>
        </p:nvSpPr>
        <p:spPr>
          <a:xfrm>
            <a:off x="3339000" y="5419080"/>
            <a:ext cx="13597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424c55"/>
                </a:solidFill>
                <a:latin typeface="Open Sans"/>
                <a:ea typeface="DejaVu Sans"/>
              </a:rPr>
              <a:t>MODULES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36" name="Picture 19" descr="tools.eps"/>
          <p:cNvPicPr/>
          <p:nvPr/>
        </p:nvPicPr>
        <p:blipFill>
          <a:blip r:embed="rId10"/>
          <a:stretch/>
        </p:blipFill>
        <p:spPr>
          <a:xfrm>
            <a:off x="3766680" y="4842360"/>
            <a:ext cx="536400" cy="534960"/>
          </a:xfrm>
          <a:prstGeom prst="rect">
            <a:avLst/>
          </a:prstGeom>
          <a:ln>
            <a:noFill/>
          </a:ln>
        </p:spPr>
      </p:pic>
      <p:sp>
        <p:nvSpPr>
          <p:cNvPr id="437" name="CustomShape 32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DB1DFC-CC78-4400-89EF-39157D058FB2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4481280" y="2646000"/>
            <a:ext cx="4356720" cy="1863360"/>
          </a:xfrm>
          <a:prstGeom prst="wedgeRectCallout">
            <a:avLst>
              <a:gd name="adj1" fmla="val -48365"/>
              <a:gd name="adj2" fmla="val 72180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1" name="CustomShape 36"/>
          <p:cNvSpPr/>
          <p:nvPr/>
        </p:nvSpPr>
        <p:spPr>
          <a:xfrm>
            <a:off x="4772520" y="2932560"/>
            <a:ext cx="39283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MODULES ARE “TOOLS IN THE TOOLKIT”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2" name="CustomShape 37"/>
          <p:cNvSpPr/>
          <p:nvPr/>
        </p:nvSpPr>
        <p:spPr>
          <a:xfrm>
            <a:off x="4770000" y="3310560"/>
            <a:ext cx="37836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Python, Powershell, or any language</a:t>
            </a:r>
            <a:br/>
            <a:r>
              <a:rPr b="0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Extend Ansible simplicity to entire stack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766680" y="2247840"/>
            <a:ext cx="360" cy="28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44" name="Group 2"/>
          <p:cNvGrpSpPr/>
          <p:nvPr/>
        </p:nvGrpSpPr>
        <p:grpSpPr>
          <a:xfrm>
            <a:off x="448920" y="1345320"/>
            <a:ext cx="8182800" cy="4804200"/>
            <a:chOff x="448920" y="1345320"/>
            <a:chExt cx="8182800" cy="4804200"/>
          </a:xfrm>
        </p:grpSpPr>
        <p:sp>
          <p:nvSpPr>
            <p:cNvPr id="445" name="CustomShape 3"/>
            <p:cNvSpPr/>
            <p:nvPr/>
          </p:nvSpPr>
          <p:spPr>
            <a:xfrm>
              <a:off x="2971080" y="2836800"/>
              <a:ext cx="3789720" cy="3124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440">
              <a:solidFill>
                <a:schemeClr val="accent2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grpSp>
          <p:nvGrpSpPr>
            <p:cNvPr id="446" name="Group 4"/>
            <p:cNvGrpSpPr/>
            <p:nvPr/>
          </p:nvGrpSpPr>
          <p:grpSpPr>
            <a:xfrm>
              <a:off x="448920" y="1345320"/>
              <a:ext cx="8182800" cy="4804200"/>
              <a:chOff x="448920" y="1345320"/>
              <a:chExt cx="8182800" cy="4804200"/>
            </a:xfrm>
          </p:grpSpPr>
          <p:sp>
            <p:nvSpPr>
              <p:cNvPr id="447" name="CustomShape 5"/>
              <p:cNvSpPr/>
              <p:nvPr/>
            </p:nvSpPr>
            <p:spPr>
              <a:xfrm>
                <a:off x="2971080" y="2836800"/>
                <a:ext cx="3789720" cy="4539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48" name="Line 6"/>
              <p:cNvSpPr/>
              <p:nvPr/>
            </p:nvSpPr>
            <p:spPr>
              <a:xfrm>
                <a:off x="7112880" y="2681640"/>
                <a:ext cx="0" cy="346788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49" name="CustomShape 7"/>
              <p:cNvSpPr/>
              <p:nvPr/>
            </p:nvSpPr>
            <p:spPr>
              <a:xfrm>
                <a:off x="2988000" y="2908800"/>
                <a:ext cx="3638880" cy="30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ffffff"/>
                    </a:solidFill>
                    <a:latin typeface="Open Sans"/>
                    <a:ea typeface="DejaVu Sans"/>
                  </a:rPr>
                  <a:t>ANSIBLE’S AUTOMATION ENGINE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450" name="Group 8"/>
              <p:cNvGrpSpPr/>
              <p:nvPr/>
            </p:nvGrpSpPr>
            <p:grpSpPr>
              <a:xfrm>
                <a:off x="502200" y="4753800"/>
                <a:ext cx="1729800" cy="1163520"/>
                <a:chOff x="502200" y="4753800"/>
                <a:chExt cx="1729800" cy="1163520"/>
              </a:xfrm>
            </p:grpSpPr>
            <p:sp>
              <p:nvSpPr>
                <p:cNvPr id="451" name="CustomShape 9"/>
                <p:cNvSpPr/>
                <p:nvPr/>
              </p:nvSpPr>
              <p:spPr>
                <a:xfrm>
                  <a:off x="502200" y="5675400"/>
                  <a:ext cx="172980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ANSIBLE PLAYBOOK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  <p:pic>
              <p:nvPicPr>
                <p:cNvPr id="452" name="Picture 10" descr="PlayBook.eps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1036800" y="4753800"/>
                  <a:ext cx="632160" cy="88416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453" name="Group 10"/>
              <p:cNvGrpSpPr/>
              <p:nvPr/>
            </p:nvGrpSpPr>
            <p:grpSpPr>
              <a:xfrm>
                <a:off x="1275120" y="1345320"/>
                <a:ext cx="1729800" cy="1023120"/>
                <a:chOff x="1275120" y="1345320"/>
                <a:chExt cx="1729800" cy="1023120"/>
              </a:xfrm>
            </p:grpSpPr>
            <p:pic>
              <p:nvPicPr>
                <p:cNvPr id="454" name="Picture 5" descr="cloud.eps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1385280" y="1345320"/>
                  <a:ext cx="1597320" cy="102312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55" name="CustomShape 11"/>
                <p:cNvSpPr/>
                <p:nvPr/>
              </p:nvSpPr>
              <p:spPr>
                <a:xfrm>
                  <a:off x="1275120" y="1726920"/>
                  <a:ext cx="1729800" cy="39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PUBLIC / PRIVATE</a:t>
                  </a:r>
                  <a:br/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CLOUD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grpSp>
            <p:nvGrpSpPr>
              <p:cNvPr id="456" name="Group 12"/>
              <p:cNvGrpSpPr/>
              <p:nvPr/>
            </p:nvGrpSpPr>
            <p:grpSpPr>
              <a:xfrm>
                <a:off x="3251880" y="1346400"/>
                <a:ext cx="995040" cy="853200"/>
                <a:chOff x="3251880" y="1346400"/>
                <a:chExt cx="995040" cy="853200"/>
              </a:xfrm>
            </p:grpSpPr>
            <p:pic>
              <p:nvPicPr>
                <p:cNvPr id="457" name="Picture 6" descr="db.eps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3251880" y="1346400"/>
                  <a:ext cx="995040" cy="8532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58" name="CustomShape 13"/>
                <p:cNvSpPr/>
                <p:nvPr/>
              </p:nvSpPr>
              <p:spPr>
                <a:xfrm>
                  <a:off x="3306600" y="1401840"/>
                  <a:ext cx="881640" cy="24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50" spc="-1" strike="noStrike">
                      <a:solidFill>
                        <a:srgbClr val="ffffff"/>
                      </a:solidFill>
                      <a:latin typeface="Open Sans"/>
                      <a:ea typeface="DejaVu Sans"/>
                    </a:rPr>
                    <a:t>CMDB 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  <p:sp>
            <p:nvSpPr>
              <p:cNvPr id="459" name="CustomShape 14"/>
              <p:cNvSpPr/>
              <p:nvPr/>
            </p:nvSpPr>
            <p:spPr>
              <a:xfrm flipV="1">
                <a:off x="1770480" y="5222520"/>
                <a:ext cx="1090080" cy="9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0" name="CustomShape 15"/>
              <p:cNvSpPr/>
              <p:nvPr/>
            </p:nvSpPr>
            <p:spPr>
              <a:xfrm>
                <a:off x="6815880" y="3859560"/>
                <a:ext cx="695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1" name="CustomShape 16"/>
              <p:cNvSpPr/>
              <p:nvPr/>
            </p:nvSpPr>
            <p:spPr>
              <a:xfrm>
                <a:off x="6815880" y="5148720"/>
                <a:ext cx="695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2" name="CustomShape 17"/>
              <p:cNvSpPr/>
              <p:nvPr/>
            </p:nvSpPr>
            <p:spPr>
              <a:xfrm>
                <a:off x="1418040" y="4378680"/>
                <a:ext cx="1442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3" name="CustomShape 18"/>
              <p:cNvSpPr/>
              <p:nvPr/>
            </p:nvSpPr>
            <p:spPr>
              <a:xfrm>
                <a:off x="1286280" y="4092840"/>
                <a:ext cx="360" cy="495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4" name="CustomShape 19"/>
              <p:cNvSpPr/>
              <p:nvPr/>
            </p:nvSpPr>
            <p:spPr>
              <a:xfrm>
                <a:off x="1423080" y="4099320"/>
                <a:ext cx="360" cy="28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5" name="CustomShape 20"/>
              <p:cNvSpPr/>
              <p:nvPr/>
            </p:nvSpPr>
            <p:spPr>
              <a:xfrm flipV="1">
                <a:off x="2271600" y="3963240"/>
                <a:ext cx="591480" cy="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6" name="CustomShape 21"/>
              <p:cNvSpPr/>
              <p:nvPr/>
            </p:nvSpPr>
            <p:spPr>
              <a:xfrm>
                <a:off x="2279880" y="2390040"/>
                <a:ext cx="360" cy="159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7" name="CustomShape 22"/>
              <p:cNvSpPr/>
              <p:nvPr/>
            </p:nvSpPr>
            <p:spPr>
              <a:xfrm>
                <a:off x="2583360" y="3549240"/>
                <a:ext cx="277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  <a:tailEnd len="lg" type="triangle" w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8" name="CustomShape 23"/>
              <p:cNvSpPr/>
              <p:nvPr/>
            </p:nvSpPr>
            <p:spPr>
              <a:xfrm>
                <a:off x="2598480" y="2523240"/>
                <a:ext cx="360" cy="1025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9" name="CustomShape 24"/>
              <p:cNvSpPr/>
              <p:nvPr/>
            </p:nvSpPr>
            <p:spPr>
              <a:xfrm flipH="1">
                <a:off x="2582640" y="2523240"/>
                <a:ext cx="11826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accent1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470" name="Group 25"/>
              <p:cNvGrpSpPr/>
              <p:nvPr/>
            </p:nvGrpSpPr>
            <p:grpSpPr>
              <a:xfrm>
                <a:off x="448920" y="2917440"/>
                <a:ext cx="1729800" cy="1163520"/>
                <a:chOff x="448920" y="2917440"/>
                <a:chExt cx="1729800" cy="1163520"/>
              </a:xfrm>
            </p:grpSpPr>
            <p:pic>
              <p:nvPicPr>
                <p:cNvPr id="471" name="Picture 23" descr="DevOps-Team.eps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633960" y="2917440"/>
                  <a:ext cx="1352160" cy="92052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72" name="CustomShape 26"/>
                <p:cNvSpPr/>
                <p:nvPr/>
              </p:nvSpPr>
              <p:spPr>
                <a:xfrm>
                  <a:off x="448920" y="3839040"/>
                  <a:ext cx="1729800" cy="24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US" sz="1000" spc="-1" strike="noStrike">
                      <a:solidFill>
                        <a:srgbClr val="424c55"/>
                      </a:solidFill>
                      <a:latin typeface="Open Sans"/>
                      <a:ea typeface="DejaVu Sans"/>
                    </a:rPr>
                    <a:t>USERS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pic>
            <p:nvPicPr>
              <p:cNvPr id="473" name="Picture 63" descr="hosts.eps"/>
              <p:cNvPicPr/>
              <p:nvPr/>
            </p:nvPicPr>
            <p:blipFill>
              <a:blip r:embed="rId5"/>
              <a:stretch/>
            </p:blipFill>
            <p:spPr>
              <a:xfrm>
                <a:off x="7630560" y="3540960"/>
                <a:ext cx="682200" cy="5785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74" name="CustomShape 27"/>
              <p:cNvSpPr/>
              <p:nvPr/>
            </p:nvSpPr>
            <p:spPr>
              <a:xfrm>
                <a:off x="7272000" y="4172040"/>
                <a:ext cx="135972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HOSTS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475" name="CustomShape 28"/>
              <p:cNvSpPr/>
              <p:nvPr/>
            </p:nvSpPr>
            <p:spPr>
              <a:xfrm>
                <a:off x="7270560" y="5539680"/>
                <a:ext cx="135972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NETWORKING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76" name="Picture 69" descr="networking.eps"/>
              <p:cNvPicPr/>
              <p:nvPr/>
            </p:nvPicPr>
            <p:blipFill>
              <a:blip r:embed="rId6"/>
              <a:stretch/>
            </p:blipFill>
            <p:spPr>
              <a:xfrm>
                <a:off x="7638840" y="4847040"/>
                <a:ext cx="655200" cy="655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77" name="CustomShape 29"/>
              <p:cNvSpPr/>
              <p:nvPr/>
            </p:nvSpPr>
            <p:spPr>
              <a:xfrm>
                <a:off x="4975200" y="5419800"/>
                <a:ext cx="1359720" cy="24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PLUGINS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78" name="Picture 106" descr="api.eps"/>
              <p:cNvPicPr/>
              <p:nvPr/>
            </p:nvPicPr>
            <p:blipFill>
              <a:blip r:embed="rId7"/>
              <a:stretch/>
            </p:blipFill>
            <p:spPr>
              <a:xfrm>
                <a:off x="5298840" y="3607920"/>
                <a:ext cx="693360" cy="645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79" name="CustomShape 30"/>
              <p:cNvSpPr/>
              <p:nvPr/>
            </p:nvSpPr>
            <p:spPr>
              <a:xfrm>
                <a:off x="5109840" y="4294080"/>
                <a:ext cx="1067400" cy="24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API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80" name="Picture 18" descr="plugin.eps"/>
              <p:cNvPicPr/>
              <p:nvPr/>
            </p:nvPicPr>
            <p:blipFill>
              <a:blip r:embed="rId8"/>
              <a:stretch/>
            </p:blipFill>
            <p:spPr>
              <a:xfrm>
                <a:off x="5252760" y="4818240"/>
                <a:ext cx="822600" cy="552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1" name="CustomShape 31"/>
              <p:cNvSpPr/>
              <p:nvPr/>
            </p:nvSpPr>
            <p:spPr>
              <a:xfrm>
                <a:off x="3339000" y="5419080"/>
                <a:ext cx="1359720" cy="24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MODULES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82" name="Picture 19" descr="tools.eps"/>
              <p:cNvPicPr/>
              <p:nvPr/>
            </p:nvPicPr>
            <p:blipFill>
              <a:blip r:embed="rId9"/>
              <a:stretch/>
            </p:blipFill>
            <p:spPr>
              <a:xfrm>
                <a:off x="3766680" y="4842360"/>
                <a:ext cx="536400" cy="53496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83" name="CustomShape 32"/>
          <p:cNvSpPr/>
          <p:nvPr/>
        </p:nvSpPr>
        <p:spPr>
          <a:xfrm>
            <a:off x="239040" y="1023480"/>
            <a:ext cx="8642880" cy="529596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484" name="CustomShape 33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6D9BB7-C1D3-472F-8DC0-D68DB68D8191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85" name="CustomShape 34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6" name="CustomShape 35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CustomShape 36"/>
          <p:cNvSpPr/>
          <p:nvPr/>
        </p:nvSpPr>
        <p:spPr>
          <a:xfrm>
            <a:off x="3358800" y="4287240"/>
            <a:ext cx="13597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424c55"/>
                </a:solidFill>
                <a:latin typeface="Open Sans"/>
                <a:ea typeface="DejaVu Sans"/>
              </a:rPr>
              <a:t>INVENTORY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88" name="Picture 105" descr="inventory.eps"/>
          <p:cNvPicPr/>
          <p:nvPr/>
        </p:nvPicPr>
        <p:blipFill>
          <a:blip r:embed="rId10"/>
          <a:stretch/>
        </p:blipFill>
        <p:spPr>
          <a:xfrm>
            <a:off x="3718440" y="3585600"/>
            <a:ext cx="615960" cy="658080"/>
          </a:xfrm>
          <a:prstGeom prst="rect">
            <a:avLst/>
          </a:prstGeom>
          <a:ln>
            <a:noFill/>
          </a:ln>
        </p:spPr>
      </p:pic>
      <p:sp>
        <p:nvSpPr>
          <p:cNvPr id="489" name="CustomShape 37"/>
          <p:cNvSpPr/>
          <p:nvPr/>
        </p:nvSpPr>
        <p:spPr>
          <a:xfrm>
            <a:off x="4472640" y="1198800"/>
            <a:ext cx="4356720" cy="2122560"/>
          </a:xfrm>
          <a:prstGeom prst="wedgeRectCallout">
            <a:avLst>
              <a:gd name="adj1" fmla="val -48365"/>
              <a:gd name="adj2" fmla="val 72180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0" name="CustomShape 38"/>
          <p:cNvSpPr/>
          <p:nvPr/>
        </p:nvSpPr>
        <p:spPr>
          <a:xfrm>
            <a:off x="4781520" y="1426320"/>
            <a:ext cx="37836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e1012"/>
                </a:solidFill>
                <a:latin typeface="Courier New"/>
                <a:ea typeface="DejaVu Sans"/>
              </a:rPr>
              <a:t>[web]</a:t>
            </a:r>
            <a:br/>
            <a:r>
              <a:rPr b="0" lang="en-US" sz="1500" spc="-1" strike="noStrike">
                <a:solidFill>
                  <a:srgbClr val="0e1012"/>
                </a:solidFill>
                <a:latin typeface="Courier New"/>
                <a:ea typeface="DejaVu Sans"/>
              </a:rPr>
              <a:t>webserver1.example.com</a:t>
            </a:r>
            <a:br/>
            <a:r>
              <a:rPr b="0" lang="en-US" sz="1500" spc="-1" strike="noStrike">
                <a:solidFill>
                  <a:srgbClr val="0e1012"/>
                </a:solidFill>
                <a:latin typeface="Courier New"/>
                <a:ea typeface="DejaVu Sans"/>
              </a:rPr>
              <a:t>webserver2.example.com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e1012"/>
                </a:solidFill>
                <a:latin typeface="Courier New"/>
                <a:ea typeface="DejaVu Sans"/>
              </a:rPr>
              <a:t>[db]</a:t>
            </a:r>
            <a:br/>
            <a:r>
              <a:rPr b="0" lang="en-US" sz="1500" spc="-1" strike="noStrike">
                <a:solidFill>
                  <a:srgbClr val="0e1012"/>
                </a:solidFill>
                <a:latin typeface="Courier New"/>
                <a:ea typeface="DejaVu Sans"/>
              </a:rPr>
              <a:t>dbserver1.example.com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1"/>
          <p:cNvGrpSpPr/>
          <p:nvPr/>
        </p:nvGrpSpPr>
        <p:grpSpPr>
          <a:xfrm>
            <a:off x="448920" y="1345320"/>
            <a:ext cx="8183160" cy="4804200"/>
            <a:chOff x="448920" y="1345320"/>
            <a:chExt cx="8183160" cy="4804200"/>
          </a:xfrm>
        </p:grpSpPr>
        <p:sp>
          <p:nvSpPr>
            <p:cNvPr id="492" name="CustomShape 2"/>
            <p:cNvSpPr/>
            <p:nvPr/>
          </p:nvSpPr>
          <p:spPr>
            <a:xfrm>
              <a:off x="2971080" y="2836800"/>
              <a:ext cx="3789720" cy="3124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440">
              <a:solidFill>
                <a:schemeClr val="accent2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93" name="CustomShape 3"/>
            <p:cNvSpPr/>
            <p:nvPr/>
          </p:nvSpPr>
          <p:spPr>
            <a:xfrm>
              <a:off x="2971080" y="2836800"/>
              <a:ext cx="3789720" cy="453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4" name="Line 4"/>
            <p:cNvSpPr/>
            <p:nvPr/>
          </p:nvSpPr>
          <p:spPr>
            <a:xfrm>
              <a:off x="7112880" y="2681640"/>
              <a:ext cx="0" cy="3467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5" name="CustomShape 5"/>
            <p:cNvSpPr/>
            <p:nvPr/>
          </p:nvSpPr>
          <p:spPr>
            <a:xfrm>
              <a:off x="2988000" y="2908800"/>
              <a:ext cx="363888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ANSIBLE’S AUTOMATION ENGINE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496" name="Group 6"/>
            <p:cNvGrpSpPr/>
            <p:nvPr/>
          </p:nvGrpSpPr>
          <p:grpSpPr>
            <a:xfrm>
              <a:off x="502200" y="4753800"/>
              <a:ext cx="1729800" cy="1163520"/>
              <a:chOff x="502200" y="4753800"/>
              <a:chExt cx="1729800" cy="1163520"/>
            </a:xfrm>
          </p:grpSpPr>
          <p:sp>
            <p:nvSpPr>
              <p:cNvPr id="497" name="CustomShape 7"/>
              <p:cNvSpPr/>
              <p:nvPr/>
            </p:nvSpPr>
            <p:spPr>
              <a:xfrm>
                <a:off x="502200" y="5675400"/>
                <a:ext cx="172980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ANSIBLE PLAYBOOK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498" name="Picture 10" descr="PlayBook.eps"/>
              <p:cNvPicPr/>
              <p:nvPr/>
            </p:nvPicPr>
            <p:blipFill>
              <a:blip r:embed="rId1"/>
              <a:stretch/>
            </p:blipFill>
            <p:spPr>
              <a:xfrm>
                <a:off x="1036800" y="4753800"/>
                <a:ext cx="632160" cy="8841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99" name="Group 8"/>
            <p:cNvGrpSpPr/>
            <p:nvPr/>
          </p:nvGrpSpPr>
          <p:grpSpPr>
            <a:xfrm>
              <a:off x="1275120" y="1345320"/>
              <a:ext cx="1729800" cy="1023120"/>
              <a:chOff x="1275120" y="1345320"/>
              <a:chExt cx="1729800" cy="1023120"/>
            </a:xfrm>
          </p:grpSpPr>
          <p:pic>
            <p:nvPicPr>
              <p:cNvPr id="500" name="Picture 5" descr="cloud.eps"/>
              <p:cNvPicPr/>
              <p:nvPr/>
            </p:nvPicPr>
            <p:blipFill>
              <a:blip r:embed="rId2"/>
              <a:stretch/>
            </p:blipFill>
            <p:spPr>
              <a:xfrm>
                <a:off x="1385280" y="1345320"/>
                <a:ext cx="1597320" cy="1023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01" name="CustomShape 9"/>
              <p:cNvSpPr/>
              <p:nvPr/>
            </p:nvSpPr>
            <p:spPr>
              <a:xfrm>
                <a:off x="1275120" y="1726920"/>
                <a:ext cx="1729800" cy="39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PUBLIC / PRIVATE</a:t>
                </a:r>
                <a:br/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CLOUD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502" name="CustomShape 10"/>
            <p:cNvSpPr/>
            <p:nvPr/>
          </p:nvSpPr>
          <p:spPr>
            <a:xfrm flipV="1">
              <a:off x="1770480" y="5222520"/>
              <a:ext cx="1090080" cy="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3" name="CustomShape 11"/>
            <p:cNvSpPr/>
            <p:nvPr/>
          </p:nvSpPr>
          <p:spPr>
            <a:xfrm>
              <a:off x="6815880" y="385956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4" name="CustomShape 12"/>
            <p:cNvSpPr/>
            <p:nvPr/>
          </p:nvSpPr>
          <p:spPr>
            <a:xfrm>
              <a:off x="6815880" y="5148720"/>
              <a:ext cx="69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5" name="CustomShape 13"/>
            <p:cNvSpPr/>
            <p:nvPr/>
          </p:nvSpPr>
          <p:spPr>
            <a:xfrm>
              <a:off x="1418040" y="4378680"/>
              <a:ext cx="1442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6" name="CustomShape 14"/>
            <p:cNvSpPr/>
            <p:nvPr/>
          </p:nvSpPr>
          <p:spPr>
            <a:xfrm>
              <a:off x="1286280" y="4092840"/>
              <a:ext cx="360" cy="49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7" name="CustomShape 15"/>
            <p:cNvSpPr/>
            <p:nvPr/>
          </p:nvSpPr>
          <p:spPr>
            <a:xfrm>
              <a:off x="1423080" y="4099320"/>
              <a:ext cx="360" cy="28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8" name="CustomShape 16"/>
            <p:cNvSpPr/>
            <p:nvPr/>
          </p:nvSpPr>
          <p:spPr>
            <a:xfrm flipV="1">
              <a:off x="2271600" y="3963240"/>
              <a:ext cx="591480" cy="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9" name="CustomShape 17"/>
            <p:cNvSpPr/>
            <p:nvPr/>
          </p:nvSpPr>
          <p:spPr>
            <a:xfrm>
              <a:off x="2279880" y="2390040"/>
              <a:ext cx="360" cy="159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0" name="CustomShape 18"/>
            <p:cNvSpPr/>
            <p:nvPr/>
          </p:nvSpPr>
          <p:spPr>
            <a:xfrm>
              <a:off x="2583360" y="3549240"/>
              <a:ext cx="277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  <a:tailEnd len="lg" type="triangle" w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1" name="CustomShape 19"/>
            <p:cNvSpPr/>
            <p:nvPr/>
          </p:nvSpPr>
          <p:spPr>
            <a:xfrm>
              <a:off x="2598480" y="2523240"/>
              <a:ext cx="360" cy="102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2" name="CustomShape 20"/>
            <p:cNvSpPr/>
            <p:nvPr/>
          </p:nvSpPr>
          <p:spPr>
            <a:xfrm flipH="1">
              <a:off x="2582640" y="2523240"/>
              <a:ext cx="1182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3" name="CustomShape 21"/>
            <p:cNvSpPr/>
            <p:nvPr/>
          </p:nvSpPr>
          <p:spPr>
            <a:xfrm>
              <a:off x="3766680" y="2247840"/>
              <a:ext cx="360" cy="28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514" name="Group 22"/>
            <p:cNvGrpSpPr/>
            <p:nvPr/>
          </p:nvGrpSpPr>
          <p:grpSpPr>
            <a:xfrm>
              <a:off x="448920" y="2917440"/>
              <a:ext cx="1729800" cy="1163520"/>
              <a:chOff x="448920" y="2917440"/>
              <a:chExt cx="1729800" cy="1163520"/>
            </a:xfrm>
          </p:grpSpPr>
          <p:pic>
            <p:nvPicPr>
              <p:cNvPr id="515" name="Picture 23" descr="DevOps-Team.eps"/>
              <p:cNvPicPr/>
              <p:nvPr/>
            </p:nvPicPr>
            <p:blipFill>
              <a:blip r:embed="rId3"/>
              <a:stretch/>
            </p:blipFill>
            <p:spPr>
              <a:xfrm>
                <a:off x="633960" y="2917440"/>
                <a:ext cx="1352160" cy="9205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16" name="CustomShape 23"/>
              <p:cNvSpPr/>
              <p:nvPr/>
            </p:nvSpPr>
            <p:spPr>
              <a:xfrm>
                <a:off x="448920" y="3839040"/>
                <a:ext cx="172980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424c55"/>
                    </a:solidFill>
                    <a:latin typeface="Open Sans"/>
                    <a:ea typeface="DejaVu Sans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517" name="CustomShape 24"/>
            <p:cNvSpPr/>
            <p:nvPr/>
          </p:nvSpPr>
          <p:spPr>
            <a:xfrm>
              <a:off x="3358800" y="428724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INVENTORY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18" name="Picture 63" descr="hosts.eps"/>
            <p:cNvPicPr/>
            <p:nvPr/>
          </p:nvPicPr>
          <p:blipFill>
            <a:blip r:embed="rId4"/>
            <a:stretch/>
          </p:blipFill>
          <p:spPr>
            <a:xfrm>
              <a:off x="7630560" y="3540960"/>
              <a:ext cx="682200" cy="578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9" name="CustomShape 25"/>
            <p:cNvSpPr/>
            <p:nvPr/>
          </p:nvSpPr>
          <p:spPr>
            <a:xfrm>
              <a:off x="7272360" y="4172040"/>
              <a:ext cx="13597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HOSTS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20" name="CustomShape 26"/>
            <p:cNvSpPr/>
            <p:nvPr/>
          </p:nvSpPr>
          <p:spPr>
            <a:xfrm>
              <a:off x="7270560" y="5539680"/>
              <a:ext cx="135972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NETWORKING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21" name="Picture 69" descr="networking.eps"/>
            <p:cNvPicPr/>
            <p:nvPr/>
          </p:nvPicPr>
          <p:blipFill>
            <a:blip r:embed="rId5"/>
            <a:stretch/>
          </p:blipFill>
          <p:spPr>
            <a:xfrm>
              <a:off x="7638840" y="4847040"/>
              <a:ext cx="655200" cy="655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2" name="CustomShape 27"/>
            <p:cNvSpPr/>
            <p:nvPr/>
          </p:nvSpPr>
          <p:spPr>
            <a:xfrm>
              <a:off x="4975200" y="541980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PLUGINS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23" name="Picture 105" descr="inventory.eps"/>
            <p:cNvPicPr/>
            <p:nvPr/>
          </p:nvPicPr>
          <p:blipFill>
            <a:blip r:embed="rId6"/>
            <a:stretch/>
          </p:blipFill>
          <p:spPr>
            <a:xfrm>
              <a:off x="3718440" y="3585600"/>
              <a:ext cx="615960" cy="65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4" name="Picture 106" descr="api.eps"/>
            <p:cNvPicPr/>
            <p:nvPr/>
          </p:nvPicPr>
          <p:blipFill>
            <a:blip r:embed="rId7"/>
            <a:stretch/>
          </p:blipFill>
          <p:spPr>
            <a:xfrm>
              <a:off x="5298840" y="3607920"/>
              <a:ext cx="693360" cy="64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5" name="CustomShape 28"/>
            <p:cNvSpPr/>
            <p:nvPr/>
          </p:nvSpPr>
          <p:spPr>
            <a:xfrm>
              <a:off x="5109840" y="4294080"/>
              <a:ext cx="106740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API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26" name="Picture 18" descr="plugin.eps"/>
            <p:cNvPicPr/>
            <p:nvPr/>
          </p:nvPicPr>
          <p:blipFill>
            <a:blip r:embed="rId8"/>
            <a:stretch/>
          </p:blipFill>
          <p:spPr>
            <a:xfrm>
              <a:off x="5252760" y="4818240"/>
              <a:ext cx="822600" cy="55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7" name="CustomShape 29"/>
            <p:cNvSpPr/>
            <p:nvPr/>
          </p:nvSpPr>
          <p:spPr>
            <a:xfrm>
              <a:off x="3339000" y="5419080"/>
              <a:ext cx="13597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424c55"/>
                  </a:solidFill>
                  <a:latin typeface="Open Sans"/>
                  <a:ea typeface="DejaVu Sans"/>
                </a:rPr>
                <a:t>MODULES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28" name="Picture 19" descr="tools.eps"/>
            <p:cNvPicPr/>
            <p:nvPr/>
          </p:nvPicPr>
          <p:blipFill>
            <a:blip r:embed="rId9"/>
            <a:stretch/>
          </p:blipFill>
          <p:spPr>
            <a:xfrm>
              <a:off x="3766680" y="4842360"/>
              <a:ext cx="536400" cy="534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9" name="CustomShape 30"/>
          <p:cNvSpPr/>
          <p:nvPr/>
        </p:nvSpPr>
        <p:spPr>
          <a:xfrm>
            <a:off x="239040" y="1023480"/>
            <a:ext cx="8642880" cy="529596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530" name="CustomShape 3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EE0F2F-C9E2-44B3-8D23-EC0987F2C8B1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31" name="CustomShape 3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2" name="CustomShape 3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HOW ANSIBLE WORKS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33" name="Group 34"/>
          <p:cNvGrpSpPr/>
          <p:nvPr/>
        </p:nvGrpSpPr>
        <p:grpSpPr>
          <a:xfrm>
            <a:off x="3251880" y="1346400"/>
            <a:ext cx="995040" cy="853200"/>
            <a:chOff x="3251880" y="1346400"/>
            <a:chExt cx="995040" cy="853200"/>
          </a:xfrm>
        </p:grpSpPr>
        <p:pic>
          <p:nvPicPr>
            <p:cNvPr id="534" name="Picture 6" descr="db.eps"/>
            <p:cNvPicPr/>
            <p:nvPr/>
          </p:nvPicPr>
          <p:blipFill>
            <a:blip r:embed="rId10"/>
            <a:stretch/>
          </p:blipFill>
          <p:spPr>
            <a:xfrm>
              <a:off x="3251880" y="1346400"/>
              <a:ext cx="995040" cy="85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5" name="CustomShape 35"/>
            <p:cNvSpPr/>
            <p:nvPr/>
          </p:nvSpPr>
          <p:spPr>
            <a:xfrm>
              <a:off x="3306600" y="1401840"/>
              <a:ext cx="881640" cy="2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05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CMDB 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36" name="CustomShape 36"/>
          <p:cNvSpPr/>
          <p:nvPr/>
        </p:nvSpPr>
        <p:spPr>
          <a:xfrm>
            <a:off x="4395960" y="2574360"/>
            <a:ext cx="4356720" cy="2016720"/>
          </a:xfrm>
          <a:prstGeom prst="wedgeRectCallout">
            <a:avLst>
              <a:gd name="adj1" fmla="val -50697"/>
              <a:gd name="adj2" fmla="val -78795"/>
            </a:avLst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7" name="CustomShape 37"/>
          <p:cNvSpPr/>
          <p:nvPr/>
        </p:nvSpPr>
        <p:spPr>
          <a:xfrm>
            <a:off x="4687200" y="2860920"/>
            <a:ext cx="39283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CLOUD: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8" name="CustomShape 38"/>
          <p:cNvSpPr/>
          <p:nvPr/>
        </p:nvSpPr>
        <p:spPr>
          <a:xfrm>
            <a:off x="4684680" y="3067200"/>
            <a:ext cx="37836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OpenStack, VMware, EC2, Rackspace, GCE,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Azure, Spacewalk, Hanlon, Cobbler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9" name="CustomShape 39"/>
          <p:cNvSpPr/>
          <p:nvPr/>
        </p:nvSpPr>
        <p:spPr>
          <a:xfrm>
            <a:off x="4664160" y="3885840"/>
            <a:ext cx="39283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e1012"/>
                </a:solidFill>
                <a:latin typeface="Open Sans"/>
                <a:ea typeface="DejaVu Sans"/>
              </a:rPr>
              <a:t>CUSTOM CMDB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6856200" y="6612840"/>
            <a:ext cx="213300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5B89072-C18E-4092-8720-C5DB466DD2FB}" type="slidenum">
              <a:rPr b="0" lang="en-US" sz="800" spc="-1" strike="noStrike">
                <a:solidFill>
                  <a:srgbClr val="6c6c6c"/>
                </a:solidFill>
                <a:latin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173880" y="6612840"/>
            <a:ext cx="321732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c6c6c"/>
                </a:solidFill>
                <a:latin typeface="Open Sans"/>
              </a:rPr>
              <a:t>Confidential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291600" y="274680"/>
            <a:ext cx="54082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Open Sans"/>
              </a:rPr>
              <a:t>PLAYBOOK EXAMPLE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CustomShape 4"/>
          <p:cNvSpPr/>
          <p:nvPr/>
        </p:nvSpPr>
        <p:spPr>
          <a:xfrm>
            <a:off x="736560" y="1143000"/>
            <a:ext cx="7632000" cy="5031000"/>
          </a:xfrm>
          <a:prstGeom prst="rect">
            <a:avLst/>
          </a:prstGeom>
          <a:solidFill>
            <a:srgbClr val="f1f1f2"/>
          </a:solidFill>
          <a:ln>
            <a:solidFill>
              <a:srgbClr val="4cb1b2"/>
            </a:solidFill>
          </a:ln>
          <a:effectLst>
            <a:softEdge rad="254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and start apache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hosts: 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vars: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http_port: 80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max_clients: 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remote_user: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tasks: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install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yum: pkg=httpd state=latest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write the apache config file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template: src=/srv/httpd.j2 dest=/etc/httpd.conf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- name: start httpd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e1012"/>
                </a:solidFill>
                <a:latin typeface="Courier New"/>
                <a:ea typeface="DejaVu Sans"/>
              </a:rPr>
              <a:t>service: name=httpd state=running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0066cc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680"/>
      </a:dk2>
      <a:lt2>
        <a:srgbClr val="efefef"/>
      </a:lt2>
      <a:accent1>
        <a:srgbClr val="4cb1b2"/>
      </a:accent1>
      <a:accent2>
        <a:srgbClr val="fc3e3f"/>
      </a:accent2>
      <a:accent3>
        <a:srgbClr val="1562b7"/>
      </a:accent3>
      <a:accent4>
        <a:srgbClr val="c1c1c1"/>
      </a:accent4>
      <a:accent5>
        <a:srgbClr val="878787"/>
      </a:accent5>
      <a:accent6>
        <a:srgbClr val="f38337"/>
      </a:accent6>
      <a:hlink>
        <a:srgbClr val="ffffff"/>
      </a:hlink>
      <a:folHlink>
        <a:srgbClr val="717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7131</TotalTime>
  <Application>LibreOffice/6.4.5.2$Linux_X86_64 LibreOffice_project/a726b36747cf2001e06b58ad5db1aa3a9a1872d6</Application>
  <Words>1938</Words>
  <Paragraphs>567</Paragraphs>
  <Company>Red Hat | Ansible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2015-11-13T17:28:54Z</dcterms:created>
  <dc:creator/>
  <dc:description/>
  <dc:language>en-US</dc:language>
  <cp:lastModifiedBy/>
  <cp:lastPrinted>2015-11-25T03:50:01Z</cp:lastPrinted>
  <dcterms:modified xsi:type="dcterms:W3CDTF">2020-08-04T13:52:12Z</dcterms:modified>
  <cp:revision>267</cp:revision>
  <dc:subject/>
  <dc:title>Automation for Everyone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Red Hat | Ansible</vt:lpwstr>
  </property>
  <property fmtid="{D5CDD505-2E9C-101B-9397-08002B2CF9AE}" pid="4" name="HiddenSlides">
    <vt:i4>3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