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196.png" ContentType="image/png"/>
  <Override PartName="/ppt/media/image1.png" ContentType="image/png"/>
  <Override PartName="/ppt/media/image179.png" ContentType="image/png"/>
  <Override PartName="/ppt/media/image239.png" ContentType="image/png"/>
  <Override PartName="/ppt/media/image178.png" ContentType="image/png"/>
  <Override PartName="/ppt/media/image238.png" ContentType="image/png"/>
  <Override PartName="/ppt/media/image177.png" ContentType="image/png"/>
  <Override PartName="/ppt/media/image237.png" ContentType="image/png"/>
  <Override PartName="/ppt/media/image176.png" ContentType="image/png"/>
  <Override PartName="/ppt/media/image236.png" ContentType="image/png"/>
  <Override PartName="/ppt/media/image175.png" ContentType="image/png"/>
  <Override PartName="/ppt/media/image235.png" ContentType="image/png"/>
  <Override PartName="/ppt/media/image174.png" ContentType="image/png"/>
  <Override PartName="/ppt/media/image234.png" ContentType="image/png"/>
  <Override PartName="/ppt/media/image173.png" ContentType="image/png"/>
  <Override PartName="/ppt/media/image233.png" ContentType="image/png"/>
  <Override PartName="/ppt/media/image172.png" ContentType="image/png"/>
  <Override PartName="/ppt/media/image232.png" ContentType="image/png"/>
  <Override PartName="/ppt/media/image171.png" ContentType="image/png"/>
  <Override PartName="/ppt/media/image231.png" ContentType="image/png"/>
  <Override PartName="/ppt/media/image170.png" ContentType="image/png"/>
  <Override PartName="/ppt/media/image230.png" ContentType="image/png"/>
  <Override PartName="/ppt/media/image169.png" ContentType="image/png"/>
  <Override PartName="/ppt/media/image229.png" ContentType="image/png"/>
  <Override PartName="/ppt/media/image168.png" ContentType="image/png"/>
  <Override PartName="/ppt/media/image228.png" ContentType="image/png"/>
  <Override PartName="/ppt/media/image167.png" ContentType="image/png"/>
  <Override PartName="/ppt/media/image227.png" ContentType="image/png"/>
  <Override PartName="/ppt/media/image166.png" ContentType="image/png"/>
  <Override PartName="/ppt/media/image226.png" ContentType="image/png"/>
  <Override PartName="/ppt/media/image165.png" ContentType="image/png"/>
  <Override PartName="/ppt/media/image225.png" ContentType="image/png"/>
  <Override PartName="/ppt/media/image164.png" ContentType="image/png"/>
  <Override PartName="/ppt/media/image224.png" ContentType="image/png"/>
  <Override PartName="/ppt/media/image163.png" ContentType="image/png"/>
  <Override PartName="/ppt/media/image223.png" ContentType="image/png"/>
  <Override PartName="/ppt/media/image162.png" ContentType="image/png"/>
  <Override PartName="/ppt/media/image222.png" ContentType="image/png"/>
  <Override PartName="/ppt/media/image161.png" ContentType="image/png"/>
  <Override PartName="/ppt/media/image221.png" ContentType="image/png"/>
  <Override PartName="/ppt/media/image160.png" ContentType="image/png"/>
  <Override PartName="/ppt/media/image220.png" ContentType="image/png"/>
  <Override PartName="/ppt/media/image154.png" ContentType="image/png"/>
  <Override PartName="/ppt/media/image214.png" ContentType="image/png"/>
  <Override PartName="/ppt/media/image191.png" ContentType="image/png"/>
  <Override PartName="/ppt/media/image21.png" ContentType="image/png"/>
  <Override PartName="/ppt/media/image37.png" ContentType="image/png"/>
  <Override PartName="/ppt/media/image52.png" ContentType="image/png"/>
  <Override PartName="/ppt/media/image192.png" ContentType="image/png"/>
  <Override PartName="/ppt/media/image22.png" ContentType="image/png"/>
  <Override PartName="/ppt/media/image38.png" ContentType="image/png"/>
  <Override PartName="/ppt/media/image53.png" ContentType="image/png"/>
  <Override PartName="/ppt/media/image39.png" ContentType="image/png"/>
  <Override PartName="/ppt/media/image54.png" ContentType="image/png"/>
  <Override PartName="/ppt/media/image11.png" ContentType="image/png"/>
  <Override PartName="/ppt/media/image156.png" ContentType="image/png"/>
  <Override PartName="/ppt/media/image216.png" ContentType="image/png"/>
  <Override PartName="/ppt/media/image12.png" ContentType="image/png"/>
  <Override PartName="/ppt/media/image157.png" ContentType="image/png"/>
  <Override PartName="/ppt/media/image217.png" ContentType="image/png"/>
  <Override PartName="/ppt/media/image183.png" ContentType="image/png"/>
  <Override PartName="/ppt/media/image13.png" ContentType="image/png"/>
  <Override PartName="/ppt/media/image158.png" ContentType="image/png"/>
  <Override PartName="/ppt/media/image218.png" ContentType="image/png"/>
  <Override PartName="/ppt/media/image184.png" ContentType="image/png"/>
  <Override PartName="/ppt/media/image14.png" ContentType="image/png"/>
  <Override PartName="/ppt/media/image56.png" ContentType="image/png"/>
  <Override PartName="/ppt/media/image6.png" ContentType="image/png"/>
  <Override PartName="/ppt/media/image91.png" ContentType="image/png"/>
  <Override PartName="/ppt/media/image16.png" ContentType="image/png"/>
  <Override PartName="/ppt/media/image186.png" ContentType="image/png"/>
  <Override PartName="/ppt/media/image57.png" ContentType="image/png"/>
  <Override PartName="/ppt/media/image7.png" ContentType="image/png"/>
  <Override PartName="/ppt/media/image92.png" ContentType="image/png"/>
  <Override PartName="/ppt/media/image17.png" ContentType="image/png"/>
  <Override PartName="/ppt/media/image187.png" ContentType="image/png"/>
  <Override PartName="/ppt/media/image8.png" ContentType="image/png"/>
  <Override PartName="/ppt/media/image93.png" ContentType="image/png"/>
  <Override PartName="/ppt/media/image18.png" ContentType="image/png"/>
  <Override PartName="/ppt/media/image188.png" ContentType="image/png"/>
  <Override PartName="/ppt/media/image19.png" ContentType="image/png"/>
  <Override PartName="/ppt/media/image189.png" ContentType="image/png"/>
  <Override PartName="/ppt/media/image94.png" ContentType="image/png"/>
  <Override PartName="/ppt/media/image9.png" ContentType="image/png"/>
  <Override PartName="/ppt/media/image72.png" ContentType="image/png"/>
  <Override PartName="/ppt/media/image73.png" ContentType="image/png"/>
  <Override PartName="/ppt/media/image74.png" ContentType="image/png"/>
  <Override PartName="/ppt/media/image75.png" ContentType="image/png"/>
  <Override PartName="/ppt/media/image139.png" ContentType="image/png"/>
  <Override PartName="/ppt/media/image70.png" ContentType="image/png"/>
  <Override PartName="/ppt/media/image181.png" ContentType="image/png"/>
  <Override PartName="/ppt/media/image241.png" ContentType="image/png"/>
  <Override PartName="/ppt/media/image76.png" ContentType="image/png"/>
  <Override PartName="/ppt/media/image182.png" ContentType="image/png"/>
  <Override PartName="/ppt/media/image242.png" ContentType="image/png"/>
  <Override PartName="/ppt/media/image77.png" ContentType="image/png"/>
  <Override PartName="/ppt/media/image80.png" ContentType="image/png"/>
  <Override PartName="/ppt/media/image85.png" ContentType="image/png"/>
  <Override PartName="/ppt/media/image78.png" ContentType="image/png"/>
  <Override PartName="/ppt/media/image82.png" ContentType="image/png"/>
  <Override PartName="/ppt/media/image49.png" ContentType="image/png"/>
  <Override PartName="/ppt/media/image47.png" ContentType="image/png"/>
  <Override PartName="/ppt/media/image81.png" ContentType="image/png"/>
  <Override PartName="/ppt/media/image48.png" ContentType="image/png"/>
  <Override PartName="/ppt/media/image86.png" ContentType="image/png"/>
  <Override PartName="/ppt/media/image95.png" ContentType="image/png"/>
  <Override PartName="/ppt/media/image100.png" ContentType="image/png"/>
  <Override PartName="/ppt/media/image101.png" ContentType="image/png"/>
  <Override PartName="/ppt/media/image96.png" ContentType="image/png"/>
  <Override PartName="/ppt/media/image15.png" ContentType="image/png"/>
  <Override PartName="/ppt/media/image185.png" ContentType="image/png"/>
  <Override PartName="/ppt/media/image90.png" ContentType="image/png"/>
  <Override PartName="/ppt/media/image5.png" ContentType="image/png"/>
  <Override PartName="/ppt/media/image87.png" ContentType="image/png"/>
  <Override PartName="/ppt/media/image88.png" ContentType="image/png"/>
  <Override PartName="/ppt/media/image4.png" ContentType="image/png"/>
  <Override PartName="/ppt/media/image199.png" ContentType="image/png"/>
  <Override PartName="/ppt/media/image29.png" ContentType="image/png"/>
  <Override PartName="/ppt/media/image84.png" ContentType="image/png"/>
  <Override PartName="/ppt/media/image83.png" ContentType="image/png"/>
  <Override PartName="/ppt/media/image71.png" ContentType="image/png"/>
  <Override PartName="/ppt/media/image159.png" ContentType="image/png"/>
  <Override PartName="/ppt/media/image219.png" ContentType="image/png"/>
  <Override PartName="/ppt/media/image68.png" ContentType="image/png"/>
  <Override PartName="/ppt/media/image67.png" ContentType="image/png"/>
  <Override PartName="/ppt/media/image66.png" ContentType="image/png"/>
  <Override PartName="/ppt/media/image65.png" ContentType="image/png"/>
  <Override PartName="/ppt/media/image129.png" ContentType="image/png"/>
  <Override PartName="/ppt/media/image60.png" ContentType="image/png"/>
  <Override PartName="/ppt/media/image64.png" ContentType="image/png"/>
  <Override PartName="/ppt/media/image63.png" ContentType="image/png"/>
  <Override PartName="/ppt/media/image62.png" ContentType="image/png"/>
  <Override PartName="/ppt/media/image61.png" ContentType="image/png"/>
  <Override PartName="/ppt/media/image149.png" ContentType="image/png"/>
  <Override PartName="/ppt/media/image209.png" ContentType="image/png"/>
  <Override PartName="/ppt/media/image50.png" ContentType="image/png"/>
  <Override PartName="/ppt/media/image119.png" ContentType="image/png"/>
  <Override PartName="/ppt/media/image55.png" ContentType="image/png"/>
  <Override PartName="/ppt/media/image20.png" ContentType="image/png"/>
  <Override PartName="/ppt/media/image190.png" ContentType="image/png"/>
  <Override PartName="/ppt/media/image79.png" ContentType="image/png"/>
  <Override PartName="/ppt/media/image51.png" ContentType="image/png"/>
  <Override PartName="/ppt/media/image155.png" ContentType="image/png"/>
  <Override PartName="/ppt/media/image215.png" ContentType="image/png"/>
  <Override PartName="/ppt/media/image36.png" ContentType="image/png"/>
  <Override PartName="/ppt/media/image58.png" ContentType="image/png"/>
  <Override PartName="/ppt/media/image23.png" ContentType="image/png"/>
  <Override PartName="/ppt/media/image193.png" ContentType="image/png"/>
  <Override PartName="/ppt/media/image69.png" ContentType="image/png"/>
  <Override PartName="/ppt/media/image10.png" ContentType="image/png"/>
  <Override PartName="/ppt/media/image180.png" ContentType="image/png"/>
  <Override PartName="/ppt/media/image240.png" ContentType="image/png"/>
  <Override PartName="/ppt/media/image59.png" ContentType="image/png"/>
  <Override PartName="/ppt/media/image24.png" ContentType="image/png"/>
  <Override PartName="/ppt/media/image194.png" ContentType="image/png"/>
  <Override PartName="/ppt/media/image25.png" ContentType="image/png"/>
  <Override PartName="/ppt/media/image195.png" ContentType="image/png"/>
  <Override PartName="/ppt/media/image45.png" ContentType="image/png"/>
  <Override PartName="/ppt/media/image27.png" ContentType="image/png"/>
  <Override PartName="/ppt/media/image2.png" ContentType="image/png"/>
  <Override PartName="/ppt/media/image197.png" ContentType="image/png"/>
  <Override PartName="/ppt/media/image28.png" ContentType="image/png"/>
  <Override PartName="/ppt/media/image3.png" ContentType="image/png"/>
  <Override PartName="/ppt/media/image198.png" ContentType="image/png"/>
  <Override PartName="/ppt/media/image8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109.png" ContentType="image/png"/>
  <Override PartName="/ppt/media/image41.png" ContentType="image/png"/>
  <Override PartName="/ppt/media/image42.png" ContentType="image/png"/>
  <Override PartName="/ppt/media/image43.png" ContentType="image/png"/>
  <Override PartName="/ppt/media/image44.png" ContentType="image/png"/>
  <Override PartName="/ppt/media/image46.png" ContentType="image/png"/>
  <Override PartName="/ppt/media/image97.png" ContentType="image/png"/>
  <Override PartName="/ppt/media/image102.png" ContentType="image/png"/>
  <Override PartName="/ppt/media/image98.png" ContentType="image/png"/>
  <Override PartName="/ppt/media/image103.png" ContentType="image/png"/>
  <Override PartName="/ppt/media/image99.png" ContentType="image/png"/>
  <Override PartName="/ppt/media/image104.png" ContentType="image/png"/>
  <Override PartName="/ppt/media/image105.png" ContentType="image/png"/>
  <Override PartName="/ppt/media/image106.png" ContentType="image/png"/>
  <Override PartName="/ppt/media/image107.png" ContentType="image/png"/>
  <Override PartName="/ppt/media/image108.png" ContentType="image/png"/>
  <Override PartName="/ppt/media/image110.png" ContentType="image/png"/>
  <Override PartName="/ppt/media/image111.png" ContentType="image/png"/>
  <Override PartName="/ppt/media/image112.png" ContentType="image/png"/>
  <Override PartName="/ppt/media/image113.png" ContentType="image/png"/>
  <Override PartName="/ppt/media/image114.png" ContentType="image/png"/>
  <Override PartName="/ppt/media/image115.png" ContentType="image/png"/>
  <Override PartName="/ppt/media/image116.png" ContentType="image/png"/>
  <Override PartName="/ppt/media/image117.png" ContentType="image/png"/>
  <Override PartName="/ppt/media/image118.png" ContentType="image/png"/>
  <Override PartName="/ppt/media/image120.png" ContentType="image/png"/>
  <Override PartName="/ppt/media/image121.png" ContentType="image/png"/>
  <Override PartName="/ppt/media/image122.png" ContentType="image/png"/>
  <Override PartName="/ppt/media/image123.png" ContentType="image/png"/>
  <Override PartName="/ppt/media/image124.png" ContentType="image/png"/>
  <Override PartName="/ppt/media/image125.png" ContentType="image/png"/>
  <Override PartName="/ppt/media/image126.png" ContentType="image/png"/>
  <Override PartName="/ppt/media/image127.png" ContentType="image/png"/>
  <Override PartName="/ppt/media/image128.png" ContentType="image/png"/>
  <Override PartName="/ppt/media/image130.png" ContentType="image/png"/>
  <Override PartName="/ppt/media/image131.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200.png" ContentType="image/png"/>
  <Override PartName="/ppt/media/image140.png" ContentType="image/png"/>
  <Override PartName="/ppt/media/image201.png" ContentType="image/png"/>
  <Override PartName="/ppt/media/image141.png" ContentType="image/png"/>
  <Override PartName="/ppt/media/image202.png" ContentType="image/png"/>
  <Override PartName="/ppt/media/image142.png" ContentType="image/png"/>
  <Override PartName="/ppt/media/image203.png" ContentType="image/png"/>
  <Override PartName="/ppt/media/image143.png" ContentType="image/png"/>
  <Override PartName="/ppt/media/image204.png" ContentType="image/png"/>
  <Override PartName="/ppt/media/image144.png" ContentType="image/png"/>
  <Override PartName="/ppt/media/image205.png" ContentType="image/png"/>
  <Override PartName="/ppt/media/image145.png" ContentType="image/png"/>
  <Override PartName="/ppt/media/image206.png" ContentType="image/png"/>
  <Override PartName="/ppt/media/image146.png" ContentType="image/png"/>
  <Override PartName="/ppt/media/image207.png" ContentType="image/png"/>
  <Override PartName="/ppt/media/image26.jpeg" ContentType="image/jpeg"/>
  <Override PartName="/ppt/media/image147.png" ContentType="image/png"/>
  <Override PartName="/ppt/media/image208.png" ContentType="image/png"/>
  <Override PartName="/ppt/media/image148.png" ContentType="image/png"/>
  <Override PartName="/ppt/media/image150.png" ContentType="image/png"/>
  <Override PartName="/ppt/media/image210.png" ContentType="image/png"/>
  <Override PartName="/ppt/media/image151.png" ContentType="image/png"/>
  <Override PartName="/ppt/media/image211.png" ContentType="image/png"/>
  <Override PartName="/ppt/media/image152.png" ContentType="image/png"/>
  <Override PartName="/ppt/media/image212.png" ContentType="image/png"/>
  <Override PartName="/ppt/media/image153.png" ContentType="image/png"/>
  <Override PartName="/ppt/media/image213.png" ContentType="image/png"/>
  <Override PartName="/ppt/theme/theme10.xml" ContentType="application/vnd.openxmlformats-officedocument.theme+xml"/>
  <Override PartName="/ppt/theme/theme2.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11.xml" ContentType="application/vnd.openxmlformats-officedocument.theme+xml"/>
  <Override PartName="/ppt/theme/theme7.xml" ContentType="application/vnd.openxmlformats-officedocument.theme+xml"/>
  <Override PartName="/ppt/theme/theme15.xml" ContentType="application/vnd.openxmlformats-officedocument.theme+xml"/>
  <Override PartName="/ppt/theme/theme4.xml" ContentType="application/vnd.openxmlformats-officedocument.theme+xml"/>
  <Override PartName="/ppt/theme/theme12.xml" ContentType="application/vnd.openxmlformats-officedocument.theme+xml"/>
  <Override PartName="/ppt/theme/theme1.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6.xml" ContentType="application/vnd.openxmlformats-officedocument.theme+xml"/>
  <Override PartName="/ppt/slideMasters/_rels/slideMaster1.xml.rels" ContentType="application/vnd.openxmlformats-package.relationships+xml"/>
  <Override PartName="/ppt/slideMasters/_rels/slideMaster8.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5.xml.rels" ContentType="application/vnd.openxmlformats-package.relationships+xml"/>
  <Override PartName="/ppt/slideMasters/_rels/slideMaster14.xml.rels" ContentType="application/vnd.openxmlformats-package.relationships+xml"/>
  <Override PartName="/ppt/slideMasters/_rels/slideMaster11.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0.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3.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40.xml.rels" ContentType="application/vnd.openxmlformats-package.relationships+xml"/>
  <Override PartName="/ppt/notesSlides/_rels/notesSlide1.xml.rels" ContentType="application/vnd.openxmlformats-package.relationships+xml"/>
  <Override PartName="/ppt/notesSlides/_rels/notesSlide35.xml.rels" ContentType="application/vnd.openxmlformats-package.relationships+xml"/>
  <Override PartName="/ppt/notesSlides/_rels/notesSlide13.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21.xml.rels" ContentType="application/vnd.openxmlformats-package.relationships+xml"/>
  <Override PartName="/ppt/notesSlides/_rels/notesSlide33.xml.rels" ContentType="application/vnd.openxmlformats-package.relationships+xml"/>
  <Override PartName="/ppt/notesSlides/_rels/notesSlide7.xml.rels" ContentType="application/vnd.openxmlformats-package.relationships+xml"/>
  <Override PartName="/ppt/notesSlides/_rels/notesSlide41.xml.rels" ContentType="application/vnd.openxmlformats-package.relationships+xml"/>
  <Override PartName="/ppt/notesSlides/notesSlide41.xml" ContentType="application/vnd.openxmlformats-officedocument.presentationml.notesSlide+xml"/>
  <Override PartName="/ppt/notesSlides/notesSlide33.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4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_rels/slide7.xml.rels" ContentType="application/vnd.openxmlformats-package.relationships+xml"/>
  <Override PartName="/ppt/slides/_rels/slide29.xml.rels" ContentType="application/vnd.openxmlformats-package.relationships+xml"/>
  <Override PartName="/ppt/slides/_rels/slide35.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36.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8.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158.xml.rels" ContentType="application/vnd.openxmlformats-package.relationships+xml"/>
  <Override PartName="/ppt/slideLayouts/_rels/slideLayout33.xml.rels" ContentType="application/vnd.openxmlformats-package.relationships+xml"/>
  <Override PartName="/ppt/slideLayouts/_rels/slideLayout18.xml.rels" ContentType="application/vnd.openxmlformats-package.relationships+xml"/>
  <Override PartName="/ppt/slideLayouts/_rels/slideLayout157.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_rels/slideLayout110.xml.rels" ContentType="application/vnd.openxmlformats-package.relationships+xml"/>
  <Override PartName="/ppt/slideLayouts/_rels/slideLayout167.xml.rels" ContentType="application/vnd.openxmlformats-package.relationships+xml"/>
  <Override PartName="/ppt/slideLayouts/_rels/slideLayout17.xml.rels" ContentType="application/vnd.openxmlformats-package.relationships+xml"/>
  <Override PartName="/ppt/slideLayouts/_rels/slideLayout156.xml.rels" ContentType="application/vnd.openxmlformats-package.relationships+xml"/>
  <Override PartName="/ppt/slideLayouts/_rels/slideLayout126.xml.rels" ContentType="application/vnd.openxmlformats-package.relationships+xml"/>
  <Override PartName="/ppt/slideLayouts/_rels/slideLayout49.xml.rels" ContentType="application/vnd.openxmlformats-package.relationships+xml"/>
  <Override PartName="/ppt/slideLayouts/_rels/slideLayout131.xml.rels" ContentType="application/vnd.openxmlformats-package.relationships+xml"/>
  <Override PartName="/ppt/slideLayouts/_rels/slideLayout128.xml.rels" ContentType="application/vnd.openxmlformats-package.relationships+xml"/>
  <Override PartName="/ppt/slideLayouts/_rels/slideLayout40.xml.rels" ContentType="application/vnd.openxmlformats-package.relationships+xml"/>
  <Override PartName="/ppt/slideLayouts/_rels/slideLayout97.xml.rels" ContentType="application/vnd.openxmlformats-package.relationships+xml"/>
  <Override PartName="/ppt/slideLayouts/_rels/slideLayout8.xml.rels" ContentType="application/vnd.openxmlformats-package.relationships+xml"/>
  <Override PartName="/ppt/slideLayouts/_rels/slideLayout29.xml.rels" ContentType="application/vnd.openxmlformats-package.relationships+xml"/>
  <Override PartName="/ppt/slideLayouts/_rels/slideLayout79.xml.rels" ContentType="application/vnd.openxmlformats-package.relationships+xml"/>
  <Override PartName="/ppt/slideLayouts/_rels/slideLayout23.xml.rels" ContentType="application/vnd.openxmlformats-package.relationships+xml"/>
  <Override PartName="/ppt/slideLayouts/_rels/slideLayout148.xml.rels" ContentType="application/vnd.openxmlformats-package.relationships+xml"/>
  <Override PartName="/ppt/slideLayouts/_rels/slideLayout2.xml.rels" ContentType="application/vnd.openxmlformats-package.relationships+xml"/>
  <Override PartName="/ppt/slideLayouts/_rels/slideLayout132.xml.rels" ContentType="application/vnd.openxmlformats-package.relationships+xml"/>
  <Override PartName="/ppt/slideLayouts/_rels/slideLayout24.xml.rels" ContentType="application/vnd.openxmlformats-package.relationships+xml"/>
  <Override PartName="/ppt/slideLayouts/_rels/slideLayout149.xml.rels" ContentType="application/vnd.openxmlformats-package.relationships+xml"/>
  <Override PartName="/ppt/slideLayouts/_rels/slideLayout3.xml.rels" ContentType="application/vnd.openxmlformats-package.relationships+xml"/>
  <Override PartName="/ppt/slideLayouts/_rels/slideLayout163.xml.rels" ContentType="application/vnd.openxmlformats-package.relationships+xml"/>
  <Override PartName="/ppt/slideLayouts/_rels/slideLayout133.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64.xml.rels" ContentType="application/vnd.openxmlformats-package.relationships+xml"/>
  <Override PartName="/ppt/slideLayouts/_rels/slideLayout134.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165.xml.rels" ContentType="application/vnd.openxmlformats-package.relationships+xml"/>
  <Override PartName="/ppt/slideLayouts/_rels/slideLayout135.xml.rels" ContentType="application/vnd.openxmlformats-package.relationships+xml"/>
  <Override PartName="/ppt/slideLayouts/_rels/slideLayout10.xml.rels" ContentType="application/vnd.openxmlformats-package.relationships+xml"/>
  <Override PartName="/ppt/slideLayouts/_rels/slideLayout136.xml.rels" ContentType="application/vnd.openxmlformats-package.relationships+xml"/>
  <Override PartName="/ppt/slideLayouts/_rels/slideLayout150.xml.rels" ContentType="application/vnd.openxmlformats-package.relationships+xml"/>
  <Override PartName="/ppt/slideLayouts/_rels/slideLayout11.xml.rels" ContentType="application/vnd.openxmlformats-package.relationships+xml"/>
  <Override PartName="/ppt/slideLayouts/_rels/slideLayout89.xml.rels" ContentType="application/vnd.openxmlformats-package.relationships+xml"/>
  <Override PartName="/ppt/slideLayouts/_rels/slideLayout32.xml.rels" ContentType="application/vnd.openxmlformats-package.relationships+xml"/>
  <Override PartName="/ppt/slideLayouts/_rels/slideLayout138.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141.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42.xml.rels" ContentType="application/vnd.openxmlformats-package.relationships+xml"/>
  <Override PartName="/ppt/slideLayouts/_rels/slideLayout92.xml.rels" ContentType="application/vnd.openxmlformats-package.relationships+xml"/>
  <Override PartName="/ppt/slideLayouts/_rels/slideLayout123.xml.rels" ContentType="application/vnd.openxmlformats-package.relationships+xml"/>
  <Override PartName="/ppt/slideLayouts/_rels/slideLayout34.xml.rels" ContentType="application/vnd.openxmlformats-package.relationships+xml"/>
  <Override PartName="/ppt/slideLayouts/_rels/slideLayout159.xml.rels" ContentType="application/vnd.openxmlformats-package.relationships+xml"/>
  <Override PartName="/ppt/slideLayouts/_rels/slideLayout143.xml.rels" ContentType="application/vnd.openxmlformats-package.relationships+xml"/>
  <Override PartName="/ppt/slideLayouts/_rels/slideLayout93.xml.rels" ContentType="application/vnd.openxmlformats-package.relationships+xml"/>
  <Override PartName="/ppt/slideLayouts/_rels/slideLayout124.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52.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118.xml.rels" ContentType="application/vnd.openxmlformats-package.relationships+xml"/>
  <Override PartName="/ppt/slideLayouts/_rels/slideLayout87.xml.rels" ContentType="application/vnd.openxmlformats-package.relationships+xml"/>
  <Override PartName="/ppt/slideLayouts/_rels/slideLayout154.xml.rels" ContentType="application/vnd.openxmlformats-package.relationships+xml"/>
  <Override PartName="/ppt/slideLayouts/_rels/slideLayout14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53.xml.rels" ContentType="application/vnd.openxmlformats-package.relationships+xml"/>
  <Override PartName="/ppt/slideLayouts/_rels/slideLayout144.xml.rels" ContentType="application/vnd.openxmlformats-package.relationships+xml"/>
  <Override PartName="/ppt/slideLayouts/_rels/slideLayout155.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166.xml.rels" ContentType="application/vnd.openxmlformats-package.relationships+xml"/>
  <Override PartName="/ppt/slideLayouts/_rels/slideLayout14.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15.xml.rels" ContentType="application/vnd.openxmlformats-package.relationships+xml"/>
  <Override PartName="/ppt/slideLayouts/_rels/slideLayout125.xml.rels" ContentType="application/vnd.openxmlformats-package.relationships+xml"/>
  <Override PartName="/ppt/slideLayouts/_rels/slideLayout63.xml.rels" ContentType="application/vnd.openxmlformats-package.relationships+xml"/>
  <Override PartName="/ppt/slideLayouts/_rels/slideLayout81.xml.rels" ContentType="application/vnd.openxmlformats-package.relationships+xml"/>
  <Override PartName="/ppt/slideLayouts/_rels/slideLayout66.xml.rels" ContentType="application/vnd.openxmlformats-package.relationships+xml"/>
  <Override PartName="/ppt/slideLayouts/_rels/slideLayout82.xml.rels" ContentType="application/vnd.openxmlformats-package.relationships+xml"/>
  <Override PartName="/ppt/slideLayouts/_rels/slideLayout58.xml.rels" ContentType="application/vnd.openxmlformats-package.relationships+xml"/>
  <Override PartName="/ppt/slideLayouts/_rels/slideLayout162.xml.rels" ContentType="application/vnd.openxmlformats-package.relationships+xml"/>
  <Override PartName="/ppt/slideLayouts/_rels/slideLayout22.xml.rels" ContentType="application/vnd.openxmlformats-package.relationships+xml"/>
  <Override PartName="/ppt/slideLayouts/_rels/slideLayout147.xml.rels" ContentType="application/vnd.openxmlformats-package.relationships+xml"/>
  <Override PartName="/ppt/slideLayouts/_rels/slideLayout1.xml.rels" ContentType="application/vnd.openxmlformats-package.relationships+xml"/>
  <Override PartName="/ppt/slideLayouts/_rels/slideLayout65.xml.rels" ContentType="application/vnd.openxmlformats-package.relationships+xml"/>
  <Override PartName="/ppt/slideLayouts/_rels/slideLayout76.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91.xml.rels" ContentType="application/vnd.openxmlformats-package.relationships+xml"/>
  <Override PartName="/ppt/slideLayouts/_rels/slideLayout122.xml.rels" ContentType="application/vnd.openxmlformats-package.relationships+xml"/>
  <Override PartName="/ppt/slideLayouts/_rels/slideLayout75.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106.xml.rels" ContentType="application/vnd.openxmlformats-package.relationships+xml"/>
  <Override PartName="/ppt/slideLayouts/_rels/slideLayout52.xml.rels" ContentType="application/vnd.openxmlformats-package.relationships+xml"/>
  <Override PartName="/ppt/slideLayouts/_rels/slideLayout6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161.xml.rels" ContentType="application/vnd.openxmlformats-package.relationships+xml"/>
  <Override PartName="/ppt/slideLayouts/_rels/slideLayout51.xml.rels" ContentType="application/vnd.openxmlformats-package.relationships+xml"/>
  <Override PartName="/ppt/slideLayouts/_rels/slideLayout160.xml.rels" ContentType="application/vnd.openxmlformats-package.relationships+xml"/>
  <Override PartName="/ppt/slideLayouts/_rels/slideLayout16.xml.rels" ContentType="application/vnd.openxmlformats-package.relationships+xml"/>
  <Override PartName="/ppt/slideLayouts/_rels/slideLayout130.xml.rels" ContentType="application/vnd.openxmlformats-package.relationships+xml"/>
  <Override PartName="/ppt/slideLayouts/_rels/slideLayout64.xml.rels" ContentType="application/vnd.openxmlformats-package.relationships+xml"/>
  <Override PartName="/ppt/slideLayouts/_rels/slideLayout139.xml.rels" ContentType="application/vnd.openxmlformats-package.relationships+xml"/>
  <Override PartName="/ppt/slideLayouts/_rels/slideLayout50.xml.rels" ContentType="application/vnd.openxmlformats-package.relationships+xml"/>
  <Override PartName="/ppt/slideLayouts/_rels/slideLayout21.xml.rels" ContentType="application/vnd.openxmlformats-package.relationships+xml"/>
  <Override PartName="/ppt/slideLayouts/_rels/slideLayout146.xml.rels" ContentType="application/vnd.openxmlformats-package.relationships+xml"/>
  <Override PartName="/ppt/slideLayouts/_rels/slideLayout84.xml.rels" ContentType="application/vnd.openxmlformats-package.relationships+xml"/>
  <Override PartName="/ppt/slideLayouts/_rels/slideLayout115.xml.rels" ContentType="application/vnd.openxmlformats-package.relationships+xml"/>
  <Override PartName="/ppt/slideLayouts/_rels/slideLayout107.xml.rels" ContentType="application/vnd.openxmlformats-package.relationships+xml"/>
  <Override PartName="/ppt/slideLayouts/_rels/slideLayout83.xml.rels" ContentType="application/vnd.openxmlformats-package.relationships+xml"/>
  <Override PartName="/ppt/slideLayouts/_rels/slideLayout69.xml.rels" ContentType="application/vnd.openxmlformats-package.relationships+xml"/>
  <Override PartName="/ppt/slideLayouts/_rels/slideLayout114.xml.rels" ContentType="application/vnd.openxmlformats-package.relationships+xml"/>
  <Override PartName="/ppt/slideLayouts/_rels/slideLayout85.xml.rels" ContentType="application/vnd.openxmlformats-package.relationships+xml"/>
  <Override PartName="/ppt/slideLayouts/_rels/slideLayout116.xml.rels" ContentType="application/vnd.openxmlformats-package.relationships+xml"/>
  <Override PartName="/ppt/slideLayouts/_rels/slideLayout98.xml.rels" ContentType="application/vnd.openxmlformats-package.relationships+xml"/>
  <Override PartName="/ppt/slideLayouts/_rels/slideLayout129.xml.rels" ContentType="application/vnd.openxmlformats-package.relationships+xml"/>
  <Override PartName="/ppt/slideLayouts/_rels/slideLayout41.xml.rels" ContentType="application/vnd.openxmlformats-package.relationships+xml"/>
  <Override PartName="/ppt/slideLayouts/_rels/slideLayout77.xml.rels" ContentType="application/vnd.openxmlformats-package.relationships+xml"/>
  <Override PartName="/ppt/slideLayouts/_rels/slideLayout108.xml.rels" ContentType="application/vnd.openxmlformats-package.relationships+xml"/>
  <Override PartName="/ppt/slideLayouts/_rels/slideLayout70.xml.rels" ContentType="application/vnd.openxmlformats-package.relationships+xml"/>
  <Override PartName="/ppt/slideLayouts/_rels/slideLayout56.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117.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78.xml.rels" ContentType="application/vnd.openxmlformats-package.relationships+xml"/>
  <Override PartName="/ppt/slideLayouts/_rels/slideLayout109.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55.xml.rels" ContentType="application/vnd.openxmlformats-package.relationships+xml"/>
  <Override PartName="/ppt/slideLayouts/_rels/slideLayout100.xml.rels" ContentType="application/vnd.openxmlformats-package.relationships+xml"/>
  <Override PartName="/ppt/slideLayouts/_rels/slideLayout119.xml.rels" ContentType="application/vnd.openxmlformats-package.relationships+xml"/>
  <Override PartName="/ppt/slideLayouts/_rels/slideLayout80.xml.rels" ContentType="application/vnd.openxmlformats-package.relationships+xml"/>
  <Override PartName="/ppt/slideLayouts/_rels/slideLayout168.xml.rels" ContentType="application/vnd.openxmlformats-package.relationships+xml"/>
  <Override PartName="/ppt/slideLayouts/_rels/slideLayout111.xml.rels" ContentType="application/vnd.openxmlformats-package.relationships+xml"/>
  <Override PartName="/ppt/slideLayouts/_rels/slideLayout12.xml.rels" ContentType="application/vnd.openxmlformats-package.relationships+xml"/>
  <Override PartName="/ppt/slideLayouts/_rels/slideLayout137.xml.rels" ContentType="application/vnd.openxmlformats-package.relationships+xml"/>
  <Override PartName="/ppt/slideLayouts/_rels/slideLayout15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112.xml.rels" ContentType="application/vnd.openxmlformats-package.relationships+xml"/>
  <Override PartName="/ppt/slideLayouts/_rels/slideLayout95.xml.rels" ContentType="application/vnd.openxmlformats-package.relationships+xml"/>
  <Override PartName="/ppt/slideLayouts/_rels/slideLayout140.xml.rels" ContentType="application/vnd.openxmlformats-package.relationships+xml"/>
  <Override PartName="/ppt/slideLayouts/_rels/slideLayout68.xml.rels" ContentType="application/vnd.openxmlformats-package.relationships+xml"/>
  <Override PartName="/ppt/slideLayouts/_rels/slideLayout113.xml.rels" ContentType="application/vnd.openxmlformats-package.relationships+xml"/>
  <Override PartName="/ppt/slideLayouts/_rels/slideLayout74.xml.rels" ContentType="application/vnd.openxmlformats-package.relationships+xml"/>
  <Override PartName="/ppt/slideLayouts/_rels/slideLayout105.xml.rels" ContentType="application/vnd.openxmlformats-package.relationships+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168.xml" ContentType="application/vnd.openxmlformats-officedocument.presentationml.slideLayout+xml"/>
  <Override PartName="/ppt/slideLayouts/slideLayout76.xml" ContentType="application/vnd.openxmlformats-officedocument.presentationml.slideLayout+xml"/>
  <Override PartName="/ppt/slideLayouts/slideLayout167.xml" ContentType="application/vnd.openxmlformats-officedocument.presentationml.slideLayout+xml"/>
  <Override PartName="/ppt/slideLayouts/slideLayout75.xml" ContentType="application/vnd.openxmlformats-officedocument.presentationml.slideLayout+xml"/>
  <Override PartName="/ppt/slideLayouts/slideLayout166.xml" ContentType="application/vnd.openxmlformats-officedocument.presentationml.slideLayout+xml"/>
  <Override PartName="/ppt/slideLayouts/slideLayout74.xml" ContentType="application/vnd.openxmlformats-officedocument.presentationml.slideLayout+xml"/>
  <Override PartName="/ppt/slideLayouts/slideLayout165.xml" ContentType="application/vnd.openxmlformats-officedocument.presentationml.slideLayout+xml"/>
  <Override PartName="/ppt/slideLayouts/slideLayout73.xml" ContentType="application/vnd.openxmlformats-officedocument.presentationml.slideLayout+xml"/>
  <Override PartName="/ppt/slideLayouts/slideLayout164.xml" ContentType="application/vnd.openxmlformats-officedocument.presentationml.slideLayout+xml"/>
  <Override PartName="/ppt/slideLayouts/slideLayout72.xml" ContentType="application/vnd.openxmlformats-officedocument.presentationml.slideLayout+xml"/>
  <Override PartName="/ppt/slideLayouts/slideLayout163.xml" ContentType="application/vnd.openxmlformats-officedocument.presentationml.slideLayout+xml"/>
  <Override PartName="/ppt/slideLayouts/slideLayout71.xml" ContentType="application/vnd.openxmlformats-officedocument.presentationml.slideLayout+xml"/>
  <Override PartName="/ppt/slideLayouts/slideLayout162.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3.xml" ContentType="application/vnd.openxmlformats-officedocument.presentationml.slideLayout+xml"/>
  <Override PartName="/ppt/slideLayouts/slideLayout58.xml" ContentType="application/vnd.openxmlformats-officedocument.presentationml.slideLayout+xml"/>
  <Override PartName="/ppt/slideLayouts/slideLayout2.xml" ContentType="application/vnd.openxmlformats-officedocument.presentationml.slideLayout+xml"/>
  <Override PartName="/ppt/slideLayouts/slideLayout57.xml" ContentType="application/vnd.openxmlformats-officedocument.presentationml.slideLayout+xml"/>
  <Override PartName="/ppt/slideLayouts/slideLayout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161.xml" ContentType="application/vnd.openxmlformats-officedocument.presentationml.slideLayout+xml"/>
  <Override PartName="/ppt/slideLayouts/slideLayout51.xml" ContentType="application/vnd.openxmlformats-officedocument.presentationml.slideLayout+xml"/>
  <Override PartName="/ppt/slideLayouts/slideLayout160.xml" ContentType="application/vnd.openxmlformats-officedocument.presentationml.slideLayout+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31.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slideLayouts/slideLayout125.xml" ContentType="application/vnd.openxmlformats-officedocument.presentationml.slideLayout+xml"/>
  <Override PartName="/ppt/slideLayouts/slideLayout48.xml" ContentType="application/vnd.openxmlformats-officedocument.presentationml.slideLayout+xml"/>
  <Override PartName="/ppt/slideLayouts/slideLayout157.xml" ContentType="application/vnd.openxmlformats-officedocument.presentationml.slideLayout+xml"/>
  <Override PartName="/ppt/slideLayouts/slideLayout7.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24.xml" ContentType="application/vnd.openxmlformats-officedocument.presentationml.slideLayout+xml"/>
  <Override PartName="/ppt/slideLayouts/slideLayout47.xml" ContentType="application/vnd.openxmlformats-officedocument.presentationml.slideLayout+xml"/>
  <Override PartName="/ppt/slideLayouts/slideLayout156.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23.xml" ContentType="application/vnd.openxmlformats-officedocument.presentationml.slideLayout+xml"/>
  <Override PartName="/ppt/slideLayouts/slideLayout13.xml" ContentType="application/vnd.openxmlformats-officedocument.presentationml.slideLayout+xml"/>
  <Override PartName="/ppt/slideLayouts/slideLayout122.xml" ContentType="application/vnd.openxmlformats-officedocument.presentationml.slideLayout+xml"/>
  <Override PartName="/ppt/slideLayouts/slideLayout12.xml" ContentType="application/vnd.openxmlformats-officedocument.presentationml.slideLayout+xml"/>
  <Override PartName="/ppt/slideLayouts/slideLayout121.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40.xml" ContentType="application/vnd.openxmlformats-officedocument.presentationml.slideLayout+xml"/>
  <Override PartName="/ppt/slideLayouts/slideLayout99.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38.xml" ContentType="application/vnd.openxmlformats-officedocument.presentationml.slideLayout+xml"/>
  <Override PartName="/ppt/slideLayouts/slideLayout147.xml" ContentType="application/vnd.openxmlformats-officedocument.presentationml.slideLayout+xml"/>
  <Override PartName="/ppt/slideLayouts/slideLayout39.xml" ContentType="application/vnd.openxmlformats-officedocument.presentationml.slideLayout+xml"/>
  <Override PartName="/ppt/slideLayouts/slideLayout148.xml" ContentType="application/vnd.openxmlformats-officedocument.presentationml.slideLayout+xml"/>
  <Override PartName="/ppt/slideLayouts/slideLayout111.xml" ContentType="application/vnd.openxmlformats-officedocument.presentationml.slideLayout+xml"/>
  <Override PartName="/ppt/slideLayouts/slideLayout97.xml" ContentType="application/vnd.openxmlformats-officedocument.presentationml.slideLayout+xml"/>
  <Override PartName="/ppt/slideLayouts/slideLayout5.xml" ContentType="application/vnd.openxmlformats-officedocument.presentationml.slideLayout+xml"/>
  <Override PartName="/ppt/slideLayouts/slideLayout113.xml" ContentType="application/vnd.openxmlformats-officedocument.presentationml.slideLayout+xml"/>
  <Override PartName="/ppt/slideLayouts/slideLayout44.xml" ContentType="application/vnd.openxmlformats-officedocument.presentationml.slideLayout+xml"/>
  <Override PartName="/ppt/slideLayouts/slideLayout153.xml" ContentType="application/vnd.openxmlformats-officedocument.presentationml.slideLayout+xml"/>
  <Override PartName="/ppt/slideLayouts/slideLayout100.xml" ContentType="application/vnd.openxmlformats-officedocument.presentationml.slideLayout+xml"/>
  <Override PartName="/ppt/slideLayouts/slideLayout159.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4.xml" ContentType="application/vnd.openxmlformats-officedocument.presentationml.slideLayout+xml"/>
  <Override PartName="/ppt/slideLayouts/slideLayout112.xml" ContentType="application/vnd.openxmlformats-officedocument.presentationml.slideLayout+xml"/>
  <Override PartName="/ppt/slideLayouts/slideLayout98.xml" ContentType="application/vnd.openxmlformats-officedocument.presentationml.slideLayout+xml"/>
  <Override PartName="/ppt/slideLayouts/slideLayout149.xml" ContentType="application/vnd.openxmlformats-officedocument.presentationml.slideLayout+xml"/>
  <Override PartName="/ppt/slideLayouts/slideLayout41.xml" ContentType="application/vnd.openxmlformats-officedocument.presentationml.slideLayout+xml"/>
  <Override PartName="/ppt/slideLayouts/slideLayout150.xml" ContentType="application/vnd.openxmlformats-officedocument.presentationml.slideLayout+xml"/>
  <Override PartName="/ppt/slideLayouts/slideLayout117.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42.xml" ContentType="application/vnd.openxmlformats-officedocument.presentationml.slideLayout+xml"/>
  <Override PartName="/ppt/slideLayouts/slideLayout151.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152.xml" ContentType="application/vnd.openxmlformats-officedocument.presentationml.slideLayout+xml"/>
  <Override PartName="/ppt/slideLayouts/slideLayout119.xml" ContentType="application/vnd.openxmlformats-officedocument.presentationml.slideLayout+xml"/>
  <Override PartName="/ppt/slideLayouts/slideLayout116.xml" ContentType="application/vnd.openxmlformats-officedocument.presentationml.slideLayout+xml"/>
  <Override PartName="/ppt/slideLayouts/slideLayout8.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4.xml" ContentType="application/vnd.openxmlformats-officedocument.presentationml.slideLayout+xml"/>
  <Override PartName="/ppt/slideLayouts/slideLayout146.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46.xml" ContentType="application/vnd.openxmlformats-officedocument.presentationml.slideLayout+xml"/>
  <Override PartName="/ppt/slideLayouts/slideLayout155.xml" ContentType="application/vnd.openxmlformats-officedocument.presentationml.slideLayout+xml"/>
  <Override PartName="/ppt/slideLayouts/slideLayout102.xml" ContentType="application/vnd.openxmlformats-officedocument.presentationml.slideLayout+xml"/>
  <Override PartName="/ppt/slideLayouts/slideLayout45.xml" ContentType="application/vnd.openxmlformats-officedocument.presentationml.slideLayout+xml"/>
  <Override PartName="/ppt/slideLayouts/slideLayout154.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45.xml" ContentType="application/vnd.openxmlformats-officedocument.presentationml.slideLayout+xml"/>
  <Override PartName="/ppt/slideLayouts/slideLayout35.xml" ContentType="application/vnd.openxmlformats-officedocument.presentationml.slideLayout+xml"/>
  <Override PartName="/ppt/slideLayouts/slideLayout144.xml" ContentType="application/vnd.openxmlformats-officedocument.presentationml.slideLayout+xml"/>
  <Override PartName="/ppt/slideLayouts/slideLayout34.xml" ContentType="application/vnd.openxmlformats-officedocument.presentationml.slideLayout+xml"/>
  <Override PartName="/ppt/slideLayouts/slideLayout143.xml" ContentType="application/vnd.openxmlformats-officedocument.presentationml.slideLayout+xml"/>
  <Override PartName="/ppt/slideLayouts/slideLayout3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32.xml" ContentType="application/vnd.openxmlformats-officedocument.presentationml.slideLayout+xml"/>
  <Override PartName="/ppt/slideLayouts/slideLayout49.xml" ContentType="application/vnd.openxmlformats-officedocument.presentationml.slideLayout+xml"/>
  <Override PartName="/ppt/slideLayouts/slideLayout158.xml" ContentType="application/vnd.openxmlformats-officedocument.presentationml.slideLayout+xml"/>
  <Override PartName="/ppt/slideLayouts/slideLayout1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29.xml" ContentType="application/vnd.openxmlformats-officedocument.presentationml.slideLayout+xml"/>
  <Override PartName="/ppt/slideLayouts/slideLayout137.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36.xml" ContentType="application/vnd.openxmlformats-officedocument.presentationml.slideLayout+xml"/>
  <Override PartName="/ppt/slideLayouts/slideLayout27.xml" ContentType="application/vnd.openxmlformats-officedocument.presentationml.slideLayout+xml"/>
  <Override PartName="/ppt/slideLayouts/slideLayout135.xml" ContentType="application/vnd.openxmlformats-officedocument.presentationml.slideLayout+xml"/>
  <Override PartName="/ppt/slideLayouts/slideLayout26.xml" ContentType="application/vnd.openxmlformats-officedocument.presentationml.slideLayout+xml"/>
  <Override PartName="/ppt/slideLayouts/slideLayout134.xml" ContentType="application/vnd.openxmlformats-officedocument.presentationml.slideLayout+xml"/>
  <Override PartName="/ppt/slideLayouts/slideLayout25.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32.xml" ContentType="application/vnd.openxmlformats-officedocument.presentationml.slideLayout+xml"/>
  <Override PartName="/ppt/slideLayouts/slideLayout21.xml" ContentType="application/vnd.openxmlformats-officedocument.presentationml.slideLayout+xml"/>
  <Override PartName="/ppt/slideLayouts/slideLayout130.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0.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59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59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60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60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60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54DB206-1871-4095-BE0B-BC35E7AD0B7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2" name="PlaceHolder 1"/>
          <p:cNvSpPr>
            <a:spLocks noGrp="1"/>
          </p:cNvSpPr>
          <p:nvPr>
            <p:ph type="sldImg"/>
          </p:nvPr>
        </p:nvSpPr>
        <p:spPr>
          <a:xfrm>
            <a:off x="381240" y="685800"/>
            <a:ext cx="6095520" cy="3428640"/>
          </a:xfrm>
          <a:prstGeom prst="rect">
            <a:avLst/>
          </a:prstGeom>
        </p:spPr>
      </p:sp>
      <p:sp>
        <p:nvSpPr>
          <p:cNvPr id="143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Red Hat Text"/>
                <a:ea typeface="Red Hat Text"/>
              </a:rPr>
              <a:t>Google Slides source link (Red Hat internal)</a:t>
            </a:r>
            <a:endParaRPr b="0" lang="en-US" sz="1100" spc="-1" strike="noStrike">
              <a:latin typeface="Arial"/>
            </a:endParaRPr>
          </a:p>
          <a:p>
            <a:pPr>
              <a:lnSpc>
                <a:spcPct val="100000"/>
              </a:lnSpc>
              <a:tabLst>
                <a:tab algn="l" pos="0"/>
              </a:tabLst>
            </a:pPr>
            <a:r>
              <a:rPr b="0" lang="en" sz="1100" spc="-1" strike="noStrike">
                <a:latin typeface="Red Hat Text"/>
                <a:ea typeface="Red Hat Text"/>
              </a:rPr>
              <a:t>https://docs.google.com/presentation/d/1NY5Xxl3227i1zbGjWp-5r3aWOPPZKmK-i0wlO0tTKno/edit?usp=sharing</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latin typeface="Red Hat Text"/>
                <a:ea typeface="Red Hat Text"/>
              </a:rPr>
              <a:t>(this must be in the speaker notes - internal links are not allowed in the partner hub)</a:t>
            </a:r>
            <a:endParaRPr b="0" lang="en-US" sz="11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0" name="PlaceHolder 1"/>
          <p:cNvSpPr>
            <a:spLocks noGrp="1"/>
          </p:cNvSpPr>
          <p:nvPr>
            <p:ph type="sldImg"/>
          </p:nvPr>
        </p:nvSpPr>
        <p:spPr>
          <a:xfrm>
            <a:off x="381240" y="685800"/>
            <a:ext cx="6095520" cy="3428640"/>
          </a:xfrm>
          <a:prstGeom prst="rect">
            <a:avLst/>
          </a:prstGeom>
        </p:spPr>
      </p:sp>
      <p:sp>
        <p:nvSpPr>
          <p:cNvPr id="144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solidFill>
                  <a:srgbClr val="000000"/>
                </a:solidFill>
                <a:latin typeface="Arial"/>
              </a:rPr>
              <a:t>Your organization is probably using automation already, but in pockets.</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Different departments may have an automation initiative already, at different maturity levels, using specialized tools or even the same one without knowing.</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Maybe other parts of the organization want to introduce automation but don’t know how, or don’t have access to the right technology.</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This ends up being extremely inefficient, from many points of view.</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It’s harder to have visibility in these initiatives and understand if or how successful they are.</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It’s more expensive to maintain multiple tools, and the IT organization may end up with a very ‘sparse’ know-how.</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Ultimately it becomes a real challenge to enable multi-domain use cases, such as DevOps or DevSecOps.</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2" name="PlaceHolder 1"/>
          <p:cNvSpPr>
            <a:spLocks noGrp="1"/>
          </p:cNvSpPr>
          <p:nvPr>
            <p:ph type="sldImg"/>
          </p:nvPr>
        </p:nvSpPr>
        <p:spPr>
          <a:xfrm>
            <a:off x="381240" y="685800"/>
            <a:ext cx="6095520" cy="3428640"/>
          </a:xfrm>
          <a:prstGeom prst="rect">
            <a:avLst/>
          </a:prstGeom>
        </p:spPr>
      </p:sp>
      <p:sp>
        <p:nvSpPr>
          <p:cNvPr id="144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Automation MUST BE a mission critical imperative.</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sldImg"/>
          </p:nvPr>
        </p:nvSpPr>
        <p:spPr>
          <a:xfrm>
            <a:off x="381240" y="685800"/>
            <a:ext cx="6095520" cy="3428640"/>
          </a:xfrm>
          <a:prstGeom prst="rect">
            <a:avLst/>
          </a:prstGeom>
        </p:spPr>
      </p:sp>
      <p:sp>
        <p:nvSpPr>
          <p:cNvPr id="144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50" spc="-1" strike="noStrike">
                <a:latin typeface="Arial"/>
              </a:rPr>
              <a:t>Venvs: you have to keep them consistent / in sync on every node in the cluster, for starters. they might require build deps, which get mixed in with your other system deps. they’re just harder to work with, especially in clustered environments. not portable like containers.</a:t>
            </a:r>
            <a:endParaRPr b="0" lang="en-US" sz="1150" spc="-1" strike="noStrike">
              <a:latin typeface="Arial"/>
            </a:endParaRPr>
          </a:p>
          <a:p>
            <a:pPr>
              <a:lnSpc>
                <a:spcPct val="100000"/>
              </a:lnSpc>
              <a:tabLst>
                <a:tab algn="l" pos="0"/>
              </a:tabLst>
            </a:pPr>
            <a:endParaRPr b="0" lang="en-US" sz="1150" spc="-1" strike="noStrike">
              <a:latin typeface="Arial"/>
            </a:endParaRPr>
          </a:p>
          <a:p>
            <a:pPr>
              <a:lnSpc>
                <a:spcPct val="100000"/>
              </a:lnSpc>
              <a:tabLst>
                <a:tab algn="l" pos="0"/>
              </a:tabLst>
            </a:pPr>
            <a:endParaRPr b="0" lang="en-US" sz="115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Centralized, monolithic application</a:t>
            </a:r>
            <a:br/>
            <a:r>
              <a:rPr b="0" lang="en" sz="1400" spc="-1" strike="noStrike">
                <a:solidFill>
                  <a:srgbClr val="000000"/>
                </a:solidFill>
                <a:latin typeface="Red Hat Display"/>
              </a:rPr>
              <a:t>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Control node contains control plane and execution plane</a:t>
            </a:r>
            <a:br/>
            <a:r>
              <a:rPr b="0" lang="en" sz="1400" spc="-1" strike="noStrike">
                <a:solidFill>
                  <a:srgbClr val="000000"/>
                </a:solidFill>
                <a:latin typeface="Red Hat Display"/>
              </a:rPr>
              <a:t>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Python virtual environments difficult to admin in production, clustered</a:t>
            </a:r>
            <a:br/>
            <a:r>
              <a:rPr b="0" lang="en" sz="1400" spc="-1" strike="noStrike">
                <a:solidFill>
                  <a:srgbClr val="000000"/>
                </a:solidFill>
                <a:latin typeface="Red Hat Display"/>
              </a:rPr>
              <a:t>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Poor scalability, rigid architecture</a:t>
            </a:r>
            <a:br/>
            <a:r>
              <a:rPr b="0" lang="en" sz="1400" spc="-1" strike="noStrike">
                <a:solidFill>
                  <a:srgbClr val="000000"/>
                </a:solidFill>
                <a:latin typeface="Red Hat Display"/>
              </a:rPr>
              <a:t>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Operator, Developer, Consumer all relying and using the same host</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6" name="PlaceHolder 1"/>
          <p:cNvSpPr>
            <a:spLocks noGrp="1"/>
          </p:cNvSpPr>
          <p:nvPr>
            <p:ph type="sldImg"/>
          </p:nvPr>
        </p:nvSpPr>
        <p:spPr>
          <a:xfrm>
            <a:off x="381240" y="685800"/>
            <a:ext cx="6095520" cy="3428640"/>
          </a:xfrm>
          <a:prstGeom prst="rect">
            <a:avLst/>
          </a:prstGeom>
        </p:spPr>
      </p:sp>
      <p:sp>
        <p:nvSpPr>
          <p:cNvPr id="1447" name="PlaceHolder 2"/>
          <p:cNvSpPr>
            <a:spLocks noGrp="1"/>
          </p:cNvSpPr>
          <p:nvPr>
            <p:ph type="body"/>
          </p:nvPr>
        </p:nvSpPr>
        <p:spPr>
          <a:xfrm>
            <a:off x="685800" y="4343400"/>
            <a:ext cx="5486040" cy="4114440"/>
          </a:xfrm>
          <a:prstGeom prst="rect">
            <a:avLst/>
          </a:prstGeom>
        </p:spPr>
        <p:txBody>
          <a:bodyPr tIns="91440" bIns="91440">
            <a:noAutofit/>
          </a:bodyPr>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Decentralized, modular application</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Control plane and execution plane decoupled</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Containerized virtual environments</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Scale as needed, on-demand using container orchestrators</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Operator, Developer, Consumer have their own “gardens”</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Decentralized, modular application</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Control plane and execution plane decoupled</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Containerized virtual environments</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Scale as needed, on-demand using container orchestrators</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Red Hat Text"/>
              <a:buChar char="●"/>
            </a:pPr>
            <a:r>
              <a:rPr b="0" lang="en" sz="1400" spc="-1" strike="noStrike">
                <a:solidFill>
                  <a:srgbClr val="000000"/>
                </a:solidFill>
                <a:latin typeface="Red Hat Text"/>
                <a:ea typeface="Red Hat Text"/>
              </a:rPr>
              <a:t>Operator, Developer, Consumer have their own “gardens”</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sldImg"/>
          </p:nvPr>
        </p:nvSpPr>
        <p:spPr>
          <a:xfrm>
            <a:off x="381240" y="685800"/>
            <a:ext cx="6095520" cy="3428640"/>
          </a:xfrm>
          <a:prstGeom prst="rect">
            <a:avLst/>
          </a:prstGeom>
        </p:spPr>
      </p:sp>
      <p:sp>
        <p:nvSpPr>
          <p:cNvPr id="144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solidFill>
                  <a:srgbClr val="000000"/>
                </a:solidFill>
                <a:latin typeface="Arial"/>
              </a:rPr>
              <a:t>Ansible Tower*</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Ansible Explorer </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Ansible Builder </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Private Automation Hub</a:t>
            </a:r>
            <a:endParaRPr b="0" lang="en-US" sz="1100" spc="-1" strike="noStrike">
              <a:latin typeface="Arial"/>
            </a:endParaRPr>
          </a:p>
          <a:p>
            <a:pPr>
              <a:lnSpc>
                <a:spcPct val="100000"/>
              </a:lnSpc>
              <a:tabLst>
                <a:tab algn="l" pos="0"/>
              </a:tabLst>
            </a:pPr>
            <a:r>
              <a:rPr b="0" lang="en" sz="1100" spc="-1" strike="noStrike">
                <a:solidFill>
                  <a:srgbClr val="000000"/>
                </a:solidFill>
                <a:latin typeface="Arial"/>
              </a:rPr>
              <a:t>Ansible Platform Operator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PlaceHolder 1"/>
          <p:cNvSpPr>
            <a:spLocks noGrp="1"/>
          </p:cNvSpPr>
          <p:nvPr>
            <p:ph type="sldImg"/>
          </p:nvPr>
        </p:nvSpPr>
        <p:spPr>
          <a:xfrm>
            <a:off x="381240" y="685800"/>
            <a:ext cx="6095520" cy="3428640"/>
          </a:xfrm>
          <a:prstGeom prst="rect">
            <a:avLst/>
          </a:prstGeom>
        </p:spPr>
      </p:sp>
      <p:sp>
        <p:nvSpPr>
          <p:cNvPr id="145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explorer </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2" name="PlaceHolder 1"/>
          <p:cNvSpPr>
            <a:spLocks noGrp="1"/>
          </p:cNvSpPr>
          <p:nvPr>
            <p:ph type="sldImg"/>
          </p:nvPr>
        </p:nvSpPr>
        <p:spPr>
          <a:xfrm>
            <a:off x="381240" y="685800"/>
            <a:ext cx="6095520" cy="3428640"/>
          </a:xfrm>
          <a:prstGeom prst="rect">
            <a:avLst/>
          </a:prstGeom>
        </p:spPr>
      </p:sp>
      <p:sp>
        <p:nvSpPr>
          <p:cNvPr id="145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Ansible core is important because is the fulcrum or common path between community upstream users and Ansible Automation Platform product users.  The language of Ansible Automation is the same for both community and customers.</a:t>
            </a: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PlaceHolder 1"/>
          <p:cNvSpPr>
            <a:spLocks noGrp="1"/>
          </p:cNvSpPr>
          <p:nvPr>
            <p:ph type="sldImg"/>
          </p:nvPr>
        </p:nvSpPr>
        <p:spPr>
          <a:xfrm>
            <a:off x="381240" y="685800"/>
            <a:ext cx="6095520" cy="3428640"/>
          </a:xfrm>
          <a:prstGeom prst="rect">
            <a:avLst/>
          </a:prstGeom>
        </p:spPr>
      </p:sp>
      <p:sp>
        <p:nvSpPr>
          <p:cNvPr id="145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1" lang="en" sz="1100" spc="-1" strike="noStrike">
                <a:latin typeface="Arial"/>
              </a:rPr>
              <a:t>ubi8</a:t>
            </a:r>
            <a:r>
              <a:rPr b="0" lang="en" sz="1100" spc="-1" strike="noStrike">
                <a:latin typeface="Arial"/>
              </a:rPr>
              <a:t> stands for Red Hat Universal Base Image. The Universal Base Image is designed and engineered to be the base layer for all of your containerized applications, middleware and utilities. This base image is freely redistributable, but Red Hat only supports Red Hat technologies through subscriptions for Red Hat products. This image is maintained by Red Hat and updated regularly.  You can view more information about the ubi8 image here: https://catalog.redhat.com/software/containers/ubi8/5c647760bed8bd28d0e38f9f?gti-tabs=unauthenticated</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6" name="PlaceHolder 1"/>
          <p:cNvSpPr>
            <a:spLocks noGrp="1"/>
          </p:cNvSpPr>
          <p:nvPr>
            <p:ph type="sldImg"/>
          </p:nvPr>
        </p:nvSpPr>
        <p:spPr>
          <a:xfrm>
            <a:off x="381240" y="685800"/>
            <a:ext cx="6095520" cy="3428640"/>
          </a:xfrm>
          <a:prstGeom prst="rect">
            <a:avLst/>
          </a:prstGeom>
        </p:spPr>
      </p:sp>
      <p:sp>
        <p:nvSpPr>
          <p:cNvPr id="145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need to figure out SubWatch updates…. info is passed to another team</a:t>
            </a:r>
            <a:endParaRPr b="0" lang="en-US" sz="11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8" name="PlaceHolder 1"/>
          <p:cNvSpPr>
            <a:spLocks noGrp="1"/>
          </p:cNvSpPr>
          <p:nvPr>
            <p:ph type="sldImg"/>
          </p:nvPr>
        </p:nvSpPr>
        <p:spPr>
          <a:xfrm>
            <a:off x="381240" y="685800"/>
            <a:ext cx="6095520" cy="3428640"/>
          </a:xfrm>
          <a:prstGeom prst="rect">
            <a:avLst/>
          </a:prstGeom>
        </p:spPr>
      </p:sp>
      <p:sp>
        <p:nvSpPr>
          <p:cNvPr id="145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Their journey with the </a:t>
            </a:r>
            <a:r>
              <a:rPr b="1" lang="en" sz="1100" spc="-1" strike="noStrike">
                <a:latin typeface="Arial"/>
              </a:rPr>
              <a:t>Ansible Content Experience </a:t>
            </a:r>
            <a:r>
              <a:rPr b="0" lang="en" sz="1100" spc="-1" strike="noStrike">
                <a:latin typeface="Arial"/>
              </a:rPr>
              <a:t>starts with a </a:t>
            </a:r>
            <a:r>
              <a:rPr b="0" i="1" lang="en" sz="1100" spc="-1" strike="noStrike">
                <a:latin typeface="Arial"/>
              </a:rPr>
              <a:t>Developer IDE</a:t>
            </a:r>
            <a:r>
              <a:rPr b="0" lang="en" sz="1100" spc="-1" strike="noStrike">
                <a:latin typeface="Arial"/>
              </a:rPr>
              <a:t> and </a:t>
            </a:r>
            <a:r>
              <a:rPr b="0" i="1" lang="en" sz="1100" spc="-1" strike="noStrike">
                <a:latin typeface="Arial"/>
              </a:rPr>
              <a:t>Content SDK</a:t>
            </a:r>
            <a:r>
              <a:rPr b="0" lang="en" sz="1100" spc="-1" strike="noStrike">
                <a:latin typeface="Arial"/>
              </a:rPr>
              <a:t>. These tools allow to easily consume trusted content coming from Red Hat and partners [available on </a:t>
            </a:r>
            <a:r>
              <a:rPr b="1" lang="en" sz="1100" spc="-1" strike="noStrike">
                <a:latin typeface="Arial"/>
              </a:rPr>
              <a:t>Automation Hub</a:t>
            </a:r>
            <a:r>
              <a:rPr b="0" lang="en" sz="1100" spc="-1" strike="noStrike">
                <a:latin typeface="Arial"/>
              </a:rPr>
              <a:t> on </a:t>
            </a:r>
            <a:r>
              <a:rPr b="0" i="1" lang="en" sz="1100" spc="-1" strike="noStrike">
                <a:latin typeface="Arial"/>
              </a:rPr>
              <a:t>cloud.redhat.com</a:t>
            </a:r>
            <a:r>
              <a:rPr b="0" lang="en" sz="1100" spc="-1" strike="noStrike">
                <a:latin typeface="Arial"/>
              </a:rPr>
              <a:t>] and the innovation coming from the Ansible community [available on Ansible Galaxy] as it is, or as a base for custom workflows. Once developed, custom content can be tested and, as the second step in the creator journey, published on </a:t>
            </a:r>
            <a:r>
              <a:rPr b="1" lang="en" sz="1100" spc="-1" strike="noStrike">
                <a:latin typeface="Arial"/>
              </a:rPr>
              <a:t>Private Automation Hub </a:t>
            </a:r>
            <a:r>
              <a:rPr b="0" lang="en" sz="1100" spc="-1" strike="noStrike">
                <a:latin typeface="Arial"/>
              </a:rPr>
              <a:t>where the organization can apply its own policies and controls. From here, as a final step, all authorized content can be delivered to production, ready to be consumed.</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PlaceHolder 1"/>
          <p:cNvSpPr>
            <a:spLocks noGrp="1"/>
          </p:cNvSpPr>
          <p:nvPr>
            <p:ph type="sldImg"/>
          </p:nvPr>
        </p:nvSpPr>
        <p:spPr>
          <a:xfrm>
            <a:off x="381240" y="685800"/>
            <a:ext cx="6095520" cy="3428640"/>
          </a:xfrm>
          <a:prstGeom prst="rect">
            <a:avLst/>
          </a:prstGeom>
        </p:spPr>
      </p:sp>
      <p:sp>
        <p:nvSpPr>
          <p:cNvPr id="143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Ansible Services</a:t>
            </a:r>
            <a:endParaRPr b="0" lang="en-US" sz="1100" spc="-1" strike="noStrike">
              <a:latin typeface="Arial"/>
            </a:endParaRPr>
          </a:p>
          <a:p>
            <a:pPr>
              <a:lnSpc>
                <a:spcPct val="100000"/>
              </a:lnSpc>
              <a:tabLst>
                <a:tab algn="l" pos="0"/>
              </a:tabLst>
            </a:pPr>
            <a:r>
              <a:rPr b="0" lang="en" sz="1100" spc="-1" strike="noStrike">
                <a:latin typeface="Arial"/>
              </a:rPr>
              <a:t>-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latin typeface="Arial"/>
              </a:rPr>
              <a:t>Ansible Platform Components </a:t>
            </a:r>
            <a:endParaRPr b="0" lang="en-US" sz="1100" spc="-1" strike="noStrike">
              <a:latin typeface="Arial"/>
            </a:endParaRPr>
          </a:p>
          <a:p>
            <a:pPr>
              <a:lnSpc>
                <a:spcPct val="100000"/>
              </a:lnSpc>
              <a:tabLst>
                <a:tab algn="l" pos="0"/>
              </a:tabLst>
            </a:pPr>
            <a:r>
              <a:rPr b="0" lang="en" sz="1100" spc="-1" strike="noStrike">
                <a:latin typeface="Arial"/>
              </a:rPr>
              <a:t>-&gt; tooling, operator, EEs, Automation Hub, Explorer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latin typeface="Arial"/>
              </a:rPr>
              <a:t>Ansible Content</a:t>
            </a:r>
            <a:endParaRPr b="0" lang="en-US" sz="1100" spc="-1" strike="noStrike">
              <a:latin typeface="Arial"/>
            </a:endParaRPr>
          </a:p>
          <a:p>
            <a:pPr>
              <a:lnSpc>
                <a:spcPct val="100000"/>
              </a:lnSpc>
              <a:tabLst>
                <a:tab algn="l" pos="0"/>
              </a:tabLst>
            </a:pPr>
            <a:r>
              <a:rPr b="0" lang="en" sz="1100" spc="-1" strike="noStrike">
                <a:latin typeface="Arial"/>
              </a:rPr>
              <a:t>-&gt;</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latin typeface="Arial"/>
              </a:rPr>
              <a:t>Ansible Tower*</a:t>
            </a:r>
            <a:endParaRPr b="0" lang="en-US" sz="1100" spc="-1" strike="noStrike">
              <a:latin typeface="Arial"/>
            </a:endParaRPr>
          </a:p>
          <a:p>
            <a:pPr>
              <a:lnSpc>
                <a:spcPct val="100000"/>
              </a:lnSpc>
              <a:tabLst>
                <a:tab algn="l" pos="0"/>
              </a:tabLst>
            </a:pPr>
            <a:r>
              <a:rPr b="0" lang="en" sz="1100" spc="-1" strike="noStrike">
                <a:latin typeface="Arial"/>
              </a:rPr>
              <a:t>Ansible Explorer </a:t>
            </a:r>
            <a:endParaRPr b="0" lang="en-US" sz="1100" spc="-1" strike="noStrike">
              <a:latin typeface="Arial"/>
            </a:endParaRPr>
          </a:p>
          <a:p>
            <a:pPr>
              <a:lnSpc>
                <a:spcPct val="100000"/>
              </a:lnSpc>
              <a:tabLst>
                <a:tab algn="l" pos="0"/>
              </a:tabLst>
            </a:pPr>
            <a:r>
              <a:rPr b="0" lang="en" sz="1100" spc="-1" strike="noStrike">
                <a:latin typeface="Arial"/>
              </a:rPr>
              <a:t>Automation Analytics</a:t>
            </a:r>
            <a:endParaRPr b="0" lang="en-US" sz="1100" spc="-1" strike="noStrike">
              <a:latin typeface="Arial"/>
            </a:endParaRPr>
          </a:p>
          <a:p>
            <a:pPr>
              <a:lnSpc>
                <a:spcPct val="100000"/>
              </a:lnSpc>
              <a:tabLst>
                <a:tab algn="l" pos="0"/>
              </a:tabLst>
            </a:pPr>
            <a:r>
              <a:rPr b="0" lang="en" sz="1100" spc="-1" strike="noStrike">
                <a:latin typeface="Arial"/>
              </a:rPr>
              <a:t>Ansible Builder </a:t>
            </a:r>
            <a:endParaRPr b="0" lang="en-US" sz="1100" spc="-1" strike="noStrike">
              <a:latin typeface="Arial"/>
            </a:endParaRPr>
          </a:p>
          <a:p>
            <a:pPr>
              <a:lnSpc>
                <a:spcPct val="100000"/>
              </a:lnSpc>
              <a:tabLst>
                <a:tab algn="l" pos="0"/>
              </a:tabLst>
            </a:pPr>
            <a:r>
              <a:rPr b="0" lang="en" sz="1100" spc="-1" strike="noStrike">
                <a:latin typeface="Arial"/>
              </a:rPr>
              <a:t>Automation Hub</a:t>
            </a:r>
            <a:endParaRPr b="0" lang="en-US" sz="1100" spc="-1" strike="noStrike">
              <a:latin typeface="Arial"/>
            </a:endParaRPr>
          </a:p>
          <a:p>
            <a:pPr>
              <a:lnSpc>
                <a:spcPct val="100000"/>
              </a:lnSpc>
              <a:tabLst>
                <a:tab algn="l" pos="0"/>
              </a:tabLst>
            </a:pPr>
            <a:r>
              <a:rPr b="0" lang="en" sz="1100" spc="-1" strike="noStrike">
                <a:latin typeface="Arial"/>
              </a:rPr>
              <a:t>Ansible Platform Operator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0" name="PlaceHolder 1"/>
          <p:cNvSpPr>
            <a:spLocks noGrp="1"/>
          </p:cNvSpPr>
          <p:nvPr>
            <p:ph type="sldImg"/>
          </p:nvPr>
        </p:nvSpPr>
        <p:spPr>
          <a:xfrm>
            <a:off x="381240" y="685800"/>
            <a:ext cx="6095520" cy="3428640"/>
          </a:xfrm>
          <a:prstGeom prst="rect">
            <a:avLst/>
          </a:prstGeom>
        </p:spPr>
      </p:sp>
      <p:sp>
        <p:nvSpPr>
          <p:cNvPr id="146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explorer </a:t>
            </a:r>
            <a:endParaRPr b="0" lang="en-US" sz="11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PlaceHolder 1"/>
          <p:cNvSpPr>
            <a:spLocks noGrp="1"/>
          </p:cNvSpPr>
          <p:nvPr>
            <p:ph type="sldImg"/>
          </p:nvPr>
        </p:nvSpPr>
        <p:spPr>
          <a:xfrm>
            <a:off x="381240" y="685800"/>
            <a:ext cx="6095520" cy="3428640"/>
          </a:xfrm>
          <a:prstGeom prst="rect">
            <a:avLst/>
          </a:prstGeom>
        </p:spPr>
      </p:sp>
      <p:sp>
        <p:nvSpPr>
          <p:cNvPr id="146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explorer </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sldImg"/>
          </p:nvPr>
        </p:nvSpPr>
        <p:spPr>
          <a:xfrm>
            <a:off x="381240" y="685800"/>
            <a:ext cx="6095520" cy="3428640"/>
          </a:xfrm>
          <a:prstGeom prst="rect">
            <a:avLst/>
          </a:prstGeom>
        </p:spPr>
      </p:sp>
      <p:sp>
        <p:nvSpPr>
          <p:cNvPr id="1437" name="PlaceHolder 2"/>
          <p:cNvSpPr>
            <a:spLocks noGrp="1"/>
          </p:cNvSpPr>
          <p:nvPr>
            <p:ph type="body"/>
          </p:nvPr>
        </p:nvSpPr>
        <p:spPr>
          <a:xfrm>
            <a:off x="685800" y="4343400"/>
            <a:ext cx="5486040" cy="4114440"/>
          </a:xfrm>
          <a:prstGeom prst="rect">
            <a:avLst/>
          </a:prstGeom>
        </p:spPr>
        <p:txBody>
          <a:bodyPr tIns="91440" bIns="91440">
            <a:noAutofit/>
          </a:bodyPr>
          <a:p>
            <a:pPr marL="114480">
              <a:lnSpc>
                <a:spcPct val="142000"/>
              </a:lnSpc>
              <a:spcBef>
                <a:spcPts val="499"/>
              </a:spcBef>
              <a:tabLst>
                <a:tab algn="l" pos="0"/>
              </a:tabLst>
            </a:pPr>
            <a:r>
              <a:rPr b="0" lang="en" sz="1050" spc="-1" strike="noStrike">
                <a:solidFill>
                  <a:srgbClr val="3c4043"/>
                </a:solidFill>
                <a:highlight>
                  <a:srgbClr val="ffffff"/>
                </a:highlight>
                <a:latin typeface="Roboto"/>
                <a:ea typeface="Roboto"/>
              </a:rPr>
              <a:t>A meta collection is a logical “collection of collections.” The ansible.network meta collection is basically just a shell collection with all the supported Ansible Network collections in the requirements.yml file.</a:t>
            </a:r>
            <a:endParaRPr b="0" lang="en-US" sz="1050" spc="-1" strike="noStrike">
              <a:latin typeface="Arial"/>
            </a:endParaRPr>
          </a:p>
          <a:p>
            <a:pPr marL="114480">
              <a:lnSpc>
                <a:spcPct val="115000"/>
              </a:lnSpc>
              <a:spcBef>
                <a:spcPts val="499"/>
              </a:spcBef>
              <a:tabLst>
                <a:tab algn="l" pos="0"/>
              </a:tabLst>
            </a:pPr>
            <a:endParaRPr b="0" lang="en-US" sz="1050" spc="-1" strike="noStrike">
              <a:latin typeface="Arial"/>
            </a:endParaRPr>
          </a:p>
          <a:p>
            <a:pPr>
              <a:lnSpc>
                <a:spcPct val="100000"/>
              </a:lnSpc>
              <a:tabLst>
                <a:tab algn="l" pos="0"/>
              </a:tabLst>
            </a:pPr>
            <a:endParaRPr b="0" lang="en-US" sz="105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8" name="PlaceHolder 1"/>
          <p:cNvSpPr>
            <a:spLocks noGrp="1"/>
          </p:cNvSpPr>
          <p:nvPr>
            <p:ph type="sldImg"/>
          </p:nvPr>
        </p:nvSpPr>
        <p:spPr>
          <a:xfrm>
            <a:off x="381240" y="685800"/>
            <a:ext cx="6095520" cy="3428640"/>
          </a:xfrm>
          <a:prstGeom prst="rect">
            <a:avLst/>
          </a:prstGeom>
        </p:spPr>
      </p:sp>
      <p:sp>
        <p:nvSpPr>
          <p:cNvPr id="143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BOLD STATEMENT</a:t>
            </a:r>
            <a:endParaRPr b="0" lang="en-US" sz="1100" spc="-1" strike="noStrike">
              <a:latin typeface="Arial"/>
            </a:endParaRPr>
          </a:p>
          <a:p>
            <a:pPr>
              <a:lnSpc>
                <a:spcPct val="100000"/>
              </a:lnSpc>
              <a:tabLst>
                <a:tab algn="l" pos="0"/>
              </a:tabLst>
            </a:pPr>
            <a:r>
              <a:rPr b="0" lang="en" sz="1100" spc="-1" strike="noStrike">
                <a:latin typeface="Arial"/>
              </a:rPr>
              <a:t>https://go.forrester.com/blogs/predictions-2021-automation-becomes-a-business-imperative/</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8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8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7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3.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4.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7.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slideLayout" Target="../slideLayouts/slideLayout157.xml"/><Relationship Id="rId9" Type="http://schemas.openxmlformats.org/officeDocument/2006/relationships/slideLayout" Target="../slideLayouts/slideLayout158.xml"/><Relationship Id="rId10" Type="http://schemas.openxmlformats.org/officeDocument/2006/relationships/slideLayout" Target="../slideLayouts/slideLayout159.xml"/><Relationship Id="rId11" Type="http://schemas.openxmlformats.org/officeDocument/2006/relationships/slideLayout" Target="../slideLayouts/slideLayout160.xml"/><Relationship Id="rId12" Type="http://schemas.openxmlformats.org/officeDocument/2006/relationships/slideLayout" Target="../slideLayouts/slideLayout161.xml"/><Relationship Id="rId13" Type="http://schemas.openxmlformats.org/officeDocument/2006/relationships/slideLayout" Target="../slideLayouts/slideLayout162.xml"/><Relationship Id="rId14" Type="http://schemas.openxmlformats.org/officeDocument/2006/relationships/slideLayout" Target="../slideLayouts/slideLayout163.xml"/><Relationship Id="rId15" Type="http://schemas.openxmlformats.org/officeDocument/2006/relationships/slideLayout" Target="../slideLayouts/slideLayout164.xml"/><Relationship Id="rId16" Type="http://schemas.openxmlformats.org/officeDocument/2006/relationships/slideLayout" Target="../slideLayouts/slideLayout165.xml"/><Relationship Id="rId17" Type="http://schemas.openxmlformats.org/officeDocument/2006/relationships/slideLayout" Target="../slideLayouts/slideLayout166.xml"/><Relationship Id="rId18" Type="http://schemas.openxmlformats.org/officeDocument/2006/relationships/slideLayout" Target="../slideLayouts/slideLayout167.xml"/><Relationship Id="rId19"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314360" y="709560"/>
            <a:ext cx="6514560" cy="725400"/>
          </a:xfrm>
          <a:prstGeom prst="rect">
            <a:avLst/>
          </a:prstGeom>
        </p:spPr>
        <p:txBody>
          <a:bodyPr lIns="0" rIns="0" tIns="0" bIns="0">
            <a:noAutofit/>
          </a:bodyPr>
          <a:p>
            <a:r>
              <a:rPr b="0" lang="en-US" sz="2300" spc="-1" strike="noStrike">
                <a:solidFill>
                  <a:srgbClr val="000000"/>
                </a:solidFill>
                <a:latin typeface="Arial"/>
              </a:rPr>
              <a:t>Click to edit </a:t>
            </a:r>
            <a:r>
              <a:rPr b="0" lang="en-US" sz="2300" spc="-1" strike="noStrike">
                <a:solidFill>
                  <a:srgbClr val="000000"/>
                </a:solidFill>
                <a:latin typeface="Arial"/>
              </a:rPr>
              <a:t>the title text </a:t>
            </a:r>
            <a:r>
              <a:rPr b="0" lang="en-US" sz="2300" spc="-1" strike="noStrike">
                <a:solidFill>
                  <a:srgbClr val="000000"/>
                </a:solidFill>
                <a:latin typeface="Arial"/>
              </a:rPr>
              <a:t>format</a:t>
            </a:r>
            <a:endParaRPr b="0" lang="en-US" sz="2300" spc="-1" strike="noStrike">
              <a:solidFill>
                <a:srgbClr val="000000"/>
              </a:solidFill>
              <a:latin typeface="Arial"/>
            </a:endParaRPr>
          </a:p>
        </p:txBody>
      </p:sp>
      <p:sp>
        <p:nvSpPr>
          <p:cNvPr id="1" name="Google Shape;777;p50"/>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 name="Google Shape;779;p50"/>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3"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F1E4204E-E298-43C6-B27A-719E52588282}" type="slidenum">
              <a:rPr b="0" lang="en" sz="600" spc="-1" strike="noStrike">
                <a:solidFill>
                  <a:srgbClr val="ebebeb"/>
                </a:solidFill>
                <a:latin typeface="Overpass SemiBold"/>
                <a:ea typeface="Overpass SemiBold"/>
              </a:rPr>
              <a:t>&lt;number&gt;</a:t>
            </a:fld>
            <a:endParaRPr b="0" lang="en-US" sz="600" spc="-1" strike="noStrike">
              <a:latin typeface="Times New Roman"/>
            </a:endParaRPr>
          </a:p>
        </p:txBody>
      </p:sp>
      <p:pic>
        <p:nvPicPr>
          <p:cNvPr id="4" name="Google Shape;782;p50" descr=""/>
          <p:cNvPicPr/>
          <p:nvPr/>
        </p:nvPicPr>
        <p:blipFill>
          <a:blip r:embed="rId2"/>
          <a:stretch/>
        </p:blipFill>
        <p:spPr>
          <a:xfrm>
            <a:off x="8033400" y="4734360"/>
            <a:ext cx="658080" cy="154440"/>
          </a:xfrm>
          <a:prstGeom prst="rect">
            <a:avLst/>
          </a:prstGeom>
          <a:ln w="0">
            <a:noFill/>
          </a:ln>
        </p:spPr>
      </p:pic>
      <p:sp>
        <p:nvSpPr>
          <p:cNvPr id="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6" name="Google Shape;2151;p136"/>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377" name="Google Shape;2152;p136"/>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378"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AAD6A2F7-796B-4DA3-BCAE-A8D1C5B56DE0}"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379" name="Google Shape;2154;p136" descr=""/>
          <p:cNvPicPr/>
          <p:nvPr/>
        </p:nvPicPr>
        <p:blipFill>
          <a:blip r:embed="rId2"/>
          <a:srcRect l="0" t="315" r="0" b="315"/>
          <a:stretch/>
        </p:blipFill>
        <p:spPr>
          <a:xfrm>
            <a:off x="8033400" y="4735080"/>
            <a:ext cx="731520" cy="170640"/>
          </a:xfrm>
          <a:prstGeom prst="rect">
            <a:avLst/>
          </a:prstGeom>
          <a:ln w="0">
            <a:noFill/>
          </a:ln>
        </p:spPr>
      </p:pic>
      <p:sp>
        <p:nvSpPr>
          <p:cNvPr id="380" name="Google Shape;2156;p136"/>
          <p:cNvSpPr/>
          <p:nvPr/>
        </p:nvSpPr>
        <p:spPr>
          <a:xfrm>
            <a:off x="3229560" y="3172320"/>
            <a:ext cx="360" cy="116784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381" name="Google Shape;2157;p136"/>
          <p:cNvSpPr/>
          <p:nvPr/>
        </p:nvSpPr>
        <p:spPr>
          <a:xfrm>
            <a:off x="5914440" y="3172320"/>
            <a:ext cx="360" cy="116784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382" name="PlaceHolder 2"/>
          <p:cNvSpPr>
            <a:spLocks noGrp="1"/>
          </p:cNvSpPr>
          <p:nvPr>
            <p:ph type="title"/>
          </p:nvPr>
        </p:nvSpPr>
        <p:spPr>
          <a:xfrm>
            <a:off x="663840" y="825120"/>
            <a:ext cx="7816320" cy="414720"/>
          </a:xfrm>
          <a:prstGeom prst="rect">
            <a:avLst/>
          </a:prstGeom>
        </p:spPr>
        <p:txBody>
          <a:bodyPr lIns="0" rIns="0" tIns="0" bIns="0">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38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0" name="Google Shape;155;p17"/>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21" name="Google Shape;156;p17"/>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22"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3CAE17C7-C51C-452F-9A53-ED67BC69C54E}"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423" name="Google Shape;158;p17" descr=""/>
          <p:cNvPicPr/>
          <p:nvPr/>
        </p:nvPicPr>
        <p:blipFill>
          <a:blip r:embed="rId2"/>
          <a:srcRect l="0" t="315" r="0" b="315"/>
          <a:stretch/>
        </p:blipFill>
        <p:spPr>
          <a:xfrm>
            <a:off x="8033400" y="4735080"/>
            <a:ext cx="731520" cy="170640"/>
          </a:xfrm>
          <a:prstGeom prst="rect">
            <a:avLst/>
          </a:prstGeom>
          <a:ln w="0">
            <a:noFill/>
          </a:ln>
        </p:spPr>
      </p:pic>
      <p:sp>
        <p:nvSpPr>
          <p:cNvPr id="424" name="PlaceHolder 2"/>
          <p:cNvSpPr>
            <a:spLocks noGrp="1"/>
          </p:cNvSpPr>
          <p:nvPr>
            <p:ph type="title"/>
          </p:nvPr>
        </p:nvSpPr>
        <p:spPr>
          <a:xfrm>
            <a:off x="663840" y="825120"/>
            <a:ext cx="7816320" cy="414720"/>
          </a:xfrm>
          <a:prstGeom prst="rect">
            <a:avLst/>
          </a:prstGeom>
        </p:spPr>
        <p:txBody>
          <a:bodyPr lIns="0" rIns="0" tIns="0" bIns="0">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42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62" name="Google Shape;108;p11"/>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63" name="Google Shape;109;p11"/>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464" name="Google Shape;111;p11" descr=""/>
          <p:cNvPicPr/>
          <p:nvPr/>
        </p:nvPicPr>
        <p:blipFill>
          <a:blip r:embed="rId3"/>
          <a:stretch/>
        </p:blipFill>
        <p:spPr>
          <a:xfrm>
            <a:off x="8033400" y="4734360"/>
            <a:ext cx="731520" cy="171720"/>
          </a:xfrm>
          <a:prstGeom prst="rect">
            <a:avLst/>
          </a:prstGeom>
          <a:ln w="0">
            <a:noFill/>
          </a:ln>
        </p:spPr>
      </p:pic>
      <p:sp>
        <p:nvSpPr>
          <p:cNvPr id="465"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25FEF85C-D4EB-46C4-BD0D-BC68282F6CF4}"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6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4" name="Google Shape;2385;p162"/>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05" name="Google Shape;2386;p162"/>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06"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F6A4BC5A-D421-43A2-926F-296404B818EB}"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507" name="Google Shape;2388;p162" descr=""/>
          <p:cNvPicPr/>
          <p:nvPr/>
        </p:nvPicPr>
        <p:blipFill>
          <a:blip r:embed="rId2"/>
          <a:srcRect l="0" t="315" r="0" b="315"/>
          <a:stretch/>
        </p:blipFill>
        <p:spPr>
          <a:xfrm>
            <a:off x="8033400" y="4735080"/>
            <a:ext cx="731520" cy="170640"/>
          </a:xfrm>
          <a:prstGeom prst="rect">
            <a:avLst/>
          </a:prstGeom>
          <a:ln w="0">
            <a:noFill/>
          </a:ln>
        </p:spPr>
      </p:pic>
      <p:sp>
        <p:nvSpPr>
          <p:cNvPr id="508"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0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46" name="Google Shape;43;p5"/>
          <p:cNvSpPr/>
          <p:nvPr/>
        </p:nvSpPr>
        <p:spPr>
          <a:xfrm>
            <a:off x="7212960" y="4409280"/>
            <a:ext cx="1930680" cy="734040"/>
          </a:xfrm>
          <a:prstGeom prst="rect">
            <a:avLst/>
          </a:prstGeom>
          <a:solidFill>
            <a:schemeClr val="lt1"/>
          </a:solidFill>
          <a:ln w="0">
            <a:noFill/>
          </a:ln>
        </p:spPr>
        <p:style>
          <a:lnRef idx="0"/>
          <a:fillRef idx="0"/>
          <a:effectRef idx="0"/>
          <a:fontRef idx="minor"/>
        </p:style>
      </p:sp>
      <p:sp>
        <p:nvSpPr>
          <p:cNvPr id="547" name="PlaceHolder 1"/>
          <p:cNvSpPr>
            <a:spLocks noGrp="1"/>
          </p:cNvSpPr>
          <p:nvPr>
            <p:ph type="title"/>
          </p:nvPr>
        </p:nvSpPr>
        <p:spPr>
          <a:xfrm>
            <a:off x="1562760" y="426600"/>
            <a:ext cx="3678480" cy="1488960"/>
          </a:xfrm>
          <a:prstGeom prst="rect">
            <a:avLst/>
          </a:prstGeom>
        </p:spPr>
        <p:txBody>
          <a:bodyPr lIns="0" rIns="0" tIns="0" bIns="0" anchor="b">
            <a:noAutofit/>
          </a:bodyPr>
          <a:p>
            <a:r>
              <a:rPr b="0" lang="en-US" sz="4100" spc="-1" strike="noStrike">
                <a:solidFill>
                  <a:srgbClr val="000000"/>
                </a:solidFill>
                <a:latin typeface="Arial"/>
              </a:rPr>
              <a:t>Click to edit the title text format</a:t>
            </a:r>
            <a:endParaRPr b="0" lang="en-US" sz="4100" spc="-1" strike="noStrike">
              <a:solidFill>
                <a:srgbClr val="000000"/>
              </a:solidFill>
              <a:latin typeface="Arial"/>
            </a:endParaRPr>
          </a:p>
        </p:txBody>
      </p:sp>
      <p:pic>
        <p:nvPicPr>
          <p:cNvPr id="548" name="Google Shape;46;p5" descr=""/>
          <p:cNvPicPr/>
          <p:nvPr/>
        </p:nvPicPr>
        <p:blipFill>
          <a:blip r:embed="rId3"/>
          <a:stretch/>
        </p:blipFill>
        <p:spPr>
          <a:xfrm>
            <a:off x="7580160" y="4653000"/>
            <a:ext cx="1184760" cy="279360"/>
          </a:xfrm>
          <a:prstGeom prst="rect">
            <a:avLst/>
          </a:prstGeom>
          <a:ln w="0">
            <a:noFill/>
          </a:ln>
        </p:spPr>
      </p:pic>
      <p:sp>
        <p:nvSpPr>
          <p:cNvPr id="549" name="Google Shape;47;p5"/>
          <p:cNvSpPr/>
          <p:nvPr/>
        </p:nvSpPr>
        <p:spPr>
          <a:xfrm>
            <a:off x="5970240" y="1499760"/>
            <a:ext cx="2244960" cy="341640"/>
          </a:xfrm>
          <a:prstGeom prst="rect">
            <a:avLst/>
          </a:prstGeom>
          <a:noFill/>
          <a:ln w="0">
            <a:noFill/>
          </a:ln>
        </p:spPr>
        <p:style>
          <a:lnRef idx="0"/>
          <a:fillRef idx="0"/>
          <a:effectRef idx="0"/>
          <a:fontRef idx="minor"/>
        </p:style>
        <p:txBody>
          <a:bodyPr lIns="68400" rIns="68400" tIns="68400" bIns="68400" anchor="ctr">
            <a:noAutofit/>
          </a:bodyPr>
          <a:p>
            <a:pPr>
              <a:lnSpc>
                <a:spcPct val="100000"/>
              </a:lnSpc>
              <a:tabLst>
                <a:tab algn="l" pos="0"/>
              </a:tabLst>
            </a:pPr>
            <a:r>
              <a:rPr b="0" lang="en" sz="1100" spc="-1" strike="noStrike">
                <a:solidFill>
                  <a:srgbClr val="ffffff"/>
                </a:solidFill>
                <a:latin typeface="Red Hat Display"/>
                <a:ea typeface="Red Hat Display"/>
              </a:rPr>
              <a:t>linkedin.com/company/red-hat</a:t>
            </a:r>
            <a:endParaRPr b="0" lang="en-US" sz="1100" spc="-1" strike="noStrike">
              <a:latin typeface="Arial"/>
            </a:endParaRPr>
          </a:p>
        </p:txBody>
      </p:sp>
      <p:sp>
        <p:nvSpPr>
          <p:cNvPr id="550" name="Google Shape;48;p5"/>
          <p:cNvSpPr/>
          <p:nvPr/>
        </p:nvSpPr>
        <p:spPr>
          <a:xfrm>
            <a:off x="5970240" y="2018880"/>
            <a:ext cx="2244960" cy="341640"/>
          </a:xfrm>
          <a:prstGeom prst="rect">
            <a:avLst/>
          </a:prstGeom>
          <a:noFill/>
          <a:ln w="0">
            <a:noFill/>
          </a:ln>
        </p:spPr>
        <p:style>
          <a:lnRef idx="0"/>
          <a:fillRef idx="0"/>
          <a:effectRef idx="0"/>
          <a:fontRef idx="minor"/>
        </p:style>
        <p:txBody>
          <a:bodyPr lIns="68400" rIns="68400" tIns="68400" bIns="68400" anchor="ctr">
            <a:noAutofit/>
          </a:bodyPr>
          <a:p>
            <a:pPr>
              <a:lnSpc>
                <a:spcPct val="100000"/>
              </a:lnSpc>
              <a:tabLst>
                <a:tab algn="l" pos="0"/>
              </a:tabLst>
            </a:pPr>
            <a:r>
              <a:rPr b="0" lang="en" sz="1100" spc="-1" strike="noStrike">
                <a:solidFill>
                  <a:srgbClr val="ffffff"/>
                </a:solidFill>
                <a:latin typeface="Red Hat Display"/>
                <a:ea typeface="Red Hat Display"/>
              </a:rPr>
              <a:t>youtube.com/AnsibleAutomation</a:t>
            </a:r>
            <a:endParaRPr b="0" lang="en-US" sz="1100" spc="-1" strike="noStrike">
              <a:latin typeface="Arial"/>
            </a:endParaRPr>
          </a:p>
        </p:txBody>
      </p:sp>
      <p:sp>
        <p:nvSpPr>
          <p:cNvPr id="551" name="Google Shape;49;p5"/>
          <p:cNvSpPr/>
          <p:nvPr/>
        </p:nvSpPr>
        <p:spPr>
          <a:xfrm>
            <a:off x="5970240" y="2537640"/>
            <a:ext cx="2244960" cy="341640"/>
          </a:xfrm>
          <a:prstGeom prst="rect">
            <a:avLst/>
          </a:prstGeom>
          <a:noFill/>
          <a:ln w="0">
            <a:noFill/>
          </a:ln>
        </p:spPr>
        <p:style>
          <a:lnRef idx="0"/>
          <a:fillRef idx="0"/>
          <a:effectRef idx="0"/>
          <a:fontRef idx="minor"/>
        </p:style>
        <p:txBody>
          <a:bodyPr lIns="68400" rIns="68400" tIns="68400" bIns="68400" anchor="ctr">
            <a:noAutofit/>
          </a:bodyPr>
          <a:p>
            <a:pPr>
              <a:lnSpc>
                <a:spcPct val="100000"/>
              </a:lnSpc>
              <a:tabLst>
                <a:tab algn="l" pos="0"/>
              </a:tabLst>
            </a:pPr>
            <a:r>
              <a:rPr b="0" lang="en" sz="1100" spc="-1" strike="noStrike">
                <a:solidFill>
                  <a:srgbClr val="ffffff"/>
                </a:solidFill>
                <a:latin typeface="Red Hat Display"/>
                <a:ea typeface="Red Hat Display"/>
              </a:rPr>
              <a:t>facebook.com/redhatinc</a:t>
            </a:r>
            <a:endParaRPr b="0" lang="en-US" sz="1100" spc="-1" strike="noStrike">
              <a:latin typeface="Arial"/>
            </a:endParaRPr>
          </a:p>
        </p:txBody>
      </p:sp>
      <p:sp>
        <p:nvSpPr>
          <p:cNvPr id="552" name="Google Shape;50;p5"/>
          <p:cNvSpPr/>
          <p:nvPr/>
        </p:nvSpPr>
        <p:spPr>
          <a:xfrm>
            <a:off x="5970240" y="3056400"/>
            <a:ext cx="2244960" cy="341640"/>
          </a:xfrm>
          <a:prstGeom prst="rect">
            <a:avLst/>
          </a:prstGeom>
          <a:noFill/>
          <a:ln w="0">
            <a:noFill/>
          </a:ln>
        </p:spPr>
        <p:style>
          <a:lnRef idx="0"/>
          <a:fillRef idx="0"/>
          <a:effectRef idx="0"/>
          <a:fontRef idx="minor"/>
        </p:style>
        <p:txBody>
          <a:bodyPr lIns="68400" rIns="68400" tIns="68400" bIns="68400" anchor="ctr">
            <a:noAutofit/>
          </a:bodyPr>
          <a:p>
            <a:pPr>
              <a:lnSpc>
                <a:spcPct val="100000"/>
              </a:lnSpc>
              <a:tabLst>
                <a:tab algn="l" pos="0"/>
              </a:tabLst>
            </a:pPr>
            <a:r>
              <a:rPr b="0" lang="en" sz="1100" spc="-1" strike="noStrike">
                <a:solidFill>
                  <a:srgbClr val="ffffff"/>
                </a:solidFill>
                <a:latin typeface="Red Hat Display"/>
                <a:ea typeface="Red Hat Display"/>
              </a:rPr>
              <a:t>twitter.com/Ansible</a:t>
            </a:r>
            <a:endParaRPr b="0" lang="en-US" sz="1100" spc="-1" strike="noStrike">
              <a:latin typeface="Arial"/>
            </a:endParaRPr>
          </a:p>
        </p:txBody>
      </p:sp>
      <p:sp>
        <p:nvSpPr>
          <p:cNvPr id="553" name="Google Shape;51;p5"/>
          <p:cNvSpPr/>
          <p:nvPr/>
        </p:nvSpPr>
        <p:spPr>
          <a:xfrm rot="10800000">
            <a:off x="335520" y="360"/>
            <a:ext cx="360" cy="17118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54" name="Google Shape;52;p5"/>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55"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D1C8CE22-0089-44BE-8839-298E88DDCE77}"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556" name="Google Shape;54;p5" descr=""/>
          <p:cNvPicPr/>
          <p:nvPr/>
        </p:nvPicPr>
        <p:blipFill>
          <a:blip r:embed="rId4"/>
          <a:stretch/>
        </p:blipFill>
        <p:spPr>
          <a:xfrm>
            <a:off x="5591880" y="2537640"/>
            <a:ext cx="341640" cy="341640"/>
          </a:xfrm>
          <a:prstGeom prst="rect">
            <a:avLst/>
          </a:prstGeom>
          <a:ln w="0">
            <a:noFill/>
          </a:ln>
        </p:spPr>
      </p:pic>
      <p:pic>
        <p:nvPicPr>
          <p:cNvPr id="557" name="Google Shape;55;p5" descr=""/>
          <p:cNvPicPr/>
          <p:nvPr/>
        </p:nvPicPr>
        <p:blipFill>
          <a:blip r:embed="rId5"/>
          <a:stretch/>
        </p:blipFill>
        <p:spPr>
          <a:xfrm>
            <a:off x="5591880" y="2018880"/>
            <a:ext cx="341640" cy="341640"/>
          </a:xfrm>
          <a:prstGeom prst="rect">
            <a:avLst/>
          </a:prstGeom>
          <a:ln w="0">
            <a:noFill/>
          </a:ln>
        </p:spPr>
      </p:pic>
      <p:pic>
        <p:nvPicPr>
          <p:cNvPr id="558" name="Google Shape;56;p5" descr=""/>
          <p:cNvPicPr/>
          <p:nvPr/>
        </p:nvPicPr>
        <p:blipFill>
          <a:blip r:embed="rId6"/>
          <a:stretch/>
        </p:blipFill>
        <p:spPr>
          <a:xfrm>
            <a:off x="5591880" y="1499760"/>
            <a:ext cx="341640" cy="341640"/>
          </a:xfrm>
          <a:prstGeom prst="rect">
            <a:avLst/>
          </a:prstGeom>
          <a:ln w="0">
            <a:noFill/>
          </a:ln>
        </p:spPr>
      </p:pic>
      <p:pic>
        <p:nvPicPr>
          <p:cNvPr id="559" name="Google Shape;57;p5" descr=""/>
          <p:cNvPicPr/>
          <p:nvPr/>
        </p:nvPicPr>
        <p:blipFill>
          <a:blip r:embed="rId7"/>
          <a:stretch/>
        </p:blipFill>
        <p:spPr>
          <a:xfrm>
            <a:off x="5591880" y="3056760"/>
            <a:ext cx="341640" cy="341640"/>
          </a:xfrm>
          <a:prstGeom prst="rect">
            <a:avLst/>
          </a:prstGeom>
          <a:ln w="0">
            <a:noFill/>
          </a:ln>
        </p:spPr>
      </p:pic>
      <p:sp>
        <p:nvSpPr>
          <p:cNvPr id="56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557000" y="1412280"/>
            <a:ext cx="5993640" cy="2302920"/>
          </a:xfrm>
          <a:prstGeom prst="rect">
            <a:avLst/>
          </a:prstGeom>
        </p:spPr>
        <p:txBody>
          <a:bodyPr lIns="0" rIns="0" tIns="0" bIns="0">
            <a:noAutofit/>
          </a:bodyPr>
          <a:p>
            <a:r>
              <a:rPr b="0" lang="en-US" sz="4100" spc="-1" strike="noStrike">
                <a:solidFill>
                  <a:srgbClr val="000000"/>
                </a:solidFill>
                <a:latin typeface="Arial"/>
              </a:rPr>
              <a:t>Click to </a:t>
            </a:r>
            <a:r>
              <a:rPr b="0" lang="en-US" sz="4100" spc="-1" strike="noStrike">
                <a:solidFill>
                  <a:srgbClr val="000000"/>
                </a:solidFill>
                <a:latin typeface="Arial"/>
              </a:rPr>
              <a:t>edit the </a:t>
            </a:r>
            <a:r>
              <a:rPr b="0" lang="en-US" sz="4100" spc="-1" strike="noStrike">
                <a:solidFill>
                  <a:srgbClr val="000000"/>
                </a:solidFill>
                <a:latin typeface="Arial"/>
              </a:rPr>
              <a:t>title text </a:t>
            </a:r>
            <a:r>
              <a:rPr b="0" lang="en-US" sz="4100" spc="-1" strike="noStrike">
                <a:solidFill>
                  <a:srgbClr val="000000"/>
                </a:solidFill>
                <a:latin typeface="Arial"/>
              </a:rPr>
              <a:t>format</a:t>
            </a:r>
            <a:endParaRPr b="0" lang="en-US" sz="4100" spc="-1" strike="noStrike">
              <a:solidFill>
                <a:srgbClr val="000000"/>
              </a:solidFill>
              <a:latin typeface="Arial"/>
            </a:endParaRPr>
          </a:p>
        </p:txBody>
      </p:sp>
      <p:sp>
        <p:nvSpPr>
          <p:cNvPr id="43" name="Google Shape;134;p14"/>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44" name="Google Shape;136;p14" descr=""/>
          <p:cNvPicPr/>
          <p:nvPr/>
        </p:nvPicPr>
        <p:blipFill>
          <a:blip r:embed="rId3"/>
          <a:srcRect l="0" t="315" r="0" b="315"/>
          <a:stretch/>
        </p:blipFill>
        <p:spPr>
          <a:xfrm>
            <a:off x="8033400" y="4735080"/>
            <a:ext cx="731520" cy="170640"/>
          </a:xfrm>
          <a:prstGeom prst="rect">
            <a:avLst/>
          </a:prstGeom>
          <a:ln w="0">
            <a:noFill/>
          </a:ln>
        </p:spPr>
      </p:pic>
      <p:sp>
        <p:nvSpPr>
          <p:cNvPr id="45" name="Google Shape;137;p14"/>
          <p:cNvSpPr/>
          <p:nvPr/>
        </p:nvSpPr>
        <p:spPr>
          <a:xfrm>
            <a:off x="1557000" y="1240200"/>
            <a:ext cx="1042920" cy="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6"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5631CB2C-EE19-41E7-AC77-7B7089AB1F0A}" type="slidenum">
              <a:rPr b="0" lang="en" sz="600" spc="-1" strike="noStrike">
                <a:solidFill>
                  <a:srgbClr val="ffffff"/>
                </a:solidFill>
                <a:latin typeface="Red Hat Text Medium"/>
                <a:ea typeface="Red Hat Text Medium"/>
              </a:rPr>
              <a:t>&lt;number&gt;</a:t>
            </a:fld>
            <a:endParaRPr b="0" lang="en-US" sz="600" spc="-1" strike="noStrike">
              <a:latin typeface="Times New Roman"/>
            </a:endParaRPr>
          </a:p>
        </p:txBody>
      </p:sp>
      <p:sp>
        <p:nvSpPr>
          <p:cNvPr id="4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Google Shape;34;p4"/>
          <p:cNvSpPr/>
          <p:nvPr/>
        </p:nvSpPr>
        <p:spPr>
          <a:xfrm>
            <a:off x="7212960" y="4409280"/>
            <a:ext cx="1930680" cy="734040"/>
          </a:xfrm>
          <a:prstGeom prst="rect">
            <a:avLst/>
          </a:prstGeom>
          <a:solidFill>
            <a:schemeClr val="lt1"/>
          </a:solidFill>
          <a:ln w="0">
            <a:noFill/>
          </a:ln>
        </p:spPr>
        <p:style>
          <a:lnRef idx="0"/>
          <a:fillRef idx="0"/>
          <a:effectRef idx="0"/>
          <a:fontRef idx="minor"/>
        </p:style>
      </p:sp>
      <p:sp>
        <p:nvSpPr>
          <p:cNvPr id="85" name="PlaceHolder 1"/>
          <p:cNvSpPr>
            <a:spLocks noGrp="1"/>
          </p:cNvSpPr>
          <p:nvPr>
            <p:ph type="title"/>
          </p:nvPr>
        </p:nvSpPr>
        <p:spPr>
          <a:xfrm>
            <a:off x="1562760" y="1307880"/>
            <a:ext cx="5649480" cy="1199880"/>
          </a:xfrm>
          <a:prstGeom prst="rect">
            <a:avLst/>
          </a:prstGeom>
        </p:spPr>
        <p:txBody>
          <a:bodyPr lIns="0" rIns="0" tIns="0" bIns="0" anchor="b">
            <a:noAutofit/>
          </a:bodyPr>
          <a:p>
            <a:r>
              <a:rPr b="0" lang="en-US" sz="3600" spc="-1" strike="noStrike">
                <a:solidFill>
                  <a:srgbClr val="000000"/>
                </a:solidFill>
                <a:latin typeface="Arial"/>
              </a:rPr>
              <a:t>Click </a:t>
            </a:r>
            <a:r>
              <a:rPr b="0" lang="en-US" sz="3600" spc="-1" strike="noStrike">
                <a:solidFill>
                  <a:srgbClr val="000000"/>
                </a:solidFill>
                <a:latin typeface="Arial"/>
              </a:rPr>
              <a:t>to </a:t>
            </a:r>
            <a:r>
              <a:rPr b="0" lang="en-US" sz="3600" spc="-1" strike="noStrike">
                <a:solidFill>
                  <a:srgbClr val="000000"/>
                </a:solidFill>
                <a:latin typeface="Arial"/>
              </a:rPr>
              <a:t>edit </a:t>
            </a:r>
            <a:r>
              <a:rPr b="0" lang="en-US" sz="3600" spc="-1" strike="noStrike">
                <a:solidFill>
                  <a:srgbClr val="000000"/>
                </a:solidFill>
                <a:latin typeface="Arial"/>
              </a:rPr>
              <a:t>the </a:t>
            </a:r>
            <a:r>
              <a:rPr b="0" lang="en-US" sz="3600" spc="-1" strike="noStrike">
                <a:solidFill>
                  <a:srgbClr val="000000"/>
                </a:solidFill>
                <a:latin typeface="Arial"/>
              </a:rPr>
              <a:t>title </a:t>
            </a:r>
            <a:r>
              <a:rPr b="0" lang="en-US" sz="3600" spc="-1" strike="noStrike">
                <a:solidFill>
                  <a:srgbClr val="000000"/>
                </a:solidFill>
                <a:latin typeface="Arial"/>
              </a:rPr>
              <a:t>text </a:t>
            </a:r>
            <a:r>
              <a:rPr b="0" lang="en-US" sz="3600" spc="-1" strike="noStrike">
                <a:solidFill>
                  <a:srgbClr val="000000"/>
                </a:solidFill>
                <a:latin typeface="Arial"/>
              </a:rPr>
              <a:t>forma</a:t>
            </a:r>
            <a:r>
              <a:rPr b="0" lang="en-US" sz="3600" spc="-1" strike="noStrike">
                <a:solidFill>
                  <a:srgbClr val="000000"/>
                </a:solidFill>
                <a:latin typeface="Arial"/>
              </a:rPr>
              <a:t>t</a:t>
            </a:r>
            <a:endParaRPr b="0" lang="en-US" sz="3600" spc="-1" strike="noStrike">
              <a:solidFill>
                <a:srgbClr val="000000"/>
              </a:solidFill>
              <a:latin typeface="Arial"/>
            </a:endParaRPr>
          </a:p>
        </p:txBody>
      </p:sp>
      <p:pic>
        <p:nvPicPr>
          <p:cNvPr id="86" name="Google Shape;39;p4" descr=""/>
          <p:cNvPicPr/>
          <p:nvPr/>
        </p:nvPicPr>
        <p:blipFill>
          <a:blip r:embed="rId3"/>
          <a:stretch/>
        </p:blipFill>
        <p:spPr>
          <a:xfrm>
            <a:off x="7580160" y="4653000"/>
            <a:ext cx="1184760" cy="279360"/>
          </a:xfrm>
          <a:prstGeom prst="rect">
            <a:avLst/>
          </a:prstGeom>
          <a:ln w="0">
            <a:noFill/>
          </a:ln>
        </p:spPr>
      </p:pic>
      <p:sp>
        <p:nvSpPr>
          <p:cNvPr id="87" name="Google Shape;40;p4"/>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88"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38D2F8E3-51E3-4F65-A0D9-6597FD6C8B3D}"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sp>
        <p:nvSpPr>
          <p:cNvPr id="8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Google Shape;225;p23"/>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27" name="Google Shape;226;p23"/>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28"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89C22DAE-5630-4103-9A2B-FF576EFCD510}"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129" name="Google Shape;228;p23" descr=""/>
          <p:cNvPicPr/>
          <p:nvPr/>
        </p:nvPicPr>
        <p:blipFill>
          <a:blip r:embed="rId2"/>
          <a:srcRect l="0" t="315" r="0" b="315"/>
          <a:stretch/>
        </p:blipFill>
        <p:spPr>
          <a:xfrm>
            <a:off x="8033400" y="4735080"/>
            <a:ext cx="731520" cy="170640"/>
          </a:xfrm>
          <a:prstGeom prst="rect">
            <a:avLst/>
          </a:prstGeom>
          <a:ln w="0">
            <a:noFill/>
          </a:ln>
        </p:spPr>
      </p:pic>
      <p:sp>
        <p:nvSpPr>
          <p:cNvPr id="130" name="PlaceHolder 2"/>
          <p:cNvSpPr>
            <a:spLocks noGrp="1"/>
          </p:cNvSpPr>
          <p:nvPr>
            <p:ph type="title"/>
          </p:nvPr>
        </p:nvSpPr>
        <p:spPr>
          <a:xfrm>
            <a:off x="663840" y="825120"/>
            <a:ext cx="7816320" cy="414720"/>
          </a:xfrm>
          <a:prstGeom prst="rect">
            <a:avLst/>
          </a:prstGeom>
        </p:spPr>
        <p:txBody>
          <a:bodyPr lIns="0" rIns="0" tIns="0" bIns="0">
            <a:noAutofit/>
          </a:bodyPr>
          <a:p>
            <a:r>
              <a:rPr b="0" lang="en-US" sz="2100" spc="-1" strike="noStrike">
                <a:solidFill>
                  <a:srgbClr val="000000"/>
                </a:solidFill>
                <a:latin typeface="Arial"/>
              </a:rPr>
              <a:t>Click to </a:t>
            </a:r>
            <a:r>
              <a:rPr b="0" lang="en-US" sz="2100" spc="-1" strike="noStrike">
                <a:solidFill>
                  <a:srgbClr val="000000"/>
                </a:solidFill>
                <a:latin typeface="Arial"/>
              </a:rPr>
              <a:t>edit the </a:t>
            </a:r>
            <a:r>
              <a:rPr b="0" lang="en-US" sz="2100" spc="-1" strike="noStrike">
                <a:solidFill>
                  <a:srgbClr val="000000"/>
                </a:solidFill>
                <a:latin typeface="Arial"/>
              </a:rPr>
              <a:t>title text </a:t>
            </a:r>
            <a:r>
              <a:rPr b="0" lang="en-US" sz="2100" spc="-1" strike="noStrike">
                <a:solidFill>
                  <a:srgbClr val="000000"/>
                </a:solidFill>
                <a:latin typeface="Arial"/>
              </a:rPr>
              <a:t>format</a:t>
            </a:r>
            <a:endParaRPr b="0" lang="en-US" sz="2100" spc="-1" strike="noStrike">
              <a:solidFill>
                <a:srgbClr val="000000"/>
              </a:solidFill>
              <a:latin typeface="Arial"/>
            </a:endParaRPr>
          </a:p>
        </p:txBody>
      </p:sp>
      <p:sp>
        <p:nvSpPr>
          <p:cNvPr id="131" name="PlaceHolder 3"/>
          <p:cNvSpPr>
            <a:spLocks noGrp="1"/>
          </p:cNvSpPr>
          <p:nvPr>
            <p:ph type="body"/>
          </p:nvPr>
        </p:nvSpPr>
        <p:spPr>
          <a:xfrm>
            <a:off x="1828800" y="1714680"/>
            <a:ext cx="5486040" cy="27428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pic>
        <p:nvPicPr>
          <p:cNvPr id="168" name="Google Shape;1487;p96" descr=""/>
          <p:cNvPicPr/>
          <p:nvPr/>
        </p:nvPicPr>
        <p:blipFill>
          <a:blip r:embed="rId2"/>
          <a:srcRect l="0" t="315" r="0" b="315"/>
          <a:stretch/>
        </p:blipFill>
        <p:spPr>
          <a:xfrm>
            <a:off x="8033400" y="4735080"/>
            <a:ext cx="731520" cy="170640"/>
          </a:xfrm>
          <a:prstGeom prst="rect">
            <a:avLst/>
          </a:prstGeom>
          <a:ln w="0">
            <a:noFill/>
          </a:ln>
        </p:spPr>
      </p:pic>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Google Shape;1757;p124"/>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08" name="Google Shape;1758;p124"/>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09"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E2799991-9E2C-493E-BA17-1771568CEF4F}"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210" name="Google Shape;1760;p124" descr=""/>
          <p:cNvPicPr/>
          <p:nvPr/>
        </p:nvPicPr>
        <p:blipFill>
          <a:blip r:embed="rId2"/>
          <a:srcRect l="0" t="315" r="0" b="315"/>
          <a:stretch/>
        </p:blipFill>
        <p:spPr>
          <a:xfrm>
            <a:off x="8033400" y="4735080"/>
            <a:ext cx="731520" cy="170640"/>
          </a:xfrm>
          <a:prstGeom prst="rect">
            <a:avLst/>
          </a:prstGeom>
          <a:ln w="0">
            <a:noFill/>
          </a:ln>
        </p:spPr>
      </p:pic>
      <p:sp>
        <p:nvSpPr>
          <p:cNvPr id="211" name="PlaceHolder 2"/>
          <p:cNvSpPr>
            <a:spLocks noGrp="1"/>
          </p:cNvSpPr>
          <p:nvPr>
            <p:ph type="title"/>
          </p:nvPr>
        </p:nvSpPr>
        <p:spPr>
          <a:xfrm>
            <a:off x="663840" y="825120"/>
            <a:ext cx="7816320" cy="414720"/>
          </a:xfrm>
          <a:prstGeom prst="rect">
            <a:avLst/>
          </a:prstGeom>
        </p:spPr>
        <p:txBody>
          <a:bodyPr lIns="0" rIns="0" tIns="0" bIns="0">
            <a:noAutofit/>
          </a:bodyPr>
          <a:p>
            <a:r>
              <a:rPr b="0" lang="en-US" sz="2100" spc="-1" strike="noStrike">
                <a:solidFill>
                  <a:srgbClr val="000000"/>
                </a:solidFill>
                <a:latin typeface="Arial"/>
              </a:rPr>
              <a:t>Click to edit </a:t>
            </a:r>
            <a:r>
              <a:rPr b="0" lang="en-US" sz="2100" spc="-1" strike="noStrike">
                <a:solidFill>
                  <a:srgbClr val="000000"/>
                </a:solidFill>
                <a:latin typeface="Arial"/>
              </a:rPr>
              <a:t>the title text </a:t>
            </a:r>
            <a:r>
              <a:rPr b="0" lang="en-US" sz="2100" spc="-1" strike="noStrike">
                <a:solidFill>
                  <a:srgbClr val="000000"/>
                </a:solidFill>
                <a:latin typeface="Arial"/>
              </a:rPr>
              <a:t>format</a:t>
            </a:r>
            <a:endParaRPr b="0" lang="en-US" sz="2100" spc="-1" strike="noStrike">
              <a:solidFill>
                <a:srgbClr val="000000"/>
              </a:solidFill>
              <a:latin typeface="Arial"/>
            </a:endParaRPr>
          </a:p>
        </p:txBody>
      </p:sp>
      <p:sp>
        <p:nvSpPr>
          <p:cNvPr id="21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Google Shape;209;p21"/>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50" name="Google Shape;210;p21"/>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51" name="PlaceHolder 1"/>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75C6F3A8-198D-43AD-999A-29E8681B0631}"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252" name="Google Shape;212;p21" descr=""/>
          <p:cNvPicPr/>
          <p:nvPr/>
        </p:nvPicPr>
        <p:blipFill>
          <a:blip r:embed="rId2"/>
          <a:srcRect l="0" t="315" r="0" b="315"/>
          <a:stretch/>
        </p:blipFill>
        <p:spPr>
          <a:xfrm>
            <a:off x="8033400" y="4735080"/>
            <a:ext cx="731520" cy="170640"/>
          </a:xfrm>
          <a:prstGeom prst="rect">
            <a:avLst/>
          </a:prstGeom>
          <a:ln w="0">
            <a:noFill/>
          </a:ln>
        </p:spPr>
      </p:pic>
      <p:sp>
        <p:nvSpPr>
          <p:cNvPr id="253"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5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Google Shape;2448;p169"/>
          <p:cNvSpPr/>
          <p:nvPr/>
        </p:nvSpPr>
        <p:spPr>
          <a:xfrm>
            <a:off x="7289280" y="-462960"/>
            <a:ext cx="1506600" cy="223920"/>
          </a:xfrm>
          <a:prstGeom prst="rect">
            <a:avLst/>
          </a:prstGeom>
          <a:noFill/>
          <a:ln w="0">
            <a:noFill/>
          </a:ln>
        </p:spPr>
        <p:style>
          <a:lnRef idx="0"/>
          <a:fillRef idx="0"/>
          <a:effectRef idx="0"/>
          <a:fontRef idx="minor"/>
        </p:style>
        <p:txBody>
          <a:bodyPr lIns="0" rIns="0" tIns="0" bIns="0" anchor="b">
            <a:noAutofit/>
          </a:bodyPr>
          <a:p>
            <a:pPr algn="r">
              <a:lnSpc>
                <a:spcPct val="150000"/>
              </a:lnSpc>
              <a:tabLst>
                <a:tab algn="l" pos="0"/>
              </a:tabLst>
            </a:pPr>
            <a:r>
              <a:rPr b="0" lang="en" sz="500" spc="-1" strike="noStrike">
                <a:solidFill>
                  <a:srgbClr val="000000"/>
                </a:solidFill>
                <a:latin typeface="Red Hat Text Medium"/>
                <a:ea typeface="Red Hat Text Medium"/>
              </a:rPr>
              <a:t>INSERT CONFIDENTIAL designator</a:t>
            </a:r>
            <a:endParaRPr b="0" lang="en-US" sz="500" spc="-1" strike="noStrike">
              <a:latin typeface="Arial"/>
            </a:endParaRPr>
          </a:p>
        </p:txBody>
      </p:sp>
      <p:sp>
        <p:nvSpPr>
          <p:cNvPr id="292" name="PlaceHolder 1"/>
          <p:cNvSpPr>
            <a:spLocks noGrp="1"/>
          </p:cNvSpPr>
          <p:nvPr>
            <p:ph type="title"/>
          </p:nvPr>
        </p:nvSpPr>
        <p:spPr>
          <a:xfrm>
            <a:off x="663840" y="653760"/>
            <a:ext cx="7816320" cy="414720"/>
          </a:xfrm>
          <a:prstGeom prst="rect">
            <a:avLst/>
          </a:prstGeom>
        </p:spPr>
        <p:txBody>
          <a:bodyPr lIns="0" rIns="0" tIns="0" bIns="0">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293" name="Google Shape;2573;p182"/>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94" name="Google Shape;2574;p182"/>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95"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4B37EE6D-AACD-4384-A772-D442F8B5F63D}"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296" name="Google Shape;2576;p182" descr=""/>
          <p:cNvPicPr/>
          <p:nvPr/>
        </p:nvPicPr>
        <p:blipFill>
          <a:blip r:embed="rId2"/>
          <a:srcRect l="0" t="315" r="0" b="315"/>
          <a:stretch/>
        </p:blipFill>
        <p:spPr>
          <a:xfrm>
            <a:off x="8033400" y="4735080"/>
            <a:ext cx="731520" cy="170640"/>
          </a:xfrm>
          <a:prstGeom prst="rect">
            <a:avLst/>
          </a:prstGeom>
          <a:ln w="0">
            <a:noFill/>
          </a:ln>
        </p:spPr>
      </p:pic>
      <p:sp>
        <p:nvSpPr>
          <p:cNvPr id="29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335880" y="813600"/>
            <a:ext cx="5118120" cy="1578600"/>
          </a:xfrm>
          <a:prstGeom prst="rect">
            <a:avLst/>
          </a:prstGeom>
        </p:spPr>
        <p:txBody>
          <a:bodyPr lIns="329040" rIns="68400" tIns="68400" bIns="68400">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35" name="Google Shape;93;p9"/>
          <p:cNvSpPr/>
          <p:nvPr/>
        </p:nvSpPr>
        <p:spPr>
          <a:xfrm rot="10800000">
            <a:off x="335520" y="4801320"/>
            <a:ext cx="360" cy="342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336" name="Google Shape;94;p9"/>
          <p:cNvSpPr/>
          <p:nvPr/>
        </p:nvSpPr>
        <p:spPr>
          <a:xfrm rot="10800000">
            <a:off x="335520" y="360"/>
            <a:ext cx="360" cy="6645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337" name="Google Shape;97;p9" descr=""/>
          <p:cNvPicPr/>
          <p:nvPr/>
        </p:nvPicPr>
        <p:blipFill>
          <a:blip r:embed="rId3"/>
          <a:srcRect l="0" t="315" r="0" b="315"/>
          <a:stretch/>
        </p:blipFill>
        <p:spPr>
          <a:xfrm>
            <a:off x="8033400" y="4735080"/>
            <a:ext cx="731520" cy="170640"/>
          </a:xfrm>
          <a:prstGeom prst="rect">
            <a:avLst/>
          </a:prstGeom>
          <a:ln w="0">
            <a:noFill/>
          </a:ln>
        </p:spPr>
      </p:pic>
      <p:sp>
        <p:nvSpPr>
          <p:cNvPr id="338" name="PlaceHolder 2"/>
          <p:cNvSpPr>
            <a:spLocks noGrp="1"/>
          </p:cNvSpPr>
          <p:nvPr>
            <p:ph type="sldNum"/>
          </p:nvPr>
        </p:nvSpPr>
        <p:spPr>
          <a:xfrm>
            <a:off x="61560" y="4627080"/>
            <a:ext cx="548280" cy="107280"/>
          </a:xfrm>
          <a:prstGeom prst="rect">
            <a:avLst/>
          </a:prstGeom>
        </p:spPr>
        <p:txBody>
          <a:bodyPr lIns="0" rIns="0" tIns="0" bIns="0" anchor="b">
            <a:noAutofit/>
          </a:bodyPr>
          <a:p>
            <a:pPr algn="ctr">
              <a:lnSpc>
                <a:spcPct val="100000"/>
              </a:lnSpc>
              <a:tabLst>
                <a:tab algn="l" pos="0"/>
              </a:tabLst>
            </a:pPr>
            <a:fld id="{8C814047-6344-4463-A949-AEBBFE83FE3E}" type="slidenum">
              <a:rPr b="0" lang="en" sz="600" spc="-1" strike="noStrike">
                <a:solidFill>
                  <a:srgbClr val="ffffff"/>
                </a:solidFill>
                <a:latin typeface="Red Hat Text Medium"/>
                <a:ea typeface="Red Hat Text Medium"/>
              </a:rPr>
              <a:t>&lt;number&gt;</a:t>
            </a:fld>
            <a:endParaRPr b="0" lang="en-US" sz="600" spc="-1" strike="noStrike">
              <a:latin typeface="Times New Roman"/>
            </a:endParaRPr>
          </a:p>
        </p:txBody>
      </p:sp>
      <p:sp>
        <p:nvSpPr>
          <p:cNvPr id="3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hyperlink" Target="https://redhat.highspot.com/items/5966647572ad8e20778bc270?lfrm=srp.10" TargetMode="External"/><Relationship Id="rId2" Type="http://schemas.openxmlformats.org/officeDocument/2006/relationships/hyperlink" Target="https://redhat-partner.highspot.com/items/5cc1a48666bbaa56fcbdb950" TargetMode="External"/><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slideLayout" Target="../slideLayouts/slideLayout85.xml"/><Relationship Id="rId1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3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image" Target="../media/image59.png"/><Relationship Id="rId14" Type="http://schemas.openxmlformats.org/officeDocument/2006/relationships/image" Target="../media/image60.png"/><Relationship Id="rId15" Type="http://schemas.openxmlformats.org/officeDocument/2006/relationships/image" Target="../media/image61.png"/><Relationship Id="rId16" Type="http://schemas.openxmlformats.org/officeDocument/2006/relationships/slideLayout" Target="../slideLayouts/slideLayout73.xml"/><Relationship Id="rId1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slideLayout" Target="../slideLayouts/slideLayout73.xml"/><Relationship Id="rId1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slideLayout" Target="../slideLayouts/slideLayout97.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image" Target="../media/image81.png"/><Relationship Id="rId8" Type="http://schemas.openxmlformats.org/officeDocument/2006/relationships/image" Target="../media/image82.png"/><Relationship Id="rId9" Type="http://schemas.openxmlformats.org/officeDocument/2006/relationships/image" Target="../media/image83.png"/><Relationship Id="rId10" Type="http://schemas.openxmlformats.org/officeDocument/2006/relationships/image" Target="../media/image84.png"/><Relationship Id="rId11" Type="http://schemas.openxmlformats.org/officeDocument/2006/relationships/slideLayout" Target="../slideLayouts/slideLayout73.xml"/><Relationship Id="rId1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slideLayout" Target="../slideLayouts/slideLayout73.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slideLayout" Target="../slideLayouts/slideLayout10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image" Target="../media/image98.png"/><Relationship Id="rId3" Type="http://schemas.openxmlformats.org/officeDocument/2006/relationships/image" Target="../media/image99.png"/><Relationship Id="rId4"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image" Target="../media/image101.png"/><Relationship Id="rId3" Type="http://schemas.openxmlformats.org/officeDocument/2006/relationships/image" Target="../media/image102.png"/><Relationship Id="rId4" Type="http://schemas.openxmlformats.org/officeDocument/2006/relationships/slideLayout" Target="../slideLayouts/slideLayout121.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image" Target="../media/image104.png"/><Relationship Id="rId3" Type="http://schemas.openxmlformats.org/officeDocument/2006/relationships/image" Target="../media/image105.png"/><Relationship Id="rId4" Type="http://schemas.openxmlformats.org/officeDocument/2006/relationships/image" Target="../media/image106.png"/><Relationship Id="rId5" Type="http://schemas.openxmlformats.org/officeDocument/2006/relationships/image" Target="../media/image107.png"/><Relationship Id="rId6" Type="http://schemas.openxmlformats.org/officeDocument/2006/relationships/image" Target="../media/image108.png"/><Relationship Id="rId7" Type="http://schemas.openxmlformats.org/officeDocument/2006/relationships/image" Target="../media/image109.png"/><Relationship Id="rId8" Type="http://schemas.openxmlformats.org/officeDocument/2006/relationships/image" Target="../media/image110.png"/><Relationship Id="rId9" Type="http://schemas.openxmlformats.org/officeDocument/2006/relationships/image" Target="../media/image111.png"/><Relationship Id="rId10" Type="http://schemas.openxmlformats.org/officeDocument/2006/relationships/image" Target="../media/image112.png"/><Relationship Id="rId11"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image" Target="../media/image117.png"/><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120.png"/><Relationship Id="rId2" Type="http://schemas.openxmlformats.org/officeDocument/2006/relationships/image" Target="../media/image121.png"/><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26.png"/><Relationship Id="rId4" Type="http://schemas.openxmlformats.org/officeDocument/2006/relationships/image" Target="../media/image127.png"/><Relationship Id="rId5" Type="http://schemas.openxmlformats.org/officeDocument/2006/relationships/image" Target="../media/image128.png"/><Relationship Id="rId6" Type="http://schemas.openxmlformats.org/officeDocument/2006/relationships/image" Target="../media/image129.png"/><Relationship Id="rId7"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130.png"/><Relationship Id="rId2" Type="http://schemas.openxmlformats.org/officeDocument/2006/relationships/image" Target="../media/image131.png"/><Relationship Id="rId3" Type="http://schemas.openxmlformats.org/officeDocument/2006/relationships/image" Target="../media/image132.png"/><Relationship Id="rId4"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9.xml.rels><?xml version="1.0" encoding="UTF-8"?>
<Relationships xmlns="http://schemas.openxmlformats.org/package/2006/relationships"><Relationship Id="rId1" Type="http://schemas.openxmlformats.org/officeDocument/2006/relationships/image" Target="../media/image133.pn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image" Target="../media/image138.png"/><Relationship Id="rId7"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39.png"/><Relationship Id="rId2" Type="http://schemas.openxmlformats.org/officeDocument/2006/relationships/image" Target="../media/image140.png"/><Relationship Id="rId3" Type="http://schemas.openxmlformats.org/officeDocument/2006/relationships/slideLayout" Target="../slideLayouts/slideLayout97.xml"/>
</Relationships>
</file>

<file path=ppt/slides/_rels/slide31.xml.rels><?xml version="1.0" encoding="UTF-8"?>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image" Target="../media/image147.png"/><Relationship Id="rId2" Type="http://schemas.openxmlformats.org/officeDocument/2006/relationships/image" Target="../media/image148.png"/><Relationship Id="rId3" Type="http://schemas.openxmlformats.org/officeDocument/2006/relationships/image" Target="../media/image149.png"/><Relationship Id="rId4"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50.png"/><Relationship Id="rId2" Type="http://schemas.openxmlformats.org/officeDocument/2006/relationships/image" Target="../media/image151.png"/><Relationship Id="rId3" Type="http://schemas.openxmlformats.org/officeDocument/2006/relationships/image" Target="../media/image152.png"/><Relationship Id="rId4" Type="http://schemas.openxmlformats.org/officeDocument/2006/relationships/slideLayout" Target="../slideLayouts/slideLayout73.xml"/>
</Relationships>
</file>

<file path=ppt/slides/_rels/slide35.xml.rels><?xml version="1.0" encoding="UTF-8"?>
<Relationships xmlns="http://schemas.openxmlformats.org/package/2006/relationships"><Relationship Id="rId1" Type="http://schemas.openxmlformats.org/officeDocument/2006/relationships/image" Target="../media/image153.png"/><Relationship Id="rId2" Type="http://schemas.openxmlformats.org/officeDocument/2006/relationships/image" Target="../media/image154.png"/><Relationship Id="rId3" Type="http://schemas.openxmlformats.org/officeDocument/2006/relationships/image" Target="../media/image155.png"/><Relationship Id="rId4" Type="http://schemas.openxmlformats.org/officeDocument/2006/relationships/image" Target="../media/image156.png"/><Relationship Id="rId5" Type="http://schemas.openxmlformats.org/officeDocument/2006/relationships/image" Target="../media/image157.png"/><Relationship Id="rId6" Type="http://schemas.openxmlformats.org/officeDocument/2006/relationships/image" Target="../media/image158.png"/><Relationship Id="rId7" Type="http://schemas.openxmlformats.org/officeDocument/2006/relationships/image" Target="../media/image159.png"/><Relationship Id="rId8" Type="http://schemas.openxmlformats.org/officeDocument/2006/relationships/image" Target="../media/image160.png"/><Relationship Id="rId9" Type="http://schemas.openxmlformats.org/officeDocument/2006/relationships/image" Target="../media/image161.png"/><Relationship Id="rId10" Type="http://schemas.openxmlformats.org/officeDocument/2006/relationships/image" Target="../media/image162.png"/><Relationship Id="rId11" Type="http://schemas.openxmlformats.org/officeDocument/2006/relationships/slideLayout" Target="../slideLayouts/slideLayout145.xml"/><Relationship Id="rId1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63.png"/><Relationship Id="rId2" Type="http://schemas.openxmlformats.org/officeDocument/2006/relationships/image" Target="../media/image164.png"/><Relationship Id="rId3" Type="http://schemas.openxmlformats.org/officeDocument/2006/relationships/image" Target="../media/image165.png"/><Relationship Id="rId4" Type="http://schemas.openxmlformats.org/officeDocument/2006/relationships/slideLayout" Target="../slideLayouts/slideLayout73.xml"/>
</Relationships>
</file>

<file path=ppt/slides/_rels/slide37.xml.rels><?xml version="1.0" encoding="UTF-8"?>
<Relationships xmlns="http://schemas.openxmlformats.org/package/2006/relationships"><Relationship Id="rId1" Type="http://schemas.openxmlformats.org/officeDocument/2006/relationships/image" Target="../media/image166.png"/><Relationship Id="rId2" Type="http://schemas.openxmlformats.org/officeDocument/2006/relationships/image" Target="../media/image167.png"/><Relationship Id="rId3" Type="http://schemas.openxmlformats.org/officeDocument/2006/relationships/image" Target="../media/image168.png"/><Relationship Id="rId4" Type="http://schemas.openxmlformats.org/officeDocument/2006/relationships/image" Target="../media/image169.png"/><Relationship Id="rId5" Type="http://schemas.openxmlformats.org/officeDocument/2006/relationships/image" Target="../media/image170.png"/><Relationship Id="rId6" Type="http://schemas.openxmlformats.org/officeDocument/2006/relationships/image" Target="../media/image171.png"/><Relationship Id="rId7" Type="http://schemas.openxmlformats.org/officeDocument/2006/relationships/image" Target="../media/image172.png"/><Relationship Id="rId8" Type="http://schemas.openxmlformats.org/officeDocument/2006/relationships/image" Target="../media/image173.png"/><Relationship Id="rId9" Type="http://schemas.openxmlformats.org/officeDocument/2006/relationships/slideLayout" Target="../slideLayouts/slideLayout73.xml"/>
</Relationships>
</file>

<file path=ppt/slides/_rels/slide38.xml.rels><?xml version="1.0" encoding="UTF-8"?>
<Relationships xmlns="http://schemas.openxmlformats.org/package/2006/relationships"><Relationship Id="rId1" Type="http://schemas.openxmlformats.org/officeDocument/2006/relationships/image" Target="../media/image174.png"/><Relationship Id="rId2" Type="http://schemas.openxmlformats.org/officeDocument/2006/relationships/slideLayout" Target="../slideLayouts/slideLayout9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75.png"/><Relationship Id="rId2" Type="http://schemas.openxmlformats.org/officeDocument/2006/relationships/image" Target="../media/image176.png"/><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1" Type="http://schemas.openxmlformats.org/officeDocument/2006/relationships/slideLayout" Target="../slideLayouts/slideLayout73.xml"/><Relationship Id="rId1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85.png"/><Relationship Id="rId2" Type="http://schemas.openxmlformats.org/officeDocument/2006/relationships/image" Target="../media/image186.png"/><Relationship Id="rId3" Type="http://schemas.openxmlformats.org/officeDocument/2006/relationships/image" Target="../media/image187.png"/><Relationship Id="rId4" Type="http://schemas.openxmlformats.org/officeDocument/2006/relationships/image" Target="../media/image188.png"/><Relationship Id="rId5" Type="http://schemas.openxmlformats.org/officeDocument/2006/relationships/image" Target="../media/image189.png"/><Relationship Id="rId6" Type="http://schemas.openxmlformats.org/officeDocument/2006/relationships/image" Target="../media/image190.png"/><Relationship Id="rId7" Type="http://schemas.openxmlformats.org/officeDocument/2006/relationships/image" Target="../media/image191.png"/><Relationship Id="rId8" Type="http://schemas.openxmlformats.org/officeDocument/2006/relationships/image" Target="../media/image192.png"/><Relationship Id="rId9" Type="http://schemas.openxmlformats.org/officeDocument/2006/relationships/image" Target="../media/image193.png"/><Relationship Id="rId10" Type="http://schemas.openxmlformats.org/officeDocument/2006/relationships/image" Target="../media/image194.png"/><Relationship Id="rId11" Type="http://schemas.openxmlformats.org/officeDocument/2006/relationships/slideLayout" Target="../slideLayouts/slideLayout73.xml"/><Relationship Id="rId1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95.png"/><Relationship Id="rId2" Type="http://schemas.openxmlformats.org/officeDocument/2006/relationships/image" Target="../media/image196.png"/><Relationship Id="rId3" Type="http://schemas.openxmlformats.org/officeDocument/2006/relationships/image" Target="../media/image197.png"/><Relationship Id="rId4" Type="http://schemas.openxmlformats.org/officeDocument/2006/relationships/image" Target="../media/image198.png"/><Relationship Id="rId5" Type="http://schemas.openxmlformats.org/officeDocument/2006/relationships/image" Target="../media/image199.png"/><Relationship Id="rId6" Type="http://schemas.openxmlformats.org/officeDocument/2006/relationships/image" Target="../media/image200.png"/><Relationship Id="rId7" Type="http://schemas.openxmlformats.org/officeDocument/2006/relationships/image" Target="../media/image201.png"/><Relationship Id="rId8" Type="http://schemas.openxmlformats.org/officeDocument/2006/relationships/image" Target="../media/image202.png"/><Relationship Id="rId9" Type="http://schemas.openxmlformats.org/officeDocument/2006/relationships/image" Target="../media/image203.png"/><Relationship Id="rId10" Type="http://schemas.openxmlformats.org/officeDocument/2006/relationships/slideLayout" Target="../slideLayouts/slideLayout73.xml"/>
</Relationships>
</file>

<file path=ppt/slides/_rels/slide43.xml.rels><?xml version="1.0" encoding="UTF-8"?>
<Relationships xmlns="http://schemas.openxmlformats.org/package/2006/relationships"><Relationship Id="rId1" Type="http://schemas.openxmlformats.org/officeDocument/2006/relationships/image" Target="../media/image204.png"/><Relationship Id="rId2" Type="http://schemas.openxmlformats.org/officeDocument/2006/relationships/image" Target="../media/image205.png"/><Relationship Id="rId3" Type="http://schemas.openxmlformats.org/officeDocument/2006/relationships/image" Target="../media/image206.png"/><Relationship Id="rId4" Type="http://schemas.openxmlformats.org/officeDocument/2006/relationships/image" Target="../media/image207.png"/><Relationship Id="rId5" Type="http://schemas.openxmlformats.org/officeDocument/2006/relationships/image" Target="../media/image208.png"/><Relationship Id="rId6" Type="http://schemas.openxmlformats.org/officeDocument/2006/relationships/image" Target="../media/image209.png"/><Relationship Id="rId7" Type="http://schemas.openxmlformats.org/officeDocument/2006/relationships/image" Target="../media/image210.png"/><Relationship Id="rId8" Type="http://schemas.openxmlformats.org/officeDocument/2006/relationships/image" Target="../media/image211.png"/><Relationship Id="rId9" Type="http://schemas.openxmlformats.org/officeDocument/2006/relationships/image" Target="../media/image212.png"/><Relationship Id="rId10" Type="http://schemas.openxmlformats.org/officeDocument/2006/relationships/image" Target="../media/image213.png"/><Relationship Id="rId11" Type="http://schemas.openxmlformats.org/officeDocument/2006/relationships/image" Target="../media/image214.png"/><Relationship Id="rId12" Type="http://schemas.openxmlformats.org/officeDocument/2006/relationships/image" Target="../media/image215.png"/><Relationship Id="rId13" Type="http://schemas.openxmlformats.org/officeDocument/2006/relationships/image" Target="../media/image216.png"/><Relationship Id="rId14" Type="http://schemas.openxmlformats.org/officeDocument/2006/relationships/slideLayout" Target="../slideLayouts/slideLayout7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5.xml.rels><?xml version="1.0" encoding="UTF-8"?>
<Relationships xmlns="http://schemas.openxmlformats.org/package/2006/relationships"><Relationship Id="rId1" Type="http://schemas.openxmlformats.org/officeDocument/2006/relationships/image" Target="../media/image217.png"/><Relationship Id="rId2" Type="http://schemas.openxmlformats.org/officeDocument/2006/relationships/image" Target="../media/image218.png"/><Relationship Id="rId3" Type="http://schemas.openxmlformats.org/officeDocument/2006/relationships/image" Target="../media/image219.png"/><Relationship Id="rId4" Type="http://schemas.openxmlformats.org/officeDocument/2006/relationships/image" Target="../media/image220.png"/><Relationship Id="rId5" Type="http://schemas.openxmlformats.org/officeDocument/2006/relationships/image" Target="../media/image221.png"/><Relationship Id="rId6" Type="http://schemas.openxmlformats.org/officeDocument/2006/relationships/image" Target="../media/image222.png"/><Relationship Id="rId7" Type="http://schemas.openxmlformats.org/officeDocument/2006/relationships/image" Target="../media/image223.png"/><Relationship Id="rId8" Type="http://schemas.openxmlformats.org/officeDocument/2006/relationships/image" Target="../media/image224.png"/><Relationship Id="rId9" Type="http://schemas.openxmlformats.org/officeDocument/2006/relationships/image" Target="../media/image225.png"/><Relationship Id="rId10" Type="http://schemas.openxmlformats.org/officeDocument/2006/relationships/image" Target="../media/image226.png"/><Relationship Id="rId11" Type="http://schemas.openxmlformats.org/officeDocument/2006/relationships/image" Target="../media/image227.png"/><Relationship Id="rId12" Type="http://schemas.openxmlformats.org/officeDocument/2006/relationships/image" Target="../media/image228.png"/><Relationship Id="rId13" Type="http://schemas.openxmlformats.org/officeDocument/2006/relationships/image" Target="../media/image229.png"/><Relationship Id="rId14" Type="http://schemas.openxmlformats.org/officeDocument/2006/relationships/slideLayout" Target="../slideLayouts/slideLayout73.xml"/>
</Relationships>
</file>

<file path=ppt/slides/_rels/slide46.xml.rels><?xml version="1.0" encoding="UTF-8"?>
<Relationships xmlns="http://schemas.openxmlformats.org/package/2006/relationships"><Relationship Id="rId1" Type="http://schemas.openxmlformats.org/officeDocument/2006/relationships/image" Target="../media/image230.png"/><Relationship Id="rId2" Type="http://schemas.openxmlformats.org/officeDocument/2006/relationships/image" Target="../media/image231.png"/><Relationship Id="rId3" Type="http://schemas.openxmlformats.org/officeDocument/2006/relationships/image" Target="../media/image232.png"/><Relationship Id="rId4" Type="http://schemas.openxmlformats.org/officeDocument/2006/relationships/image" Target="../media/image233.png"/><Relationship Id="rId5" Type="http://schemas.openxmlformats.org/officeDocument/2006/relationships/image" Target="../media/image234.png"/><Relationship Id="rId6" Type="http://schemas.openxmlformats.org/officeDocument/2006/relationships/image" Target="../media/image235.png"/><Relationship Id="rId7" Type="http://schemas.openxmlformats.org/officeDocument/2006/relationships/image" Target="../media/image236.png"/><Relationship Id="rId8" Type="http://schemas.openxmlformats.org/officeDocument/2006/relationships/image" Target="../media/image237.png"/><Relationship Id="rId9" Type="http://schemas.openxmlformats.org/officeDocument/2006/relationships/image" Target="../media/image238.png"/><Relationship Id="rId10" Type="http://schemas.openxmlformats.org/officeDocument/2006/relationships/image" Target="../media/image239.png"/><Relationship Id="rId11" Type="http://schemas.openxmlformats.org/officeDocument/2006/relationships/image" Target="../media/image240.png"/><Relationship Id="rId12" Type="http://schemas.openxmlformats.org/officeDocument/2006/relationships/image" Target="../media/image241.png"/><Relationship Id="rId13" Type="http://schemas.openxmlformats.org/officeDocument/2006/relationships/image" Target="../media/image242.png"/><Relationship Id="rId14" Type="http://schemas.openxmlformats.org/officeDocument/2006/relationships/slideLayout" Target="../slideLayouts/slideLayout73.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7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03" name="Google Shape;3172;p213"/>
          <p:cNvSpPr txBox="1"/>
          <p:nvPr/>
        </p:nvSpPr>
        <p:spPr>
          <a:xfrm>
            <a:off x="61560" y="4627080"/>
            <a:ext cx="548280" cy="107280"/>
          </a:xfrm>
          <a:prstGeom prst="rect">
            <a:avLst/>
          </a:prstGeom>
          <a:noFill/>
          <a:ln w="0">
            <a:noFill/>
          </a:ln>
        </p:spPr>
        <p:txBody>
          <a:bodyPr lIns="0" rIns="0" tIns="0" bIns="0" anchor="b">
            <a:noAutofit/>
          </a:bodyPr>
          <a:p>
            <a:pPr algn="ctr">
              <a:lnSpc>
                <a:spcPct val="100000"/>
              </a:lnSpc>
              <a:tabLst>
                <a:tab algn="l" pos="0"/>
              </a:tabLst>
            </a:pPr>
            <a:fld id="{E09CF343-D04F-4B86-BB74-B064C5741DA6}" type="slidenum">
              <a:rPr b="0" lang="en" sz="600" spc="-1" strike="noStrike">
                <a:solidFill>
                  <a:srgbClr val="ebebeb"/>
                </a:solidFill>
                <a:latin typeface="Overpass SemiBold"/>
                <a:ea typeface="Overpass SemiBold"/>
              </a:rPr>
              <a:t>&lt;number&gt;</a:t>
            </a:fld>
            <a:endParaRPr b="0" lang="en-US" sz="600" spc="-1" strike="noStrike">
              <a:latin typeface="Times New Roman"/>
            </a:endParaRPr>
          </a:p>
        </p:txBody>
      </p:sp>
      <p:sp>
        <p:nvSpPr>
          <p:cNvPr id="604" name="Google Shape;3173;p213"/>
          <p:cNvSpPr/>
          <p:nvPr/>
        </p:nvSpPr>
        <p:spPr>
          <a:xfrm>
            <a:off x="714600" y="69120"/>
            <a:ext cx="4546800" cy="623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2800" spc="-1" strike="noStrike">
                <a:solidFill>
                  <a:srgbClr val="ffffff"/>
                </a:solidFill>
                <a:latin typeface="Overpass"/>
                <a:ea typeface="Overpass"/>
              </a:rPr>
              <a:t>HOW TO USE THIS DECK</a:t>
            </a:r>
            <a:endParaRPr b="0" lang="en-US" sz="2800" spc="-1" strike="noStrike">
              <a:latin typeface="Arial"/>
            </a:endParaRPr>
          </a:p>
        </p:txBody>
      </p:sp>
      <p:graphicFrame>
        <p:nvGraphicFramePr>
          <p:cNvPr id="605" name="Google Shape;3174;p213"/>
          <p:cNvGraphicFramePr/>
          <p:nvPr/>
        </p:nvGraphicFramePr>
        <p:xfrm>
          <a:off x="714600" y="866880"/>
          <a:ext cx="7714440" cy="1999800"/>
        </p:xfrm>
        <a:graphic>
          <a:graphicData uri="http://schemas.openxmlformats.org/drawingml/2006/table">
            <a:tbl>
              <a:tblPr/>
              <a:tblGrid>
                <a:gridCol w="1837800"/>
                <a:gridCol w="5876640"/>
              </a:tblGrid>
              <a:tr h="32328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Name</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Roadmap - Red Hat Ansible Automation Platform</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88164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Purpose</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These slides are for discussing road map with existing and prospective customers for the Red Hat Ansible Automation Platform official roadmap for 2021.</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solidFill>
                            <a:srgbClr val="4cb1b2"/>
                          </a:solidFill>
                          <a:latin typeface="Red Hat Text"/>
                          <a:ea typeface="Red Hat Text"/>
                        </a:rPr>
                        <a:t>**Note: Deck contains speaker notes. </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32328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Last Updated</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Jan 25, 2021</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32328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What this deck is for?</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This is a technical level roadmap intended for a creator / operator and not a decision maker.</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32328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What this deck is not for?</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Helping drive decision makers to purchase Red Hat Ansible Automation Platform.</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32328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Owner</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Ansible MBU, ansible-pmm-tmm@redhat.com</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r h="509400">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List of all official Ansible content</a:t>
                      </a: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c>
                  <a:txBody>
                    <a:bodyPr lIns="68400" rIns="68400" tIns="68400" bIns="68400">
                      <a:noAutofit/>
                    </a:bodyPr>
                    <a:p>
                      <a:pPr>
                        <a:lnSpc>
                          <a:spcPct val="100000"/>
                        </a:lnSpc>
                        <a:tabLst>
                          <a:tab algn="l" pos="0"/>
                        </a:tabLst>
                      </a:pPr>
                      <a:r>
                        <a:rPr b="0" lang="en" sz="1100" spc="-1" strike="noStrike">
                          <a:solidFill>
                            <a:srgbClr val="ffffff"/>
                          </a:solidFill>
                          <a:latin typeface="Red Hat Text"/>
                          <a:ea typeface="Red Hat Text"/>
                        </a:rPr>
                        <a:t>Red Hat Ansible Automation Platform One Stop (</a:t>
                      </a:r>
                      <a:r>
                        <a:rPr b="0" lang="en" sz="1100" spc="-1" strike="noStrike" u="sng">
                          <a:solidFill>
                            <a:srgbClr val="ee0000"/>
                          </a:solidFill>
                          <a:uFillTx/>
                          <a:latin typeface="Red Hat Text"/>
                          <a:ea typeface="Red Hat Text"/>
                          <a:hlinkClick r:id="rId1"/>
                        </a:rPr>
                        <a:t>Red Hat Internal</a:t>
                      </a:r>
                      <a:r>
                        <a:rPr b="0" lang="en" sz="1100" spc="-1" strike="noStrike">
                          <a:solidFill>
                            <a:srgbClr val="ffffff"/>
                          </a:solidFill>
                          <a:latin typeface="Red Hat Text"/>
                          <a:ea typeface="Red Hat Text"/>
                        </a:rPr>
                        <a:t> | </a:t>
                      </a:r>
                      <a:r>
                        <a:rPr b="0" lang="en" sz="1100" spc="-1" strike="noStrike" u="sng">
                          <a:solidFill>
                            <a:srgbClr val="ee0000"/>
                          </a:solidFill>
                          <a:uFillTx/>
                          <a:latin typeface="Red Hat Text"/>
                          <a:ea typeface="Red Hat Text"/>
                          <a:hlinkClick r:id="rId2"/>
                        </a:rPr>
                        <a:t>Red Hat Partners</a:t>
                      </a:r>
                      <a:r>
                        <a:rPr b="0" lang="en" sz="1100" spc="-1" strike="noStrike">
                          <a:solidFill>
                            <a:srgbClr val="ffffff"/>
                          </a:solidFill>
                          <a:latin typeface="Red Hat Text"/>
                          <a:ea typeface="Red Hat Text"/>
                        </a:rPr>
                        <a:t>)</a:t>
                      </a:r>
                      <a:endParaRPr b="0" lang="en-US" sz="1100" spc="-1" strike="noStrike">
                        <a:latin typeface="Arial"/>
                      </a:endParaRPr>
                    </a:p>
                    <a:p>
                      <a:pPr>
                        <a:lnSpc>
                          <a:spcPct val="100000"/>
                        </a:lnSpc>
                        <a:tabLst>
                          <a:tab algn="l" pos="0"/>
                        </a:tabLst>
                      </a:pPr>
                      <a:endParaRPr b="0" lang="en-US" sz="1100" spc="-1" strike="noStrike">
                        <a:latin typeface="Arial"/>
                      </a:endParaRPr>
                    </a:p>
                  </a:txBody>
                  <a:tcPr marL="68400" marR="684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Google Shape;3319;p222"/>
          <p:cNvSpPr/>
          <p:nvPr/>
        </p:nvSpPr>
        <p:spPr>
          <a:xfrm>
            <a:off x="3277440" y="3509280"/>
            <a:ext cx="1132920" cy="1132920"/>
          </a:xfrm>
          <a:prstGeom prst="ellipse">
            <a:avLst/>
          </a:prstGeom>
          <a:noFill/>
          <a:ln w="9525">
            <a:solidFill>
              <a:srgbClr val="4a86e8"/>
            </a:solidFill>
            <a:prstDash val="dot"/>
            <a:round/>
          </a:ln>
        </p:spPr>
        <p:style>
          <a:lnRef idx="0"/>
          <a:fillRef idx="0"/>
          <a:effectRef idx="0"/>
          <a:fontRef idx="minor"/>
        </p:style>
      </p:sp>
      <p:grpSp>
        <p:nvGrpSpPr>
          <p:cNvPr id="715" name="Google Shape;3320;p222"/>
          <p:cNvGrpSpPr/>
          <p:nvPr/>
        </p:nvGrpSpPr>
        <p:grpSpPr>
          <a:xfrm>
            <a:off x="4075560" y="3818160"/>
            <a:ext cx="536400" cy="535320"/>
            <a:chOff x="4075560" y="3818160"/>
            <a:chExt cx="536400" cy="535320"/>
          </a:xfrm>
        </p:grpSpPr>
        <p:sp>
          <p:nvSpPr>
            <p:cNvPr id="716" name="Google Shape;3321;p222"/>
            <p:cNvSpPr/>
            <p:nvPr/>
          </p:nvSpPr>
          <p:spPr>
            <a:xfrm>
              <a:off x="4075560" y="381816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17" name="Google Shape;3322;p222" descr=""/>
            <p:cNvPicPr/>
            <p:nvPr/>
          </p:nvPicPr>
          <p:blipFill>
            <a:blip r:embed="rId1"/>
            <a:srcRect l="0" t="157" r="0" b="157"/>
            <a:stretch/>
          </p:blipFill>
          <p:spPr>
            <a:xfrm>
              <a:off x="4170240" y="3912480"/>
              <a:ext cx="347040" cy="347040"/>
            </a:xfrm>
            <a:prstGeom prst="rect">
              <a:avLst/>
            </a:prstGeom>
            <a:ln w="0">
              <a:noFill/>
            </a:ln>
          </p:spPr>
        </p:pic>
      </p:grpSp>
      <p:grpSp>
        <p:nvGrpSpPr>
          <p:cNvPr id="718" name="Google Shape;3323;p222"/>
          <p:cNvGrpSpPr/>
          <p:nvPr/>
        </p:nvGrpSpPr>
        <p:grpSpPr>
          <a:xfrm>
            <a:off x="3076920" y="3818160"/>
            <a:ext cx="536400" cy="535320"/>
            <a:chOff x="3076920" y="3818160"/>
            <a:chExt cx="536400" cy="535320"/>
          </a:xfrm>
        </p:grpSpPr>
        <p:sp>
          <p:nvSpPr>
            <p:cNvPr id="719" name="Google Shape;3324;p222"/>
            <p:cNvSpPr/>
            <p:nvPr/>
          </p:nvSpPr>
          <p:spPr>
            <a:xfrm>
              <a:off x="3076920" y="381816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20" name="Google Shape;3325;p222" descr=""/>
            <p:cNvPicPr/>
            <p:nvPr/>
          </p:nvPicPr>
          <p:blipFill>
            <a:blip r:embed="rId2"/>
            <a:stretch/>
          </p:blipFill>
          <p:spPr>
            <a:xfrm>
              <a:off x="3154680" y="3895560"/>
              <a:ext cx="380880" cy="380880"/>
            </a:xfrm>
            <a:prstGeom prst="rect">
              <a:avLst/>
            </a:prstGeom>
            <a:ln w="0">
              <a:noFill/>
            </a:ln>
          </p:spPr>
        </p:pic>
      </p:grpSp>
      <p:sp>
        <p:nvSpPr>
          <p:cNvPr id="721" name="Google Shape;3326;p222"/>
          <p:cNvSpPr/>
          <p:nvPr/>
        </p:nvSpPr>
        <p:spPr>
          <a:xfrm>
            <a:off x="1725120" y="1865520"/>
            <a:ext cx="1132920" cy="1132920"/>
          </a:xfrm>
          <a:prstGeom prst="ellipse">
            <a:avLst/>
          </a:prstGeom>
          <a:noFill/>
          <a:ln w="9525">
            <a:solidFill>
              <a:srgbClr val="93c47d"/>
            </a:solidFill>
            <a:prstDash val="dot"/>
            <a:round/>
          </a:ln>
        </p:spPr>
        <p:style>
          <a:lnRef idx="0"/>
          <a:fillRef idx="0"/>
          <a:effectRef idx="0"/>
          <a:fontRef idx="minor"/>
        </p:style>
      </p:sp>
      <p:grpSp>
        <p:nvGrpSpPr>
          <p:cNvPr id="722" name="Google Shape;3327;p222"/>
          <p:cNvGrpSpPr/>
          <p:nvPr/>
        </p:nvGrpSpPr>
        <p:grpSpPr>
          <a:xfrm>
            <a:off x="1586880" y="2579760"/>
            <a:ext cx="536400" cy="535320"/>
            <a:chOff x="1586880" y="2579760"/>
            <a:chExt cx="536400" cy="535320"/>
          </a:xfrm>
        </p:grpSpPr>
        <p:sp>
          <p:nvSpPr>
            <p:cNvPr id="723" name="Google Shape;3328;p222"/>
            <p:cNvSpPr/>
            <p:nvPr/>
          </p:nvSpPr>
          <p:spPr>
            <a:xfrm>
              <a:off x="1586880" y="257976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24" name="Google Shape;3329;p222" descr=""/>
            <p:cNvPicPr/>
            <p:nvPr/>
          </p:nvPicPr>
          <p:blipFill>
            <a:blip r:embed="rId3"/>
            <a:srcRect l="0" t="157" r="0" b="157"/>
            <a:stretch/>
          </p:blipFill>
          <p:spPr>
            <a:xfrm>
              <a:off x="1681560" y="2673720"/>
              <a:ext cx="347040" cy="347040"/>
            </a:xfrm>
            <a:prstGeom prst="rect">
              <a:avLst/>
            </a:prstGeom>
            <a:ln w="0">
              <a:noFill/>
            </a:ln>
          </p:spPr>
        </p:pic>
      </p:grpSp>
      <p:grpSp>
        <p:nvGrpSpPr>
          <p:cNvPr id="725" name="Google Shape;3330;p222"/>
          <p:cNvGrpSpPr/>
          <p:nvPr/>
        </p:nvGrpSpPr>
        <p:grpSpPr>
          <a:xfrm>
            <a:off x="1468080" y="1842480"/>
            <a:ext cx="536400" cy="535320"/>
            <a:chOff x="1468080" y="1842480"/>
            <a:chExt cx="536400" cy="535320"/>
          </a:xfrm>
        </p:grpSpPr>
        <p:sp>
          <p:nvSpPr>
            <p:cNvPr id="726" name="Google Shape;3331;p222"/>
            <p:cNvSpPr/>
            <p:nvPr/>
          </p:nvSpPr>
          <p:spPr>
            <a:xfrm>
              <a:off x="1468080" y="184248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27" name="Google Shape;3332;p222" descr=""/>
            <p:cNvPicPr/>
            <p:nvPr/>
          </p:nvPicPr>
          <p:blipFill>
            <a:blip r:embed="rId4"/>
            <a:stretch/>
          </p:blipFill>
          <p:spPr>
            <a:xfrm>
              <a:off x="1546200" y="1919880"/>
              <a:ext cx="380880" cy="380880"/>
            </a:xfrm>
            <a:prstGeom prst="rect">
              <a:avLst/>
            </a:prstGeom>
            <a:ln w="0">
              <a:noFill/>
            </a:ln>
          </p:spPr>
        </p:pic>
      </p:grpSp>
      <p:sp>
        <p:nvSpPr>
          <p:cNvPr id="728" name="Google Shape;3333;p222"/>
          <p:cNvSpPr txBox="1"/>
          <p:nvPr/>
        </p:nvSpPr>
        <p:spPr>
          <a:xfrm>
            <a:off x="663840" y="1068840"/>
            <a:ext cx="7816320" cy="288360"/>
          </a:xfrm>
          <a:prstGeom prst="rect">
            <a:avLst/>
          </a:prstGeom>
          <a:noFill/>
          <a:ln w="0">
            <a:noFill/>
          </a:ln>
        </p:spPr>
        <p:txBody>
          <a:bodyPr lIns="0" rIns="0" tIns="0" bIns="0">
            <a:noAutofit/>
          </a:bodyPr>
          <a:p>
            <a:pPr algn="ctr">
              <a:lnSpc>
                <a:spcPct val="140000"/>
              </a:lnSpc>
              <a:spcAft>
                <a:spcPts val="400"/>
              </a:spcAft>
              <a:tabLst>
                <a:tab algn="l" pos="0"/>
              </a:tabLst>
            </a:pPr>
            <a:r>
              <a:rPr b="0" lang="en" sz="1400" spc="-1" strike="noStrike">
                <a:solidFill>
                  <a:srgbClr val="ee0000"/>
                </a:solidFill>
                <a:latin typeface="Red Hat Text"/>
                <a:ea typeface="Red Hat Text"/>
              </a:rPr>
              <a:t>Too many unintegrated, domain-specific tools</a:t>
            </a:r>
            <a:endParaRPr b="0" lang="en-US" sz="1400" spc="-1" strike="noStrike">
              <a:latin typeface="Arial"/>
            </a:endParaRPr>
          </a:p>
        </p:txBody>
      </p:sp>
      <p:sp>
        <p:nvSpPr>
          <p:cNvPr id="729" name="Google Shape;3334;p222"/>
          <p:cNvSpPr txBox="1"/>
          <p:nvPr/>
        </p:nvSpPr>
        <p:spPr>
          <a:xfrm>
            <a:off x="663840" y="653760"/>
            <a:ext cx="7816320" cy="414720"/>
          </a:xfrm>
          <a:prstGeom prst="rect">
            <a:avLst/>
          </a:prstGeom>
          <a:noFill/>
          <a:ln w="0">
            <a:noFill/>
          </a:ln>
        </p:spPr>
        <p:txBody>
          <a:bodyPr lIns="0" rIns="0" tIns="0" bIns="0">
            <a:noAutofit/>
          </a:bodyPr>
          <a:p>
            <a:pPr algn="ctr">
              <a:lnSpc>
                <a:spcPct val="130000"/>
              </a:lnSpc>
              <a:tabLst>
                <a:tab algn="l" pos="0"/>
              </a:tabLst>
            </a:pPr>
            <a:r>
              <a:rPr b="0" lang="en" sz="2000" spc="-1" strike="noStrike">
                <a:solidFill>
                  <a:srgbClr val="000000"/>
                </a:solidFill>
                <a:latin typeface="Red Hat Display"/>
                <a:ea typeface="Red Hat Display"/>
              </a:rPr>
              <a:t>Many organizations have a problem</a:t>
            </a:r>
            <a:endParaRPr b="0" lang="en-US" sz="2000" spc="-1" strike="noStrike">
              <a:solidFill>
                <a:srgbClr val="000000"/>
              </a:solidFill>
              <a:latin typeface="Arial"/>
            </a:endParaRPr>
          </a:p>
        </p:txBody>
      </p:sp>
      <p:sp>
        <p:nvSpPr>
          <p:cNvPr id="730" name="Google Shape;3335;p222"/>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Text Medium"/>
                <a:ea typeface="Red Hat Text Medium"/>
              </a:rPr>
              <a:t>Automation and IT modernization</a:t>
            </a:r>
            <a:endParaRPr b="0" lang="en-US" sz="800" spc="-1" strike="noStrike">
              <a:latin typeface="Arial"/>
            </a:endParaRPr>
          </a:p>
        </p:txBody>
      </p:sp>
      <p:sp>
        <p:nvSpPr>
          <p:cNvPr id="731" name="Google Shape;3336;p222"/>
          <p:cNvSpPr txBox="1"/>
          <p:nvPr/>
        </p:nvSpPr>
        <p:spPr>
          <a:xfrm>
            <a:off x="61560" y="4627080"/>
            <a:ext cx="548280" cy="107280"/>
          </a:xfrm>
          <a:prstGeom prst="rect">
            <a:avLst/>
          </a:prstGeom>
          <a:noFill/>
          <a:ln w="0">
            <a:noFill/>
          </a:ln>
        </p:spPr>
        <p:txBody>
          <a:bodyPr lIns="0" rIns="0" tIns="0" bIns="0" anchor="b">
            <a:noAutofit/>
          </a:bodyPr>
          <a:p>
            <a:pPr algn="ctr">
              <a:lnSpc>
                <a:spcPct val="100000"/>
              </a:lnSpc>
              <a:tabLst>
                <a:tab algn="l" pos="0"/>
              </a:tabLst>
            </a:pPr>
            <a:fld id="{05E134C5-73FC-4D6E-A76E-3EBC96A8B0FF}"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pic>
        <p:nvPicPr>
          <p:cNvPr id="732" name="Google Shape;3337;p222" descr=""/>
          <p:cNvPicPr/>
          <p:nvPr/>
        </p:nvPicPr>
        <p:blipFill>
          <a:blip r:embed="rId5"/>
          <a:stretch/>
        </p:blipFill>
        <p:spPr>
          <a:xfrm>
            <a:off x="2490120" y="2207160"/>
            <a:ext cx="612000" cy="612000"/>
          </a:xfrm>
          <a:prstGeom prst="rect">
            <a:avLst/>
          </a:prstGeom>
          <a:ln w="0">
            <a:noFill/>
          </a:ln>
        </p:spPr>
      </p:pic>
      <p:sp>
        <p:nvSpPr>
          <p:cNvPr id="733" name="Google Shape;3338;p222"/>
          <p:cNvSpPr/>
          <p:nvPr/>
        </p:nvSpPr>
        <p:spPr>
          <a:xfrm>
            <a:off x="3505320" y="4875480"/>
            <a:ext cx="762480" cy="107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 sz="700" spc="-1" strike="noStrike">
                <a:solidFill>
                  <a:srgbClr val="000000"/>
                </a:solidFill>
                <a:latin typeface="Red Hat Display"/>
                <a:ea typeface="Red Hat Display"/>
              </a:rPr>
              <a:t>IT ops</a:t>
            </a:r>
            <a:endParaRPr b="0" lang="en-US" sz="700" spc="-1" strike="noStrike">
              <a:latin typeface="Arial"/>
            </a:endParaRPr>
          </a:p>
        </p:txBody>
      </p:sp>
      <p:sp>
        <p:nvSpPr>
          <p:cNvPr id="734" name="Google Shape;3339;p222"/>
          <p:cNvSpPr/>
          <p:nvPr/>
        </p:nvSpPr>
        <p:spPr>
          <a:xfrm>
            <a:off x="2256120" y="2828880"/>
            <a:ext cx="1080360" cy="1072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tabLst>
                <a:tab algn="l" pos="0"/>
              </a:tabLst>
            </a:pPr>
            <a:r>
              <a:rPr b="0" lang="en" sz="700" spc="-1" strike="noStrike">
                <a:solidFill>
                  <a:srgbClr val="000000"/>
                </a:solidFill>
                <a:latin typeface="Red Hat Display"/>
                <a:ea typeface="Red Hat Display"/>
              </a:rPr>
              <a:t>Devs/DevOps</a:t>
            </a:r>
            <a:endParaRPr b="0" lang="en-US" sz="700" spc="-1" strike="noStrike">
              <a:latin typeface="Arial"/>
            </a:endParaRPr>
          </a:p>
        </p:txBody>
      </p:sp>
      <p:sp>
        <p:nvSpPr>
          <p:cNvPr id="735" name="Google Shape;3340;p222"/>
          <p:cNvSpPr/>
          <p:nvPr/>
        </p:nvSpPr>
        <p:spPr>
          <a:xfrm>
            <a:off x="5209560" y="2393640"/>
            <a:ext cx="822240" cy="107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 sz="700" spc="-1" strike="noStrike">
                <a:solidFill>
                  <a:srgbClr val="000000"/>
                </a:solidFill>
                <a:latin typeface="Red Hat Display"/>
                <a:ea typeface="Red Hat Display"/>
              </a:rPr>
              <a:t>SecOps</a:t>
            </a:r>
            <a:endParaRPr b="0" lang="en-US" sz="700" spc="-1" strike="noStrike">
              <a:latin typeface="Arial"/>
            </a:endParaRPr>
          </a:p>
        </p:txBody>
      </p:sp>
      <p:pic>
        <p:nvPicPr>
          <p:cNvPr id="736" name="Google Shape;3341;p222" descr=""/>
          <p:cNvPicPr/>
          <p:nvPr/>
        </p:nvPicPr>
        <p:blipFill>
          <a:blip r:embed="rId6"/>
          <a:stretch/>
        </p:blipFill>
        <p:spPr>
          <a:xfrm>
            <a:off x="3544560" y="4253760"/>
            <a:ext cx="612000" cy="612000"/>
          </a:xfrm>
          <a:prstGeom prst="rect">
            <a:avLst/>
          </a:prstGeom>
          <a:ln w="0">
            <a:noFill/>
          </a:ln>
        </p:spPr>
      </p:pic>
      <p:sp>
        <p:nvSpPr>
          <p:cNvPr id="737" name="Google Shape;3342;p222"/>
          <p:cNvSpPr/>
          <p:nvPr/>
        </p:nvSpPr>
        <p:spPr>
          <a:xfrm>
            <a:off x="5068080" y="2096640"/>
            <a:ext cx="1132920" cy="1132920"/>
          </a:xfrm>
          <a:prstGeom prst="ellipse">
            <a:avLst/>
          </a:prstGeom>
          <a:noFill/>
          <a:ln w="9525">
            <a:solidFill>
              <a:srgbClr val="ff0000"/>
            </a:solidFill>
            <a:prstDash val="dot"/>
            <a:round/>
          </a:ln>
        </p:spPr>
        <p:style>
          <a:lnRef idx="0"/>
          <a:fillRef idx="0"/>
          <a:effectRef idx="0"/>
          <a:fontRef idx="minor"/>
        </p:style>
      </p:sp>
      <p:grpSp>
        <p:nvGrpSpPr>
          <p:cNvPr id="738" name="Google Shape;3343;p222"/>
          <p:cNvGrpSpPr/>
          <p:nvPr/>
        </p:nvGrpSpPr>
        <p:grpSpPr>
          <a:xfrm>
            <a:off x="5866200" y="2405160"/>
            <a:ext cx="536400" cy="535320"/>
            <a:chOff x="5866200" y="2405160"/>
            <a:chExt cx="536400" cy="535320"/>
          </a:xfrm>
        </p:grpSpPr>
        <p:sp>
          <p:nvSpPr>
            <p:cNvPr id="739" name="Google Shape;3344;p222"/>
            <p:cNvSpPr/>
            <p:nvPr/>
          </p:nvSpPr>
          <p:spPr>
            <a:xfrm>
              <a:off x="5866200" y="240516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40" name="Google Shape;3345;p222" descr=""/>
            <p:cNvPicPr/>
            <p:nvPr/>
          </p:nvPicPr>
          <p:blipFill>
            <a:blip r:embed="rId7"/>
            <a:srcRect l="0" t="157" r="0" b="157"/>
            <a:stretch/>
          </p:blipFill>
          <p:spPr>
            <a:xfrm>
              <a:off x="5960880" y="2499480"/>
              <a:ext cx="347040" cy="347040"/>
            </a:xfrm>
            <a:prstGeom prst="rect">
              <a:avLst/>
            </a:prstGeom>
            <a:ln w="0">
              <a:noFill/>
            </a:ln>
          </p:spPr>
        </p:pic>
      </p:grpSp>
      <p:grpSp>
        <p:nvGrpSpPr>
          <p:cNvPr id="741" name="Google Shape;3346;p222"/>
          <p:cNvGrpSpPr/>
          <p:nvPr/>
        </p:nvGrpSpPr>
        <p:grpSpPr>
          <a:xfrm>
            <a:off x="4867560" y="2405160"/>
            <a:ext cx="536400" cy="535320"/>
            <a:chOff x="4867560" y="2405160"/>
            <a:chExt cx="536400" cy="535320"/>
          </a:xfrm>
        </p:grpSpPr>
        <p:sp>
          <p:nvSpPr>
            <p:cNvPr id="742" name="Google Shape;3347;p222"/>
            <p:cNvSpPr/>
            <p:nvPr/>
          </p:nvSpPr>
          <p:spPr>
            <a:xfrm>
              <a:off x="4867560" y="240516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43" name="Google Shape;3348;p222" descr=""/>
            <p:cNvPicPr/>
            <p:nvPr/>
          </p:nvPicPr>
          <p:blipFill>
            <a:blip r:embed="rId8"/>
            <a:stretch/>
          </p:blipFill>
          <p:spPr>
            <a:xfrm>
              <a:off x="4945320" y="2482560"/>
              <a:ext cx="380880" cy="380880"/>
            </a:xfrm>
            <a:prstGeom prst="rect">
              <a:avLst/>
            </a:prstGeom>
            <a:ln w="0">
              <a:noFill/>
            </a:ln>
          </p:spPr>
        </p:pic>
      </p:grpSp>
      <p:pic>
        <p:nvPicPr>
          <p:cNvPr id="744" name="Google Shape;3349;p222" descr=""/>
          <p:cNvPicPr/>
          <p:nvPr/>
        </p:nvPicPr>
        <p:blipFill>
          <a:blip r:embed="rId9"/>
          <a:stretch/>
        </p:blipFill>
        <p:spPr>
          <a:xfrm>
            <a:off x="5314680" y="1772280"/>
            <a:ext cx="612000" cy="612000"/>
          </a:xfrm>
          <a:prstGeom prst="rect">
            <a:avLst/>
          </a:prstGeom>
          <a:ln w="0">
            <a:noFill/>
          </a:ln>
        </p:spPr>
      </p:pic>
      <p:sp>
        <p:nvSpPr>
          <p:cNvPr id="745" name="Google Shape;3350;p222"/>
          <p:cNvSpPr/>
          <p:nvPr/>
        </p:nvSpPr>
        <p:spPr>
          <a:xfrm>
            <a:off x="7067880" y="2897280"/>
            <a:ext cx="1132920" cy="1132920"/>
          </a:xfrm>
          <a:prstGeom prst="ellipse">
            <a:avLst/>
          </a:prstGeom>
          <a:noFill/>
          <a:ln w="9525">
            <a:solidFill>
              <a:srgbClr val="20124d"/>
            </a:solidFill>
            <a:prstDash val="dot"/>
            <a:round/>
          </a:ln>
        </p:spPr>
        <p:style>
          <a:lnRef idx="0"/>
          <a:fillRef idx="0"/>
          <a:effectRef idx="0"/>
          <a:fontRef idx="minor"/>
        </p:style>
      </p:sp>
      <p:grpSp>
        <p:nvGrpSpPr>
          <p:cNvPr id="746" name="Google Shape;3351;p222"/>
          <p:cNvGrpSpPr/>
          <p:nvPr/>
        </p:nvGrpSpPr>
        <p:grpSpPr>
          <a:xfrm>
            <a:off x="6929640" y="3611520"/>
            <a:ext cx="536400" cy="535320"/>
            <a:chOff x="6929640" y="3611520"/>
            <a:chExt cx="536400" cy="535320"/>
          </a:xfrm>
        </p:grpSpPr>
        <p:sp>
          <p:nvSpPr>
            <p:cNvPr id="747" name="Google Shape;3352;p222"/>
            <p:cNvSpPr/>
            <p:nvPr/>
          </p:nvSpPr>
          <p:spPr>
            <a:xfrm>
              <a:off x="6929640" y="361152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48" name="Google Shape;3353;p222" descr=""/>
            <p:cNvPicPr/>
            <p:nvPr/>
          </p:nvPicPr>
          <p:blipFill>
            <a:blip r:embed="rId10"/>
            <a:srcRect l="0" t="157" r="0" b="157"/>
            <a:stretch/>
          </p:blipFill>
          <p:spPr>
            <a:xfrm>
              <a:off x="7024320" y="3705840"/>
              <a:ext cx="347040" cy="347040"/>
            </a:xfrm>
            <a:prstGeom prst="rect">
              <a:avLst/>
            </a:prstGeom>
            <a:ln w="0">
              <a:noFill/>
            </a:ln>
          </p:spPr>
        </p:pic>
      </p:grpSp>
      <p:grpSp>
        <p:nvGrpSpPr>
          <p:cNvPr id="749" name="Google Shape;3354;p222"/>
          <p:cNvGrpSpPr/>
          <p:nvPr/>
        </p:nvGrpSpPr>
        <p:grpSpPr>
          <a:xfrm>
            <a:off x="7876440" y="3459240"/>
            <a:ext cx="536400" cy="535320"/>
            <a:chOff x="7876440" y="3459240"/>
            <a:chExt cx="536400" cy="535320"/>
          </a:xfrm>
        </p:grpSpPr>
        <p:sp>
          <p:nvSpPr>
            <p:cNvPr id="750" name="Google Shape;3355;p222"/>
            <p:cNvSpPr/>
            <p:nvPr/>
          </p:nvSpPr>
          <p:spPr>
            <a:xfrm>
              <a:off x="7876440" y="345924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51" name="Google Shape;3356;p222" descr=""/>
            <p:cNvPicPr/>
            <p:nvPr/>
          </p:nvPicPr>
          <p:blipFill>
            <a:blip r:embed="rId11"/>
            <a:stretch/>
          </p:blipFill>
          <p:spPr>
            <a:xfrm>
              <a:off x="7954200" y="3536640"/>
              <a:ext cx="380880" cy="380880"/>
            </a:xfrm>
            <a:prstGeom prst="rect">
              <a:avLst/>
            </a:prstGeom>
            <a:ln w="0">
              <a:noFill/>
            </a:ln>
          </p:spPr>
        </p:pic>
      </p:grpSp>
      <p:sp>
        <p:nvSpPr>
          <p:cNvPr id="752" name="Google Shape;3357;p222"/>
          <p:cNvSpPr/>
          <p:nvPr/>
        </p:nvSpPr>
        <p:spPr>
          <a:xfrm>
            <a:off x="6599520" y="3440880"/>
            <a:ext cx="941760" cy="1072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tabLst>
                <a:tab algn="l" pos="0"/>
              </a:tabLst>
            </a:pPr>
            <a:r>
              <a:rPr b="0" lang="en" sz="700" spc="-1" strike="noStrike">
                <a:solidFill>
                  <a:srgbClr val="000000"/>
                </a:solidFill>
                <a:latin typeface="Red Hat Display"/>
                <a:ea typeface="Red Hat Display"/>
              </a:rPr>
              <a:t>Network ops</a:t>
            </a:r>
            <a:endParaRPr b="0" lang="en-US" sz="700" spc="-1" strike="noStrike">
              <a:latin typeface="Arial"/>
            </a:endParaRPr>
          </a:p>
        </p:txBody>
      </p:sp>
      <p:pic>
        <p:nvPicPr>
          <p:cNvPr id="753" name="Google Shape;3358;p222" descr=""/>
          <p:cNvPicPr/>
          <p:nvPr/>
        </p:nvPicPr>
        <p:blipFill>
          <a:blip r:embed="rId12"/>
          <a:stretch/>
        </p:blipFill>
        <p:spPr>
          <a:xfrm>
            <a:off x="6764400" y="2819160"/>
            <a:ext cx="612000" cy="612000"/>
          </a:xfrm>
          <a:prstGeom prst="rect">
            <a:avLst/>
          </a:prstGeom>
          <a:ln w="0">
            <a:noFill/>
          </a:ln>
        </p:spPr>
      </p:pic>
      <p:grpSp>
        <p:nvGrpSpPr>
          <p:cNvPr id="754" name="Google Shape;3359;p222"/>
          <p:cNvGrpSpPr/>
          <p:nvPr/>
        </p:nvGrpSpPr>
        <p:grpSpPr>
          <a:xfrm>
            <a:off x="7507080" y="2622600"/>
            <a:ext cx="536400" cy="535320"/>
            <a:chOff x="7507080" y="2622600"/>
            <a:chExt cx="536400" cy="535320"/>
          </a:xfrm>
        </p:grpSpPr>
        <p:sp>
          <p:nvSpPr>
            <p:cNvPr id="755" name="Google Shape;3360;p222"/>
            <p:cNvSpPr/>
            <p:nvPr/>
          </p:nvSpPr>
          <p:spPr>
            <a:xfrm>
              <a:off x="7507080" y="262260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56" name="Google Shape;3361;p222" descr=""/>
            <p:cNvPicPr/>
            <p:nvPr/>
          </p:nvPicPr>
          <p:blipFill>
            <a:blip r:embed="rId13"/>
            <a:stretch/>
          </p:blipFill>
          <p:spPr>
            <a:xfrm>
              <a:off x="7584840" y="2700000"/>
              <a:ext cx="380880" cy="380880"/>
            </a:xfrm>
            <a:prstGeom prst="rect">
              <a:avLst/>
            </a:prstGeom>
            <a:ln w="0">
              <a:noFill/>
            </a:ln>
          </p:spPr>
        </p:pic>
      </p:grpSp>
      <p:grpSp>
        <p:nvGrpSpPr>
          <p:cNvPr id="757" name="Google Shape;3362;p222"/>
          <p:cNvGrpSpPr/>
          <p:nvPr/>
        </p:nvGrpSpPr>
        <p:grpSpPr>
          <a:xfrm>
            <a:off x="5354640" y="2888280"/>
            <a:ext cx="536400" cy="535320"/>
            <a:chOff x="5354640" y="2888280"/>
            <a:chExt cx="536400" cy="535320"/>
          </a:xfrm>
        </p:grpSpPr>
        <p:sp>
          <p:nvSpPr>
            <p:cNvPr id="758" name="Google Shape;3363;p222"/>
            <p:cNvSpPr/>
            <p:nvPr/>
          </p:nvSpPr>
          <p:spPr>
            <a:xfrm>
              <a:off x="5354640" y="288828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59" name="Google Shape;3364;p222" descr=""/>
            <p:cNvPicPr/>
            <p:nvPr/>
          </p:nvPicPr>
          <p:blipFill>
            <a:blip r:embed="rId14"/>
            <a:stretch/>
          </p:blipFill>
          <p:spPr>
            <a:xfrm>
              <a:off x="5430240" y="2965680"/>
              <a:ext cx="380880" cy="380880"/>
            </a:xfrm>
            <a:prstGeom prst="rect">
              <a:avLst/>
            </a:prstGeom>
            <a:ln w="0">
              <a:noFill/>
            </a:ln>
          </p:spPr>
        </p:pic>
      </p:grpSp>
      <p:grpSp>
        <p:nvGrpSpPr>
          <p:cNvPr id="760" name="Google Shape;3365;p222"/>
          <p:cNvGrpSpPr/>
          <p:nvPr/>
        </p:nvGrpSpPr>
        <p:grpSpPr>
          <a:xfrm>
            <a:off x="3564360" y="3234600"/>
            <a:ext cx="536400" cy="535320"/>
            <a:chOff x="3564360" y="3234600"/>
            <a:chExt cx="536400" cy="535320"/>
          </a:xfrm>
        </p:grpSpPr>
        <p:sp>
          <p:nvSpPr>
            <p:cNvPr id="761" name="Google Shape;3366;p222"/>
            <p:cNvSpPr/>
            <p:nvPr/>
          </p:nvSpPr>
          <p:spPr>
            <a:xfrm>
              <a:off x="3564360" y="323460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62" name="Google Shape;3367;p222" descr=""/>
            <p:cNvPicPr/>
            <p:nvPr/>
          </p:nvPicPr>
          <p:blipFill>
            <a:blip r:embed="rId15"/>
            <a:stretch/>
          </p:blipFill>
          <p:spPr>
            <a:xfrm>
              <a:off x="3642120" y="3312000"/>
              <a:ext cx="380880" cy="380880"/>
            </a:xfrm>
            <a:prstGeom prst="rect">
              <a:avLst/>
            </a:prstGeom>
            <a:ln w="0">
              <a:noFill/>
            </a:ln>
          </p:spPr>
        </p:pic>
      </p:grpSp>
      <p:grpSp>
        <p:nvGrpSpPr>
          <p:cNvPr id="763" name="Google Shape;3368;p222"/>
          <p:cNvGrpSpPr/>
          <p:nvPr/>
        </p:nvGrpSpPr>
        <p:grpSpPr>
          <a:xfrm>
            <a:off x="2164320" y="1590480"/>
            <a:ext cx="536400" cy="535320"/>
            <a:chOff x="2164320" y="1590480"/>
            <a:chExt cx="536400" cy="535320"/>
          </a:xfrm>
        </p:grpSpPr>
        <p:sp>
          <p:nvSpPr>
            <p:cNvPr id="764" name="Google Shape;3369;p222"/>
            <p:cNvSpPr/>
            <p:nvPr/>
          </p:nvSpPr>
          <p:spPr>
            <a:xfrm>
              <a:off x="2164320" y="1590480"/>
              <a:ext cx="536400" cy="535320"/>
            </a:xfrm>
            <a:prstGeom prst="ellipse">
              <a:avLst/>
            </a:prstGeom>
            <a:solidFill>
              <a:srgbClr val="ffffff"/>
            </a:solidFill>
            <a:ln w="9525">
              <a:solidFill>
                <a:srgbClr val="ff0000"/>
              </a:solidFill>
              <a:round/>
            </a:ln>
          </p:spPr>
          <p:style>
            <a:lnRef idx="0"/>
            <a:fillRef idx="0"/>
            <a:effectRef idx="0"/>
            <a:fontRef idx="minor"/>
          </p:style>
        </p:sp>
        <p:pic>
          <p:nvPicPr>
            <p:cNvPr id="765" name="Google Shape;3370;p222" descr=""/>
            <p:cNvPicPr/>
            <p:nvPr/>
          </p:nvPicPr>
          <p:blipFill>
            <a:blip r:embed="rId16"/>
            <a:stretch/>
          </p:blipFill>
          <p:spPr>
            <a:xfrm>
              <a:off x="2242080" y="1667880"/>
              <a:ext cx="380880" cy="380880"/>
            </a:xfrm>
            <a:prstGeom prst="rect">
              <a:avLst/>
            </a:prstGeom>
            <a:ln w="0">
              <a:noFill/>
            </a:ln>
          </p:spPr>
        </p:pic>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Google Shape;3375;p223"/>
          <p:cNvSpPr txBox="1"/>
          <p:nvPr/>
        </p:nvSpPr>
        <p:spPr>
          <a:xfrm>
            <a:off x="663840" y="825120"/>
            <a:ext cx="7816320" cy="414720"/>
          </a:xfrm>
          <a:prstGeom prst="rect">
            <a:avLst/>
          </a:prstGeom>
          <a:noFill/>
          <a:ln w="0">
            <a:noFill/>
          </a:ln>
        </p:spPr>
        <p:txBody>
          <a:bodyPr lIns="0" rIns="0" tIns="0" bIns="0">
            <a:noAutofit/>
          </a:bodyPr>
          <a:p>
            <a:pPr algn="ctr">
              <a:lnSpc>
                <a:spcPct val="130000"/>
              </a:lnSpc>
              <a:tabLst>
                <a:tab algn="l" pos="0"/>
              </a:tabLst>
            </a:pPr>
            <a:r>
              <a:rPr b="0" lang="en" sz="2100" spc="-1" strike="noStrike">
                <a:solidFill>
                  <a:srgbClr val="000000"/>
                </a:solidFill>
                <a:latin typeface="Red Hat Display"/>
                <a:ea typeface="Red Hat Display"/>
              </a:rPr>
              <a:t>Automation = Mission Critical</a:t>
            </a:r>
            <a:endParaRPr b="0" lang="en-US" sz="2100" spc="-1" strike="noStrike">
              <a:solidFill>
                <a:srgbClr val="000000"/>
              </a:solidFill>
              <a:latin typeface="Arial"/>
            </a:endParaRPr>
          </a:p>
        </p:txBody>
      </p:sp>
      <p:pic>
        <p:nvPicPr>
          <p:cNvPr id="767" name="Google Shape;3376;p223" descr=""/>
          <p:cNvPicPr/>
          <p:nvPr/>
        </p:nvPicPr>
        <p:blipFill>
          <a:blip r:embed="rId1"/>
          <a:stretch/>
        </p:blipFill>
        <p:spPr>
          <a:xfrm>
            <a:off x="2523600" y="1290240"/>
            <a:ext cx="863640" cy="863640"/>
          </a:xfrm>
          <a:prstGeom prst="rect">
            <a:avLst/>
          </a:prstGeom>
          <a:ln w="0">
            <a:noFill/>
          </a:ln>
        </p:spPr>
      </p:pic>
      <p:pic>
        <p:nvPicPr>
          <p:cNvPr id="768" name="Google Shape;3377;p223" descr=""/>
          <p:cNvPicPr/>
          <p:nvPr/>
        </p:nvPicPr>
        <p:blipFill>
          <a:blip r:embed="rId2"/>
          <a:stretch/>
        </p:blipFill>
        <p:spPr>
          <a:xfrm>
            <a:off x="6317280" y="1290240"/>
            <a:ext cx="863640" cy="863640"/>
          </a:xfrm>
          <a:prstGeom prst="rect">
            <a:avLst/>
          </a:prstGeom>
          <a:ln w="0">
            <a:noFill/>
          </a:ln>
        </p:spPr>
      </p:pic>
      <p:sp>
        <p:nvSpPr>
          <p:cNvPr id="769" name="Google Shape;3378;p223"/>
          <p:cNvSpPr/>
          <p:nvPr/>
        </p:nvSpPr>
        <p:spPr>
          <a:xfrm>
            <a:off x="3387600" y="1722240"/>
            <a:ext cx="2929320" cy="360"/>
          </a:xfrm>
          <a:custGeom>
            <a:avLst/>
            <a:gdLst/>
            <a:ahLst/>
            <a:rect l="l" t="t" r="r" b="b"/>
            <a:pathLst>
              <a:path w="21600" h="21600">
                <a:moveTo>
                  <a:pt x="0" y="0"/>
                </a:moveTo>
                <a:lnTo>
                  <a:pt x="21600" y="21600"/>
                </a:lnTo>
              </a:path>
            </a:pathLst>
          </a:custGeom>
          <a:noFill/>
          <a:ln w="9525">
            <a:solidFill>
              <a:srgbClr val="595959"/>
            </a:solidFill>
            <a:round/>
            <a:headEnd len="med" type="triangle" w="med"/>
            <a:tailEnd len="med" type="triangle" w="med"/>
          </a:ln>
        </p:spPr>
        <p:style>
          <a:lnRef idx="0"/>
          <a:fillRef idx="0"/>
          <a:effectRef idx="0"/>
          <a:fontRef idx="minor"/>
        </p:style>
      </p:sp>
      <p:sp>
        <p:nvSpPr>
          <p:cNvPr id="770" name="Google Shape;3379;p223"/>
          <p:cNvSpPr/>
          <p:nvPr/>
        </p:nvSpPr>
        <p:spPr>
          <a:xfrm>
            <a:off x="1210320" y="2211480"/>
            <a:ext cx="6581520" cy="273852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000000"/>
              </a:buClr>
              <a:buFont typeface="Red Hat Display"/>
              <a:buChar char="●"/>
            </a:pPr>
            <a:r>
              <a:rPr b="1" lang="en" sz="1600" spc="-1" strike="noStrike">
                <a:solidFill>
                  <a:srgbClr val="000000"/>
                </a:solidFill>
                <a:latin typeface="Red Hat Display"/>
                <a:ea typeface="Red Hat Display"/>
              </a:rPr>
              <a:t>Management</a:t>
            </a:r>
            <a:br/>
            <a:r>
              <a:rPr b="0" lang="en" sz="1200" spc="-1" strike="noStrike">
                <a:solidFill>
                  <a:srgbClr val="000000"/>
                </a:solidFill>
                <a:latin typeface="Red Hat Text"/>
                <a:ea typeface="Red Hat Text"/>
              </a:rPr>
              <a:t>Supported automation tooling creates clear path for building and creating automation content in a reusable fashion, and an easy path to production</a:t>
            </a:r>
            <a:br/>
            <a:r>
              <a:rPr b="0" lang="en" sz="1200" spc="-1" strike="noStrike">
                <a:solidFill>
                  <a:srgbClr val="000000"/>
                </a:solidFill>
                <a:latin typeface="Red Hat Text"/>
              </a:rPr>
              <a:t> </a:t>
            </a:r>
            <a:endParaRPr b="0" lang="en-US" sz="1200" spc="-1" strike="noStrike">
              <a:latin typeface="Arial"/>
            </a:endParaRPr>
          </a:p>
          <a:p>
            <a:pPr marL="457200" indent="-329760">
              <a:lnSpc>
                <a:spcPct val="100000"/>
              </a:lnSpc>
              <a:buClr>
                <a:srgbClr val="000000"/>
              </a:buClr>
              <a:buFont typeface="Red Hat Display"/>
              <a:buChar char="●"/>
            </a:pPr>
            <a:r>
              <a:rPr b="1" lang="en" sz="1600" spc="-1" strike="noStrike">
                <a:solidFill>
                  <a:srgbClr val="000000"/>
                </a:solidFill>
                <a:latin typeface="Red Hat Display"/>
                <a:ea typeface="Red Hat Display"/>
              </a:rPr>
              <a:t>Portability </a:t>
            </a:r>
            <a:br/>
            <a:r>
              <a:rPr b="0" lang="en" sz="1200" spc="-1" strike="noStrike">
                <a:solidFill>
                  <a:srgbClr val="000000"/>
                </a:solidFill>
                <a:latin typeface="Red Hat Text"/>
                <a:ea typeface="Red Hat Text"/>
              </a:rPr>
              <a:t>Automation can be shared and adopted quickly between automation teams and sites.</a:t>
            </a:r>
            <a:br/>
            <a:r>
              <a:rPr b="0" lang="en" sz="1600" spc="-1" strike="noStrike">
                <a:solidFill>
                  <a:srgbClr val="000000"/>
                </a:solidFill>
                <a:latin typeface="Red Hat Display"/>
              </a:rPr>
              <a:t> </a:t>
            </a:r>
            <a:endParaRPr b="0" lang="en-US" sz="1600" spc="-1" strike="noStrike">
              <a:latin typeface="Arial"/>
            </a:endParaRPr>
          </a:p>
          <a:p>
            <a:pPr marL="457200" indent="-329760">
              <a:lnSpc>
                <a:spcPct val="100000"/>
              </a:lnSpc>
              <a:buClr>
                <a:srgbClr val="000000"/>
              </a:buClr>
              <a:buFont typeface="Red Hat Display"/>
              <a:buChar char="●"/>
            </a:pPr>
            <a:r>
              <a:rPr b="1" lang="en" sz="1600" spc="-1" strike="noStrike">
                <a:solidFill>
                  <a:srgbClr val="000000"/>
                </a:solidFill>
                <a:latin typeface="Red Hat Display"/>
                <a:ea typeface="Red Hat Display"/>
              </a:rPr>
              <a:t>Maintenance </a:t>
            </a:r>
            <a:br/>
            <a:r>
              <a:rPr b="0" lang="en" sz="1200" spc="-1" strike="noStrike">
                <a:solidFill>
                  <a:srgbClr val="000000"/>
                </a:solidFill>
                <a:latin typeface="Red Hat Text"/>
                <a:ea typeface="Red Hat Text"/>
              </a:rPr>
              <a:t>Usability is increased as automation engineers can focus on what they want to automate rather than maintaining the environments they automate from </a:t>
            </a:r>
            <a:br/>
            <a:r>
              <a:rPr b="0" lang="en" sz="1600" spc="-1" strike="noStrike">
                <a:solidFill>
                  <a:srgbClr val="000000"/>
                </a:solidFill>
                <a:latin typeface="Red Hat Display"/>
              </a:rPr>
              <a:t> </a:t>
            </a:r>
            <a:endParaRPr b="0" lang="en-US" sz="1600" spc="-1" strike="noStrike">
              <a:latin typeface="Arial"/>
            </a:endParaRPr>
          </a:p>
          <a:p>
            <a:pPr>
              <a:lnSpc>
                <a:spcPct val="100000"/>
              </a:lnSpc>
              <a:tabLst>
                <a:tab algn="l" pos="0"/>
              </a:tabLst>
            </a:pPr>
            <a:endParaRPr b="0" lang="en-US" sz="1600" spc="-1" strike="noStrike">
              <a:latin typeface="Arial"/>
            </a:endParaRPr>
          </a:p>
        </p:txBody>
      </p:sp>
      <p:sp>
        <p:nvSpPr>
          <p:cNvPr id="771" name="Google Shape;3380;p223"/>
          <p:cNvSpPr/>
          <p:nvPr/>
        </p:nvSpPr>
        <p:spPr>
          <a:xfrm>
            <a:off x="3877200" y="1360800"/>
            <a:ext cx="23302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Share automation quickly</a:t>
            </a:r>
            <a:endParaRPr b="0" lang="en-US" sz="1400" spc="-1" strike="noStrike">
              <a:latin typeface="Arial"/>
            </a:endParaRPr>
          </a:p>
        </p:txBody>
      </p:sp>
      <p:sp>
        <p:nvSpPr>
          <p:cNvPr id="772" name="Google Shape;3381;p223"/>
          <p:cNvSpPr/>
          <p:nvPr/>
        </p:nvSpPr>
        <p:spPr>
          <a:xfrm>
            <a:off x="3877200" y="1761120"/>
            <a:ext cx="23302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Adopt automation faster</a:t>
            </a:r>
            <a:endParaRPr b="0" lang="en-US" sz="1400" spc="-1" strike="noStrike">
              <a:latin typeface="Arial"/>
            </a:endParaRPr>
          </a:p>
        </p:txBody>
      </p:sp>
      <p:sp>
        <p:nvSpPr>
          <p:cNvPr id="773" name="Google Shape;3382;p223"/>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Google Shape;3387;p224"/>
          <p:cNvSpPr/>
          <p:nvPr/>
        </p:nvSpPr>
        <p:spPr>
          <a:xfrm>
            <a:off x="2147040" y="4161600"/>
            <a:ext cx="1617120" cy="30060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1100" spc="-1" strike="noStrike">
                <a:solidFill>
                  <a:srgbClr val="000000"/>
                </a:solidFill>
                <a:latin typeface="Red Hat Text Medium"/>
                <a:ea typeface="Red Hat Text Medium"/>
              </a:rPr>
              <a:t>Physical and Virtual environments</a:t>
            </a:r>
            <a:endParaRPr b="0" lang="en-US" sz="1100" spc="-1" strike="noStrike">
              <a:latin typeface="Arial"/>
            </a:endParaRPr>
          </a:p>
        </p:txBody>
      </p:sp>
      <p:sp>
        <p:nvSpPr>
          <p:cNvPr id="775" name="Google Shape;3388;p224"/>
          <p:cNvSpPr/>
          <p:nvPr/>
        </p:nvSpPr>
        <p:spPr>
          <a:xfrm>
            <a:off x="5016240" y="4161600"/>
            <a:ext cx="1836000" cy="30060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1100" spc="-1" strike="noStrike">
                <a:solidFill>
                  <a:srgbClr val="000000"/>
                </a:solidFill>
                <a:latin typeface="Red Hat Text Medium"/>
                <a:ea typeface="Red Hat Text Medium"/>
              </a:rPr>
              <a:t>Containerized environments</a:t>
            </a:r>
            <a:endParaRPr b="0" lang="en-US" sz="1100" spc="-1" strike="noStrike">
              <a:latin typeface="Arial"/>
            </a:endParaRPr>
          </a:p>
        </p:txBody>
      </p:sp>
      <p:sp>
        <p:nvSpPr>
          <p:cNvPr id="776" name="Google Shape;3389;p224"/>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pic>
        <p:nvPicPr>
          <p:cNvPr id="777" name="Google Shape;3390;p224" descr=""/>
          <p:cNvPicPr/>
          <p:nvPr/>
        </p:nvPicPr>
        <p:blipFill>
          <a:blip r:embed="rId1"/>
          <a:stretch/>
        </p:blipFill>
        <p:spPr>
          <a:xfrm>
            <a:off x="1957680" y="1895040"/>
            <a:ext cx="1891080" cy="2042640"/>
          </a:xfrm>
          <a:prstGeom prst="rect">
            <a:avLst/>
          </a:prstGeom>
          <a:ln w="0">
            <a:noFill/>
          </a:ln>
        </p:spPr>
      </p:pic>
      <p:pic>
        <p:nvPicPr>
          <p:cNvPr id="778" name="Google Shape;3391;p224" descr=""/>
          <p:cNvPicPr/>
          <p:nvPr/>
        </p:nvPicPr>
        <p:blipFill>
          <a:blip r:embed="rId2"/>
          <a:stretch/>
        </p:blipFill>
        <p:spPr>
          <a:xfrm>
            <a:off x="5098680" y="1895040"/>
            <a:ext cx="1671120" cy="2042640"/>
          </a:xfrm>
          <a:prstGeom prst="rect">
            <a:avLst/>
          </a:prstGeom>
          <a:ln w="0">
            <a:noFill/>
          </a:ln>
        </p:spPr>
      </p:pic>
      <p:sp>
        <p:nvSpPr>
          <p:cNvPr id="779" name="Google Shape;3392;p224"/>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0" lang="en" sz="2200" spc="-1" strike="noStrike">
                <a:solidFill>
                  <a:srgbClr val="000000"/>
                </a:solidFill>
                <a:latin typeface="Red Hat Display"/>
                <a:ea typeface="Red Hat Display"/>
              </a:rPr>
              <a:t>Leveraging Cloud-native </a:t>
            </a:r>
            <a:endParaRPr b="0" lang="en-US" sz="2200" spc="-1" strike="noStrike">
              <a:latin typeface="Arial"/>
            </a:endParaRPr>
          </a:p>
        </p:txBody>
      </p:sp>
      <p:sp>
        <p:nvSpPr>
          <p:cNvPr id="780" name="Google Shape;3393;p224"/>
          <p:cNvSpPr/>
          <p:nvPr/>
        </p:nvSpPr>
        <p:spPr>
          <a:xfrm>
            <a:off x="3849120" y="2916720"/>
            <a:ext cx="1249200" cy="3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Google Shape;3398;p225"/>
          <p:cNvSpPr/>
          <p:nvPr/>
        </p:nvSpPr>
        <p:spPr>
          <a:xfrm>
            <a:off x="998640" y="1754280"/>
            <a:ext cx="2898000" cy="2877120"/>
          </a:xfrm>
          <a:prstGeom prst="rect">
            <a:avLst/>
          </a:prstGeom>
          <a:solidFill>
            <a:srgbClr val="ffffff"/>
          </a:solidFill>
          <a:ln w="9525">
            <a:solidFill>
              <a:srgbClr val="595959"/>
            </a:solidFill>
            <a:prstDash val="dot"/>
            <a:round/>
          </a:ln>
        </p:spPr>
        <p:style>
          <a:lnRef idx="0"/>
          <a:fillRef idx="0"/>
          <a:effectRef idx="0"/>
          <a:fontRef idx="minor"/>
        </p:style>
      </p:sp>
      <p:sp>
        <p:nvSpPr>
          <p:cNvPr id="782" name="Google Shape;3399;p225"/>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0" lang="en" sz="2100" spc="-1" strike="noStrike">
                <a:solidFill>
                  <a:srgbClr val="000000"/>
                </a:solidFill>
                <a:latin typeface="Red Hat Display"/>
                <a:ea typeface="Red Hat Display"/>
              </a:rPr>
              <a:t>Current Architecture</a:t>
            </a:r>
            <a:endParaRPr b="0" lang="en-US" sz="2100" spc="-1" strike="noStrike">
              <a:latin typeface="Arial"/>
            </a:endParaRPr>
          </a:p>
        </p:txBody>
      </p:sp>
      <p:sp>
        <p:nvSpPr>
          <p:cNvPr id="783" name="Google Shape;3400;p225"/>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
        <p:nvSpPr>
          <p:cNvPr id="784" name="Google Shape;3401;p225"/>
          <p:cNvSpPr/>
          <p:nvPr/>
        </p:nvSpPr>
        <p:spPr>
          <a:xfrm rot="10800000">
            <a:off x="2447280" y="2840400"/>
            <a:ext cx="360" cy="1839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785" name="Google Shape;3403;p225"/>
          <p:cNvSpPr/>
          <p:nvPr/>
        </p:nvSpPr>
        <p:spPr>
          <a:xfrm>
            <a:off x="998640" y="1375920"/>
            <a:ext cx="2907720" cy="402120"/>
          </a:xfrm>
          <a:prstGeom prst="rect">
            <a:avLst/>
          </a:prstGeom>
          <a:solidFill>
            <a:srgbClr val="5f0000"/>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100" spc="-1" strike="noStrike">
                <a:solidFill>
                  <a:srgbClr val="ffffff"/>
                </a:solidFill>
                <a:latin typeface="Red Hat Display"/>
                <a:ea typeface="Red Hat Display"/>
              </a:rPr>
              <a:t>Ansible Automation Platform</a:t>
            </a:r>
            <a:endParaRPr b="0" lang="en-US" sz="1100" spc="-1" strike="noStrike">
              <a:latin typeface="Arial"/>
            </a:endParaRPr>
          </a:p>
        </p:txBody>
      </p:sp>
      <p:sp>
        <p:nvSpPr>
          <p:cNvPr id="786" name="Google Shape;3404;p225"/>
          <p:cNvSpPr/>
          <p:nvPr/>
        </p:nvSpPr>
        <p:spPr>
          <a:xfrm>
            <a:off x="1103400" y="1841040"/>
            <a:ext cx="268812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WebUI</a:t>
            </a:r>
            <a:endParaRPr b="0" lang="en-US" sz="1400" spc="-1" strike="noStrike">
              <a:latin typeface="Arial"/>
            </a:endParaRPr>
          </a:p>
        </p:txBody>
      </p:sp>
      <p:sp>
        <p:nvSpPr>
          <p:cNvPr id="787" name="Google Shape;3405;p225"/>
          <p:cNvSpPr/>
          <p:nvPr/>
        </p:nvSpPr>
        <p:spPr>
          <a:xfrm>
            <a:off x="4611600" y="1774440"/>
            <a:ext cx="4392720" cy="1997640"/>
          </a:xfrm>
          <a:prstGeom prst="rect">
            <a:avLst/>
          </a:prstGeom>
          <a:noFill/>
          <a:ln w="0">
            <a:noFill/>
          </a:ln>
        </p:spPr>
        <p:style>
          <a:lnRef idx="0"/>
          <a:fillRef idx="0"/>
          <a:effectRef idx="0"/>
          <a:fontRef idx="minor"/>
        </p:style>
        <p:txBody>
          <a:bodyPr tIns="91440" bIns="91440">
            <a:spAutoFit/>
          </a:bodyPr>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Centralized, monolithic application</a:t>
            </a:r>
            <a:br/>
            <a:r>
              <a:rPr b="0" lang="en" sz="1700" spc="-1" strike="noStrike">
                <a:solidFill>
                  <a:srgbClr val="000000"/>
                </a:solidFill>
                <a:latin typeface="Red Hat Text"/>
              </a:rPr>
              <a:t> </a:t>
            </a:r>
            <a:endParaRPr b="0" lang="en-US" sz="1700" spc="-1" strike="noStrike">
              <a:latin typeface="Arial"/>
            </a:endParaRPr>
          </a:p>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Control node contains control plane and execution plane</a:t>
            </a:r>
            <a:br/>
            <a:r>
              <a:rPr b="0" lang="en" sz="1700" spc="-1" strike="noStrike">
                <a:solidFill>
                  <a:srgbClr val="000000"/>
                </a:solidFill>
                <a:latin typeface="Red Hat Text"/>
              </a:rPr>
              <a:t> </a:t>
            </a:r>
            <a:endParaRPr b="0" lang="en-US" sz="1700" spc="-1" strike="noStrike">
              <a:latin typeface="Arial"/>
            </a:endParaRPr>
          </a:p>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Poor scalability, rigid architecture</a:t>
            </a:r>
            <a:br/>
            <a:r>
              <a:rPr b="0" lang="en" sz="1700" spc="-1" strike="noStrike">
                <a:solidFill>
                  <a:srgbClr val="000000"/>
                </a:solidFill>
                <a:latin typeface="Red Hat Text"/>
              </a:rPr>
              <a:t> </a:t>
            </a:r>
            <a:endParaRPr b="0" lang="en-US" sz="1700" spc="-1" strike="noStrike">
              <a:latin typeface="Arial"/>
            </a:endParaRPr>
          </a:p>
        </p:txBody>
      </p:sp>
      <p:sp>
        <p:nvSpPr>
          <p:cNvPr id="788" name="Google Shape;3402;p225"/>
          <p:cNvSpPr/>
          <p:nvPr/>
        </p:nvSpPr>
        <p:spPr>
          <a:xfrm>
            <a:off x="1103400" y="3024360"/>
            <a:ext cx="2688120" cy="399960"/>
          </a:xfrm>
          <a:prstGeom prst="rect">
            <a:avLst/>
          </a:prstGeom>
          <a:solidFill>
            <a:srgbClr val="8f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Execution</a:t>
            </a:r>
            <a:endParaRPr b="0" lang="en-US" sz="1400" spc="-1" strike="noStrike">
              <a:latin typeface="Arial"/>
            </a:endParaRPr>
          </a:p>
        </p:txBody>
      </p:sp>
      <p:pic>
        <p:nvPicPr>
          <p:cNvPr id="789" name="Google Shape;3406;p225" descr=""/>
          <p:cNvPicPr/>
          <p:nvPr/>
        </p:nvPicPr>
        <p:blipFill>
          <a:blip r:embed="rId1"/>
          <a:stretch/>
        </p:blipFill>
        <p:spPr>
          <a:xfrm>
            <a:off x="1126440" y="1857960"/>
            <a:ext cx="365400" cy="365400"/>
          </a:xfrm>
          <a:prstGeom prst="rect">
            <a:avLst/>
          </a:prstGeom>
          <a:ln w="0">
            <a:noFill/>
          </a:ln>
        </p:spPr>
      </p:pic>
      <p:sp>
        <p:nvSpPr>
          <p:cNvPr id="790" name="Google Shape;3407;p225"/>
          <p:cNvSpPr/>
          <p:nvPr/>
        </p:nvSpPr>
        <p:spPr>
          <a:xfrm>
            <a:off x="1103400" y="2230560"/>
            <a:ext cx="2688120" cy="396360"/>
          </a:xfrm>
          <a:prstGeom prst="rect">
            <a:avLst/>
          </a:prstGeom>
          <a:solidFill>
            <a:srgbClr val="4d4d4d"/>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API</a:t>
            </a:r>
            <a:endParaRPr b="0" lang="en-US" sz="1400" spc="-1" strike="noStrike">
              <a:latin typeface="Arial"/>
            </a:endParaRPr>
          </a:p>
        </p:txBody>
      </p:sp>
      <p:pic>
        <p:nvPicPr>
          <p:cNvPr id="791" name="Google Shape;3408;p225" descr=""/>
          <p:cNvPicPr/>
          <p:nvPr/>
        </p:nvPicPr>
        <p:blipFill>
          <a:blip r:embed="rId2"/>
          <a:stretch/>
        </p:blipFill>
        <p:spPr>
          <a:xfrm>
            <a:off x="1126440" y="2247840"/>
            <a:ext cx="365400" cy="365400"/>
          </a:xfrm>
          <a:prstGeom prst="rect">
            <a:avLst/>
          </a:prstGeom>
          <a:ln w="0">
            <a:noFill/>
          </a:ln>
        </p:spPr>
      </p:pic>
      <p:sp>
        <p:nvSpPr>
          <p:cNvPr id="792" name="Google Shape;3409;p225"/>
          <p:cNvSpPr/>
          <p:nvPr/>
        </p:nvSpPr>
        <p:spPr>
          <a:xfrm>
            <a:off x="1103400" y="2625120"/>
            <a:ext cx="895680" cy="399960"/>
          </a:xfrm>
          <a:prstGeom prst="rect">
            <a:avLst/>
          </a:prstGeom>
          <a:solidFill>
            <a:srgbClr val="f3f3f3"/>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RBAC</a:t>
            </a:r>
            <a:endParaRPr b="0" lang="en-US" sz="700" spc="-1" strike="noStrike">
              <a:latin typeface="Arial"/>
            </a:endParaRPr>
          </a:p>
        </p:txBody>
      </p:sp>
      <p:pic>
        <p:nvPicPr>
          <p:cNvPr id="793" name="Google Shape;3410;p225" descr=""/>
          <p:cNvPicPr/>
          <p:nvPr/>
        </p:nvPicPr>
        <p:blipFill>
          <a:blip r:embed="rId3"/>
          <a:stretch/>
        </p:blipFill>
        <p:spPr>
          <a:xfrm>
            <a:off x="1126440" y="2642400"/>
            <a:ext cx="365400" cy="365400"/>
          </a:xfrm>
          <a:prstGeom prst="rect">
            <a:avLst/>
          </a:prstGeom>
          <a:ln w="0">
            <a:noFill/>
          </a:ln>
        </p:spPr>
      </p:pic>
      <p:sp>
        <p:nvSpPr>
          <p:cNvPr id="794" name="Google Shape;3411;p225"/>
          <p:cNvSpPr/>
          <p:nvPr/>
        </p:nvSpPr>
        <p:spPr>
          <a:xfrm>
            <a:off x="1999800" y="2625120"/>
            <a:ext cx="895680" cy="399960"/>
          </a:xfrm>
          <a:prstGeom prst="rect">
            <a:avLst/>
          </a:prstGeom>
          <a:solidFill>
            <a:srgbClr val="c9c9c9"/>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Workflows</a:t>
            </a:r>
            <a:endParaRPr b="0" lang="en-US" sz="700" spc="-1" strike="noStrike">
              <a:latin typeface="Arial"/>
            </a:endParaRPr>
          </a:p>
        </p:txBody>
      </p:sp>
      <p:sp>
        <p:nvSpPr>
          <p:cNvPr id="795" name="Google Shape;3412;p225"/>
          <p:cNvSpPr/>
          <p:nvPr/>
        </p:nvSpPr>
        <p:spPr>
          <a:xfrm>
            <a:off x="2895840" y="2625120"/>
            <a:ext cx="895680" cy="399960"/>
          </a:xfrm>
          <a:prstGeom prst="rect">
            <a:avLst/>
          </a:prstGeom>
          <a:solidFill>
            <a:srgbClr val="8b8b8b"/>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Audit</a:t>
            </a:r>
            <a:endParaRPr b="0" lang="en-US" sz="700" spc="-1" strike="noStrike">
              <a:latin typeface="Arial"/>
            </a:endParaRPr>
          </a:p>
        </p:txBody>
      </p:sp>
      <p:pic>
        <p:nvPicPr>
          <p:cNvPr id="796" name="Google Shape;3413;p225" descr=""/>
          <p:cNvPicPr/>
          <p:nvPr/>
        </p:nvPicPr>
        <p:blipFill>
          <a:blip r:embed="rId4"/>
          <a:stretch/>
        </p:blipFill>
        <p:spPr>
          <a:xfrm>
            <a:off x="2010960" y="2642400"/>
            <a:ext cx="365400" cy="365400"/>
          </a:xfrm>
          <a:prstGeom prst="rect">
            <a:avLst/>
          </a:prstGeom>
          <a:ln w="0">
            <a:noFill/>
          </a:ln>
        </p:spPr>
      </p:pic>
      <p:pic>
        <p:nvPicPr>
          <p:cNvPr id="797" name="Google Shape;3414;p225" descr=""/>
          <p:cNvPicPr/>
          <p:nvPr/>
        </p:nvPicPr>
        <p:blipFill>
          <a:blip r:embed="rId5"/>
          <a:stretch/>
        </p:blipFill>
        <p:spPr>
          <a:xfrm>
            <a:off x="2933280" y="2642400"/>
            <a:ext cx="365400" cy="365400"/>
          </a:xfrm>
          <a:prstGeom prst="rect">
            <a:avLst/>
          </a:prstGeom>
          <a:ln w="0">
            <a:noFill/>
          </a:ln>
        </p:spPr>
      </p:pic>
      <p:sp>
        <p:nvSpPr>
          <p:cNvPr id="798" name="Google Shape;3415;p225"/>
          <p:cNvSpPr/>
          <p:nvPr/>
        </p:nvSpPr>
        <p:spPr>
          <a:xfrm>
            <a:off x="1501560" y="3790440"/>
            <a:ext cx="1888200" cy="35064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100" spc="-1" strike="noStrike">
                <a:solidFill>
                  <a:srgbClr val="000000"/>
                </a:solidFill>
                <a:latin typeface="Red Hat Display"/>
                <a:ea typeface="Red Hat Display"/>
              </a:rPr>
              <a:t>virtualenvs</a:t>
            </a:r>
            <a:endParaRPr b="0" lang="en-US" sz="1100" spc="-1" strike="noStrike">
              <a:latin typeface="Arial"/>
            </a:endParaRPr>
          </a:p>
        </p:txBody>
      </p:sp>
      <p:pic>
        <p:nvPicPr>
          <p:cNvPr id="799" name="Google Shape;3416;p225" descr=""/>
          <p:cNvPicPr/>
          <p:nvPr/>
        </p:nvPicPr>
        <p:blipFill>
          <a:blip r:embed="rId6"/>
          <a:stretch/>
        </p:blipFill>
        <p:spPr>
          <a:xfrm>
            <a:off x="1527840" y="4179240"/>
            <a:ext cx="262800" cy="262800"/>
          </a:xfrm>
          <a:prstGeom prst="rect">
            <a:avLst/>
          </a:prstGeom>
          <a:ln w="0">
            <a:noFill/>
          </a:ln>
        </p:spPr>
      </p:pic>
      <p:pic>
        <p:nvPicPr>
          <p:cNvPr id="800" name="Google Shape;3417;p225" descr=""/>
          <p:cNvPicPr/>
          <p:nvPr/>
        </p:nvPicPr>
        <p:blipFill>
          <a:blip r:embed="rId7"/>
          <a:stretch/>
        </p:blipFill>
        <p:spPr>
          <a:xfrm>
            <a:off x="1908720" y="4222080"/>
            <a:ext cx="322920" cy="170280"/>
          </a:xfrm>
          <a:prstGeom prst="rect">
            <a:avLst/>
          </a:prstGeom>
          <a:ln w="0">
            <a:noFill/>
          </a:ln>
        </p:spPr>
      </p:pic>
      <p:pic>
        <p:nvPicPr>
          <p:cNvPr id="801" name="Google Shape;3418;p225" descr=""/>
          <p:cNvPicPr/>
          <p:nvPr/>
        </p:nvPicPr>
        <p:blipFill>
          <a:blip r:embed="rId8"/>
          <a:stretch/>
        </p:blipFill>
        <p:spPr>
          <a:xfrm>
            <a:off x="2349720" y="4222080"/>
            <a:ext cx="426240" cy="170280"/>
          </a:xfrm>
          <a:prstGeom prst="rect">
            <a:avLst/>
          </a:prstGeom>
          <a:ln w="0">
            <a:noFill/>
          </a:ln>
        </p:spPr>
      </p:pic>
      <p:pic>
        <p:nvPicPr>
          <p:cNvPr id="802" name="Google Shape;3419;p225" descr=""/>
          <p:cNvPicPr/>
          <p:nvPr/>
        </p:nvPicPr>
        <p:blipFill>
          <a:blip r:embed="rId9"/>
          <a:stretch/>
        </p:blipFill>
        <p:spPr>
          <a:xfrm>
            <a:off x="2885400" y="4255200"/>
            <a:ext cx="522000" cy="123120"/>
          </a:xfrm>
          <a:prstGeom prst="rect">
            <a:avLst/>
          </a:prstGeom>
          <a:ln w="0">
            <a:noFill/>
          </a:ln>
        </p:spPr>
      </p:pic>
      <p:sp>
        <p:nvSpPr>
          <p:cNvPr id="803" name="Google Shape;3420;p225"/>
          <p:cNvSpPr/>
          <p:nvPr/>
        </p:nvSpPr>
        <p:spPr>
          <a:xfrm rot="5400000">
            <a:off x="2363760" y="3172680"/>
            <a:ext cx="164160" cy="1896840"/>
          </a:xfrm>
          <a:prstGeom prst="leftBrace">
            <a:avLst>
              <a:gd name="adj1" fmla="val 50000"/>
              <a:gd name="adj2" fmla="val 50000"/>
            </a:avLst>
          </a:prstGeom>
          <a:noFill/>
          <a:ln w="9525">
            <a:solidFill>
              <a:srgbClr val="595959"/>
            </a:solidFill>
            <a:round/>
          </a:ln>
        </p:spPr>
        <p:style>
          <a:lnRef idx="0"/>
          <a:fillRef idx="0"/>
          <a:effectRef idx="0"/>
          <a:fontRef idx="minor"/>
        </p:style>
      </p:sp>
      <p:pic>
        <p:nvPicPr>
          <p:cNvPr id="804" name="Google Shape;3421;p225" descr=""/>
          <p:cNvPicPr/>
          <p:nvPr/>
        </p:nvPicPr>
        <p:blipFill>
          <a:blip r:embed="rId10"/>
          <a:stretch/>
        </p:blipFill>
        <p:spPr>
          <a:xfrm>
            <a:off x="1126440" y="3036600"/>
            <a:ext cx="365400" cy="365400"/>
          </a:xfrm>
          <a:prstGeom prst="rect">
            <a:avLst/>
          </a:prstGeom>
          <a:ln w="0">
            <a:noFill/>
          </a:ln>
        </p:spPr>
      </p:pic>
      <p:pic>
        <p:nvPicPr>
          <p:cNvPr id="805" name="Google Shape;3422;p225" descr=""/>
          <p:cNvPicPr/>
          <p:nvPr/>
        </p:nvPicPr>
        <p:blipFill>
          <a:blip r:embed="rId11"/>
          <a:stretch/>
        </p:blipFill>
        <p:spPr>
          <a:xfrm>
            <a:off x="1531440" y="3457080"/>
            <a:ext cx="365400" cy="365400"/>
          </a:xfrm>
          <a:prstGeom prst="rect">
            <a:avLst/>
          </a:prstGeom>
          <a:ln w="0">
            <a:noFill/>
          </a:ln>
        </p:spPr>
      </p:pic>
      <p:pic>
        <p:nvPicPr>
          <p:cNvPr id="806" name="Google Shape;3423;p225" descr=""/>
          <p:cNvPicPr/>
          <p:nvPr/>
        </p:nvPicPr>
        <p:blipFill>
          <a:blip r:embed="rId12"/>
          <a:stretch/>
        </p:blipFill>
        <p:spPr>
          <a:xfrm>
            <a:off x="1897200" y="3457080"/>
            <a:ext cx="365400" cy="365400"/>
          </a:xfrm>
          <a:prstGeom prst="rect">
            <a:avLst/>
          </a:prstGeom>
          <a:ln w="0">
            <a:noFill/>
          </a:ln>
        </p:spPr>
      </p:pic>
      <p:pic>
        <p:nvPicPr>
          <p:cNvPr id="807" name="Google Shape;3424;p225" descr=""/>
          <p:cNvPicPr/>
          <p:nvPr/>
        </p:nvPicPr>
        <p:blipFill>
          <a:blip r:embed="rId13"/>
          <a:stretch/>
        </p:blipFill>
        <p:spPr>
          <a:xfrm>
            <a:off x="2262960" y="3457080"/>
            <a:ext cx="365400" cy="365400"/>
          </a:xfrm>
          <a:prstGeom prst="rect">
            <a:avLst/>
          </a:prstGeom>
          <a:ln w="0">
            <a:noFill/>
          </a:ln>
        </p:spPr>
      </p:pic>
      <p:pic>
        <p:nvPicPr>
          <p:cNvPr id="808" name="Google Shape;3425;p225" descr=""/>
          <p:cNvPicPr/>
          <p:nvPr/>
        </p:nvPicPr>
        <p:blipFill>
          <a:blip r:embed="rId14"/>
          <a:stretch/>
        </p:blipFill>
        <p:spPr>
          <a:xfrm>
            <a:off x="2628720" y="3457080"/>
            <a:ext cx="365400" cy="365400"/>
          </a:xfrm>
          <a:prstGeom prst="rect">
            <a:avLst/>
          </a:prstGeom>
          <a:ln w="0">
            <a:noFill/>
          </a:ln>
        </p:spPr>
      </p:pic>
      <p:pic>
        <p:nvPicPr>
          <p:cNvPr id="809" name="Google Shape;3426;p225" descr=""/>
          <p:cNvPicPr/>
          <p:nvPr/>
        </p:nvPicPr>
        <p:blipFill>
          <a:blip r:embed="rId15"/>
          <a:stretch/>
        </p:blipFill>
        <p:spPr>
          <a:xfrm>
            <a:off x="2994480" y="3457080"/>
            <a:ext cx="365400" cy="365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Google Shape;3431;p226"/>
          <p:cNvSpPr/>
          <p:nvPr/>
        </p:nvSpPr>
        <p:spPr>
          <a:xfrm rot="10800000">
            <a:off x="1107360" y="3688560"/>
            <a:ext cx="360" cy="1839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811" name="Google Shape;3433;p226"/>
          <p:cNvSpPr/>
          <p:nvPr/>
        </p:nvSpPr>
        <p:spPr>
          <a:xfrm rot="10800000">
            <a:off x="3773160" y="3688560"/>
            <a:ext cx="360" cy="1839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812" name="Google Shape;3435;p226"/>
          <p:cNvSpPr/>
          <p:nvPr/>
        </p:nvSpPr>
        <p:spPr>
          <a:xfrm rot="10800000">
            <a:off x="2447280" y="3682800"/>
            <a:ext cx="360" cy="189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813" name="Google Shape;3438;p226"/>
          <p:cNvSpPr/>
          <p:nvPr/>
        </p:nvSpPr>
        <p:spPr>
          <a:xfrm>
            <a:off x="505080" y="3409200"/>
            <a:ext cx="3861360" cy="292320"/>
          </a:xfrm>
          <a:prstGeom prst="rect">
            <a:avLst/>
          </a:prstGeom>
          <a:solidFill>
            <a:srgbClr val="ffffff"/>
          </a:solidFill>
          <a:ln w="9525">
            <a:solidFill>
              <a:srgbClr val="595959"/>
            </a:solidFill>
            <a:prstDash val="dot"/>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Display"/>
                <a:ea typeface="Red Hat Display"/>
              </a:rPr>
              <a:t>Automation Mesh</a:t>
            </a:r>
            <a:endParaRPr b="0" lang="en-US" sz="1400" spc="-1" strike="noStrike">
              <a:latin typeface="Arial"/>
            </a:endParaRPr>
          </a:p>
        </p:txBody>
      </p:sp>
      <p:sp>
        <p:nvSpPr>
          <p:cNvPr id="814" name="Google Shape;3439;p226"/>
          <p:cNvSpPr/>
          <p:nvPr/>
        </p:nvSpPr>
        <p:spPr>
          <a:xfrm>
            <a:off x="998640" y="1753920"/>
            <a:ext cx="2898000" cy="1477080"/>
          </a:xfrm>
          <a:prstGeom prst="rect">
            <a:avLst/>
          </a:prstGeom>
          <a:solidFill>
            <a:srgbClr val="ffffff"/>
          </a:solidFill>
          <a:ln w="9525">
            <a:solidFill>
              <a:srgbClr val="595959"/>
            </a:solidFill>
            <a:prstDash val="dot"/>
            <a:round/>
          </a:ln>
        </p:spPr>
        <p:style>
          <a:lnRef idx="0"/>
          <a:fillRef idx="0"/>
          <a:effectRef idx="0"/>
          <a:fontRef idx="minor"/>
        </p:style>
      </p:sp>
      <p:sp>
        <p:nvSpPr>
          <p:cNvPr id="815" name="Google Shape;3440;p226"/>
          <p:cNvSpPr/>
          <p:nvPr/>
        </p:nvSpPr>
        <p:spPr>
          <a:xfrm>
            <a:off x="998640" y="1375920"/>
            <a:ext cx="2907720" cy="402120"/>
          </a:xfrm>
          <a:prstGeom prst="rect">
            <a:avLst/>
          </a:prstGeom>
          <a:solidFill>
            <a:srgbClr val="5f0000"/>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100" spc="-1" strike="noStrike">
                <a:solidFill>
                  <a:srgbClr val="ffffff"/>
                </a:solidFill>
                <a:latin typeface="Red Hat Display"/>
                <a:ea typeface="Red Hat Display"/>
              </a:rPr>
              <a:t>Control Plane</a:t>
            </a:r>
            <a:endParaRPr b="0" lang="en-US" sz="1100" spc="-1" strike="noStrike">
              <a:latin typeface="Arial"/>
            </a:endParaRPr>
          </a:p>
        </p:txBody>
      </p:sp>
      <p:sp>
        <p:nvSpPr>
          <p:cNvPr id="816" name="Google Shape;3441;p226"/>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0" lang="en" sz="2100" spc="-1" strike="noStrike">
                <a:solidFill>
                  <a:srgbClr val="000000"/>
                </a:solidFill>
                <a:latin typeface="Red Hat Display"/>
                <a:ea typeface="Red Hat Display"/>
              </a:rPr>
              <a:t>Future Architecture</a:t>
            </a:r>
            <a:endParaRPr b="0" lang="en-US" sz="2100" spc="-1" strike="noStrike">
              <a:latin typeface="Arial"/>
            </a:endParaRPr>
          </a:p>
        </p:txBody>
      </p:sp>
      <p:sp>
        <p:nvSpPr>
          <p:cNvPr id="817" name="Google Shape;3442;p226"/>
          <p:cNvSpPr/>
          <p:nvPr/>
        </p:nvSpPr>
        <p:spPr>
          <a:xfrm>
            <a:off x="4611600" y="1774440"/>
            <a:ext cx="4392720" cy="1997640"/>
          </a:xfrm>
          <a:prstGeom prst="rect">
            <a:avLst/>
          </a:prstGeom>
          <a:noFill/>
          <a:ln w="0">
            <a:noFill/>
          </a:ln>
        </p:spPr>
        <p:style>
          <a:lnRef idx="0"/>
          <a:fillRef idx="0"/>
          <a:effectRef idx="0"/>
          <a:fontRef idx="minor"/>
        </p:style>
        <p:txBody>
          <a:bodyPr tIns="91440" bIns="91440">
            <a:spAutoFit/>
          </a:bodyPr>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Decentralized, modular application</a:t>
            </a:r>
            <a:br/>
            <a:r>
              <a:rPr b="0" lang="en" sz="1700" spc="-1" strike="noStrike">
                <a:solidFill>
                  <a:srgbClr val="000000"/>
                </a:solidFill>
                <a:latin typeface="Red Hat Text"/>
              </a:rPr>
              <a:t> </a:t>
            </a:r>
            <a:endParaRPr b="0" lang="en-US" sz="1700" spc="-1" strike="noStrike">
              <a:latin typeface="Arial"/>
            </a:endParaRPr>
          </a:p>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Decouple control plane and execution plane</a:t>
            </a:r>
            <a:br/>
            <a:r>
              <a:rPr b="0" lang="en" sz="1700" spc="-1" strike="noStrike">
                <a:solidFill>
                  <a:srgbClr val="000000"/>
                </a:solidFill>
                <a:latin typeface="Red Hat Text"/>
              </a:rPr>
              <a:t> </a:t>
            </a:r>
            <a:endParaRPr b="0" lang="en-US" sz="1700" spc="-1" strike="noStrike">
              <a:latin typeface="Arial"/>
            </a:endParaRPr>
          </a:p>
          <a:p>
            <a:pPr marL="457200" indent="-336240">
              <a:lnSpc>
                <a:spcPct val="100000"/>
              </a:lnSpc>
              <a:buClr>
                <a:srgbClr val="000000"/>
              </a:buClr>
              <a:buFont typeface="Red Hat Text"/>
              <a:buChar char="●"/>
            </a:pPr>
            <a:r>
              <a:rPr b="0" lang="en" sz="1700" spc="-1" strike="noStrike">
                <a:solidFill>
                  <a:srgbClr val="000000"/>
                </a:solidFill>
                <a:latin typeface="Red Hat Text"/>
                <a:ea typeface="Red Hat Text"/>
              </a:rPr>
              <a:t>Containerized execution environments</a:t>
            </a:r>
            <a:br/>
            <a:r>
              <a:rPr b="0" lang="en" sz="1700" spc="-1" strike="noStrike">
                <a:solidFill>
                  <a:srgbClr val="000000"/>
                </a:solidFill>
                <a:latin typeface="Red Hat Text"/>
              </a:rPr>
              <a:t> </a:t>
            </a:r>
            <a:endParaRPr b="0" lang="en-US" sz="1700" spc="-1" strike="noStrike">
              <a:latin typeface="Arial"/>
            </a:endParaRPr>
          </a:p>
        </p:txBody>
      </p:sp>
      <p:pic>
        <p:nvPicPr>
          <p:cNvPr id="818" name="Google Shape;3443;p226" descr=""/>
          <p:cNvPicPr/>
          <p:nvPr/>
        </p:nvPicPr>
        <p:blipFill>
          <a:blip r:embed="rId1"/>
          <a:stretch/>
        </p:blipFill>
        <p:spPr>
          <a:xfrm>
            <a:off x="1583280" y="1393920"/>
            <a:ext cx="365400" cy="365400"/>
          </a:xfrm>
          <a:prstGeom prst="rect">
            <a:avLst/>
          </a:prstGeom>
          <a:ln w="0">
            <a:noFill/>
          </a:ln>
        </p:spPr>
      </p:pic>
      <p:sp>
        <p:nvSpPr>
          <p:cNvPr id="819" name="Google Shape;3432;p226"/>
          <p:cNvSpPr/>
          <p:nvPr/>
        </p:nvSpPr>
        <p:spPr>
          <a:xfrm>
            <a:off x="486000" y="3872520"/>
            <a:ext cx="1243080" cy="289800"/>
          </a:xfrm>
          <a:prstGeom prst="rect">
            <a:avLst/>
          </a:prstGeom>
          <a:solidFill>
            <a:srgbClr val="8f0000"/>
          </a:solidFill>
          <a:ln w="0">
            <a:noFill/>
          </a:ln>
        </p:spPr>
        <p:style>
          <a:lnRef idx="0"/>
          <a:fillRef idx="0"/>
          <a:effectRef idx="0"/>
          <a:fontRef idx="minor"/>
        </p:style>
        <p:txBody>
          <a:bodyPr tIns="91440" bIns="91440">
            <a:spAutoFit/>
          </a:bodyPr>
          <a:p>
            <a:pPr algn="r">
              <a:lnSpc>
                <a:spcPct val="100000"/>
              </a:lnSpc>
              <a:tabLst>
                <a:tab algn="l" pos="0"/>
              </a:tabLst>
            </a:pPr>
            <a:r>
              <a:rPr b="0" lang="en" sz="700" spc="-1" strike="noStrike">
                <a:solidFill>
                  <a:srgbClr val="ffffff"/>
                </a:solidFill>
                <a:latin typeface="Red Hat Display"/>
                <a:ea typeface="Red Hat Display"/>
              </a:rPr>
              <a:t>Execution Environment</a:t>
            </a:r>
            <a:endParaRPr b="0" lang="en-US" sz="700" spc="-1" strike="noStrike">
              <a:latin typeface="Arial"/>
            </a:endParaRPr>
          </a:p>
        </p:txBody>
      </p:sp>
      <p:sp>
        <p:nvSpPr>
          <p:cNvPr id="820" name="Google Shape;3436;p226"/>
          <p:cNvSpPr/>
          <p:nvPr/>
        </p:nvSpPr>
        <p:spPr>
          <a:xfrm>
            <a:off x="1830600" y="3872520"/>
            <a:ext cx="1234080" cy="289800"/>
          </a:xfrm>
          <a:prstGeom prst="rect">
            <a:avLst/>
          </a:prstGeom>
          <a:solidFill>
            <a:srgbClr val="8f0000"/>
          </a:solidFill>
          <a:ln w="0">
            <a:noFill/>
          </a:ln>
        </p:spPr>
        <p:style>
          <a:lnRef idx="0"/>
          <a:fillRef idx="0"/>
          <a:effectRef idx="0"/>
          <a:fontRef idx="minor"/>
        </p:style>
        <p:txBody>
          <a:bodyPr tIns="91440" bIns="91440">
            <a:spAutoFit/>
          </a:bodyPr>
          <a:p>
            <a:pPr algn="r">
              <a:lnSpc>
                <a:spcPct val="100000"/>
              </a:lnSpc>
              <a:tabLst>
                <a:tab algn="l" pos="0"/>
              </a:tabLst>
            </a:pPr>
            <a:r>
              <a:rPr b="0" lang="en" sz="700" spc="-1" strike="noStrike">
                <a:solidFill>
                  <a:srgbClr val="ffffff"/>
                </a:solidFill>
                <a:latin typeface="Red Hat Display"/>
                <a:ea typeface="Red Hat Display"/>
              </a:rPr>
              <a:t>Execution Environment</a:t>
            </a:r>
            <a:endParaRPr b="0" lang="en-US" sz="700" spc="-1" strike="noStrike">
              <a:latin typeface="Arial"/>
            </a:endParaRPr>
          </a:p>
        </p:txBody>
      </p:sp>
      <p:sp>
        <p:nvSpPr>
          <p:cNvPr id="821" name="Google Shape;3434;p226"/>
          <p:cNvSpPr/>
          <p:nvPr/>
        </p:nvSpPr>
        <p:spPr>
          <a:xfrm>
            <a:off x="3156480" y="3872520"/>
            <a:ext cx="1234080" cy="289800"/>
          </a:xfrm>
          <a:prstGeom prst="rect">
            <a:avLst/>
          </a:prstGeom>
          <a:solidFill>
            <a:srgbClr val="8f0000"/>
          </a:solidFill>
          <a:ln w="0">
            <a:noFill/>
          </a:ln>
        </p:spPr>
        <p:style>
          <a:lnRef idx="0"/>
          <a:fillRef idx="0"/>
          <a:effectRef idx="0"/>
          <a:fontRef idx="minor"/>
        </p:style>
        <p:txBody>
          <a:bodyPr tIns="91440" bIns="91440">
            <a:spAutoFit/>
          </a:bodyPr>
          <a:p>
            <a:pPr algn="r">
              <a:lnSpc>
                <a:spcPct val="100000"/>
              </a:lnSpc>
              <a:tabLst>
                <a:tab algn="l" pos="0"/>
              </a:tabLst>
            </a:pPr>
            <a:r>
              <a:rPr b="0" lang="en" sz="700" spc="-1" strike="noStrike">
                <a:solidFill>
                  <a:srgbClr val="ffffff"/>
                </a:solidFill>
                <a:latin typeface="Red Hat Display"/>
                <a:ea typeface="Red Hat Display"/>
              </a:rPr>
              <a:t>Execution Environment</a:t>
            </a:r>
            <a:endParaRPr b="0" lang="en-US" sz="700" spc="-1" strike="noStrike">
              <a:latin typeface="Arial"/>
            </a:endParaRPr>
          </a:p>
        </p:txBody>
      </p:sp>
      <p:pic>
        <p:nvPicPr>
          <p:cNvPr id="822" name="Google Shape;3444;p226" descr=""/>
          <p:cNvPicPr/>
          <p:nvPr/>
        </p:nvPicPr>
        <p:blipFill>
          <a:blip r:embed="rId2"/>
          <a:stretch/>
        </p:blipFill>
        <p:spPr>
          <a:xfrm>
            <a:off x="492840" y="3904560"/>
            <a:ext cx="228240" cy="228240"/>
          </a:xfrm>
          <a:prstGeom prst="rect">
            <a:avLst/>
          </a:prstGeom>
          <a:ln w="0">
            <a:noFill/>
          </a:ln>
        </p:spPr>
      </p:pic>
      <p:sp>
        <p:nvSpPr>
          <p:cNvPr id="823" name="Google Shape;3445;p226"/>
          <p:cNvSpPr/>
          <p:nvPr/>
        </p:nvSpPr>
        <p:spPr>
          <a:xfrm rot="10800000">
            <a:off x="2447280" y="3232080"/>
            <a:ext cx="360" cy="189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824" name="Google Shape;3446;p226"/>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pic>
        <p:nvPicPr>
          <p:cNvPr id="825" name="Google Shape;3447;p226" descr=""/>
          <p:cNvPicPr/>
          <p:nvPr/>
        </p:nvPicPr>
        <p:blipFill>
          <a:blip r:embed="rId3"/>
          <a:stretch/>
        </p:blipFill>
        <p:spPr>
          <a:xfrm>
            <a:off x="1020960" y="3367080"/>
            <a:ext cx="365400" cy="365400"/>
          </a:xfrm>
          <a:prstGeom prst="rect">
            <a:avLst/>
          </a:prstGeom>
          <a:ln w="0">
            <a:noFill/>
          </a:ln>
        </p:spPr>
      </p:pic>
      <p:pic>
        <p:nvPicPr>
          <p:cNvPr id="826" name="Google Shape;3448;p226" descr=""/>
          <p:cNvPicPr/>
          <p:nvPr/>
        </p:nvPicPr>
        <p:blipFill>
          <a:blip r:embed="rId4"/>
          <a:stretch/>
        </p:blipFill>
        <p:spPr>
          <a:xfrm>
            <a:off x="1809360" y="3904560"/>
            <a:ext cx="228240" cy="228240"/>
          </a:xfrm>
          <a:prstGeom prst="rect">
            <a:avLst/>
          </a:prstGeom>
          <a:ln w="0">
            <a:noFill/>
          </a:ln>
        </p:spPr>
      </p:pic>
      <p:pic>
        <p:nvPicPr>
          <p:cNvPr id="827" name="Google Shape;3449;p226" descr=""/>
          <p:cNvPicPr/>
          <p:nvPr/>
        </p:nvPicPr>
        <p:blipFill>
          <a:blip r:embed="rId5"/>
          <a:stretch/>
        </p:blipFill>
        <p:spPr>
          <a:xfrm>
            <a:off x="3142080" y="3904560"/>
            <a:ext cx="228240" cy="228240"/>
          </a:xfrm>
          <a:prstGeom prst="rect">
            <a:avLst/>
          </a:prstGeom>
          <a:ln w="0">
            <a:noFill/>
          </a:ln>
        </p:spPr>
      </p:pic>
      <p:sp>
        <p:nvSpPr>
          <p:cNvPr id="828" name="Google Shape;3450;p226"/>
          <p:cNvSpPr/>
          <p:nvPr/>
        </p:nvSpPr>
        <p:spPr>
          <a:xfrm rot="10800000">
            <a:off x="2447280" y="2840400"/>
            <a:ext cx="360" cy="1839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829" name="Google Shape;3451;p226"/>
          <p:cNvSpPr/>
          <p:nvPr/>
        </p:nvSpPr>
        <p:spPr>
          <a:xfrm>
            <a:off x="1103400" y="1841040"/>
            <a:ext cx="268812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WebUI</a:t>
            </a:r>
            <a:endParaRPr b="0" lang="en-US" sz="1400" spc="-1" strike="noStrike">
              <a:latin typeface="Arial"/>
            </a:endParaRPr>
          </a:p>
        </p:txBody>
      </p:sp>
      <p:pic>
        <p:nvPicPr>
          <p:cNvPr id="830" name="Google Shape;3452;p226" descr=""/>
          <p:cNvPicPr/>
          <p:nvPr/>
        </p:nvPicPr>
        <p:blipFill>
          <a:blip r:embed="rId6"/>
          <a:stretch/>
        </p:blipFill>
        <p:spPr>
          <a:xfrm>
            <a:off x="1126440" y="1857960"/>
            <a:ext cx="365400" cy="365400"/>
          </a:xfrm>
          <a:prstGeom prst="rect">
            <a:avLst/>
          </a:prstGeom>
          <a:ln w="0">
            <a:noFill/>
          </a:ln>
        </p:spPr>
      </p:pic>
      <p:sp>
        <p:nvSpPr>
          <p:cNvPr id="831" name="Google Shape;3453;p226"/>
          <p:cNvSpPr/>
          <p:nvPr/>
        </p:nvSpPr>
        <p:spPr>
          <a:xfrm>
            <a:off x="1103400" y="2230560"/>
            <a:ext cx="2688120" cy="396360"/>
          </a:xfrm>
          <a:prstGeom prst="rect">
            <a:avLst/>
          </a:prstGeom>
          <a:solidFill>
            <a:srgbClr val="4d4d4d"/>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API</a:t>
            </a:r>
            <a:endParaRPr b="0" lang="en-US" sz="1400" spc="-1" strike="noStrike">
              <a:latin typeface="Arial"/>
            </a:endParaRPr>
          </a:p>
        </p:txBody>
      </p:sp>
      <p:pic>
        <p:nvPicPr>
          <p:cNvPr id="832" name="Google Shape;3454;p226" descr=""/>
          <p:cNvPicPr/>
          <p:nvPr/>
        </p:nvPicPr>
        <p:blipFill>
          <a:blip r:embed="rId7"/>
          <a:stretch/>
        </p:blipFill>
        <p:spPr>
          <a:xfrm>
            <a:off x="1126440" y="2247840"/>
            <a:ext cx="365400" cy="365400"/>
          </a:xfrm>
          <a:prstGeom prst="rect">
            <a:avLst/>
          </a:prstGeom>
          <a:ln w="0">
            <a:noFill/>
          </a:ln>
        </p:spPr>
      </p:pic>
      <p:sp>
        <p:nvSpPr>
          <p:cNvPr id="833" name="Google Shape;3455;p226"/>
          <p:cNvSpPr/>
          <p:nvPr/>
        </p:nvSpPr>
        <p:spPr>
          <a:xfrm>
            <a:off x="1103400" y="2625120"/>
            <a:ext cx="895680" cy="399960"/>
          </a:xfrm>
          <a:prstGeom prst="rect">
            <a:avLst/>
          </a:prstGeom>
          <a:solidFill>
            <a:srgbClr val="f3f3f3"/>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RBAC</a:t>
            </a:r>
            <a:endParaRPr b="0" lang="en-US" sz="700" spc="-1" strike="noStrike">
              <a:latin typeface="Arial"/>
            </a:endParaRPr>
          </a:p>
        </p:txBody>
      </p:sp>
      <p:pic>
        <p:nvPicPr>
          <p:cNvPr id="834" name="Google Shape;3456;p226" descr=""/>
          <p:cNvPicPr/>
          <p:nvPr/>
        </p:nvPicPr>
        <p:blipFill>
          <a:blip r:embed="rId8"/>
          <a:stretch/>
        </p:blipFill>
        <p:spPr>
          <a:xfrm>
            <a:off x="1126440" y="2642400"/>
            <a:ext cx="365400" cy="365400"/>
          </a:xfrm>
          <a:prstGeom prst="rect">
            <a:avLst/>
          </a:prstGeom>
          <a:ln w="0">
            <a:noFill/>
          </a:ln>
        </p:spPr>
      </p:pic>
      <p:sp>
        <p:nvSpPr>
          <p:cNvPr id="835" name="Google Shape;3457;p226"/>
          <p:cNvSpPr/>
          <p:nvPr/>
        </p:nvSpPr>
        <p:spPr>
          <a:xfrm>
            <a:off x="1999800" y="2625120"/>
            <a:ext cx="895680" cy="399960"/>
          </a:xfrm>
          <a:prstGeom prst="rect">
            <a:avLst/>
          </a:prstGeom>
          <a:solidFill>
            <a:srgbClr val="c9c9c9"/>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Workflows</a:t>
            </a:r>
            <a:endParaRPr b="0" lang="en-US" sz="700" spc="-1" strike="noStrike">
              <a:latin typeface="Arial"/>
            </a:endParaRPr>
          </a:p>
        </p:txBody>
      </p:sp>
      <p:sp>
        <p:nvSpPr>
          <p:cNvPr id="836" name="Google Shape;3458;p226"/>
          <p:cNvSpPr/>
          <p:nvPr/>
        </p:nvSpPr>
        <p:spPr>
          <a:xfrm>
            <a:off x="2895840" y="2625120"/>
            <a:ext cx="895680" cy="399960"/>
          </a:xfrm>
          <a:prstGeom prst="rect">
            <a:avLst/>
          </a:prstGeom>
          <a:solidFill>
            <a:srgbClr val="8b8b8b"/>
          </a:solidFill>
          <a:ln w="0">
            <a:noFill/>
          </a:ln>
        </p:spPr>
        <p:style>
          <a:lnRef idx="0"/>
          <a:fillRef idx="0"/>
          <a:effectRef idx="0"/>
          <a:fontRef idx="minor"/>
        </p:style>
        <p:txBody>
          <a:bodyPr tIns="91440" bIns="91440" anchor="ctr">
            <a:noAutofit/>
          </a:bodyPr>
          <a:p>
            <a:pPr>
              <a:lnSpc>
                <a:spcPct val="100000"/>
              </a:lnSpc>
              <a:tabLst>
                <a:tab algn="l" pos="0"/>
              </a:tabLst>
            </a:pPr>
            <a:r>
              <a:rPr b="0" lang="en" sz="700" spc="-1" strike="noStrike">
                <a:solidFill>
                  <a:srgbClr val="000000"/>
                </a:solidFill>
                <a:latin typeface="Red Hat Display"/>
                <a:ea typeface="Red Hat Display"/>
              </a:rPr>
              <a:t>                 </a:t>
            </a:r>
            <a:r>
              <a:rPr b="0" lang="en" sz="700" spc="-1" strike="noStrike">
                <a:solidFill>
                  <a:srgbClr val="000000"/>
                </a:solidFill>
                <a:latin typeface="Red Hat Display"/>
                <a:ea typeface="Red Hat Display"/>
              </a:rPr>
              <a:t>Audit</a:t>
            </a:r>
            <a:endParaRPr b="0" lang="en-US" sz="700" spc="-1" strike="noStrike">
              <a:latin typeface="Arial"/>
            </a:endParaRPr>
          </a:p>
        </p:txBody>
      </p:sp>
      <p:pic>
        <p:nvPicPr>
          <p:cNvPr id="837" name="Google Shape;3459;p226" descr=""/>
          <p:cNvPicPr/>
          <p:nvPr/>
        </p:nvPicPr>
        <p:blipFill>
          <a:blip r:embed="rId9"/>
          <a:stretch/>
        </p:blipFill>
        <p:spPr>
          <a:xfrm>
            <a:off x="2010960" y="2642400"/>
            <a:ext cx="365400" cy="365400"/>
          </a:xfrm>
          <a:prstGeom prst="rect">
            <a:avLst/>
          </a:prstGeom>
          <a:ln w="0">
            <a:noFill/>
          </a:ln>
        </p:spPr>
      </p:pic>
      <p:pic>
        <p:nvPicPr>
          <p:cNvPr id="838" name="Google Shape;3460;p226" descr=""/>
          <p:cNvPicPr/>
          <p:nvPr/>
        </p:nvPicPr>
        <p:blipFill>
          <a:blip r:embed="rId10"/>
          <a:stretch/>
        </p:blipFill>
        <p:spPr>
          <a:xfrm>
            <a:off x="2933280" y="2642400"/>
            <a:ext cx="365400" cy="365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Google Shape;3465;p227"/>
          <p:cNvSpPr txBox="1"/>
          <p:nvPr/>
        </p:nvSpPr>
        <p:spPr>
          <a:xfrm>
            <a:off x="252000" y="31320"/>
            <a:ext cx="2895840" cy="459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ffffff"/>
                </a:solidFill>
                <a:latin typeface="Red Hat Display Medium"/>
                <a:ea typeface="Red Hat Display Medium"/>
              </a:rPr>
              <a:t>Red Hat Ansible Automation - Roadmap 2021</a:t>
            </a:r>
            <a:endParaRPr b="0" lang="en-US" sz="800" spc="-1" strike="noStrike">
              <a:latin typeface="Arial"/>
            </a:endParaRPr>
          </a:p>
        </p:txBody>
      </p:sp>
      <p:sp>
        <p:nvSpPr>
          <p:cNvPr id="840" name="Google Shape;3466;p227"/>
          <p:cNvSpPr txBox="1"/>
          <p:nvPr/>
        </p:nvSpPr>
        <p:spPr>
          <a:xfrm>
            <a:off x="335880" y="984960"/>
            <a:ext cx="5118120" cy="1578600"/>
          </a:xfrm>
          <a:prstGeom prst="rect">
            <a:avLst/>
          </a:prstGeom>
          <a:noFill/>
          <a:ln w="0">
            <a:noFill/>
          </a:ln>
        </p:spPr>
        <p:txBody>
          <a:bodyPr lIns="329040" rIns="68400" tIns="68400" bIns="68400">
            <a:noAutofit/>
          </a:bodyPr>
          <a:p>
            <a:pPr>
              <a:lnSpc>
                <a:spcPct val="100000"/>
              </a:lnSpc>
              <a:tabLst>
                <a:tab algn="l" pos="0"/>
              </a:tabLst>
            </a:pPr>
            <a:r>
              <a:rPr b="0" lang="en" sz="3600" spc="-1" strike="noStrike">
                <a:solidFill>
                  <a:srgbClr val="ffffff"/>
                </a:solidFill>
                <a:latin typeface="Red Hat Display Medium"/>
                <a:ea typeface="Red Hat Display Medium"/>
              </a:rPr>
              <a:t>Ansible Platform Components </a:t>
            </a:r>
            <a:endParaRPr b="0" lang="en-US" sz="3600" spc="-1" strike="noStrike">
              <a:solidFill>
                <a:srgbClr val="000000"/>
              </a:solidFill>
              <a:latin typeface="Arial"/>
            </a:endParaRPr>
          </a:p>
        </p:txBody>
      </p:sp>
      <p:sp>
        <p:nvSpPr>
          <p:cNvPr id="841" name="Google Shape;3467;p227"/>
          <p:cNvSpPr txBox="1"/>
          <p:nvPr/>
        </p:nvSpPr>
        <p:spPr>
          <a:xfrm>
            <a:off x="6637320" y="1307880"/>
            <a:ext cx="2209680" cy="2481480"/>
          </a:xfrm>
          <a:prstGeom prst="rect">
            <a:avLst/>
          </a:prstGeom>
          <a:noFill/>
          <a:ln w="0">
            <a:noFill/>
          </a:ln>
        </p:spPr>
        <p:txBody>
          <a:bodyPr lIns="0" rIns="0" tIns="0" bIns="0">
            <a:noAutofit/>
          </a:bodyPr>
          <a:p>
            <a:pPr marL="457200" indent="-285480">
              <a:lnSpc>
                <a:spcPct val="150000"/>
              </a:lnSpc>
              <a:buClr>
                <a:srgbClr val="000000"/>
              </a:buClr>
              <a:buFont typeface="Red Hat Display"/>
              <a:buChar char="●"/>
            </a:pPr>
            <a:r>
              <a:rPr b="0" lang="en" sz="900" spc="-1" strike="noStrike">
                <a:solidFill>
                  <a:srgbClr val="000000"/>
                </a:solidFill>
                <a:latin typeface="Red Hat Display"/>
                <a:ea typeface="Red Hat Display"/>
              </a:rPr>
              <a:t>High level view of all components</a:t>
            </a:r>
            <a:endParaRPr b="0" lang="en-US" sz="900" spc="-1" strike="noStrike">
              <a:latin typeface="Arial"/>
            </a:endParaRPr>
          </a:p>
          <a:p>
            <a:pPr marL="457200" indent="-285480">
              <a:lnSpc>
                <a:spcPct val="150000"/>
              </a:lnSpc>
              <a:buClr>
                <a:srgbClr val="000000"/>
              </a:buClr>
              <a:buFont typeface="Red Hat Display"/>
              <a:buChar char="●"/>
            </a:pPr>
            <a:r>
              <a:rPr b="0" lang="en" sz="900" spc="-1" strike="noStrike">
                <a:solidFill>
                  <a:srgbClr val="000000"/>
                </a:solidFill>
                <a:latin typeface="Red Hat Display"/>
                <a:ea typeface="Red Hat Display"/>
              </a:rPr>
              <a:t>Updates to Ansible Tower</a:t>
            </a:r>
            <a:endParaRPr b="0" lang="en-US" sz="900" spc="-1" strike="noStrike">
              <a:latin typeface="Arial"/>
            </a:endParaRPr>
          </a:p>
          <a:p>
            <a:pPr marL="457200" indent="-285480">
              <a:lnSpc>
                <a:spcPct val="150000"/>
              </a:lnSpc>
              <a:buClr>
                <a:srgbClr val="000000"/>
              </a:buClr>
              <a:buFont typeface="Red Hat Display"/>
              <a:buChar char="●"/>
            </a:pPr>
            <a:r>
              <a:rPr b="0" lang="en" sz="900" spc="-1" strike="noStrike">
                <a:solidFill>
                  <a:srgbClr val="000000"/>
                </a:solidFill>
                <a:latin typeface="Red Hat Display"/>
                <a:ea typeface="Red Hat Display"/>
              </a:rPr>
              <a:t>Updates to Automation Hub</a:t>
            </a:r>
            <a:endParaRPr b="0" lang="en-US" sz="900" spc="-1" strike="noStrike">
              <a:latin typeface="Arial"/>
            </a:endParaRPr>
          </a:p>
          <a:p>
            <a:pPr marL="457200" indent="-285480">
              <a:lnSpc>
                <a:spcPct val="150000"/>
              </a:lnSpc>
              <a:buClr>
                <a:srgbClr val="000000"/>
              </a:buClr>
              <a:buFont typeface="Red Hat Display"/>
              <a:buChar char="●"/>
            </a:pPr>
            <a:r>
              <a:rPr b="0" lang="en" sz="900" spc="-1" strike="noStrike">
                <a:solidFill>
                  <a:srgbClr val="000000"/>
                </a:solidFill>
                <a:latin typeface="Red Hat Display"/>
                <a:ea typeface="Red Hat Display"/>
              </a:rPr>
              <a:t>New platform components coming</a:t>
            </a:r>
            <a:endParaRPr b="0" lang="en-US" sz="900" spc="-1" strike="noStrike">
              <a:latin typeface="Arial"/>
            </a:endParaRPr>
          </a:p>
          <a:p>
            <a:pPr marL="457200" indent="-285480">
              <a:lnSpc>
                <a:spcPct val="150000"/>
              </a:lnSpc>
              <a:buClr>
                <a:srgbClr val="000000"/>
              </a:buClr>
              <a:buFont typeface="Red Hat Display"/>
              <a:buChar char="●"/>
            </a:pPr>
            <a:r>
              <a:rPr b="0" lang="en" sz="900" spc="-1" strike="noStrike">
                <a:solidFill>
                  <a:srgbClr val="000000"/>
                </a:solidFill>
                <a:latin typeface="Red Hat Display"/>
                <a:ea typeface="Red Hat Display"/>
              </a:rPr>
              <a:t>Deep dive of business solutions for new components </a:t>
            </a:r>
            <a:endParaRPr b="0" lang="en-US" sz="900" spc="-1" strike="noStrike">
              <a:latin typeface="Arial"/>
            </a:endParaRPr>
          </a:p>
        </p:txBody>
      </p:sp>
      <p:sp>
        <p:nvSpPr>
          <p:cNvPr id="842" name="Google Shape;3468;p227"/>
          <p:cNvSpPr/>
          <p:nvPr/>
        </p:nvSpPr>
        <p:spPr>
          <a:xfrm>
            <a:off x="2005560" y="3487680"/>
            <a:ext cx="1310040" cy="34920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0" lang="en" sz="1000" spc="-1" strike="noStrike">
                <a:solidFill>
                  <a:srgbClr val="ffffff"/>
                </a:solidFill>
                <a:latin typeface="Red Hat Text"/>
                <a:ea typeface="Red Hat Text"/>
              </a:rPr>
              <a:t>Ansible Automation Platform</a:t>
            </a:r>
            <a:endParaRPr b="0" lang="en-US" sz="1000" spc="-1" strike="noStrike">
              <a:latin typeface="Arial"/>
            </a:endParaRPr>
          </a:p>
        </p:txBody>
      </p:sp>
      <p:pic>
        <p:nvPicPr>
          <p:cNvPr id="843" name="Google Shape;3469;p227" descr=""/>
          <p:cNvPicPr/>
          <p:nvPr/>
        </p:nvPicPr>
        <p:blipFill>
          <a:blip r:embed="rId1"/>
          <a:srcRect l="0" t="157" r="0" b="157"/>
          <a:stretch/>
        </p:blipFill>
        <p:spPr>
          <a:xfrm>
            <a:off x="2228760" y="2851920"/>
            <a:ext cx="863640" cy="863640"/>
          </a:xfrm>
          <a:prstGeom prst="rect">
            <a:avLst/>
          </a:prstGeom>
          <a:ln w="0">
            <a:noFill/>
          </a:ln>
        </p:spPr>
      </p:pic>
      <p:pic>
        <p:nvPicPr>
          <p:cNvPr id="844" name="Google Shape;3470;p227" descr=""/>
          <p:cNvPicPr/>
          <p:nvPr/>
        </p:nvPicPr>
        <p:blipFill>
          <a:blip r:embed="rId2"/>
          <a:stretch/>
        </p:blipFill>
        <p:spPr>
          <a:xfrm>
            <a:off x="2471040" y="2764080"/>
            <a:ext cx="379440" cy="379440"/>
          </a:xfrm>
          <a:prstGeom prst="rect">
            <a:avLst/>
          </a:prstGeom>
          <a:ln w="0">
            <a:noFill/>
          </a:ln>
        </p:spPr>
      </p:pic>
      <p:pic>
        <p:nvPicPr>
          <p:cNvPr id="845" name="Google Shape;3471;p227" descr=""/>
          <p:cNvPicPr/>
          <p:nvPr/>
        </p:nvPicPr>
        <p:blipFill>
          <a:blip r:embed="rId3"/>
          <a:stretch/>
        </p:blipFill>
        <p:spPr>
          <a:xfrm>
            <a:off x="4140000" y="2851920"/>
            <a:ext cx="863640" cy="863640"/>
          </a:xfrm>
          <a:prstGeom prst="rect">
            <a:avLst/>
          </a:prstGeom>
          <a:ln w="0">
            <a:noFill/>
          </a:ln>
        </p:spPr>
      </p:pic>
      <p:sp>
        <p:nvSpPr>
          <p:cNvPr id="846" name="Google Shape;3472;p227"/>
          <p:cNvSpPr/>
          <p:nvPr/>
        </p:nvSpPr>
        <p:spPr>
          <a:xfrm>
            <a:off x="3916800" y="3528360"/>
            <a:ext cx="1310040" cy="34920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0" lang="en" sz="1000" spc="-1" strike="noStrike">
                <a:solidFill>
                  <a:srgbClr val="ffffff"/>
                </a:solidFill>
                <a:latin typeface="Red Hat Text"/>
                <a:ea typeface="Red Hat Text"/>
              </a:rPr>
              <a:t>Private </a:t>
            </a:r>
            <a:br/>
            <a:r>
              <a:rPr b="0" lang="en" sz="1000" spc="-1" strike="noStrike">
                <a:solidFill>
                  <a:srgbClr val="ffffff"/>
                </a:solidFill>
                <a:latin typeface="Red Hat Text"/>
                <a:ea typeface="Red Hat Text"/>
              </a:rPr>
              <a:t>Automation Hub</a:t>
            </a:r>
            <a:endParaRPr b="0" lang="en-US" sz="1000" spc="-1" strike="noStrike">
              <a:latin typeface="Arial"/>
            </a:endParaRPr>
          </a:p>
        </p:txBody>
      </p:sp>
      <p:sp>
        <p:nvSpPr>
          <p:cNvPr id="847" name="Google Shape;3473;p227"/>
          <p:cNvSpPr/>
          <p:nvPr/>
        </p:nvSpPr>
        <p:spPr>
          <a:xfrm>
            <a:off x="3092760" y="3283920"/>
            <a:ext cx="891720" cy="360"/>
          </a:xfrm>
          <a:custGeom>
            <a:avLst/>
            <a:gdLst/>
            <a:ahLst/>
            <a:rect l="l" t="t" r="r" b="b"/>
            <a:pathLst>
              <a:path w="21600" h="21600">
                <a:moveTo>
                  <a:pt x="0" y="0"/>
                </a:moveTo>
                <a:lnTo>
                  <a:pt x="21600" y="21600"/>
                </a:lnTo>
              </a:path>
            </a:pathLst>
          </a:custGeom>
          <a:noFill/>
          <a:ln w="9525">
            <a:solidFill>
              <a:srgbClr val="f3f3f3"/>
            </a:solidFill>
            <a:prstDash val="dot"/>
            <a:round/>
            <a:headEnd len="med" type="stealth" w="med"/>
            <a:tail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Google Shape;3478;p228"/>
          <p:cNvSpPr/>
          <p:nvPr/>
        </p:nvSpPr>
        <p:spPr>
          <a:xfrm>
            <a:off x="5147280" y="3822480"/>
            <a:ext cx="3030840" cy="646920"/>
          </a:xfrm>
          <a:prstGeom prst="rect">
            <a:avLst/>
          </a:prstGeom>
          <a:noFill/>
          <a:ln w="9525">
            <a:solidFill>
              <a:srgbClr val="595959"/>
            </a:solidFill>
            <a:prstDash val="dot"/>
            <a:round/>
          </a:ln>
        </p:spPr>
        <p:style>
          <a:lnRef idx="0"/>
          <a:fillRef idx="0"/>
          <a:effectRef idx="0"/>
          <a:fontRef idx="minor"/>
        </p:style>
      </p:sp>
      <p:sp>
        <p:nvSpPr>
          <p:cNvPr id="849" name="Google Shape;3479;p228"/>
          <p:cNvSpPr/>
          <p:nvPr/>
        </p:nvSpPr>
        <p:spPr>
          <a:xfrm>
            <a:off x="965520" y="1691280"/>
            <a:ext cx="3112920" cy="1578240"/>
          </a:xfrm>
          <a:prstGeom prst="rect">
            <a:avLst/>
          </a:prstGeom>
          <a:noFill/>
          <a:ln w="9525">
            <a:solidFill>
              <a:srgbClr val="595959"/>
            </a:solidFill>
            <a:prstDash val="dot"/>
            <a:round/>
          </a:ln>
        </p:spPr>
        <p:style>
          <a:lnRef idx="0"/>
          <a:fillRef idx="0"/>
          <a:effectRef idx="0"/>
          <a:fontRef idx="minor"/>
        </p:style>
      </p:sp>
      <p:sp>
        <p:nvSpPr>
          <p:cNvPr id="850" name="Google Shape;3480;p228"/>
          <p:cNvSpPr/>
          <p:nvPr/>
        </p:nvSpPr>
        <p:spPr>
          <a:xfrm>
            <a:off x="5054040" y="1717200"/>
            <a:ext cx="3217680" cy="1578240"/>
          </a:xfrm>
          <a:prstGeom prst="rect">
            <a:avLst/>
          </a:prstGeom>
          <a:noFill/>
          <a:ln w="9525">
            <a:solidFill>
              <a:srgbClr val="595959"/>
            </a:solidFill>
            <a:prstDash val="dot"/>
            <a:round/>
          </a:ln>
        </p:spPr>
        <p:style>
          <a:lnRef idx="0"/>
          <a:fillRef idx="0"/>
          <a:effectRef idx="0"/>
          <a:fontRef idx="minor"/>
        </p:style>
      </p:sp>
      <p:sp>
        <p:nvSpPr>
          <p:cNvPr id="851" name="Google Shape;3481;p228"/>
          <p:cNvSpPr/>
          <p:nvPr/>
        </p:nvSpPr>
        <p:spPr>
          <a:xfrm>
            <a:off x="965520" y="3820320"/>
            <a:ext cx="3265920" cy="646920"/>
          </a:xfrm>
          <a:prstGeom prst="rect">
            <a:avLst/>
          </a:prstGeom>
          <a:noFill/>
          <a:ln w="9525">
            <a:solidFill>
              <a:srgbClr val="595959"/>
            </a:solidFill>
            <a:prstDash val="dot"/>
            <a:round/>
          </a:ln>
        </p:spPr>
        <p:style>
          <a:lnRef idx="0"/>
          <a:fillRef idx="0"/>
          <a:effectRef idx="0"/>
          <a:fontRef idx="minor"/>
        </p:style>
      </p:sp>
      <p:sp>
        <p:nvSpPr>
          <p:cNvPr id="852" name="Google Shape;3482;p228"/>
          <p:cNvSpPr txBox="1"/>
          <p:nvPr/>
        </p:nvSpPr>
        <p:spPr>
          <a:xfrm>
            <a:off x="663840" y="4772520"/>
            <a:ext cx="2182320" cy="27396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000000"/>
                </a:solidFill>
                <a:latin typeface="Red Hat Display"/>
                <a:ea typeface="Red Hat Display"/>
              </a:rPr>
              <a:t>* Functionality missing from platform story</a:t>
            </a:r>
            <a:endParaRPr b="0" lang="en-US" sz="600" spc="-1" strike="noStrike">
              <a:latin typeface="Arial"/>
            </a:endParaRPr>
          </a:p>
        </p:txBody>
      </p:sp>
      <p:sp>
        <p:nvSpPr>
          <p:cNvPr id="853" name="Google Shape;3483;p228"/>
          <p:cNvSpPr/>
          <p:nvPr/>
        </p:nvSpPr>
        <p:spPr>
          <a:xfrm>
            <a:off x="5239800" y="2292840"/>
            <a:ext cx="2688120" cy="396360"/>
          </a:xfrm>
          <a:prstGeom prst="rect">
            <a:avLst/>
          </a:prstGeom>
          <a:solidFill>
            <a:srgbClr val="c9c9c9"/>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Core</a:t>
            </a:r>
            <a:endParaRPr b="0" lang="en-US" sz="1400" spc="-1" strike="noStrike">
              <a:latin typeface="Arial"/>
            </a:endParaRPr>
          </a:p>
        </p:txBody>
      </p:sp>
      <p:sp>
        <p:nvSpPr>
          <p:cNvPr id="854" name="Google Shape;3484;p228"/>
          <p:cNvSpPr/>
          <p:nvPr/>
        </p:nvSpPr>
        <p:spPr>
          <a:xfrm>
            <a:off x="5238360" y="1847880"/>
            <a:ext cx="2688120" cy="396360"/>
          </a:xfrm>
          <a:prstGeom prst="rect">
            <a:avLst/>
          </a:prstGeom>
          <a:solidFill>
            <a:srgbClr val="5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Ansible Tower</a:t>
            </a:r>
            <a:endParaRPr b="0" lang="en-US" sz="1400" spc="-1" strike="noStrike">
              <a:latin typeface="Arial"/>
            </a:endParaRPr>
          </a:p>
        </p:txBody>
      </p:sp>
      <p:sp>
        <p:nvSpPr>
          <p:cNvPr id="855" name="Google Shape;3485;p228"/>
          <p:cNvSpPr/>
          <p:nvPr/>
        </p:nvSpPr>
        <p:spPr>
          <a:xfrm>
            <a:off x="1202400" y="2286720"/>
            <a:ext cx="268524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856" name="Google Shape;3486;p228"/>
          <p:cNvSpPr/>
          <p:nvPr/>
        </p:nvSpPr>
        <p:spPr>
          <a:xfrm>
            <a:off x="1201320" y="2711520"/>
            <a:ext cx="268524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857" name="Google Shape;3487;p228" descr=""/>
          <p:cNvPicPr/>
          <p:nvPr/>
        </p:nvPicPr>
        <p:blipFill>
          <a:blip r:embed="rId1"/>
          <a:stretch/>
        </p:blipFill>
        <p:spPr>
          <a:xfrm>
            <a:off x="5270760" y="1903320"/>
            <a:ext cx="365400" cy="365400"/>
          </a:xfrm>
          <a:prstGeom prst="rect">
            <a:avLst/>
          </a:prstGeom>
          <a:ln w="0">
            <a:noFill/>
          </a:ln>
        </p:spPr>
      </p:pic>
      <p:pic>
        <p:nvPicPr>
          <p:cNvPr id="858" name="Google Shape;3488;p228" descr=""/>
          <p:cNvPicPr/>
          <p:nvPr/>
        </p:nvPicPr>
        <p:blipFill>
          <a:blip r:embed="rId2"/>
          <a:stretch/>
        </p:blipFill>
        <p:spPr>
          <a:xfrm>
            <a:off x="1259280" y="2308320"/>
            <a:ext cx="365400" cy="365400"/>
          </a:xfrm>
          <a:prstGeom prst="rect">
            <a:avLst/>
          </a:prstGeom>
          <a:ln w="0">
            <a:noFill/>
          </a:ln>
        </p:spPr>
      </p:pic>
      <p:pic>
        <p:nvPicPr>
          <p:cNvPr id="859" name="Google Shape;3489;p228" descr=""/>
          <p:cNvPicPr/>
          <p:nvPr/>
        </p:nvPicPr>
        <p:blipFill>
          <a:blip r:embed="rId3"/>
          <a:stretch/>
        </p:blipFill>
        <p:spPr>
          <a:xfrm>
            <a:off x="1240200" y="2728800"/>
            <a:ext cx="365400" cy="365400"/>
          </a:xfrm>
          <a:prstGeom prst="rect">
            <a:avLst/>
          </a:prstGeom>
          <a:ln w="0">
            <a:noFill/>
          </a:ln>
        </p:spPr>
      </p:pic>
      <p:sp>
        <p:nvSpPr>
          <p:cNvPr id="860" name="Google Shape;3490;p228"/>
          <p:cNvSpPr/>
          <p:nvPr/>
        </p:nvSpPr>
        <p:spPr>
          <a:xfrm>
            <a:off x="5300640" y="3961080"/>
            <a:ext cx="2688120" cy="396360"/>
          </a:xfrm>
          <a:prstGeom prst="rect">
            <a:avLst/>
          </a:prstGeom>
          <a:solidFill>
            <a:schemeClr val="dk1"/>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Platform Operator</a:t>
            </a:r>
            <a:endParaRPr b="0" lang="en-US" sz="1400" spc="-1" strike="noStrike">
              <a:latin typeface="Arial"/>
            </a:endParaRPr>
          </a:p>
        </p:txBody>
      </p:sp>
      <p:sp>
        <p:nvSpPr>
          <p:cNvPr id="861" name="Google Shape;3491;p228"/>
          <p:cNvSpPr/>
          <p:nvPr/>
        </p:nvSpPr>
        <p:spPr>
          <a:xfrm>
            <a:off x="1204200" y="1860120"/>
            <a:ext cx="268524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sp>
        <p:nvSpPr>
          <p:cNvPr id="862" name="Google Shape;3492;p228"/>
          <p:cNvSpPr/>
          <p:nvPr/>
        </p:nvSpPr>
        <p:spPr>
          <a:xfrm>
            <a:off x="5241240" y="2737440"/>
            <a:ext cx="2685600" cy="396360"/>
          </a:xfrm>
          <a:prstGeom prst="rect">
            <a:avLst/>
          </a:prstGeom>
          <a:solidFill>
            <a:srgbClr val="8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Execution Environments</a:t>
            </a:r>
            <a:endParaRPr b="0" lang="en-US" sz="1400" spc="-1" strike="noStrike">
              <a:latin typeface="Arial"/>
            </a:endParaRPr>
          </a:p>
        </p:txBody>
      </p:sp>
      <p:pic>
        <p:nvPicPr>
          <p:cNvPr id="863" name="Google Shape;3493;p228" descr=""/>
          <p:cNvPicPr/>
          <p:nvPr/>
        </p:nvPicPr>
        <p:blipFill>
          <a:blip r:embed="rId4"/>
          <a:stretch/>
        </p:blipFill>
        <p:spPr>
          <a:xfrm>
            <a:off x="5407920" y="4008960"/>
            <a:ext cx="273960" cy="273960"/>
          </a:xfrm>
          <a:prstGeom prst="rect">
            <a:avLst/>
          </a:prstGeom>
          <a:ln w="0">
            <a:noFill/>
          </a:ln>
        </p:spPr>
      </p:pic>
      <p:pic>
        <p:nvPicPr>
          <p:cNvPr id="864" name="Google Shape;3494;p228" descr=""/>
          <p:cNvPicPr/>
          <p:nvPr/>
        </p:nvPicPr>
        <p:blipFill>
          <a:blip r:embed="rId5"/>
          <a:stretch/>
        </p:blipFill>
        <p:spPr>
          <a:xfrm>
            <a:off x="5270760" y="2310120"/>
            <a:ext cx="365400" cy="365400"/>
          </a:xfrm>
          <a:prstGeom prst="rect">
            <a:avLst/>
          </a:prstGeom>
          <a:ln w="0">
            <a:noFill/>
          </a:ln>
        </p:spPr>
      </p:pic>
      <p:pic>
        <p:nvPicPr>
          <p:cNvPr id="865" name="Google Shape;3495;p228" descr=""/>
          <p:cNvPicPr/>
          <p:nvPr/>
        </p:nvPicPr>
        <p:blipFill>
          <a:blip r:embed="rId6"/>
          <a:stretch/>
        </p:blipFill>
        <p:spPr>
          <a:xfrm>
            <a:off x="3227040" y="189720"/>
            <a:ext cx="2782440" cy="846720"/>
          </a:xfrm>
          <a:prstGeom prst="rect">
            <a:avLst/>
          </a:prstGeom>
          <a:ln w="0">
            <a:noFill/>
          </a:ln>
        </p:spPr>
      </p:pic>
      <p:sp>
        <p:nvSpPr>
          <p:cNvPr id="866" name="Google Shape;3496;p228"/>
          <p:cNvSpPr/>
          <p:nvPr/>
        </p:nvSpPr>
        <p:spPr>
          <a:xfrm>
            <a:off x="1230120" y="3938400"/>
            <a:ext cx="2688120" cy="40212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Private Automation Hub</a:t>
            </a:r>
            <a:endParaRPr b="0" lang="en-US" sz="1400" spc="-1" strike="noStrike">
              <a:latin typeface="Arial"/>
            </a:endParaRPr>
          </a:p>
        </p:txBody>
      </p:sp>
      <p:pic>
        <p:nvPicPr>
          <p:cNvPr id="867" name="Google Shape;3497;p228" descr=""/>
          <p:cNvPicPr/>
          <p:nvPr/>
        </p:nvPicPr>
        <p:blipFill>
          <a:blip r:embed="rId7"/>
          <a:stretch/>
        </p:blipFill>
        <p:spPr>
          <a:xfrm>
            <a:off x="1290240" y="3994560"/>
            <a:ext cx="365400" cy="365400"/>
          </a:xfrm>
          <a:prstGeom prst="rect">
            <a:avLst/>
          </a:prstGeom>
          <a:ln w="0">
            <a:noFill/>
          </a:ln>
        </p:spPr>
      </p:pic>
      <p:pic>
        <p:nvPicPr>
          <p:cNvPr id="868" name="Google Shape;3498;p228" descr=""/>
          <p:cNvPicPr/>
          <p:nvPr/>
        </p:nvPicPr>
        <p:blipFill>
          <a:blip r:embed="rId8"/>
          <a:stretch/>
        </p:blipFill>
        <p:spPr>
          <a:xfrm>
            <a:off x="5270760" y="2737440"/>
            <a:ext cx="365400" cy="365400"/>
          </a:xfrm>
          <a:prstGeom prst="rect">
            <a:avLst/>
          </a:prstGeom>
          <a:ln w="0">
            <a:noFill/>
          </a:ln>
        </p:spPr>
      </p:pic>
      <p:sp>
        <p:nvSpPr>
          <p:cNvPr id="869" name="Google Shape;3499;p228"/>
          <p:cNvSpPr/>
          <p:nvPr/>
        </p:nvSpPr>
        <p:spPr>
          <a:xfrm>
            <a:off x="1318320" y="13226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870" name="Google Shape;3500;p228"/>
          <p:cNvSpPr/>
          <p:nvPr/>
        </p:nvSpPr>
        <p:spPr>
          <a:xfrm>
            <a:off x="1182960" y="3240000"/>
            <a:ext cx="2782440" cy="6094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Content Distribution &amp;</a:t>
            </a:r>
            <a:br/>
            <a:r>
              <a:rPr b="1" lang="en" sz="1400" spc="-1" strike="noStrike">
                <a:solidFill>
                  <a:srgbClr val="000000"/>
                </a:solidFill>
                <a:latin typeface="Red Hat Display"/>
                <a:ea typeface="Red Hat Display"/>
              </a:rPr>
              <a:t>Container Registry </a:t>
            </a:r>
            <a:endParaRPr b="0" lang="en-US" sz="1400" spc="-1" strike="noStrike">
              <a:latin typeface="Arial"/>
            </a:endParaRPr>
          </a:p>
        </p:txBody>
      </p:sp>
      <p:sp>
        <p:nvSpPr>
          <p:cNvPr id="871" name="Google Shape;3501;p228"/>
          <p:cNvSpPr/>
          <p:nvPr/>
        </p:nvSpPr>
        <p:spPr>
          <a:xfrm>
            <a:off x="5459040" y="13208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Automation Execution</a:t>
            </a:r>
            <a:endParaRPr b="0" lang="en-US" sz="1400" spc="-1" strike="noStrike">
              <a:latin typeface="Arial"/>
            </a:endParaRPr>
          </a:p>
        </p:txBody>
      </p:sp>
      <p:sp>
        <p:nvSpPr>
          <p:cNvPr id="872" name="Google Shape;3502;p228"/>
          <p:cNvSpPr/>
          <p:nvPr/>
        </p:nvSpPr>
        <p:spPr>
          <a:xfrm>
            <a:off x="3962160" y="1823040"/>
            <a:ext cx="1200960" cy="1212480"/>
          </a:xfrm>
          <a:prstGeom prst="rect">
            <a:avLst/>
          </a:prstGeom>
          <a:solidFill>
            <a:srgbClr val="e4f3f4">
              <a:alpha val="65000"/>
            </a:srgbClr>
          </a:solidFill>
          <a:ln w="9525">
            <a:solidFill>
              <a:srgbClr val="000000"/>
            </a:solidFill>
            <a:prstDash val="dot"/>
            <a:round/>
          </a:ln>
        </p:spPr>
        <p:style>
          <a:lnRef idx="0"/>
          <a:fillRef idx="0"/>
          <a:effectRef idx="0"/>
          <a:fontRef idx="minor"/>
        </p:style>
        <p:txBody>
          <a:bodyPr tIns="91440" bIns="91440" anchor="ctr">
            <a:noAutofit/>
          </a:bodyPr>
          <a:p>
            <a:pPr algn="ctr">
              <a:lnSpc>
                <a:spcPct val="100000"/>
              </a:lnSpc>
              <a:tabLst>
                <a:tab algn="l" pos="0"/>
              </a:tabLst>
            </a:pPr>
            <a:endParaRPr b="0" lang="en-US" sz="1800" spc="-1" strike="noStrike">
              <a:latin typeface="Arial"/>
            </a:endParaRPr>
          </a:p>
          <a:p>
            <a:pPr algn="ct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873" name="Google Shape;3503;p228" descr=""/>
          <p:cNvPicPr/>
          <p:nvPr/>
        </p:nvPicPr>
        <p:blipFill>
          <a:blip r:embed="rId9"/>
          <a:stretch/>
        </p:blipFill>
        <p:spPr>
          <a:xfrm>
            <a:off x="4375440" y="1960200"/>
            <a:ext cx="365400" cy="365400"/>
          </a:xfrm>
          <a:prstGeom prst="rect">
            <a:avLst/>
          </a:prstGeom>
          <a:ln w="0">
            <a:noFill/>
          </a:ln>
        </p:spPr>
      </p:pic>
      <p:pic>
        <p:nvPicPr>
          <p:cNvPr id="874" name="Google Shape;3504;p228" descr=""/>
          <p:cNvPicPr/>
          <p:nvPr/>
        </p:nvPicPr>
        <p:blipFill>
          <a:blip r:embed="rId10"/>
          <a:stretch/>
        </p:blipFill>
        <p:spPr>
          <a:xfrm>
            <a:off x="1262520" y="1896120"/>
            <a:ext cx="365400" cy="365400"/>
          </a:xfrm>
          <a:prstGeom prst="rect">
            <a:avLst/>
          </a:prstGeom>
          <a:ln w="0">
            <a:noFill/>
          </a:ln>
        </p:spPr>
      </p:pic>
      <p:sp>
        <p:nvSpPr>
          <p:cNvPr id="875" name="Google Shape;3505;p228"/>
          <p:cNvSpPr/>
          <p:nvPr/>
        </p:nvSpPr>
        <p:spPr>
          <a:xfrm>
            <a:off x="5230440" y="3359160"/>
            <a:ext cx="278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Ansible on OpenShift</a:t>
            </a:r>
            <a:endParaRPr b="0" lang="en-US" sz="1400" spc="-1" strike="noStrike">
              <a:latin typeface="Arial"/>
            </a:endParaRPr>
          </a:p>
        </p:txBody>
      </p:sp>
      <p:sp>
        <p:nvSpPr>
          <p:cNvPr id="876" name="Google Shape;3506;p228"/>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Google Shape;3511;p229"/>
          <p:cNvSpPr/>
          <p:nvPr/>
        </p:nvSpPr>
        <p:spPr>
          <a:xfrm>
            <a:off x="1032480" y="1627920"/>
            <a:ext cx="2149560" cy="2250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rgbClr val="000000"/>
                </a:solidFill>
                <a:latin typeface="Red Hat Text"/>
                <a:ea typeface="Red Hat Text"/>
              </a:rPr>
              <a:t>Ansible Core</a:t>
            </a:r>
            <a:endParaRPr b="0" lang="en-US" sz="1800" spc="-1" strike="noStrike">
              <a:latin typeface="Arial"/>
            </a:endParaRPr>
          </a:p>
        </p:txBody>
      </p:sp>
      <p:sp>
        <p:nvSpPr>
          <p:cNvPr id="878" name="Google Shape;3512;p229"/>
          <p:cNvSpPr/>
          <p:nvPr/>
        </p:nvSpPr>
        <p:spPr>
          <a:xfrm>
            <a:off x="523800" y="1907280"/>
            <a:ext cx="3166920" cy="2232720"/>
          </a:xfrm>
          <a:prstGeom prst="rect">
            <a:avLst/>
          </a:prstGeom>
          <a:noFill/>
          <a:ln w="19050">
            <a:solidFill>
              <a:srgbClr val="ee0000"/>
            </a:solidFill>
            <a:prstDash val="dot"/>
            <a:round/>
          </a:ln>
        </p:spPr>
        <p:style>
          <a:lnRef idx="0"/>
          <a:fillRef idx="0"/>
          <a:effectRef idx="0"/>
          <a:fontRef idx="minor"/>
        </p:style>
      </p:sp>
      <p:pic>
        <p:nvPicPr>
          <p:cNvPr id="879" name="Google Shape;3513;p229" descr=""/>
          <p:cNvPicPr/>
          <p:nvPr/>
        </p:nvPicPr>
        <p:blipFill>
          <a:blip r:embed="rId1"/>
          <a:srcRect l="0" t="157" r="0" b="157"/>
          <a:stretch/>
        </p:blipFill>
        <p:spPr>
          <a:xfrm>
            <a:off x="914760" y="1907280"/>
            <a:ext cx="863640" cy="863640"/>
          </a:xfrm>
          <a:prstGeom prst="rect">
            <a:avLst/>
          </a:prstGeom>
          <a:ln w="0">
            <a:noFill/>
          </a:ln>
        </p:spPr>
      </p:pic>
      <p:sp>
        <p:nvSpPr>
          <p:cNvPr id="880" name="Google Shape;3514;p229"/>
          <p:cNvSpPr/>
          <p:nvPr/>
        </p:nvSpPr>
        <p:spPr>
          <a:xfrm>
            <a:off x="838800" y="2595600"/>
            <a:ext cx="1015920" cy="338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cli</a:t>
            </a:r>
            <a:endParaRPr b="0" lang="en-US" sz="1400" spc="-1" strike="noStrike">
              <a:latin typeface="Arial"/>
            </a:endParaRPr>
          </a:p>
        </p:txBody>
      </p:sp>
      <p:pic>
        <p:nvPicPr>
          <p:cNvPr id="881" name="Google Shape;3515;p229" descr=""/>
          <p:cNvPicPr/>
          <p:nvPr/>
        </p:nvPicPr>
        <p:blipFill>
          <a:blip r:embed="rId2"/>
          <a:stretch/>
        </p:blipFill>
        <p:spPr>
          <a:xfrm>
            <a:off x="914760" y="2877840"/>
            <a:ext cx="863640" cy="863640"/>
          </a:xfrm>
          <a:prstGeom prst="rect">
            <a:avLst/>
          </a:prstGeom>
          <a:ln w="0">
            <a:noFill/>
          </a:ln>
        </p:spPr>
      </p:pic>
      <p:sp>
        <p:nvSpPr>
          <p:cNvPr id="882" name="Google Shape;3516;p229"/>
          <p:cNvSpPr/>
          <p:nvPr/>
        </p:nvSpPr>
        <p:spPr>
          <a:xfrm>
            <a:off x="868320" y="3628440"/>
            <a:ext cx="1015920" cy="338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language</a:t>
            </a:r>
            <a:endParaRPr b="0" lang="en-US" sz="1400" spc="-1" strike="noStrike">
              <a:latin typeface="Arial"/>
            </a:endParaRPr>
          </a:p>
        </p:txBody>
      </p:sp>
      <p:pic>
        <p:nvPicPr>
          <p:cNvPr id="883" name="Google Shape;3517;p229" descr=""/>
          <p:cNvPicPr/>
          <p:nvPr/>
        </p:nvPicPr>
        <p:blipFill>
          <a:blip r:embed="rId3"/>
          <a:stretch/>
        </p:blipFill>
        <p:spPr>
          <a:xfrm>
            <a:off x="2313720" y="2948040"/>
            <a:ext cx="863640" cy="863640"/>
          </a:xfrm>
          <a:prstGeom prst="rect">
            <a:avLst/>
          </a:prstGeom>
          <a:ln w="0">
            <a:noFill/>
          </a:ln>
        </p:spPr>
      </p:pic>
      <p:sp>
        <p:nvSpPr>
          <p:cNvPr id="884" name="Google Shape;3518;p229"/>
          <p:cNvSpPr/>
          <p:nvPr/>
        </p:nvSpPr>
        <p:spPr>
          <a:xfrm>
            <a:off x="2116800" y="3654360"/>
            <a:ext cx="1316160" cy="338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functions</a:t>
            </a:r>
            <a:endParaRPr b="0" lang="en-US" sz="1400" spc="-1" strike="noStrike">
              <a:latin typeface="Arial"/>
            </a:endParaRPr>
          </a:p>
        </p:txBody>
      </p:sp>
      <p:sp>
        <p:nvSpPr>
          <p:cNvPr id="885" name="Google Shape;3519;p229"/>
          <p:cNvSpPr/>
          <p:nvPr/>
        </p:nvSpPr>
        <p:spPr>
          <a:xfrm>
            <a:off x="2116800" y="2607480"/>
            <a:ext cx="1316160" cy="338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framework</a:t>
            </a:r>
            <a:endParaRPr b="0" lang="en-US" sz="1400" spc="-1" strike="noStrike">
              <a:latin typeface="Arial"/>
            </a:endParaRPr>
          </a:p>
        </p:txBody>
      </p:sp>
      <p:pic>
        <p:nvPicPr>
          <p:cNvPr id="886" name="Google Shape;3520;p229" descr=""/>
          <p:cNvPicPr/>
          <p:nvPr/>
        </p:nvPicPr>
        <p:blipFill>
          <a:blip r:embed="rId4"/>
          <a:srcRect l="0" t="157" r="0" b="157"/>
          <a:stretch/>
        </p:blipFill>
        <p:spPr>
          <a:xfrm>
            <a:off x="2337840" y="1907280"/>
            <a:ext cx="863640" cy="863640"/>
          </a:xfrm>
          <a:prstGeom prst="rect">
            <a:avLst/>
          </a:prstGeom>
          <a:ln w="0">
            <a:noFill/>
          </a:ln>
        </p:spPr>
      </p:pic>
      <p:sp>
        <p:nvSpPr>
          <p:cNvPr id="887" name="Google Shape;3521;p229"/>
          <p:cNvSpPr/>
          <p:nvPr/>
        </p:nvSpPr>
        <p:spPr>
          <a:xfrm>
            <a:off x="3824280" y="1351800"/>
            <a:ext cx="4871520" cy="3351960"/>
          </a:xfrm>
          <a:prstGeom prst="rect">
            <a:avLst/>
          </a:prstGeom>
          <a:noFill/>
          <a:ln w="0">
            <a:noFill/>
          </a:ln>
        </p:spPr>
        <p:style>
          <a:lnRef idx="0"/>
          <a:fillRef idx="0"/>
          <a:effectRef idx="0"/>
          <a:fontRef idx="minor"/>
        </p:style>
        <p:txBody>
          <a:bodyPr tIns="91440" bIns="91440">
            <a:noAutofit/>
          </a:bodyPr>
          <a:p>
            <a:pPr marL="457200" indent="-317160">
              <a:lnSpc>
                <a:spcPct val="100000"/>
              </a:lnSpc>
              <a:buClr>
                <a:srgbClr val="000000"/>
              </a:buClr>
              <a:buFont typeface="Overpass Light"/>
              <a:buChar char="●"/>
            </a:pPr>
            <a:r>
              <a:rPr b="1" lang="en" sz="1400" spc="-1" strike="noStrike">
                <a:solidFill>
                  <a:srgbClr val="000000"/>
                </a:solidFill>
                <a:latin typeface="Red Hat Text"/>
                <a:ea typeface="Red Hat Text"/>
              </a:rPr>
              <a:t>cli</a:t>
            </a:r>
            <a:r>
              <a:rPr b="0" lang="en" sz="1400" spc="-1" strike="noStrike">
                <a:solidFill>
                  <a:srgbClr val="000000"/>
                </a:solidFill>
                <a:latin typeface="Red Hat Text"/>
                <a:ea typeface="Red Hat Text"/>
              </a:rPr>
              <a:t> - this includes </a:t>
            </a:r>
            <a:r>
              <a:rPr b="0" lang="en" sz="1400" spc="-1" strike="noStrike">
                <a:solidFill>
                  <a:srgbClr val="000000"/>
                </a:solidFill>
                <a:latin typeface="Courier New"/>
                <a:ea typeface="Courier New"/>
              </a:rPr>
              <a:t>ansible</a:t>
            </a:r>
            <a:r>
              <a:rPr b="0" lang="en" sz="1400" spc="-1" strike="noStrike">
                <a:solidFill>
                  <a:srgbClr val="000000"/>
                </a:solidFill>
                <a:latin typeface="Overpass Light"/>
                <a:ea typeface="Overpass Light"/>
              </a:rPr>
              <a:t>, </a:t>
            </a:r>
            <a:r>
              <a:rPr b="0" lang="en" sz="1400" spc="-1" strike="noStrike">
                <a:solidFill>
                  <a:srgbClr val="000000"/>
                </a:solidFill>
                <a:latin typeface="Courier New"/>
                <a:ea typeface="Courier New"/>
              </a:rPr>
              <a:t>ansible-playbook</a:t>
            </a:r>
            <a:r>
              <a:rPr b="0" lang="en" sz="1400" spc="-1" strike="noStrike">
                <a:solidFill>
                  <a:srgbClr val="000000"/>
                </a:solidFill>
                <a:latin typeface="Overpass Light"/>
                <a:ea typeface="Overpass Light"/>
              </a:rPr>
              <a:t>, </a:t>
            </a:r>
            <a:r>
              <a:rPr b="0" lang="en" sz="1400" spc="-1" strike="noStrike">
                <a:solidFill>
                  <a:srgbClr val="000000"/>
                </a:solidFill>
                <a:latin typeface="Courier New"/>
                <a:ea typeface="Courier New"/>
              </a:rPr>
              <a:t>ansible-doc</a:t>
            </a:r>
            <a:r>
              <a:rPr b="0" lang="en" sz="1400" spc="-1" strike="noStrike">
                <a:solidFill>
                  <a:srgbClr val="000000"/>
                </a:solidFill>
                <a:latin typeface="Red Hat Text"/>
                <a:ea typeface="Red Hat Text"/>
              </a:rPr>
              <a:t> and numerous other command line utilities for driving and interacting with automation</a:t>
            </a:r>
            <a:br/>
            <a:r>
              <a:rPr b="0" lang="en" sz="1400" spc="-1" strike="noStrike">
                <a:solidFill>
                  <a:srgbClr val="000000"/>
                </a:solidFill>
                <a:latin typeface="Overpass Light"/>
              </a:rPr>
              <a:t> </a:t>
            </a:r>
            <a:endParaRPr b="0" lang="en-US" sz="1400" spc="-1" strike="noStrike">
              <a:latin typeface="Arial"/>
            </a:endParaRPr>
          </a:p>
          <a:p>
            <a:pPr marL="457200" indent="-317160">
              <a:lnSpc>
                <a:spcPct val="100000"/>
              </a:lnSpc>
              <a:buClr>
                <a:srgbClr val="000000"/>
              </a:buClr>
              <a:buFont typeface="Overpass"/>
              <a:buChar char="●"/>
            </a:pPr>
            <a:r>
              <a:rPr b="1" lang="en" sz="1400" spc="-1" strike="noStrike">
                <a:solidFill>
                  <a:srgbClr val="000000"/>
                </a:solidFill>
                <a:latin typeface="Red Hat Text"/>
                <a:ea typeface="Red Hat Text"/>
              </a:rPr>
              <a:t>language </a:t>
            </a:r>
            <a:r>
              <a:rPr b="0" lang="en" sz="1400" spc="-1" strike="noStrike">
                <a:solidFill>
                  <a:srgbClr val="000000"/>
                </a:solidFill>
                <a:latin typeface="Red Hat Text"/>
                <a:ea typeface="Red Hat Text"/>
              </a:rPr>
              <a:t>- Ansible uses YAML to create a very succinct but powerful set of rules for developing Ansible Playbooks.  </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Overpass"/>
              <a:buChar char="●"/>
            </a:pPr>
            <a:r>
              <a:rPr b="1" lang="en" sz="1400" spc="-1" strike="noStrike">
                <a:solidFill>
                  <a:srgbClr val="000000"/>
                </a:solidFill>
                <a:latin typeface="Red Hat Text"/>
                <a:ea typeface="Red Hat Text"/>
              </a:rPr>
              <a:t>framework - </a:t>
            </a:r>
            <a:r>
              <a:rPr b="0" lang="en" sz="1400" spc="-1" strike="noStrike">
                <a:solidFill>
                  <a:srgbClr val="000000"/>
                </a:solidFill>
                <a:latin typeface="Red Hat Text"/>
                <a:ea typeface="Red Hat Text"/>
              </a:rPr>
              <a:t>this architecture allows pluggability by using collections to be installed and operated from Automation Hub and Ansible Galaxy</a:t>
            </a:r>
            <a:br/>
            <a:r>
              <a:rPr b="0" lang="en" sz="1400" spc="-1" strike="noStrike">
                <a:solidFill>
                  <a:srgbClr val="000000"/>
                </a:solidFill>
                <a:latin typeface="Red Hat Text"/>
              </a:rPr>
              <a:t> </a:t>
            </a:r>
            <a:endParaRPr b="0" lang="en-US" sz="1400" spc="-1" strike="noStrike">
              <a:latin typeface="Arial"/>
            </a:endParaRPr>
          </a:p>
          <a:p>
            <a:pPr marL="457200" indent="-317160">
              <a:lnSpc>
                <a:spcPct val="100000"/>
              </a:lnSpc>
              <a:buClr>
                <a:srgbClr val="000000"/>
              </a:buClr>
              <a:buFont typeface="Overpass Light"/>
              <a:buChar char="●"/>
            </a:pPr>
            <a:r>
              <a:rPr b="1" lang="en" sz="1400" spc="-1" strike="noStrike">
                <a:solidFill>
                  <a:srgbClr val="000000"/>
                </a:solidFill>
                <a:latin typeface="Red Hat Text"/>
                <a:ea typeface="Red Hat Text"/>
              </a:rPr>
              <a:t>functions</a:t>
            </a:r>
            <a:r>
              <a:rPr b="0" lang="en" sz="1400" spc="-1" strike="noStrike">
                <a:solidFill>
                  <a:srgbClr val="000000"/>
                </a:solidFill>
                <a:latin typeface="Red Hat Text"/>
                <a:ea typeface="Red Hat Text"/>
              </a:rPr>
              <a:t> - this includes conditionals, blocks, includes, loops and other Ansible imperatives</a:t>
            </a:r>
            <a:r>
              <a:rPr b="0" lang="en" sz="1400" spc="-1" strike="noStrike">
                <a:solidFill>
                  <a:srgbClr val="000000"/>
                </a:solidFill>
                <a:latin typeface="Overpass Light"/>
                <a:ea typeface="Overpass Light"/>
              </a:rPr>
              <a:t> </a:t>
            </a:r>
            <a:endParaRPr b="0" lang="en-US" sz="1400" spc="-1" strike="noStrike">
              <a:latin typeface="Arial"/>
            </a:endParaRPr>
          </a:p>
        </p:txBody>
      </p:sp>
      <p:sp>
        <p:nvSpPr>
          <p:cNvPr id="888" name="Google Shape;3522;p229"/>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What is Ansible Core?</a:t>
            </a:r>
            <a:endParaRPr b="0" lang="en-US" sz="2600" spc="-1" strike="noStrike">
              <a:solidFill>
                <a:srgbClr val="000000"/>
              </a:solidFill>
              <a:latin typeface="Arial"/>
            </a:endParaRPr>
          </a:p>
        </p:txBody>
      </p:sp>
      <p:sp>
        <p:nvSpPr>
          <p:cNvPr id="889" name="Google Shape;3523;p229"/>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Google Shape;3528;p230"/>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Why is Ansible Core important?</a:t>
            </a:r>
            <a:endParaRPr b="0" lang="en-US" sz="2600" spc="-1" strike="noStrike">
              <a:solidFill>
                <a:srgbClr val="000000"/>
              </a:solidFill>
              <a:latin typeface="Arial"/>
            </a:endParaRPr>
          </a:p>
        </p:txBody>
      </p:sp>
      <p:pic>
        <p:nvPicPr>
          <p:cNvPr id="891" name="Google Shape;3529;p230" descr=""/>
          <p:cNvPicPr/>
          <p:nvPr/>
        </p:nvPicPr>
        <p:blipFill>
          <a:blip r:embed="rId1"/>
          <a:stretch/>
        </p:blipFill>
        <p:spPr>
          <a:xfrm>
            <a:off x="3690000" y="2571840"/>
            <a:ext cx="1844640" cy="1844640"/>
          </a:xfrm>
          <a:prstGeom prst="rect">
            <a:avLst/>
          </a:prstGeom>
          <a:ln w="0">
            <a:noFill/>
          </a:ln>
        </p:spPr>
      </p:pic>
      <p:pic>
        <p:nvPicPr>
          <p:cNvPr id="892" name="Google Shape;3530;p230" descr=""/>
          <p:cNvPicPr/>
          <p:nvPr/>
        </p:nvPicPr>
        <p:blipFill>
          <a:blip r:embed="rId2"/>
          <a:stretch/>
        </p:blipFill>
        <p:spPr>
          <a:xfrm>
            <a:off x="6480360" y="1612440"/>
            <a:ext cx="552240" cy="552240"/>
          </a:xfrm>
          <a:prstGeom prst="rect">
            <a:avLst/>
          </a:prstGeom>
          <a:ln w="0">
            <a:noFill/>
          </a:ln>
        </p:spPr>
      </p:pic>
      <p:pic>
        <p:nvPicPr>
          <p:cNvPr id="893" name="Google Shape;3531;p230" descr=""/>
          <p:cNvPicPr/>
          <p:nvPr/>
        </p:nvPicPr>
        <p:blipFill>
          <a:blip r:embed="rId3"/>
          <a:stretch/>
        </p:blipFill>
        <p:spPr>
          <a:xfrm>
            <a:off x="6324840" y="1879200"/>
            <a:ext cx="863640" cy="863640"/>
          </a:xfrm>
          <a:prstGeom prst="rect">
            <a:avLst/>
          </a:prstGeom>
          <a:ln w="0">
            <a:noFill/>
          </a:ln>
        </p:spPr>
      </p:pic>
      <p:sp>
        <p:nvSpPr>
          <p:cNvPr id="894" name="Google Shape;3532;p230"/>
          <p:cNvSpPr/>
          <p:nvPr/>
        </p:nvSpPr>
        <p:spPr>
          <a:xfrm>
            <a:off x="5966640" y="2548800"/>
            <a:ext cx="1579320" cy="51804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100" spc="-1" strike="noStrike">
                <a:solidFill>
                  <a:srgbClr val="000000"/>
                </a:solidFill>
                <a:latin typeface="Red Hat Text"/>
                <a:ea typeface="Red Hat Text"/>
              </a:rPr>
              <a:t>Red Hat Ansible Automation Platform</a:t>
            </a:r>
            <a:endParaRPr b="0" lang="en-US" sz="1100" spc="-1" strike="noStrike">
              <a:latin typeface="Arial"/>
            </a:endParaRPr>
          </a:p>
        </p:txBody>
      </p:sp>
      <p:pic>
        <p:nvPicPr>
          <p:cNvPr id="895" name="Google Shape;3533;p230" descr=""/>
          <p:cNvPicPr/>
          <p:nvPr/>
        </p:nvPicPr>
        <p:blipFill>
          <a:blip r:embed="rId4"/>
          <a:stretch/>
        </p:blipFill>
        <p:spPr>
          <a:xfrm>
            <a:off x="1833480" y="1612080"/>
            <a:ext cx="1269360" cy="1269360"/>
          </a:xfrm>
          <a:prstGeom prst="rect">
            <a:avLst/>
          </a:prstGeom>
          <a:ln w="0">
            <a:noFill/>
          </a:ln>
        </p:spPr>
      </p:pic>
      <p:sp>
        <p:nvSpPr>
          <p:cNvPr id="896" name="Google Shape;3534;p230"/>
          <p:cNvSpPr/>
          <p:nvPr/>
        </p:nvSpPr>
        <p:spPr>
          <a:xfrm flipH="1" rot="16200000">
            <a:off x="2876400" y="2680200"/>
            <a:ext cx="405720" cy="1221120"/>
          </a:xfrm>
          <a:prstGeom prst="bentConnector2">
            <a:avLst/>
          </a:prstGeom>
          <a:noFill/>
          <a:ln w="19050">
            <a:solidFill>
              <a:srgbClr val="595959"/>
            </a:solidFill>
            <a:round/>
            <a:tailEnd len="med" type="triangle" w="med"/>
          </a:ln>
        </p:spPr>
        <p:style>
          <a:lnRef idx="0"/>
          <a:fillRef idx="0"/>
          <a:effectRef idx="0"/>
          <a:fontRef idx="minor"/>
        </p:style>
      </p:sp>
      <p:sp>
        <p:nvSpPr>
          <p:cNvPr id="897" name="Google Shape;3536;p230"/>
          <p:cNvSpPr/>
          <p:nvPr/>
        </p:nvSpPr>
        <p:spPr>
          <a:xfrm flipH="1" rot="10800000">
            <a:off x="5535360" y="3072240"/>
            <a:ext cx="1221120" cy="421920"/>
          </a:xfrm>
          <a:prstGeom prst="bentConnector2">
            <a:avLst/>
          </a:prstGeom>
          <a:noFill/>
          <a:ln w="19050">
            <a:solidFill>
              <a:srgbClr val="595959"/>
            </a:solidFill>
            <a:round/>
            <a:tailEnd len="med" type="triangle" w="med"/>
          </a:ln>
        </p:spPr>
        <p:style>
          <a:lnRef idx="0"/>
          <a:fillRef idx="0"/>
          <a:effectRef idx="0"/>
          <a:fontRef idx="minor"/>
        </p:style>
      </p:sp>
      <p:sp>
        <p:nvSpPr>
          <p:cNvPr id="898" name="Google Shape;3535;p230"/>
          <p:cNvSpPr/>
          <p:nvPr/>
        </p:nvSpPr>
        <p:spPr>
          <a:xfrm>
            <a:off x="1678320" y="2733840"/>
            <a:ext cx="1579320" cy="35064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100" spc="-1" strike="noStrike">
                <a:solidFill>
                  <a:srgbClr val="000000"/>
                </a:solidFill>
                <a:latin typeface="Red Hat Text"/>
                <a:ea typeface="Red Hat Text"/>
              </a:rPr>
              <a:t>Community</a:t>
            </a:r>
            <a:endParaRPr b="0" lang="en-US" sz="1100" spc="-1" strike="noStrike">
              <a:latin typeface="Arial"/>
            </a:endParaRPr>
          </a:p>
        </p:txBody>
      </p:sp>
      <p:sp>
        <p:nvSpPr>
          <p:cNvPr id="899" name="Google Shape;3537;p230"/>
          <p:cNvSpPr/>
          <p:nvPr/>
        </p:nvSpPr>
        <p:spPr>
          <a:xfrm>
            <a:off x="4282200" y="4231080"/>
            <a:ext cx="66024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Core</a:t>
            </a:r>
            <a:endParaRPr b="0" lang="en-US" sz="1400" spc="-1" strike="noStrike">
              <a:latin typeface="Arial"/>
            </a:endParaRPr>
          </a:p>
        </p:txBody>
      </p:sp>
      <p:sp>
        <p:nvSpPr>
          <p:cNvPr id="900" name="Google Shape;3538;p230"/>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Google Shape;3543;p231"/>
          <p:cNvSpPr txBox="1"/>
          <p:nvPr/>
        </p:nvSpPr>
        <p:spPr>
          <a:xfrm>
            <a:off x="663840" y="1240200"/>
            <a:ext cx="7816320" cy="218520"/>
          </a:xfrm>
          <a:prstGeom prst="rect">
            <a:avLst/>
          </a:prstGeom>
          <a:noFill/>
          <a:ln w="0">
            <a:noFill/>
          </a:ln>
        </p:spPr>
        <p:txBody>
          <a:bodyPr lIns="0" rIns="0" tIns="0" bIns="0">
            <a:noAutofit/>
          </a:bodyPr>
          <a:p>
            <a:pPr algn="ctr">
              <a:lnSpc>
                <a:spcPct val="140000"/>
              </a:lnSpc>
              <a:spcAft>
                <a:spcPts val="400"/>
              </a:spcAft>
              <a:tabLst>
                <a:tab algn="l" pos="0"/>
              </a:tabLst>
            </a:pPr>
            <a:r>
              <a:rPr b="0" lang="en" sz="1400" spc="-1" strike="noStrike">
                <a:solidFill>
                  <a:srgbClr val="ee0000"/>
                </a:solidFill>
                <a:latin typeface="Red Hat Display"/>
                <a:ea typeface="Red Hat Display"/>
              </a:rPr>
              <a:t>They don’t work for the enterprise</a:t>
            </a:r>
            <a:endParaRPr b="0" lang="en-US" sz="1400" spc="-1" strike="noStrike">
              <a:latin typeface="Arial"/>
            </a:endParaRPr>
          </a:p>
        </p:txBody>
      </p:sp>
      <p:sp>
        <p:nvSpPr>
          <p:cNvPr id="902" name="Google Shape;3544;p231"/>
          <p:cNvSpPr txBox="1"/>
          <p:nvPr/>
        </p:nvSpPr>
        <p:spPr>
          <a:xfrm>
            <a:off x="61560" y="4627080"/>
            <a:ext cx="548280" cy="107280"/>
          </a:xfrm>
          <a:prstGeom prst="rect">
            <a:avLst/>
          </a:prstGeom>
          <a:noFill/>
          <a:ln w="0">
            <a:noFill/>
          </a:ln>
        </p:spPr>
        <p:txBody>
          <a:bodyPr lIns="0" rIns="0" tIns="0" bIns="0" anchor="b">
            <a:noAutofit/>
          </a:bodyPr>
          <a:p>
            <a:pPr algn="ctr">
              <a:lnSpc>
                <a:spcPct val="100000"/>
              </a:lnSpc>
              <a:tabLst>
                <a:tab algn="l" pos="0"/>
              </a:tabLst>
            </a:pPr>
            <a:fld id="{D1E82129-EB95-4025-89AA-8FD5133B7AC2}" type="slidenum">
              <a:rPr b="0" lang="en" sz="600" spc="-1" strike="noStrike">
                <a:solidFill>
                  <a:srgbClr val="000000"/>
                </a:solidFill>
                <a:latin typeface="Red Hat Text Medium"/>
                <a:ea typeface="Red Hat Text Medium"/>
              </a:rPr>
              <a:t>&lt;number&gt;</a:t>
            </a:fld>
            <a:endParaRPr b="0" lang="en-US" sz="600" spc="-1" strike="noStrike">
              <a:latin typeface="Times New Roman"/>
            </a:endParaRPr>
          </a:p>
        </p:txBody>
      </p:sp>
      <p:sp>
        <p:nvSpPr>
          <p:cNvPr id="903" name="Google Shape;3545;p231"/>
          <p:cNvSpPr txBox="1"/>
          <p:nvPr/>
        </p:nvSpPr>
        <p:spPr>
          <a:xfrm>
            <a:off x="3351240" y="3367800"/>
            <a:ext cx="2441160" cy="686160"/>
          </a:xfrm>
          <a:prstGeom prst="rect">
            <a:avLst/>
          </a:prstGeom>
          <a:noFill/>
          <a:ln w="0">
            <a:noFill/>
          </a:ln>
        </p:spPr>
        <p:txBody>
          <a:bodyPr lIns="0" rIns="0" tIns="0" bIns="0">
            <a:noAutofit/>
          </a:bodyPr>
          <a:p>
            <a:pPr algn="ctr">
              <a:lnSpc>
                <a:spcPct val="140000"/>
              </a:lnSpc>
              <a:spcAft>
                <a:spcPts val="400"/>
              </a:spcAft>
              <a:tabLst>
                <a:tab algn="l" pos="0"/>
              </a:tabLst>
            </a:pPr>
            <a:r>
              <a:rPr b="0" lang="en" sz="1100" spc="-1" strike="noStrike">
                <a:solidFill>
                  <a:srgbClr val="000000"/>
                </a:solidFill>
                <a:latin typeface="Red Hat Display"/>
                <a:ea typeface="Red Hat Display"/>
              </a:rPr>
              <a:t>Python Virtual Environments are unique to a single system and hard to replicate on another system.  Its difficult for one person to share their virtual environment with another person to replicate their automation.  </a:t>
            </a:r>
            <a:endParaRPr b="0" lang="en-US" sz="1100" spc="-1" strike="noStrike">
              <a:latin typeface="Arial"/>
            </a:endParaRPr>
          </a:p>
        </p:txBody>
      </p:sp>
      <p:sp>
        <p:nvSpPr>
          <p:cNvPr id="904" name="Google Shape;3546;p231"/>
          <p:cNvSpPr txBox="1"/>
          <p:nvPr/>
        </p:nvSpPr>
        <p:spPr>
          <a:xfrm>
            <a:off x="6036120" y="3000960"/>
            <a:ext cx="2441160" cy="241200"/>
          </a:xfrm>
          <a:prstGeom prst="rect">
            <a:avLst/>
          </a:prstGeom>
          <a:noFill/>
          <a:ln w="0">
            <a:noFill/>
          </a:ln>
        </p:spPr>
        <p:txBody>
          <a:bodyPr lIns="0" rIns="0" tIns="0" bIns="0" anchor="b">
            <a:noAutofit/>
          </a:bodyPr>
          <a:p>
            <a:pPr algn="ctr">
              <a:lnSpc>
                <a:spcPct val="114000"/>
              </a:lnSpc>
              <a:tabLst>
                <a:tab algn="l" pos="0"/>
              </a:tabLst>
            </a:pPr>
            <a:r>
              <a:rPr b="0" lang="en" sz="1100" spc="-1" strike="noStrike">
                <a:solidFill>
                  <a:srgbClr val="ee0000"/>
                </a:solidFill>
                <a:latin typeface="Red Hat Display Medium"/>
                <a:ea typeface="Red Hat Display Medium"/>
              </a:rPr>
              <a:t>Maintenance</a:t>
            </a:r>
            <a:endParaRPr b="0" lang="en-US" sz="1100" spc="-1" strike="noStrike">
              <a:latin typeface="Arial"/>
            </a:endParaRPr>
          </a:p>
        </p:txBody>
      </p:sp>
      <p:sp>
        <p:nvSpPr>
          <p:cNvPr id="905" name="Google Shape;3547;p231"/>
          <p:cNvSpPr txBox="1"/>
          <p:nvPr/>
        </p:nvSpPr>
        <p:spPr>
          <a:xfrm>
            <a:off x="3351240" y="3000960"/>
            <a:ext cx="2441160" cy="241200"/>
          </a:xfrm>
          <a:prstGeom prst="rect">
            <a:avLst/>
          </a:prstGeom>
          <a:noFill/>
          <a:ln w="0">
            <a:noFill/>
          </a:ln>
        </p:spPr>
        <p:txBody>
          <a:bodyPr lIns="0" rIns="0" tIns="0" bIns="0" anchor="b">
            <a:noAutofit/>
          </a:bodyPr>
          <a:p>
            <a:pPr algn="ctr">
              <a:lnSpc>
                <a:spcPct val="114000"/>
              </a:lnSpc>
              <a:tabLst>
                <a:tab algn="l" pos="0"/>
              </a:tabLst>
            </a:pPr>
            <a:r>
              <a:rPr b="0" lang="en" sz="1100" spc="-1" strike="noStrike">
                <a:solidFill>
                  <a:srgbClr val="ee0000"/>
                </a:solidFill>
                <a:latin typeface="Red Hat Display Medium"/>
                <a:ea typeface="Red Hat Display Medium"/>
              </a:rPr>
              <a:t>Portability</a:t>
            </a:r>
            <a:endParaRPr b="0" lang="en-US" sz="1100" spc="-1" strike="noStrike">
              <a:latin typeface="Arial"/>
            </a:endParaRPr>
          </a:p>
        </p:txBody>
      </p:sp>
      <p:sp>
        <p:nvSpPr>
          <p:cNvPr id="906" name="Google Shape;3548;p231"/>
          <p:cNvSpPr txBox="1"/>
          <p:nvPr/>
        </p:nvSpPr>
        <p:spPr>
          <a:xfrm>
            <a:off x="6036120" y="3367800"/>
            <a:ext cx="2441160" cy="686160"/>
          </a:xfrm>
          <a:prstGeom prst="rect">
            <a:avLst/>
          </a:prstGeom>
          <a:noFill/>
          <a:ln w="0">
            <a:noFill/>
          </a:ln>
        </p:spPr>
        <p:txBody>
          <a:bodyPr lIns="0" rIns="0" tIns="0" bIns="0">
            <a:noAutofit/>
          </a:bodyPr>
          <a:p>
            <a:pPr algn="ctr">
              <a:lnSpc>
                <a:spcPct val="140000"/>
              </a:lnSpc>
              <a:spcAft>
                <a:spcPts val="400"/>
              </a:spcAft>
              <a:tabLst>
                <a:tab algn="l" pos="0"/>
              </a:tabLst>
            </a:pPr>
            <a:r>
              <a:rPr b="0" lang="en" sz="1100" spc="-1" strike="noStrike">
                <a:solidFill>
                  <a:srgbClr val="000000"/>
                </a:solidFill>
                <a:latin typeface="Red Hat Display"/>
                <a:ea typeface="Red Hat Display"/>
              </a:rPr>
              <a:t>Python Virtual Environments may have dozens of Python dependencies per Ansible Automation Project and become increasingly hard to manage and maintain overtime. </a:t>
            </a:r>
            <a:endParaRPr b="0" lang="en-US" sz="1100" spc="-1" strike="noStrike">
              <a:latin typeface="Arial"/>
            </a:endParaRPr>
          </a:p>
        </p:txBody>
      </p:sp>
      <p:sp>
        <p:nvSpPr>
          <p:cNvPr id="907" name="Google Shape;3549;p231"/>
          <p:cNvSpPr txBox="1"/>
          <p:nvPr/>
        </p:nvSpPr>
        <p:spPr>
          <a:xfrm>
            <a:off x="666360" y="3000960"/>
            <a:ext cx="2441160" cy="241200"/>
          </a:xfrm>
          <a:prstGeom prst="rect">
            <a:avLst/>
          </a:prstGeom>
          <a:noFill/>
          <a:ln w="0">
            <a:noFill/>
          </a:ln>
        </p:spPr>
        <p:txBody>
          <a:bodyPr lIns="0" rIns="0" tIns="0" bIns="0" anchor="b">
            <a:noAutofit/>
          </a:bodyPr>
          <a:p>
            <a:pPr algn="ctr">
              <a:lnSpc>
                <a:spcPct val="114000"/>
              </a:lnSpc>
              <a:tabLst>
                <a:tab algn="l" pos="0"/>
              </a:tabLst>
            </a:pPr>
            <a:r>
              <a:rPr b="0" lang="en" sz="1100" spc="-1" strike="noStrike">
                <a:solidFill>
                  <a:srgbClr val="ee0000"/>
                </a:solidFill>
                <a:latin typeface="Red Hat Display Medium"/>
                <a:ea typeface="Red Hat Display Medium"/>
              </a:rPr>
              <a:t>Tooling</a:t>
            </a:r>
            <a:endParaRPr b="0" lang="en-US" sz="1100" spc="-1" strike="noStrike">
              <a:latin typeface="Arial"/>
            </a:endParaRPr>
          </a:p>
        </p:txBody>
      </p:sp>
      <p:sp>
        <p:nvSpPr>
          <p:cNvPr id="908" name="Google Shape;3550;p231"/>
          <p:cNvSpPr txBox="1"/>
          <p:nvPr/>
        </p:nvSpPr>
        <p:spPr>
          <a:xfrm>
            <a:off x="666360" y="3367800"/>
            <a:ext cx="2441160" cy="686160"/>
          </a:xfrm>
          <a:prstGeom prst="rect">
            <a:avLst/>
          </a:prstGeom>
          <a:noFill/>
          <a:ln w="0">
            <a:noFill/>
          </a:ln>
        </p:spPr>
        <p:txBody>
          <a:bodyPr lIns="0" rIns="0" tIns="0" bIns="0">
            <a:noAutofit/>
          </a:bodyPr>
          <a:p>
            <a:pPr algn="ctr">
              <a:lnSpc>
                <a:spcPct val="140000"/>
              </a:lnSpc>
              <a:spcAft>
                <a:spcPts val="400"/>
              </a:spcAft>
              <a:tabLst>
                <a:tab algn="l" pos="0"/>
              </a:tabLst>
            </a:pPr>
            <a:r>
              <a:rPr b="0" lang="en" sz="1100" spc="-1" strike="noStrike">
                <a:solidFill>
                  <a:srgbClr val="000000"/>
                </a:solidFill>
                <a:latin typeface="Red Hat Display"/>
                <a:ea typeface="Red Hat Display"/>
              </a:rPr>
              <a:t>Python Virtual Environments are not part of the Red Hat Ansible Automation Platform solution.  These are Python constructs meant for Python developers.</a:t>
            </a:r>
            <a:endParaRPr b="0" lang="en-US" sz="1100" spc="-1" strike="noStrike">
              <a:latin typeface="Arial"/>
            </a:endParaRPr>
          </a:p>
        </p:txBody>
      </p:sp>
      <p:pic>
        <p:nvPicPr>
          <p:cNvPr id="909" name="Google Shape;3551;p231" descr=""/>
          <p:cNvPicPr/>
          <p:nvPr/>
        </p:nvPicPr>
        <p:blipFill>
          <a:blip r:embed="rId1"/>
          <a:srcRect l="103" t="0" r="129" b="0"/>
          <a:stretch/>
        </p:blipFill>
        <p:spPr>
          <a:xfrm>
            <a:off x="1472040" y="1958040"/>
            <a:ext cx="829800" cy="829800"/>
          </a:xfrm>
          <a:prstGeom prst="rect">
            <a:avLst/>
          </a:prstGeom>
          <a:ln w="0">
            <a:noFill/>
          </a:ln>
        </p:spPr>
      </p:pic>
      <p:pic>
        <p:nvPicPr>
          <p:cNvPr id="910" name="Google Shape;3552;p231" descr=""/>
          <p:cNvPicPr/>
          <p:nvPr/>
        </p:nvPicPr>
        <p:blipFill>
          <a:blip r:embed="rId2"/>
          <a:srcRect l="103" t="0" r="129" b="0"/>
          <a:stretch/>
        </p:blipFill>
        <p:spPr>
          <a:xfrm>
            <a:off x="6841800" y="1958040"/>
            <a:ext cx="829800" cy="829800"/>
          </a:xfrm>
          <a:prstGeom prst="rect">
            <a:avLst/>
          </a:prstGeom>
          <a:ln w="0">
            <a:noFill/>
          </a:ln>
        </p:spPr>
      </p:pic>
      <p:pic>
        <p:nvPicPr>
          <p:cNvPr id="911" name="Google Shape;3553;p231" descr=""/>
          <p:cNvPicPr/>
          <p:nvPr/>
        </p:nvPicPr>
        <p:blipFill>
          <a:blip r:embed="rId3"/>
          <a:srcRect l="20766" t="0" r="20766" b="0"/>
          <a:stretch/>
        </p:blipFill>
        <p:spPr>
          <a:xfrm>
            <a:off x="3457080" y="4586040"/>
            <a:ext cx="275400" cy="471600"/>
          </a:xfrm>
          <a:prstGeom prst="rect">
            <a:avLst/>
          </a:prstGeom>
          <a:ln w="0">
            <a:noFill/>
          </a:ln>
        </p:spPr>
      </p:pic>
      <p:sp>
        <p:nvSpPr>
          <p:cNvPr id="912" name="Google Shape;3554;p231"/>
          <p:cNvSpPr txBox="1"/>
          <p:nvPr/>
        </p:nvSpPr>
        <p:spPr>
          <a:xfrm>
            <a:off x="663840" y="825120"/>
            <a:ext cx="7816320" cy="414720"/>
          </a:xfrm>
          <a:prstGeom prst="rect">
            <a:avLst/>
          </a:prstGeom>
          <a:noFill/>
          <a:ln w="0">
            <a:noFill/>
          </a:ln>
        </p:spPr>
        <p:txBody>
          <a:bodyPr lIns="0" rIns="0" tIns="0" bIns="0">
            <a:noAutofit/>
          </a:bodyPr>
          <a:p>
            <a:pPr algn="ctr">
              <a:lnSpc>
                <a:spcPct val="130000"/>
              </a:lnSpc>
              <a:tabLst>
                <a:tab algn="l" pos="0"/>
              </a:tabLst>
            </a:pPr>
            <a:r>
              <a:rPr b="0" lang="en" sz="2100" spc="-1" strike="noStrike">
                <a:solidFill>
                  <a:srgbClr val="000000"/>
                </a:solidFill>
                <a:latin typeface="Red Hat Display"/>
                <a:ea typeface="Red Hat Display"/>
              </a:rPr>
              <a:t>Limitations of Python Virtual Environments</a:t>
            </a:r>
            <a:endParaRPr b="0" lang="en-US" sz="2100" spc="-1" strike="noStrike">
              <a:solidFill>
                <a:srgbClr val="000000"/>
              </a:solidFill>
              <a:latin typeface="Arial"/>
            </a:endParaRPr>
          </a:p>
        </p:txBody>
      </p:sp>
      <p:pic>
        <p:nvPicPr>
          <p:cNvPr id="913" name="Google Shape;3555;p231" descr=""/>
          <p:cNvPicPr/>
          <p:nvPr/>
        </p:nvPicPr>
        <p:blipFill>
          <a:blip r:embed="rId4"/>
          <a:stretch/>
        </p:blipFill>
        <p:spPr>
          <a:xfrm>
            <a:off x="4140000" y="1981440"/>
            <a:ext cx="863640" cy="863640"/>
          </a:xfrm>
          <a:prstGeom prst="rect">
            <a:avLst/>
          </a:prstGeom>
          <a:ln w="0">
            <a:noFill/>
          </a:ln>
        </p:spPr>
      </p:pic>
      <p:sp>
        <p:nvSpPr>
          <p:cNvPr id="914" name="Google Shape;3556;p231"/>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Google Shape;3179;p214"/>
          <p:cNvSpPr txBox="1"/>
          <p:nvPr/>
        </p:nvSpPr>
        <p:spPr>
          <a:xfrm>
            <a:off x="1557000" y="1412280"/>
            <a:ext cx="5993640" cy="2302920"/>
          </a:xfrm>
          <a:prstGeom prst="rect">
            <a:avLst/>
          </a:prstGeom>
          <a:noFill/>
          <a:ln w="0">
            <a:noFill/>
          </a:ln>
        </p:spPr>
        <p:txBody>
          <a:bodyPr lIns="0" rIns="0" tIns="0" bIns="0">
            <a:noAutofit/>
          </a:bodyPr>
          <a:p>
            <a:pPr>
              <a:lnSpc>
                <a:spcPct val="100000"/>
              </a:lnSpc>
              <a:tabLst>
                <a:tab algn="l" pos="0"/>
              </a:tabLst>
            </a:pPr>
            <a:r>
              <a:rPr b="0" lang="en" sz="1800" spc="-1" strike="noStrike">
                <a:solidFill>
                  <a:srgbClr val="ee0000"/>
                </a:solidFill>
                <a:latin typeface="Red Hat Display"/>
                <a:ea typeface="Red Hat Display"/>
              </a:rPr>
              <a:t>The content set forth herein is Red Hat confidential information and does not constitute in any way a binding or legal agreement or impose any legal obligation or duty on Red Hat.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 sz="1800" spc="-1" strike="noStrike">
                <a:solidFill>
                  <a:srgbClr val="ee0000"/>
                </a:solidFill>
                <a:latin typeface="Red Hat Display"/>
                <a:ea typeface="Red Hat Display"/>
              </a:rPr>
              <a:t>This information is provided for discussion purposes only and is subject to change for any or no reason.</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607" name="Google Shape;3180;p214"/>
          <p:cNvSpPr txBox="1"/>
          <p:nvPr/>
        </p:nvSpPr>
        <p:spPr>
          <a:xfrm>
            <a:off x="61560" y="4627080"/>
            <a:ext cx="548280" cy="107280"/>
          </a:xfrm>
          <a:prstGeom prst="rect">
            <a:avLst/>
          </a:prstGeom>
          <a:noFill/>
          <a:ln w="0">
            <a:noFill/>
          </a:ln>
        </p:spPr>
        <p:txBody>
          <a:bodyPr lIns="0" rIns="0" tIns="0" bIns="0" anchor="b">
            <a:noAutofit/>
          </a:bodyPr>
          <a:p>
            <a:pPr algn="ctr">
              <a:lnSpc>
                <a:spcPct val="100000"/>
              </a:lnSpc>
              <a:tabLst>
                <a:tab algn="l" pos="0"/>
              </a:tabLst>
            </a:pPr>
            <a:fld id="{F56F9650-84BE-4254-ACB8-22F12D4855C6}" type="slidenum">
              <a:rPr b="0" lang="en" sz="600" spc="-1" strike="noStrike">
                <a:solidFill>
                  <a:srgbClr val="ffffff"/>
                </a:solidFill>
                <a:latin typeface="Red Hat Text Medium"/>
                <a:ea typeface="Red Hat Text Medium"/>
              </a:rPr>
              <a:t>&lt;number&gt;</a:t>
            </a:fld>
            <a:endParaRPr b="0" lang="en-US" sz="600" spc="-1" strike="noStrike">
              <a:latin typeface="Times New Roman"/>
            </a:endParaRPr>
          </a:p>
        </p:txBody>
      </p:sp>
      <p:sp>
        <p:nvSpPr>
          <p:cNvPr id="608" name="Google Shape;3181;p214"/>
          <p:cNvSpPr txBox="1"/>
          <p:nvPr/>
        </p:nvSpPr>
        <p:spPr>
          <a:xfrm rot="5400000">
            <a:off x="-1603440" y="1603800"/>
            <a:ext cx="3861360" cy="653760"/>
          </a:xfrm>
          <a:prstGeom prst="rect">
            <a:avLst/>
          </a:prstGeom>
          <a:noFill/>
          <a:ln w="0">
            <a:noFill/>
          </a:ln>
        </p:spPr>
        <p:txBody>
          <a:bodyPr lIns="377280" rIns="68400" tIns="68400" bIns="68400" anchor="ctr">
            <a:noAutofit/>
          </a:bodyPr>
          <a:p>
            <a:pPr>
              <a:lnSpc>
                <a:spcPct val="100000"/>
              </a:lnSpc>
              <a:tabLst>
                <a:tab algn="l" pos="0"/>
              </a:tabLst>
            </a:pPr>
            <a:r>
              <a:rPr b="0" lang="en" sz="800" spc="-1" strike="noStrike">
                <a:solidFill>
                  <a:srgbClr val="ffffff"/>
                </a:solidFill>
                <a:latin typeface="Red Hat Display Medium"/>
                <a:ea typeface="Red Hat Display Medium"/>
              </a:rPr>
              <a:t>DISCLAIMER AND WARNING</a:t>
            </a:r>
            <a:endParaRPr b="0" lang="en-US" sz="800" spc="-1" strike="noStrike">
              <a:latin typeface="Arial"/>
            </a:endParaRPr>
          </a:p>
        </p:txBody>
      </p:sp>
      <p:sp>
        <p:nvSpPr>
          <p:cNvPr id="609" name="Google Shape;3182;p214"/>
          <p:cNvSpPr/>
          <p:nvPr/>
        </p:nvSpPr>
        <p:spPr>
          <a:xfrm>
            <a:off x="1455120" y="521280"/>
            <a:ext cx="5337720" cy="622440"/>
          </a:xfrm>
          <a:prstGeom prst="rect">
            <a:avLst/>
          </a:prstGeom>
          <a:noFill/>
          <a:ln w="0">
            <a:noFill/>
          </a:ln>
        </p:spPr>
        <p:style>
          <a:lnRef idx="0"/>
          <a:fillRef idx="0"/>
          <a:effectRef idx="0"/>
          <a:fontRef idx="minor"/>
        </p:style>
        <p:txBody>
          <a:bodyPr lIns="68400" rIns="68400" tIns="68400" bIns="68400">
            <a:noAutofit/>
          </a:bodyPr>
          <a:p>
            <a:pPr>
              <a:lnSpc>
                <a:spcPct val="100000"/>
              </a:lnSpc>
              <a:tabLst>
                <a:tab algn="l" pos="0"/>
              </a:tabLst>
            </a:pPr>
            <a:r>
              <a:rPr b="0" lang="en" sz="3600" spc="-1" strike="noStrike">
                <a:solidFill>
                  <a:srgbClr val="ee0000"/>
                </a:solidFill>
                <a:latin typeface="Overpass Light"/>
                <a:ea typeface="Overpass Light"/>
              </a:rPr>
              <a:t>Disclaimer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5" name="Google Shape;3561;p232"/>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Streamlined development and maintenance of your automation</a:t>
            </a:r>
            <a:endParaRPr b="0" lang="en-US" sz="1600" spc="-1" strike="noStrike">
              <a:latin typeface="Arial"/>
            </a:endParaRPr>
          </a:p>
        </p:txBody>
      </p:sp>
      <p:pic>
        <p:nvPicPr>
          <p:cNvPr id="916" name="Google Shape;3562;p232" descr=""/>
          <p:cNvPicPr/>
          <p:nvPr/>
        </p:nvPicPr>
        <p:blipFill>
          <a:blip r:embed="rId1"/>
          <a:srcRect l="0" t="157" r="0" b="157"/>
          <a:stretch/>
        </p:blipFill>
        <p:spPr>
          <a:xfrm>
            <a:off x="1928160" y="3786120"/>
            <a:ext cx="863640" cy="863640"/>
          </a:xfrm>
          <a:prstGeom prst="rect">
            <a:avLst/>
          </a:prstGeom>
          <a:ln w="0">
            <a:noFill/>
          </a:ln>
        </p:spPr>
      </p:pic>
      <p:pic>
        <p:nvPicPr>
          <p:cNvPr id="917" name="Google Shape;3563;p232" descr=""/>
          <p:cNvPicPr/>
          <p:nvPr/>
        </p:nvPicPr>
        <p:blipFill>
          <a:blip r:embed="rId2"/>
          <a:srcRect l="157" t="0" r="157" b="0"/>
          <a:stretch/>
        </p:blipFill>
        <p:spPr>
          <a:xfrm>
            <a:off x="1951920" y="2450880"/>
            <a:ext cx="816120" cy="816120"/>
          </a:xfrm>
          <a:prstGeom prst="rect">
            <a:avLst/>
          </a:prstGeom>
          <a:ln w="0">
            <a:noFill/>
          </a:ln>
        </p:spPr>
      </p:pic>
      <p:pic>
        <p:nvPicPr>
          <p:cNvPr id="918" name="Google Shape;3564;p232" descr=""/>
          <p:cNvPicPr/>
          <p:nvPr/>
        </p:nvPicPr>
        <p:blipFill>
          <a:blip r:embed="rId3"/>
          <a:srcRect l="157" t="0" r="157" b="0"/>
          <a:stretch/>
        </p:blipFill>
        <p:spPr>
          <a:xfrm>
            <a:off x="1855080" y="1240200"/>
            <a:ext cx="863640" cy="863640"/>
          </a:xfrm>
          <a:prstGeom prst="rect">
            <a:avLst/>
          </a:prstGeom>
          <a:ln w="0">
            <a:noFill/>
          </a:ln>
        </p:spPr>
      </p:pic>
      <p:sp>
        <p:nvSpPr>
          <p:cNvPr id="919" name="Google Shape;3565;p232"/>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920" name="Google Shape;3566;p232"/>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921" name="Google Shape;3567;p232"/>
          <p:cNvSpPr/>
          <p:nvPr/>
        </p:nvSpPr>
        <p:spPr>
          <a:xfrm>
            <a:off x="267840" y="392112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922" name="Google Shape;3568;p232"/>
          <p:cNvSpPr/>
          <p:nvPr/>
        </p:nvSpPr>
        <p:spPr>
          <a:xfrm>
            <a:off x="2768400" y="1370160"/>
            <a:ext cx="566064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Management of Ansible dependencies, multiple python virtualenvs increases the cost and complexity of automation </a:t>
            </a:r>
            <a:endParaRPr b="0" lang="en-US" sz="1400" spc="-1" strike="noStrike">
              <a:latin typeface="Arial"/>
            </a:endParaRPr>
          </a:p>
        </p:txBody>
      </p:sp>
      <p:sp>
        <p:nvSpPr>
          <p:cNvPr id="923" name="Google Shape;3569;p232"/>
          <p:cNvSpPr/>
          <p:nvPr/>
        </p:nvSpPr>
        <p:spPr>
          <a:xfrm>
            <a:off x="2768400" y="2338200"/>
            <a:ext cx="5308920" cy="117108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Red Hat Display"/>
                <a:ea typeface="Red Hat Display"/>
              </a:rPr>
              <a:t>Only the packaging of components needed for automation in a cloud-native way.  Future ability to directly execute higher-order content such as Ansible Roles with low-code/no-code methods. Scale out capacity on demand with OpenShift.</a:t>
            </a:r>
            <a:endParaRPr b="0" lang="en-US" sz="1400" spc="-1" strike="noStrike">
              <a:latin typeface="Arial"/>
            </a:endParaRPr>
          </a:p>
        </p:txBody>
      </p:sp>
      <p:sp>
        <p:nvSpPr>
          <p:cNvPr id="924" name="Google Shape;3570;p232"/>
          <p:cNvSpPr/>
          <p:nvPr/>
        </p:nvSpPr>
        <p:spPr>
          <a:xfrm flipH="1">
            <a:off x="2767680" y="3809880"/>
            <a:ext cx="5308920" cy="816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Bundle together all required Collections, corresponding RPM or PIP3 dependencies, and a minimal Ansible version in a single container.</a:t>
            </a:r>
            <a:endParaRPr b="0" lang="en-US" sz="1400" spc="-1" strike="noStrike">
              <a:latin typeface="Arial"/>
            </a:endParaRPr>
          </a:p>
        </p:txBody>
      </p:sp>
      <p:sp>
        <p:nvSpPr>
          <p:cNvPr id="925" name="Google Shape;3571;p232"/>
          <p:cNvSpPr/>
          <p:nvPr/>
        </p:nvSpPr>
        <p:spPr>
          <a:xfrm>
            <a:off x="662760" y="38448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Ansible Execution Environments </a:t>
            </a:r>
            <a:endParaRPr b="0" lang="en-US" sz="2200" spc="-1" strike="noStrike">
              <a:latin typeface="Arial"/>
            </a:endParaRPr>
          </a:p>
        </p:txBody>
      </p:sp>
      <p:sp>
        <p:nvSpPr>
          <p:cNvPr id="926" name="Google Shape;3572;p232"/>
          <p:cNvSpPr/>
          <p:nvPr/>
        </p:nvSpPr>
        <p:spPr>
          <a:xfrm>
            <a:off x="2115360" y="2197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27" name="Google Shape;3573;p232"/>
          <p:cNvSpPr/>
          <p:nvPr/>
        </p:nvSpPr>
        <p:spPr>
          <a:xfrm>
            <a:off x="2115360" y="36136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28" name="Google Shape;3574;p232"/>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Google Shape;3579;p233"/>
          <p:cNvSpPr/>
          <p:nvPr/>
        </p:nvSpPr>
        <p:spPr>
          <a:xfrm>
            <a:off x="1654920" y="1528920"/>
            <a:ext cx="5970600" cy="2346120"/>
          </a:xfrm>
          <a:prstGeom prst="bracketPair">
            <a:avLst>
              <a:gd name="adj" fmla="val 16667"/>
            </a:avLst>
          </a:prstGeom>
          <a:noFill/>
          <a:ln w="19050">
            <a:solidFill>
              <a:srgbClr val="595959"/>
            </a:solidFill>
            <a:round/>
          </a:ln>
        </p:spPr>
        <p:style>
          <a:lnRef idx="0"/>
          <a:fillRef idx="0"/>
          <a:effectRef idx="0"/>
          <a:fontRef idx="minor"/>
        </p:style>
      </p:sp>
      <p:sp>
        <p:nvSpPr>
          <p:cNvPr id="930" name="Google Shape;3580;p233"/>
          <p:cNvSpPr txBox="1"/>
          <p:nvPr/>
        </p:nvSpPr>
        <p:spPr>
          <a:xfrm>
            <a:off x="663840" y="825120"/>
            <a:ext cx="7816320" cy="414720"/>
          </a:xfrm>
          <a:prstGeom prst="rect">
            <a:avLst/>
          </a:prstGeom>
          <a:noFill/>
          <a:ln w="0">
            <a:noFill/>
          </a:ln>
        </p:spPr>
        <p:txBody>
          <a:bodyPr lIns="0" rIns="0" tIns="0" bIns="0">
            <a:noAutofit/>
          </a:bodyPr>
          <a:p>
            <a:pPr algn="ctr">
              <a:lnSpc>
                <a:spcPct val="130000"/>
              </a:lnSpc>
              <a:tabLst>
                <a:tab algn="l" pos="0"/>
              </a:tabLst>
            </a:pPr>
            <a:r>
              <a:rPr b="0" lang="en" sz="2100" spc="-1" strike="noStrike">
                <a:solidFill>
                  <a:srgbClr val="000000"/>
                </a:solidFill>
                <a:latin typeface="Red Hat Display"/>
                <a:ea typeface="Red Hat Display"/>
              </a:rPr>
              <a:t>What’s in an Execution Environment? </a:t>
            </a:r>
            <a:endParaRPr b="0" lang="en-US" sz="2100" spc="-1" strike="noStrike">
              <a:solidFill>
                <a:srgbClr val="000000"/>
              </a:solidFill>
              <a:latin typeface="Arial"/>
            </a:endParaRPr>
          </a:p>
        </p:txBody>
      </p:sp>
      <p:pic>
        <p:nvPicPr>
          <p:cNvPr id="931" name="Google Shape;3581;p233" descr=""/>
          <p:cNvPicPr/>
          <p:nvPr/>
        </p:nvPicPr>
        <p:blipFill>
          <a:blip r:embed="rId1"/>
          <a:stretch/>
        </p:blipFill>
        <p:spPr>
          <a:xfrm>
            <a:off x="2145600" y="1660680"/>
            <a:ext cx="984240" cy="984240"/>
          </a:xfrm>
          <a:prstGeom prst="rect">
            <a:avLst/>
          </a:prstGeom>
          <a:ln w="0">
            <a:noFill/>
          </a:ln>
        </p:spPr>
      </p:pic>
      <p:sp>
        <p:nvSpPr>
          <p:cNvPr id="932" name="Google Shape;3582;p233"/>
          <p:cNvSpPr/>
          <p:nvPr/>
        </p:nvSpPr>
        <p:spPr>
          <a:xfrm>
            <a:off x="1890720" y="2730600"/>
            <a:ext cx="1494360" cy="48780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Required collections in defined version</a:t>
            </a:r>
            <a:endParaRPr b="0" lang="en-US" sz="1000" spc="-1" strike="noStrike">
              <a:latin typeface="Arial"/>
            </a:endParaRPr>
          </a:p>
        </p:txBody>
      </p:sp>
      <p:pic>
        <p:nvPicPr>
          <p:cNvPr id="933" name="Google Shape;3583;p233" descr=""/>
          <p:cNvPicPr/>
          <p:nvPr/>
        </p:nvPicPr>
        <p:blipFill>
          <a:blip r:embed="rId2"/>
          <a:stretch/>
        </p:blipFill>
        <p:spPr>
          <a:xfrm>
            <a:off x="4120560" y="1599120"/>
            <a:ext cx="984240" cy="984240"/>
          </a:xfrm>
          <a:prstGeom prst="rect">
            <a:avLst/>
          </a:prstGeom>
          <a:ln w="0">
            <a:noFill/>
          </a:ln>
        </p:spPr>
      </p:pic>
      <p:sp>
        <p:nvSpPr>
          <p:cNvPr id="934" name="Google Shape;3584;p233"/>
          <p:cNvSpPr/>
          <p:nvPr/>
        </p:nvSpPr>
        <p:spPr>
          <a:xfrm>
            <a:off x="3865680" y="2669400"/>
            <a:ext cx="1494360" cy="6400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Python &amp; needed libraries in defined version </a:t>
            </a:r>
            <a:endParaRPr b="0" lang="en-US" sz="1000" spc="-1" strike="noStrike">
              <a:latin typeface="Arial"/>
            </a:endParaRPr>
          </a:p>
        </p:txBody>
      </p:sp>
      <p:sp>
        <p:nvSpPr>
          <p:cNvPr id="935" name="Google Shape;3585;p233"/>
          <p:cNvSpPr/>
          <p:nvPr/>
        </p:nvSpPr>
        <p:spPr>
          <a:xfrm>
            <a:off x="5840280" y="2746080"/>
            <a:ext cx="149436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Ansible Core</a:t>
            </a:r>
            <a:endParaRPr b="0" lang="en-US" sz="1000" spc="-1" strike="noStrike">
              <a:latin typeface="Arial"/>
            </a:endParaRPr>
          </a:p>
        </p:txBody>
      </p:sp>
      <p:pic>
        <p:nvPicPr>
          <p:cNvPr id="936" name="Google Shape;3586;p233" descr=""/>
          <p:cNvPicPr/>
          <p:nvPr/>
        </p:nvPicPr>
        <p:blipFill>
          <a:blip r:embed="rId3"/>
          <a:stretch/>
        </p:blipFill>
        <p:spPr>
          <a:xfrm>
            <a:off x="6095520" y="1676160"/>
            <a:ext cx="984240" cy="984240"/>
          </a:xfrm>
          <a:prstGeom prst="rect">
            <a:avLst/>
          </a:prstGeom>
          <a:ln w="0">
            <a:noFill/>
          </a:ln>
        </p:spPr>
      </p:pic>
      <p:sp>
        <p:nvSpPr>
          <p:cNvPr id="937" name="Google Shape;3587;p233"/>
          <p:cNvSpPr/>
          <p:nvPr/>
        </p:nvSpPr>
        <p:spPr>
          <a:xfrm>
            <a:off x="3385080" y="2201760"/>
            <a:ext cx="479880" cy="479880"/>
          </a:xfrm>
          <a:prstGeom prst="mathPlus">
            <a:avLst>
              <a:gd name="adj1" fmla="val 23520"/>
            </a:avLst>
          </a:prstGeom>
          <a:noFill/>
          <a:ln w="19050">
            <a:solidFill>
              <a:srgbClr val="808080"/>
            </a:solidFill>
            <a:round/>
          </a:ln>
        </p:spPr>
        <p:style>
          <a:lnRef idx="0"/>
          <a:fillRef idx="0"/>
          <a:effectRef idx="0"/>
          <a:fontRef idx="minor"/>
        </p:style>
      </p:sp>
      <p:sp>
        <p:nvSpPr>
          <p:cNvPr id="938" name="Google Shape;3588;p233"/>
          <p:cNvSpPr/>
          <p:nvPr/>
        </p:nvSpPr>
        <p:spPr>
          <a:xfrm>
            <a:off x="5360040" y="2217240"/>
            <a:ext cx="479880" cy="479880"/>
          </a:xfrm>
          <a:prstGeom prst="mathPlus">
            <a:avLst>
              <a:gd name="adj1" fmla="val 23520"/>
            </a:avLst>
          </a:prstGeom>
          <a:noFill/>
          <a:ln w="19050">
            <a:solidFill>
              <a:srgbClr val="808080"/>
            </a:solidFill>
            <a:round/>
          </a:ln>
        </p:spPr>
        <p:style>
          <a:lnRef idx="0"/>
          <a:fillRef idx="0"/>
          <a:effectRef idx="0"/>
          <a:fontRef idx="minor"/>
        </p:style>
      </p:sp>
      <p:sp>
        <p:nvSpPr>
          <p:cNvPr id="939" name="Google Shape;3589;p233"/>
          <p:cNvSpPr/>
          <p:nvPr/>
        </p:nvSpPr>
        <p:spPr>
          <a:xfrm>
            <a:off x="1890720" y="3363480"/>
            <a:ext cx="5631120" cy="295560"/>
          </a:xfrm>
          <a:prstGeom prst="rect">
            <a:avLst/>
          </a:prstGeom>
          <a:solidFill>
            <a:schemeClr val="accent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ffffff"/>
                </a:solidFill>
                <a:latin typeface="Red Hat Text"/>
                <a:ea typeface="Red Hat Text"/>
              </a:rPr>
              <a:t>Universal Base Image (UBI8)</a:t>
            </a:r>
            <a:endParaRPr b="0" lang="en-US" sz="1400" spc="-1" strike="noStrike">
              <a:latin typeface="Arial"/>
            </a:endParaRPr>
          </a:p>
        </p:txBody>
      </p:sp>
      <p:sp>
        <p:nvSpPr>
          <p:cNvPr id="940" name="Google Shape;3590;p233"/>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Google Shape;3595;p234"/>
          <p:cNvSpPr/>
          <p:nvPr/>
        </p:nvSpPr>
        <p:spPr>
          <a:xfrm>
            <a:off x="3773880" y="1209600"/>
            <a:ext cx="5274720" cy="3223800"/>
          </a:xfrm>
          <a:prstGeom prst="rect">
            <a:avLst/>
          </a:prstGeom>
          <a:noFill/>
          <a:ln w="19050">
            <a:solidFill>
              <a:srgbClr val="068db9"/>
            </a:solidFill>
            <a:prstDash val="dash"/>
            <a:round/>
          </a:ln>
        </p:spPr>
        <p:style>
          <a:lnRef idx="0"/>
          <a:fillRef idx="0"/>
          <a:effectRef idx="0"/>
          <a:fontRef idx="minor"/>
        </p:style>
      </p:sp>
      <p:sp>
        <p:nvSpPr>
          <p:cNvPr id="942" name="Google Shape;3596;p234"/>
          <p:cNvSpPr/>
          <p:nvPr/>
        </p:nvSpPr>
        <p:spPr>
          <a:xfrm>
            <a:off x="662760" y="38448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Example Packaging with Execution Environments</a:t>
            </a:r>
            <a:endParaRPr b="0" lang="en-US" sz="2200" spc="-1" strike="noStrike">
              <a:latin typeface="Arial"/>
            </a:endParaRPr>
          </a:p>
        </p:txBody>
      </p:sp>
      <p:sp>
        <p:nvSpPr>
          <p:cNvPr id="943" name="Google Shape;3597;p234"/>
          <p:cNvSpPr/>
          <p:nvPr/>
        </p:nvSpPr>
        <p:spPr>
          <a:xfrm flipH="1" rot="10800000">
            <a:off x="-9360" y="173880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44" name="Google Shape;3598;p234"/>
          <p:cNvSpPr/>
          <p:nvPr/>
        </p:nvSpPr>
        <p:spPr>
          <a:xfrm flipH="1" rot="10800000">
            <a:off x="-9360" y="227700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45" name="Google Shape;3599;p234"/>
          <p:cNvSpPr/>
          <p:nvPr/>
        </p:nvSpPr>
        <p:spPr>
          <a:xfrm flipH="1" rot="10800000">
            <a:off x="24120" y="278712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46" name="Google Shape;3600;p234"/>
          <p:cNvSpPr/>
          <p:nvPr/>
        </p:nvSpPr>
        <p:spPr>
          <a:xfrm>
            <a:off x="1103400" y="1270080"/>
            <a:ext cx="200412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amazon.aws Collection</a:t>
            </a:r>
            <a:endParaRPr b="0" lang="en-US" sz="1200" spc="-1" strike="noStrike">
              <a:latin typeface="Arial"/>
            </a:endParaRPr>
          </a:p>
        </p:txBody>
      </p:sp>
      <p:sp>
        <p:nvSpPr>
          <p:cNvPr id="947" name="Google Shape;3601;p234"/>
          <p:cNvSpPr/>
          <p:nvPr/>
        </p:nvSpPr>
        <p:spPr>
          <a:xfrm>
            <a:off x="1103400" y="1855800"/>
            <a:ext cx="221220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ansible.utils Collection</a:t>
            </a:r>
            <a:endParaRPr b="0" lang="en-US" sz="1200" spc="-1" strike="noStrike">
              <a:latin typeface="Arial"/>
            </a:endParaRPr>
          </a:p>
        </p:txBody>
      </p:sp>
      <p:sp>
        <p:nvSpPr>
          <p:cNvPr id="948" name="Google Shape;3602;p234"/>
          <p:cNvSpPr/>
          <p:nvPr/>
        </p:nvSpPr>
        <p:spPr>
          <a:xfrm>
            <a:off x="1103400" y="2333520"/>
            <a:ext cx="214740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arista.cvp Collection</a:t>
            </a:r>
            <a:endParaRPr b="0" lang="en-US" sz="1200" spc="-1" strike="noStrike">
              <a:latin typeface="Arial"/>
            </a:endParaRPr>
          </a:p>
        </p:txBody>
      </p:sp>
      <p:sp>
        <p:nvSpPr>
          <p:cNvPr id="949" name="Google Shape;3603;p234"/>
          <p:cNvSpPr/>
          <p:nvPr/>
        </p:nvSpPr>
        <p:spPr>
          <a:xfrm>
            <a:off x="1103400" y="2820960"/>
            <a:ext cx="276048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azure.azcollection Collection</a:t>
            </a:r>
            <a:endParaRPr b="0" lang="en-US" sz="1200" spc="-1" strike="noStrike">
              <a:latin typeface="Arial"/>
            </a:endParaRPr>
          </a:p>
        </p:txBody>
      </p:sp>
      <p:sp>
        <p:nvSpPr>
          <p:cNvPr id="950" name="Google Shape;3604;p234"/>
          <p:cNvSpPr/>
          <p:nvPr/>
        </p:nvSpPr>
        <p:spPr>
          <a:xfrm flipH="1" rot="10800000">
            <a:off x="24120" y="325728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51" name="Google Shape;3605;p234"/>
          <p:cNvSpPr/>
          <p:nvPr/>
        </p:nvSpPr>
        <p:spPr>
          <a:xfrm>
            <a:off x="1103400" y="3378240"/>
            <a:ext cx="260964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ibm.qradar Collection</a:t>
            </a:r>
            <a:endParaRPr b="0" lang="en-US" sz="1200" spc="-1" strike="noStrike">
              <a:latin typeface="Arial"/>
            </a:endParaRPr>
          </a:p>
        </p:txBody>
      </p:sp>
      <p:sp>
        <p:nvSpPr>
          <p:cNvPr id="952" name="Google Shape;3606;p234"/>
          <p:cNvSpPr/>
          <p:nvPr/>
        </p:nvSpPr>
        <p:spPr>
          <a:xfrm flipH="1" rot="10800000">
            <a:off x="24120" y="384876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53" name="Google Shape;3607;p234"/>
          <p:cNvSpPr/>
          <p:nvPr/>
        </p:nvSpPr>
        <p:spPr>
          <a:xfrm>
            <a:off x="1083960" y="3916800"/>
            <a:ext cx="238644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redhat.satellite Collection</a:t>
            </a:r>
            <a:endParaRPr b="0" lang="en-US" sz="1200" spc="-1" strike="noStrike">
              <a:latin typeface="Arial"/>
            </a:endParaRPr>
          </a:p>
        </p:txBody>
      </p:sp>
      <p:sp>
        <p:nvSpPr>
          <p:cNvPr id="954" name="Google Shape;3608;p234"/>
          <p:cNvSpPr/>
          <p:nvPr/>
        </p:nvSpPr>
        <p:spPr>
          <a:xfrm flipH="1" rot="10800000">
            <a:off x="67320" y="4345560"/>
            <a:ext cx="2422440" cy="1008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55" name="Google Shape;3609;p234"/>
          <p:cNvSpPr/>
          <p:nvPr/>
        </p:nvSpPr>
        <p:spPr>
          <a:xfrm>
            <a:off x="1103400" y="4404600"/>
            <a:ext cx="2386440" cy="4118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200" spc="-1" strike="noStrike">
                <a:solidFill>
                  <a:srgbClr val="000000"/>
                </a:solidFill>
                <a:latin typeface="Red Hat Text"/>
                <a:ea typeface="Red Hat Text"/>
              </a:rPr>
              <a:t>splunk.es Collection</a:t>
            </a:r>
            <a:endParaRPr b="0" lang="en-US" sz="1200" spc="-1" strike="noStrike">
              <a:latin typeface="Arial"/>
            </a:endParaRPr>
          </a:p>
        </p:txBody>
      </p:sp>
      <p:sp>
        <p:nvSpPr>
          <p:cNvPr id="956" name="Google Shape;3610;p234"/>
          <p:cNvSpPr/>
          <p:nvPr/>
        </p:nvSpPr>
        <p:spPr>
          <a:xfrm>
            <a:off x="4300560" y="1629720"/>
            <a:ext cx="2504520" cy="2616120"/>
          </a:xfrm>
          <a:prstGeom prst="rect">
            <a:avLst/>
          </a:prstGeom>
          <a:solidFill>
            <a:srgbClr val="ffffff"/>
          </a:solidFill>
          <a:ln w="9525">
            <a:solidFill>
              <a:srgbClr val="595959"/>
            </a:solidFill>
            <a:round/>
          </a:ln>
        </p:spPr>
        <p:style>
          <a:lnRef idx="0"/>
          <a:fillRef idx="0"/>
          <a:effectRef idx="0"/>
          <a:fontRef idx="minor"/>
        </p:style>
      </p:sp>
      <p:sp>
        <p:nvSpPr>
          <p:cNvPr id="957" name="Google Shape;3611;p234"/>
          <p:cNvSpPr/>
          <p:nvPr/>
        </p:nvSpPr>
        <p:spPr>
          <a:xfrm>
            <a:off x="4359240" y="1326960"/>
            <a:ext cx="2386440" cy="35064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000000"/>
                </a:solidFill>
                <a:latin typeface="Red Hat Display"/>
                <a:ea typeface="Red Hat Display"/>
              </a:rPr>
              <a:t>Ansible Execution Environment</a:t>
            </a:r>
            <a:endParaRPr b="0" lang="en-US" sz="1100" spc="-1" strike="noStrike">
              <a:latin typeface="Arial"/>
            </a:endParaRPr>
          </a:p>
        </p:txBody>
      </p:sp>
      <p:sp>
        <p:nvSpPr>
          <p:cNvPr id="958" name="Google Shape;3612;p234"/>
          <p:cNvSpPr/>
          <p:nvPr/>
        </p:nvSpPr>
        <p:spPr>
          <a:xfrm>
            <a:off x="4578840" y="1878120"/>
            <a:ext cx="1947960" cy="381240"/>
          </a:xfrm>
          <a:prstGeom prst="rect">
            <a:avLst/>
          </a:prstGeom>
          <a:solidFill>
            <a:srgbClr val="d9d9d9"/>
          </a:solidFill>
          <a:ln w="9525">
            <a:solidFill>
              <a:srgbClr val="000000"/>
            </a:solidFill>
            <a:round/>
          </a:ln>
        </p:spPr>
        <p:style>
          <a:lnRef idx="0"/>
          <a:fillRef idx="0"/>
          <a:effectRef idx="0"/>
          <a:fontRef idx="minor"/>
        </p:style>
        <p:txBody>
          <a:bodyPr tIns="91440" bIns="91440">
            <a:spAutoFit/>
          </a:bodyPr>
          <a:p>
            <a:pPr algn="ctr">
              <a:lnSpc>
                <a:spcPct val="100000"/>
              </a:lnSpc>
              <a:tabLst>
                <a:tab algn="l" pos="0"/>
              </a:tabLst>
            </a:pPr>
            <a:r>
              <a:rPr b="0" lang="en" sz="1300" spc="-1" strike="noStrike">
                <a:solidFill>
                  <a:srgbClr val="000000"/>
                </a:solidFill>
                <a:latin typeface="Red Hat Display"/>
                <a:ea typeface="Red Hat Display"/>
              </a:rPr>
              <a:t>RHEL UBI 8</a:t>
            </a:r>
            <a:endParaRPr b="0" lang="en-US" sz="1300" spc="-1" strike="noStrike">
              <a:latin typeface="Arial"/>
            </a:endParaRPr>
          </a:p>
        </p:txBody>
      </p:sp>
      <p:sp>
        <p:nvSpPr>
          <p:cNvPr id="959" name="Google Shape;3613;p234"/>
          <p:cNvSpPr/>
          <p:nvPr/>
        </p:nvSpPr>
        <p:spPr>
          <a:xfrm>
            <a:off x="4578840" y="2460240"/>
            <a:ext cx="1947960" cy="381240"/>
          </a:xfrm>
          <a:prstGeom prst="rect">
            <a:avLst/>
          </a:prstGeom>
          <a:solidFill>
            <a:srgbClr val="d9d9d9"/>
          </a:solidFill>
          <a:ln w="9525">
            <a:solidFill>
              <a:srgbClr val="000000"/>
            </a:solidFill>
            <a:round/>
          </a:ln>
        </p:spPr>
        <p:style>
          <a:lnRef idx="0"/>
          <a:fillRef idx="0"/>
          <a:effectRef idx="0"/>
          <a:fontRef idx="minor"/>
        </p:style>
        <p:txBody>
          <a:bodyPr tIns="91440" bIns="91440">
            <a:spAutoFit/>
          </a:bodyPr>
          <a:p>
            <a:pPr algn="ctr">
              <a:lnSpc>
                <a:spcPct val="100000"/>
              </a:lnSpc>
              <a:tabLst>
                <a:tab algn="l" pos="0"/>
              </a:tabLst>
            </a:pPr>
            <a:r>
              <a:rPr b="0" lang="en" sz="1300" spc="-1" strike="noStrike">
                <a:solidFill>
                  <a:srgbClr val="000000"/>
                </a:solidFill>
                <a:latin typeface="Red Hat Display"/>
                <a:ea typeface="Red Hat Display"/>
              </a:rPr>
              <a:t>Python 3.8</a:t>
            </a:r>
            <a:endParaRPr b="0" lang="en-US" sz="1300" spc="-1" strike="noStrike">
              <a:latin typeface="Arial"/>
            </a:endParaRPr>
          </a:p>
        </p:txBody>
      </p:sp>
      <p:pic>
        <p:nvPicPr>
          <p:cNvPr id="960" name="Google Shape;3614;p234" descr=""/>
          <p:cNvPicPr/>
          <p:nvPr/>
        </p:nvPicPr>
        <p:blipFill>
          <a:blip r:embed="rId1"/>
          <a:stretch/>
        </p:blipFill>
        <p:spPr>
          <a:xfrm>
            <a:off x="3889080" y="1281240"/>
            <a:ext cx="563040" cy="563040"/>
          </a:xfrm>
          <a:prstGeom prst="rect">
            <a:avLst/>
          </a:prstGeom>
          <a:ln w="0">
            <a:noFill/>
          </a:ln>
        </p:spPr>
      </p:pic>
      <p:sp>
        <p:nvSpPr>
          <p:cNvPr id="961" name="Google Shape;3615;p234"/>
          <p:cNvSpPr/>
          <p:nvPr/>
        </p:nvSpPr>
        <p:spPr>
          <a:xfrm rot="10800000">
            <a:off x="3470760" y="3719520"/>
            <a:ext cx="1026720" cy="231120"/>
          </a:xfrm>
          <a:prstGeom prst="leftArrow">
            <a:avLst>
              <a:gd name="adj1" fmla="val 50000"/>
              <a:gd name="adj2" fmla="val 50000"/>
            </a:avLst>
          </a:prstGeom>
          <a:solidFill>
            <a:srgbClr val="ee0000"/>
          </a:solidFill>
          <a:ln w="9525">
            <a:solidFill>
              <a:srgbClr val="595959"/>
            </a:solidFill>
            <a:round/>
          </a:ln>
        </p:spPr>
        <p:style>
          <a:lnRef idx="0"/>
          <a:fillRef idx="0"/>
          <a:effectRef idx="0"/>
          <a:fontRef idx="minor"/>
        </p:style>
      </p:sp>
      <p:sp>
        <p:nvSpPr>
          <p:cNvPr id="962" name="Google Shape;3616;p234"/>
          <p:cNvSpPr/>
          <p:nvPr/>
        </p:nvSpPr>
        <p:spPr>
          <a:xfrm>
            <a:off x="4578840" y="3042360"/>
            <a:ext cx="1947960" cy="381240"/>
          </a:xfrm>
          <a:prstGeom prst="rect">
            <a:avLst/>
          </a:prstGeom>
          <a:solidFill>
            <a:srgbClr val="d9d9d9"/>
          </a:solidFill>
          <a:ln w="9525">
            <a:solidFill>
              <a:srgbClr val="000000"/>
            </a:solidFill>
            <a:round/>
          </a:ln>
        </p:spPr>
        <p:style>
          <a:lnRef idx="0"/>
          <a:fillRef idx="0"/>
          <a:effectRef idx="0"/>
          <a:fontRef idx="minor"/>
        </p:style>
        <p:txBody>
          <a:bodyPr tIns="91440" bIns="91440">
            <a:spAutoFit/>
          </a:bodyPr>
          <a:p>
            <a:pPr algn="ctr">
              <a:lnSpc>
                <a:spcPct val="100000"/>
              </a:lnSpc>
              <a:tabLst>
                <a:tab algn="l" pos="0"/>
              </a:tabLst>
            </a:pPr>
            <a:r>
              <a:rPr b="0" lang="en" sz="1300" spc="-1" strike="noStrike">
                <a:solidFill>
                  <a:srgbClr val="000000"/>
                </a:solidFill>
                <a:latin typeface="Red Hat Display"/>
                <a:ea typeface="Red Hat Display"/>
              </a:rPr>
              <a:t>Ansible Core 2.11*</a:t>
            </a:r>
            <a:endParaRPr b="0" lang="en-US" sz="1300" spc="-1" strike="noStrike">
              <a:latin typeface="Arial"/>
            </a:endParaRPr>
          </a:p>
        </p:txBody>
      </p:sp>
      <p:sp>
        <p:nvSpPr>
          <p:cNvPr id="963" name="Google Shape;3617;p234"/>
          <p:cNvSpPr/>
          <p:nvPr/>
        </p:nvSpPr>
        <p:spPr>
          <a:xfrm>
            <a:off x="4578840" y="3624120"/>
            <a:ext cx="1947960" cy="381240"/>
          </a:xfrm>
          <a:prstGeom prst="rect">
            <a:avLst/>
          </a:prstGeom>
          <a:solidFill>
            <a:srgbClr val="d9d9d9"/>
          </a:solidFill>
          <a:ln w="9525">
            <a:solidFill>
              <a:srgbClr val="000000"/>
            </a:solidFill>
            <a:round/>
          </a:ln>
        </p:spPr>
        <p:style>
          <a:lnRef idx="0"/>
          <a:fillRef idx="0"/>
          <a:effectRef idx="0"/>
          <a:fontRef idx="minor"/>
        </p:style>
        <p:txBody>
          <a:bodyPr tIns="91440" bIns="91440">
            <a:spAutoFit/>
          </a:bodyPr>
          <a:p>
            <a:pPr algn="ctr">
              <a:lnSpc>
                <a:spcPct val="100000"/>
              </a:lnSpc>
              <a:tabLst>
                <a:tab algn="l" pos="0"/>
              </a:tabLst>
            </a:pPr>
            <a:r>
              <a:rPr b="0" lang="en" sz="1300" spc="-1" strike="noStrike">
                <a:solidFill>
                  <a:srgbClr val="000000"/>
                </a:solidFill>
                <a:latin typeface="Red Hat Display"/>
                <a:ea typeface="Red Hat Display"/>
              </a:rPr>
              <a:t>Collections</a:t>
            </a:r>
            <a:endParaRPr b="0" lang="en-US" sz="1300" spc="-1" strike="noStrike">
              <a:latin typeface="Arial"/>
            </a:endParaRPr>
          </a:p>
        </p:txBody>
      </p:sp>
      <p:sp>
        <p:nvSpPr>
          <p:cNvPr id="964" name="Google Shape;3618;p234"/>
          <p:cNvSpPr/>
          <p:nvPr/>
        </p:nvSpPr>
        <p:spPr>
          <a:xfrm>
            <a:off x="7250040" y="2180160"/>
            <a:ext cx="189360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Ansible Control Node</a:t>
            </a:r>
            <a:endParaRPr b="0" lang="en-US" sz="1100" spc="-1" strike="noStrike">
              <a:latin typeface="Arial"/>
            </a:endParaRPr>
          </a:p>
        </p:txBody>
      </p:sp>
      <p:pic>
        <p:nvPicPr>
          <p:cNvPr id="965" name="Google Shape;3619;p234" descr=""/>
          <p:cNvPicPr/>
          <p:nvPr/>
        </p:nvPicPr>
        <p:blipFill>
          <a:blip r:embed="rId2"/>
          <a:stretch/>
        </p:blipFill>
        <p:spPr>
          <a:xfrm>
            <a:off x="7909920" y="1326960"/>
            <a:ext cx="552240" cy="552240"/>
          </a:xfrm>
          <a:prstGeom prst="rect">
            <a:avLst/>
          </a:prstGeom>
          <a:ln w="0">
            <a:noFill/>
          </a:ln>
        </p:spPr>
      </p:pic>
      <p:pic>
        <p:nvPicPr>
          <p:cNvPr id="966" name="Google Shape;3620;p234" descr=""/>
          <p:cNvPicPr/>
          <p:nvPr/>
        </p:nvPicPr>
        <p:blipFill>
          <a:blip r:embed="rId3"/>
          <a:stretch/>
        </p:blipFill>
        <p:spPr>
          <a:xfrm>
            <a:off x="7754400" y="1593720"/>
            <a:ext cx="863640" cy="863640"/>
          </a:xfrm>
          <a:prstGeom prst="rect">
            <a:avLst/>
          </a:prstGeom>
          <a:ln w="0">
            <a:noFill/>
          </a:ln>
        </p:spPr>
      </p:pic>
      <p:sp>
        <p:nvSpPr>
          <p:cNvPr id="967" name="Google Shape;3621;p234"/>
          <p:cNvSpPr/>
          <p:nvPr/>
        </p:nvSpPr>
        <p:spPr>
          <a:xfrm rot="10800000">
            <a:off x="6906960" y="2025000"/>
            <a:ext cx="847440" cy="360"/>
          </a:xfrm>
          <a:custGeom>
            <a:avLst/>
            <a:gdLst/>
            <a:ahLst/>
            <a:rect l="l" t="t" r="r" b="b"/>
            <a:pathLst>
              <a:path w="21600" h="21600">
                <a:moveTo>
                  <a:pt x="0" y="0"/>
                </a:moveTo>
                <a:lnTo>
                  <a:pt x="21600" y="21600"/>
                </a:lnTo>
              </a:path>
            </a:pathLst>
          </a:custGeom>
          <a:noFill/>
          <a:ln w="9525">
            <a:solidFill>
              <a:srgbClr val="595959"/>
            </a:solidFill>
            <a:round/>
            <a:headEnd len="med" type="triangle" w="med"/>
            <a:tailEnd len="med" type="triangle" w="med"/>
          </a:ln>
        </p:spPr>
        <p:style>
          <a:lnRef idx="0"/>
          <a:fillRef idx="0"/>
          <a:effectRef idx="0"/>
          <a:fontRef idx="minor"/>
        </p:style>
      </p:sp>
      <p:pic>
        <p:nvPicPr>
          <p:cNvPr id="968" name="Google Shape;3622;p234" descr=""/>
          <p:cNvPicPr/>
          <p:nvPr/>
        </p:nvPicPr>
        <p:blipFill>
          <a:blip r:embed="rId4"/>
          <a:srcRect l="0" t="0" r="0" b="35475"/>
          <a:stretch/>
        </p:blipFill>
        <p:spPr>
          <a:xfrm>
            <a:off x="535320" y="1264320"/>
            <a:ext cx="548280" cy="353520"/>
          </a:xfrm>
          <a:prstGeom prst="rect">
            <a:avLst/>
          </a:prstGeom>
          <a:ln w="0">
            <a:noFill/>
          </a:ln>
        </p:spPr>
      </p:pic>
      <p:pic>
        <p:nvPicPr>
          <p:cNvPr id="969" name="Google Shape;3623;p234" descr=""/>
          <p:cNvPicPr/>
          <p:nvPr/>
        </p:nvPicPr>
        <p:blipFill>
          <a:blip r:embed="rId5"/>
          <a:srcRect l="0" t="0" r="0" b="35475"/>
          <a:stretch/>
        </p:blipFill>
        <p:spPr>
          <a:xfrm>
            <a:off x="535320" y="1802880"/>
            <a:ext cx="548280" cy="353520"/>
          </a:xfrm>
          <a:prstGeom prst="rect">
            <a:avLst/>
          </a:prstGeom>
          <a:ln w="0">
            <a:noFill/>
          </a:ln>
        </p:spPr>
      </p:pic>
      <p:pic>
        <p:nvPicPr>
          <p:cNvPr id="970" name="Google Shape;3624;p234" descr=""/>
          <p:cNvPicPr/>
          <p:nvPr/>
        </p:nvPicPr>
        <p:blipFill>
          <a:blip r:embed="rId6"/>
          <a:srcRect l="0" t="0" r="0" b="35475"/>
          <a:stretch/>
        </p:blipFill>
        <p:spPr>
          <a:xfrm>
            <a:off x="535320" y="2327040"/>
            <a:ext cx="548280" cy="353520"/>
          </a:xfrm>
          <a:prstGeom prst="rect">
            <a:avLst/>
          </a:prstGeom>
          <a:ln w="0">
            <a:noFill/>
          </a:ln>
        </p:spPr>
      </p:pic>
      <p:pic>
        <p:nvPicPr>
          <p:cNvPr id="971" name="Google Shape;3625;p234" descr=""/>
          <p:cNvPicPr/>
          <p:nvPr/>
        </p:nvPicPr>
        <p:blipFill>
          <a:blip r:embed="rId7"/>
          <a:srcRect l="0" t="0" r="0" b="35475"/>
          <a:stretch/>
        </p:blipFill>
        <p:spPr>
          <a:xfrm>
            <a:off x="535320" y="2817360"/>
            <a:ext cx="548280" cy="353520"/>
          </a:xfrm>
          <a:prstGeom prst="rect">
            <a:avLst/>
          </a:prstGeom>
          <a:ln w="0">
            <a:noFill/>
          </a:ln>
        </p:spPr>
      </p:pic>
      <p:pic>
        <p:nvPicPr>
          <p:cNvPr id="972" name="Google Shape;3626;p234" descr=""/>
          <p:cNvPicPr/>
          <p:nvPr/>
        </p:nvPicPr>
        <p:blipFill>
          <a:blip r:embed="rId8"/>
          <a:srcRect l="0" t="0" r="0" b="35475"/>
          <a:stretch/>
        </p:blipFill>
        <p:spPr>
          <a:xfrm>
            <a:off x="535320" y="3348000"/>
            <a:ext cx="548280" cy="353520"/>
          </a:xfrm>
          <a:prstGeom prst="rect">
            <a:avLst/>
          </a:prstGeom>
          <a:ln w="0">
            <a:noFill/>
          </a:ln>
        </p:spPr>
      </p:pic>
      <p:pic>
        <p:nvPicPr>
          <p:cNvPr id="973" name="Google Shape;3627;p234" descr=""/>
          <p:cNvPicPr/>
          <p:nvPr/>
        </p:nvPicPr>
        <p:blipFill>
          <a:blip r:embed="rId9"/>
          <a:srcRect l="0" t="0" r="0" b="35475"/>
          <a:stretch/>
        </p:blipFill>
        <p:spPr>
          <a:xfrm>
            <a:off x="535320" y="3891960"/>
            <a:ext cx="548280" cy="353520"/>
          </a:xfrm>
          <a:prstGeom prst="rect">
            <a:avLst/>
          </a:prstGeom>
          <a:ln w="0">
            <a:noFill/>
          </a:ln>
        </p:spPr>
      </p:pic>
      <p:pic>
        <p:nvPicPr>
          <p:cNvPr id="974" name="Google Shape;3628;p234" descr=""/>
          <p:cNvPicPr/>
          <p:nvPr/>
        </p:nvPicPr>
        <p:blipFill>
          <a:blip r:embed="rId10"/>
          <a:srcRect l="0" t="0" r="0" b="35475"/>
          <a:stretch/>
        </p:blipFill>
        <p:spPr>
          <a:xfrm>
            <a:off x="535320" y="4435920"/>
            <a:ext cx="548280" cy="353520"/>
          </a:xfrm>
          <a:prstGeom prst="rect">
            <a:avLst/>
          </a:prstGeom>
          <a:ln w="0">
            <a:noFill/>
          </a:ln>
        </p:spPr>
      </p:pic>
      <p:sp>
        <p:nvSpPr>
          <p:cNvPr id="975" name="Google Shape;3629;p234"/>
          <p:cNvSpPr/>
          <p:nvPr/>
        </p:nvSpPr>
        <p:spPr>
          <a:xfrm>
            <a:off x="3713400" y="4633200"/>
            <a:ext cx="3536280" cy="510120"/>
          </a:xfrm>
          <a:prstGeom prst="rect">
            <a:avLst/>
          </a:prstGeom>
          <a:noFill/>
          <a:ln w="0">
            <a:noFill/>
          </a:ln>
        </p:spPr>
        <p:style>
          <a:lnRef idx="0"/>
          <a:fillRef idx="0"/>
          <a:effectRef idx="0"/>
          <a:fontRef idx="minor"/>
        </p:style>
        <p:txBody>
          <a:bodyPr lIns="122040" rIns="122040" tIns="122040" bIns="122040">
            <a:noAutofit/>
          </a:bodyPr>
          <a:p>
            <a:pPr>
              <a:lnSpc>
                <a:spcPct val="100000"/>
              </a:lnSpc>
              <a:tabLst>
                <a:tab algn="l" pos="0"/>
              </a:tabLst>
            </a:pPr>
            <a:r>
              <a:rPr b="0" lang="en" sz="900" spc="-1" strike="noStrike">
                <a:solidFill>
                  <a:srgbClr val="000000"/>
                </a:solidFill>
                <a:latin typeface="Red Hat Text"/>
                <a:ea typeface="Red Hat Text"/>
              </a:rPr>
              <a:t>*includes other Ansible dependencies/packages</a:t>
            </a:r>
            <a:endParaRPr b="0" lang="en-US" sz="900" spc="-1" strike="noStrike">
              <a:latin typeface="Arial"/>
            </a:endParaRPr>
          </a:p>
          <a:p>
            <a:pPr algn="ctr">
              <a:lnSpc>
                <a:spcPct val="100000"/>
              </a:lnSpc>
              <a:spcAft>
                <a:spcPts val="1301"/>
              </a:spcAft>
              <a:tabLst>
                <a:tab algn="l" pos="0"/>
              </a:tabLst>
            </a:pP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Google Shape;3634;p235"/>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
        <p:nvSpPr>
          <p:cNvPr id="977" name="Google Shape;3635;p235"/>
          <p:cNvSpPr txBox="1"/>
          <p:nvPr/>
        </p:nvSpPr>
        <p:spPr>
          <a:xfrm>
            <a:off x="663840" y="4627080"/>
            <a:ext cx="6001560" cy="41940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000000"/>
                </a:solidFill>
                <a:latin typeface="Red Hat Display"/>
                <a:ea typeface="Red Hat Display"/>
              </a:rPr>
              <a:t>* names are subject to change.  Ansible Builder is the upstream projects versus the product platform components</a:t>
            </a:r>
            <a:endParaRPr b="0" lang="en-US" sz="600" spc="-1" strike="noStrike">
              <a:latin typeface="Arial"/>
            </a:endParaRPr>
          </a:p>
        </p:txBody>
      </p:sp>
      <p:sp>
        <p:nvSpPr>
          <p:cNvPr id="978" name="Google Shape;3636;p235"/>
          <p:cNvSpPr/>
          <p:nvPr/>
        </p:nvSpPr>
        <p:spPr>
          <a:xfrm>
            <a:off x="925920" y="2520360"/>
            <a:ext cx="16513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sp>
        <p:nvSpPr>
          <p:cNvPr id="979" name="Google Shape;3637;p235"/>
          <p:cNvSpPr/>
          <p:nvPr/>
        </p:nvSpPr>
        <p:spPr>
          <a:xfrm>
            <a:off x="3515040" y="2410200"/>
            <a:ext cx="4965120" cy="10357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Text"/>
                <a:ea typeface="Red Hat Text"/>
              </a:rPr>
              <a:t>Command line tool for Execution Environments.  Provides enhanced and familiar experience for Ansible creators.</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980" name="Google Shape;3638;p235"/>
          <p:cNvSpPr/>
          <p:nvPr/>
        </p:nvSpPr>
        <p:spPr>
          <a:xfrm>
            <a:off x="925920" y="1646640"/>
            <a:ext cx="188064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Ansible Builder*</a:t>
            </a:r>
            <a:endParaRPr b="0" lang="en-US" sz="1400" spc="-1" strike="noStrike">
              <a:latin typeface="Arial"/>
            </a:endParaRPr>
          </a:p>
        </p:txBody>
      </p:sp>
      <p:pic>
        <p:nvPicPr>
          <p:cNvPr id="981" name="Google Shape;3639;p235" descr=""/>
          <p:cNvPicPr/>
          <p:nvPr/>
        </p:nvPicPr>
        <p:blipFill>
          <a:blip r:embed="rId1"/>
          <a:stretch/>
        </p:blipFill>
        <p:spPr>
          <a:xfrm>
            <a:off x="2577600" y="1540440"/>
            <a:ext cx="621360" cy="621360"/>
          </a:xfrm>
          <a:prstGeom prst="rect">
            <a:avLst/>
          </a:prstGeom>
          <a:ln w="0">
            <a:noFill/>
          </a:ln>
        </p:spPr>
      </p:pic>
      <p:sp>
        <p:nvSpPr>
          <p:cNvPr id="982" name="Google Shape;3640;p235"/>
          <p:cNvSpPr/>
          <p:nvPr/>
        </p:nvSpPr>
        <p:spPr>
          <a:xfrm>
            <a:off x="3515040" y="1538640"/>
            <a:ext cx="5419080" cy="6253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Text"/>
                <a:ea typeface="Red Hat Text"/>
              </a:rPr>
              <a:t>Command line tool leveraging podman that builds Ansible environments inside a container.</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983" name="Google Shape;3641;p235"/>
          <p:cNvSpPr/>
          <p:nvPr/>
        </p:nvSpPr>
        <p:spPr>
          <a:xfrm>
            <a:off x="1461960" y="2181960"/>
            <a:ext cx="568224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984" name="Google Shape;3642;p235"/>
          <p:cNvSpPr/>
          <p:nvPr/>
        </p:nvSpPr>
        <p:spPr>
          <a:xfrm>
            <a:off x="1418400" y="3047400"/>
            <a:ext cx="568224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pic>
        <p:nvPicPr>
          <p:cNvPr id="985" name="Google Shape;3643;p235" descr=""/>
          <p:cNvPicPr/>
          <p:nvPr/>
        </p:nvPicPr>
        <p:blipFill>
          <a:blip r:embed="rId2"/>
          <a:stretch/>
        </p:blipFill>
        <p:spPr>
          <a:xfrm>
            <a:off x="2660040" y="3335400"/>
            <a:ext cx="456840" cy="456840"/>
          </a:xfrm>
          <a:prstGeom prst="rect">
            <a:avLst/>
          </a:prstGeom>
          <a:ln w="0">
            <a:noFill/>
          </a:ln>
        </p:spPr>
      </p:pic>
      <p:sp>
        <p:nvSpPr>
          <p:cNvPr id="986" name="Google Shape;3644;p235"/>
          <p:cNvSpPr/>
          <p:nvPr/>
        </p:nvSpPr>
        <p:spPr>
          <a:xfrm>
            <a:off x="873720" y="3235320"/>
            <a:ext cx="1488240" cy="6094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Ansible Platform Operator</a:t>
            </a:r>
            <a:endParaRPr b="0" lang="en-US" sz="1400" spc="-1" strike="noStrike">
              <a:latin typeface="Arial"/>
            </a:endParaRPr>
          </a:p>
        </p:txBody>
      </p:sp>
      <p:sp>
        <p:nvSpPr>
          <p:cNvPr id="987" name="Google Shape;3645;p235"/>
          <p:cNvSpPr/>
          <p:nvPr/>
        </p:nvSpPr>
        <p:spPr>
          <a:xfrm>
            <a:off x="3462840" y="3250800"/>
            <a:ext cx="5419080" cy="6253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Text"/>
                <a:ea typeface="Red Hat Text"/>
              </a:rPr>
              <a:t>Package, deploy and manage Red Hat Ansible Automation Platform on Openshift Compute Platform (OCP)</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988" name="Google Shape;3646;p235"/>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New platform components </a:t>
            </a:r>
            <a:endParaRPr b="0" lang="en-US" sz="2600" spc="-1" strike="noStrike">
              <a:solidFill>
                <a:srgbClr val="000000"/>
              </a:solidFill>
              <a:latin typeface="Arial"/>
            </a:endParaRPr>
          </a:p>
        </p:txBody>
      </p:sp>
      <p:pic>
        <p:nvPicPr>
          <p:cNvPr id="989" name="Google Shape;3647;p235" descr=""/>
          <p:cNvPicPr/>
          <p:nvPr/>
        </p:nvPicPr>
        <p:blipFill>
          <a:blip r:embed="rId3"/>
          <a:stretch/>
        </p:blipFill>
        <p:spPr>
          <a:xfrm>
            <a:off x="2628000" y="2462760"/>
            <a:ext cx="520920" cy="5209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Google Shape;3652;p236"/>
          <p:cNvSpPr/>
          <p:nvPr/>
        </p:nvSpPr>
        <p:spPr>
          <a:xfrm>
            <a:off x="663840" y="825120"/>
            <a:ext cx="842004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Ansible Builder is a tool that aids in the creation of Ansible Execution Environments. </a:t>
            </a:r>
            <a:endParaRPr b="0" lang="en-US" sz="1600" spc="-1" strike="noStrike">
              <a:latin typeface="Arial"/>
            </a:endParaRPr>
          </a:p>
          <a:p>
            <a:pPr algn="ctr">
              <a:lnSpc>
                <a:spcPct val="130000"/>
              </a:lnSpc>
              <a:tabLst>
                <a:tab algn="l" pos="0"/>
              </a:tabLst>
            </a:pPr>
            <a:endParaRPr b="0" lang="en-US" sz="1600" spc="-1" strike="noStrike">
              <a:latin typeface="Arial"/>
            </a:endParaRPr>
          </a:p>
          <a:p>
            <a:pPr algn="ctr">
              <a:lnSpc>
                <a:spcPct val="130000"/>
              </a:lnSpc>
              <a:tabLst>
                <a:tab algn="l" pos="0"/>
              </a:tabLst>
            </a:pP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991" name="Google Shape;3653;p236" descr=""/>
          <p:cNvPicPr/>
          <p:nvPr/>
        </p:nvPicPr>
        <p:blipFill>
          <a:blip r:embed="rId1"/>
          <a:srcRect l="0" t="157" r="0" b="157"/>
          <a:stretch/>
        </p:blipFill>
        <p:spPr>
          <a:xfrm>
            <a:off x="1928160" y="3809880"/>
            <a:ext cx="863640" cy="863640"/>
          </a:xfrm>
          <a:prstGeom prst="rect">
            <a:avLst/>
          </a:prstGeom>
          <a:ln w="0">
            <a:noFill/>
          </a:ln>
        </p:spPr>
      </p:pic>
      <p:pic>
        <p:nvPicPr>
          <p:cNvPr id="992" name="Google Shape;3654;p236" descr=""/>
          <p:cNvPicPr/>
          <p:nvPr/>
        </p:nvPicPr>
        <p:blipFill>
          <a:blip r:embed="rId2"/>
          <a:srcRect l="157" t="0" r="157" b="0"/>
          <a:stretch/>
        </p:blipFill>
        <p:spPr>
          <a:xfrm>
            <a:off x="1951920" y="2450880"/>
            <a:ext cx="816120" cy="816120"/>
          </a:xfrm>
          <a:prstGeom prst="rect">
            <a:avLst/>
          </a:prstGeom>
          <a:ln w="0">
            <a:noFill/>
          </a:ln>
        </p:spPr>
      </p:pic>
      <p:pic>
        <p:nvPicPr>
          <p:cNvPr id="993" name="Google Shape;3655;p236" descr=""/>
          <p:cNvPicPr/>
          <p:nvPr/>
        </p:nvPicPr>
        <p:blipFill>
          <a:blip r:embed="rId3"/>
          <a:srcRect l="157" t="0" r="157" b="0"/>
          <a:stretch/>
        </p:blipFill>
        <p:spPr>
          <a:xfrm>
            <a:off x="1855080" y="1240200"/>
            <a:ext cx="863640" cy="863640"/>
          </a:xfrm>
          <a:prstGeom prst="rect">
            <a:avLst/>
          </a:prstGeom>
          <a:ln w="0">
            <a:noFill/>
          </a:ln>
        </p:spPr>
      </p:pic>
      <p:sp>
        <p:nvSpPr>
          <p:cNvPr id="994" name="Google Shape;3656;p236"/>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995" name="Google Shape;3657;p236"/>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996" name="Google Shape;3658;p236"/>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997" name="Google Shape;3659;p236"/>
          <p:cNvSpPr/>
          <p:nvPr/>
        </p:nvSpPr>
        <p:spPr>
          <a:xfrm>
            <a:off x="2768400" y="1266120"/>
            <a:ext cx="5308920" cy="519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No existing tooling for Ansible Execution Environments or IDE (Integrated Developer Environments) for Ansible Creators.  </a:t>
            </a:r>
            <a:r>
              <a:rPr b="0" lang="en" sz="1000" spc="-1" strike="noStrike">
                <a:solidFill>
                  <a:srgbClr val="000000"/>
                </a:solidFill>
                <a:latin typeface="Red Hat Display"/>
                <a:ea typeface="Red Hat Display"/>
              </a:rPr>
              <a:t>.</a:t>
            </a:r>
            <a:r>
              <a:rPr b="0" lang="en" sz="1400" spc="-1" strike="noStrike">
                <a:solidFill>
                  <a:srgbClr val="000000"/>
                </a:solidFill>
                <a:latin typeface="Red Hat Display"/>
                <a:ea typeface="Red Hat Display"/>
              </a:rPr>
              <a:t> </a:t>
            </a:r>
            <a:endParaRPr b="0" lang="en-US" sz="1400" spc="-1" strike="noStrike">
              <a:latin typeface="Arial"/>
            </a:endParaRPr>
          </a:p>
        </p:txBody>
      </p:sp>
      <p:sp>
        <p:nvSpPr>
          <p:cNvPr id="998" name="Google Shape;3660;p236"/>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Ansible Builder allows organizations to customize and build their own Execution Environments with the collections and dependencies they need.</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999" name="Google Shape;3661;p236"/>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00" name="Google Shape;3662;p236"/>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01" name="Google Shape;3663;p236"/>
          <p:cNvSpPr/>
          <p:nvPr/>
        </p:nvSpPr>
        <p:spPr>
          <a:xfrm>
            <a:off x="2719080" y="3867840"/>
            <a:ext cx="4969800" cy="1019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Ansible Builder is a python application that will  produce a directory that acts as the build context for the container image build, which will contain the Containerfile, along with any other files that need to be added to the image.</a:t>
            </a:r>
            <a:endParaRPr b="0" lang="en-US" sz="1400" spc="-1" strike="noStrike">
              <a:latin typeface="Arial"/>
            </a:endParaRPr>
          </a:p>
        </p:txBody>
      </p:sp>
      <p:sp>
        <p:nvSpPr>
          <p:cNvPr id="1002" name="Google Shape;3664;p236"/>
          <p:cNvSpPr/>
          <p:nvPr/>
        </p:nvSpPr>
        <p:spPr>
          <a:xfrm>
            <a:off x="662760" y="38448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Ansible Builder</a:t>
            </a:r>
            <a:endParaRPr b="0" lang="en-US" sz="2200" spc="-1" strike="noStrike">
              <a:latin typeface="Arial"/>
            </a:endParaRPr>
          </a:p>
        </p:txBody>
      </p:sp>
      <p:sp>
        <p:nvSpPr>
          <p:cNvPr id="1003" name="Google Shape;3665;p236"/>
          <p:cNvSpPr txBox="1"/>
          <p:nvPr/>
        </p:nvSpPr>
        <p:spPr>
          <a:xfrm>
            <a:off x="663840" y="4627080"/>
            <a:ext cx="6001560" cy="41940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000000"/>
                </a:solidFill>
                <a:latin typeface="Red Hat Display"/>
                <a:ea typeface="Red Hat Display"/>
              </a:rPr>
              <a:t>https://www.ansible.com/blog/introduction-to-ansible-builder</a:t>
            </a:r>
            <a:endParaRPr b="0" lang="en-US" sz="600" spc="-1" strike="noStrike">
              <a:latin typeface="Arial"/>
            </a:endParaRPr>
          </a:p>
        </p:txBody>
      </p:sp>
      <p:pic>
        <p:nvPicPr>
          <p:cNvPr id="1004" name="Google Shape;3666;p236" descr=""/>
          <p:cNvPicPr/>
          <p:nvPr/>
        </p:nvPicPr>
        <p:blipFill>
          <a:blip r:embed="rId4"/>
          <a:stretch/>
        </p:blipFill>
        <p:spPr>
          <a:xfrm>
            <a:off x="3011040" y="278280"/>
            <a:ext cx="520920" cy="520920"/>
          </a:xfrm>
          <a:prstGeom prst="rect">
            <a:avLst/>
          </a:prstGeom>
          <a:ln w="0">
            <a:noFill/>
          </a:ln>
        </p:spPr>
      </p:pic>
      <p:sp>
        <p:nvSpPr>
          <p:cNvPr id="1005" name="Google Shape;3667;p236"/>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Google Shape;3672;p237"/>
          <p:cNvSpPr/>
          <p:nvPr/>
        </p:nvSpPr>
        <p:spPr>
          <a:xfrm>
            <a:off x="663840" y="825120"/>
            <a:ext cx="842004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Developer environment for navigating, building and executing execution environments</a:t>
            </a:r>
            <a:endParaRPr b="0" lang="en-US" sz="1600" spc="-1" strike="noStrike">
              <a:latin typeface="Arial"/>
            </a:endParaRPr>
          </a:p>
          <a:p>
            <a:pPr algn="ctr">
              <a:lnSpc>
                <a:spcPct val="130000"/>
              </a:lnSpc>
              <a:tabLst>
                <a:tab algn="l" pos="0"/>
              </a:tabLst>
            </a:pPr>
            <a:endParaRPr b="0" lang="en-US" sz="1600" spc="-1" strike="noStrike">
              <a:latin typeface="Arial"/>
            </a:endParaRPr>
          </a:p>
          <a:p>
            <a:pPr algn="ctr">
              <a:lnSpc>
                <a:spcPct val="130000"/>
              </a:lnSpc>
              <a:tabLst>
                <a:tab algn="l" pos="0"/>
              </a:tabLst>
            </a:pP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1007" name="Google Shape;3673;p237" descr=""/>
          <p:cNvPicPr/>
          <p:nvPr/>
        </p:nvPicPr>
        <p:blipFill>
          <a:blip r:embed="rId1"/>
          <a:srcRect l="0" t="157" r="0" b="157"/>
          <a:stretch/>
        </p:blipFill>
        <p:spPr>
          <a:xfrm>
            <a:off x="1928160" y="3809880"/>
            <a:ext cx="863640" cy="863640"/>
          </a:xfrm>
          <a:prstGeom prst="rect">
            <a:avLst/>
          </a:prstGeom>
          <a:ln w="0">
            <a:noFill/>
          </a:ln>
        </p:spPr>
      </p:pic>
      <p:pic>
        <p:nvPicPr>
          <p:cNvPr id="1008" name="Google Shape;3674;p237" descr=""/>
          <p:cNvPicPr/>
          <p:nvPr/>
        </p:nvPicPr>
        <p:blipFill>
          <a:blip r:embed="rId2"/>
          <a:srcRect l="157" t="0" r="157" b="0"/>
          <a:stretch/>
        </p:blipFill>
        <p:spPr>
          <a:xfrm>
            <a:off x="1951920" y="2450880"/>
            <a:ext cx="816120" cy="816120"/>
          </a:xfrm>
          <a:prstGeom prst="rect">
            <a:avLst/>
          </a:prstGeom>
          <a:ln w="0">
            <a:noFill/>
          </a:ln>
        </p:spPr>
      </p:pic>
      <p:pic>
        <p:nvPicPr>
          <p:cNvPr id="1009" name="Google Shape;3675;p237" descr=""/>
          <p:cNvPicPr/>
          <p:nvPr/>
        </p:nvPicPr>
        <p:blipFill>
          <a:blip r:embed="rId3"/>
          <a:srcRect l="157" t="0" r="157" b="0"/>
          <a:stretch/>
        </p:blipFill>
        <p:spPr>
          <a:xfrm>
            <a:off x="1855080" y="1240200"/>
            <a:ext cx="863640" cy="863640"/>
          </a:xfrm>
          <a:prstGeom prst="rect">
            <a:avLst/>
          </a:prstGeom>
          <a:ln w="0">
            <a:noFill/>
          </a:ln>
        </p:spPr>
      </p:pic>
      <p:sp>
        <p:nvSpPr>
          <p:cNvPr id="1010" name="Google Shape;3676;p237"/>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1011" name="Google Shape;3677;p237"/>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1012" name="Google Shape;3678;p237"/>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1013" name="Google Shape;3679;p237"/>
          <p:cNvSpPr/>
          <p:nvPr/>
        </p:nvSpPr>
        <p:spPr>
          <a:xfrm>
            <a:off x="2768400" y="1266120"/>
            <a:ext cx="5308920" cy="519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Existing Ansible tooling did not support Execution Environments or easily support navigating multiple installed collections</a:t>
            </a:r>
            <a:endParaRPr b="0" lang="en-US" sz="1400" spc="-1" strike="noStrike">
              <a:latin typeface="Arial"/>
            </a:endParaRPr>
          </a:p>
        </p:txBody>
      </p:sp>
      <p:sp>
        <p:nvSpPr>
          <p:cNvPr id="1014" name="Google Shape;3680;p237"/>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Ansible Explorer uplevels existing Ansible developer experience for native support running Execution Environments.  Provides enhanced ability to navigate Ansible Playbook output, documentation, installed plugins and more.</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015" name="Google Shape;3681;p237"/>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16" name="Google Shape;3682;p237"/>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17" name="Google Shape;3683;p237"/>
          <p:cNvSpPr/>
          <p:nvPr/>
        </p:nvSpPr>
        <p:spPr>
          <a:xfrm>
            <a:off x="2719080" y="3867840"/>
            <a:ext cx="496980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Ansible Explorer is a separate python package bundled with Ansible Automation Platform.</a:t>
            </a:r>
            <a:endParaRPr b="0" lang="en-US" sz="1400" spc="-1" strike="noStrike">
              <a:latin typeface="Arial"/>
            </a:endParaRPr>
          </a:p>
        </p:txBody>
      </p:sp>
      <p:sp>
        <p:nvSpPr>
          <p:cNvPr id="1018" name="Google Shape;3684;p237"/>
          <p:cNvSpPr/>
          <p:nvPr/>
        </p:nvSpPr>
        <p:spPr>
          <a:xfrm>
            <a:off x="662760" y="38448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Ansible Explorer</a:t>
            </a:r>
            <a:endParaRPr b="0" lang="en-US" sz="2200" spc="-1" strike="noStrike">
              <a:latin typeface="Arial"/>
            </a:endParaRPr>
          </a:p>
        </p:txBody>
      </p:sp>
      <p:pic>
        <p:nvPicPr>
          <p:cNvPr id="1019" name="Google Shape;3685;p237" descr=""/>
          <p:cNvPicPr/>
          <p:nvPr/>
        </p:nvPicPr>
        <p:blipFill>
          <a:blip r:embed="rId4"/>
          <a:stretch/>
        </p:blipFill>
        <p:spPr>
          <a:xfrm>
            <a:off x="2968560" y="278280"/>
            <a:ext cx="520920" cy="520920"/>
          </a:xfrm>
          <a:prstGeom prst="rect">
            <a:avLst/>
          </a:prstGeom>
          <a:ln w="0">
            <a:noFill/>
          </a:ln>
        </p:spPr>
      </p:pic>
      <p:sp>
        <p:nvSpPr>
          <p:cNvPr id="1020" name="Google Shape;3686;p237"/>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Google Shape;3691;p238"/>
          <p:cNvSpPr/>
          <p:nvPr/>
        </p:nvSpPr>
        <p:spPr>
          <a:xfrm>
            <a:off x="4479480" y="2693160"/>
            <a:ext cx="2614680" cy="1030320"/>
          </a:xfrm>
          <a:prstGeom prst="bracketPair">
            <a:avLst>
              <a:gd name="adj" fmla="val 16667"/>
            </a:avLst>
          </a:prstGeom>
          <a:noFill/>
          <a:ln w="19050">
            <a:solidFill>
              <a:srgbClr val="595959"/>
            </a:solidFill>
            <a:round/>
          </a:ln>
        </p:spPr>
        <p:style>
          <a:lnRef idx="0"/>
          <a:fillRef idx="0"/>
          <a:effectRef idx="0"/>
          <a:fontRef idx="minor"/>
        </p:style>
      </p:sp>
      <p:pic>
        <p:nvPicPr>
          <p:cNvPr id="1022" name="Google Shape;3692;p238" descr=""/>
          <p:cNvPicPr/>
          <p:nvPr/>
        </p:nvPicPr>
        <p:blipFill>
          <a:blip r:embed="rId1"/>
          <a:stretch/>
        </p:blipFill>
        <p:spPr>
          <a:xfrm>
            <a:off x="470160" y="2169000"/>
            <a:ext cx="612000" cy="612000"/>
          </a:xfrm>
          <a:prstGeom prst="rect">
            <a:avLst/>
          </a:prstGeom>
          <a:ln w="0">
            <a:noFill/>
          </a:ln>
        </p:spPr>
      </p:pic>
      <p:sp>
        <p:nvSpPr>
          <p:cNvPr id="1023" name="Google Shape;3693;p238"/>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
        <p:nvSpPr>
          <p:cNvPr id="1024" name="Google Shape;3694;p238"/>
          <p:cNvSpPr/>
          <p:nvPr/>
        </p:nvSpPr>
        <p:spPr>
          <a:xfrm>
            <a:off x="421200" y="2647080"/>
            <a:ext cx="70956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User</a:t>
            </a:r>
            <a:endParaRPr b="0" lang="en-US" sz="1000" spc="-1" strike="noStrike">
              <a:latin typeface="Arial"/>
            </a:endParaRPr>
          </a:p>
        </p:txBody>
      </p:sp>
      <p:pic>
        <p:nvPicPr>
          <p:cNvPr id="1025" name="Google Shape;3695;p238" descr=""/>
          <p:cNvPicPr/>
          <p:nvPr/>
        </p:nvPicPr>
        <p:blipFill>
          <a:blip r:embed="rId2"/>
          <a:stretch/>
        </p:blipFill>
        <p:spPr>
          <a:xfrm>
            <a:off x="5928840" y="2764440"/>
            <a:ext cx="612360" cy="612360"/>
          </a:xfrm>
          <a:prstGeom prst="rect">
            <a:avLst/>
          </a:prstGeom>
          <a:ln w="0">
            <a:noFill/>
          </a:ln>
        </p:spPr>
      </p:pic>
      <p:pic>
        <p:nvPicPr>
          <p:cNvPr id="1026" name="Google Shape;3696;p238" descr=""/>
          <p:cNvPicPr/>
          <p:nvPr/>
        </p:nvPicPr>
        <p:blipFill>
          <a:blip r:embed="rId3"/>
          <a:stretch/>
        </p:blipFill>
        <p:spPr>
          <a:xfrm>
            <a:off x="2710440" y="1631160"/>
            <a:ext cx="612360" cy="612360"/>
          </a:xfrm>
          <a:prstGeom prst="rect">
            <a:avLst/>
          </a:prstGeom>
          <a:ln w="0">
            <a:noFill/>
          </a:ln>
        </p:spPr>
      </p:pic>
      <p:sp>
        <p:nvSpPr>
          <p:cNvPr id="1027" name="Google Shape;3697;p238"/>
          <p:cNvSpPr/>
          <p:nvPr/>
        </p:nvSpPr>
        <p:spPr>
          <a:xfrm>
            <a:off x="2902320" y="2551320"/>
            <a:ext cx="970920" cy="399960"/>
          </a:xfrm>
          <a:prstGeom prst="rect">
            <a:avLst/>
          </a:prstGeom>
          <a:noFill/>
          <a:ln w="0">
            <a:noFill/>
          </a:ln>
        </p:spPr>
        <p:style>
          <a:lnRef idx="0"/>
          <a:fillRef idx="0"/>
          <a:effectRef idx="0"/>
          <a:fontRef idx="minor"/>
        </p:style>
      </p:sp>
      <p:sp>
        <p:nvSpPr>
          <p:cNvPr id="1028" name="Google Shape;3698;p238"/>
          <p:cNvSpPr/>
          <p:nvPr/>
        </p:nvSpPr>
        <p:spPr>
          <a:xfrm>
            <a:off x="2433600" y="2114640"/>
            <a:ext cx="116532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Ansible-Builder</a:t>
            </a:r>
            <a:endParaRPr b="0" lang="en-US" sz="1000" spc="-1" strike="noStrike">
              <a:latin typeface="Arial"/>
            </a:endParaRPr>
          </a:p>
        </p:txBody>
      </p:sp>
      <p:sp>
        <p:nvSpPr>
          <p:cNvPr id="1029" name="Google Shape;3699;p238"/>
          <p:cNvSpPr/>
          <p:nvPr/>
        </p:nvSpPr>
        <p:spPr>
          <a:xfrm>
            <a:off x="1267200" y="1937520"/>
            <a:ext cx="1435320" cy="36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030" name="Google Shape;3700;p238"/>
          <p:cNvSpPr/>
          <p:nvPr/>
        </p:nvSpPr>
        <p:spPr>
          <a:xfrm>
            <a:off x="3322800" y="1937520"/>
            <a:ext cx="970560" cy="36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031" name="Google Shape;3701;p238"/>
          <p:cNvSpPr/>
          <p:nvPr/>
        </p:nvSpPr>
        <p:spPr>
          <a:xfrm>
            <a:off x="3524400" y="1760760"/>
            <a:ext cx="769320" cy="35064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000000"/>
                </a:solidFill>
                <a:highlight>
                  <a:srgbClr val="ffffff"/>
                </a:highlight>
                <a:latin typeface="Red Hat Text"/>
                <a:ea typeface="Red Hat Text"/>
              </a:rPr>
              <a:t>create</a:t>
            </a:r>
            <a:endParaRPr b="0" lang="en-US" sz="1100" spc="-1" strike="noStrike">
              <a:latin typeface="Arial"/>
            </a:endParaRPr>
          </a:p>
        </p:txBody>
      </p:sp>
      <p:sp>
        <p:nvSpPr>
          <p:cNvPr id="1032" name="Google Shape;3702;p238"/>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Adapting Certified Execution Environments</a:t>
            </a:r>
            <a:endParaRPr b="0" lang="en-US" sz="2600" spc="-1" strike="noStrike">
              <a:solidFill>
                <a:srgbClr val="000000"/>
              </a:solidFill>
              <a:latin typeface="Arial"/>
            </a:endParaRPr>
          </a:p>
        </p:txBody>
      </p:sp>
      <p:sp>
        <p:nvSpPr>
          <p:cNvPr id="1033" name="Google Shape;3703;p238"/>
          <p:cNvSpPr/>
          <p:nvPr/>
        </p:nvSpPr>
        <p:spPr>
          <a:xfrm>
            <a:off x="2433600" y="3272400"/>
            <a:ext cx="116532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Ansible-Explorer</a:t>
            </a:r>
            <a:endParaRPr b="0" lang="en-US" sz="1000" spc="-1" strike="noStrike">
              <a:latin typeface="Arial"/>
            </a:endParaRPr>
          </a:p>
        </p:txBody>
      </p:sp>
      <p:sp>
        <p:nvSpPr>
          <p:cNvPr id="1034" name="Google Shape;3704;p238"/>
          <p:cNvSpPr/>
          <p:nvPr/>
        </p:nvSpPr>
        <p:spPr>
          <a:xfrm>
            <a:off x="1274400" y="3115080"/>
            <a:ext cx="1309680" cy="360"/>
          </a:xfrm>
          <a:prstGeom prst="bentConnector3">
            <a:avLst>
              <a:gd name="adj1" fmla="val 50000"/>
            </a:avLst>
          </a:prstGeom>
          <a:noFill/>
          <a:ln w="19050">
            <a:solidFill>
              <a:srgbClr val="595959"/>
            </a:solidFill>
            <a:round/>
            <a:tailEnd len="med" type="triangle" w="med"/>
          </a:ln>
        </p:spPr>
        <p:style>
          <a:lnRef idx="0"/>
          <a:fillRef idx="0"/>
          <a:effectRef idx="0"/>
          <a:fontRef idx="minor"/>
        </p:style>
      </p:sp>
      <p:sp>
        <p:nvSpPr>
          <p:cNvPr id="1035" name="Google Shape;3706;p238"/>
          <p:cNvSpPr/>
          <p:nvPr/>
        </p:nvSpPr>
        <p:spPr>
          <a:xfrm>
            <a:off x="3448800" y="3115800"/>
            <a:ext cx="857160" cy="36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036" name="Google Shape;3707;p238"/>
          <p:cNvSpPr/>
          <p:nvPr/>
        </p:nvSpPr>
        <p:spPr>
          <a:xfrm>
            <a:off x="3536280" y="2938680"/>
            <a:ext cx="681480" cy="35064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000000"/>
                </a:solidFill>
                <a:highlight>
                  <a:srgbClr val="ffffff"/>
                </a:highlight>
                <a:latin typeface="Red Hat Text"/>
                <a:ea typeface="Red Hat Text"/>
              </a:rPr>
              <a:t>execute</a:t>
            </a:r>
            <a:endParaRPr b="0" lang="en-US" sz="1100" spc="-1" strike="noStrike">
              <a:latin typeface="Arial"/>
            </a:endParaRPr>
          </a:p>
        </p:txBody>
      </p:sp>
      <p:sp>
        <p:nvSpPr>
          <p:cNvPr id="1037" name="Google Shape;3708;p238"/>
          <p:cNvSpPr/>
          <p:nvPr/>
        </p:nvSpPr>
        <p:spPr>
          <a:xfrm>
            <a:off x="4135320" y="2169000"/>
            <a:ext cx="178524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Display"/>
                <a:ea typeface="Red Hat Display"/>
              </a:rPr>
              <a:t>Execution Environments</a:t>
            </a:r>
            <a:endParaRPr b="0" lang="en-US" sz="1000" spc="-1" strike="noStrike">
              <a:latin typeface="Arial"/>
            </a:endParaRPr>
          </a:p>
        </p:txBody>
      </p:sp>
      <p:pic>
        <p:nvPicPr>
          <p:cNvPr id="1038" name="Google Shape;3705;p238" descr=""/>
          <p:cNvPicPr/>
          <p:nvPr/>
        </p:nvPicPr>
        <p:blipFill>
          <a:blip r:embed="rId4"/>
          <a:stretch/>
        </p:blipFill>
        <p:spPr>
          <a:xfrm>
            <a:off x="2584800" y="2809440"/>
            <a:ext cx="863640" cy="612360"/>
          </a:xfrm>
          <a:prstGeom prst="rect">
            <a:avLst/>
          </a:prstGeom>
          <a:ln w="0">
            <a:noFill/>
          </a:ln>
        </p:spPr>
      </p:pic>
      <p:pic>
        <p:nvPicPr>
          <p:cNvPr id="1039" name="Google Shape;3709;p238" descr=""/>
          <p:cNvPicPr/>
          <p:nvPr/>
        </p:nvPicPr>
        <p:blipFill>
          <a:blip r:embed="rId5"/>
          <a:srcRect l="0" t="157" r="0" b="157"/>
          <a:stretch/>
        </p:blipFill>
        <p:spPr>
          <a:xfrm>
            <a:off x="4796280" y="2718360"/>
            <a:ext cx="681480" cy="704160"/>
          </a:xfrm>
          <a:prstGeom prst="rect">
            <a:avLst/>
          </a:prstGeom>
          <a:ln w="0">
            <a:noFill/>
          </a:ln>
        </p:spPr>
      </p:pic>
      <p:sp>
        <p:nvSpPr>
          <p:cNvPr id="1040" name="Google Shape;3710;p238"/>
          <p:cNvSpPr/>
          <p:nvPr/>
        </p:nvSpPr>
        <p:spPr>
          <a:xfrm>
            <a:off x="4662720" y="3297600"/>
            <a:ext cx="94896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playbook</a:t>
            </a:r>
            <a:endParaRPr b="0" lang="en-US" sz="1000" spc="-1" strike="noStrike">
              <a:latin typeface="Arial"/>
            </a:endParaRPr>
          </a:p>
        </p:txBody>
      </p:sp>
      <p:pic>
        <p:nvPicPr>
          <p:cNvPr id="1041" name="Google Shape;3711;p238" descr=""/>
          <p:cNvPicPr/>
          <p:nvPr/>
        </p:nvPicPr>
        <p:blipFill>
          <a:blip r:embed="rId6"/>
          <a:stretch/>
        </p:blipFill>
        <p:spPr>
          <a:xfrm>
            <a:off x="4721760" y="1631160"/>
            <a:ext cx="612360" cy="612360"/>
          </a:xfrm>
          <a:prstGeom prst="rect">
            <a:avLst/>
          </a:prstGeom>
          <a:ln w="0">
            <a:noFill/>
          </a:ln>
        </p:spPr>
      </p:pic>
      <p:sp>
        <p:nvSpPr>
          <p:cNvPr id="1042" name="Google Shape;3712;p238"/>
          <p:cNvSpPr/>
          <p:nvPr/>
        </p:nvSpPr>
        <p:spPr>
          <a:xfrm>
            <a:off x="5342400" y="3297600"/>
            <a:ext cx="178524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Display"/>
                <a:ea typeface="Red Hat Display"/>
              </a:rPr>
              <a:t>Execution Environment</a:t>
            </a:r>
            <a:endParaRPr b="0" lang="en-US" sz="1000" spc="-1" strike="noStrike">
              <a:latin typeface="Arial"/>
            </a:endParaRPr>
          </a:p>
        </p:txBody>
      </p:sp>
      <p:sp>
        <p:nvSpPr>
          <p:cNvPr id="1043" name="Google Shape;3713;p238"/>
          <p:cNvSpPr/>
          <p:nvPr/>
        </p:nvSpPr>
        <p:spPr>
          <a:xfrm>
            <a:off x="5540040" y="2870640"/>
            <a:ext cx="285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a:t>
            </a:r>
            <a:endParaRPr b="0" lang="en-US" sz="1400" spc="-1" strike="noStrike">
              <a:latin typeface="Arial"/>
            </a:endParaRPr>
          </a:p>
        </p:txBody>
      </p:sp>
      <p:sp>
        <p:nvSpPr>
          <p:cNvPr id="1044" name="Google Shape;3714;p238"/>
          <p:cNvSpPr/>
          <p:nvPr/>
        </p:nvSpPr>
        <p:spPr>
          <a:xfrm>
            <a:off x="4597200" y="3846960"/>
            <a:ext cx="2192040" cy="10357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Supported Tooling</a:t>
            </a:r>
            <a:endParaRPr b="0" lang="en-US" sz="1400" spc="-1" strike="noStrike">
              <a:latin typeface="Arial"/>
            </a:endParaRPr>
          </a:p>
          <a:p>
            <a:pPr>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Portable</a:t>
            </a:r>
            <a:endParaRPr b="0" lang="en-US" sz="1400" spc="-1" strike="noStrike">
              <a:latin typeface="Arial"/>
            </a:endParaRPr>
          </a:p>
          <a:p>
            <a:pPr>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Scalable </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045" name="Google Shape;3715;p238"/>
          <p:cNvSpPr/>
          <p:nvPr/>
        </p:nvSpPr>
        <p:spPr>
          <a:xfrm>
            <a:off x="1244520" y="1601280"/>
            <a:ext cx="101556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create</a:t>
            </a:r>
            <a:endParaRPr b="0" lang="en-US" sz="1400" spc="-1" strike="noStrike">
              <a:latin typeface="Arial"/>
            </a:endParaRPr>
          </a:p>
        </p:txBody>
      </p:sp>
      <p:sp>
        <p:nvSpPr>
          <p:cNvPr id="1046" name="Google Shape;3716;p238"/>
          <p:cNvSpPr/>
          <p:nvPr/>
        </p:nvSpPr>
        <p:spPr>
          <a:xfrm>
            <a:off x="1244520" y="2764440"/>
            <a:ext cx="101556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develop</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Google Shape;3721;p239"/>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Private content repository for sharing automation</a:t>
            </a: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1048" name="Google Shape;3722;p239" descr=""/>
          <p:cNvPicPr/>
          <p:nvPr/>
        </p:nvPicPr>
        <p:blipFill>
          <a:blip r:embed="rId1"/>
          <a:srcRect l="0" t="157" r="0" b="157"/>
          <a:stretch/>
        </p:blipFill>
        <p:spPr>
          <a:xfrm>
            <a:off x="1928160" y="3809880"/>
            <a:ext cx="863640" cy="863640"/>
          </a:xfrm>
          <a:prstGeom prst="rect">
            <a:avLst/>
          </a:prstGeom>
          <a:ln w="0">
            <a:noFill/>
          </a:ln>
        </p:spPr>
      </p:pic>
      <p:pic>
        <p:nvPicPr>
          <p:cNvPr id="1049" name="Google Shape;3723;p239" descr=""/>
          <p:cNvPicPr/>
          <p:nvPr/>
        </p:nvPicPr>
        <p:blipFill>
          <a:blip r:embed="rId2"/>
          <a:srcRect l="157" t="0" r="157" b="0"/>
          <a:stretch/>
        </p:blipFill>
        <p:spPr>
          <a:xfrm>
            <a:off x="1951920" y="2450880"/>
            <a:ext cx="816120" cy="816120"/>
          </a:xfrm>
          <a:prstGeom prst="rect">
            <a:avLst/>
          </a:prstGeom>
          <a:ln w="0">
            <a:noFill/>
          </a:ln>
        </p:spPr>
      </p:pic>
      <p:pic>
        <p:nvPicPr>
          <p:cNvPr id="1050" name="Google Shape;3724;p239" descr=""/>
          <p:cNvPicPr/>
          <p:nvPr/>
        </p:nvPicPr>
        <p:blipFill>
          <a:blip r:embed="rId3"/>
          <a:srcRect l="157" t="0" r="157" b="0"/>
          <a:stretch/>
        </p:blipFill>
        <p:spPr>
          <a:xfrm>
            <a:off x="1855080" y="1240200"/>
            <a:ext cx="863640" cy="863640"/>
          </a:xfrm>
          <a:prstGeom prst="rect">
            <a:avLst/>
          </a:prstGeom>
          <a:ln w="0">
            <a:noFill/>
          </a:ln>
        </p:spPr>
      </p:pic>
      <p:sp>
        <p:nvSpPr>
          <p:cNvPr id="1051" name="Google Shape;3725;p239"/>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1052" name="Google Shape;3726;p239"/>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1053" name="Google Shape;3727;p239"/>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1054" name="Google Shape;3728;p239"/>
          <p:cNvSpPr/>
          <p:nvPr/>
        </p:nvSpPr>
        <p:spPr>
          <a:xfrm>
            <a:off x="2768400" y="1266120"/>
            <a:ext cx="5308920" cy="519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Customers have inconsistent way to share trusted content across an increasingly diverse set of technologies and domains </a:t>
            </a:r>
            <a:endParaRPr b="0" lang="en-US" sz="1400" spc="-1" strike="noStrike">
              <a:latin typeface="Arial"/>
            </a:endParaRPr>
          </a:p>
        </p:txBody>
      </p:sp>
      <p:sp>
        <p:nvSpPr>
          <p:cNvPr id="1055" name="Google Shape;3729;p239"/>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Private Automation Hub allows organizational administers to curate which content is available to creators, and reshare internal content across the enterprise.</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056" name="Google Shape;3730;p239"/>
          <p:cNvSpPr/>
          <p:nvPr/>
        </p:nvSpPr>
        <p:spPr>
          <a:xfrm>
            <a:off x="662760" y="47880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Private Automation Hub</a:t>
            </a:r>
            <a:endParaRPr b="0" lang="en-US" sz="2200" spc="-1" strike="noStrike">
              <a:latin typeface="Arial"/>
            </a:endParaRPr>
          </a:p>
        </p:txBody>
      </p:sp>
      <p:sp>
        <p:nvSpPr>
          <p:cNvPr id="1057" name="Google Shape;3731;p239"/>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58" name="Google Shape;3732;p239"/>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59" name="Google Shape;3733;p239"/>
          <p:cNvSpPr/>
          <p:nvPr/>
        </p:nvSpPr>
        <p:spPr>
          <a:xfrm>
            <a:off x="2719080" y="3867840"/>
            <a:ext cx="496980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Private Automation Hub is provided as part of the Automation Platform universal installer .  This self hosted option can be deployed in a variety of scenarios to host private automation content.  </a:t>
            </a:r>
            <a:endParaRPr b="0" lang="en-US" sz="1400" spc="-1" strike="noStrike">
              <a:latin typeface="Arial"/>
            </a:endParaRPr>
          </a:p>
        </p:txBody>
      </p:sp>
      <p:sp>
        <p:nvSpPr>
          <p:cNvPr id="1060" name="Google Shape;3734;p239"/>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Google Shape;3739;p240"/>
          <p:cNvSpPr txBox="1"/>
          <p:nvPr/>
        </p:nvSpPr>
        <p:spPr>
          <a:xfrm>
            <a:off x="1442160" y="1531440"/>
            <a:ext cx="5239440" cy="2527200"/>
          </a:xfrm>
          <a:prstGeom prst="rect">
            <a:avLst/>
          </a:prstGeom>
          <a:noFill/>
          <a:ln w="0">
            <a:noFill/>
          </a:ln>
        </p:spPr>
        <p:txBody>
          <a:bodyPr lIns="0" rIns="0" tIns="0" bIns="0">
            <a:noAutofit/>
          </a:bodyPr>
          <a:p>
            <a:pPr marL="457200" indent="-329760">
              <a:lnSpc>
                <a:spcPct val="100000"/>
              </a:lnSpc>
              <a:buClr>
                <a:srgbClr val="222222"/>
              </a:buClr>
              <a:buFont typeface="Red Hat Text"/>
              <a:buChar char="●"/>
            </a:pPr>
            <a:r>
              <a:rPr b="1" lang="en" sz="1600" spc="-1" strike="noStrike">
                <a:solidFill>
                  <a:srgbClr val="222222"/>
                </a:solidFill>
                <a:latin typeface="Red Hat Display"/>
                <a:ea typeface="Red Hat Display"/>
              </a:rPr>
              <a:t>Tower rebranding:</a:t>
            </a:r>
            <a:r>
              <a:rPr b="0" lang="en" sz="1600" spc="-1" strike="noStrike">
                <a:solidFill>
                  <a:srgbClr val="222222"/>
                </a:solidFill>
                <a:latin typeface="Red Hat Display"/>
                <a:ea typeface="Red Hat Display"/>
              </a:rPr>
              <a:t>	</a:t>
            </a:r>
            <a:r>
              <a:rPr b="0" lang="en" sz="1600" spc="-1" strike="noStrike">
                <a:solidFill>
                  <a:srgbClr val="222222"/>
                </a:solidFill>
                <a:latin typeface="Red Hat Display"/>
                <a:ea typeface="Red Hat Display"/>
              </a:rPr>
              <a:t>  </a:t>
            </a:r>
            <a:br/>
            <a:r>
              <a:rPr b="0" lang="en" sz="1200" spc="-1" strike="noStrike">
                <a:solidFill>
                  <a:srgbClr val="222222"/>
                </a:solidFill>
                <a:latin typeface="Red Hat Text"/>
                <a:ea typeface="Red Hat Text"/>
              </a:rPr>
              <a:t>Tower name will change, features and capabilities will not</a:t>
            </a:r>
            <a:br/>
            <a:r>
              <a:rPr b="0" lang="en" sz="1400" spc="-1" strike="noStrike">
                <a:solidFill>
                  <a:srgbClr val="222222"/>
                </a:solidFill>
                <a:latin typeface="Red Hat Text"/>
              </a:rPr>
              <a:t> </a:t>
            </a:r>
            <a:endParaRPr b="0" lang="en-US" sz="1400" spc="-1" strike="noStrike">
              <a:solidFill>
                <a:srgbClr val="000000"/>
              </a:solidFill>
              <a:latin typeface="Arial"/>
            </a:endParaRPr>
          </a:p>
          <a:p>
            <a:pPr marL="457200" indent="-329760">
              <a:lnSpc>
                <a:spcPct val="100000"/>
              </a:lnSpc>
              <a:buClr>
                <a:srgbClr val="222222"/>
              </a:buClr>
              <a:buFont typeface="Red Hat Text"/>
              <a:buChar char="●"/>
            </a:pPr>
            <a:r>
              <a:rPr b="1" lang="en" sz="1600" spc="-1" strike="noStrike">
                <a:solidFill>
                  <a:srgbClr val="222222"/>
                </a:solidFill>
                <a:latin typeface="Red Hat Display"/>
                <a:ea typeface="Red Hat Display"/>
              </a:rPr>
              <a:t>Web UI Updates</a:t>
            </a:r>
            <a:r>
              <a:rPr b="0" lang="en" sz="1600" spc="-1" strike="noStrike">
                <a:solidFill>
                  <a:srgbClr val="222222"/>
                </a:solidFill>
                <a:latin typeface="Red Hat Display"/>
                <a:ea typeface="Red Hat Display"/>
              </a:rPr>
              <a:t> </a:t>
            </a:r>
            <a:br/>
            <a:r>
              <a:rPr b="0" lang="en" sz="1200" spc="-1" strike="noStrike">
                <a:solidFill>
                  <a:srgbClr val="222222"/>
                </a:solidFill>
                <a:latin typeface="Red Hat Text"/>
                <a:ea typeface="Red Hat Text"/>
              </a:rPr>
              <a:t>Updating look and feel to Patternfly 4</a:t>
            </a:r>
            <a:br/>
            <a:r>
              <a:rPr b="0" lang="en" sz="1600" spc="-1" strike="noStrike">
                <a:solidFill>
                  <a:srgbClr val="222222"/>
                </a:solidFill>
                <a:latin typeface="Red Hat Text"/>
              </a:rPr>
              <a:t> </a:t>
            </a:r>
            <a:endParaRPr b="0" lang="en-US" sz="1600" spc="-1" strike="noStrike">
              <a:solidFill>
                <a:srgbClr val="000000"/>
              </a:solidFill>
              <a:latin typeface="Arial"/>
            </a:endParaRPr>
          </a:p>
          <a:p>
            <a:pPr marL="457200" indent="-329760">
              <a:lnSpc>
                <a:spcPct val="100000"/>
              </a:lnSpc>
              <a:buClr>
                <a:srgbClr val="222222"/>
              </a:buClr>
              <a:buFont typeface="Red Hat Text"/>
              <a:buChar char="●"/>
            </a:pPr>
            <a:r>
              <a:rPr b="1" lang="en" sz="1600" spc="-1" strike="noStrike">
                <a:solidFill>
                  <a:srgbClr val="222222"/>
                </a:solidFill>
                <a:latin typeface="Red Hat Display"/>
                <a:ea typeface="Red Hat Display"/>
              </a:rPr>
              <a:t>Execution Environments</a:t>
            </a:r>
            <a:r>
              <a:rPr b="0" lang="en" sz="1600" spc="-1" strike="noStrike">
                <a:solidFill>
                  <a:srgbClr val="222222"/>
                </a:solidFill>
                <a:latin typeface="Red Hat Display"/>
                <a:ea typeface="Red Hat Display"/>
              </a:rPr>
              <a:t>:</a:t>
            </a:r>
            <a:r>
              <a:rPr b="0" lang="en" sz="1600" spc="-1" strike="noStrike">
                <a:solidFill>
                  <a:srgbClr val="222222"/>
                </a:solidFill>
                <a:latin typeface="Red Hat Display"/>
                <a:ea typeface="Red Hat Display"/>
              </a:rPr>
              <a:t>	</a:t>
            </a:r>
            <a:r>
              <a:rPr b="0" lang="en" sz="1600" spc="-1" strike="noStrike">
                <a:solidFill>
                  <a:srgbClr val="222222"/>
                </a:solidFill>
                <a:latin typeface="Red Hat Text"/>
                <a:ea typeface="Red Hat Text"/>
              </a:rPr>
              <a:t> </a:t>
            </a:r>
            <a:br/>
            <a:r>
              <a:rPr b="0" lang="en" sz="1200" spc="-1" strike="noStrike">
                <a:solidFill>
                  <a:srgbClr val="222222"/>
                </a:solidFill>
                <a:latin typeface="Red Hat Text"/>
                <a:ea typeface="Red Hat Text"/>
              </a:rPr>
              <a:t>Containerized run-time environments for Ansible Executio</a:t>
            </a:r>
            <a:r>
              <a:rPr b="0" lang="en" sz="1400" spc="-1" strike="noStrike">
                <a:solidFill>
                  <a:srgbClr val="222222"/>
                </a:solidFill>
                <a:latin typeface="Red Hat Text"/>
                <a:ea typeface="Red Hat Text"/>
              </a:rPr>
              <a:t>n </a:t>
            </a:r>
            <a:endParaRPr b="0" lang="en-US" sz="1400" spc="-1" strike="noStrike">
              <a:solidFill>
                <a:srgbClr val="000000"/>
              </a:solidFill>
              <a:latin typeface="Arial"/>
            </a:endParaRPr>
          </a:p>
        </p:txBody>
      </p:sp>
      <p:sp>
        <p:nvSpPr>
          <p:cNvPr id="1062" name="Google Shape;3740;p240"/>
          <p:cNvSpPr txBox="1"/>
          <p:nvPr/>
        </p:nvSpPr>
        <p:spPr>
          <a:xfrm>
            <a:off x="663840" y="825120"/>
            <a:ext cx="7816320" cy="414720"/>
          </a:xfrm>
          <a:prstGeom prst="rect">
            <a:avLst/>
          </a:prstGeom>
          <a:noFill/>
          <a:ln w="0">
            <a:noFill/>
          </a:ln>
        </p:spPr>
        <p:txBody>
          <a:bodyPr lIns="0" rIns="0" tIns="0" bIns="0">
            <a:noAutofit/>
          </a:bodyPr>
          <a:p>
            <a:pPr>
              <a:lnSpc>
                <a:spcPct val="100000"/>
              </a:lnSpc>
              <a:tabLst>
                <a:tab algn="l" pos="0"/>
              </a:tabLst>
            </a:pPr>
            <a:r>
              <a:rPr b="0" lang="en" sz="2600" spc="-1" strike="noStrike">
                <a:solidFill>
                  <a:srgbClr val="000000"/>
                </a:solidFill>
                <a:latin typeface="Red Hat Display"/>
                <a:ea typeface="Red Hat Display"/>
              </a:rPr>
              <a:t>Ansible Automation Platform Updates</a:t>
            </a:r>
            <a:endParaRPr b="0" lang="en-US" sz="2600" spc="-1" strike="noStrike">
              <a:solidFill>
                <a:srgbClr val="000000"/>
              </a:solidFill>
              <a:latin typeface="Arial"/>
            </a:endParaRPr>
          </a:p>
        </p:txBody>
      </p:sp>
      <p:sp>
        <p:nvSpPr>
          <p:cNvPr id="1063" name="Google Shape;3741;p240"/>
          <p:cNvSpPr/>
          <p:nvPr/>
        </p:nvSpPr>
        <p:spPr>
          <a:xfrm>
            <a:off x="455400" y="1955880"/>
            <a:ext cx="11797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April 2021</a:t>
            </a:r>
            <a:endParaRPr b="0" lang="en-US" sz="1400" spc="-1" strike="noStrike">
              <a:latin typeface="Arial"/>
            </a:endParaRPr>
          </a:p>
        </p:txBody>
      </p:sp>
      <p:sp>
        <p:nvSpPr>
          <p:cNvPr id="1064" name="Google Shape;3742;p240"/>
          <p:cNvSpPr/>
          <p:nvPr/>
        </p:nvSpPr>
        <p:spPr>
          <a:xfrm>
            <a:off x="455400" y="2813040"/>
            <a:ext cx="11797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June 2021</a:t>
            </a:r>
            <a:endParaRPr b="0" lang="en-US" sz="1400" spc="-1" strike="noStrike">
              <a:latin typeface="Arial"/>
            </a:endParaRPr>
          </a:p>
        </p:txBody>
      </p:sp>
      <p:sp>
        <p:nvSpPr>
          <p:cNvPr id="1065" name="Google Shape;3743;p240"/>
          <p:cNvSpPr/>
          <p:nvPr/>
        </p:nvSpPr>
        <p:spPr>
          <a:xfrm>
            <a:off x="521640" y="1737360"/>
            <a:ext cx="880920" cy="3355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000" spc="-1" strike="noStrike">
                <a:solidFill>
                  <a:srgbClr val="000000"/>
                </a:solidFill>
                <a:latin typeface="Red Hat Display"/>
                <a:ea typeface="Red Hat Display"/>
              </a:rPr>
              <a:t>Announce</a:t>
            </a:r>
            <a:endParaRPr b="0" lang="en-US" sz="1000" spc="-1" strike="noStrike">
              <a:latin typeface="Arial"/>
            </a:endParaRPr>
          </a:p>
        </p:txBody>
      </p:sp>
      <p:sp>
        <p:nvSpPr>
          <p:cNvPr id="1066" name="Google Shape;3744;p240"/>
          <p:cNvSpPr/>
          <p:nvPr/>
        </p:nvSpPr>
        <p:spPr>
          <a:xfrm>
            <a:off x="716760" y="2647440"/>
            <a:ext cx="491040" cy="3355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000" spc="-1" strike="noStrike">
                <a:solidFill>
                  <a:srgbClr val="000000"/>
                </a:solidFill>
                <a:latin typeface="Red Hat Display"/>
                <a:ea typeface="Red Hat Display"/>
              </a:rPr>
              <a:t>GA</a:t>
            </a:r>
            <a:endParaRPr b="0" lang="en-US" sz="1000" spc="-1" strike="noStrike">
              <a:latin typeface="Arial"/>
            </a:endParaRPr>
          </a:p>
        </p:txBody>
      </p:sp>
      <p:sp>
        <p:nvSpPr>
          <p:cNvPr id="1067" name="Google Shape;3745;p240"/>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8" name="Google Shape;3750;p241" descr=""/>
          <p:cNvPicPr/>
          <p:nvPr/>
        </p:nvPicPr>
        <p:blipFill>
          <a:blip r:embed="rId1"/>
          <a:srcRect l="0" t="157" r="0" b="157"/>
          <a:stretch/>
        </p:blipFill>
        <p:spPr>
          <a:xfrm>
            <a:off x="1521000" y="640800"/>
            <a:ext cx="863640" cy="863640"/>
          </a:xfrm>
          <a:prstGeom prst="rect">
            <a:avLst/>
          </a:prstGeom>
          <a:ln w="0">
            <a:noFill/>
          </a:ln>
        </p:spPr>
      </p:pic>
      <p:sp>
        <p:nvSpPr>
          <p:cNvPr id="1069" name="Google Shape;3751;p241"/>
          <p:cNvSpPr/>
          <p:nvPr/>
        </p:nvSpPr>
        <p:spPr>
          <a:xfrm>
            <a:off x="2486160" y="803520"/>
            <a:ext cx="501084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Red Hat Text"/>
                <a:ea typeface="Red Hat Text"/>
              </a:rPr>
              <a:t>Ansible Automation Platform Install Operator</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070" name="Google Shape;3752;p241"/>
          <p:cNvSpPr/>
          <p:nvPr/>
        </p:nvSpPr>
        <p:spPr>
          <a:xfrm>
            <a:off x="2486160" y="2054520"/>
            <a:ext cx="522216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Red Hat Text"/>
                <a:ea typeface="Red Hat Text"/>
              </a:rPr>
              <a:t>Ansible Automation Platform Resource Operator</a:t>
            </a:r>
            <a:endParaRPr b="0" lang="en-US" sz="1400" spc="-1" strike="noStrike">
              <a:latin typeface="Arial"/>
            </a:endParaRPr>
          </a:p>
        </p:txBody>
      </p:sp>
      <p:pic>
        <p:nvPicPr>
          <p:cNvPr id="1071" name="Google Shape;3753;p241" descr=""/>
          <p:cNvPicPr/>
          <p:nvPr/>
        </p:nvPicPr>
        <p:blipFill>
          <a:blip r:embed="rId2"/>
          <a:stretch/>
        </p:blipFill>
        <p:spPr>
          <a:xfrm>
            <a:off x="1468440" y="1891440"/>
            <a:ext cx="863640" cy="863640"/>
          </a:xfrm>
          <a:prstGeom prst="rect">
            <a:avLst/>
          </a:prstGeom>
          <a:ln w="0">
            <a:noFill/>
          </a:ln>
        </p:spPr>
      </p:pic>
      <p:sp>
        <p:nvSpPr>
          <p:cNvPr id="1072" name="Google Shape;3754;p241"/>
          <p:cNvSpPr/>
          <p:nvPr/>
        </p:nvSpPr>
        <p:spPr>
          <a:xfrm>
            <a:off x="2469600" y="3593160"/>
            <a:ext cx="522216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Red Hat Text"/>
                <a:ea typeface="Red Hat Text"/>
              </a:rPr>
              <a:t>Ansible Automation Integration with ACM</a:t>
            </a:r>
            <a:endParaRPr b="0" lang="en-US" sz="1400" spc="-1" strike="noStrike">
              <a:latin typeface="Arial"/>
            </a:endParaRPr>
          </a:p>
        </p:txBody>
      </p:sp>
      <p:sp>
        <p:nvSpPr>
          <p:cNvPr id="1073" name="Google Shape;3755;p241"/>
          <p:cNvSpPr/>
          <p:nvPr/>
        </p:nvSpPr>
        <p:spPr>
          <a:xfrm>
            <a:off x="2564280" y="1171080"/>
            <a:ext cx="430884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Package, deploy and manage Red Hat Ansible Automation Platform on Openshift</a:t>
            </a:r>
            <a:endParaRPr b="0" lang="en-US" sz="1400" spc="-1" strike="noStrike">
              <a:latin typeface="Arial"/>
            </a:endParaRPr>
          </a:p>
        </p:txBody>
      </p:sp>
      <p:sp>
        <p:nvSpPr>
          <p:cNvPr id="1074" name="Google Shape;3756;p241"/>
          <p:cNvSpPr/>
          <p:nvPr/>
        </p:nvSpPr>
        <p:spPr>
          <a:xfrm>
            <a:off x="2486160" y="2509920"/>
            <a:ext cx="430884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Allow Communication between Container Native applications running on OpenShift to Red Hat Ansible Automation Platform</a:t>
            </a:r>
            <a:endParaRPr b="0" lang="en-US" sz="1400" spc="-1" strike="noStrike">
              <a:latin typeface="Arial"/>
            </a:endParaRPr>
          </a:p>
        </p:txBody>
      </p:sp>
      <p:pic>
        <p:nvPicPr>
          <p:cNvPr id="1075" name="Google Shape;3757;p241" descr=""/>
          <p:cNvPicPr/>
          <p:nvPr/>
        </p:nvPicPr>
        <p:blipFill>
          <a:blip r:embed="rId3"/>
          <a:stretch/>
        </p:blipFill>
        <p:spPr>
          <a:xfrm>
            <a:off x="1641960" y="3465720"/>
            <a:ext cx="621360" cy="621360"/>
          </a:xfrm>
          <a:prstGeom prst="rect">
            <a:avLst/>
          </a:prstGeom>
          <a:ln w="0">
            <a:noFill/>
          </a:ln>
        </p:spPr>
      </p:pic>
      <p:sp>
        <p:nvSpPr>
          <p:cNvPr id="1076" name="Google Shape;3758;p241"/>
          <p:cNvSpPr/>
          <p:nvPr/>
        </p:nvSpPr>
        <p:spPr>
          <a:xfrm>
            <a:off x="2486160" y="4001400"/>
            <a:ext cx="4308840" cy="537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Extend container management and lifecycle through automation</a:t>
            </a:r>
            <a:endParaRPr b="0" lang="en-US" sz="1400" spc="-1" strike="noStrike">
              <a:latin typeface="Arial"/>
            </a:endParaRPr>
          </a:p>
        </p:txBody>
      </p:sp>
      <p:sp>
        <p:nvSpPr>
          <p:cNvPr id="1077" name="Google Shape;3759;p241"/>
          <p:cNvSpPr/>
          <p:nvPr/>
        </p:nvSpPr>
        <p:spPr>
          <a:xfrm>
            <a:off x="1801440" y="18453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078" name="Google Shape;3760;p241"/>
          <p:cNvSpPr/>
          <p:nvPr/>
        </p:nvSpPr>
        <p:spPr>
          <a:xfrm>
            <a:off x="1871280" y="337572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pic>
        <p:nvPicPr>
          <p:cNvPr id="1079" name="Google Shape;3761;p241" descr=""/>
          <p:cNvPicPr/>
          <p:nvPr/>
        </p:nvPicPr>
        <p:blipFill>
          <a:blip r:embed="rId4"/>
          <a:stretch/>
        </p:blipFill>
        <p:spPr>
          <a:xfrm>
            <a:off x="3652200" y="146520"/>
            <a:ext cx="451080" cy="451080"/>
          </a:xfrm>
          <a:prstGeom prst="rect">
            <a:avLst/>
          </a:prstGeom>
          <a:ln w="0">
            <a:noFill/>
          </a:ln>
        </p:spPr>
      </p:pic>
      <p:sp>
        <p:nvSpPr>
          <p:cNvPr id="1080" name="Google Shape;3762;p241"/>
          <p:cNvSpPr/>
          <p:nvPr/>
        </p:nvSpPr>
        <p:spPr>
          <a:xfrm>
            <a:off x="2924280" y="64800"/>
            <a:ext cx="2742840" cy="25020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3000" spc="-1" strike="noStrike">
                <a:solidFill>
                  <a:srgbClr val="000000"/>
                </a:solidFill>
                <a:latin typeface="Overpass"/>
                <a:ea typeface="Overpass"/>
              </a:rPr>
              <a:t>+</a:t>
            </a:r>
            <a:endParaRPr b="0" lang="en-US" sz="3000" spc="-1" strike="noStrike">
              <a:latin typeface="Arial"/>
            </a:endParaRPr>
          </a:p>
        </p:txBody>
      </p:sp>
      <p:pic>
        <p:nvPicPr>
          <p:cNvPr id="1081" name="Google Shape;3763;p241" descr=""/>
          <p:cNvPicPr/>
          <p:nvPr/>
        </p:nvPicPr>
        <p:blipFill>
          <a:blip r:embed="rId5"/>
          <a:stretch/>
        </p:blipFill>
        <p:spPr>
          <a:xfrm>
            <a:off x="3643560" y="137880"/>
            <a:ext cx="469080" cy="468720"/>
          </a:xfrm>
          <a:prstGeom prst="rect">
            <a:avLst/>
          </a:prstGeom>
          <a:ln w="0">
            <a:noFill/>
          </a:ln>
        </p:spPr>
      </p:pic>
      <p:pic>
        <p:nvPicPr>
          <p:cNvPr id="1082" name="Google Shape;3764;p241" descr=""/>
          <p:cNvPicPr/>
          <p:nvPr/>
        </p:nvPicPr>
        <p:blipFill>
          <a:blip r:embed="rId6"/>
          <a:srcRect l="0" t="0" r="0" b="21873"/>
          <a:stretch/>
        </p:blipFill>
        <p:spPr>
          <a:xfrm>
            <a:off x="4492800" y="146520"/>
            <a:ext cx="541080" cy="451080"/>
          </a:xfrm>
          <a:prstGeom prst="rect">
            <a:avLst/>
          </a:prstGeom>
          <a:ln w="0">
            <a:noFill/>
          </a:ln>
        </p:spPr>
      </p:pic>
      <p:sp>
        <p:nvSpPr>
          <p:cNvPr id="1083" name="Google Shape;3765;p241"/>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Google Shape;3187;p215"/>
          <p:cNvSpPr txBox="1"/>
          <p:nvPr/>
        </p:nvSpPr>
        <p:spPr>
          <a:xfrm>
            <a:off x="1562760" y="1307880"/>
            <a:ext cx="5649480" cy="1199880"/>
          </a:xfrm>
          <a:prstGeom prst="rect">
            <a:avLst/>
          </a:prstGeom>
          <a:noFill/>
          <a:ln w="0">
            <a:noFill/>
          </a:ln>
        </p:spPr>
        <p:txBody>
          <a:bodyPr lIns="0" rIns="0" tIns="0" bIns="0" anchor="b">
            <a:noAutofit/>
          </a:bodyPr>
          <a:p>
            <a:pPr>
              <a:lnSpc>
                <a:spcPct val="100000"/>
              </a:lnSpc>
              <a:tabLst>
                <a:tab algn="l" pos="0"/>
              </a:tabLst>
            </a:pPr>
            <a:r>
              <a:rPr b="0" lang="en" sz="3600" spc="-1" strike="noStrike">
                <a:solidFill>
                  <a:srgbClr val="ffffff"/>
                </a:solidFill>
                <a:latin typeface="Red Hat Display Medium"/>
                <a:ea typeface="Red Hat Display Medium"/>
              </a:rPr>
              <a:t>2021 Roadmap</a:t>
            </a:r>
            <a:endParaRPr b="0" lang="en-US" sz="3600" spc="-1" strike="noStrike">
              <a:solidFill>
                <a:srgbClr val="000000"/>
              </a:solidFill>
              <a:latin typeface="Arial"/>
            </a:endParaRPr>
          </a:p>
        </p:txBody>
      </p:sp>
      <p:sp>
        <p:nvSpPr>
          <p:cNvPr id="611" name="Google Shape;3188;p215"/>
          <p:cNvSpPr txBox="1"/>
          <p:nvPr/>
        </p:nvSpPr>
        <p:spPr>
          <a:xfrm>
            <a:off x="1562760" y="3454200"/>
            <a:ext cx="4037760" cy="453960"/>
          </a:xfrm>
          <a:prstGeom prst="rect">
            <a:avLst/>
          </a:prstGeom>
          <a:noFill/>
          <a:ln w="0">
            <a:noFill/>
          </a:ln>
        </p:spPr>
        <p:txBody>
          <a:bodyPr lIns="0" rIns="0" tIns="0" bIns="0">
            <a:noAutofit/>
          </a:bodyPr>
          <a:p>
            <a:pPr>
              <a:lnSpc>
                <a:spcPct val="135000"/>
              </a:lnSpc>
              <a:tabLst>
                <a:tab algn="l" pos="0"/>
              </a:tabLst>
            </a:pPr>
            <a:r>
              <a:rPr b="0" lang="en" sz="1100" spc="-1" strike="noStrike">
                <a:solidFill>
                  <a:srgbClr val="ffffff"/>
                </a:solidFill>
                <a:latin typeface="Red Hat Display Medium"/>
                <a:ea typeface="Red Hat Display Medium"/>
              </a:rPr>
              <a:t>Shadd Gallegos</a:t>
            </a:r>
            <a:endParaRPr b="0" lang="en-US" sz="1100" spc="-1" strike="noStrike">
              <a:latin typeface="Arial"/>
            </a:endParaRPr>
          </a:p>
          <a:p>
            <a:pPr>
              <a:lnSpc>
                <a:spcPct val="135000"/>
              </a:lnSpc>
              <a:tabLst>
                <a:tab algn="l" pos="0"/>
              </a:tabLst>
            </a:pPr>
            <a:r>
              <a:rPr b="0" lang="en" sz="1100" spc="-1" strike="noStrike">
                <a:solidFill>
                  <a:srgbClr val="ffffff"/>
                </a:solidFill>
                <a:latin typeface="Red Hat Display Medium"/>
                <a:ea typeface="Red Hat Display Medium"/>
              </a:rPr>
              <a:t>Staff Architect Ansible </a:t>
            </a:r>
            <a:endParaRPr b="0" lang="en-US" sz="1100" spc="-1" strike="noStrike">
              <a:latin typeface="Arial"/>
            </a:endParaRPr>
          </a:p>
          <a:p>
            <a:pPr>
              <a:lnSpc>
                <a:spcPct val="135000"/>
              </a:lnSpc>
              <a:tabLst>
                <a:tab algn="l" pos="0"/>
              </a:tabLst>
            </a:pPr>
            <a:r>
              <a:rPr b="0" lang="en" sz="1100" spc="-1" strike="noStrike">
                <a:solidFill>
                  <a:srgbClr val="ffffff"/>
                </a:solidFill>
                <a:latin typeface="Red Hat Display Medium"/>
                <a:ea typeface="Red Hat Display Medium"/>
              </a:rPr>
              <a:t>shadd@redhat.com</a:t>
            </a:r>
            <a:endParaRPr b="0" lang="en-US" sz="1100" spc="-1" strike="noStrike">
              <a:latin typeface="Arial"/>
            </a:endParaRPr>
          </a:p>
        </p:txBody>
      </p:sp>
      <p:sp>
        <p:nvSpPr>
          <p:cNvPr id="612" name="Google Shape;3189;p215"/>
          <p:cNvSpPr txBox="1"/>
          <p:nvPr/>
        </p:nvSpPr>
        <p:spPr>
          <a:xfrm>
            <a:off x="1562760" y="2641320"/>
            <a:ext cx="5649480" cy="685440"/>
          </a:xfrm>
          <a:prstGeom prst="rect">
            <a:avLst/>
          </a:prstGeom>
          <a:noFill/>
          <a:ln w="0">
            <a:noFill/>
          </a:ln>
        </p:spPr>
        <p:txBody>
          <a:bodyPr lIns="0" rIns="0" tIns="0" bIns="0">
            <a:noAutofit/>
          </a:bodyPr>
          <a:p>
            <a:pPr>
              <a:lnSpc>
                <a:spcPct val="100000"/>
              </a:lnSpc>
              <a:tabLst>
                <a:tab algn="l" pos="0"/>
              </a:tabLst>
            </a:pPr>
            <a:r>
              <a:rPr b="0" lang="en" sz="2100" spc="-1" strike="noStrike">
                <a:solidFill>
                  <a:srgbClr val="ffffff"/>
                </a:solidFill>
                <a:latin typeface="Red Hat Display"/>
                <a:ea typeface="Red Hat Display"/>
              </a:rPr>
              <a:t>Key Initiatives through Fall 2021</a:t>
            </a:r>
            <a:endParaRPr b="0" lang="en-US" sz="2100" spc="-1" strike="noStrike">
              <a:latin typeface="Arial"/>
            </a:endParaRPr>
          </a:p>
        </p:txBody>
      </p:sp>
      <p:pic>
        <p:nvPicPr>
          <p:cNvPr id="613" name="Google Shape;3190;p215" descr=""/>
          <p:cNvPicPr/>
          <p:nvPr/>
        </p:nvPicPr>
        <p:blipFill>
          <a:blip r:embed="rId1"/>
          <a:stretch/>
        </p:blipFill>
        <p:spPr>
          <a:xfrm>
            <a:off x="1562760" y="624240"/>
            <a:ext cx="2102040" cy="6393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4" name="Google Shape;3770;p242"/>
          <p:cNvSpPr txBox="1"/>
          <p:nvPr/>
        </p:nvSpPr>
        <p:spPr>
          <a:xfrm>
            <a:off x="46080" y="3470400"/>
            <a:ext cx="411120" cy="80280"/>
          </a:xfrm>
          <a:prstGeom prst="rect">
            <a:avLst/>
          </a:prstGeom>
          <a:noFill/>
          <a:ln w="0">
            <a:noFill/>
          </a:ln>
        </p:spPr>
        <p:txBody>
          <a:bodyPr lIns="0" rIns="0" tIns="0" bIns="0" anchor="b">
            <a:noAutofit/>
          </a:bodyPr>
          <a:p>
            <a:pPr algn="ctr">
              <a:lnSpc>
                <a:spcPct val="100000"/>
              </a:lnSpc>
              <a:tabLst>
                <a:tab algn="l" pos="0"/>
              </a:tabLst>
            </a:pPr>
            <a:fld id="{86096583-011E-4974-B6DB-929B9B185225}" type="slidenum">
              <a:rPr b="0" lang="en" sz="600" spc="-1" strike="noStrike">
                <a:solidFill>
                  <a:srgbClr val="ffffff"/>
                </a:solidFill>
                <a:latin typeface="Red Hat Text Medium"/>
                <a:ea typeface="Red Hat Text Medium"/>
              </a:rPr>
              <a:t>&lt;number&gt;</a:t>
            </a:fld>
            <a:endParaRPr b="0" lang="en-US" sz="600" spc="-1" strike="noStrike">
              <a:latin typeface="Times New Roman"/>
            </a:endParaRPr>
          </a:p>
        </p:txBody>
      </p:sp>
      <p:sp>
        <p:nvSpPr>
          <p:cNvPr id="1085" name="Google Shape;3771;p242"/>
          <p:cNvSpPr txBox="1"/>
          <p:nvPr/>
        </p:nvSpPr>
        <p:spPr>
          <a:xfrm>
            <a:off x="252000" y="31320"/>
            <a:ext cx="2895840" cy="459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ffffff"/>
                </a:solidFill>
                <a:latin typeface="Red Hat Display Medium"/>
                <a:ea typeface="Red Hat Display Medium"/>
              </a:rPr>
              <a:t>Red Hat Ansible Automation - Roadmap 2021</a:t>
            </a:r>
            <a:endParaRPr b="0" lang="en-US" sz="800" spc="-1" strike="noStrike">
              <a:latin typeface="Arial"/>
            </a:endParaRPr>
          </a:p>
        </p:txBody>
      </p:sp>
      <p:sp>
        <p:nvSpPr>
          <p:cNvPr id="1086" name="Google Shape;3772;p242"/>
          <p:cNvSpPr txBox="1"/>
          <p:nvPr/>
        </p:nvSpPr>
        <p:spPr>
          <a:xfrm>
            <a:off x="335880" y="984960"/>
            <a:ext cx="5118120" cy="1578600"/>
          </a:xfrm>
          <a:prstGeom prst="rect">
            <a:avLst/>
          </a:prstGeom>
          <a:noFill/>
          <a:ln w="0">
            <a:noFill/>
          </a:ln>
        </p:spPr>
        <p:txBody>
          <a:bodyPr lIns="329040" rIns="68400" tIns="68400" bIns="68400">
            <a:noAutofit/>
          </a:bodyPr>
          <a:p>
            <a:pPr>
              <a:lnSpc>
                <a:spcPct val="100000"/>
              </a:lnSpc>
              <a:tabLst>
                <a:tab algn="l" pos="0"/>
              </a:tabLst>
            </a:pPr>
            <a:r>
              <a:rPr b="0" lang="en" sz="3600" spc="-1" strike="noStrike">
                <a:solidFill>
                  <a:srgbClr val="ffffff"/>
                </a:solidFill>
                <a:latin typeface="Red Hat Display Medium"/>
                <a:ea typeface="Red Hat Display Medium"/>
              </a:rPr>
              <a:t>Ansible </a:t>
            </a:r>
            <a:br/>
            <a:r>
              <a:rPr b="0" lang="en" sz="3600" spc="-1" strike="noStrike">
                <a:solidFill>
                  <a:srgbClr val="ffffff"/>
                </a:solidFill>
                <a:latin typeface="Red Hat Display Medium"/>
                <a:ea typeface="Red Hat Display Medium"/>
              </a:rPr>
              <a:t>Hosted Services</a:t>
            </a:r>
            <a:endParaRPr b="0" lang="en-US" sz="3600" spc="-1" strike="noStrike">
              <a:solidFill>
                <a:srgbClr val="000000"/>
              </a:solidFill>
              <a:latin typeface="Arial"/>
            </a:endParaRPr>
          </a:p>
        </p:txBody>
      </p:sp>
      <p:pic>
        <p:nvPicPr>
          <p:cNvPr id="1087" name="Google Shape;3773;p242" descr=""/>
          <p:cNvPicPr/>
          <p:nvPr/>
        </p:nvPicPr>
        <p:blipFill>
          <a:blip r:embed="rId1"/>
          <a:srcRect l="0" t="16975" r="0" b="16975"/>
          <a:stretch/>
        </p:blipFill>
        <p:spPr>
          <a:xfrm>
            <a:off x="0" y="2662920"/>
            <a:ext cx="4007520" cy="1620000"/>
          </a:xfrm>
          <a:prstGeom prst="rect">
            <a:avLst/>
          </a:prstGeom>
          <a:ln w="0">
            <a:noFill/>
          </a:ln>
        </p:spPr>
      </p:pic>
      <p:pic>
        <p:nvPicPr>
          <p:cNvPr id="1088" name="Google Shape;3774;p242" descr=""/>
          <p:cNvPicPr/>
          <p:nvPr/>
        </p:nvPicPr>
        <p:blipFill>
          <a:blip r:embed="rId2"/>
          <a:srcRect l="20766" t="0" r="20766" b="0"/>
          <a:stretch/>
        </p:blipFill>
        <p:spPr>
          <a:xfrm>
            <a:off x="2384640" y="3089160"/>
            <a:ext cx="289800" cy="496080"/>
          </a:xfrm>
          <a:prstGeom prst="rect">
            <a:avLst/>
          </a:prstGeom>
          <a:ln w="0">
            <a:noFill/>
          </a:ln>
        </p:spPr>
      </p:pic>
      <p:sp>
        <p:nvSpPr>
          <p:cNvPr id="1089" name="Google Shape;3775;p242"/>
          <p:cNvSpPr txBox="1"/>
          <p:nvPr/>
        </p:nvSpPr>
        <p:spPr>
          <a:xfrm>
            <a:off x="6938640" y="1307880"/>
            <a:ext cx="1593000" cy="2481480"/>
          </a:xfrm>
          <a:prstGeom prst="rect">
            <a:avLst/>
          </a:prstGeom>
          <a:noFill/>
          <a:ln w="0">
            <a:noFill/>
          </a:ln>
        </p:spPr>
        <p:txBody>
          <a:bodyPr lIns="0" rIns="0" tIns="0" bIns="0">
            <a:noAutofit/>
          </a:bodyPr>
          <a:p>
            <a:pPr>
              <a:lnSpc>
                <a:spcPct val="135000"/>
              </a:lnSpc>
              <a:spcAft>
                <a:spcPts val="400"/>
              </a:spcAft>
              <a:tabLst>
                <a:tab algn="l" pos="0"/>
              </a:tabLst>
            </a:pPr>
            <a:r>
              <a:rPr b="0" lang="en" sz="1100" spc="-1" strike="noStrike">
                <a:solidFill>
                  <a:srgbClr val="141414"/>
                </a:solidFill>
                <a:latin typeface="Red Hat Display"/>
                <a:ea typeface="Red Hat Display"/>
              </a:rPr>
              <a:t>Hosted service available via cloud.redhat.com.  Aggregates multiple AAP clusters into one dashboard.</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0" name="Google Shape;3780;p243"/>
          <p:cNvSpPr/>
          <p:nvPr/>
        </p:nvSpPr>
        <p:spPr>
          <a:xfrm>
            <a:off x="1199880" y="1533960"/>
            <a:ext cx="6379200" cy="1125000"/>
          </a:xfrm>
          <a:prstGeom prst="rect">
            <a:avLst/>
          </a:prstGeom>
          <a:solidFill>
            <a:schemeClr val="lt2"/>
          </a:solidFill>
          <a:ln w="9525">
            <a:solidFill>
              <a:srgbClr val="595959"/>
            </a:solidFill>
            <a:prstDash val="dot"/>
            <a:round/>
          </a:ln>
        </p:spPr>
        <p:style>
          <a:lnRef idx="0"/>
          <a:fillRef idx="0"/>
          <a:effectRef idx="0"/>
          <a:fontRef idx="minor"/>
        </p:style>
      </p:sp>
      <p:pic>
        <p:nvPicPr>
          <p:cNvPr id="1091" name="Google Shape;3781;p243" descr=""/>
          <p:cNvPicPr/>
          <p:nvPr/>
        </p:nvPicPr>
        <p:blipFill>
          <a:blip r:embed="rId1"/>
          <a:stretch/>
        </p:blipFill>
        <p:spPr>
          <a:xfrm>
            <a:off x="3992400" y="3153960"/>
            <a:ext cx="552240" cy="552240"/>
          </a:xfrm>
          <a:prstGeom prst="rect">
            <a:avLst/>
          </a:prstGeom>
          <a:ln w="0">
            <a:noFill/>
          </a:ln>
        </p:spPr>
      </p:pic>
      <p:pic>
        <p:nvPicPr>
          <p:cNvPr id="1092" name="Google Shape;3782;p243" descr=""/>
          <p:cNvPicPr/>
          <p:nvPr/>
        </p:nvPicPr>
        <p:blipFill>
          <a:blip r:embed="rId2"/>
          <a:stretch/>
        </p:blipFill>
        <p:spPr>
          <a:xfrm>
            <a:off x="3836520" y="3421080"/>
            <a:ext cx="863640" cy="863640"/>
          </a:xfrm>
          <a:prstGeom prst="rect">
            <a:avLst/>
          </a:prstGeom>
          <a:ln w="0">
            <a:noFill/>
          </a:ln>
        </p:spPr>
      </p:pic>
      <p:sp>
        <p:nvSpPr>
          <p:cNvPr id="1093" name="Google Shape;3783;p243"/>
          <p:cNvSpPr/>
          <p:nvPr/>
        </p:nvSpPr>
        <p:spPr>
          <a:xfrm>
            <a:off x="3321720" y="4045320"/>
            <a:ext cx="189360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Ansible Automation Platform </a:t>
            </a:r>
            <a:endParaRPr b="0" lang="en-US" sz="1100" spc="-1" strike="noStrike">
              <a:latin typeface="Arial"/>
            </a:endParaRPr>
          </a:p>
        </p:txBody>
      </p:sp>
      <p:sp>
        <p:nvSpPr>
          <p:cNvPr id="1094" name="Google Shape;3784;p243"/>
          <p:cNvSpPr/>
          <p:nvPr/>
        </p:nvSpPr>
        <p:spPr>
          <a:xfrm>
            <a:off x="1319760" y="2226240"/>
            <a:ext cx="1893600" cy="36900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Automation Analytics</a:t>
            </a:r>
            <a:endParaRPr b="0" lang="en-US" sz="1100" spc="-1" strike="noStrike">
              <a:latin typeface="Arial"/>
            </a:endParaRPr>
          </a:p>
        </p:txBody>
      </p:sp>
      <p:sp>
        <p:nvSpPr>
          <p:cNvPr id="1095" name="Google Shape;3785;p243"/>
          <p:cNvSpPr/>
          <p:nvPr/>
        </p:nvSpPr>
        <p:spPr>
          <a:xfrm flipH="1" rot="5400000">
            <a:off x="2988000" y="1873800"/>
            <a:ext cx="558360" cy="2001600"/>
          </a:xfrm>
          <a:prstGeom prst="bentConnector3">
            <a:avLst>
              <a:gd name="adj1" fmla="val 49994"/>
            </a:avLst>
          </a:prstGeom>
          <a:noFill/>
          <a:ln w="19050">
            <a:solidFill>
              <a:srgbClr val="595959"/>
            </a:solidFill>
            <a:round/>
          </a:ln>
        </p:spPr>
        <p:style>
          <a:lnRef idx="0"/>
          <a:fillRef idx="0"/>
          <a:effectRef idx="0"/>
          <a:fontRef idx="minor"/>
        </p:style>
      </p:sp>
      <p:pic>
        <p:nvPicPr>
          <p:cNvPr id="1096" name="Google Shape;3786;p243" descr=""/>
          <p:cNvPicPr/>
          <p:nvPr/>
        </p:nvPicPr>
        <p:blipFill>
          <a:blip r:embed="rId3"/>
          <a:stretch/>
        </p:blipFill>
        <p:spPr>
          <a:xfrm>
            <a:off x="1875600" y="1432440"/>
            <a:ext cx="863640" cy="863640"/>
          </a:xfrm>
          <a:prstGeom prst="rect">
            <a:avLst/>
          </a:prstGeom>
          <a:ln w="0">
            <a:noFill/>
          </a:ln>
        </p:spPr>
      </p:pic>
      <p:pic>
        <p:nvPicPr>
          <p:cNvPr id="1097" name="Google Shape;3787;p243" descr=""/>
          <p:cNvPicPr/>
          <p:nvPr/>
        </p:nvPicPr>
        <p:blipFill>
          <a:blip r:embed="rId4"/>
          <a:stretch/>
        </p:blipFill>
        <p:spPr>
          <a:xfrm>
            <a:off x="1199880" y="1204560"/>
            <a:ext cx="365400" cy="365400"/>
          </a:xfrm>
          <a:prstGeom prst="rect">
            <a:avLst/>
          </a:prstGeom>
          <a:ln w="0">
            <a:noFill/>
          </a:ln>
        </p:spPr>
      </p:pic>
      <p:sp>
        <p:nvSpPr>
          <p:cNvPr id="1098" name="Google Shape;3788;p243"/>
          <p:cNvSpPr/>
          <p:nvPr/>
        </p:nvSpPr>
        <p:spPr>
          <a:xfrm>
            <a:off x="1606320" y="1202760"/>
            <a:ext cx="140220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200" spc="-1" strike="noStrike">
                <a:solidFill>
                  <a:srgbClr val="000000"/>
                </a:solidFill>
                <a:latin typeface="Red Hat Display"/>
                <a:ea typeface="Red Hat Display"/>
              </a:rPr>
              <a:t>cloud.redhat.com</a:t>
            </a:r>
            <a:endParaRPr b="0" lang="en-US" sz="1200" spc="-1" strike="noStrike">
              <a:latin typeface="Arial"/>
            </a:endParaRPr>
          </a:p>
        </p:txBody>
      </p:sp>
      <p:pic>
        <p:nvPicPr>
          <p:cNvPr id="1099" name="Google Shape;3789;p243" descr=""/>
          <p:cNvPicPr/>
          <p:nvPr/>
        </p:nvPicPr>
        <p:blipFill>
          <a:blip r:embed="rId5"/>
          <a:stretch/>
        </p:blipFill>
        <p:spPr>
          <a:xfrm>
            <a:off x="6099480" y="1571760"/>
            <a:ext cx="585000" cy="585000"/>
          </a:xfrm>
          <a:prstGeom prst="rect">
            <a:avLst/>
          </a:prstGeom>
          <a:ln w="0">
            <a:noFill/>
          </a:ln>
        </p:spPr>
      </p:pic>
      <p:sp>
        <p:nvSpPr>
          <p:cNvPr id="1100" name="Google Shape;3790;p243"/>
          <p:cNvSpPr/>
          <p:nvPr/>
        </p:nvSpPr>
        <p:spPr>
          <a:xfrm rot="5400000">
            <a:off x="5024520" y="1786320"/>
            <a:ext cx="612360" cy="2122920"/>
          </a:xfrm>
          <a:prstGeom prst="bentConnector3">
            <a:avLst>
              <a:gd name="adj1" fmla="val 54008"/>
            </a:avLst>
          </a:prstGeom>
          <a:noFill/>
          <a:ln w="19050">
            <a:solidFill>
              <a:srgbClr val="595959"/>
            </a:solidFill>
            <a:round/>
          </a:ln>
        </p:spPr>
        <p:style>
          <a:lnRef idx="0"/>
          <a:fillRef idx="0"/>
          <a:effectRef idx="0"/>
          <a:fontRef idx="minor"/>
        </p:style>
      </p:sp>
      <p:sp>
        <p:nvSpPr>
          <p:cNvPr id="1101" name="Google Shape;3791;p243"/>
          <p:cNvSpPr/>
          <p:nvPr/>
        </p:nvSpPr>
        <p:spPr>
          <a:xfrm>
            <a:off x="5282640" y="2031120"/>
            <a:ext cx="221868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Automation Services </a:t>
            </a:r>
            <a:br/>
            <a:r>
              <a:rPr b="0" lang="en" sz="1100" spc="-1" strike="noStrike">
                <a:solidFill>
                  <a:srgbClr val="000000"/>
                </a:solidFill>
                <a:latin typeface="Red Hat Text"/>
                <a:ea typeface="Red Hat Text"/>
              </a:rPr>
              <a:t>Catalog</a:t>
            </a:r>
            <a:endParaRPr b="0" lang="en-US" sz="1100" spc="-1" strike="noStrike">
              <a:latin typeface="Arial"/>
            </a:endParaRPr>
          </a:p>
        </p:txBody>
      </p:sp>
      <p:pic>
        <p:nvPicPr>
          <p:cNvPr id="1102" name="Google Shape;3792;p243" descr=""/>
          <p:cNvPicPr/>
          <p:nvPr/>
        </p:nvPicPr>
        <p:blipFill>
          <a:blip r:embed="rId6"/>
          <a:stretch/>
        </p:blipFill>
        <p:spPr>
          <a:xfrm>
            <a:off x="3957480" y="1708560"/>
            <a:ext cx="621360" cy="621360"/>
          </a:xfrm>
          <a:prstGeom prst="rect">
            <a:avLst/>
          </a:prstGeom>
          <a:ln w="0">
            <a:noFill/>
          </a:ln>
        </p:spPr>
      </p:pic>
      <p:sp>
        <p:nvSpPr>
          <p:cNvPr id="1103" name="Google Shape;3793;p243"/>
          <p:cNvSpPr/>
          <p:nvPr/>
        </p:nvSpPr>
        <p:spPr>
          <a:xfrm>
            <a:off x="3159000" y="2228040"/>
            <a:ext cx="2218680" cy="36540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Automation Hub</a:t>
            </a:r>
            <a:endParaRPr b="0" lang="en-US" sz="1100" spc="-1" strike="noStrike">
              <a:latin typeface="Arial"/>
            </a:endParaRPr>
          </a:p>
        </p:txBody>
      </p:sp>
      <p:sp>
        <p:nvSpPr>
          <p:cNvPr id="1104" name="Google Shape;3794;p243"/>
          <p:cNvSpPr/>
          <p:nvPr/>
        </p:nvSpPr>
        <p:spPr>
          <a:xfrm rot="16200000">
            <a:off x="3988440" y="2873520"/>
            <a:ext cx="560160" cy="360"/>
          </a:xfrm>
          <a:prstGeom prst="bentConnector3">
            <a:avLst>
              <a:gd name="adj1" fmla="val 49996"/>
            </a:avLst>
          </a:prstGeom>
          <a:noFill/>
          <a:ln w="19050">
            <a:solidFill>
              <a:srgbClr val="595959"/>
            </a:solidFill>
            <a:round/>
          </a:ln>
        </p:spPr>
        <p:style>
          <a:lnRef idx="0"/>
          <a:fillRef idx="0"/>
          <a:effectRef idx="0"/>
          <a:fontRef idx="minor"/>
        </p:style>
      </p:sp>
      <p:sp>
        <p:nvSpPr>
          <p:cNvPr id="1105" name="Google Shape;3795;p243"/>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Ansible Hosted Services</a:t>
            </a:r>
            <a:endParaRPr b="0" lang="en-US" sz="2600" spc="-1" strike="noStrike">
              <a:solidFill>
                <a:srgbClr val="000000"/>
              </a:solidFill>
              <a:latin typeface="Arial"/>
            </a:endParaRPr>
          </a:p>
        </p:txBody>
      </p:sp>
      <p:sp>
        <p:nvSpPr>
          <p:cNvPr id="1106" name="Google Shape;3796;p243"/>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Google Shape;3801;p244"/>
          <p:cNvSpPr/>
          <p:nvPr/>
        </p:nvSpPr>
        <p:spPr>
          <a:xfrm>
            <a:off x="663840" y="825120"/>
            <a:ext cx="842004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Report, resolve, and recognize the value of automation</a:t>
            </a:r>
            <a:endParaRPr b="0" lang="en-US" sz="1600" spc="-1" strike="noStrike">
              <a:latin typeface="Arial"/>
            </a:endParaRPr>
          </a:p>
          <a:p>
            <a:pPr algn="ctr">
              <a:lnSpc>
                <a:spcPct val="130000"/>
              </a:lnSpc>
              <a:tabLst>
                <a:tab algn="l" pos="0"/>
              </a:tabLst>
            </a:pPr>
            <a:endParaRPr b="0" lang="en-US" sz="1600" spc="-1" strike="noStrike">
              <a:latin typeface="Arial"/>
            </a:endParaRPr>
          </a:p>
          <a:p>
            <a:pPr algn="ctr">
              <a:lnSpc>
                <a:spcPct val="130000"/>
              </a:lnSpc>
              <a:tabLst>
                <a:tab algn="l" pos="0"/>
              </a:tabLst>
            </a:pP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1108" name="Google Shape;3802;p244" descr=""/>
          <p:cNvPicPr/>
          <p:nvPr/>
        </p:nvPicPr>
        <p:blipFill>
          <a:blip r:embed="rId1"/>
          <a:srcRect l="0" t="157" r="0" b="157"/>
          <a:stretch/>
        </p:blipFill>
        <p:spPr>
          <a:xfrm>
            <a:off x="1928160" y="3809880"/>
            <a:ext cx="863640" cy="863640"/>
          </a:xfrm>
          <a:prstGeom prst="rect">
            <a:avLst/>
          </a:prstGeom>
          <a:ln w="0">
            <a:noFill/>
          </a:ln>
        </p:spPr>
      </p:pic>
      <p:pic>
        <p:nvPicPr>
          <p:cNvPr id="1109" name="Google Shape;3803;p244" descr=""/>
          <p:cNvPicPr/>
          <p:nvPr/>
        </p:nvPicPr>
        <p:blipFill>
          <a:blip r:embed="rId2"/>
          <a:srcRect l="157" t="0" r="157" b="0"/>
          <a:stretch/>
        </p:blipFill>
        <p:spPr>
          <a:xfrm>
            <a:off x="1951920" y="2450880"/>
            <a:ext cx="816120" cy="816120"/>
          </a:xfrm>
          <a:prstGeom prst="rect">
            <a:avLst/>
          </a:prstGeom>
          <a:ln w="0">
            <a:noFill/>
          </a:ln>
        </p:spPr>
      </p:pic>
      <p:pic>
        <p:nvPicPr>
          <p:cNvPr id="1110" name="Google Shape;3804;p244" descr=""/>
          <p:cNvPicPr/>
          <p:nvPr/>
        </p:nvPicPr>
        <p:blipFill>
          <a:blip r:embed="rId3"/>
          <a:srcRect l="157" t="0" r="157" b="0"/>
          <a:stretch/>
        </p:blipFill>
        <p:spPr>
          <a:xfrm>
            <a:off x="1855080" y="1240200"/>
            <a:ext cx="863640" cy="863640"/>
          </a:xfrm>
          <a:prstGeom prst="rect">
            <a:avLst/>
          </a:prstGeom>
          <a:ln w="0">
            <a:noFill/>
          </a:ln>
        </p:spPr>
      </p:pic>
      <p:sp>
        <p:nvSpPr>
          <p:cNvPr id="1111" name="Google Shape;3805;p244"/>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1112" name="Google Shape;3806;p244"/>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1113" name="Google Shape;3807;p244"/>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1114" name="Google Shape;3808;p244"/>
          <p:cNvSpPr/>
          <p:nvPr/>
        </p:nvSpPr>
        <p:spPr>
          <a:xfrm>
            <a:off x="2768400" y="1266120"/>
            <a:ext cx="5308920" cy="699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Customers struggle to understand and measure automation initiatives across an enterprise, making it difficult to capture wins and avoid costly mistakes.</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115" name="Google Shape;3809;p244"/>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Analytics helps customers understand the value of automation through tangible business metrics, resolve issues with AAP more quickly, and receive expert guidance on how to continuously progress their automation initiatives</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116" name="Google Shape;3810;p244"/>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17" name="Google Shape;3811;p244"/>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18" name="Google Shape;3812;p244"/>
          <p:cNvSpPr/>
          <p:nvPr/>
        </p:nvSpPr>
        <p:spPr>
          <a:xfrm>
            <a:off x="2719080" y="3867840"/>
            <a:ext cx="496980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Analytics is provided on cloud.redhat.com as a hosted service.  Customers are granted access to via their Red Hat Ansible Automation Platform subscription.</a:t>
            </a:r>
            <a:endParaRPr b="0" lang="en-US" sz="1400" spc="-1" strike="noStrike">
              <a:latin typeface="Arial"/>
            </a:endParaRPr>
          </a:p>
        </p:txBody>
      </p:sp>
      <p:sp>
        <p:nvSpPr>
          <p:cNvPr id="1119" name="Google Shape;3813;p244"/>
          <p:cNvSpPr/>
          <p:nvPr/>
        </p:nvSpPr>
        <p:spPr>
          <a:xfrm>
            <a:off x="662760" y="38448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Automation Analytics</a:t>
            </a:r>
            <a:endParaRPr b="0" lang="en-US" sz="2200" spc="-1" strike="noStrike">
              <a:latin typeface="Arial"/>
            </a:endParaRPr>
          </a:p>
        </p:txBody>
      </p:sp>
      <p:sp>
        <p:nvSpPr>
          <p:cNvPr id="1120" name="Google Shape;3814;p244"/>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Google Shape;3819;p245"/>
          <p:cNvSpPr txBox="1"/>
          <p:nvPr/>
        </p:nvSpPr>
        <p:spPr>
          <a:xfrm>
            <a:off x="1484640" y="1240200"/>
            <a:ext cx="6004800" cy="3903120"/>
          </a:xfrm>
          <a:prstGeom prst="rect">
            <a:avLst/>
          </a:prstGeom>
          <a:noFill/>
          <a:ln w="0">
            <a:noFill/>
          </a:ln>
        </p:spPr>
        <p:txBody>
          <a:bodyPr lIns="0" rIns="0" tIns="0" bIns="0">
            <a:noAutofit/>
          </a:bodyPr>
          <a:p>
            <a:pPr>
              <a:lnSpc>
                <a:spcPct val="100000"/>
              </a:lnSpc>
              <a:spcBef>
                <a:spcPts val="799"/>
              </a:spcBef>
              <a:tabLst>
                <a:tab algn="l" pos="0"/>
              </a:tabLst>
            </a:pPr>
            <a:br/>
            <a:endParaRPr b="0" lang="en-US" sz="1400" spc="-1" strike="noStrike">
              <a:solidFill>
                <a:srgbClr val="000000"/>
              </a:solidFill>
              <a:latin typeface="Arial"/>
            </a:endParaRPr>
          </a:p>
          <a:p>
            <a:pPr marL="457200" indent="-329760">
              <a:lnSpc>
                <a:spcPct val="100000"/>
              </a:lnSpc>
              <a:spcBef>
                <a:spcPts val="799"/>
              </a:spcBef>
              <a:buClr>
                <a:srgbClr val="222222"/>
              </a:buClr>
              <a:buFont typeface="Red Hat Text"/>
              <a:buChar char="●"/>
              <a:tabLst>
                <a:tab algn="l" pos="0"/>
              </a:tabLst>
            </a:pPr>
            <a:r>
              <a:rPr b="1" lang="en" sz="1600" spc="-1" strike="noStrike">
                <a:solidFill>
                  <a:srgbClr val="222222"/>
                </a:solidFill>
                <a:latin typeface="Red Hat Text"/>
                <a:ea typeface="Red Hat Text"/>
              </a:rPr>
              <a:t>RBAC Improvements</a:t>
            </a:r>
            <a:endParaRPr b="0" lang="en-US" sz="1600" spc="-1" strike="noStrike">
              <a:solidFill>
                <a:srgbClr val="000000"/>
              </a:solidFill>
              <a:latin typeface="Arial"/>
            </a:endParaRPr>
          </a:p>
          <a:p>
            <a:pPr>
              <a:lnSpc>
                <a:spcPct val="100000"/>
              </a:lnSpc>
              <a:spcBef>
                <a:spcPts val="799"/>
              </a:spcBef>
              <a:tabLst>
                <a:tab algn="l" pos="0"/>
              </a:tabLst>
            </a:pPr>
            <a:r>
              <a:rPr b="0" lang="en" sz="1400" spc="-1" strike="noStrike">
                <a:solidFill>
                  <a:srgbClr val="222222"/>
                </a:solidFill>
                <a:latin typeface="Red Hat Text"/>
                <a:ea typeface="Red Hat Text"/>
              </a:rPr>
              <a:t>Control which users can see which content and views</a:t>
            </a:r>
            <a:br/>
            <a:br/>
            <a:endParaRPr b="0" lang="en-US" sz="1400" spc="-1" strike="noStrike">
              <a:solidFill>
                <a:srgbClr val="000000"/>
              </a:solidFill>
              <a:latin typeface="Arial"/>
            </a:endParaRPr>
          </a:p>
          <a:p>
            <a:pPr marL="457200" indent="-329760">
              <a:lnSpc>
                <a:spcPct val="100000"/>
              </a:lnSpc>
              <a:spcBef>
                <a:spcPts val="799"/>
              </a:spcBef>
              <a:buClr>
                <a:srgbClr val="222222"/>
              </a:buClr>
              <a:buFont typeface="Red Hat Text"/>
              <a:buChar char="●"/>
              <a:tabLst>
                <a:tab algn="l" pos="0"/>
              </a:tabLst>
            </a:pPr>
            <a:r>
              <a:rPr b="1" lang="en" sz="1600" spc="-1" strike="noStrike">
                <a:solidFill>
                  <a:srgbClr val="222222"/>
                </a:solidFill>
                <a:latin typeface="Red Hat Text"/>
                <a:ea typeface="Red Hat Text"/>
              </a:rPr>
              <a:t>Automation Planner:</a:t>
            </a:r>
            <a:r>
              <a:rPr b="0" lang="en" sz="1600" spc="-1" strike="noStrike">
                <a:solidFill>
                  <a:srgbClr val="222222"/>
                </a:solidFill>
                <a:latin typeface="Red Hat Text"/>
                <a:ea typeface="Red Hat Text"/>
              </a:rPr>
              <a:t>	</a:t>
            </a:r>
            <a:r>
              <a:rPr b="0" lang="en" sz="1600" spc="-1" strike="noStrike">
                <a:solidFill>
                  <a:srgbClr val="222222"/>
                </a:solidFill>
                <a:latin typeface="Red Hat Text"/>
                <a:ea typeface="Red Hat Text"/>
              </a:rPr>
              <a:t>  </a:t>
            </a:r>
            <a:br/>
            <a:r>
              <a:rPr b="0" lang="en" sz="1400" spc="-1" strike="noStrike">
                <a:solidFill>
                  <a:srgbClr val="222222"/>
                </a:solidFill>
                <a:latin typeface="Red Hat Text"/>
                <a:ea typeface="Red Hat Text"/>
              </a:rPr>
              <a:t>Help customers plan, track, and report on their automation journey</a:t>
            </a:r>
            <a:br/>
            <a:r>
              <a:rPr b="0" lang="en" sz="1400" spc="-1" strike="noStrike">
                <a:solidFill>
                  <a:srgbClr val="222222"/>
                </a:solidFill>
                <a:latin typeface="Red Hat Text"/>
              </a:rPr>
              <a:t> </a:t>
            </a:r>
            <a:endParaRPr b="0" lang="en-US" sz="1400" spc="-1" strike="noStrike">
              <a:solidFill>
                <a:srgbClr val="000000"/>
              </a:solidFill>
              <a:latin typeface="Arial"/>
            </a:endParaRPr>
          </a:p>
          <a:p>
            <a:pPr marL="457200" indent="-329760">
              <a:lnSpc>
                <a:spcPct val="100000"/>
              </a:lnSpc>
              <a:buClr>
                <a:srgbClr val="222222"/>
              </a:buClr>
              <a:buFont typeface="Red Hat Text"/>
              <a:buChar char="●"/>
              <a:tabLst>
                <a:tab algn="l" pos="0"/>
              </a:tabLst>
            </a:pPr>
            <a:r>
              <a:rPr b="1" lang="en" sz="1600" spc="-1" strike="noStrike">
                <a:solidFill>
                  <a:srgbClr val="222222"/>
                </a:solidFill>
                <a:latin typeface="Red Hat Text"/>
                <a:ea typeface="Red Hat Text"/>
              </a:rPr>
              <a:t>Email Notifications &amp; Report Exports</a:t>
            </a:r>
            <a:r>
              <a:rPr b="0" lang="en" sz="1600" spc="-1" strike="noStrike">
                <a:solidFill>
                  <a:srgbClr val="222222"/>
                </a:solidFill>
                <a:latin typeface="Red Hat Text"/>
                <a:ea typeface="Red Hat Text"/>
              </a:rPr>
              <a:t> </a:t>
            </a:r>
            <a:br/>
            <a:r>
              <a:rPr b="0" lang="en" sz="1400" spc="-1" strike="noStrike">
                <a:solidFill>
                  <a:srgbClr val="222222"/>
                </a:solidFill>
                <a:latin typeface="Red Hat Text"/>
                <a:ea typeface="Red Hat Text"/>
              </a:rPr>
              <a:t>Provide simple tools to help improve awareness within customer organizations</a:t>
            </a:r>
            <a:endParaRPr b="0" lang="en-US" sz="1400" spc="-1" strike="noStrike">
              <a:solidFill>
                <a:srgbClr val="000000"/>
              </a:solidFill>
              <a:latin typeface="Arial"/>
            </a:endParaRPr>
          </a:p>
        </p:txBody>
      </p:sp>
      <p:sp>
        <p:nvSpPr>
          <p:cNvPr id="1122" name="Google Shape;3820;p245"/>
          <p:cNvSpPr txBox="1"/>
          <p:nvPr/>
        </p:nvSpPr>
        <p:spPr>
          <a:xfrm>
            <a:off x="663840" y="825120"/>
            <a:ext cx="7816320" cy="414720"/>
          </a:xfrm>
          <a:prstGeom prst="rect">
            <a:avLst/>
          </a:prstGeom>
          <a:noFill/>
          <a:ln w="0">
            <a:noFill/>
          </a:ln>
        </p:spPr>
        <p:txBody>
          <a:bodyPr lIns="0" rIns="0" tIns="0" bIns="0">
            <a:noAutofit/>
          </a:bodyPr>
          <a:p>
            <a:pPr algn="ctr">
              <a:lnSpc>
                <a:spcPct val="130000"/>
              </a:lnSpc>
              <a:tabLst>
                <a:tab algn="l" pos="0"/>
              </a:tabLst>
            </a:pPr>
            <a:r>
              <a:rPr b="0" lang="en" sz="2100" spc="-1" strike="noStrike">
                <a:solidFill>
                  <a:srgbClr val="000000"/>
                </a:solidFill>
                <a:latin typeface="Red Hat Display"/>
                <a:ea typeface="Red Hat Display"/>
              </a:rPr>
              <a:t>Ansible Analytics Updates</a:t>
            </a:r>
            <a:endParaRPr b="0" lang="en-US" sz="2100" spc="-1" strike="noStrike">
              <a:solidFill>
                <a:srgbClr val="000000"/>
              </a:solidFill>
              <a:latin typeface="Arial"/>
            </a:endParaRPr>
          </a:p>
        </p:txBody>
      </p:sp>
      <p:sp>
        <p:nvSpPr>
          <p:cNvPr id="1123" name="Google Shape;3821;p245"/>
          <p:cNvSpPr/>
          <p:nvPr/>
        </p:nvSpPr>
        <p:spPr>
          <a:xfrm>
            <a:off x="935640" y="2644560"/>
            <a:ext cx="68266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24" name="Google Shape;3822;p245"/>
          <p:cNvSpPr/>
          <p:nvPr/>
        </p:nvSpPr>
        <p:spPr>
          <a:xfrm>
            <a:off x="304920" y="1911240"/>
            <a:ext cx="11797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March </a:t>
            </a:r>
            <a:endParaRPr b="0" lang="en-US" sz="1400" spc="-1" strike="noStrike">
              <a:latin typeface="Arial"/>
            </a:endParaRPr>
          </a:p>
        </p:txBody>
      </p:sp>
      <p:sp>
        <p:nvSpPr>
          <p:cNvPr id="1125" name="Google Shape;3823;p245"/>
          <p:cNvSpPr/>
          <p:nvPr/>
        </p:nvSpPr>
        <p:spPr>
          <a:xfrm>
            <a:off x="304920" y="2906640"/>
            <a:ext cx="11797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June (MVP) </a:t>
            </a:r>
            <a:endParaRPr b="0" lang="en-US" sz="1400" spc="-1" strike="noStrike">
              <a:latin typeface="Arial"/>
            </a:endParaRPr>
          </a:p>
        </p:txBody>
      </p:sp>
      <p:sp>
        <p:nvSpPr>
          <p:cNvPr id="1126" name="Google Shape;3824;p245"/>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Google Shape;3829;p246"/>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Hosted service on cloud.redhat.com</a:t>
            </a: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1128" name="Google Shape;3830;p246" descr=""/>
          <p:cNvPicPr/>
          <p:nvPr/>
        </p:nvPicPr>
        <p:blipFill>
          <a:blip r:embed="rId1"/>
          <a:srcRect l="0" t="157" r="0" b="157"/>
          <a:stretch/>
        </p:blipFill>
        <p:spPr>
          <a:xfrm>
            <a:off x="1928160" y="3809880"/>
            <a:ext cx="863640" cy="863640"/>
          </a:xfrm>
          <a:prstGeom prst="rect">
            <a:avLst/>
          </a:prstGeom>
          <a:ln w="0">
            <a:noFill/>
          </a:ln>
        </p:spPr>
      </p:pic>
      <p:pic>
        <p:nvPicPr>
          <p:cNvPr id="1129" name="Google Shape;3831;p246" descr=""/>
          <p:cNvPicPr/>
          <p:nvPr/>
        </p:nvPicPr>
        <p:blipFill>
          <a:blip r:embed="rId2"/>
          <a:srcRect l="157" t="0" r="157" b="0"/>
          <a:stretch/>
        </p:blipFill>
        <p:spPr>
          <a:xfrm>
            <a:off x="1951920" y="2450880"/>
            <a:ext cx="816120" cy="816120"/>
          </a:xfrm>
          <a:prstGeom prst="rect">
            <a:avLst/>
          </a:prstGeom>
          <a:ln w="0">
            <a:noFill/>
          </a:ln>
        </p:spPr>
      </p:pic>
      <p:pic>
        <p:nvPicPr>
          <p:cNvPr id="1130" name="Google Shape;3832;p246" descr=""/>
          <p:cNvPicPr/>
          <p:nvPr/>
        </p:nvPicPr>
        <p:blipFill>
          <a:blip r:embed="rId3"/>
          <a:srcRect l="157" t="0" r="157" b="0"/>
          <a:stretch/>
        </p:blipFill>
        <p:spPr>
          <a:xfrm>
            <a:off x="1855080" y="1240200"/>
            <a:ext cx="863640" cy="863640"/>
          </a:xfrm>
          <a:prstGeom prst="rect">
            <a:avLst/>
          </a:prstGeom>
          <a:ln w="0">
            <a:noFill/>
          </a:ln>
        </p:spPr>
      </p:pic>
      <p:sp>
        <p:nvSpPr>
          <p:cNvPr id="1131" name="Google Shape;3833;p246"/>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1132" name="Google Shape;3834;p246"/>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1133" name="Google Shape;3835;p246"/>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1134" name="Google Shape;3836;p246"/>
          <p:cNvSpPr/>
          <p:nvPr/>
        </p:nvSpPr>
        <p:spPr>
          <a:xfrm>
            <a:off x="2768400" y="1266120"/>
            <a:ext cx="5308920" cy="519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Customers have inconsistent way to share trusted content across an increasingly diverse set of technologies and domains </a:t>
            </a:r>
            <a:endParaRPr b="0" lang="en-US" sz="1400" spc="-1" strike="noStrike">
              <a:latin typeface="Arial"/>
            </a:endParaRPr>
          </a:p>
        </p:txBody>
      </p:sp>
      <p:sp>
        <p:nvSpPr>
          <p:cNvPr id="1135" name="Google Shape;3837;p246"/>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Hub provides automation content that is certified and supported by Red Hat and our partners.  Customers get the assurance they need that they are using supported collections.</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136" name="Google Shape;3838;p246"/>
          <p:cNvSpPr/>
          <p:nvPr/>
        </p:nvSpPr>
        <p:spPr>
          <a:xfrm>
            <a:off x="662760" y="47880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Automation Hub</a:t>
            </a:r>
            <a:endParaRPr b="0" lang="en-US" sz="2200" spc="-1" strike="noStrike">
              <a:latin typeface="Arial"/>
            </a:endParaRPr>
          </a:p>
        </p:txBody>
      </p:sp>
      <p:sp>
        <p:nvSpPr>
          <p:cNvPr id="1137" name="Google Shape;3839;p246"/>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38" name="Google Shape;3840;p246"/>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39" name="Google Shape;3841;p246"/>
          <p:cNvSpPr/>
          <p:nvPr/>
        </p:nvSpPr>
        <p:spPr>
          <a:xfrm>
            <a:off x="2719080" y="3867840"/>
            <a:ext cx="496980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Hub is provided on cloud.redhat.com as a hosted service.  Customers are granted access to Automation Hub via their Red Hat Ansible Automation Platform subscription.</a:t>
            </a:r>
            <a:endParaRPr b="0" lang="en-US" sz="1400" spc="-1" strike="noStrike">
              <a:latin typeface="Arial"/>
            </a:endParaRPr>
          </a:p>
        </p:txBody>
      </p:sp>
      <p:sp>
        <p:nvSpPr>
          <p:cNvPr id="1140" name="Google Shape;3842;p246"/>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Google Shape;3847;p247"/>
          <p:cNvSpPr/>
          <p:nvPr/>
        </p:nvSpPr>
        <p:spPr>
          <a:xfrm>
            <a:off x="3546720" y="3083760"/>
            <a:ext cx="189360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Private Automation Hub</a:t>
            </a:r>
            <a:endParaRPr b="0" lang="en-US" sz="1100" spc="-1" strike="noStrike">
              <a:latin typeface="Arial"/>
            </a:endParaRPr>
          </a:p>
        </p:txBody>
      </p:sp>
      <p:pic>
        <p:nvPicPr>
          <p:cNvPr id="1142" name="Google Shape;3848;p247" descr=""/>
          <p:cNvPicPr/>
          <p:nvPr/>
        </p:nvPicPr>
        <p:blipFill>
          <a:blip r:embed="rId1"/>
          <a:stretch/>
        </p:blipFill>
        <p:spPr>
          <a:xfrm>
            <a:off x="1351440" y="3306960"/>
            <a:ext cx="468000" cy="468000"/>
          </a:xfrm>
          <a:prstGeom prst="rect">
            <a:avLst/>
          </a:prstGeom>
          <a:ln w="0">
            <a:noFill/>
          </a:ln>
        </p:spPr>
      </p:pic>
      <p:pic>
        <p:nvPicPr>
          <p:cNvPr id="1143" name="Google Shape;3849;p247" descr=""/>
          <p:cNvPicPr/>
          <p:nvPr/>
        </p:nvPicPr>
        <p:blipFill>
          <a:blip r:embed="rId2"/>
          <a:srcRect l="0" t="0" r="65760" b="0"/>
          <a:stretch/>
        </p:blipFill>
        <p:spPr>
          <a:xfrm>
            <a:off x="1356120" y="2641680"/>
            <a:ext cx="431640" cy="298440"/>
          </a:xfrm>
          <a:prstGeom prst="rect">
            <a:avLst/>
          </a:prstGeom>
          <a:ln w="0">
            <a:noFill/>
          </a:ln>
        </p:spPr>
      </p:pic>
      <p:sp>
        <p:nvSpPr>
          <p:cNvPr id="1144" name="Google Shape;3850;p247"/>
          <p:cNvSpPr/>
          <p:nvPr/>
        </p:nvSpPr>
        <p:spPr>
          <a:xfrm>
            <a:off x="1752120" y="1869840"/>
            <a:ext cx="1470240" cy="51012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tabLst>
                <a:tab algn="l" pos="0"/>
              </a:tabLst>
            </a:pPr>
            <a:r>
              <a:rPr b="0" lang="en" sz="1100" spc="-1" strike="noStrike">
                <a:solidFill>
                  <a:srgbClr val="000000"/>
                </a:solidFill>
                <a:latin typeface="Red Hat Text"/>
                <a:ea typeface="Red Hat Text"/>
              </a:rPr>
              <a:t>Custom</a:t>
            </a:r>
            <a:endParaRPr b="0" lang="en-US" sz="1100" spc="-1" strike="noStrike">
              <a:latin typeface="Arial"/>
            </a:endParaRPr>
          </a:p>
          <a:p>
            <a:pPr algn="ctr">
              <a:lnSpc>
                <a:spcPct val="100000"/>
              </a:lnSpc>
              <a:tabLst>
                <a:tab algn="l" pos="0"/>
              </a:tabLst>
            </a:pPr>
            <a:r>
              <a:rPr b="0" lang="en" sz="1100" spc="-1" strike="noStrike">
                <a:solidFill>
                  <a:srgbClr val="000000"/>
                </a:solidFill>
                <a:latin typeface="Red Hat Text"/>
                <a:ea typeface="Red Hat Text"/>
              </a:rPr>
              <a:t>Enterprise Content</a:t>
            </a:r>
            <a:endParaRPr b="0" lang="en-US" sz="1100" spc="-1" strike="noStrike">
              <a:latin typeface="Arial"/>
            </a:endParaRPr>
          </a:p>
        </p:txBody>
      </p:sp>
      <p:sp>
        <p:nvSpPr>
          <p:cNvPr id="1145" name="Google Shape;3851;p247"/>
          <p:cNvSpPr/>
          <p:nvPr/>
        </p:nvSpPr>
        <p:spPr>
          <a:xfrm>
            <a:off x="3382200" y="2791440"/>
            <a:ext cx="552240" cy="360"/>
          </a:xfrm>
          <a:custGeom>
            <a:avLst/>
            <a:gdLst/>
            <a:ahLst/>
            <a:rect l="l" t="t" r="r" b="b"/>
            <a:pathLst>
              <a:path w="21600" h="21600">
                <a:moveTo>
                  <a:pt x="0" y="0"/>
                </a:moveTo>
                <a:lnTo>
                  <a:pt x="21600" y="21600"/>
                </a:lnTo>
              </a:path>
            </a:pathLst>
          </a:custGeom>
          <a:noFill/>
          <a:ln w="19050">
            <a:solidFill>
              <a:srgbClr val="4c4c4c"/>
            </a:solidFill>
            <a:round/>
            <a:tailEnd len="med" type="triangle" w="med"/>
          </a:ln>
        </p:spPr>
        <p:style>
          <a:lnRef idx="0"/>
          <a:fillRef idx="0"/>
          <a:effectRef idx="0"/>
          <a:fontRef idx="minor"/>
        </p:style>
      </p:sp>
      <p:sp>
        <p:nvSpPr>
          <p:cNvPr id="1146" name="Google Shape;3852;p247"/>
          <p:cNvSpPr/>
          <p:nvPr/>
        </p:nvSpPr>
        <p:spPr>
          <a:xfrm>
            <a:off x="3375000" y="2120760"/>
            <a:ext cx="360" cy="141948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47" name="Google Shape;3853;p247"/>
          <p:cNvSpPr/>
          <p:nvPr/>
        </p:nvSpPr>
        <p:spPr>
          <a:xfrm>
            <a:off x="3224520" y="2791080"/>
            <a:ext cx="150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48" name="Google Shape;3854;p247"/>
          <p:cNvSpPr/>
          <p:nvPr/>
        </p:nvSpPr>
        <p:spPr>
          <a:xfrm>
            <a:off x="3224520" y="3540960"/>
            <a:ext cx="150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49" name="Google Shape;3855;p247"/>
          <p:cNvSpPr/>
          <p:nvPr/>
        </p:nvSpPr>
        <p:spPr>
          <a:xfrm>
            <a:off x="3224520" y="2125080"/>
            <a:ext cx="150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0" name="Google Shape;3856;p247"/>
          <p:cNvSpPr/>
          <p:nvPr/>
        </p:nvSpPr>
        <p:spPr>
          <a:xfrm>
            <a:off x="5018400" y="2770560"/>
            <a:ext cx="552240" cy="360"/>
          </a:xfrm>
          <a:custGeom>
            <a:avLst/>
            <a:gdLst/>
            <a:ahLst/>
            <a:rect l="l" t="t" r="r" b="b"/>
            <a:pathLst>
              <a:path w="21600" h="21600">
                <a:moveTo>
                  <a:pt x="0" y="0"/>
                </a:moveTo>
                <a:lnTo>
                  <a:pt x="21600" y="21600"/>
                </a:lnTo>
              </a:path>
            </a:pathLst>
          </a:custGeom>
          <a:noFill/>
          <a:ln w="19050">
            <a:solidFill>
              <a:srgbClr val="4c4c4c"/>
            </a:solidFill>
            <a:round/>
            <a:tailEnd len="med" type="triangle" w="med"/>
          </a:ln>
        </p:spPr>
        <p:style>
          <a:lnRef idx="0"/>
          <a:fillRef idx="0"/>
          <a:effectRef idx="0"/>
          <a:fontRef idx="minor"/>
        </p:style>
      </p:sp>
      <p:sp>
        <p:nvSpPr>
          <p:cNvPr id="1151" name="Google Shape;3857;p247"/>
          <p:cNvSpPr/>
          <p:nvPr/>
        </p:nvSpPr>
        <p:spPr>
          <a:xfrm>
            <a:off x="6926040" y="1909080"/>
            <a:ext cx="360" cy="168228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2" name="Google Shape;3858;p247"/>
          <p:cNvSpPr/>
          <p:nvPr/>
        </p:nvSpPr>
        <p:spPr>
          <a:xfrm>
            <a:off x="6615720" y="2770560"/>
            <a:ext cx="30996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3" name="Google Shape;3859;p247"/>
          <p:cNvSpPr/>
          <p:nvPr/>
        </p:nvSpPr>
        <p:spPr>
          <a:xfrm>
            <a:off x="6912720" y="1897560"/>
            <a:ext cx="28476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4" name="Google Shape;3860;p247"/>
          <p:cNvSpPr/>
          <p:nvPr/>
        </p:nvSpPr>
        <p:spPr>
          <a:xfrm>
            <a:off x="6926040" y="2398320"/>
            <a:ext cx="258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5" name="Google Shape;3861;p247"/>
          <p:cNvSpPr/>
          <p:nvPr/>
        </p:nvSpPr>
        <p:spPr>
          <a:xfrm>
            <a:off x="6926040" y="2770560"/>
            <a:ext cx="258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6" name="Google Shape;3862;p247"/>
          <p:cNvSpPr/>
          <p:nvPr/>
        </p:nvSpPr>
        <p:spPr>
          <a:xfrm>
            <a:off x="6926040" y="3121200"/>
            <a:ext cx="258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sp>
        <p:nvSpPr>
          <p:cNvPr id="1157" name="Google Shape;3863;p247"/>
          <p:cNvSpPr/>
          <p:nvPr/>
        </p:nvSpPr>
        <p:spPr>
          <a:xfrm>
            <a:off x="6926040" y="3591720"/>
            <a:ext cx="258120" cy="360"/>
          </a:xfrm>
          <a:custGeom>
            <a:avLst/>
            <a:gdLst/>
            <a:ahLst/>
            <a:rect l="l" t="t" r="r" b="b"/>
            <a:pathLst>
              <a:path w="21600" h="21600">
                <a:moveTo>
                  <a:pt x="0" y="0"/>
                </a:moveTo>
                <a:lnTo>
                  <a:pt x="21600" y="21600"/>
                </a:lnTo>
              </a:path>
            </a:pathLst>
          </a:custGeom>
          <a:noFill/>
          <a:ln w="19050">
            <a:solidFill>
              <a:srgbClr val="4c4c4c"/>
            </a:solidFill>
            <a:round/>
          </a:ln>
        </p:spPr>
        <p:style>
          <a:lnRef idx="0"/>
          <a:fillRef idx="0"/>
          <a:effectRef idx="0"/>
          <a:fontRef idx="minor"/>
        </p:style>
      </p:sp>
      <p:pic>
        <p:nvPicPr>
          <p:cNvPr id="1158" name="Google Shape;3864;p247" descr=""/>
          <p:cNvPicPr/>
          <p:nvPr/>
        </p:nvPicPr>
        <p:blipFill>
          <a:blip r:embed="rId3"/>
          <a:stretch/>
        </p:blipFill>
        <p:spPr>
          <a:xfrm>
            <a:off x="1351440" y="1891080"/>
            <a:ext cx="468000" cy="468000"/>
          </a:xfrm>
          <a:prstGeom prst="rect">
            <a:avLst/>
          </a:prstGeom>
          <a:ln w="0">
            <a:noFill/>
          </a:ln>
        </p:spPr>
      </p:pic>
      <p:sp>
        <p:nvSpPr>
          <p:cNvPr id="1159" name="Google Shape;3865;p247"/>
          <p:cNvSpPr/>
          <p:nvPr/>
        </p:nvSpPr>
        <p:spPr>
          <a:xfrm>
            <a:off x="1752120" y="2577960"/>
            <a:ext cx="1470240" cy="51012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tabLst>
                <a:tab algn="l" pos="0"/>
              </a:tabLst>
            </a:pPr>
            <a:r>
              <a:rPr b="0" lang="en" sz="1100" spc="-1" strike="noStrike">
                <a:solidFill>
                  <a:srgbClr val="000000"/>
                </a:solidFill>
                <a:latin typeface="Red Hat Text"/>
                <a:ea typeface="Red Hat Text"/>
              </a:rPr>
              <a:t>Automation Hub</a:t>
            </a:r>
            <a:endParaRPr b="0" lang="en-US" sz="1100" spc="-1" strike="noStrike">
              <a:latin typeface="Arial"/>
            </a:endParaRPr>
          </a:p>
          <a:p>
            <a:pPr algn="ctr">
              <a:lnSpc>
                <a:spcPct val="100000"/>
              </a:lnSpc>
              <a:tabLst>
                <a:tab algn="l" pos="0"/>
              </a:tabLst>
            </a:pPr>
            <a:r>
              <a:rPr b="0" i="1" lang="en" sz="1100" spc="-1" strike="noStrike">
                <a:solidFill>
                  <a:srgbClr val="000000"/>
                </a:solidFill>
                <a:latin typeface="Red Hat Text"/>
                <a:ea typeface="Red Hat Text"/>
              </a:rPr>
              <a:t>cloud.redhat.com</a:t>
            </a:r>
            <a:endParaRPr b="0" lang="en-US" sz="1100" spc="-1" strike="noStrike">
              <a:latin typeface="Arial"/>
            </a:endParaRPr>
          </a:p>
        </p:txBody>
      </p:sp>
      <p:sp>
        <p:nvSpPr>
          <p:cNvPr id="1160" name="Google Shape;3866;p247"/>
          <p:cNvSpPr/>
          <p:nvPr/>
        </p:nvSpPr>
        <p:spPr>
          <a:xfrm>
            <a:off x="1752120" y="3306600"/>
            <a:ext cx="1470240" cy="51012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tabLst>
                <a:tab algn="l" pos="0"/>
              </a:tabLst>
            </a:pPr>
            <a:r>
              <a:rPr b="0" lang="en" sz="1100" spc="-1" strike="noStrike">
                <a:solidFill>
                  <a:srgbClr val="000000"/>
                </a:solidFill>
                <a:latin typeface="Red Hat Text"/>
                <a:ea typeface="Red Hat Text"/>
              </a:rPr>
              <a:t>Ansible Galaxy</a:t>
            </a:r>
            <a:endParaRPr b="0" lang="en-US" sz="1100" spc="-1" strike="noStrike">
              <a:latin typeface="Arial"/>
            </a:endParaRPr>
          </a:p>
        </p:txBody>
      </p:sp>
      <p:pic>
        <p:nvPicPr>
          <p:cNvPr id="1161" name="Google Shape;3867;p247" descr=""/>
          <p:cNvPicPr/>
          <p:nvPr/>
        </p:nvPicPr>
        <p:blipFill>
          <a:blip r:embed="rId4"/>
          <a:stretch/>
        </p:blipFill>
        <p:spPr>
          <a:xfrm>
            <a:off x="4044600" y="2359440"/>
            <a:ext cx="863640" cy="863640"/>
          </a:xfrm>
          <a:prstGeom prst="rect">
            <a:avLst/>
          </a:prstGeom>
          <a:ln w="0">
            <a:noFill/>
          </a:ln>
        </p:spPr>
      </p:pic>
      <p:sp>
        <p:nvSpPr>
          <p:cNvPr id="1162" name="Google Shape;3868;p247"/>
          <p:cNvSpPr/>
          <p:nvPr/>
        </p:nvSpPr>
        <p:spPr>
          <a:xfrm>
            <a:off x="5247000" y="3083760"/>
            <a:ext cx="189360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Ansible Automation Platform </a:t>
            </a:r>
            <a:endParaRPr b="0" lang="en-US" sz="1100" spc="-1" strike="noStrike">
              <a:latin typeface="Arial"/>
            </a:endParaRPr>
          </a:p>
        </p:txBody>
      </p:sp>
      <p:pic>
        <p:nvPicPr>
          <p:cNvPr id="1163" name="Google Shape;3869;p247" descr=""/>
          <p:cNvPicPr/>
          <p:nvPr/>
        </p:nvPicPr>
        <p:blipFill>
          <a:blip r:embed="rId5"/>
          <a:stretch/>
        </p:blipFill>
        <p:spPr>
          <a:xfrm>
            <a:off x="7239960" y="2709360"/>
            <a:ext cx="552240" cy="552240"/>
          </a:xfrm>
          <a:prstGeom prst="rect">
            <a:avLst/>
          </a:prstGeom>
          <a:ln w="0">
            <a:noFill/>
          </a:ln>
        </p:spPr>
      </p:pic>
      <p:pic>
        <p:nvPicPr>
          <p:cNvPr id="1164" name="Google Shape;3870;p247" descr=""/>
          <p:cNvPicPr/>
          <p:nvPr/>
        </p:nvPicPr>
        <p:blipFill>
          <a:blip r:embed="rId6"/>
          <a:stretch/>
        </p:blipFill>
        <p:spPr>
          <a:xfrm>
            <a:off x="7239960" y="3188160"/>
            <a:ext cx="552240" cy="552240"/>
          </a:xfrm>
          <a:prstGeom prst="rect">
            <a:avLst/>
          </a:prstGeom>
          <a:ln w="0">
            <a:noFill/>
          </a:ln>
        </p:spPr>
      </p:pic>
      <p:pic>
        <p:nvPicPr>
          <p:cNvPr id="1165" name="Google Shape;3871;p247" descr=""/>
          <p:cNvPicPr/>
          <p:nvPr/>
        </p:nvPicPr>
        <p:blipFill>
          <a:blip r:embed="rId7"/>
          <a:srcRect l="0" t="157" r="0" b="157"/>
          <a:stretch/>
        </p:blipFill>
        <p:spPr>
          <a:xfrm>
            <a:off x="7239960" y="1751400"/>
            <a:ext cx="552240" cy="552240"/>
          </a:xfrm>
          <a:prstGeom prst="rect">
            <a:avLst/>
          </a:prstGeom>
          <a:ln w="0">
            <a:noFill/>
          </a:ln>
        </p:spPr>
      </p:pic>
      <p:pic>
        <p:nvPicPr>
          <p:cNvPr id="1166" name="Google Shape;3872;p247" descr=""/>
          <p:cNvPicPr/>
          <p:nvPr/>
        </p:nvPicPr>
        <p:blipFill>
          <a:blip r:embed="rId8"/>
          <a:stretch/>
        </p:blipFill>
        <p:spPr>
          <a:xfrm>
            <a:off x="7239960" y="2230200"/>
            <a:ext cx="552240" cy="552240"/>
          </a:xfrm>
          <a:prstGeom prst="rect">
            <a:avLst/>
          </a:prstGeom>
          <a:ln w="0">
            <a:noFill/>
          </a:ln>
        </p:spPr>
      </p:pic>
      <p:sp>
        <p:nvSpPr>
          <p:cNvPr id="1167" name="Google Shape;3873;p247"/>
          <p:cNvSpPr/>
          <p:nvPr/>
        </p:nvSpPr>
        <p:spPr>
          <a:xfrm>
            <a:off x="1102320" y="1685160"/>
            <a:ext cx="2100960" cy="2229840"/>
          </a:xfrm>
          <a:prstGeom prst="rect">
            <a:avLst/>
          </a:prstGeom>
          <a:noFill/>
          <a:ln cap="rnd" w="9525">
            <a:solidFill>
              <a:srgbClr val="ee0000"/>
            </a:solidFill>
            <a:round/>
          </a:ln>
        </p:spPr>
        <p:style>
          <a:lnRef idx="0"/>
          <a:fillRef idx="0"/>
          <a:effectRef idx="0"/>
          <a:fontRef idx="minor"/>
        </p:style>
      </p:sp>
      <p:sp>
        <p:nvSpPr>
          <p:cNvPr id="1168" name="Google Shape;3874;p247"/>
          <p:cNvSpPr/>
          <p:nvPr/>
        </p:nvSpPr>
        <p:spPr>
          <a:xfrm rot="16200000">
            <a:off x="695160" y="1955880"/>
            <a:ext cx="832320" cy="33876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0" lang="en" sz="900" spc="-1" strike="noStrike">
                <a:solidFill>
                  <a:srgbClr val="ee0000"/>
                </a:solidFill>
                <a:latin typeface="Red Hat Display Medium"/>
                <a:ea typeface="Red Hat Display Medium"/>
              </a:rPr>
              <a:t>DEVELOPER IDE</a:t>
            </a:r>
            <a:endParaRPr b="0" lang="en-US" sz="900" spc="-1" strike="noStrike">
              <a:latin typeface="Arial"/>
            </a:endParaRPr>
          </a:p>
        </p:txBody>
      </p:sp>
      <p:sp>
        <p:nvSpPr>
          <p:cNvPr id="1169" name="Google Shape;3875;p247"/>
          <p:cNvSpPr/>
          <p:nvPr/>
        </p:nvSpPr>
        <p:spPr>
          <a:xfrm rot="16200000">
            <a:off x="695160" y="3275280"/>
            <a:ext cx="832320" cy="33876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0" lang="en" sz="900" spc="-1" strike="noStrike">
                <a:solidFill>
                  <a:srgbClr val="ee0000"/>
                </a:solidFill>
                <a:latin typeface="Red Hat Display Medium"/>
                <a:ea typeface="Red Hat Display Medium"/>
              </a:rPr>
              <a:t>CONTENT SDK</a:t>
            </a:r>
            <a:endParaRPr b="0" lang="en-US" sz="900" spc="-1" strike="noStrike">
              <a:latin typeface="Arial"/>
            </a:endParaRPr>
          </a:p>
        </p:txBody>
      </p:sp>
      <p:sp>
        <p:nvSpPr>
          <p:cNvPr id="1170" name="Google Shape;3876;p247"/>
          <p:cNvSpPr/>
          <p:nvPr/>
        </p:nvSpPr>
        <p:spPr>
          <a:xfrm>
            <a:off x="1102320" y="4214520"/>
            <a:ext cx="2229840" cy="371520"/>
          </a:xfrm>
          <a:prstGeom prst="chevron">
            <a:avLst>
              <a:gd name="adj" fmla="val 50000"/>
            </a:avLst>
          </a:prstGeom>
          <a:solidFill>
            <a:srgbClr val="5b0f00"/>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ffffff"/>
                </a:solidFill>
                <a:latin typeface="Arial"/>
                <a:ea typeface="Arial"/>
              </a:rPr>
              <a:t>BUILD</a:t>
            </a:r>
            <a:endParaRPr b="0" lang="en-US" sz="1400" spc="-1" strike="noStrike">
              <a:latin typeface="Arial"/>
            </a:endParaRPr>
          </a:p>
        </p:txBody>
      </p:sp>
      <p:sp>
        <p:nvSpPr>
          <p:cNvPr id="1171" name="Google Shape;3877;p247"/>
          <p:cNvSpPr/>
          <p:nvPr/>
        </p:nvSpPr>
        <p:spPr>
          <a:xfrm>
            <a:off x="3332160" y="4214520"/>
            <a:ext cx="2229840" cy="371520"/>
          </a:xfrm>
          <a:prstGeom prst="chevron">
            <a:avLst>
              <a:gd name="adj" fmla="val 50000"/>
            </a:avLst>
          </a:prstGeom>
          <a:solidFill>
            <a:srgbClr val="85200c"/>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ffffff"/>
                </a:solidFill>
                <a:latin typeface="Arial"/>
                <a:ea typeface="Arial"/>
              </a:rPr>
              <a:t>PUBLISH</a:t>
            </a:r>
            <a:endParaRPr b="0" lang="en-US" sz="1400" spc="-1" strike="noStrike">
              <a:latin typeface="Arial"/>
            </a:endParaRPr>
          </a:p>
        </p:txBody>
      </p:sp>
      <p:sp>
        <p:nvSpPr>
          <p:cNvPr id="1172" name="Google Shape;3878;p247"/>
          <p:cNvSpPr/>
          <p:nvPr/>
        </p:nvSpPr>
        <p:spPr>
          <a:xfrm>
            <a:off x="5562360" y="4214520"/>
            <a:ext cx="2229840" cy="371520"/>
          </a:xfrm>
          <a:prstGeom prst="chevron">
            <a:avLst>
              <a:gd name="adj" fmla="val 50000"/>
            </a:avLst>
          </a:prstGeom>
          <a:solidFill>
            <a:srgbClr val="a61c00"/>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ffffff"/>
                </a:solidFill>
                <a:latin typeface="Arial"/>
                <a:ea typeface="Arial"/>
              </a:rPr>
              <a:t>DELIVER</a:t>
            </a:r>
            <a:endParaRPr b="0" lang="en-US" sz="1400" spc="-1" strike="noStrike">
              <a:latin typeface="Arial"/>
            </a:endParaRPr>
          </a:p>
        </p:txBody>
      </p:sp>
      <p:sp>
        <p:nvSpPr>
          <p:cNvPr id="1173" name="Google Shape;3879;p247"/>
          <p:cNvSpPr/>
          <p:nvPr/>
        </p:nvSpPr>
        <p:spPr>
          <a:xfrm>
            <a:off x="663840" y="768240"/>
            <a:ext cx="7816320" cy="41472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Creators Experience</a:t>
            </a:r>
            <a:endParaRPr b="0" lang="en-US" sz="2600" spc="-1" strike="noStrike">
              <a:latin typeface="Arial"/>
            </a:endParaRPr>
          </a:p>
        </p:txBody>
      </p:sp>
      <p:sp>
        <p:nvSpPr>
          <p:cNvPr id="1174" name="Google Shape;3880;p247"/>
          <p:cNvSpPr/>
          <p:nvPr/>
        </p:nvSpPr>
        <p:spPr>
          <a:xfrm>
            <a:off x="7891560" y="2833200"/>
            <a:ext cx="89820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Network</a:t>
            </a:r>
            <a:endParaRPr b="0" lang="en-US" sz="1000" spc="-1" strike="noStrike">
              <a:latin typeface="Arial"/>
            </a:endParaRPr>
          </a:p>
        </p:txBody>
      </p:sp>
      <p:sp>
        <p:nvSpPr>
          <p:cNvPr id="1175" name="Google Shape;3881;p247"/>
          <p:cNvSpPr/>
          <p:nvPr/>
        </p:nvSpPr>
        <p:spPr>
          <a:xfrm>
            <a:off x="8009640" y="2366640"/>
            <a:ext cx="65232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Cloud</a:t>
            </a:r>
            <a:endParaRPr b="0" lang="en-US" sz="1000" spc="-1" strike="noStrike">
              <a:latin typeface="Arial"/>
            </a:endParaRPr>
          </a:p>
        </p:txBody>
      </p:sp>
      <p:sp>
        <p:nvSpPr>
          <p:cNvPr id="1176" name="Google Shape;3882;p247"/>
          <p:cNvSpPr/>
          <p:nvPr/>
        </p:nvSpPr>
        <p:spPr>
          <a:xfrm>
            <a:off x="7788960" y="1902240"/>
            <a:ext cx="109404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Infrastructure </a:t>
            </a:r>
            <a:endParaRPr b="0" lang="en-US" sz="1000" spc="-1" strike="noStrike">
              <a:latin typeface="Arial"/>
            </a:endParaRPr>
          </a:p>
        </p:txBody>
      </p:sp>
      <p:sp>
        <p:nvSpPr>
          <p:cNvPr id="1177" name="Google Shape;3883;p247"/>
          <p:cNvSpPr/>
          <p:nvPr/>
        </p:nvSpPr>
        <p:spPr>
          <a:xfrm>
            <a:off x="7891560" y="3300120"/>
            <a:ext cx="898200" cy="33552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000" spc="-1" strike="noStrike">
                <a:solidFill>
                  <a:srgbClr val="000000"/>
                </a:solidFill>
                <a:latin typeface="Red Hat Text"/>
                <a:ea typeface="Red Hat Text"/>
              </a:rPr>
              <a:t>Security</a:t>
            </a:r>
            <a:endParaRPr b="0" lang="en-US" sz="1000" spc="-1" strike="noStrike">
              <a:latin typeface="Arial"/>
            </a:endParaRPr>
          </a:p>
        </p:txBody>
      </p:sp>
      <p:pic>
        <p:nvPicPr>
          <p:cNvPr id="1178" name="Google Shape;3884;p247" descr=""/>
          <p:cNvPicPr/>
          <p:nvPr/>
        </p:nvPicPr>
        <p:blipFill>
          <a:blip r:embed="rId9"/>
          <a:stretch/>
        </p:blipFill>
        <p:spPr>
          <a:xfrm>
            <a:off x="5906880" y="2230200"/>
            <a:ext cx="552240" cy="552240"/>
          </a:xfrm>
          <a:prstGeom prst="rect">
            <a:avLst/>
          </a:prstGeom>
          <a:ln w="0">
            <a:noFill/>
          </a:ln>
        </p:spPr>
      </p:pic>
      <p:pic>
        <p:nvPicPr>
          <p:cNvPr id="1179" name="Google Shape;3885;p247" descr=""/>
          <p:cNvPicPr/>
          <p:nvPr/>
        </p:nvPicPr>
        <p:blipFill>
          <a:blip r:embed="rId10"/>
          <a:stretch/>
        </p:blipFill>
        <p:spPr>
          <a:xfrm>
            <a:off x="5751360" y="2497320"/>
            <a:ext cx="863640" cy="863640"/>
          </a:xfrm>
          <a:prstGeom prst="rect">
            <a:avLst/>
          </a:prstGeom>
          <a:ln w="0">
            <a:noFill/>
          </a:ln>
        </p:spPr>
      </p:pic>
      <p:sp>
        <p:nvSpPr>
          <p:cNvPr id="1180" name="Google Shape;3886;p247"/>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Text Medium"/>
                <a:ea typeface="Red Hat Text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Google Shape;3891;p248"/>
          <p:cNvSpPr/>
          <p:nvPr/>
        </p:nvSpPr>
        <p:spPr>
          <a:xfrm>
            <a:off x="663840" y="82512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1600" spc="-1" strike="noStrike">
                <a:solidFill>
                  <a:srgbClr val="000000"/>
                </a:solidFill>
                <a:latin typeface="Red Hat Text"/>
                <a:ea typeface="Red Hat Text"/>
              </a:rPr>
              <a:t>Manage and control the lifecycle of their Ansible content </a:t>
            </a:r>
            <a:endParaRPr b="0" lang="en-US" sz="1600" spc="-1" strike="noStrike">
              <a:latin typeface="Arial"/>
            </a:endParaRPr>
          </a:p>
          <a:p>
            <a:pPr>
              <a:lnSpc>
                <a:spcPct val="130000"/>
              </a:lnSpc>
              <a:tabLst>
                <a:tab algn="l" pos="0"/>
              </a:tabLst>
            </a:pPr>
            <a:endParaRPr b="0" lang="en-US" sz="1600" spc="-1" strike="noStrike">
              <a:latin typeface="Arial"/>
            </a:endParaRPr>
          </a:p>
        </p:txBody>
      </p:sp>
      <p:pic>
        <p:nvPicPr>
          <p:cNvPr id="1182" name="Google Shape;3892;p248" descr=""/>
          <p:cNvPicPr/>
          <p:nvPr/>
        </p:nvPicPr>
        <p:blipFill>
          <a:blip r:embed="rId1"/>
          <a:srcRect l="0" t="157" r="0" b="157"/>
          <a:stretch/>
        </p:blipFill>
        <p:spPr>
          <a:xfrm>
            <a:off x="1928160" y="3809880"/>
            <a:ext cx="863640" cy="863640"/>
          </a:xfrm>
          <a:prstGeom prst="rect">
            <a:avLst/>
          </a:prstGeom>
          <a:ln w="0">
            <a:noFill/>
          </a:ln>
        </p:spPr>
      </p:pic>
      <p:pic>
        <p:nvPicPr>
          <p:cNvPr id="1183" name="Google Shape;3893;p248" descr=""/>
          <p:cNvPicPr/>
          <p:nvPr/>
        </p:nvPicPr>
        <p:blipFill>
          <a:blip r:embed="rId2"/>
          <a:srcRect l="157" t="0" r="157" b="0"/>
          <a:stretch/>
        </p:blipFill>
        <p:spPr>
          <a:xfrm>
            <a:off x="1951920" y="2450880"/>
            <a:ext cx="816120" cy="816120"/>
          </a:xfrm>
          <a:prstGeom prst="rect">
            <a:avLst/>
          </a:prstGeom>
          <a:ln w="0">
            <a:noFill/>
          </a:ln>
        </p:spPr>
      </p:pic>
      <p:pic>
        <p:nvPicPr>
          <p:cNvPr id="1184" name="Google Shape;3894;p248" descr=""/>
          <p:cNvPicPr/>
          <p:nvPr/>
        </p:nvPicPr>
        <p:blipFill>
          <a:blip r:embed="rId3"/>
          <a:srcRect l="157" t="0" r="157" b="0"/>
          <a:stretch/>
        </p:blipFill>
        <p:spPr>
          <a:xfrm>
            <a:off x="1855080" y="1240200"/>
            <a:ext cx="863640" cy="863640"/>
          </a:xfrm>
          <a:prstGeom prst="rect">
            <a:avLst/>
          </a:prstGeom>
          <a:ln w="0">
            <a:noFill/>
          </a:ln>
        </p:spPr>
      </p:pic>
      <p:sp>
        <p:nvSpPr>
          <p:cNvPr id="1185" name="Google Shape;3895;p248"/>
          <p:cNvSpPr/>
          <p:nvPr/>
        </p:nvSpPr>
        <p:spPr>
          <a:xfrm>
            <a:off x="240120" y="14572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Challenge</a:t>
            </a:r>
            <a:endParaRPr b="0" lang="en-US" sz="1400" spc="-1" strike="noStrike">
              <a:latin typeface="Arial"/>
            </a:endParaRPr>
          </a:p>
        </p:txBody>
      </p:sp>
      <p:sp>
        <p:nvSpPr>
          <p:cNvPr id="1186" name="Google Shape;3896;p248"/>
          <p:cNvSpPr/>
          <p:nvPr/>
        </p:nvSpPr>
        <p:spPr>
          <a:xfrm>
            <a:off x="267840" y="256176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Solution &amp; Business Value</a:t>
            </a:r>
            <a:endParaRPr b="0" lang="en-US" sz="1400" spc="-1" strike="noStrike">
              <a:latin typeface="Arial"/>
            </a:endParaRPr>
          </a:p>
        </p:txBody>
      </p:sp>
      <p:sp>
        <p:nvSpPr>
          <p:cNvPr id="1187" name="Google Shape;3897;p248"/>
          <p:cNvSpPr/>
          <p:nvPr/>
        </p:nvSpPr>
        <p:spPr>
          <a:xfrm>
            <a:off x="267840" y="3944880"/>
            <a:ext cx="1874880" cy="59364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1400" spc="-1" strike="noStrike">
                <a:solidFill>
                  <a:srgbClr val="000000"/>
                </a:solidFill>
                <a:latin typeface="Red Hat Display"/>
                <a:ea typeface="Red Hat Display"/>
              </a:rPr>
              <a:t>Technical Implementation</a:t>
            </a:r>
            <a:endParaRPr b="0" lang="en-US" sz="1400" spc="-1" strike="noStrike">
              <a:latin typeface="Arial"/>
            </a:endParaRPr>
          </a:p>
        </p:txBody>
      </p:sp>
      <p:sp>
        <p:nvSpPr>
          <p:cNvPr id="1188" name="Google Shape;3898;p248"/>
          <p:cNvSpPr/>
          <p:nvPr/>
        </p:nvSpPr>
        <p:spPr>
          <a:xfrm>
            <a:off x="2768400" y="1403640"/>
            <a:ext cx="5308920" cy="5191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Increase automation adoption to non-creators and operators.  Allow the entire enterprise to consume automation in a scalable solution.</a:t>
            </a:r>
            <a:endParaRPr b="0" lang="en-US" sz="1400" spc="-1" strike="noStrike">
              <a:latin typeface="Arial"/>
            </a:endParaRPr>
          </a:p>
        </p:txBody>
      </p:sp>
      <p:sp>
        <p:nvSpPr>
          <p:cNvPr id="1189" name="Google Shape;3899;p248"/>
          <p:cNvSpPr/>
          <p:nvPr/>
        </p:nvSpPr>
        <p:spPr>
          <a:xfrm>
            <a:off x="2768400" y="2432880"/>
            <a:ext cx="5308920" cy="1511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Services Catalog allows organizational administers to allow non-technical users to consume automation in a point and click tool to industry standard ITSM tools, all included in their Red Hat subscription.</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190" name="Google Shape;3900;p248"/>
          <p:cNvSpPr/>
          <p:nvPr/>
        </p:nvSpPr>
        <p:spPr>
          <a:xfrm>
            <a:off x="662760" y="478800"/>
            <a:ext cx="7818120" cy="414720"/>
          </a:xfrm>
          <a:prstGeom prst="rect">
            <a:avLst/>
          </a:prstGeom>
          <a:noFill/>
          <a:ln w="0">
            <a:noFill/>
          </a:ln>
        </p:spPr>
        <p:style>
          <a:lnRef idx="0"/>
          <a:fillRef idx="0"/>
          <a:effectRef idx="0"/>
          <a:fontRef idx="minor"/>
        </p:style>
        <p:txBody>
          <a:bodyPr lIns="0" rIns="0" tIns="0" bIns="0">
            <a:noAutofit/>
          </a:bodyPr>
          <a:p>
            <a:pPr algn="ctr">
              <a:lnSpc>
                <a:spcPct val="130000"/>
              </a:lnSpc>
              <a:tabLst>
                <a:tab algn="l" pos="0"/>
              </a:tabLst>
            </a:pPr>
            <a:r>
              <a:rPr b="0" lang="en" sz="2200" spc="-1" strike="noStrike">
                <a:solidFill>
                  <a:srgbClr val="000000"/>
                </a:solidFill>
                <a:latin typeface="Red Hat Display"/>
                <a:ea typeface="Red Hat Display"/>
              </a:rPr>
              <a:t>Automation services catalog</a:t>
            </a:r>
            <a:endParaRPr b="0" lang="en-US" sz="2200" spc="-1" strike="noStrike">
              <a:latin typeface="Arial"/>
            </a:endParaRPr>
          </a:p>
        </p:txBody>
      </p:sp>
      <p:sp>
        <p:nvSpPr>
          <p:cNvPr id="1191" name="Google Shape;3901;p248"/>
          <p:cNvSpPr/>
          <p:nvPr/>
        </p:nvSpPr>
        <p:spPr>
          <a:xfrm>
            <a:off x="2115360" y="226476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92" name="Google Shape;3902;p248"/>
          <p:cNvSpPr/>
          <p:nvPr/>
        </p:nvSpPr>
        <p:spPr>
          <a:xfrm>
            <a:off x="2115360" y="3583080"/>
            <a:ext cx="5401080" cy="360"/>
          </a:xfrm>
          <a:custGeom>
            <a:avLst/>
            <a:gdLst/>
            <a:ahLst/>
            <a:rect l="l" t="t" r="r" b="b"/>
            <a:pathLst>
              <a:path w="21600" h="21600">
                <a:moveTo>
                  <a:pt x="0" y="0"/>
                </a:moveTo>
                <a:lnTo>
                  <a:pt x="21600" y="21600"/>
                </a:lnTo>
              </a:path>
            </a:pathLst>
          </a:custGeom>
          <a:noFill/>
          <a:ln w="9525">
            <a:solidFill>
              <a:srgbClr val="595959"/>
            </a:solidFill>
            <a:prstDash val="dot"/>
            <a:round/>
          </a:ln>
        </p:spPr>
        <p:style>
          <a:lnRef idx="0"/>
          <a:fillRef idx="0"/>
          <a:effectRef idx="0"/>
          <a:fontRef idx="minor"/>
        </p:style>
      </p:sp>
      <p:sp>
        <p:nvSpPr>
          <p:cNvPr id="1193" name="Google Shape;3903;p248"/>
          <p:cNvSpPr/>
          <p:nvPr/>
        </p:nvSpPr>
        <p:spPr>
          <a:xfrm>
            <a:off x="2719080" y="3867840"/>
            <a:ext cx="4969800" cy="8636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Automation services catalog is a hosted service provided through cloud.redhat.com that allows creation or orderable “products” that can be configured to trigger any automation job on any cluster.</a:t>
            </a:r>
            <a:endParaRPr b="0" lang="en-US" sz="1400" spc="-1" strike="noStrike">
              <a:latin typeface="Arial"/>
            </a:endParaRPr>
          </a:p>
        </p:txBody>
      </p:sp>
      <p:sp>
        <p:nvSpPr>
          <p:cNvPr id="1194" name="Google Shape;3904;p248"/>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Google Shape;3909;p249"/>
          <p:cNvSpPr/>
          <p:nvPr/>
        </p:nvSpPr>
        <p:spPr>
          <a:xfrm>
            <a:off x="2096280" y="1503720"/>
            <a:ext cx="3159000" cy="3022560"/>
          </a:xfrm>
          <a:prstGeom prst="rect">
            <a:avLst/>
          </a:prstGeom>
          <a:noFill/>
          <a:ln w="9525">
            <a:solidFill>
              <a:srgbClr val="000000"/>
            </a:solidFill>
            <a:prstDash val="dot"/>
            <a:round/>
          </a:ln>
        </p:spPr>
        <p:style>
          <a:lnRef idx="0"/>
          <a:fillRef idx="0"/>
          <a:effectRef idx="0"/>
          <a:fontRef idx="minor"/>
        </p:style>
      </p:sp>
      <p:pic>
        <p:nvPicPr>
          <p:cNvPr id="1196" name="Google Shape;3910;p249" descr=""/>
          <p:cNvPicPr/>
          <p:nvPr/>
        </p:nvPicPr>
        <p:blipFill>
          <a:blip r:embed="rId1"/>
          <a:stretch/>
        </p:blipFill>
        <p:spPr>
          <a:xfrm>
            <a:off x="7304040" y="2277360"/>
            <a:ext cx="552240" cy="552240"/>
          </a:xfrm>
          <a:prstGeom prst="rect">
            <a:avLst/>
          </a:prstGeom>
          <a:ln w="0">
            <a:noFill/>
          </a:ln>
        </p:spPr>
      </p:pic>
      <p:pic>
        <p:nvPicPr>
          <p:cNvPr id="1197" name="Google Shape;3911;p249" descr=""/>
          <p:cNvPicPr/>
          <p:nvPr/>
        </p:nvPicPr>
        <p:blipFill>
          <a:blip r:embed="rId2"/>
          <a:stretch/>
        </p:blipFill>
        <p:spPr>
          <a:xfrm>
            <a:off x="7148520" y="2544480"/>
            <a:ext cx="863640" cy="863640"/>
          </a:xfrm>
          <a:prstGeom prst="rect">
            <a:avLst/>
          </a:prstGeom>
          <a:ln w="0">
            <a:noFill/>
          </a:ln>
        </p:spPr>
      </p:pic>
      <p:pic>
        <p:nvPicPr>
          <p:cNvPr id="1198" name="Google Shape;3912;p249" descr=""/>
          <p:cNvPicPr/>
          <p:nvPr/>
        </p:nvPicPr>
        <p:blipFill>
          <a:blip r:embed="rId3"/>
          <a:stretch/>
        </p:blipFill>
        <p:spPr>
          <a:xfrm>
            <a:off x="4177440" y="2683080"/>
            <a:ext cx="585000" cy="585000"/>
          </a:xfrm>
          <a:prstGeom prst="rect">
            <a:avLst/>
          </a:prstGeom>
          <a:ln w="0">
            <a:noFill/>
          </a:ln>
        </p:spPr>
      </p:pic>
      <p:sp>
        <p:nvSpPr>
          <p:cNvPr id="1199" name="Google Shape;3913;p249"/>
          <p:cNvSpPr/>
          <p:nvPr/>
        </p:nvSpPr>
        <p:spPr>
          <a:xfrm>
            <a:off x="3360240" y="3142440"/>
            <a:ext cx="221868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Automation Services </a:t>
            </a:r>
            <a:br/>
            <a:r>
              <a:rPr b="0" lang="en" sz="1100" spc="-1" strike="noStrike">
                <a:solidFill>
                  <a:srgbClr val="000000"/>
                </a:solidFill>
                <a:latin typeface="Red Hat Text"/>
                <a:ea typeface="Red Hat Text"/>
              </a:rPr>
              <a:t>Catalog</a:t>
            </a:r>
            <a:endParaRPr b="0" lang="en-US" sz="1100" spc="-1" strike="noStrike">
              <a:latin typeface="Arial"/>
            </a:endParaRPr>
          </a:p>
        </p:txBody>
      </p:sp>
      <p:sp>
        <p:nvSpPr>
          <p:cNvPr id="1200" name="Google Shape;3914;p249"/>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600" spc="-1" strike="noStrike">
                <a:solidFill>
                  <a:srgbClr val="000000"/>
                </a:solidFill>
                <a:latin typeface="Red Hat Display"/>
                <a:ea typeface="Red Hat Display"/>
              </a:rPr>
              <a:t>Automation services catalog</a:t>
            </a:r>
            <a:endParaRPr b="0" lang="en-US" sz="2600" spc="-1" strike="noStrike">
              <a:solidFill>
                <a:srgbClr val="000000"/>
              </a:solidFill>
              <a:latin typeface="Arial"/>
            </a:endParaRPr>
          </a:p>
        </p:txBody>
      </p:sp>
      <p:pic>
        <p:nvPicPr>
          <p:cNvPr id="1201" name="Google Shape;3915;p249" descr=""/>
          <p:cNvPicPr/>
          <p:nvPr/>
        </p:nvPicPr>
        <p:blipFill>
          <a:blip r:embed="rId4"/>
          <a:stretch/>
        </p:blipFill>
        <p:spPr>
          <a:xfrm>
            <a:off x="1063080" y="2628360"/>
            <a:ext cx="679680" cy="679680"/>
          </a:xfrm>
          <a:prstGeom prst="rect">
            <a:avLst/>
          </a:prstGeom>
          <a:ln w="0">
            <a:noFill/>
          </a:ln>
        </p:spPr>
      </p:pic>
      <p:pic>
        <p:nvPicPr>
          <p:cNvPr id="1202" name="Google Shape;3916;p249" descr=""/>
          <p:cNvPicPr/>
          <p:nvPr/>
        </p:nvPicPr>
        <p:blipFill>
          <a:blip r:embed="rId5"/>
          <a:stretch/>
        </p:blipFill>
        <p:spPr>
          <a:xfrm>
            <a:off x="7304040" y="3347640"/>
            <a:ext cx="552240" cy="552240"/>
          </a:xfrm>
          <a:prstGeom prst="rect">
            <a:avLst/>
          </a:prstGeom>
          <a:ln w="0">
            <a:noFill/>
          </a:ln>
        </p:spPr>
      </p:pic>
      <p:pic>
        <p:nvPicPr>
          <p:cNvPr id="1203" name="Google Shape;3917;p249" descr=""/>
          <p:cNvPicPr/>
          <p:nvPr/>
        </p:nvPicPr>
        <p:blipFill>
          <a:blip r:embed="rId6"/>
          <a:stretch/>
        </p:blipFill>
        <p:spPr>
          <a:xfrm>
            <a:off x="7148520" y="3614760"/>
            <a:ext cx="863640" cy="863640"/>
          </a:xfrm>
          <a:prstGeom prst="rect">
            <a:avLst/>
          </a:prstGeom>
          <a:ln w="0">
            <a:noFill/>
          </a:ln>
        </p:spPr>
      </p:pic>
      <p:pic>
        <p:nvPicPr>
          <p:cNvPr id="1204" name="Google Shape;3918;p249" descr=""/>
          <p:cNvPicPr/>
          <p:nvPr/>
        </p:nvPicPr>
        <p:blipFill>
          <a:blip r:embed="rId7"/>
          <a:stretch/>
        </p:blipFill>
        <p:spPr>
          <a:xfrm>
            <a:off x="7304040" y="1240200"/>
            <a:ext cx="552240" cy="552240"/>
          </a:xfrm>
          <a:prstGeom prst="rect">
            <a:avLst/>
          </a:prstGeom>
          <a:ln w="0">
            <a:noFill/>
          </a:ln>
        </p:spPr>
      </p:pic>
      <p:pic>
        <p:nvPicPr>
          <p:cNvPr id="1205" name="Google Shape;3919;p249" descr=""/>
          <p:cNvPicPr/>
          <p:nvPr/>
        </p:nvPicPr>
        <p:blipFill>
          <a:blip r:embed="rId8"/>
          <a:stretch/>
        </p:blipFill>
        <p:spPr>
          <a:xfrm>
            <a:off x="7148520" y="1506960"/>
            <a:ext cx="863640" cy="863640"/>
          </a:xfrm>
          <a:prstGeom prst="rect">
            <a:avLst/>
          </a:prstGeom>
          <a:ln w="0">
            <a:noFill/>
          </a:ln>
        </p:spPr>
      </p:pic>
      <p:sp>
        <p:nvSpPr>
          <p:cNvPr id="1206" name="Google Shape;3920;p249"/>
          <p:cNvSpPr/>
          <p:nvPr/>
        </p:nvSpPr>
        <p:spPr>
          <a:xfrm flipH="1" rot="10800000">
            <a:off x="4762080" y="1939680"/>
            <a:ext cx="2385720" cy="1036080"/>
          </a:xfrm>
          <a:prstGeom prst="bentConnector3">
            <a:avLst>
              <a:gd name="adj1" fmla="val 49998"/>
            </a:avLst>
          </a:prstGeom>
          <a:noFill/>
          <a:ln w="19050">
            <a:solidFill>
              <a:srgbClr val="595959"/>
            </a:solidFill>
            <a:round/>
            <a:tailEnd len="med" type="triangle" w="med"/>
          </a:ln>
        </p:spPr>
        <p:style>
          <a:lnRef idx="0"/>
          <a:fillRef idx="0"/>
          <a:effectRef idx="0"/>
          <a:fontRef idx="minor"/>
        </p:style>
      </p:sp>
      <p:sp>
        <p:nvSpPr>
          <p:cNvPr id="1207" name="Google Shape;3921;p249"/>
          <p:cNvSpPr/>
          <p:nvPr/>
        </p:nvSpPr>
        <p:spPr>
          <a:xfrm>
            <a:off x="4762440" y="2975760"/>
            <a:ext cx="2385720" cy="1070640"/>
          </a:xfrm>
          <a:prstGeom prst="bentConnector3">
            <a:avLst>
              <a:gd name="adj1" fmla="val 49998"/>
            </a:avLst>
          </a:prstGeom>
          <a:noFill/>
          <a:ln w="19050">
            <a:solidFill>
              <a:srgbClr val="595959"/>
            </a:solidFill>
            <a:round/>
            <a:tailEnd len="med" type="triangle" w="med"/>
          </a:ln>
        </p:spPr>
        <p:style>
          <a:lnRef idx="0"/>
          <a:fillRef idx="0"/>
          <a:effectRef idx="0"/>
          <a:fontRef idx="minor"/>
        </p:style>
      </p:sp>
      <p:sp>
        <p:nvSpPr>
          <p:cNvPr id="1208" name="Google Shape;3922;p249"/>
          <p:cNvSpPr/>
          <p:nvPr/>
        </p:nvSpPr>
        <p:spPr>
          <a:xfrm>
            <a:off x="4762440" y="2975760"/>
            <a:ext cx="2385720" cy="72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209" name="Google Shape;3923;p249"/>
          <p:cNvSpPr/>
          <p:nvPr/>
        </p:nvSpPr>
        <p:spPr>
          <a:xfrm>
            <a:off x="2361960" y="2283120"/>
            <a:ext cx="1114200" cy="414720"/>
          </a:xfrm>
          <a:prstGeom prst="rect">
            <a:avLst/>
          </a:prstGeom>
          <a:solidFill>
            <a:srgbClr val="4cb1b2"/>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000" spc="-1" strike="noStrike">
                <a:solidFill>
                  <a:srgbClr val="000000"/>
                </a:solidFill>
                <a:latin typeface="Red Hat Text"/>
                <a:ea typeface="Red Hat Text"/>
              </a:rPr>
              <a:t>onboard user</a:t>
            </a:r>
            <a:endParaRPr b="0" lang="en-US" sz="1000" spc="-1" strike="noStrike">
              <a:latin typeface="Arial"/>
            </a:endParaRPr>
          </a:p>
        </p:txBody>
      </p:sp>
      <p:sp>
        <p:nvSpPr>
          <p:cNvPr id="1210" name="Google Shape;3924;p249"/>
          <p:cNvSpPr/>
          <p:nvPr/>
        </p:nvSpPr>
        <p:spPr>
          <a:xfrm>
            <a:off x="2361960" y="2731320"/>
            <a:ext cx="1114200" cy="478080"/>
          </a:xfrm>
          <a:prstGeom prst="rect">
            <a:avLst/>
          </a:prstGeom>
          <a:solidFill>
            <a:srgbClr val="e4f3f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000" spc="-1" strike="noStrike">
                <a:solidFill>
                  <a:srgbClr val="000000"/>
                </a:solidFill>
                <a:latin typeface="Red Hat Text"/>
                <a:ea typeface="Red Hat Text"/>
              </a:rPr>
              <a:t>create developer environment </a:t>
            </a:r>
            <a:endParaRPr b="0" lang="en-US" sz="1000" spc="-1" strike="noStrike">
              <a:latin typeface="Arial"/>
            </a:endParaRPr>
          </a:p>
        </p:txBody>
      </p:sp>
      <p:sp>
        <p:nvSpPr>
          <p:cNvPr id="1211" name="Google Shape;3925;p249"/>
          <p:cNvSpPr/>
          <p:nvPr/>
        </p:nvSpPr>
        <p:spPr>
          <a:xfrm>
            <a:off x="2361960" y="3242880"/>
            <a:ext cx="1114200" cy="478080"/>
          </a:xfrm>
          <a:prstGeom prst="rect">
            <a:avLst/>
          </a:prstGeom>
          <a:solidFill>
            <a:srgbClr val="fddbdb"/>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000" spc="-1" strike="noStrike">
                <a:solidFill>
                  <a:srgbClr val="000000"/>
                </a:solidFill>
                <a:latin typeface="Red Hat Text"/>
                <a:ea typeface="Red Hat Text"/>
              </a:rPr>
              <a:t>spin up demonstration environment </a:t>
            </a:r>
            <a:endParaRPr b="0" lang="en-US" sz="1000" spc="-1" strike="noStrike">
              <a:latin typeface="Arial"/>
            </a:endParaRPr>
          </a:p>
        </p:txBody>
      </p:sp>
      <p:sp>
        <p:nvSpPr>
          <p:cNvPr id="1212" name="Google Shape;3926;p249"/>
          <p:cNvSpPr/>
          <p:nvPr/>
        </p:nvSpPr>
        <p:spPr>
          <a:xfrm>
            <a:off x="2361960" y="3754440"/>
            <a:ext cx="1114200" cy="478080"/>
          </a:xfrm>
          <a:prstGeom prst="rect">
            <a:avLst/>
          </a:prstGeom>
          <a:solidFill>
            <a:srgbClr val="c9c9c9"/>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000" spc="-1" strike="noStrike">
                <a:solidFill>
                  <a:srgbClr val="000000"/>
                </a:solidFill>
                <a:latin typeface="Red Hat Text"/>
                <a:ea typeface="Red Hat Text"/>
              </a:rPr>
              <a:t>Run audit report </a:t>
            </a:r>
            <a:endParaRPr b="0" lang="en-US" sz="1000" spc="-1" strike="noStrike">
              <a:latin typeface="Arial"/>
            </a:endParaRPr>
          </a:p>
        </p:txBody>
      </p:sp>
      <p:sp>
        <p:nvSpPr>
          <p:cNvPr id="1213" name="Google Shape;3927;p249"/>
          <p:cNvSpPr/>
          <p:nvPr/>
        </p:nvSpPr>
        <p:spPr>
          <a:xfrm>
            <a:off x="2361960" y="1834920"/>
            <a:ext cx="1114200" cy="414720"/>
          </a:xfrm>
          <a:prstGeom prst="rect">
            <a:avLst/>
          </a:prstGeom>
          <a:solidFill>
            <a:schemeClr val="lt2"/>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000" spc="-1" strike="noStrike">
                <a:solidFill>
                  <a:srgbClr val="000000"/>
                </a:solidFill>
                <a:latin typeface="Red Hat Text"/>
                <a:ea typeface="Red Hat Text"/>
              </a:rPr>
              <a:t>Decommission subnet / VLAN</a:t>
            </a:r>
            <a:endParaRPr b="0" lang="en-US" sz="1000" spc="-1" strike="noStrike">
              <a:latin typeface="Arial"/>
            </a:endParaRPr>
          </a:p>
        </p:txBody>
      </p:sp>
      <p:sp>
        <p:nvSpPr>
          <p:cNvPr id="1214" name="Google Shape;3928;p249"/>
          <p:cNvSpPr/>
          <p:nvPr/>
        </p:nvSpPr>
        <p:spPr>
          <a:xfrm>
            <a:off x="2178720" y="1438920"/>
            <a:ext cx="14806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Display"/>
                <a:ea typeface="Red Hat Display"/>
              </a:rPr>
              <a:t>Catalog menu</a:t>
            </a:r>
            <a:endParaRPr b="0" lang="en-US" sz="1400" spc="-1" strike="noStrike">
              <a:latin typeface="Arial"/>
            </a:endParaRPr>
          </a:p>
        </p:txBody>
      </p:sp>
      <p:sp>
        <p:nvSpPr>
          <p:cNvPr id="1215" name="Google Shape;3929;p249"/>
          <p:cNvSpPr/>
          <p:nvPr/>
        </p:nvSpPr>
        <p:spPr>
          <a:xfrm>
            <a:off x="810360" y="3308400"/>
            <a:ext cx="1184760" cy="8218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Customer or </a:t>
            </a:r>
            <a:br/>
            <a:r>
              <a:rPr b="0" lang="en" sz="1400" spc="-1" strike="noStrike">
                <a:solidFill>
                  <a:srgbClr val="000000"/>
                </a:solidFill>
                <a:latin typeface="Red Hat Display"/>
                <a:ea typeface="Red Hat Display"/>
              </a:rPr>
              <a:t>Consumer</a:t>
            </a:r>
            <a:endParaRPr b="0" lang="en-US" sz="1400" spc="-1" strike="noStrike">
              <a:latin typeface="Arial"/>
            </a:endParaRPr>
          </a:p>
        </p:txBody>
      </p:sp>
      <p:sp>
        <p:nvSpPr>
          <p:cNvPr id="1216" name="Google Shape;3930;p249"/>
          <p:cNvSpPr/>
          <p:nvPr/>
        </p:nvSpPr>
        <p:spPr>
          <a:xfrm>
            <a:off x="3476520" y="2970360"/>
            <a:ext cx="700560" cy="468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217" name="Google Shape;3931;p249"/>
          <p:cNvSpPr/>
          <p:nvPr/>
        </p:nvSpPr>
        <p:spPr>
          <a:xfrm>
            <a:off x="6421680" y="4232880"/>
            <a:ext cx="2218680" cy="510120"/>
          </a:xfrm>
          <a:prstGeom prst="rect">
            <a:avLst/>
          </a:prstGeom>
          <a:noFill/>
          <a:ln w="0">
            <a:noFill/>
          </a:ln>
        </p:spPr>
        <p:style>
          <a:lnRef idx="0"/>
          <a:fillRef idx="0"/>
          <a:effectRef idx="0"/>
          <a:fontRef idx="minor"/>
        </p:style>
        <p:txBody>
          <a:bodyPr lIns="122040" rIns="122040" tIns="122040" bIns="122040">
            <a:noAutofit/>
          </a:bodyPr>
          <a:p>
            <a:pPr algn="ctr">
              <a:lnSpc>
                <a:spcPct val="100000"/>
              </a:lnSpc>
              <a:spcAft>
                <a:spcPts val="1301"/>
              </a:spcAft>
              <a:tabLst>
                <a:tab algn="l" pos="0"/>
              </a:tabLst>
            </a:pPr>
            <a:r>
              <a:rPr b="0" lang="en" sz="1100" spc="-1" strike="noStrike">
                <a:solidFill>
                  <a:srgbClr val="000000"/>
                </a:solidFill>
                <a:latin typeface="Red Hat Text"/>
                <a:ea typeface="Red Hat Text"/>
              </a:rPr>
              <a:t>Ansible Automation Platform  </a:t>
            </a:r>
            <a:br/>
            <a:r>
              <a:rPr b="0" lang="en" sz="1100" spc="-1" strike="noStrike">
                <a:solidFill>
                  <a:srgbClr val="000000"/>
                </a:solidFill>
                <a:latin typeface="Red Hat Text"/>
                <a:ea typeface="Red Hat Text"/>
              </a:rPr>
              <a:t>cluster</a:t>
            </a:r>
            <a:endParaRPr b="0" lang="en-US" sz="1100" spc="-1" strike="noStrike">
              <a:latin typeface="Arial"/>
            </a:endParaRPr>
          </a:p>
        </p:txBody>
      </p:sp>
      <p:sp>
        <p:nvSpPr>
          <p:cNvPr id="1218" name="Google Shape;3932;p249"/>
          <p:cNvSpPr/>
          <p:nvPr/>
        </p:nvSpPr>
        <p:spPr>
          <a:xfrm>
            <a:off x="1743120" y="2968560"/>
            <a:ext cx="618480" cy="180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1219" name="Google Shape;3933;p249"/>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Google Shape;3938;p250"/>
          <p:cNvSpPr txBox="1"/>
          <p:nvPr/>
        </p:nvSpPr>
        <p:spPr>
          <a:xfrm>
            <a:off x="335880" y="813600"/>
            <a:ext cx="5118120" cy="693360"/>
          </a:xfrm>
          <a:prstGeom prst="rect">
            <a:avLst/>
          </a:prstGeom>
          <a:noFill/>
          <a:ln w="0">
            <a:noFill/>
          </a:ln>
        </p:spPr>
        <p:txBody>
          <a:bodyPr lIns="329040" rIns="68400" tIns="68400" bIns="68400">
            <a:noAutofit/>
          </a:bodyPr>
          <a:p>
            <a:pPr>
              <a:lnSpc>
                <a:spcPct val="100000"/>
              </a:lnSpc>
              <a:tabLst>
                <a:tab algn="l" pos="0"/>
              </a:tabLst>
            </a:pPr>
            <a:r>
              <a:rPr b="0" lang="en" sz="3600" spc="-1" strike="noStrike">
                <a:solidFill>
                  <a:srgbClr val="ffffff"/>
                </a:solidFill>
                <a:latin typeface="Red Hat Display Medium"/>
                <a:ea typeface="Red Hat Display Medium"/>
              </a:rPr>
              <a:t>In Summary</a:t>
            </a:r>
            <a:endParaRPr b="0" lang="en-US" sz="3600" spc="-1" strike="noStrike">
              <a:solidFill>
                <a:srgbClr val="000000"/>
              </a:solidFill>
              <a:latin typeface="Arial"/>
            </a:endParaRPr>
          </a:p>
        </p:txBody>
      </p:sp>
      <p:sp>
        <p:nvSpPr>
          <p:cNvPr id="1221" name="Google Shape;3939;p250"/>
          <p:cNvSpPr/>
          <p:nvPr/>
        </p:nvSpPr>
        <p:spPr>
          <a:xfrm>
            <a:off x="1162080" y="2857320"/>
            <a:ext cx="5030640" cy="4575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800" spc="-1" strike="noStrike">
                <a:solidFill>
                  <a:srgbClr val="ffffff"/>
                </a:solidFill>
                <a:latin typeface="Red Hat Display"/>
                <a:ea typeface="Red Hat Display"/>
              </a:rPr>
              <a:t>Create • Scale • Engage</a:t>
            </a:r>
            <a:endParaRPr b="0" lang="en-US" sz="1800" spc="-1" strike="noStrike">
              <a:latin typeface="Arial"/>
            </a:endParaRPr>
          </a:p>
        </p:txBody>
      </p:sp>
      <p:pic>
        <p:nvPicPr>
          <p:cNvPr id="1222" name="Google Shape;3940;p250" descr=""/>
          <p:cNvPicPr/>
          <p:nvPr/>
        </p:nvPicPr>
        <p:blipFill>
          <a:blip r:embed="rId1"/>
          <a:stretch/>
        </p:blipFill>
        <p:spPr>
          <a:xfrm>
            <a:off x="2318040" y="2029680"/>
            <a:ext cx="2719080" cy="8269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Google Shape;3945;p251"/>
          <p:cNvSpPr/>
          <p:nvPr/>
        </p:nvSpPr>
        <p:spPr>
          <a:xfrm>
            <a:off x="1364760" y="787320"/>
            <a:ext cx="4715640" cy="21013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Red Hat Display"/>
                <a:ea typeface="Red Hat Display"/>
              </a:rPr>
              <a:t>Ansible Automation Platform 2.0 Components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Ansible Core 2.11</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Execution Environments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Ansible Builder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Ansible Explorer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Patternfly 4 User Interface Upgrade</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PostgreSQL 12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Container Groups GA </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224" name="Google Shape;3946;p251"/>
          <p:cNvSpPr/>
          <p:nvPr/>
        </p:nvSpPr>
        <p:spPr>
          <a:xfrm>
            <a:off x="1364760" y="2628360"/>
            <a:ext cx="6022800" cy="252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Red Hat Display"/>
                <a:ea typeface="Red Hat Display"/>
              </a:rPr>
              <a:t>Ansible Automation Platform 2.0 Features</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Python virtual environments  move to containers</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Automation portability between clusters  </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Enhanced creator experience for playbook authors</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Container native support with Openshift Operator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 sz="1400" spc="-1" strike="noStrike">
                <a:solidFill>
                  <a:srgbClr val="000000"/>
                </a:solidFill>
                <a:latin typeface="Red Hat Display"/>
                <a:ea typeface="Red Hat Display"/>
              </a:rPr>
              <a:t>Ansible Automation Platform 2.0 Deployment Notes</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Deployable on Red Hat Enterprise Linux 8 and OpenShift 4.x only</a:t>
            </a:r>
            <a:endParaRPr b="0" lang="en-US" sz="1400" spc="-1" strike="noStrike">
              <a:latin typeface="Arial"/>
            </a:endParaRPr>
          </a:p>
          <a:p>
            <a:pPr marL="457200" indent="-317160">
              <a:lnSpc>
                <a:spcPct val="100000"/>
              </a:lnSpc>
              <a:buClr>
                <a:srgbClr val="000000"/>
              </a:buClr>
              <a:buFont typeface="Red Hat Display"/>
              <a:buChar char="●"/>
              <a:tabLst>
                <a:tab algn="l" pos="0"/>
              </a:tabLst>
            </a:pPr>
            <a:r>
              <a:rPr b="0" lang="en" sz="1400" spc="-1" strike="noStrike">
                <a:solidFill>
                  <a:srgbClr val="000000"/>
                </a:solidFill>
                <a:latin typeface="Red Hat Display"/>
                <a:ea typeface="Red Hat Display"/>
              </a:rPr>
              <a:t>No support for isolated nodes (delayed until 2.1)</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225" name="Google Shape;3947;p251"/>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Google Shape;3195;p216"/>
          <p:cNvSpPr txBox="1"/>
          <p:nvPr/>
        </p:nvSpPr>
        <p:spPr>
          <a:xfrm>
            <a:off x="1835280" y="1240200"/>
            <a:ext cx="5607720" cy="2527200"/>
          </a:xfrm>
          <a:prstGeom prst="rect">
            <a:avLst/>
          </a:prstGeom>
          <a:noFill/>
          <a:ln w="0">
            <a:noFill/>
          </a:ln>
        </p:spPr>
        <p:txBody>
          <a:bodyPr lIns="0" rIns="0" tIns="0" bIns="0">
            <a:noAutofit/>
          </a:bodyPr>
          <a:p>
            <a:pPr marL="457200" indent="-329760">
              <a:lnSpc>
                <a:spcPct val="135000"/>
              </a:lnSpc>
              <a:spcBef>
                <a:spcPts val="799"/>
              </a:spcBef>
              <a:buClr>
                <a:srgbClr val="222222"/>
              </a:buClr>
              <a:buFont typeface="Red Hat Text"/>
              <a:buChar char="●"/>
            </a:pPr>
            <a:r>
              <a:rPr b="0" lang="en" sz="1600" spc="-1" strike="noStrike">
                <a:solidFill>
                  <a:srgbClr val="222222"/>
                </a:solidFill>
                <a:latin typeface="Red Hat Text"/>
                <a:ea typeface="Red Hat Text"/>
              </a:rPr>
              <a:t>What is Red Hat Ansible Automation Platform?</a:t>
            </a:r>
            <a:endParaRPr b="0" lang="en-US" sz="1600" spc="-1" strike="noStrike">
              <a:solidFill>
                <a:srgbClr val="000000"/>
              </a:solidFill>
              <a:latin typeface="Arial"/>
            </a:endParaRPr>
          </a:p>
          <a:p>
            <a:pPr marL="457200" indent="-329760">
              <a:lnSpc>
                <a:spcPct val="135000"/>
              </a:lnSpc>
              <a:buClr>
                <a:srgbClr val="222222"/>
              </a:buClr>
              <a:buFont typeface="Red Hat Text"/>
              <a:buChar char="●"/>
            </a:pPr>
            <a:r>
              <a:rPr b="0" lang="en" sz="1600" spc="-1" strike="noStrike">
                <a:solidFill>
                  <a:srgbClr val="222222"/>
                </a:solidFill>
                <a:latin typeface="Red Hat Text"/>
                <a:ea typeface="Red Hat Text"/>
              </a:rPr>
              <a:t>High Level Timeline</a:t>
            </a:r>
            <a:endParaRPr b="0" lang="en-US" sz="1600" spc="-1" strike="noStrike">
              <a:solidFill>
                <a:srgbClr val="000000"/>
              </a:solidFill>
              <a:latin typeface="Arial"/>
            </a:endParaRPr>
          </a:p>
          <a:p>
            <a:pPr marL="457200" indent="-329760">
              <a:lnSpc>
                <a:spcPct val="135000"/>
              </a:lnSpc>
              <a:buClr>
                <a:srgbClr val="222222"/>
              </a:buClr>
              <a:buFont typeface="Red Hat Text"/>
              <a:buChar char="●"/>
            </a:pPr>
            <a:r>
              <a:rPr b="0" lang="en" sz="1600" spc="-1" strike="noStrike">
                <a:solidFill>
                  <a:srgbClr val="222222"/>
                </a:solidFill>
                <a:latin typeface="Red Hat Text"/>
                <a:ea typeface="Red Hat Text"/>
              </a:rPr>
              <a:t>Ansible Platform Components </a:t>
            </a:r>
            <a:endParaRPr b="0" lang="en-US" sz="1600" spc="-1" strike="noStrike">
              <a:solidFill>
                <a:srgbClr val="000000"/>
              </a:solidFill>
              <a:latin typeface="Arial"/>
            </a:endParaRPr>
          </a:p>
          <a:p>
            <a:pPr marL="457200" indent="-329760">
              <a:lnSpc>
                <a:spcPct val="135000"/>
              </a:lnSpc>
              <a:buClr>
                <a:srgbClr val="222222"/>
              </a:buClr>
              <a:buFont typeface="Red Hat Text"/>
              <a:buChar char="●"/>
            </a:pPr>
            <a:r>
              <a:rPr b="0" lang="en" sz="1600" spc="-1" strike="noStrike">
                <a:solidFill>
                  <a:srgbClr val="222222"/>
                </a:solidFill>
                <a:latin typeface="Red Hat Text"/>
                <a:ea typeface="Red Hat Text"/>
              </a:rPr>
              <a:t>Ansible Hosted Services</a:t>
            </a:r>
            <a:endParaRPr b="0" lang="en-US" sz="1600" spc="-1" strike="noStrike">
              <a:solidFill>
                <a:srgbClr val="000000"/>
              </a:solidFill>
              <a:latin typeface="Arial"/>
            </a:endParaRPr>
          </a:p>
          <a:p>
            <a:pPr marL="457200" indent="-329760">
              <a:lnSpc>
                <a:spcPct val="135000"/>
              </a:lnSpc>
              <a:buClr>
                <a:srgbClr val="222222"/>
              </a:buClr>
              <a:buFont typeface="Red Hat Text"/>
              <a:buChar char="●"/>
            </a:pPr>
            <a:r>
              <a:rPr b="0" lang="en" sz="1600" spc="-1" strike="noStrike">
                <a:solidFill>
                  <a:srgbClr val="222222"/>
                </a:solidFill>
                <a:latin typeface="Red Hat Text"/>
                <a:ea typeface="Red Hat Text"/>
              </a:rPr>
              <a:t>Ansible Content</a:t>
            </a:r>
            <a:endParaRPr b="0" lang="en-US" sz="1600" spc="-1" strike="noStrike">
              <a:solidFill>
                <a:srgbClr val="000000"/>
              </a:solidFill>
              <a:latin typeface="Arial"/>
            </a:endParaRPr>
          </a:p>
          <a:p>
            <a:pPr marL="457200" indent="-329760">
              <a:lnSpc>
                <a:spcPct val="135000"/>
              </a:lnSpc>
              <a:buClr>
                <a:srgbClr val="222222"/>
              </a:buClr>
              <a:buFont typeface="Red Hat Text"/>
              <a:buChar char="●"/>
            </a:pPr>
            <a:r>
              <a:rPr b="0" lang="en" sz="1600" spc="-1" strike="noStrike">
                <a:solidFill>
                  <a:srgbClr val="222222"/>
                </a:solidFill>
                <a:latin typeface="Red Hat Text"/>
                <a:ea typeface="Red Hat Text"/>
              </a:rPr>
              <a:t>Summary &amp; Next Steps</a:t>
            </a:r>
            <a:endParaRPr b="0" lang="en-US" sz="1600" spc="-1" strike="noStrike">
              <a:solidFill>
                <a:srgbClr val="000000"/>
              </a:solidFill>
              <a:latin typeface="Arial"/>
            </a:endParaRPr>
          </a:p>
        </p:txBody>
      </p:sp>
      <p:sp>
        <p:nvSpPr>
          <p:cNvPr id="615" name="Google Shape;3196;p216"/>
          <p:cNvSpPr txBox="1"/>
          <p:nvPr/>
        </p:nvSpPr>
        <p:spPr>
          <a:xfrm>
            <a:off x="663840" y="825120"/>
            <a:ext cx="7816320" cy="414720"/>
          </a:xfrm>
          <a:prstGeom prst="rect">
            <a:avLst/>
          </a:prstGeom>
          <a:noFill/>
          <a:ln w="0">
            <a:noFill/>
          </a:ln>
        </p:spPr>
        <p:txBody>
          <a:bodyPr lIns="0" rIns="0" tIns="0" bIns="0">
            <a:noAutofit/>
          </a:bodyPr>
          <a:p>
            <a:pPr algn="ctr">
              <a:lnSpc>
                <a:spcPct val="130000"/>
              </a:lnSpc>
              <a:tabLst>
                <a:tab algn="l" pos="0"/>
              </a:tabLst>
            </a:pPr>
            <a:r>
              <a:rPr b="0" lang="en" sz="2100" spc="-1" strike="noStrike">
                <a:solidFill>
                  <a:srgbClr val="000000"/>
                </a:solidFill>
                <a:latin typeface="Red Hat Display"/>
                <a:ea typeface="Red Hat Display"/>
              </a:rPr>
              <a:t>Agenda</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Google Shape;3952;p252"/>
          <p:cNvSpPr/>
          <p:nvPr/>
        </p:nvSpPr>
        <p:spPr>
          <a:xfrm>
            <a:off x="5147280" y="3822480"/>
            <a:ext cx="3030840" cy="646920"/>
          </a:xfrm>
          <a:prstGeom prst="rect">
            <a:avLst/>
          </a:prstGeom>
          <a:noFill/>
          <a:ln w="9525">
            <a:solidFill>
              <a:srgbClr val="595959"/>
            </a:solidFill>
            <a:prstDash val="dot"/>
            <a:round/>
          </a:ln>
        </p:spPr>
        <p:style>
          <a:lnRef idx="0"/>
          <a:fillRef idx="0"/>
          <a:effectRef idx="0"/>
          <a:fontRef idx="minor"/>
        </p:style>
      </p:sp>
      <p:sp>
        <p:nvSpPr>
          <p:cNvPr id="1227" name="Google Shape;3953;p252"/>
          <p:cNvSpPr/>
          <p:nvPr/>
        </p:nvSpPr>
        <p:spPr>
          <a:xfrm>
            <a:off x="965520" y="1691280"/>
            <a:ext cx="3112920" cy="1578240"/>
          </a:xfrm>
          <a:prstGeom prst="rect">
            <a:avLst/>
          </a:prstGeom>
          <a:noFill/>
          <a:ln w="9525">
            <a:solidFill>
              <a:srgbClr val="595959"/>
            </a:solidFill>
            <a:prstDash val="dot"/>
            <a:round/>
          </a:ln>
        </p:spPr>
        <p:style>
          <a:lnRef idx="0"/>
          <a:fillRef idx="0"/>
          <a:effectRef idx="0"/>
          <a:fontRef idx="minor"/>
        </p:style>
      </p:sp>
      <p:sp>
        <p:nvSpPr>
          <p:cNvPr id="1228" name="Google Shape;3954;p252"/>
          <p:cNvSpPr/>
          <p:nvPr/>
        </p:nvSpPr>
        <p:spPr>
          <a:xfrm>
            <a:off x="5054040" y="1717200"/>
            <a:ext cx="3217680" cy="1578240"/>
          </a:xfrm>
          <a:prstGeom prst="rect">
            <a:avLst/>
          </a:prstGeom>
          <a:noFill/>
          <a:ln w="9525">
            <a:solidFill>
              <a:srgbClr val="595959"/>
            </a:solidFill>
            <a:prstDash val="dot"/>
            <a:round/>
          </a:ln>
        </p:spPr>
        <p:style>
          <a:lnRef idx="0"/>
          <a:fillRef idx="0"/>
          <a:effectRef idx="0"/>
          <a:fontRef idx="minor"/>
        </p:style>
      </p:sp>
      <p:sp>
        <p:nvSpPr>
          <p:cNvPr id="1229" name="Google Shape;3955;p252"/>
          <p:cNvSpPr/>
          <p:nvPr/>
        </p:nvSpPr>
        <p:spPr>
          <a:xfrm>
            <a:off x="965520" y="3820320"/>
            <a:ext cx="3265920" cy="646920"/>
          </a:xfrm>
          <a:prstGeom prst="rect">
            <a:avLst/>
          </a:prstGeom>
          <a:noFill/>
          <a:ln w="9525">
            <a:solidFill>
              <a:srgbClr val="595959"/>
            </a:solidFill>
            <a:prstDash val="dot"/>
            <a:round/>
          </a:ln>
        </p:spPr>
        <p:style>
          <a:lnRef idx="0"/>
          <a:fillRef idx="0"/>
          <a:effectRef idx="0"/>
          <a:fontRef idx="minor"/>
        </p:style>
      </p:sp>
      <p:sp>
        <p:nvSpPr>
          <p:cNvPr id="1230" name="Google Shape;3956;p252"/>
          <p:cNvSpPr txBox="1"/>
          <p:nvPr/>
        </p:nvSpPr>
        <p:spPr>
          <a:xfrm>
            <a:off x="663840" y="4772520"/>
            <a:ext cx="2182320" cy="27396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000000"/>
                </a:solidFill>
                <a:latin typeface="Red Hat Display"/>
                <a:ea typeface="Red Hat Display"/>
              </a:rPr>
              <a:t>* Functionality missing from platform story</a:t>
            </a:r>
            <a:endParaRPr b="0" lang="en-US" sz="600" spc="-1" strike="noStrike">
              <a:latin typeface="Arial"/>
            </a:endParaRPr>
          </a:p>
        </p:txBody>
      </p:sp>
      <p:sp>
        <p:nvSpPr>
          <p:cNvPr id="1231" name="Google Shape;3957;p252"/>
          <p:cNvSpPr/>
          <p:nvPr/>
        </p:nvSpPr>
        <p:spPr>
          <a:xfrm>
            <a:off x="5239800" y="2292840"/>
            <a:ext cx="2688120" cy="396360"/>
          </a:xfrm>
          <a:prstGeom prst="rect">
            <a:avLst/>
          </a:prstGeom>
          <a:solidFill>
            <a:srgbClr val="c9c9c9"/>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Core</a:t>
            </a:r>
            <a:endParaRPr b="0" lang="en-US" sz="1400" spc="-1" strike="noStrike">
              <a:latin typeface="Arial"/>
            </a:endParaRPr>
          </a:p>
        </p:txBody>
      </p:sp>
      <p:sp>
        <p:nvSpPr>
          <p:cNvPr id="1232" name="Google Shape;3958;p252"/>
          <p:cNvSpPr/>
          <p:nvPr/>
        </p:nvSpPr>
        <p:spPr>
          <a:xfrm>
            <a:off x="5238360" y="1847880"/>
            <a:ext cx="2688120" cy="396360"/>
          </a:xfrm>
          <a:prstGeom prst="rect">
            <a:avLst/>
          </a:prstGeom>
          <a:solidFill>
            <a:srgbClr val="5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Ansible Tower</a:t>
            </a:r>
            <a:endParaRPr b="0" lang="en-US" sz="1400" spc="-1" strike="noStrike">
              <a:latin typeface="Arial"/>
            </a:endParaRPr>
          </a:p>
        </p:txBody>
      </p:sp>
      <p:sp>
        <p:nvSpPr>
          <p:cNvPr id="1233" name="Google Shape;3959;p252"/>
          <p:cNvSpPr/>
          <p:nvPr/>
        </p:nvSpPr>
        <p:spPr>
          <a:xfrm>
            <a:off x="1202400" y="2286720"/>
            <a:ext cx="268524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234" name="Google Shape;3960;p252"/>
          <p:cNvSpPr/>
          <p:nvPr/>
        </p:nvSpPr>
        <p:spPr>
          <a:xfrm>
            <a:off x="1201320" y="2711520"/>
            <a:ext cx="268524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235" name="Google Shape;3961;p252" descr=""/>
          <p:cNvPicPr/>
          <p:nvPr/>
        </p:nvPicPr>
        <p:blipFill>
          <a:blip r:embed="rId1"/>
          <a:stretch/>
        </p:blipFill>
        <p:spPr>
          <a:xfrm>
            <a:off x="5270760" y="1903320"/>
            <a:ext cx="365400" cy="365400"/>
          </a:xfrm>
          <a:prstGeom prst="rect">
            <a:avLst/>
          </a:prstGeom>
          <a:ln w="0">
            <a:noFill/>
          </a:ln>
        </p:spPr>
      </p:pic>
      <p:pic>
        <p:nvPicPr>
          <p:cNvPr id="1236" name="Google Shape;3962;p252" descr=""/>
          <p:cNvPicPr/>
          <p:nvPr/>
        </p:nvPicPr>
        <p:blipFill>
          <a:blip r:embed="rId2"/>
          <a:stretch/>
        </p:blipFill>
        <p:spPr>
          <a:xfrm>
            <a:off x="1259280" y="2308320"/>
            <a:ext cx="365400" cy="365400"/>
          </a:xfrm>
          <a:prstGeom prst="rect">
            <a:avLst/>
          </a:prstGeom>
          <a:ln w="0">
            <a:noFill/>
          </a:ln>
        </p:spPr>
      </p:pic>
      <p:pic>
        <p:nvPicPr>
          <p:cNvPr id="1237" name="Google Shape;3963;p252" descr=""/>
          <p:cNvPicPr/>
          <p:nvPr/>
        </p:nvPicPr>
        <p:blipFill>
          <a:blip r:embed="rId3"/>
          <a:stretch/>
        </p:blipFill>
        <p:spPr>
          <a:xfrm>
            <a:off x="1240200" y="2728800"/>
            <a:ext cx="365400" cy="365400"/>
          </a:xfrm>
          <a:prstGeom prst="rect">
            <a:avLst/>
          </a:prstGeom>
          <a:ln w="0">
            <a:noFill/>
          </a:ln>
        </p:spPr>
      </p:pic>
      <p:sp>
        <p:nvSpPr>
          <p:cNvPr id="1238" name="Google Shape;3964;p252"/>
          <p:cNvSpPr/>
          <p:nvPr/>
        </p:nvSpPr>
        <p:spPr>
          <a:xfrm>
            <a:off x="5300640" y="3961080"/>
            <a:ext cx="2688120" cy="396360"/>
          </a:xfrm>
          <a:prstGeom prst="rect">
            <a:avLst/>
          </a:prstGeom>
          <a:solidFill>
            <a:schemeClr val="dk1"/>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Platform Operator</a:t>
            </a:r>
            <a:endParaRPr b="0" lang="en-US" sz="1400" spc="-1" strike="noStrike">
              <a:latin typeface="Arial"/>
            </a:endParaRPr>
          </a:p>
        </p:txBody>
      </p:sp>
      <p:sp>
        <p:nvSpPr>
          <p:cNvPr id="1239" name="Google Shape;3965;p252"/>
          <p:cNvSpPr/>
          <p:nvPr/>
        </p:nvSpPr>
        <p:spPr>
          <a:xfrm>
            <a:off x="1204200" y="1860120"/>
            <a:ext cx="268524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sp>
        <p:nvSpPr>
          <p:cNvPr id="1240" name="Google Shape;3966;p252"/>
          <p:cNvSpPr/>
          <p:nvPr/>
        </p:nvSpPr>
        <p:spPr>
          <a:xfrm>
            <a:off x="5241240" y="2737440"/>
            <a:ext cx="2685600" cy="396360"/>
          </a:xfrm>
          <a:prstGeom prst="rect">
            <a:avLst/>
          </a:prstGeom>
          <a:solidFill>
            <a:srgbClr val="8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Execution Environments</a:t>
            </a:r>
            <a:endParaRPr b="0" lang="en-US" sz="1400" spc="-1" strike="noStrike">
              <a:latin typeface="Arial"/>
            </a:endParaRPr>
          </a:p>
        </p:txBody>
      </p:sp>
      <p:pic>
        <p:nvPicPr>
          <p:cNvPr id="1241" name="Google Shape;3967;p252" descr=""/>
          <p:cNvPicPr/>
          <p:nvPr/>
        </p:nvPicPr>
        <p:blipFill>
          <a:blip r:embed="rId4"/>
          <a:stretch/>
        </p:blipFill>
        <p:spPr>
          <a:xfrm>
            <a:off x="5407920" y="4008960"/>
            <a:ext cx="273960" cy="273960"/>
          </a:xfrm>
          <a:prstGeom prst="rect">
            <a:avLst/>
          </a:prstGeom>
          <a:ln w="0">
            <a:noFill/>
          </a:ln>
        </p:spPr>
      </p:pic>
      <p:pic>
        <p:nvPicPr>
          <p:cNvPr id="1242" name="Google Shape;3968;p252" descr=""/>
          <p:cNvPicPr/>
          <p:nvPr/>
        </p:nvPicPr>
        <p:blipFill>
          <a:blip r:embed="rId5"/>
          <a:stretch/>
        </p:blipFill>
        <p:spPr>
          <a:xfrm>
            <a:off x="5270760" y="2310120"/>
            <a:ext cx="365400" cy="365400"/>
          </a:xfrm>
          <a:prstGeom prst="rect">
            <a:avLst/>
          </a:prstGeom>
          <a:ln w="0">
            <a:noFill/>
          </a:ln>
        </p:spPr>
      </p:pic>
      <p:pic>
        <p:nvPicPr>
          <p:cNvPr id="1243" name="Google Shape;3969;p252" descr=""/>
          <p:cNvPicPr/>
          <p:nvPr/>
        </p:nvPicPr>
        <p:blipFill>
          <a:blip r:embed="rId6"/>
          <a:stretch/>
        </p:blipFill>
        <p:spPr>
          <a:xfrm>
            <a:off x="3227040" y="189720"/>
            <a:ext cx="2782440" cy="846720"/>
          </a:xfrm>
          <a:prstGeom prst="rect">
            <a:avLst/>
          </a:prstGeom>
          <a:ln w="0">
            <a:noFill/>
          </a:ln>
        </p:spPr>
      </p:pic>
      <p:sp>
        <p:nvSpPr>
          <p:cNvPr id="1244" name="Google Shape;3970;p252"/>
          <p:cNvSpPr/>
          <p:nvPr/>
        </p:nvSpPr>
        <p:spPr>
          <a:xfrm>
            <a:off x="1230120" y="3938400"/>
            <a:ext cx="2688120" cy="40212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Private Automation Hub</a:t>
            </a:r>
            <a:endParaRPr b="0" lang="en-US" sz="1400" spc="-1" strike="noStrike">
              <a:latin typeface="Arial"/>
            </a:endParaRPr>
          </a:p>
        </p:txBody>
      </p:sp>
      <p:pic>
        <p:nvPicPr>
          <p:cNvPr id="1245" name="Google Shape;3971;p252" descr=""/>
          <p:cNvPicPr/>
          <p:nvPr/>
        </p:nvPicPr>
        <p:blipFill>
          <a:blip r:embed="rId7"/>
          <a:stretch/>
        </p:blipFill>
        <p:spPr>
          <a:xfrm>
            <a:off x="1290240" y="3994560"/>
            <a:ext cx="365400" cy="365400"/>
          </a:xfrm>
          <a:prstGeom prst="rect">
            <a:avLst/>
          </a:prstGeom>
          <a:ln w="0">
            <a:noFill/>
          </a:ln>
        </p:spPr>
      </p:pic>
      <p:pic>
        <p:nvPicPr>
          <p:cNvPr id="1246" name="Google Shape;3972;p252" descr=""/>
          <p:cNvPicPr/>
          <p:nvPr/>
        </p:nvPicPr>
        <p:blipFill>
          <a:blip r:embed="rId8"/>
          <a:stretch/>
        </p:blipFill>
        <p:spPr>
          <a:xfrm>
            <a:off x="5270760" y="2737440"/>
            <a:ext cx="365400" cy="365400"/>
          </a:xfrm>
          <a:prstGeom prst="rect">
            <a:avLst/>
          </a:prstGeom>
          <a:ln w="0">
            <a:noFill/>
          </a:ln>
        </p:spPr>
      </p:pic>
      <p:sp>
        <p:nvSpPr>
          <p:cNvPr id="1247" name="Google Shape;3973;p252"/>
          <p:cNvSpPr/>
          <p:nvPr/>
        </p:nvSpPr>
        <p:spPr>
          <a:xfrm>
            <a:off x="1318320" y="13226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248" name="Google Shape;3974;p252"/>
          <p:cNvSpPr/>
          <p:nvPr/>
        </p:nvSpPr>
        <p:spPr>
          <a:xfrm>
            <a:off x="1182960" y="3240000"/>
            <a:ext cx="2782440" cy="6094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Content Distribution &amp;</a:t>
            </a:r>
            <a:br/>
            <a:r>
              <a:rPr b="1" lang="en" sz="1400" spc="-1" strike="noStrike">
                <a:solidFill>
                  <a:srgbClr val="000000"/>
                </a:solidFill>
                <a:latin typeface="Red Hat Display"/>
                <a:ea typeface="Red Hat Display"/>
              </a:rPr>
              <a:t>Container Registry </a:t>
            </a:r>
            <a:endParaRPr b="0" lang="en-US" sz="1400" spc="-1" strike="noStrike">
              <a:latin typeface="Arial"/>
            </a:endParaRPr>
          </a:p>
        </p:txBody>
      </p:sp>
      <p:sp>
        <p:nvSpPr>
          <p:cNvPr id="1249" name="Google Shape;3975;p252"/>
          <p:cNvSpPr/>
          <p:nvPr/>
        </p:nvSpPr>
        <p:spPr>
          <a:xfrm>
            <a:off x="5459040" y="13208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Automation Execution</a:t>
            </a:r>
            <a:endParaRPr b="0" lang="en-US" sz="1400" spc="-1" strike="noStrike">
              <a:latin typeface="Arial"/>
            </a:endParaRPr>
          </a:p>
        </p:txBody>
      </p:sp>
      <p:sp>
        <p:nvSpPr>
          <p:cNvPr id="1250" name="Google Shape;3976;p252"/>
          <p:cNvSpPr/>
          <p:nvPr/>
        </p:nvSpPr>
        <p:spPr>
          <a:xfrm>
            <a:off x="3962160" y="1823040"/>
            <a:ext cx="1200960" cy="1212480"/>
          </a:xfrm>
          <a:prstGeom prst="rect">
            <a:avLst/>
          </a:prstGeom>
          <a:solidFill>
            <a:srgbClr val="e4f3f4">
              <a:alpha val="65000"/>
            </a:srgbClr>
          </a:solidFill>
          <a:ln w="9525">
            <a:solidFill>
              <a:srgbClr val="000000"/>
            </a:solidFill>
            <a:prstDash val="dot"/>
            <a:round/>
          </a:ln>
        </p:spPr>
        <p:style>
          <a:lnRef idx="0"/>
          <a:fillRef idx="0"/>
          <a:effectRef idx="0"/>
          <a:fontRef idx="minor"/>
        </p:style>
        <p:txBody>
          <a:bodyPr tIns="91440" bIns="91440" anchor="ctr">
            <a:noAutofit/>
          </a:bodyPr>
          <a:p>
            <a:pPr algn="ctr">
              <a:lnSpc>
                <a:spcPct val="100000"/>
              </a:lnSpc>
              <a:tabLst>
                <a:tab algn="l" pos="0"/>
              </a:tabLst>
            </a:pPr>
            <a:endParaRPr b="0" lang="en-US" sz="1800" spc="-1" strike="noStrike">
              <a:latin typeface="Arial"/>
            </a:endParaRPr>
          </a:p>
          <a:p>
            <a:pPr algn="ct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251" name="Google Shape;3977;p252" descr=""/>
          <p:cNvPicPr/>
          <p:nvPr/>
        </p:nvPicPr>
        <p:blipFill>
          <a:blip r:embed="rId9"/>
          <a:stretch/>
        </p:blipFill>
        <p:spPr>
          <a:xfrm>
            <a:off x="4375440" y="1960200"/>
            <a:ext cx="365400" cy="365400"/>
          </a:xfrm>
          <a:prstGeom prst="rect">
            <a:avLst/>
          </a:prstGeom>
          <a:ln w="0">
            <a:noFill/>
          </a:ln>
        </p:spPr>
      </p:pic>
      <p:pic>
        <p:nvPicPr>
          <p:cNvPr id="1252" name="Google Shape;3978;p252" descr=""/>
          <p:cNvPicPr/>
          <p:nvPr/>
        </p:nvPicPr>
        <p:blipFill>
          <a:blip r:embed="rId10"/>
          <a:stretch/>
        </p:blipFill>
        <p:spPr>
          <a:xfrm>
            <a:off x="1262520" y="1896120"/>
            <a:ext cx="365400" cy="365400"/>
          </a:xfrm>
          <a:prstGeom prst="rect">
            <a:avLst/>
          </a:prstGeom>
          <a:ln w="0">
            <a:noFill/>
          </a:ln>
        </p:spPr>
      </p:pic>
      <p:sp>
        <p:nvSpPr>
          <p:cNvPr id="1253" name="Google Shape;3979;p252"/>
          <p:cNvSpPr/>
          <p:nvPr/>
        </p:nvSpPr>
        <p:spPr>
          <a:xfrm>
            <a:off x="5230440" y="3359160"/>
            <a:ext cx="278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Ansible on OpenShift</a:t>
            </a:r>
            <a:endParaRPr b="0" lang="en-US" sz="1400" spc="-1" strike="noStrike">
              <a:latin typeface="Arial"/>
            </a:endParaRPr>
          </a:p>
        </p:txBody>
      </p:sp>
      <p:sp>
        <p:nvSpPr>
          <p:cNvPr id="1254" name="Google Shape;3980;p252"/>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Google Shape;3985;p253"/>
          <p:cNvSpPr/>
          <p:nvPr/>
        </p:nvSpPr>
        <p:spPr>
          <a:xfrm>
            <a:off x="5147280" y="3822480"/>
            <a:ext cx="3030840" cy="646920"/>
          </a:xfrm>
          <a:prstGeom prst="rect">
            <a:avLst/>
          </a:prstGeom>
          <a:noFill/>
          <a:ln w="9525">
            <a:solidFill>
              <a:srgbClr val="595959"/>
            </a:solidFill>
            <a:prstDash val="dot"/>
            <a:round/>
          </a:ln>
        </p:spPr>
        <p:style>
          <a:lnRef idx="0"/>
          <a:fillRef idx="0"/>
          <a:effectRef idx="0"/>
          <a:fontRef idx="minor"/>
        </p:style>
      </p:sp>
      <p:sp>
        <p:nvSpPr>
          <p:cNvPr id="1256" name="Google Shape;3986;p253"/>
          <p:cNvSpPr/>
          <p:nvPr/>
        </p:nvSpPr>
        <p:spPr>
          <a:xfrm>
            <a:off x="965520" y="1691280"/>
            <a:ext cx="3112920" cy="1578240"/>
          </a:xfrm>
          <a:prstGeom prst="rect">
            <a:avLst/>
          </a:prstGeom>
          <a:noFill/>
          <a:ln w="9525">
            <a:solidFill>
              <a:srgbClr val="595959"/>
            </a:solidFill>
            <a:prstDash val="dot"/>
            <a:round/>
          </a:ln>
        </p:spPr>
        <p:style>
          <a:lnRef idx="0"/>
          <a:fillRef idx="0"/>
          <a:effectRef idx="0"/>
          <a:fontRef idx="minor"/>
        </p:style>
      </p:sp>
      <p:sp>
        <p:nvSpPr>
          <p:cNvPr id="1257" name="Google Shape;3987;p253"/>
          <p:cNvSpPr/>
          <p:nvPr/>
        </p:nvSpPr>
        <p:spPr>
          <a:xfrm>
            <a:off x="5054040" y="1717200"/>
            <a:ext cx="3217680" cy="1578240"/>
          </a:xfrm>
          <a:prstGeom prst="rect">
            <a:avLst/>
          </a:prstGeom>
          <a:noFill/>
          <a:ln w="9525">
            <a:solidFill>
              <a:srgbClr val="595959"/>
            </a:solidFill>
            <a:prstDash val="dot"/>
            <a:round/>
          </a:ln>
        </p:spPr>
        <p:style>
          <a:lnRef idx="0"/>
          <a:fillRef idx="0"/>
          <a:effectRef idx="0"/>
          <a:fontRef idx="minor"/>
        </p:style>
      </p:sp>
      <p:sp>
        <p:nvSpPr>
          <p:cNvPr id="1258" name="Google Shape;3988;p253"/>
          <p:cNvSpPr/>
          <p:nvPr/>
        </p:nvSpPr>
        <p:spPr>
          <a:xfrm>
            <a:off x="965520" y="3820320"/>
            <a:ext cx="3265920" cy="646920"/>
          </a:xfrm>
          <a:prstGeom prst="rect">
            <a:avLst/>
          </a:prstGeom>
          <a:noFill/>
          <a:ln w="9525">
            <a:solidFill>
              <a:srgbClr val="595959"/>
            </a:solidFill>
            <a:prstDash val="dot"/>
            <a:round/>
          </a:ln>
        </p:spPr>
        <p:style>
          <a:lnRef idx="0"/>
          <a:fillRef idx="0"/>
          <a:effectRef idx="0"/>
          <a:fontRef idx="minor"/>
        </p:style>
      </p:sp>
      <p:sp>
        <p:nvSpPr>
          <p:cNvPr id="1259" name="Google Shape;3989;p253"/>
          <p:cNvSpPr txBox="1"/>
          <p:nvPr/>
        </p:nvSpPr>
        <p:spPr>
          <a:xfrm>
            <a:off x="663840" y="4772520"/>
            <a:ext cx="2182320" cy="27396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000000"/>
                </a:solidFill>
                <a:latin typeface="Red Hat Display"/>
                <a:ea typeface="Red Hat Display"/>
              </a:rPr>
              <a:t>* Functionality missing from platform story</a:t>
            </a:r>
            <a:endParaRPr b="0" lang="en-US" sz="600" spc="-1" strike="noStrike">
              <a:latin typeface="Arial"/>
            </a:endParaRPr>
          </a:p>
        </p:txBody>
      </p:sp>
      <p:sp>
        <p:nvSpPr>
          <p:cNvPr id="1260" name="Google Shape;3990;p253"/>
          <p:cNvSpPr/>
          <p:nvPr/>
        </p:nvSpPr>
        <p:spPr>
          <a:xfrm>
            <a:off x="5239800" y="2292840"/>
            <a:ext cx="2688120" cy="396360"/>
          </a:xfrm>
          <a:prstGeom prst="rect">
            <a:avLst/>
          </a:prstGeom>
          <a:solidFill>
            <a:srgbClr val="c9c9c9"/>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000000"/>
                </a:solidFill>
                <a:latin typeface="Red Hat Display"/>
                <a:ea typeface="Red Hat Display"/>
              </a:rPr>
              <a:t>   </a:t>
            </a:r>
            <a:r>
              <a:rPr b="0" lang="en" sz="1400" spc="-1" strike="noStrike">
                <a:solidFill>
                  <a:srgbClr val="000000"/>
                </a:solidFill>
                <a:latin typeface="Red Hat Display"/>
                <a:ea typeface="Red Hat Display"/>
              </a:rPr>
              <a:t>Core</a:t>
            </a:r>
            <a:endParaRPr b="0" lang="en-US" sz="1400" spc="-1" strike="noStrike">
              <a:latin typeface="Arial"/>
            </a:endParaRPr>
          </a:p>
        </p:txBody>
      </p:sp>
      <p:sp>
        <p:nvSpPr>
          <p:cNvPr id="1261" name="Google Shape;3991;p253"/>
          <p:cNvSpPr/>
          <p:nvPr/>
        </p:nvSpPr>
        <p:spPr>
          <a:xfrm>
            <a:off x="5238360" y="1847880"/>
            <a:ext cx="2688120" cy="396360"/>
          </a:xfrm>
          <a:prstGeom prst="rect">
            <a:avLst/>
          </a:prstGeom>
          <a:solidFill>
            <a:srgbClr val="5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Ansible Tower</a:t>
            </a:r>
            <a:endParaRPr b="0" lang="en-US" sz="1400" spc="-1" strike="noStrike">
              <a:latin typeface="Arial"/>
            </a:endParaRPr>
          </a:p>
        </p:txBody>
      </p:sp>
      <p:sp>
        <p:nvSpPr>
          <p:cNvPr id="1262" name="Google Shape;3992;p253"/>
          <p:cNvSpPr/>
          <p:nvPr/>
        </p:nvSpPr>
        <p:spPr>
          <a:xfrm>
            <a:off x="1202400" y="2286720"/>
            <a:ext cx="268524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263" name="Google Shape;3993;p253"/>
          <p:cNvSpPr/>
          <p:nvPr/>
        </p:nvSpPr>
        <p:spPr>
          <a:xfrm>
            <a:off x="1201320" y="2711520"/>
            <a:ext cx="268524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264" name="Google Shape;3994;p253" descr=""/>
          <p:cNvPicPr/>
          <p:nvPr/>
        </p:nvPicPr>
        <p:blipFill>
          <a:blip r:embed="rId1"/>
          <a:stretch/>
        </p:blipFill>
        <p:spPr>
          <a:xfrm>
            <a:off x="5270760" y="1903320"/>
            <a:ext cx="365400" cy="365400"/>
          </a:xfrm>
          <a:prstGeom prst="rect">
            <a:avLst/>
          </a:prstGeom>
          <a:ln w="0">
            <a:noFill/>
          </a:ln>
        </p:spPr>
      </p:pic>
      <p:pic>
        <p:nvPicPr>
          <p:cNvPr id="1265" name="Google Shape;3995;p253" descr=""/>
          <p:cNvPicPr/>
          <p:nvPr/>
        </p:nvPicPr>
        <p:blipFill>
          <a:blip r:embed="rId2"/>
          <a:stretch/>
        </p:blipFill>
        <p:spPr>
          <a:xfrm>
            <a:off x="1259280" y="2308320"/>
            <a:ext cx="365400" cy="365400"/>
          </a:xfrm>
          <a:prstGeom prst="rect">
            <a:avLst/>
          </a:prstGeom>
          <a:ln w="0">
            <a:noFill/>
          </a:ln>
        </p:spPr>
      </p:pic>
      <p:pic>
        <p:nvPicPr>
          <p:cNvPr id="1266" name="Google Shape;3996;p253" descr=""/>
          <p:cNvPicPr/>
          <p:nvPr/>
        </p:nvPicPr>
        <p:blipFill>
          <a:blip r:embed="rId3"/>
          <a:stretch/>
        </p:blipFill>
        <p:spPr>
          <a:xfrm>
            <a:off x="1240200" y="2728800"/>
            <a:ext cx="365400" cy="365400"/>
          </a:xfrm>
          <a:prstGeom prst="rect">
            <a:avLst/>
          </a:prstGeom>
          <a:ln w="0">
            <a:noFill/>
          </a:ln>
        </p:spPr>
      </p:pic>
      <p:sp>
        <p:nvSpPr>
          <p:cNvPr id="1267" name="Google Shape;3997;p253"/>
          <p:cNvSpPr/>
          <p:nvPr/>
        </p:nvSpPr>
        <p:spPr>
          <a:xfrm>
            <a:off x="5300640" y="3961080"/>
            <a:ext cx="2688120" cy="396360"/>
          </a:xfrm>
          <a:prstGeom prst="rect">
            <a:avLst/>
          </a:prstGeom>
          <a:solidFill>
            <a:schemeClr val="dk1"/>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Platform Operator</a:t>
            </a:r>
            <a:endParaRPr b="0" lang="en-US" sz="1400" spc="-1" strike="noStrike">
              <a:latin typeface="Arial"/>
            </a:endParaRPr>
          </a:p>
        </p:txBody>
      </p:sp>
      <p:sp>
        <p:nvSpPr>
          <p:cNvPr id="1268" name="Google Shape;3998;p253"/>
          <p:cNvSpPr/>
          <p:nvPr/>
        </p:nvSpPr>
        <p:spPr>
          <a:xfrm>
            <a:off x="1204200" y="1860120"/>
            <a:ext cx="268524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sp>
        <p:nvSpPr>
          <p:cNvPr id="1269" name="Google Shape;3999;p253"/>
          <p:cNvSpPr/>
          <p:nvPr/>
        </p:nvSpPr>
        <p:spPr>
          <a:xfrm>
            <a:off x="5241240" y="2737440"/>
            <a:ext cx="2685600" cy="396360"/>
          </a:xfrm>
          <a:prstGeom prst="rect">
            <a:avLst/>
          </a:prstGeom>
          <a:solidFill>
            <a:srgbClr val="8f0000"/>
          </a:solidFill>
          <a:ln w="0">
            <a:noFill/>
          </a:ln>
        </p:spPr>
        <p:style>
          <a:lnRef idx="0"/>
          <a:fillRef idx="0"/>
          <a:effectRef idx="0"/>
          <a:fontRef idx="minor"/>
        </p:style>
        <p:txBody>
          <a:bodyPr tIns="91440" bIns="91440">
            <a:spAutoFit/>
          </a:bodyPr>
          <a:p>
            <a:pPr marL="457200">
              <a:lnSpc>
                <a:spcPct val="100000"/>
              </a:lnSpc>
              <a:tabLst>
                <a:tab algn="l" pos="0"/>
              </a:tabLst>
            </a:pPr>
            <a:r>
              <a:rPr b="0" lang="en" sz="1400" spc="-1" strike="noStrike">
                <a:solidFill>
                  <a:srgbClr val="ffffff"/>
                </a:solidFill>
                <a:latin typeface="Red Hat Display"/>
                <a:ea typeface="Red Hat Display"/>
              </a:rPr>
              <a:t>   </a:t>
            </a:r>
            <a:r>
              <a:rPr b="0" lang="en" sz="1400" spc="-1" strike="noStrike">
                <a:solidFill>
                  <a:srgbClr val="ffffff"/>
                </a:solidFill>
                <a:latin typeface="Red Hat Display"/>
                <a:ea typeface="Red Hat Display"/>
              </a:rPr>
              <a:t>Execution Environments</a:t>
            </a:r>
            <a:endParaRPr b="0" lang="en-US" sz="1400" spc="-1" strike="noStrike">
              <a:latin typeface="Arial"/>
            </a:endParaRPr>
          </a:p>
        </p:txBody>
      </p:sp>
      <p:pic>
        <p:nvPicPr>
          <p:cNvPr id="1270" name="Google Shape;4000;p253" descr=""/>
          <p:cNvPicPr/>
          <p:nvPr/>
        </p:nvPicPr>
        <p:blipFill>
          <a:blip r:embed="rId4"/>
          <a:stretch/>
        </p:blipFill>
        <p:spPr>
          <a:xfrm>
            <a:off x="5407920" y="4008960"/>
            <a:ext cx="273960" cy="273960"/>
          </a:xfrm>
          <a:prstGeom prst="rect">
            <a:avLst/>
          </a:prstGeom>
          <a:ln w="0">
            <a:noFill/>
          </a:ln>
        </p:spPr>
      </p:pic>
      <p:pic>
        <p:nvPicPr>
          <p:cNvPr id="1271" name="Google Shape;4001;p253" descr=""/>
          <p:cNvPicPr/>
          <p:nvPr/>
        </p:nvPicPr>
        <p:blipFill>
          <a:blip r:embed="rId5"/>
          <a:stretch/>
        </p:blipFill>
        <p:spPr>
          <a:xfrm>
            <a:off x="5270760" y="2310120"/>
            <a:ext cx="365400" cy="365400"/>
          </a:xfrm>
          <a:prstGeom prst="rect">
            <a:avLst/>
          </a:prstGeom>
          <a:ln w="0">
            <a:noFill/>
          </a:ln>
        </p:spPr>
      </p:pic>
      <p:pic>
        <p:nvPicPr>
          <p:cNvPr id="1272" name="Google Shape;4002;p253" descr=""/>
          <p:cNvPicPr/>
          <p:nvPr/>
        </p:nvPicPr>
        <p:blipFill>
          <a:blip r:embed="rId6"/>
          <a:stretch/>
        </p:blipFill>
        <p:spPr>
          <a:xfrm>
            <a:off x="3227040" y="189720"/>
            <a:ext cx="2782440" cy="846720"/>
          </a:xfrm>
          <a:prstGeom prst="rect">
            <a:avLst/>
          </a:prstGeom>
          <a:ln w="0">
            <a:noFill/>
          </a:ln>
        </p:spPr>
      </p:pic>
      <p:sp>
        <p:nvSpPr>
          <p:cNvPr id="1273" name="Google Shape;4003;p253"/>
          <p:cNvSpPr/>
          <p:nvPr/>
        </p:nvSpPr>
        <p:spPr>
          <a:xfrm>
            <a:off x="1230120" y="3938400"/>
            <a:ext cx="2688120" cy="40212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Private Automation Hub</a:t>
            </a:r>
            <a:endParaRPr b="0" lang="en-US" sz="1400" spc="-1" strike="noStrike">
              <a:latin typeface="Arial"/>
            </a:endParaRPr>
          </a:p>
        </p:txBody>
      </p:sp>
      <p:pic>
        <p:nvPicPr>
          <p:cNvPr id="1274" name="Google Shape;4004;p253" descr=""/>
          <p:cNvPicPr/>
          <p:nvPr/>
        </p:nvPicPr>
        <p:blipFill>
          <a:blip r:embed="rId7"/>
          <a:stretch/>
        </p:blipFill>
        <p:spPr>
          <a:xfrm>
            <a:off x="1290240" y="3994560"/>
            <a:ext cx="365400" cy="365400"/>
          </a:xfrm>
          <a:prstGeom prst="rect">
            <a:avLst/>
          </a:prstGeom>
          <a:ln w="0">
            <a:noFill/>
          </a:ln>
        </p:spPr>
      </p:pic>
      <p:pic>
        <p:nvPicPr>
          <p:cNvPr id="1275" name="Google Shape;4005;p253" descr=""/>
          <p:cNvPicPr/>
          <p:nvPr/>
        </p:nvPicPr>
        <p:blipFill>
          <a:blip r:embed="rId8"/>
          <a:stretch/>
        </p:blipFill>
        <p:spPr>
          <a:xfrm>
            <a:off x="5270760" y="2737440"/>
            <a:ext cx="365400" cy="365400"/>
          </a:xfrm>
          <a:prstGeom prst="rect">
            <a:avLst/>
          </a:prstGeom>
          <a:ln w="0">
            <a:noFill/>
          </a:ln>
        </p:spPr>
      </p:pic>
      <p:sp>
        <p:nvSpPr>
          <p:cNvPr id="1276" name="Google Shape;4006;p253"/>
          <p:cNvSpPr/>
          <p:nvPr/>
        </p:nvSpPr>
        <p:spPr>
          <a:xfrm>
            <a:off x="1318320" y="13226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277" name="Google Shape;4007;p253"/>
          <p:cNvSpPr/>
          <p:nvPr/>
        </p:nvSpPr>
        <p:spPr>
          <a:xfrm>
            <a:off x="1182960" y="3240000"/>
            <a:ext cx="2782440" cy="6094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Content Distribution &amp;</a:t>
            </a:r>
            <a:br/>
            <a:r>
              <a:rPr b="1" lang="en" sz="1400" spc="-1" strike="noStrike">
                <a:solidFill>
                  <a:srgbClr val="000000"/>
                </a:solidFill>
                <a:latin typeface="Red Hat Display"/>
                <a:ea typeface="Red Hat Display"/>
              </a:rPr>
              <a:t>Container Registry </a:t>
            </a:r>
            <a:endParaRPr b="0" lang="en-US" sz="1400" spc="-1" strike="noStrike">
              <a:latin typeface="Arial"/>
            </a:endParaRPr>
          </a:p>
        </p:txBody>
      </p:sp>
      <p:sp>
        <p:nvSpPr>
          <p:cNvPr id="1278" name="Google Shape;4008;p253"/>
          <p:cNvSpPr/>
          <p:nvPr/>
        </p:nvSpPr>
        <p:spPr>
          <a:xfrm>
            <a:off x="5459040" y="1320840"/>
            <a:ext cx="240732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Automation Execution</a:t>
            </a:r>
            <a:endParaRPr b="0" lang="en-US" sz="1400" spc="-1" strike="noStrike">
              <a:latin typeface="Arial"/>
            </a:endParaRPr>
          </a:p>
        </p:txBody>
      </p:sp>
      <p:sp>
        <p:nvSpPr>
          <p:cNvPr id="1279" name="Google Shape;4009;p253"/>
          <p:cNvSpPr/>
          <p:nvPr/>
        </p:nvSpPr>
        <p:spPr>
          <a:xfrm>
            <a:off x="3962160" y="1823040"/>
            <a:ext cx="1200960" cy="1212480"/>
          </a:xfrm>
          <a:prstGeom prst="rect">
            <a:avLst/>
          </a:prstGeom>
          <a:solidFill>
            <a:srgbClr val="e4f3f4">
              <a:alpha val="65000"/>
            </a:srgbClr>
          </a:solidFill>
          <a:ln w="9525">
            <a:solidFill>
              <a:srgbClr val="000000"/>
            </a:solidFill>
            <a:prstDash val="dot"/>
            <a:round/>
          </a:ln>
        </p:spPr>
        <p:style>
          <a:lnRef idx="0"/>
          <a:fillRef idx="0"/>
          <a:effectRef idx="0"/>
          <a:fontRef idx="minor"/>
        </p:style>
        <p:txBody>
          <a:bodyPr tIns="91440" bIns="91440" anchor="ctr">
            <a:noAutofit/>
          </a:bodyPr>
          <a:p>
            <a:pPr algn="ctr">
              <a:lnSpc>
                <a:spcPct val="100000"/>
              </a:lnSpc>
              <a:tabLst>
                <a:tab algn="l" pos="0"/>
              </a:tabLst>
            </a:pPr>
            <a:endParaRPr b="0" lang="en-US" sz="1800" spc="-1" strike="noStrike">
              <a:latin typeface="Arial"/>
            </a:endParaRPr>
          </a:p>
          <a:p>
            <a:pPr algn="ct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280" name="Google Shape;4010;p253" descr=""/>
          <p:cNvPicPr/>
          <p:nvPr/>
        </p:nvPicPr>
        <p:blipFill>
          <a:blip r:embed="rId9"/>
          <a:stretch/>
        </p:blipFill>
        <p:spPr>
          <a:xfrm>
            <a:off x="4375440" y="1960200"/>
            <a:ext cx="365400" cy="365400"/>
          </a:xfrm>
          <a:prstGeom prst="rect">
            <a:avLst/>
          </a:prstGeom>
          <a:ln w="0">
            <a:noFill/>
          </a:ln>
        </p:spPr>
      </p:pic>
      <p:pic>
        <p:nvPicPr>
          <p:cNvPr id="1281" name="Google Shape;4011;p253" descr=""/>
          <p:cNvPicPr/>
          <p:nvPr/>
        </p:nvPicPr>
        <p:blipFill>
          <a:blip r:embed="rId10"/>
          <a:stretch/>
        </p:blipFill>
        <p:spPr>
          <a:xfrm>
            <a:off x="1262520" y="1896120"/>
            <a:ext cx="365400" cy="365400"/>
          </a:xfrm>
          <a:prstGeom prst="rect">
            <a:avLst/>
          </a:prstGeom>
          <a:ln w="0">
            <a:noFill/>
          </a:ln>
        </p:spPr>
      </p:pic>
      <p:sp>
        <p:nvSpPr>
          <p:cNvPr id="1282" name="Google Shape;4012;p253"/>
          <p:cNvSpPr/>
          <p:nvPr/>
        </p:nvSpPr>
        <p:spPr>
          <a:xfrm>
            <a:off x="5230440" y="3359160"/>
            <a:ext cx="278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Display"/>
                <a:ea typeface="Red Hat Display"/>
              </a:rPr>
              <a:t>Ansible on OpenShift</a:t>
            </a:r>
            <a:endParaRPr b="0" lang="en-US" sz="1400" spc="-1" strike="noStrike">
              <a:latin typeface="Arial"/>
            </a:endParaRPr>
          </a:p>
        </p:txBody>
      </p:sp>
      <p:sp>
        <p:nvSpPr>
          <p:cNvPr id="1283" name="Google Shape;4013;p253"/>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4" name="Google Shape;4018;p254"/>
          <p:cNvSpPr/>
          <p:nvPr/>
        </p:nvSpPr>
        <p:spPr>
          <a:xfrm>
            <a:off x="193320" y="2339280"/>
            <a:ext cx="2810160" cy="2171880"/>
          </a:xfrm>
          <a:prstGeom prst="rect">
            <a:avLst/>
          </a:prstGeom>
          <a:noFill/>
          <a:ln w="9525">
            <a:solidFill>
              <a:srgbClr val="595959"/>
            </a:solidFill>
            <a:prstDash val="dot"/>
            <a:round/>
          </a:ln>
        </p:spPr>
        <p:style>
          <a:lnRef idx="0"/>
          <a:fillRef idx="0"/>
          <a:effectRef idx="0"/>
          <a:fontRef idx="minor"/>
        </p:style>
      </p:sp>
      <p:sp>
        <p:nvSpPr>
          <p:cNvPr id="1285" name="Google Shape;4019;p254"/>
          <p:cNvSpPr/>
          <p:nvPr/>
        </p:nvSpPr>
        <p:spPr>
          <a:xfrm>
            <a:off x="318600" y="2934360"/>
            <a:ext cx="255996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286" name="Google Shape;4020;p254"/>
          <p:cNvSpPr/>
          <p:nvPr/>
        </p:nvSpPr>
        <p:spPr>
          <a:xfrm>
            <a:off x="318600" y="3378960"/>
            <a:ext cx="255996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287" name="Google Shape;4021;p254" descr=""/>
          <p:cNvPicPr/>
          <p:nvPr/>
        </p:nvPicPr>
        <p:blipFill>
          <a:blip r:embed="rId1"/>
          <a:stretch/>
        </p:blipFill>
        <p:spPr>
          <a:xfrm>
            <a:off x="456480" y="2960280"/>
            <a:ext cx="365400" cy="365400"/>
          </a:xfrm>
          <a:prstGeom prst="rect">
            <a:avLst/>
          </a:prstGeom>
          <a:ln w="0">
            <a:noFill/>
          </a:ln>
        </p:spPr>
      </p:pic>
      <p:pic>
        <p:nvPicPr>
          <p:cNvPr id="1288" name="Google Shape;4022;p254" descr=""/>
          <p:cNvPicPr/>
          <p:nvPr/>
        </p:nvPicPr>
        <p:blipFill>
          <a:blip r:embed="rId2"/>
          <a:stretch/>
        </p:blipFill>
        <p:spPr>
          <a:xfrm>
            <a:off x="456480" y="3379320"/>
            <a:ext cx="365400" cy="365400"/>
          </a:xfrm>
          <a:prstGeom prst="rect">
            <a:avLst/>
          </a:prstGeom>
          <a:ln w="0">
            <a:noFill/>
          </a:ln>
        </p:spPr>
      </p:pic>
      <p:sp>
        <p:nvSpPr>
          <p:cNvPr id="1289" name="Google Shape;4023;p254"/>
          <p:cNvSpPr/>
          <p:nvPr/>
        </p:nvSpPr>
        <p:spPr>
          <a:xfrm>
            <a:off x="318600" y="3779280"/>
            <a:ext cx="255996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pic>
        <p:nvPicPr>
          <p:cNvPr id="1290" name="Google Shape;4024;p254" descr=""/>
          <p:cNvPicPr/>
          <p:nvPr/>
        </p:nvPicPr>
        <p:blipFill>
          <a:blip r:embed="rId3"/>
          <a:stretch/>
        </p:blipFill>
        <p:spPr>
          <a:xfrm>
            <a:off x="456480" y="3789720"/>
            <a:ext cx="365400" cy="365400"/>
          </a:xfrm>
          <a:prstGeom prst="rect">
            <a:avLst/>
          </a:prstGeom>
          <a:ln w="0">
            <a:noFill/>
          </a:ln>
        </p:spPr>
      </p:pic>
      <p:sp>
        <p:nvSpPr>
          <p:cNvPr id="1291" name="Google Shape;4025;p254"/>
          <p:cNvSpPr/>
          <p:nvPr/>
        </p:nvSpPr>
        <p:spPr>
          <a:xfrm>
            <a:off x="318600" y="2489400"/>
            <a:ext cx="2559960" cy="399960"/>
          </a:xfrm>
          <a:prstGeom prst="rect">
            <a:avLst/>
          </a:prstGeom>
          <a:solidFill>
            <a:srgbClr val="e4f3f4"/>
          </a:solid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292" name="Google Shape;4026;p254" descr=""/>
          <p:cNvPicPr/>
          <p:nvPr/>
        </p:nvPicPr>
        <p:blipFill>
          <a:blip r:embed="rId4"/>
          <a:stretch/>
        </p:blipFill>
        <p:spPr>
          <a:xfrm>
            <a:off x="456480" y="2506680"/>
            <a:ext cx="365400" cy="365400"/>
          </a:xfrm>
          <a:prstGeom prst="rect">
            <a:avLst/>
          </a:prstGeom>
          <a:ln w="0">
            <a:noFill/>
          </a:ln>
        </p:spPr>
      </p:pic>
      <p:sp>
        <p:nvSpPr>
          <p:cNvPr id="1293" name="Google Shape;4027;p254"/>
          <p:cNvSpPr/>
          <p:nvPr/>
        </p:nvSpPr>
        <p:spPr>
          <a:xfrm>
            <a:off x="789480" y="416556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294" name="Google Shape;4028;p254"/>
          <p:cNvSpPr/>
          <p:nvPr/>
        </p:nvSpPr>
        <p:spPr>
          <a:xfrm>
            <a:off x="1058040" y="20116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Create</a:t>
            </a:r>
            <a:endParaRPr b="0" lang="en-US" sz="1400" spc="-1" strike="noStrike">
              <a:latin typeface="Arial"/>
            </a:endParaRPr>
          </a:p>
        </p:txBody>
      </p:sp>
      <p:pic>
        <p:nvPicPr>
          <p:cNvPr id="1295" name="Google Shape;4029;p254" descr=""/>
          <p:cNvPicPr/>
          <p:nvPr/>
        </p:nvPicPr>
        <p:blipFill>
          <a:blip r:embed="rId5"/>
          <a:stretch/>
        </p:blipFill>
        <p:spPr>
          <a:xfrm>
            <a:off x="6670800" y="104400"/>
            <a:ext cx="2313000" cy="703800"/>
          </a:xfrm>
          <a:prstGeom prst="rect">
            <a:avLst/>
          </a:prstGeom>
          <a:ln w="0">
            <a:noFill/>
          </a:ln>
        </p:spPr>
      </p:pic>
      <p:sp>
        <p:nvSpPr>
          <p:cNvPr id="1296" name="Google Shape;4030;p254"/>
          <p:cNvSpPr/>
          <p:nvPr/>
        </p:nvSpPr>
        <p:spPr>
          <a:xfrm>
            <a:off x="3581640" y="104400"/>
            <a:ext cx="9838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Red Hat Text"/>
                <a:ea typeface="Red Hat Text"/>
              </a:rPr>
              <a:t>Execute</a:t>
            </a:r>
            <a:endParaRPr b="0" lang="en-US" sz="1400" spc="-1" strike="noStrike">
              <a:latin typeface="Arial"/>
            </a:endParaRPr>
          </a:p>
        </p:txBody>
      </p:sp>
      <p:sp>
        <p:nvSpPr>
          <p:cNvPr id="1297" name="Google Shape;4031;p254"/>
          <p:cNvSpPr/>
          <p:nvPr/>
        </p:nvSpPr>
        <p:spPr>
          <a:xfrm>
            <a:off x="5002560" y="2393640"/>
            <a:ext cx="3981240" cy="2171880"/>
          </a:xfrm>
          <a:prstGeom prst="rect">
            <a:avLst/>
          </a:prstGeom>
          <a:noFill/>
          <a:ln w="9525">
            <a:solidFill>
              <a:srgbClr val="595959"/>
            </a:solidFill>
            <a:prstDash val="dot"/>
            <a:round/>
          </a:ln>
        </p:spPr>
        <p:style>
          <a:lnRef idx="0"/>
          <a:fillRef idx="0"/>
          <a:effectRef idx="0"/>
          <a:fontRef idx="minor"/>
        </p:style>
      </p:sp>
      <p:sp>
        <p:nvSpPr>
          <p:cNvPr id="1298" name="Google Shape;4032;p254"/>
          <p:cNvSpPr/>
          <p:nvPr/>
        </p:nvSpPr>
        <p:spPr>
          <a:xfrm>
            <a:off x="7150680" y="2459520"/>
            <a:ext cx="1672920" cy="1064520"/>
          </a:xfrm>
          <a:prstGeom prst="rect">
            <a:avLst/>
          </a:prstGeom>
          <a:solidFill>
            <a:srgbClr val="8f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Ansible Tower</a:t>
            </a:r>
            <a:endParaRPr b="0" lang="en-US" sz="1400" spc="-1" strike="noStrike">
              <a:latin typeface="Arial"/>
            </a:endParaRPr>
          </a:p>
        </p:txBody>
      </p:sp>
      <p:pic>
        <p:nvPicPr>
          <p:cNvPr id="1299" name="Google Shape;4033;p254" descr=""/>
          <p:cNvPicPr/>
          <p:nvPr/>
        </p:nvPicPr>
        <p:blipFill>
          <a:blip r:embed="rId6"/>
          <a:stretch/>
        </p:blipFill>
        <p:spPr>
          <a:xfrm>
            <a:off x="7634520" y="2818080"/>
            <a:ext cx="705600" cy="705600"/>
          </a:xfrm>
          <a:prstGeom prst="rect">
            <a:avLst/>
          </a:prstGeom>
          <a:ln w="0">
            <a:noFill/>
          </a:ln>
        </p:spPr>
      </p:pic>
      <p:sp>
        <p:nvSpPr>
          <p:cNvPr id="1300" name="Google Shape;4034;p254"/>
          <p:cNvSpPr/>
          <p:nvPr/>
        </p:nvSpPr>
        <p:spPr>
          <a:xfrm>
            <a:off x="5409000" y="3571560"/>
            <a:ext cx="3416760" cy="396360"/>
          </a:xfrm>
          <a:prstGeom prst="rect">
            <a:avLst/>
          </a:prstGeom>
          <a:solidFill>
            <a:srgbClr val="00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Platform Operator - Openshift</a:t>
            </a:r>
            <a:endParaRPr b="0" lang="en-US" sz="1400" spc="-1" strike="noStrike">
              <a:latin typeface="Arial"/>
            </a:endParaRPr>
          </a:p>
        </p:txBody>
      </p:sp>
      <p:pic>
        <p:nvPicPr>
          <p:cNvPr id="1301" name="Google Shape;4035;p254" descr=""/>
          <p:cNvPicPr/>
          <p:nvPr/>
        </p:nvPicPr>
        <p:blipFill>
          <a:blip r:embed="rId7"/>
          <a:stretch/>
        </p:blipFill>
        <p:spPr>
          <a:xfrm>
            <a:off x="5624640" y="3632400"/>
            <a:ext cx="273960" cy="273960"/>
          </a:xfrm>
          <a:prstGeom prst="rect">
            <a:avLst/>
          </a:prstGeom>
          <a:ln w="0">
            <a:noFill/>
          </a:ln>
        </p:spPr>
      </p:pic>
      <p:sp>
        <p:nvSpPr>
          <p:cNvPr id="1302" name="Google Shape;4036;p254"/>
          <p:cNvSpPr/>
          <p:nvPr/>
        </p:nvSpPr>
        <p:spPr>
          <a:xfrm>
            <a:off x="5405400" y="2459520"/>
            <a:ext cx="1672920" cy="1064520"/>
          </a:xfrm>
          <a:prstGeom prst="rect">
            <a:avLst/>
          </a:prstGeom>
          <a:solidFill>
            <a:srgbClr val="be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Private Automation Hub</a:t>
            </a:r>
            <a:endParaRPr b="0" lang="en-US" sz="1400" spc="-1" strike="noStrike">
              <a:latin typeface="Arial"/>
            </a:endParaRPr>
          </a:p>
        </p:txBody>
      </p:sp>
      <p:pic>
        <p:nvPicPr>
          <p:cNvPr id="1303" name="Google Shape;4037;p254" descr=""/>
          <p:cNvPicPr/>
          <p:nvPr/>
        </p:nvPicPr>
        <p:blipFill>
          <a:blip r:embed="rId8"/>
          <a:stretch/>
        </p:blipFill>
        <p:spPr>
          <a:xfrm>
            <a:off x="5889960" y="2912040"/>
            <a:ext cx="703800" cy="703800"/>
          </a:xfrm>
          <a:prstGeom prst="rect">
            <a:avLst/>
          </a:prstGeom>
          <a:ln w="0">
            <a:noFill/>
          </a:ln>
        </p:spPr>
      </p:pic>
      <p:sp>
        <p:nvSpPr>
          <p:cNvPr id="1304" name="Google Shape;4038;p254"/>
          <p:cNvSpPr/>
          <p:nvPr/>
        </p:nvSpPr>
        <p:spPr>
          <a:xfrm>
            <a:off x="5409000" y="4019400"/>
            <a:ext cx="3416760" cy="396360"/>
          </a:xfrm>
          <a:prstGeom prst="rect">
            <a:avLst/>
          </a:prstGeom>
          <a:solidFill>
            <a:srgbClr val="5f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Red Hat Enterprise Linux</a:t>
            </a:r>
            <a:endParaRPr b="0" lang="en-US" sz="1400" spc="-1" strike="noStrike">
              <a:latin typeface="Arial"/>
            </a:endParaRPr>
          </a:p>
        </p:txBody>
      </p:sp>
      <p:pic>
        <p:nvPicPr>
          <p:cNvPr id="1305" name="Google Shape;4039;p254" descr=""/>
          <p:cNvPicPr/>
          <p:nvPr/>
        </p:nvPicPr>
        <p:blipFill>
          <a:blip r:embed="rId9"/>
          <a:stretch/>
        </p:blipFill>
        <p:spPr>
          <a:xfrm>
            <a:off x="5578920" y="4023360"/>
            <a:ext cx="365400" cy="365400"/>
          </a:xfrm>
          <a:prstGeom prst="rect">
            <a:avLst/>
          </a:prstGeom>
          <a:ln w="0">
            <a:noFill/>
          </a:ln>
        </p:spPr>
      </p:pic>
      <p:sp>
        <p:nvSpPr>
          <p:cNvPr id="1306" name="Google Shape;4040;p254"/>
          <p:cNvSpPr/>
          <p:nvPr/>
        </p:nvSpPr>
        <p:spPr>
          <a:xfrm>
            <a:off x="4943160" y="3912840"/>
            <a:ext cx="365400" cy="237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800" spc="-1" strike="noStrike">
                <a:solidFill>
                  <a:srgbClr val="000000"/>
                </a:solidFill>
                <a:latin typeface="Red Hat Display"/>
                <a:ea typeface="Red Hat Display"/>
              </a:rPr>
              <a:t>or</a:t>
            </a:r>
            <a:endParaRPr b="0" lang="en-US" sz="800" spc="-1" strike="noStrike">
              <a:latin typeface="Arial"/>
            </a:endParaRPr>
          </a:p>
        </p:txBody>
      </p:sp>
      <p:sp>
        <p:nvSpPr>
          <p:cNvPr id="1307" name="Google Shape;4041;p254"/>
          <p:cNvSpPr/>
          <p:nvPr/>
        </p:nvSpPr>
        <p:spPr>
          <a:xfrm flipH="1">
            <a:off x="5254560" y="3789720"/>
            <a:ext cx="87840" cy="484560"/>
          </a:xfrm>
          <a:prstGeom prst="rightBracket">
            <a:avLst>
              <a:gd name="adj" fmla="val 52693"/>
            </a:avLst>
          </a:prstGeom>
          <a:noFill/>
          <a:ln w="9525">
            <a:solidFill>
              <a:srgbClr val="595959"/>
            </a:solidFill>
            <a:round/>
          </a:ln>
        </p:spPr>
        <p:style>
          <a:lnRef idx="0"/>
          <a:fillRef idx="0"/>
          <a:effectRef idx="0"/>
          <a:fontRef idx="minor"/>
        </p:style>
      </p:sp>
      <p:sp>
        <p:nvSpPr>
          <p:cNvPr id="1308" name="Google Shape;4042;p254"/>
          <p:cNvSpPr/>
          <p:nvPr/>
        </p:nvSpPr>
        <p:spPr>
          <a:xfrm>
            <a:off x="7446600" y="20116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Control</a:t>
            </a:r>
            <a:endParaRPr b="0" lang="en-US" sz="1400" spc="-1" strike="noStrike">
              <a:latin typeface="Arial"/>
            </a:endParaRPr>
          </a:p>
        </p:txBody>
      </p:sp>
      <p:sp>
        <p:nvSpPr>
          <p:cNvPr id="1309" name="Google Shape;4043;p254"/>
          <p:cNvSpPr/>
          <p:nvPr/>
        </p:nvSpPr>
        <p:spPr>
          <a:xfrm>
            <a:off x="5701320" y="2011680"/>
            <a:ext cx="1081080" cy="6087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Distribute</a:t>
            </a:r>
            <a:endParaRPr b="0" lang="en-US" sz="1400" spc="-1" strike="noStrike">
              <a:latin typeface="Arial"/>
            </a:endParaRPr>
          </a:p>
        </p:txBody>
      </p:sp>
      <p:sp>
        <p:nvSpPr>
          <p:cNvPr id="1310" name="Google Shape;4044;p254"/>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Red Hat Ansible Automation - Roadmap 2021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Google Shape;4049;p255"/>
          <p:cNvSpPr/>
          <p:nvPr/>
        </p:nvSpPr>
        <p:spPr>
          <a:xfrm>
            <a:off x="5002560" y="2393640"/>
            <a:ext cx="3981240" cy="2171880"/>
          </a:xfrm>
          <a:prstGeom prst="rect">
            <a:avLst/>
          </a:prstGeom>
          <a:noFill/>
          <a:ln w="9525">
            <a:solidFill>
              <a:srgbClr val="595959"/>
            </a:solidFill>
            <a:prstDash val="dot"/>
            <a:round/>
          </a:ln>
        </p:spPr>
        <p:style>
          <a:lnRef idx="0"/>
          <a:fillRef idx="0"/>
          <a:effectRef idx="0"/>
          <a:fontRef idx="minor"/>
        </p:style>
      </p:sp>
      <p:sp>
        <p:nvSpPr>
          <p:cNvPr id="1312" name="Google Shape;4050;p255"/>
          <p:cNvSpPr/>
          <p:nvPr/>
        </p:nvSpPr>
        <p:spPr>
          <a:xfrm>
            <a:off x="193320" y="2339280"/>
            <a:ext cx="2810160" cy="2226240"/>
          </a:xfrm>
          <a:prstGeom prst="rect">
            <a:avLst/>
          </a:prstGeom>
          <a:noFill/>
          <a:ln w="9525">
            <a:solidFill>
              <a:srgbClr val="595959"/>
            </a:solidFill>
            <a:prstDash val="dot"/>
            <a:round/>
          </a:ln>
        </p:spPr>
        <p:style>
          <a:lnRef idx="0"/>
          <a:fillRef idx="0"/>
          <a:effectRef idx="0"/>
          <a:fontRef idx="minor"/>
        </p:style>
      </p:sp>
      <p:sp>
        <p:nvSpPr>
          <p:cNvPr id="1313" name="Google Shape;4051;p255"/>
          <p:cNvSpPr/>
          <p:nvPr/>
        </p:nvSpPr>
        <p:spPr>
          <a:xfrm>
            <a:off x="318600" y="2934360"/>
            <a:ext cx="255996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314" name="Google Shape;4052;p255"/>
          <p:cNvSpPr/>
          <p:nvPr/>
        </p:nvSpPr>
        <p:spPr>
          <a:xfrm>
            <a:off x="318600" y="3378960"/>
            <a:ext cx="255996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315" name="Google Shape;4053;p255" descr=""/>
          <p:cNvPicPr/>
          <p:nvPr/>
        </p:nvPicPr>
        <p:blipFill>
          <a:blip r:embed="rId1"/>
          <a:stretch/>
        </p:blipFill>
        <p:spPr>
          <a:xfrm>
            <a:off x="456480" y="2960280"/>
            <a:ext cx="365400" cy="365400"/>
          </a:xfrm>
          <a:prstGeom prst="rect">
            <a:avLst/>
          </a:prstGeom>
          <a:ln w="0">
            <a:noFill/>
          </a:ln>
        </p:spPr>
      </p:pic>
      <p:pic>
        <p:nvPicPr>
          <p:cNvPr id="1316" name="Google Shape;4054;p255" descr=""/>
          <p:cNvPicPr/>
          <p:nvPr/>
        </p:nvPicPr>
        <p:blipFill>
          <a:blip r:embed="rId2"/>
          <a:stretch/>
        </p:blipFill>
        <p:spPr>
          <a:xfrm>
            <a:off x="456480" y="3379320"/>
            <a:ext cx="365400" cy="365400"/>
          </a:xfrm>
          <a:prstGeom prst="rect">
            <a:avLst/>
          </a:prstGeom>
          <a:ln w="0">
            <a:noFill/>
          </a:ln>
        </p:spPr>
      </p:pic>
      <p:sp>
        <p:nvSpPr>
          <p:cNvPr id="1317" name="Google Shape;4055;p255"/>
          <p:cNvSpPr/>
          <p:nvPr/>
        </p:nvSpPr>
        <p:spPr>
          <a:xfrm>
            <a:off x="318600" y="3779280"/>
            <a:ext cx="255996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pic>
        <p:nvPicPr>
          <p:cNvPr id="1318" name="Google Shape;4056;p255" descr=""/>
          <p:cNvPicPr/>
          <p:nvPr/>
        </p:nvPicPr>
        <p:blipFill>
          <a:blip r:embed="rId3"/>
          <a:stretch/>
        </p:blipFill>
        <p:spPr>
          <a:xfrm>
            <a:off x="456480" y="3789720"/>
            <a:ext cx="365400" cy="365400"/>
          </a:xfrm>
          <a:prstGeom prst="rect">
            <a:avLst/>
          </a:prstGeom>
          <a:ln w="0">
            <a:noFill/>
          </a:ln>
        </p:spPr>
      </p:pic>
      <p:sp>
        <p:nvSpPr>
          <p:cNvPr id="1319" name="Google Shape;4057;p255"/>
          <p:cNvSpPr/>
          <p:nvPr/>
        </p:nvSpPr>
        <p:spPr>
          <a:xfrm>
            <a:off x="318600" y="2489400"/>
            <a:ext cx="2559960" cy="399960"/>
          </a:xfrm>
          <a:prstGeom prst="rect">
            <a:avLst/>
          </a:prstGeom>
          <a:solidFill>
            <a:srgbClr val="e4f3f4"/>
          </a:solid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320" name="Google Shape;4058;p255" descr=""/>
          <p:cNvPicPr/>
          <p:nvPr/>
        </p:nvPicPr>
        <p:blipFill>
          <a:blip r:embed="rId4"/>
          <a:stretch/>
        </p:blipFill>
        <p:spPr>
          <a:xfrm>
            <a:off x="456480" y="2506680"/>
            <a:ext cx="365400" cy="365400"/>
          </a:xfrm>
          <a:prstGeom prst="rect">
            <a:avLst/>
          </a:prstGeom>
          <a:ln w="0">
            <a:noFill/>
          </a:ln>
        </p:spPr>
      </p:pic>
      <p:sp>
        <p:nvSpPr>
          <p:cNvPr id="1321" name="Google Shape;4059;p255"/>
          <p:cNvSpPr/>
          <p:nvPr/>
        </p:nvSpPr>
        <p:spPr>
          <a:xfrm>
            <a:off x="7150680" y="2459520"/>
            <a:ext cx="1672920" cy="1064520"/>
          </a:xfrm>
          <a:prstGeom prst="rect">
            <a:avLst/>
          </a:prstGeom>
          <a:solidFill>
            <a:srgbClr val="8f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Ansible Tower</a:t>
            </a:r>
            <a:endParaRPr b="0" lang="en-US" sz="1400" spc="-1" strike="noStrike">
              <a:latin typeface="Arial"/>
            </a:endParaRPr>
          </a:p>
        </p:txBody>
      </p:sp>
      <p:pic>
        <p:nvPicPr>
          <p:cNvPr id="1322" name="Google Shape;4060;p255" descr=""/>
          <p:cNvPicPr/>
          <p:nvPr/>
        </p:nvPicPr>
        <p:blipFill>
          <a:blip r:embed="rId5"/>
          <a:stretch/>
        </p:blipFill>
        <p:spPr>
          <a:xfrm>
            <a:off x="7634520" y="2818080"/>
            <a:ext cx="705600" cy="705600"/>
          </a:xfrm>
          <a:prstGeom prst="rect">
            <a:avLst/>
          </a:prstGeom>
          <a:ln w="0">
            <a:noFill/>
          </a:ln>
        </p:spPr>
      </p:pic>
      <p:sp>
        <p:nvSpPr>
          <p:cNvPr id="1323" name="Google Shape;4061;p255"/>
          <p:cNvSpPr/>
          <p:nvPr/>
        </p:nvSpPr>
        <p:spPr>
          <a:xfrm>
            <a:off x="5409000" y="3571560"/>
            <a:ext cx="3416760" cy="396360"/>
          </a:xfrm>
          <a:prstGeom prst="rect">
            <a:avLst/>
          </a:prstGeom>
          <a:solidFill>
            <a:srgbClr val="00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Platform Operator - Openshift</a:t>
            </a:r>
            <a:endParaRPr b="0" lang="en-US" sz="1400" spc="-1" strike="noStrike">
              <a:latin typeface="Arial"/>
            </a:endParaRPr>
          </a:p>
        </p:txBody>
      </p:sp>
      <p:pic>
        <p:nvPicPr>
          <p:cNvPr id="1324" name="Google Shape;4062;p255" descr=""/>
          <p:cNvPicPr/>
          <p:nvPr/>
        </p:nvPicPr>
        <p:blipFill>
          <a:blip r:embed="rId6"/>
          <a:stretch/>
        </p:blipFill>
        <p:spPr>
          <a:xfrm>
            <a:off x="5624640" y="3632400"/>
            <a:ext cx="273960" cy="273960"/>
          </a:xfrm>
          <a:prstGeom prst="rect">
            <a:avLst/>
          </a:prstGeom>
          <a:ln w="0">
            <a:noFill/>
          </a:ln>
        </p:spPr>
      </p:pic>
      <p:sp>
        <p:nvSpPr>
          <p:cNvPr id="1325" name="Google Shape;4063;p255"/>
          <p:cNvSpPr/>
          <p:nvPr/>
        </p:nvSpPr>
        <p:spPr>
          <a:xfrm>
            <a:off x="5405400" y="2459520"/>
            <a:ext cx="1672920" cy="1064520"/>
          </a:xfrm>
          <a:prstGeom prst="rect">
            <a:avLst/>
          </a:prstGeom>
          <a:solidFill>
            <a:srgbClr val="be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Private Automation Hub</a:t>
            </a:r>
            <a:endParaRPr b="0" lang="en-US" sz="1400" spc="-1" strike="noStrike">
              <a:latin typeface="Arial"/>
            </a:endParaRPr>
          </a:p>
        </p:txBody>
      </p:sp>
      <p:pic>
        <p:nvPicPr>
          <p:cNvPr id="1326" name="Google Shape;4064;p255" descr=""/>
          <p:cNvPicPr/>
          <p:nvPr/>
        </p:nvPicPr>
        <p:blipFill>
          <a:blip r:embed="rId7"/>
          <a:stretch/>
        </p:blipFill>
        <p:spPr>
          <a:xfrm>
            <a:off x="5889960" y="2912040"/>
            <a:ext cx="703800" cy="703800"/>
          </a:xfrm>
          <a:prstGeom prst="rect">
            <a:avLst/>
          </a:prstGeom>
          <a:ln w="0">
            <a:noFill/>
          </a:ln>
        </p:spPr>
      </p:pic>
      <p:sp>
        <p:nvSpPr>
          <p:cNvPr id="1327" name="Google Shape;4065;p255"/>
          <p:cNvSpPr/>
          <p:nvPr/>
        </p:nvSpPr>
        <p:spPr>
          <a:xfrm>
            <a:off x="5409000" y="4019400"/>
            <a:ext cx="3416760" cy="396360"/>
          </a:xfrm>
          <a:prstGeom prst="rect">
            <a:avLst/>
          </a:prstGeom>
          <a:solidFill>
            <a:srgbClr val="5f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Red Hat Enterprise Linux</a:t>
            </a:r>
            <a:endParaRPr b="0" lang="en-US" sz="1400" spc="-1" strike="noStrike">
              <a:latin typeface="Arial"/>
            </a:endParaRPr>
          </a:p>
        </p:txBody>
      </p:sp>
      <p:pic>
        <p:nvPicPr>
          <p:cNvPr id="1328" name="Google Shape;4066;p255" descr=""/>
          <p:cNvPicPr/>
          <p:nvPr/>
        </p:nvPicPr>
        <p:blipFill>
          <a:blip r:embed="rId8"/>
          <a:stretch/>
        </p:blipFill>
        <p:spPr>
          <a:xfrm>
            <a:off x="5578920" y="4023360"/>
            <a:ext cx="365400" cy="365400"/>
          </a:xfrm>
          <a:prstGeom prst="rect">
            <a:avLst/>
          </a:prstGeom>
          <a:ln w="0">
            <a:noFill/>
          </a:ln>
        </p:spPr>
      </p:pic>
      <p:sp>
        <p:nvSpPr>
          <p:cNvPr id="1329" name="Google Shape;4067;p255"/>
          <p:cNvSpPr/>
          <p:nvPr/>
        </p:nvSpPr>
        <p:spPr>
          <a:xfrm>
            <a:off x="4943160" y="3912840"/>
            <a:ext cx="365400" cy="237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800" spc="-1" strike="noStrike">
                <a:solidFill>
                  <a:srgbClr val="000000"/>
                </a:solidFill>
                <a:latin typeface="Red Hat Display"/>
                <a:ea typeface="Red Hat Display"/>
              </a:rPr>
              <a:t>or</a:t>
            </a:r>
            <a:endParaRPr b="0" lang="en-US" sz="800" spc="-1" strike="noStrike">
              <a:latin typeface="Arial"/>
            </a:endParaRPr>
          </a:p>
        </p:txBody>
      </p:sp>
      <p:sp>
        <p:nvSpPr>
          <p:cNvPr id="1330" name="Google Shape;4068;p255"/>
          <p:cNvSpPr/>
          <p:nvPr/>
        </p:nvSpPr>
        <p:spPr>
          <a:xfrm flipH="1">
            <a:off x="5254560" y="3789720"/>
            <a:ext cx="87840" cy="484560"/>
          </a:xfrm>
          <a:prstGeom prst="rightBracket">
            <a:avLst>
              <a:gd name="adj" fmla="val 52693"/>
            </a:avLst>
          </a:prstGeom>
          <a:noFill/>
          <a:ln w="9525">
            <a:solidFill>
              <a:srgbClr val="595959"/>
            </a:solidFill>
            <a:round/>
          </a:ln>
        </p:spPr>
        <p:style>
          <a:lnRef idx="0"/>
          <a:fillRef idx="0"/>
          <a:effectRef idx="0"/>
          <a:fontRef idx="minor"/>
        </p:style>
      </p:sp>
      <p:sp>
        <p:nvSpPr>
          <p:cNvPr id="1331" name="Google Shape;4069;p255"/>
          <p:cNvSpPr/>
          <p:nvPr/>
        </p:nvSpPr>
        <p:spPr>
          <a:xfrm>
            <a:off x="7446600" y="20116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Control</a:t>
            </a:r>
            <a:endParaRPr b="0" lang="en-US" sz="1400" spc="-1" strike="noStrike">
              <a:latin typeface="Arial"/>
            </a:endParaRPr>
          </a:p>
        </p:txBody>
      </p:sp>
      <p:sp>
        <p:nvSpPr>
          <p:cNvPr id="1332" name="Google Shape;4070;p255"/>
          <p:cNvSpPr/>
          <p:nvPr/>
        </p:nvSpPr>
        <p:spPr>
          <a:xfrm>
            <a:off x="5701320" y="2011680"/>
            <a:ext cx="1081080" cy="6087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Distribute</a:t>
            </a:r>
            <a:endParaRPr b="0" lang="en-US" sz="1400" spc="-1" strike="noStrike">
              <a:latin typeface="Arial"/>
            </a:endParaRPr>
          </a:p>
        </p:txBody>
      </p:sp>
      <p:sp>
        <p:nvSpPr>
          <p:cNvPr id="1333" name="Google Shape;4071;p255"/>
          <p:cNvSpPr/>
          <p:nvPr/>
        </p:nvSpPr>
        <p:spPr>
          <a:xfrm>
            <a:off x="789480" y="416556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334" name="Google Shape;4072;p255"/>
          <p:cNvSpPr/>
          <p:nvPr/>
        </p:nvSpPr>
        <p:spPr>
          <a:xfrm>
            <a:off x="1057680" y="20116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 sz="1400" spc="-1" strike="noStrike">
                <a:solidFill>
                  <a:srgbClr val="000000"/>
                </a:solidFill>
                <a:latin typeface="Red Hat Text"/>
                <a:ea typeface="Red Hat Text"/>
              </a:rPr>
              <a:t>Create</a:t>
            </a:r>
            <a:endParaRPr b="0" lang="en-US" sz="1400" spc="-1" strike="noStrike">
              <a:latin typeface="Arial"/>
            </a:endParaRPr>
          </a:p>
        </p:txBody>
      </p:sp>
      <p:pic>
        <p:nvPicPr>
          <p:cNvPr id="1335" name="Google Shape;4073;p255" descr=""/>
          <p:cNvPicPr/>
          <p:nvPr/>
        </p:nvPicPr>
        <p:blipFill>
          <a:blip r:embed="rId9"/>
          <a:stretch/>
        </p:blipFill>
        <p:spPr>
          <a:xfrm>
            <a:off x="6670800" y="104400"/>
            <a:ext cx="2313000" cy="703800"/>
          </a:xfrm>
          <a:prstGeom prst="rect">
            <a:avLst/>
          </a:prstGeom>
          <a:ln w="0">
            <a:noFill/>
          </a:ln>
        </p:spPr>
      </p:pic>
      <p:sp>
        <p:nvSpPr>
          <p:cNvPr id="1336" name="Google Shape;4074;p255"/>
          <p:cNvSpPr/>
          <p:nvPr/>
        </p:nvSpPr>
        <p:spPr>
          <a:xfrm>
            <a:off x="5473800" y="1209600"/>
            <a:ext cx="767880" cy="801720"/>
          </a:xfrm>
          <a:prstGeom prst="bentConnector2">
            <a:avLst/>
          </a:prstGeom>
          <a:noFill/>
          <a:ln w="9525">
            <a:solidFill>
              <a:srgbClr val="595959"/>
            </a:solidFill>
            <a:round/>
          </a:ln>
        </p:spPr>
        <p:style>
          <a:lnRef idx="0"/>
          <a:fillRef idx="0"/>
          <a:effectRef idx="0"/>
          <a:fontRef idx="minor"/>
        </p:style>
      </p:sp>
      <p:sp>
        <p:nvSpPr>
          <p:cNvPr id="1337" name="Google Shape;4076;p255"/>
          <p:cNvSpPr/>
          <p:nvPr/>
        </p:nvSpPr>
        <p:spPr>
          <a:xfrm>
            <a:off x="5473800" y="1209600"/>
            <a:ext cx="2513520" cy="801720"/>
          </a:xfrm>
          <a:prstGeom prst="bentConnector2">
            <a:avLst/>
          </a:prstGeom>
          <a:noFill/>
          <a:ln w="9525">
            <a:solidFill>
              <a:srgbClr val="595959"/>
            </a:solidFill>
            <a:round/>
          </a:ln>
        </p:spPr>
        <p:style>
          <a:lnRef idx="0"/>
          <a:fillRef idx="0"/>
          <a:effectRef idx="0"/>
          <a:fontRef idx="minor"/>
        </p:style>
      </p:sp>
      <p:sp>
        <p:nvSpPr>
          <p:cNvPr id="1338" name="Google Shape;4075;p255"/>
          <p:cNvSpPr/>
          <p:nvPr/>
        </p:nvSpPr>
        <p:spPr>
          <a:xfrm>
            <a:off x="2691000" y="488160"/>
            <a:ext cx="2782440" cy="1442520"/>
          </a:xfrm>
          <a:prstGeom prst="rect">
            <a:avLst/>
          </a:prstGeom>
          <a:noFill/>
          <a:ln w="9525">
            <a:solidFill>
              <a:srgbClr val="000000"/>
            </a:solidFill>
            <a:prstDash val="dot"/>
            <a:round/>
          </a:ln>
        </p:spPr>
        <p:style>
          <a:lnRef idx="0"/>
          <a:fillRef idx="0"/>
          <a:effectRef idx="0"/>
          <a:fontRef idx="minor"/>
        </p:style>
      </p:sp>
      <p:sp>
        <p:nvSpPr>
          <p:cNvPr id="1339" name="Google Shape;4077;p255"/>
          <p:cNvSpPr/>
          <p:nvPr/>
        </p:nvSpPr>
        <p:spPr>
          <a:xfrm>
            <a:off x="2758320" y="980640"/>
            <a:ext cx="2630520" cy="396360"/>
          </a:xfrm>
          <a:prstGeom prst="rect">
            <a:avLst/>
          </a:prstGeom>
          <a:solidFill>
            <a:srgbClr val="8b8b8b"/>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Core</a:t>
            </a:r>
            <a:endParaRPr b="0" lang="en-US" sz="1400" spc="-1" strike="noStrike">
              <a:latin typeface="Arial"/>
            </a:endParaRPr>
          </a:p>
        </p:txBody>
      </p:sp>
      <p:sp>
        <p:nvSpPr>
          <p:cNvPr id="1340" name="Google Shape;4078;p255"/>
          <p:cNvSpPr/>
          <p:nvPr/>
        </p:nvSpPr>
        <p:spPr>
          <a:xfrm>
            <a:off x="2758320" y="542520"/>
            <a:ext cx="2630520" cy="39996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Content &amp; Dependencies</a:t>
            </a:r>
            <a:endParaRPr b="0" lang="en-US" sz="1400" spc="-1" strike="noStrike">
              <a:latin typeface="Arial"/>
            </a:endParaRPr>
          </a:p>
        </p:txBody>
      </p:sp>
      <p:sp>
        <p:nvSpPr>
          <p:cNvPr id="1341" name="Google Shape;4079;p255"/>
          <p:cNvSpPr/>
          <p:nvPr/>
        </p:nvSpPr>
        <p:spPr>
          <a:xfrm>
            <a:off x="3581640" y="104400"/>
            <a:ext cx="9838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Red Hat Text"/>
                <a:ea typeface="Red Hat Text"/>
              </a:rPr>
              <a:t>Execute</a:t>
            </a:r>
            <a:endParaRPr b="0" lang="en-US" sz="1400" spc="-1" strike="noStrike">
              <a:latin typeface="Arial"/>
            </a:endParaRPr>
          </a:p>
        </p:txBody>
      </p:sp>
      <p:grpSp>
        <p:nvGrpSpPr>
          <p:cNvPr id="1342" name="Google Shape;4080;p255"/>
          <p:cNvGrpSpPr/>
          <p:nvPr/>
        </p:nvGrpSpPr>
        <p:grpSpPr>
          <a:xfrm>
            <a:off x="2407680" y="182160"/>
            <a:ext cx="548280" cy="548280"/>
            <a:chOff x="2407680" y="182160"/>
            <a:chExt cx="548280" cy="548280"/>
          </a:xfrm>
        </p:grpSpPr>
        <p:sp>
          <p:nvSpPr>
            <p:cNvPr id="1343" name="Google Shape;4081;p255"/>
            <p:cNvSpPr/>
            <p:nvPr/>
          </p:nvSpPr>
          <p:spPr>
            <a:xfrm rot="1801800">
              <a:off x="2493360" y="290880"/>
              <a:ext cx="376560" cy="340560"/>
            </a:xfrm>
            <a:prstGeom prst="hexagon">
              <a:avLst>
                <a:gd name="adj" fmla="val 25000"/>
                <a:gd name="vf" fmla="val 115470"/>
              </a:avLst>
            </a:prstGeom>
            <a:solidFill>
              <a:srgbClr val="ffffff"/>
            </a:solidFill>
            <a:ln w="0">
              <a:noFill/>
            </a:ln>
          </p:spPr>
          <p:style>
            <a:lnRef idx="0"/>
            <a:fillRef idx="0"/>
            <a:effectRef idx="0"/>
            <a:fontRef idx="minor"/>
          </p:style>
        </p:sp>
        <p:pic>
          <p:nvPicPr>
            <p:cNvPr id="1344" name="Google Shape;4082;p255" descr=""/>
            <p:cNvPicPr/>
            <p:nvPr/>
          </p:nvPicPr>
          <p:blipFill>
            <a:blip r:embed="rId10"/>
            <a:stretch/>
          </p:blipFill>
          <p:spPr>
            <a:xfrm>
              <a:off x="2407680" y="182160"/>
              <a:ext cx="548280" cy="548280"/>
            </a:xfrm>
            <a:prstGeom prst="rect">
              <a:avLst/>
            </a:prstGeom>
            <a:ln w="0">
              <a:noFill/>
            </a:ln>
          </p:spPr>
        </p:pic>
      </p:grpSp>
      <p:sp>
        <p:nvSpPr>
          <p:cNvPr id="1345" name="Google Shape;4083;p255"/>
          <p:cNvSpPr/>
          <p:nvPr/>
        </p:nvSpPr>
        <p:spPr>
          <a:xfrm>
            <a:off x="2758320" y="1435320"/>
            <a:ext cx="2630520" cy="396360"/>
          </a:xfrm>
          <a:prstGeom prst="rect">
            <a:avLst/>
          </a:prstGeom>
          <a:solidFill>
            <a:srgbClr val="4d4d4d"/>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Universal Base Image 8</a:t>
            </a:r>
            <a:endParaRPr b="0" lang="en-US" sz="1400" spc="-1" strike="noStrike">
              <a:latin typeface="Arial"/>
            </a:endParaRPr>
          </a:p>
        </p:txBody>
      </p:sp>
      <p:sp>
        <p:nvSpPr>
          <p:cNvPr id="1346" name="Google Shape;4084;p255"/>
          <p:cNvSpPr/>
          <p:nvPr/>
        </p:nvSpPr>
        <p:spPr>
          <a:xfrm>
            <a:off x="3177720" y="1889640"/>
            <a:ext cx="203652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200" spc="-1" strike="noStrike">
                <a:solidFill>
                  <a:srgbClr val="000000"/>
                </a:solidFill>
                <a:latin typeface="Red Hat Text"/>
                <a:ea typeface="Red Hat Text"/>
              </a:rPr>
              <a:t>Execution Environment</a:t>
            </a:r>
            <a:endParaRPr b="0" lang="en-US" sz="1200" spc="-1" strike="noStrike">
              <a:latin typeface="Arial"/>
            </a:endParaRPr>
          </a:p>
        </p:txBody>
      </p:sp>
      <p:pic>
        <p:nvPicPr>
          <p:cNvPr id="1347" name="Google Shape;4085;p255" descr=""/>
          <p:cNvPicPr/>
          <p:nvPr/>
        </p:nvPicPr>
        <p:blipFill>
          <a:blip r:embed="rId11"/>
          <a:stretch/>
        </p:blipFill>
        <p:spPr>
          <a:xfrm>
            <a:off x="2811960" y="1018080"/>
            <a:ext cx="365400" cy="365400"/>
          </a:xfrm>
          <a:prstGeom prst="rect">
            <a:avLst/>
          </a:prstGeom>
          <a:ln w="0">
            <a:noFill/>
          </a:ln>
        </p:spPr>
      </p:pic>
      <p:pic>
        <p:nvPicPr>
          <p:cNvPr id="1348" name="Google Shape;4086;p255" descr=""/>
          <p:cNvPicPr/>
          <p:nvPr/>
        </p:nvPicPr>
        <p:blipFill>
          <a:blip r:embed="rId12"/>
          <a:stretch/>
        </p:blipFill>
        <p:spPr>
          <a:xfrm>
            <a:off x="2811960" y="580680"/>
            <a:ext cx="365400" cy="365400"/>
          </a:xfrm>
          <a:prstGeom prst="rect">
            <a:avLst/>
          </a:prstGeom>
          <a:ln w="0">
            <a:noFill/>
          </a:ln>
        </p:spPr>
      </p:pic>
      <p:pic>
        <p:nvPicPr>
          <p:cNvPr id="1349" name="Google Shape;4087;p255" descr=""/>
          <p:cNvPicPr/>
          <p:nvPr/>
        </p:nvPicPr>
        <p:blipFill>
          <a:blip r:embed="rId13"/>
          <a:stretch/>
        </p:blipFill>
        <p:spPr>
          <a:xfrm>
            <a:off x="2811960" y="1472400"/>
            <a:ext cx="365400" cy="365400"/>
          </a:xfrm>
          <a:prstGeom prst="rect">
            <a:avLst/>
          </a:prstGeom>
          <a:ln w="0">
            <a:noFill/>
          </a:ln>
        </p:spPr>
      </p:pic>
      <p:sp>
        <p:nvSpPr>
          <p:cNvPr id="1350" name="Google Shape;4088;p255"/>
          <p:cNvSpPr/>
          <p:nvPr/>
        </p:nvSpPr>
        <p:spPr>
          <a:xfrm rot="16200000">
            <a:off x="1743480" y="1064520"/>
            <a:ext cx="801720" cy="1092240"/>
          </a:xfrm>
          <a:prstGeom prst="bentConnector2">
            <a:avLst/>
          </a:pr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Google Shape;4093;p256"/>
          <p:cNvSpPr txBox="1"/>
          <p:nvPr/>
        </p:nvSpPr>
        <p:spPr>
          <a:xfrm>
            <a:off x="1562760" y="426600"/>
            <a:ext cx="3678480" cy="1488960"/>
          </a:xfrm>
          <a:prstGeom prst="rect">
            <a:avLst/>
          </a:prstGeom>
          <a:noFill/>
          <a:ln w="0">
            <a:noFill/>
          </a:ln>
        </p:spPr>
        <p:txBody>
          <a:bodyPr lIns="0" rIns="0" tIns="0" bIns="0" anchor="b">
            <a:noAutofit/>
          </a:bodyPr>
          <a:p>
            <a:pPr>
              <a:lnSpc>
                <a:spcPct val="100000"/>
              </a:lnSpc>
              <a:tabLst>
                <a:tab algn="l" pos="0"/>
              </a:tabLst>
            </a:pPr>
            <a:r>
              <a:rPr b="0" lang="en" sz="4100" spc="-1" strike="noStrike">
                <a:solidFill>
                  <a:srgbClr val="ffffff"/>
                </a:solidFill>
                <a:latin typeface="Red Hat Display Medium"/>
                <a:ea typeface="Red Hat Display Medium"/>
              </a:rPr>
              <a:t>Thank you</a:t>
            </a:r>
            <a:endParaRPr b="0" lang="en-US" sz="4100" spc="-1" strike="noStrike">
              <a:solidFill>
                <a:srgbClr val="000000"/>
              </a:solidFill>
              <a:latin typeface="Arial"/>
            </a:endParaRPr>
          </a:p>
        </p:txBody>
      </p:sp>
      <p:sp>
        <p:nvSpPr>
          <p:cNvPr id="1352" name="Google Shape;4094;p256"/>
          <p:cNvSpPr txBox="1"/>
          <p:nvPr/>
        </p:nvSpPr>
        <p:spPr>
          <a:xfrm>
            <a:off x="1562760" y="2256480"/>
            <a:ext cx="3109320" cy="1143360"/>
          </a:xfrm>
          <a:prstGeom prst="rect">
            <a:avLst/>
          </a:prstGeom>
          <a:noFill/>
          <a:ln w="0">
            <a:noFill/>
          </a:ln>
        </p:spPr>
        <p:txBody>
          <a:bodyPr lIns="0" rIns="0" tIns="0" bIns="0">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53" name="Google Shape;4099;p257"/>
          <p:cNvSpPr/>
          <p:nvPr/>
        </p:nvSpPr>
        <p:spPr>
          <a:xfrm>
            <a:off x="5635800" y="2571840"/>
            <a:ext cx="2950560" cy="1926720"/>
          </a:xfrm>
          <a:prstGeom prst="rect">
            <a:avLst/>
          </a:prstGeom>
          <a:noFill/>
          <a:ln w="9525">
            <a:solidFill>
              <a:srgbClr val="595959"/>
            </a:solidFill>
            <a:prstDash val="dot"/>
            <a:round/>
          </a:ln>
        </p:spPr>
        <p:style>
          <a:lnRef idx="0"/>
          <a:fillRef idx="0"/>
          <a:effectRef idx="0"/>
          <a:fontRef idx="minor"/>
        </p:style>
      </p:sp>
      <p:sp>
        <p:nvSpPr>
          <p:cNvPr id="1354" name="Google Shape;4100;p257"/>
          <p:cNvSpPr/>
          <p:nvPr/>
        </p:nvSpPr>
        <p:spPr>
          <a:xfrm>
            <a:off x="3375000" y="480600"/>
            <a:ext cx="2782440" cy="1442520"/>
          </a:xfrm>
          <a:prstGeom prst="rect">
            <a:avLst/>
          </a:prstGeom>
          <a:noFill/>
          <a:ln w="9525">
            <a:solidFill>
              <a:srgbClr val="000000"/>
            </a:solidFill>
            <a:prstDash val="dot"/>
            <a:round/>
          </a:ln>
        </p:spPr>
        <p:style>
          <a:lnRef idx="0"/>
          <a:fillRef idx="0"/>
          <a:effectRef idx="0"/>
          <a:fontRef idx="minor"/>
        </p:style>
      </p:sp>
      <p:sp>
        <p:nvSpPr>
          <p:cNvPr id="1355" name="Google Shape;4101;p257"/>
          <p:cNvSpPr/>
          <p:nvPr/>
        </p:nvSpPr>
        <p:spPr>
          <a:xfrm>
            <a:off x="3442320" y="973080"/>
            <a:ext cx="2630520" cy="396360"/>
          </a:xfrm>
          <a:prstGeom prst="rect">
            <a:avLst/>
          </a:prstGeom>
          <a:solidFill>
            <a:srgbClr val="8b8b8b"/>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Core</a:t>
            </a:r>
            <a:endParaRPr b="0" lang="en-US" sz="1400" spc="-1" strike="noStrike">
              <a:latin typeface="Arial"/>
            </a:endParaRPr>
          </a:p>
        </p:txBody>
      </p:sp>
      <p:pic>
        <p:nvPicPr>
          <p:cNvPr id="1356" name="Google Shape;4102;p257" descr=""/>
          <p:cNvPicPr/>
          <p:nvPr/>
        </p:nvPicPr>
        <p:blipFill>
          <a:blip r:embed="rId1"/>
          <a:stretch/>
        </p:blipFill>
        <p:spPr>
          <a:xfrm>
            <a:off x="3530520" y="990360"/>
            <a:ext cx="365400" cy="365400"/>
          </a:xfrm>
          <a:prstGeom prst="rect">
            <a:avLst/>
          </a:prstGeom>
          <a:ln w="0">
            <a:noFill/>
          </a:ln>
        </p:spPr>
      </p:pic>
      <p:sp>
        <p:nvSpPr>
          <p:cNvPr id="1357" name="Google Shape;4103;p257"/>
          <p:cNvSpPr/>
          <p:nvPr/>
        </p:nvSpPr>
        <p:spPr>
          <a:xfrm>
            <a:off x="3442320" y="534960"/>
            <a:ext cx="2630520" cy="39996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Content &amp; Dependencies</a:t>
            </a:r>
            <a:endParaRPr b="0" lang="en-US" sz="1400" spc="-1" strike="noStrike">
              <a:latin typeface="Arial"/>
            </a:endParaRPr>
          </a:p>
        </p:txBody>
      </p:sp>
      <p:pic>
        <p:nvPicPr>
          <p:cNvPr id="1358" name="Google Shape;4104;p257" descr=""/>
          <p:cNvPicPr/>
          <p:nvPr/>
        </p:nvPicPr>
        <p:blipFill>
          <a:blip r:embed="rId2"/>
          <a:stretch/>
        </p:blipFill>
        <p:spPr>
          <a:xfrm>
            <a:off x="3530520" y="553320"/>
            <a:ext cx="365400" cy="365400"/>
          </a:xfrm>
          <a:prstGeom prst="rect">
            <a:avLst/>
          </a:prstGeom>
          <a:ln w="0">
            <a:noFill/>
          </a:ln>
        </p:spPr>
      </p:pic>
      <p:pic>
        <p:nvPicPr>
          <p:cNvPr id="1359" name="Google Shape;4105;p257" descr=""/>
          <p:cNvPicPr/>
          <p:nvPr/>
        </p:nvPicPr>
        <p:blipFill>
          <a:blip r:embed="rId3"/>
          <a:stretch/>
        </p:blipFill>
        <p:spPr>
          <a:xfrm>
            <a:off x="496800" y="264960"/>
            <a:ext cx="2313000" cy="703800"/>
          </a:xfrm>
          <a:prstGeom prst="rect">
            <a:avLst/>
          </a:prstGeom>
          <a:ln w="0">
            <a:noFill/>
          </a:ln>
        </p:spPr>
      </p:pic>
      <p:sp>
        <p:nvSpPr>
          <p:cNvPr id="1360" name="Google Shape;4106;p257"/>
          <p:cNvSpPr/>
          <p:nvPr/>
        </p:nvSpPr>
        <p:spPr>
          <a:xfrm>
            <a:off x="2238840" y="2571840"/>
            <a:ext cx="1672920" cy="1064520"/>
          </a:xfrm>
          <a:prstGeom prst="rect">
            <a:avLst/>
          </a:prstGeom>
          <a:solidFill>
            <a:srgbClr val="8f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Ansible Tower</a:t>
            </a:r>
            <a:endParaRPr b="0" lang="en-US" sz="1400" spc="-1" strike="noStrike">
              <a:latin typeface="Arial"/>
            </a:endParaRPr>
          </a:p>
        </p:txBody>
      </p:sp>
      <p:pic>
        <p:nvPicPr>
          <p:cNvPr id="1361" name="Google Shape;4107;p257" descr=""/>
          <p:cNvPicPr/>
          <p:nvPr/>
        </p:nvPicPr>
        <p:blipFill>
          <a:blip r:embed="rId4"/>
          <a:stretch/>
        </p:blipFill>
        <p:spPr>
          <a:xfrm>
            <a:off x="2722320" y="2930760"/>
            <a:ext cx="705600" cy="705600"/>
          </a:xfrm>
          <a:prstGeom prst="rect">
            <a:avLst/>
          </a:prstGeom>
          <a:ln w="0">
            <a:noFill/>
          </a:ln>
        </p:spPr>
      </p:pic>
      <p:sp>
        <p:nvSpPr>
          <p:cNvPr id="1362" name="Google Shape;4108;p257"/>
          <p:cNvSpPr/>
          <p:nvPr/>
        </p:nvSpPr>
        <p:spPr>
          <a:xfrm>
            <a:off x="496800" y="3681720"/>
            <a:ext cx="3416760" cy="396360"/>
          </a:xfrm>
          <a:prstGeom prst="rect">
            <a:avLst/>
          </a:prstGeom>
          <a:solidFill>
            <a:srgbClr val="00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Platform Operator - Openshift</a:t>
            </a:r>
            <a:endParaRPr b="0" lang="en-US" sz="1400" spc="-1" strike="noStrike">
              <a:latin typeface="Arial"/>
            </a:endParaRPr>
          </a:p>
        </p:txBody>
      </p:sp>
      <p:pic>
        <p:nvPicPr>
          <p:cNvPr id="1363" name="Google Shape;4109;p257" descr=""/>
          <p:cNvPicPr/>
          <p:nvPr/>
        </p:nvPicPr>
        <p:blipFill>
          <a:blip r:embed="rId5"/>
          <a:stretch/>
        </p:blipFill>
        <p:spPr>
          <a:xfrm>
            <a:off x="651240" y="3744360"/>
            <a:ext cx="273960" cy="273960"/>
          </a:xfrm>
          <a:prstGeom prst="rect">
            <a:avLst/>
          </a:prstGeom>
          <a:ln w="0">
            <a:noFill/>
          </a:ln>
        </p:spPr>
      </p:pic>
      <p:sp>
        <p:nvSpPr>
          <p:cNvPr id="1364" name="Google Shape;4110;p257"/>
          <p:cNvSpPr/>
          <p:nvPr/>
        </p:nvSpPr>
        <p:spPr>
          <a:xfrm>
            <a:off x="498600" y="2571480"/>
            <a:ext cx="1672920" cy="1064520"/>
          </a:xfrm>
          <a:prstGeom prst="rect">
            <a:avLst/>
          </a:prstGeom>
          <a:solidFill>
            <a:srgbClr val="be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Private Automation Hub</a:t>
            </a:r>
            <a:endParaRPr b="0" lang="en-US" sz="1400" spc="-1" strike="noStrike">
              <a:latin typeface="Arial"/>
            </a:endParaRPr>
          </a:p>
        </p:txBody>
      </p:sp>
      <p:pic>
        <p:nvPicPr>
          <p:cNvPr id="1365" name="Google Shape;4111;p257" descr=""/>
          <p:cNvPicPr/>
          <p:nvPr/>
        </p:nvPicPr>
        <p:blipFill>
          <a:blip r:embed="rId6"/>
          <a:stretch/>
        </p:blipFill>
        <p:spPr>
          <a:xfrm>
            <a:off x="983520" y="3024360"/>
            <a:ext cx="703800" cy="703800"/>
          </a:xfrm>
          <a:prstGeom prst="rect">
            <a:avLst/>
          </a:prstGeom>
          <a:ln w="0">
            <a:noFill/>
          </a:ln>
        </p:spPr>
      </p:pic>
      <p:sp>
        <p:nvSpPr>
          <p:cNvPr id="1366" name="Google Shape;4112;p257"/>
          <p:cNvSpPr/>
          <p:nvPr/>
        </p:nvSpPr>
        <p:spPr>
          <a:xfrm>
            <a:off x="496800" y="4122720"/>
            <a:ext cx="3416760" cy="396360"/>
          </a:xfrm>
          <a:prstGeom prst="rect">
            <a:avLst/>
          </a:prstGeom>
          <a:solidFill>
            <a:srgbClr val="5f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Red Hat Enterprise Linux</a:t>
            </a:r>
            <a:endParaRPr b="0" lang="en-US" sz="1400" spc="-1" strike="noStrike">
              <a:latin typeface="Arial"/>
            </a:endParaRPr>
          </a:p>
        </p:txBody>
      </p:sp>
      <p:pic>
        <p:nvPicPr>
          <p:cNvPr id="1367" name="Google Shape;4113;p257" descr=""/>
          <p:cNvPicPr/>
          <p:nvPr/>
        </p:nvPicPr>
        <p:blipFill>
          <a:blip r:embed="rId7"/>
          <a:stretch/>
        </p:blipFill>
        <p:spPr>
          <a:xfrm>
            <a:off x="609120" y="4122720"/>
            <a:ext cx="365400" cy="365400"/>
          </a:xfrm>
          <a:prstGeom prst="rect">
            <a:avLst/>
          </a:prstGeom>
          <a:ln w="0">
            <a:noFill/>
          </a:ln>
        </p:spPr>
      </p:pic>
      <p:sp>
        <p:nvSpPr>
          <p:cNvPr id="1368" name="Google Shape;4114;p257"/>
          <p:cNvSpPr/>
          <p:nvPr/>
        </p:nvSpPr>
        <p:spPr>
          <a:xfrm>
            <a:off x="3962880" y="4030200"/>
            <a:ext cx="365400" cy="237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800" spc="-1" strike="noStrike">
                <a:solidFill>
                  <a:srgbClr val="000000"/>
                </a:solidFill>
                <a:highlight>
                  <a:srgbClr val="ffffff"/>
                </a:highlight>
                <a:latin typeface="Red Hat Display"/>
                <a:ea typeface="Red Hat Display"/>
              </a:rPr>
              <a:t>or</a:t>
            </a:r>
            <a:endParaRPr b="0" lang="en-US" sz="800" spc="-1" strike="noStrike">
              <a:latin typeface="Arial"/>
            </a:endParaRPr>
          </a:p>
        </p:txBody>
      </p:sp>
      <p:sp>
        <p:nvSpPr>
          <p:cNvPr id="1369" name="Google Shape;4115;p257"/>
          <p:cNvSpPr/>
          <p:nvPr/>
        </p:nvSpPr>
        <p:spPr>
          <a:xfrm>
            <a:off x="5747040" y="3111120"/>
            <a:ext cx="255996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370" name="Google Shape;4116;p257"/>
          <p:cNvSpPr/>
          <p:nvPr/>
        </p:nvSpPr>
        <p:spPr>
          <a:xfrm>
            <a:off x="5747040" y="3555720"/>
            <a:ext cx="255996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371" name="Google Shape;4117;p257" descr=""/>
          <p:cNvPicPr/>
          <p:nvPr/>
        </p:nvPicPr>
        <p:blipFill>
          <a:blip r:embed="rId8"/>
          <a:stretch/>
        </p:blipFill>
        <p:spPr>
          <a:xfrm>
            <a:off x="5805360" y="3145320"/>
            <a:ext cx="365400" cy="365400"/>
          </a:xfrm>
          <a:prstGeom prst="rect">
            <a:avLst/>
          </a:prstGeom>
          <a:ln w="0">
            <a:noFill/>
          </a:ln>
        </p:spPr>
      </p:pic>
      <p:pic>
        <p:nvPicPr>
          <p:cNvPr id="1372" name="Google Shape;4118;p257" descr=""/>
          <p:cNvPicPr/>
          <p:nvPr/>
        </p:nvPicPr>
        <p:blipFill>
          <a:blip r:embed="rId9"/>
          <a:stretch/>
        </p:blipFill>
        <p:spPr>
          <a:xfrm>
            <a:off x="5805360" y="3573000"/>
            <a:ext cx="365400" cy="365400"/>
          </a:xfrm>
          <a:prstGeom prst="rect">
            <a:avLst/>
          </a:prstGeom>
          <a:ln w="0">
            <a:noFill/>
          </a:ln>
        </p:spPr>
      </p:pic>
      <p:sp>
        <p:nvSpPr>
          <p:cNvPr id="1373" name="Google Shape;4119;p257"/>
          <p:cNvSpPr/>
          <p:nvPr/>
        </p:nvSpPr>
        <p:spPr>
          <a:xfrm>
            <a:off x="5747040" y="3956040"/>
            <a:ext cx="255996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pic>
        <p:nvPicPr>
          <p:cNvPr id="1374" name="Google Shape;4120;p257" descr=""/>
          <p:cNvPicPr/>
          <p:nvPr/>
        </p:nvPicPr>
        <p:blipFill>
          <a:blip r:embed="rId10"/>
          <a:stretch/>
        </p:blipFill>
        <p:spPr>
          <a:xfrm>
            <a:off x="5805360" y="3966480"/>
            <a:ext cx="365400" cy="365400"/>
          </a:xfrm>
          <a:prstGeom prst="rect">
            <a:avLst/>
          </a:prstGeom>
          <a:ln w="0">
            <a:noFill/>
          </a:ln>
        </p:spPr>
      </p:pic>
      <p:sp>
        <p:nvSpPr>
          <p:cNvPr id="1375" name="Google Shape;4121;p257"/>
          <p:cNvSpPr/>
          <p:nvPr/>
        </p:nvSpPr>
        <p:spPr>
          <a:xfrm>
            <a:off x="6302160" y="444528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376" name="Google Shape;4122;p257"/>
          <p:cNvSpPr/>
          <p:nvPr/>
        </p:nvSpPr>
        <p:spPr>
          <a:xfrm>
            <a:off x="5747040" y="2666160"/>
            <a:ext cx="2559960" cy="399960"/>
          </a:xfrm>
          <a:prstGeom prst="rect">
            <a:avLst/>
          </a:prstGeom>
          <a:solidFill>
            <a:srgbClr val="e4f3f4"/>
          </a:solid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377" name="Google Shape;4123;p257" descr=""/>
          <p:cNvPicPr/>
          <p:nvPr/>
        </p:nvPicPr>
        <p:blipFill>
          <a:blip r:embed="rId11"/>
          <a:stretch/>
        </p:blipFill>
        <p:spPr>
          <a:xfrm>
            <a:off x="5806080" y="2658600"/>
            <a:ext cx="365400" cy="365400"/>
          </a:xfrm>
          <a:prstGeom prst="rect">
            <a:avLst/>
          </a:prstGeom>
          <a:ln w="0">
            <a:noFill/>
          </a:ln>
        </p:spPr>
      </p:pic>
      <p:sp>
        <p:nvSpPr>
          <p:cNvPr id="1378" name="Google Shape;4124;p257"/>
          <p:cNvSpPr/>
          <p:nvPr/>
        </p:nvSpPr>
        <p:spPr>
          <a:xfrm>
            <a:off x="4265640" y="96840"/>
            <a:ext cx="9838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Text"/>
                <a:ea typeface="Red Hat Text"/>
              </a:rPr>
              <a:t>Execute</a:t>
            </a:r>
            <a:endParaRPr b="0" lang="en-US" sz="1400" spc="-1" strike="noStrike">
              <a:latin typeface="Arial"/>
            </a:endParaRPr>
          </a:p>
        </p:txBody>
      </p:sp>
      <p:grpSp>
        <p:nvGrpSpPr>
          <p:cNvPr id="1379" name="Google Shape;4125;p257"/>
          <p:cNvGrpSpPr/>
          <p:nvPr/>
        </p:nvGrpSpPr>
        <p:grpSpPr>
          <a:xfrm>
            <a:off x="3173760" y="207720"/>
            <a:ext cx="548280" cy="548280"/>
            <a:chOff x="3173760" y="207720"/>
            <a:chExt cx="548280" cy="548280"/>
          </a:xfrm>
        </p:grpSpPr>
        <p:sp>
          <p:nvSpPr>
            <p:cNvPr id="1380" name="Google Shape;4126;p257"/>
            <p:cNvSpPr/>
            <p:nvPr/>
          </p:nvSpPr>
          <p:spPr>
            <a:xfrm rot="1801800">
              <a:off x="3259800" y="316800"/>
              <a:ext cx="376560" cy="340560"/>
            </a:xfrm>
            <a:prstGeom prst="hexagon">
              <a:avLst>
                <a:gd name="adj" fmla="val 25000"/>
                <a:gd name="vf" fmla="val 115470"/>
              </a:avLst>
            </a:prstGeom>
            <a:solidFill>
              <a:srgbClr val="ffffff"/>
            </a:solidFill>
            <a:ln w="0">
              <a:noFill/>
            </a:ln>
          </p:spPr>
          <p:style>
            <a:lnRef idx="0"/>
            <a:fillRef idx="0"/>
            <a:effectRef idx="0"/>
            <a:fontRef idx="minor"/>
          </p:style>
        </p:sp>
        <p:pic>
          <p:nvPicPr>
            <p:cNvPr id="1381" name="Google Shape;4127;p257" descr=""/>
            <p:cNvPicPr/>
            <p:nvPr/>
          </p:nvPicPr>
          <p:blipFill>
            <a:blip r:embed="rId12"/>
            <a:stretch/>
          </p:blipFill>
          <p:spPr>
            <a:xfrm>
              <a:off x="3173760" y="207720"/>
              <a:ext cx="548280" cy="548280"/>
            </a:xfrm>
            <a:prstGeom prst="rect">
              <a:avLst/>
            </a:prstGeom>
            <a:ln w="0">
              <a:noFill/>
            </a:ln>
          </p:spPr>
        </p:pic>
      </p:grpSp>
      <p:sp>
        <p:nvSpPr>
          <p:cNvPr id="1382" name="Google Shape;4128;p257"/>
          <p:cNvSpPr/>
          <p:nvPr/>
        </p:nvSpPr>
        <p:spPr>
          <a:xfrm rot="16200000">
            <a:off x="1670040" y="866880"/>
            <a:ext cx="1369440" cy="2039400"/>
          </a:xfrm>
          <a:prstGeom prst="bentConnector2">
            <a:avLst/>
          </a:prstGeom>
          <a:noFill/>
          <a:ln w="9525">
            <a:solidFill>
              <a:srgbClr val="595959"/>
            </a:solidFill>
            <a:round/>
          </a:ln>
        </p:spPr>
        <p:style>
          <a:lnRef idx="0"/>
          <a:fillRef idx="0"/>
          <a:effectRef idx="0"/>
          <a:fontRef idx="minor"/>
        </p:style>
      </p:sp>
      <p:sp>
        <p:nvSpPr>
          <p:cNvPr id="1383" name="Google Shape;4129;p257"/>
          <p:cNvSpPr/>
          <p:nvPr/>
        </p:nvSpPr>
        <p:spPr>
          <a:xfrm rot="16200000">
            <a:off x="2540520" y="1737360"/>
            <a:ext cx="1369440" cy="299520"/>
          </a:xfrm>
          <a:prstGeom prst="bentConnector2">
            <a:avLst/>
          </a:prstGeom>
          <a:noFill/>
          <a:ln w="9525">
            <a:solidFill>
              <a:srgbClr val="595959"/>
            </a:solidFill>
            <a:round/>
          </a:ln>
        </p:spPr>
        <p:style>
          <a:lnRef idx="0"/>
          <a:fillRef idx="0"/>
          <a:effectRef idx="0"/>
          <a:fontRef idx="minor"/>
        </p:style>
      </p:sp>
      <p:sp>
        <p:nvSpPr>
          <p:cNvPr id="1384" name="Google Shape;4130;p257"/>
          <p:cNvSpPr/>
          <p:nvPr/>
        </p:nvSpPr>
        <p:spPr>
          <a:xfrm>
            <a:off x="6157800" y="1202040"/>
            <a:ext cx="952920" cy="1369440"/>
          </a:xfrm>
          <a:prstGeom prst="bentConnector2">
            <a:avLst/>
          </a:prstGeom>
          <a:noFill/>
          <a:ln w="9525">
            <a:solidFill>
              <a:srgbClr val="595959"/>
            </a:solidFill>
            <a:round/>
          </a:ln>
        </p:spPr>
        <p:style>
          <a:lnRef idx="0"/>
          <a:fillRef idx="0"/>
          <a:effectRef idx="0"/>
          <a:fontRef idx="minor"/>
        </p:style>
      </p:sp>
      <p:sp>
        <p:nvSpPr>
          <p:cNvPr id="1385" name="Google Shape;4131;p257"/>
          <p:cNvSpPr/>
          <p:nvPr/>
        </p:nvSpPr>
        <p:spPr>
          <a:xfrm>
            <a:off x="6521400" y="217152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Create</a:t>
            </a:r>
            <a:endParaRPr b="0" lang="en-US" sz="1400" spc="-1" strike="noStrike">
              <a:latin typeface="Arial"/>
            </a:endParaRPr>
          </a:p>
        </p:txBody>
      </p:sp>
      <p:sp>
        <p:nvSpPr>
          <p:cNvPr id="1386" name="Google Shape;4132;p257"/>
          <p:cNvSpPr/>
          <p:nvPr/>
        </p:nvSpPr>
        <p:spPr>
          <a:xfrm>
            <a:off x="3962880" y="3906720"/>
            <a:ext cx="87840" cy="484560"/>
          </a:xfrm>
          <a:prstGeom prst="rightBracket">
            <a:avLst>
              <a:gd name="adj" fmla="val 8333"/>
            </a:avLst>
          </a:prstGeom>
          <a:noFill/>
          <a:ln w="9525">
            <a:solidFill>
              <a:srgbClr val="595959"/>
            </a:solidFill>
            <a:round/>
          </a:ln>
        </p:spPr>
        <p:style>
          <a:lnRef idx="0"/>
          <a:fillRef idx="0"/>
          <a:effectRef idx="0"/>
          <a:fontRef idx="minor"/>
        </p:style>
      </p:sp>
      <p:sp>
        <p:nvSpPr>
          <p:cNvPr id="1387" name="Google Shape;4133;p257"/>
          <p:cNvSpPr/>
          <p:nvPr/>
        </p:nvSpPr>
        <p:spPr>
          <a:xfrm>
            <a:off x="3442320" y="1427400"/>
            <a:ext cx="2630520" cy="396360"/>
          </a:xfrm>
          <a:prstGeom prst="rect">
            <a:avLst/>
          </a:prstGeom>
          <a:solidFill>
            <a:srgbClr val="4d4d4d"/>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Universal Base Image 8</a:t>
            </a:r>
            <a:endParaRPr b="0" lang="en-US" sz="1400" spc="-1" strike="noStrike">
              <a:latin typeface="Arial"/>
            </a:endParaRPr>
          </a:p>
        </p:txBody>
      </p:sp>
      <p:pic>
        <p:nvPicPr>
          <p:cNvPr id="1388" name="Google Shape;4134;p257" descr=""/>
          <p:cNvPicPr/>
          <p:nvPr/>
        </p:nvPicPr>
        <p:blipFill>
          <a:blip r:embed="rId13"/>
          <a:stretch/>
        </p:blipFill>
        <p:spPr>
          <a:xfrm>
            <a:off x="3530520" y="1444680"/>
            <a:ext cx="365400" cy="365400"/>
          </a:xfrm>
          <a:prstGeom prst="rect">
            <a:avLst/>
          </a:prstGeom>
          <a:ln w="0">
            <a:noFill/>
          </a:ln>
        </p:spPr>
      </p:pic>
      <p:sp>
        <p:nvSpPr>
          <p:cNvPr id="1389" name="Google Shape;4135;p257"/>
          <p:cNvSpPr/>
          <p:nvPr/>
        </p:nvSpPr>
        <p:spPr>
          <a:xfrm>
            <a:off x="3861720" y="1882080"/>
            <a:ext cx="203652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200" spc="-1" strike="noStrike">
                <a:solidFill>
                  <a:srgbClr val="000000"/>
                </a:solidFill>
                <a:latin typeface="Red Hat Text"/>
                <a:ea typeface="Red Hat Text"/>
              </a:rPr>
              <a:t>Execution Environment</a:t>
            </a:r>
            <a:endParaRPr b="0" lang="en-US" sz="1200" spc="-1" strike="noStrike">
              <a:latin typeface="Arial"/>
            </a:endParaRPr>
          </a:p>
        </p:txBody>
      </p:sp>
      <p:sp>
        <p:nvSpPr>
          <p:cNvPr id="1390" name="Google Shape;4136;p257"/>
          <p:cNvSpPr/>
          <p:nvPr/>
        </p:nvSpPr>
        <p:spPr>
          <a:xfrm>
            <a:off x="1396440" y="444528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Operations</a:t>
            </a:r>
            <a:endParaRPr b="0" lang="en-US" sz="1400" spc="-1" strike="noStrike">
              <a:latin typeface="Arial"/>
            </a:endParaRPr>
          </a:p>
        </p:txBody>
      </p:sp>
      <p:sp>
        <p:nvSpPr>
          <p:cNvPr id="1391" name="Google Shape;4137;p257"/>
          <p:cNvSpPr/>
          <p:nvPr/>
        </p:nvSpPr>
        <p:spPr>
          <a:xfrm>
            <a:off x="2521080" y="21376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Control</a:t>
            </a:r>
            <a:endParaRPr b="0" lang="en-US" sz="1400" spc="-1" strike="noStrike">
              <a:latin typeface="Arial"/>
            </a:endParaRPr>
          </a:p>
        </p:txBody>
      </p:sp>
      <p:sp>
        <p:nvSpPr>
          <p:cNvPr id="1392" name="Google Shape;4138;p257"/>
          <p:cNvSpPr/>
          <p:nvPr/>
        </p:nvSpPr>
        <p:spPr>
          <a:xfrm>
            <a:off x="794520" y="215460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Distribute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93" name="Google Shape;4143;p258"/>
          <p:cNvSpPr/>
          <p:nvPr/>
        </p:nvSpPr>
        <p:spPr>
          <a:xfrm>
            <a:off x="330480" y="1033200"/>
            <a:ext cx="2950560" cy="1926720"/>
          </a:xfrm>
          <a:prstGeom prst="rect">
            <a:avLst/>
          </a:prstGeom>
          <a:noFill/>
          <a:ln w="9525">
            <a:solidFill>
              <a:srgbClr val="595959"/>
            </a:solidFill>
            <a:prstDash val="dot"/>
            <a:round/>
          </a:ln>
        </p:spPr>
        <p:style>
          <a:lnRef idx="0"/>
          <a:fillRef idx="0"/>
          <a:effectRef idx="0"/>
          <a:fontRef idx="minor"/>
        </p:style>
      </p:sp>
      <p:sp>
        <p:nvSpPr>
          <p:cNvPr id="1394" name="Google Shape;4144;p258"/>
          <p:cNvSpPr/>
          <p:nvPr/>
        </p:nvSpPr>
        <p:spPr>
          <a:xfrm>
            <a:off x="3281040" y="3290760"/>
            <a:ext cx="2782440" cy="1442520"/>
          </a:xfrm>
          <a:prstGeom prst="rect">
            <a:avLst/>
          </a:prstGeom>
          <a:noFill/>
          <a:ln w="9525">
            <a:solidFill>
              <a:srgbClr val="000000"/>
            </a:solidFill>
            <a:prstDash val="dot"/>
            <a:round/>
          </a:ln>
        </p:spPr>
        <p:style>
          <a:lnRef idx="0"/>
          <a:fillRef idx="0"/>
          <a:effectRef idx="0"/>
          <a:fontRef idx="minor"/>
        </p:style>
      </p:sp>
      <p:sp>
        <p:nvSpPr>
          <p:cNvPr id="1395" name="Google Shape;4145;p258"/>
          <p:cNvSpPr/>
          <p:nvPr/>
        </p:nvSpPr>
        <p:spPr>
          <a:xfrm>
            <a:off x="3348360" y="3783240"/>
            <a:ext cx="2630520" cy="396360"/>
          </a:xfrm>
          <a:prstGeom prst="rect">
            <a:avLst/>
          </a:prstGeom>
          <a:solidFill>
            <a:srgbClr val="8b8b8b"/>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Core</a:t>
            </a:r>
            <a:endParaRPr b="0" lang="en-US" sz="1400" spc="-1" strike="noStrike">
              <a:latin typeface="Arial"/>
            </a:endParaRPr>
          </a:p>
        </p:txBody>
      </p:sp>
      <p:pic>
        <p:nvPicPr>
          <p:cNvPr id="1396" name="Google Shape;4146;p258" descr=""/>
          <p:cNvPicPr/>
          <p:nvPr/>
        </p:nvPicPr>
        <p:blipFill>
          <a:blip r:embed="rId1"/>
          <a:stretch/>
        </p:blipFill>
        <p:spPr>
          <a:xfrm>
            <a:off x="3436560" y="3800520"/>
            <a:ext cx="365400" cy="365400"/>
          </a:xfrm>
          <a:prstGeom prst="rect">
            <a:avLst/>
          </a:prstGeom>
          <a:ln w="0">
            <a:noFill/>
          </a:ln>
        </p:spPr>
      </p:pic>
      <p:sp>
        <p:nvSpPr>
          <p:cNvPr id="1397" name="Google Shape;4147;p258"/>
          <p:cNvSpPr/>
          <p:nvPr/>
        </p:nvSpPr>
        <p:spPr>
          <a:xfrm>
            <a:off x="3348360" y="3345120"/>
            <a:ext cx="2630520" cy="399960"/>
          </a:xfrm>
          <a:prstGeom prst="rect">
            <a:avLst/>
          </a:prstGeom>
          <a:solidFill>
            <a:srgbClr val="c9c9c9"/>
          </a:solidFill>
          <a:ln w="0">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Red Hat Display"/>
                <a:ea typeface="Red Hat Display"/>
              </a:rPr>
              <a:t>Content &amp; Dependencies</a:t>
            </a:r>
            <a:endParaRPr b="0" lang="en-US" sz="1400" spc="-1" strike="noStrike">
              <a:latin typeface="Arial"/>
            </a:endParaRPr>
          </a:p>
        </p:txBody>
      </p:sp>
      <p:pic>
        <p:nvPicPr>
          <p:cNvPr id="1398" name="Google Shape;4148;p258" descr=""/>
          <p:cNvPicPr/>
          <p:nvPr/>
        </p:nvPicPr>
        <p:blipFill>
          <a:blip r:embed="rId2"/>
          <a:stretch/>
        </p:blipFill>
        <p:spPr>
          <a:xfrm>
            <a:off x="3436560" y="3363480"/>
            <a:ext cx="365400" cy="365400"/>
          </a:xfrm>
          <a:prstGeom prst="rect">
            <a:avLst/>
          </a:prstGeom>
          <a:ln w="0">
            <a:noFill/>
          </a:ln>
        </p:spPr>
      </p:pic>
      <p:pic>
        <p:nvPicPr>
          <p:cNvPr id="1399" name="Google Shape;4149;p258" descr=""/>
          <p:cNvPicPr/>
          <p:nvPr/>
        </p:nvPicPr>
        <p:blipFill>
          <a:blip r:embed="rId3"/>
          <a:stretch/>
        </p:blipFill>
        <p:spPr>
          <a:xfrm>
            <a:off x="3735360" y="214200"/>
            <a:ext cx="1672920" cy="509040"/>
          </a:xfrm>
          <a:prstGeom prst="rect">
            <a:avLst/>
          </a:prstGeom>
          <a:ln w="0">
            <a:noFill/>
          </a:ln>
        </p:spPr>
      </p:pic>
      <p:sp>
        <p:nvSpPr>
          <p:cNvPr id="1400" name="Google Shape;4150;p258"/>
          <p:cNvSpPr/>
          <p:nvPr/>
        </p:nvSpPr>
        <p:spPr>
          <a:xfrm>
            <a:off x="7305120" y="1076760"/>
            <a:ext cx="1672920" cy="1064520"/>
          </a:xfrm>
          <a:prstGeom prst="rect">
            <a:avLst/>
          </a:prstGeom>
          <a:solidFill>
            <a:srgbClr val="8f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Ansible Tower</a:t>
            </a:r>
            <a:endParaRPr b="0" lang="en-US" sz="1400" spc="-1" strike="noStrike">
              <a:latin typeface="Arial"/>
            </a:endParaRPr>
          </a:p>
        </p:txBody>
      </p:sp>
      <p:pic>
        <p:nvPicPr>
          <p:cNvPr id="1401" name="Google Shape;4151;p258" descr=""/>
          <p:cNvPicPr/>
          <p:nvPr/>
        </p:nvPicPr>
        <p:blipFill>
          <a:blip r:embed="rId4"/>
          <a:stretch/>
        </p:blipFill>
        <p:spPr>
          <a:xfrm>
            <a:off x="7788960" y="1435680"/>
            <a:ext cx="705600" cy="705600"/>
          </a:xfrm>
          <a:prstGeom prst="rect">
            <a:avLst/>
          </a:prstGeom>
          <a:ln w="0">
            <a:noFill/>
          </a:ln>
        </p:spPr>
      </p:pic>
      <p:sp>
        <p:nvSpPr>
          <p:cNvPr id="1402" name="Google Shape;4152;p258"/>
          <p:cNvSpPr/>
          <p:nvPr/>
        </p:nvSpPr>
        <p:spPr>
          <a:xfrm>
            <a:off x="5563440" y="2186640"/>
            <a:ext cx="3416760" cy="396360"/>
          </a:xfrm>
          <a:prstGeom prst="rect">
            <a:avLst/>
          </a:prstGeom>
          <a:solidFill>
            <a:srgbClr val="00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Platform Operator - Openshift</a:t>
            </a:r>
            <a:endParaRPr b="0" lang="en-US" sz="1400" spc="-1" strike="noStrike">
              <a:latin typeface="Arial"/>
            </a:endParaRPr>
          </a:p>
        </p:txBody>
      </p:sp>
      <p:pic>
        <p:nvPicPr>
          <p:cNvPr id="1403" name="Google Shape;4153;p258" descr=""/>
          <p:cNvPicPr/>
          <p:nvPr/>
        </p:nvPicPr>
        <p:blipFill>
          <a:blip r:embed="rId5"/>
          <a:stretch/>
        </p:blipFill>
        <p:spPr>
          <a:xfrm>
            <a:off x="5778720" y="2247480"/>
            <a:ext cx="273960" cy="273960"/>
          </a:xfrm>
          <a:prstGeom prst="rect">
            <a:avLst/>
          </a:prstGeom>
          <a:ln w="0">
            <a:noFill/>
          </a:ln>
        </p:spPr>
      </p:pic>
      <p:sp>
        <p:nvSpPr>
          <p:cNvPr id="1404" name="Google Shape;4154;p258"/>
          <p:cNvSpPr/>
          <p:nvPr/>
        </p:nvSpPr>
        <p:spPr>
          <a:xfrm>
            <a:off x="5565240" y="1076760"/>
            <a:ext cx="1672920" cy="1064520"/>
          </a:xfrm>
          <a:prstGeom prst="rect">
            <a:avLst/>
          </a:prstGeom>
          <a:solidFill>
            <a:srgbClr val="be0000"/>
          </a:solidFill>
          <a:ln w="0">
            <a:noFill/>
          </a:ln>
        </p:spPr>
        <p:style>
          <a:lnRef idx="0"/>
          <a:fillRef idx="0"/>
          <a:effectRef idx="0"/>
          <a:fontRef idx="minor"/>
        </p:style>
        <p:txBody>
          <a:bodyPr tIns="91440" bIns="91440">
            <a:noAutofit/>
          </a:bodyPr>
          <a:p>
            <a:pPr algn="ctr">
              <a:lnSpc>
                <a:spcPct val="100000"/>
              </a:lnSpc>
              <a:tabLst>
                <a:tab algn="l" pos="0"/>
              </a:tabLst>
            </a:pPr>
            <a:r>
              <a:rPr b="0" lang="en" sz="1400" spc="-1" strike="noStrike">
                <a:solidFill>
                  <a:srgbClr val="ffffff"/>
                </a:solidFill>
                <a:latin typeface="Red Hat Display"/>
                <a:ea typeface="Red Hat Display"/>
              </a:rPr>
              <a:t>Private Automation Hub</a:t>
            </a:r>
            <a:endParaRPr b="0" lang="en-US" sz="1400" spc="-1" strike="noStrike">
              <a:latin typeface="Arial"/>
            </a:endParaRPr>
          </a:p>
        </p:txBody>
      </p:sp>
      <p:pic>
        <p:nvPicPr>
          <p:cNvPr id="1405" name="Google Shape;4155;p258" descr=""/>
          <p:cNvPicPr/>
          <p:nvPr/>
        </p:nvPicPr>
        <p:blipFill>
          <a:blip r:embed="rId6"/>
          <a:stretch/>
        </p:blipFill>
        <p:spPr>
          <a:xfrm>
            <a:off x="6049800" y="1529640"/>
            <a:ext cx="703800" cy="703800"/>
          </a:xfrm>
          <a:prstGeom prst="rect">
            <a:avLst/>
          </a:prstGeom>
          <a:ln w="0">
            <a:noFill/>
          </a:ln>
        </p:spPr>
      </p:pic>
      <p:sp>
        <p:nvSpPr>
          <p:cNvPr id="1406" name="Google Shape;4156;p258"/>
          <p:cNvSpPr/>
          <p:nvPr/>
        </p:nvSpPr>
        <p:spPr>
          <a:xfrm>
            <a:off x="5563440" y="2628000"/>
            <a:ext cx="3416760" cy="396360"/>
          </a:xfrm>
          <a:prstGeom prst="rect">
            <a:avLst/>
          </a:prstGeom>
          <a:solidFill>
            <a:srgbClr val="5f0000"/>
          </a:solid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ffffff"/>
                </a:solidFill>
                <a:latin typeface="Red Hat Display"/>
                <a:ea typeface="Red Hat Display"/>
              </a:rPr>
              <a:t>Red Hat Enterprise Linux</a:t>
            </a:r>
            <a:endParaRPr b="0" lang="en-US" sz="1400" spc="-1" strike="noStrike">
              <a:latin typeface="Arial"/>
            </a:endParaRPr>
          </a:p>
        </p:txBody>
      </p:sp>
      <p:pic>
        <p:nvPicPr>
          <p:cNvPr id="1407" name="Google Shape;4157;p258" descr=""/>
          <p:cNvPicPr/>
          <p:nvPr/>
        </p:nvPicPr>
        <p:blipFill>
          <a:blip r:embed="rId7"/>
          <a:stretch/>
        </p:blipFill>
        <p:spPr>
          <a:xfrm>
            <a:off x="5733000" y="2609280"/>
            <a:ext cx="365400" cy="365400"/>
          </a:xfrm>
          <a:prstGeom prst="rect">
            <a:avLst/>
          </a:prstGeom>
          <a:ln w="0">
            <a:noFill/>
          </a:ln>
        </p:spPr>
      </p:pic>
      <p:sp>
        <p:nvSpPr>
          <p:cNvPr id="1408" name="Google Shape;4158;p258"/>
          <p:cNvSpPr/>
          <p:nvPr/>
        </p:nvSpPr>
        <p:spPr>
          <a:xfrm>
            <a:off x="5097600" y="2540880"/>
            <a:ext cx="365400" cy="237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800" spc="-1" strike="noStrike">
                <a:solidFill>
                  <a:srgbClr val="000000"/>
                </a:solidFill>
                <a:highlight>
                  <a:srgbClr val="ffffff"/>
                </a:highlight>
                <a:latin typeface="Red Hat Display"/>
                <a:ea typeface="Red Hat Display"/>
              </a:rPr>
              <a:t>or</a:t>
            </a:r>
            <a:endParaRPr b="0" lang="en-US" sz="800" spc="-1" strike="noStrike">
              <a:latin typeface="Arial"/>
            </a:endParaRPr>
          </a:p>
        </p:txBody>
      </p:sp>
      <p:sp>
        <p:nvSpPr>
          <p:cNvPr id="1409" name="Google Shape;4159;p258"/>
          <p:cNvSpPr/>
          <p:nvPr/>
        </p:nvSpPr>
        <p:spPr>
          <a:xfrm>
            <a:off x="441720" y="1572480"/>
            <a:ext cx="2559960" cy="396360"/>
          </a:xfrm>
          <a:prstGeom prst="rect">
            <a:avLst/>
          </a:prstGeom>
          <a:solidFill>
            <a:srgbClr val="43adaf"/>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Ansible-test</a:t>
            </a:r>
            <a:endParaRPr b="0" lang="en-US" sz="1400" spc="-1" strike="noStrike">
              <a:latin typeface="Arial"/>
            </a:endParaRPr>
          </a:p>
        </p:txBody>
      </p:sp>
      <p:sp>
        <p:nvSpPr>
          <p:cNvPr id="1410" name="Google Shape;4160;p258"/>
          <p:cNvSpPr/>
          <p:nvPr/>
        </p:nvSpPr>
        <p:spPr>
          <a:xfrm>
            <a:off x="441720" y="2017440"/>
            <a:ext cx="2559960" cy="396360"/>
          </a:xfrm>
          <a:prstGeom prst="rect">
            <a:avLst/>
          </a:prstGeom>
          <a:solidFill>
            <a:srgbClr val="1b4546"/>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Molecule &amp; Ansible-lint *</a:t>
            </a:r>
            <a:endParaRPr b="0" lang="en-US" sz="1400" spc="-1" strike="noStrike">
              <a:latin typeface="Arial"/>
            </a:endParaRPr>
          </a:p>
        </p:txBody>
      </p:sp>
      <p:pic>
        <p:nvPicPr>
          <p:cNvPr id="1411" name="Google Shape;4161;p258" descr=""/>
          <p:cNvPicPr/>
          <p:nvPr/>
        </p:nvPicPr>
        <p:blipFill>
          <a:blip r:embed="rId8"/>
          <a:stretch/>
        </p:blipFill>
        <p:spPr>
          <a:xfrm>
            <a:off x="572760" y="1598400"/>
            <a:ext cx="365400" cy="365400"/>
          </a:xfrm>
          <a:prstGeom prst="rect">
            <a:avLst/>
          </a:prstGeom>
          <a:ln w="0">
            <a:noFill/>
          </a:ln>
        </p:spPr>
      </p:pic>
      <p:pic>
        <p:nvPicPr>
          <p:cNvPr id="1412" name="Google Shape;4162;p258" descr=""/>
          <p:cNvPicPr/>
          <p:nvPr/>
        </p:nvPicPr>
        <p:blipFill>
          <a:blip r:embed="rId9"/>
          <a:stretch/>
        </p:blipFill>
        <p:spPr>
          <a:xfrm>
            <a:off x="572760" y="2017440"/>
            <a:ext cx="365400" cy="365400"/>
          </a:xfrm>
          <a:prstGeom prst="rect">
            <a:avLst/>
          </a:prstGeom>
          <a:ln w="0">
            <a:noFill/>
          </a:ln>
        </p:spPr>
      </p:pic>
      <p:sp>
        <p:nvSpPr>
          <p:cNvPr id="1413" name="Google Shape;4163;p258"/>
          <p:cNvSpPr/>
          <p:nvPr/>
        </p:nvSpPr>
        <p:spPr>
          <a:xfrm>
            <a:off x="441720" y="2417400"/>
            <a:ext cx="2559960" cy="396360"/>
          </a:xfrm>
          <a:prstGeom prst="rect">
            <a:avLst/>
          </a:prstGeom>
          <a:solidFill>
            <a:srgbClr val="000000"/>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Ansible Builder</a:t>
            </a:r>
            <a:endParaRPr b="0" lang="en-US" sz="1400" spc="-1" strike="noStrike">
              <a:latin typeface="Arial"/>
            </a:endParaRPr>
          </a:p>
        </p:txBody>
      </p:sp>
      <p:pic>
        <p:nvPicPr>
          <p:cNvPr id="1414" name="Google Shape;4164;p258" descr=""/>
          <p:cNvPicPr/>
          <p:nvPr/>
        </p:nvPicPr>
        <p:blipFill>
          <a:blip r:embed="rId10"/>
          <a:stretch/>
        </p:blipFill>
        <p:spPr>
          <a:xfrm>
            <a:off x="572760" y="2427840"/>
            <a:ext cx="365400" cy="365400"/>
          </a:xfrm>
          <a:prstGeom prst="rect">
            <a:avLst/>
          </a:prstGeom>
          <a:ln w="0">
            <a:noFill/>
          </a:ln>
        </p:spPr>
      </p:pic>
      <p:sp>
        <p:nvSpPr>
          <p:cNvPr id="1415" name="Google Shape;4165;p258"/>
          <p:cNvSpPr/>
          <p:nvPr/>
        </p:nvSpPr>
        <p:spPr>
          <a:xfrm>
            <a:off x="996840" y="290700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Developer Tools</a:t>
            </a:r>
            <a:endParaRPr b="0" lang="en-US" sz="1400" spc="-1" strike="noStrike">
              <a:latin typeface="Arial"/>
            </a:endParaRPr>
          </a:p>
        </p:txBody>
      </p:sp>
      <p:sp>
        <p:nvSpPr>
          <p:cNvPr id="1416" name="Google Shape;4166;p258"/>
          <p:cNvSpPr/>
          <p:nvPr/>
        </p:nvSpPr>
        <p:spPr>
          <a:xfrm>
            <a:off x="441720" y="1127880"/>
            <a:ext cx="2559960" cy="399960"/>
          </a:xfrm>
          <a:prstGeom prst="rect">
            <a:avLst/>
          </a:prstGeom>
          <a:solidFill>
            <a:srgbClr val="e4f3f4"/>
          </a:solid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000000"/>
                </a:solidFill>
                <a:latin typeface="Red Hat Display"/>
                <a:ea typeface="Red Hat Display"/>
              </a:rPr>
              <a:t>Ansible Explorer</a:t>
            </a:r>
            <a:endParaRPr b="0" lang="en-US" sz="1400" spc="-1" strike="noStrike">
              <a:latin typeface="Arial"/>
            </a:endParaRPr>
          </a:p>
        </p:txBody>
      </p:sp>
      <p:pic>
        <p:nvPicPr>
          <p:cNvPr id="1417" name="Google Shape;4167;p258" descr=""/>
          <p:cNvPicPr/>
          <p:nvPr/>
        </p:nvPicPr>
        <p:blipFill>
          <a:blip r:embed="rId11"/>
          <a:stretch/>
        </p:blipFill>
        <p:spPr>
          <a:xfrm>
            <a:off x="572760" y="1145160"/>
            <a:ext cx="365400" cy="365400"/>
          </a:xfrm>
          <a:prstGeom prst="rect">
            <a:avLst/>
          </a:prstGeom>
          <a:ln w="0">
            <a:noFill/>
          </a:ln>
        </p:spPr>
      </p:pic>
      <p:sp>
        <p:nvSpPr>
          <p:cNvPr id="1418" name="Google Shape;4168;p258"/>
          <p:cNvSpPr/>
          <p:nvPr/>
        </p:nvSpPr>
        <p:spPr>
          <a:xfrm>
            <a:off x="4171680" y="2907000"/>
            <a:ext cx="9838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Red Hat Text"/>
                <a:ea typeface="Red Hat Text"/>
              </a:rPr>
              <a:t>Execute</a:t>
            </a:r>
            <a:endParaRPr b="0" lang="en-US" sz="1400" spc="-1" strike="noStrike">
              <a:latin typeface="Arial"/>
            </a:endParaRPr>
          </a:p>
        </p:txBody>
      </p:sp>
      <p:grpSp>
        <p:nvGrpSpPr>
          <p:cNvPr id="1419" name="Google Shape;4169;p258"/>
          <p:cNvGrpSpPr/>
          <p:nvPr/>
        </p:nvGrpSpPr>
        <p:grpSpPr>
          <a:xfrm>
            <a:off x="3080160" y="3017880"/>
            <a:ext cx="548280" cy="548280"/>
            <a:chOff x="3080160" y="3017880"/>
            <a:chExt cx="548280" cy="548280"/>
          </a:xfrm>
        </p:grpSpPr>
        <p:sp>
          <p:nvSpPr>
            <p:cNvPr id="1420" name="Google Shape;4170;p258"/>
            <p:cNvSpPr/>
            <p:nvPr/>
          </p:nvSpPr>
          <p:spPr>
            <a:xfrm rot="1801800">
              <a:off x="3165840" y="3126960"/>
              <a:ext cx="376560" cy="340560"/>
            </a:xfrm>
            <a:prstGeom prst="hexagon">
              <a:avLst>
                <a:gd name="adj" fmla="val 25000"/>
                <a:gd name="vf" fmla="val 115470"/>
              </a:avLst>
            </a:prstGeom>
            <a:solidFill>
              <a:srgbClr val="ffffff"/>
            </a:solidFill>
            <a:ln w="0">
              <a:noFill/>
            </a:ln>
          </p:spPr>
          <p:style>
            <a:lnRef idx="0"/>
            <a:fillRef idx="0"/>
            <a:effectRef idx="0"/>
            <a:fontRef idx="minor"/>
          </p:style>
        </p:sp>
        <p:pic>
          <p:nvPicPr>
            <p:cNvPr id="1421" name="Google Shape;4171;p258" descr=""/>
            <p:cNvPicPr/>
            <p:nvPr/>
          </p:nvPicPr>
          <p:blipFill>
            <a:blip r:embed="rId12"/>
            <a:stretch/>
          </p:blipFill>
          <p:spPr>
            <a:xfrm>
              <a:off x="3080160" y="3017880"/>
              <a:ext cx="548280" cy="548280"/>
            </a:xfrm>
            <a:prstGeom prst="rect">
              <a:avLst/>
            </a:prstGeom>
            <a:ln w="0">
              <a:noFill/>
            </a:ln>
          </p:spPr>
        </p:pic>
      </p:grpSp>
      <p:sp>
        <p:nvSpPr>
          <p:cNvPr id="1422" name="Google Shape;4172;p258"/>
          <p:cNvSpPr/>
          <p:nvPr/>
        </p:nvSpPr>
        <p:spPr>
          <a:xfrm>
            <a:off x="1216080" y="63324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Create</a:t>
            </a:r>
            <a:endParaRPr b="0" lang="en-US" sz="1400" spc="-1" strike="noStrike">
              <a:latin typeface="Arial"/>
            </a:endParaRPr>
          </a:p>
        </p:txBody>
      </p:sp>
      <p:sp>
        <p:nvSpPr>
          <p:cNvPr id="1423" name="Google Shape;4173;p258"/>
          <p:cNvSpPr/>
          <p:nvPr/>
        </p:nvSpPr>
        <p:spPr>
          <a:xfrm flipH="1">
            <a:off x="5408640" y="2417400"/>
            <a:ext cx="87840" cy="484560"/>
          </a:xfrm>
          <a:prstGeom prst="rightBracket">
            <a:avLst>
              <a:gd name="adj" fmla="val 52693"/>
            </a:avLst>
          </a:prstGeom>
          <a:noFill/>
          <a:ln w="9525">
            <a:solidFill>
              <a:srgbClr val="595959"/>
            </a:solidFill>
            <a:round/>
          </a:ln>
        </p:spPr>
        <p:style>
          <a:lnRef idx="0"/>
          <a:fillRef idx="0"/>
          <a:effectRef idx="0"/>
          <a:fontRef idx="minor"/>
        </p:style>
      </p:sp>
      <p:sp>
        <p:nvSpPr>
          <p:cNvPr id="1424" name="Google Shape;4174;p258"/>
          <p:cNvSpPr/>
          <p:nvPr/>
        </p:nvSpPr>
        <p:spPr>
          <a:xfrm>
            <a:off x="3348360" y="4237920"/>
            <a:ext cx="2630520" cy="396360"/>
          </a:xfrm>
          <a:prstGeom prst="rect">
            <a:avLst/>
          </a:prstGeom>
          <a:solidFill>
            <a:srgbClr val="4d4d4d"/>
          </a:solidFill>
          <a:ln w="0">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ffffff"/>
                </a:solidFill>
                <a:latin typeface="Red Hat Display"/>
                <a:ea typeface="Red Hat Display"/>
              </a:rPr>
              <a:t>Universal Base Image 8</a:t>
            </a:r>
            <a:endParaRPr b="0" lang="en-US" sz="1400" spc="-1" strike="noStrike">
              <a:latin typeface="Arial"/>
            </a:endParaRPr>
          </a:p>
        </p:txBody>
      </p:sp>
      <p:pic>
        <p:nvPicPr>
          <p:cNvPr id="1425" name="Google Shape;4175;p258" descr=""/>
          <p:cNvPicPr/>
          <p:nvPr/>
        </p:nvPicPr>
        <p:blipFill>
          <a:blip r:embed="rId13"/>
          <a:stretch/>
        </p:blipFill>
        <p:spPr>
          <a:xfrm>
            <a:off x="3436560" y="4254840"/>
            <a:ext cx="365400" cy="365400"/>
          </a:xfrm>
          <a:prstGeom prst="rect">
            <a:avLst/>
          </a:prstGeom>
          <a:ln w="0">
            <a:noFill/>
          </a:ln>
        </p:spPr>
      </p:pic>
      <p:sp>
        <p:nvSpPr>
          <p:cNvPr id="1426" name="Google Shape;4176;p258"/>
          <p:cNvSpPr/>
          <p:nvPr/>
        </p:nvSpPr>
        <p:spPr>
          <a:xfrm>
            <a:off x="3767760" y="4692240"/>
            <a:ext cx="203652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200" spc="-1" strike="noStrike">
                <a:solidFill>
                  <a:srgbClr val="000000"/>
                </a:solidFill>
                <a:latin typeface="Red Hat Text"/>
                <a:ea typeface="Red Hat Text"/>
              </a:rPr>
              <a:t>Execution Environment</a:t>
            </a:r>
            <a:endParaRPr b="0" lang="en-US" sz="1200" spc="-1" strike="noStrike">
              <a:latin typeface="Arial"/>
            </a:endParaRPr>
          </a:p>
        </p:txBody>
      </p:sp>
      <p:sp>
        <p:nvSpPr>
          <p:cNvPr id="1427" name="Google Shape;4177;p258"/>
          <p:cNvSpPr/>
          <p:nvPr/>
        </p:nvSpPr>
        <p:spPr>
          <a:xfrm>
            <a:off x="6462720" y="2950560"/>
            <a:ext cx="16174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latin typeface="Red Hat Display"/>
                <a:ea typeface="Red Hat Display"/>
              </a:rPr>
              <a:t>Operations</a:t>
            </a:r>
            <a:endParaRPr b="0" lang="en-US" sz="1400" spc="-1" strike="noStrike">
              <a:latin typeface="Arial"/>
            </a:endParaRPr>
          </a:p>
        </p:txBody>
      </p:sp>
      <p:sp>
        <p:nvSpPr>
          <p:cNvPr id="1428" name="Google Shape;4178;p258"/>
          <p:cNvSpPr/>
          <p:nvPr/>
        </p:nvSpPr>
        <p:spPr>
          <a:xfrm>
            <a:off x="7587360" y="64296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Control</a:t>
            </a:r>
            <a:endParaRPr b="0" lang="en-US" sz="1400" spc="-1" strike="noStrike">
              <a:latin typeface="Arial"/>
            </a:endParaRPr>
          </a:p>
        </p:txBody>
      </p:sp>
      <p:sp>
        <p:nvSpPr>
          <p:cNvPr id="1429" name="Google Shape;4179;p258"/>
          <p:cNvSpPr/>
          <p:nvPr/>
        </p:nvSpPr>
        <p:spPr>
          <a:xfrm>
            <a:off x="5861160" y="659880"/>
            <a:ext cx="10810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 sz="1400" spc="-1" strike="noStrike">
                <a:solidFill>
                  <a:srgbClr val="000000"/>
                </a:solidFill>
                <a:highlight>
                  <a:srgbClr val="ffffff"/>
                </a:highlight>
                <a:latin typeface="Red Hat Text"/>
                <a:ea typeface="Red Hat Text"/>
              </a:rPr>
              <a:t>Distribute</a:t>
            </a:r>
            <a:endParaRPr b="0" lang="en-US" sz="1400" spc="-1" strike="noStrike">
              <a:latin typeface="Arial"/>
            </a:endParaRPr>
          </a:p>
        </p:txBody>
      </p:sp>
      <p:sp>
        <p:nvSpPr>
          <p:cNvPr id="1430" name="Google Shape;4180;p258"/>
          <p:cNvSpPr/>
          <p:nvPr/>
        </p:nvSpPr>
        <p:spPr>
          <a:xfrm flipH="1" rot="16200000">
            <a:off x="2190600" y="2921760"/>
            <a:ext cx="704520" cy="1474920"/>
          </a:xfrm>
          <a:prstGeom prst="bentConnector2">
            <a:avLst/>
          </a:prstGeom>
          <a:noFill/>
          <a:ln w="9525">
            <a:solidFill>
              <a:srgbClr val="595959"/>
            </a:solidFill>
            <a:round/>
            <a:headEnd len="med" type="triangle" w="med"/>
            <a:tailEnd len="med" type="triangle" w="med"/>
          </a:ln>
        </p:spPr>
        <p:style>
          <a:lnRef idx="0"/>
          <a:fillRef idx="0"/>
          <a:effectRef idx="0"/>
          <a:fontRef idx="minor"/>
        </p:style>
      </p:sp>
      <p:sp>
        <p:nvSpPr>
          <p:cNvPr id="1431" name="Google Shape;4181;p258"/>
          <p:cNvSpPr/>
          <p:nvPr/>
        </p:nvSpPr>
        <p:spPr>
          <a:xfrm rot="5400000">
            <a:off x="6337080" y="3077640"/>
            <a:ext cx="661320" cy="1207440"/>
          </a:xfrm>
          <a:prstGeom prst="bentConnector2">
            <a:avLst/>
          </a:prstGeom>
          <a:noFill/>
          <a:ln w="9525">
            <a:solidFill>
              <a:srgbClr val="595959"/>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6" name="Google Shape;3201;p217"/>
          <p:cNvSpPr/>
          <p:nvPr/>
        </p:nvSpPr>
        <p:spPr>
          <a:xfrm>
            <a:off x="892080" y="897840"/>
            <a:ext cx="7359840" cy="3396600"/>
          </a:xfrm>
          <a:prstGeom prst="rect">
            <a:avLst/>
          </a:prstGeom>
          <a:solidFill>
            <a:srgbClr val="ffffff"/>
          </a:solidFill>
          <a:ln w="9525">
            <a:solidFill>
              <a:srgbClr val="666666"/>
            </a:solidFill>
            <a:round/>
          </a:ln>
        </p:spPr>
        <p:style>
          <a:lnRef idx="0"/>
          <a:fillRef idx="0"/>
          <a:effectRef idx="0"/>
          <a:fontRef idx="minor"/>
        </p:style>
      </p:sp>
      <p:sp>
        <p:nvSpPr>
          <p:cNvPr id="617" name="Google Shape;3202;p217"/>
          <p:cNvSpPr/>
          <p:nvPr/>
        </p:nvSpPr>
        <p:spPr>
          <a:xfrm>
            <a:off x="1767960" y="1370160"/>
            <a:ext cx="2740680" cy="1677960"/>
          </a:xfrm>
          <a:prstGeom prst="rect">
            <a:avLst/>
          </a:prstGeom>
          <a:solidFill>
            <a:srgbClr val="16a9dc"/>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1400" spc="-1" strike="noStrike">
                <a:solidFill>
                  <a:srgbClr val="ffffff"/>
                </a:solidFill>
                <a:latin typeface="Red Hat Display"/>
                <a:ea typeface="Red Hat Display"/>
              </a:rPr>
              <a:t>Ansible Automation</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r>
              <a:rPr b="0" lang="en" sz="1100" spc="-1" strike="noStrike">
                <a:solidFill>
                  <a:srgbClr val="ffffff"/>
                </a:solidFill>
                <a:latin typeface="Red Hat Display"/>
                <a:ea typeface="Red Hat Display"/>
              </a:rPr>
              <a:t>Ansible technologies combined into </a:t>
            </a:r>
            <a:endParaRPr b="0" lang="en-US" sz="1100" spc="-1" strike="noStrike">
              <a:latin typeface="Arial"/>
            </a:endParaRPr>
          </a:p>
          <a:p>
            <a:pPr algn="ctr">
              <a:lnSpc>
                <a:spcPct val="100000"/>
              </a:lnSpc>
              <a:tabLst>
                <a:tab algn="l" pos="0"/>
              </a:tabLst>
            </a:pPr>
            <a:r>
              <a:rPr b="0" lang="en" sz="1100" spc="-1" strike="noStrike">
                <a:solidFill>
                  <a:srgbClr val="ffffff"/>
                </a:solidFill>
                <a:latin typeface="Red Hat Display"/>
                <a:ea typeface="Red Hat Display"/>
              </a:rPr>
              <a:t>a product delivered to customers</a:t>
            </a:r>
            <a:endParaRPr b="0" lang="en-US" sz="1100" spc="-1" strike="noStrike">
              <a:latin typeface="Arial"/>
            </a:endParaRPr>
          </a:p>
          <a:p>
            <a:pPr algn="ctr">
              <a:lnSpc>
                <a:spcPct val="100000"/>
              </a:lnSpc>
              <a:tabLst>
                <a:tab algn="l" pos="0"/>
              </a:tabLst>
            </a:pPr>
            <a:endParaRPr b="0" lang="en-US" sz="1100" spc="-1" strike="noStrike">
              <a:latin typeface="Arial"/>
            </a:endParaRPr>
          </a:p>
        </p:txBody>
      </p:sp>
      <p:sp>
        <p:nvSpPr>
          <p:cNvPr id="618" name="Google Shape;3203;p217"/>
          <p:cNvSpPr/>
          <p:nvPr/>
        </p:nvSpPr>
        <p:spPr>
          <a:xfrm>
            <a:off x="1187640" y="4123440"/>
            <a:ext cx="6736320" cy="3470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0" lang="en" sz="1100" spc="-1" strike="noStrike">
                <a:solidFill>
                  <a:srgbClr val="434343"/>
                </a:solidFill>
                <a:latin typeface="Red Hat Display"/>
                <a:ea typeface="Red Hat Display"/>
              </a:rPr>
              <a:t>Powered by Ansible - The Universal Automation Language fuelled by the Open Source Community</a:t>
            </a:r>
            <a:endParaRPr b="0" lang="en-US" sz="1100" spc="-1" strike="noStrike">
              <a:latin typeface="Arial"/>
            </a:endParaRPr>
          </a:p>
        </p:txBody>
      </p:sp>
      <p:sp>
        <p:nvSpPr>
          <p:cNvPr id="619" name="Google Shape;3204;p217"/>
          <p:cNvSpPr/>
          <p:nvPr/>
        </p:nvSpPr>
        <p:spPr>
          <a:xfrm>
            <a:off x="1765080" y="3144240"/>
            <a:ext cx="5581440" cy="739080"/>
          </a:xfrm>
          <a:prstGeom prst="rect">
            <a:avLst/>
          </a:prstGeom>
          <a:solidFill>
            <a:srgbClr val="07989f"/>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1400" spc="-1" strike="noStrike">
                <a:solidFill>
                  <a:srgbClr val="ffffff"/>
                </a:solidFill>
                <a:latin typeface="Red Hat Display"/>
                <a:ea typeface="Red Hat Display"/>
              </a:rPr>
              <a:t>Ansible Content</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r>
              <a:rPr b="0" lang="en" sz="1100" spc="-1" strike="noStrike">
                <a:solidFill>
                  <a:srgbClr val="ffffff"/>
                </a:solidFill>
                <a:latin typeface="Red Hat Display"/>
                <a:ea typeface="Red Hat Display"/>
              </a:rPr>
              <a:t>Ansible Technology Use Cases Delivered via Automation Hub</a:t>
            </a:r>
            <a:endParaRPr b="0" lang="en-US" sz="1100" spc="-1" strike="noStrike">
              <a:latin typeface="Arial"/>
            </a:endParaRPr>
          </a:p>
        </p:txBody>
      </p:sp>
      <p:sp>
        <p:nvSpPr>
          <p:cNvPr id="620" name="Google Shape;3205;p217"/>
          <p:cNvSpPr/>
          <p:nvPr/>
        </p:nvSpPr>
        <p:spPr>
          <a:xfrm>
            <a:off x="4586760" y="1367280"/>
            <a:ext cx="2740680" cy="1677960"/>
          </a:xfrm>
          <a:prstGeom prst="rect">
            <a:avLst/>
          </a:prstGeom>
          <a:solidFill>
            <a:srgbClr val="6c6c6c"/>
          </a:solidFill>
          <a:ln w="0">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1400" spc="-1" strike="noStrike">
                <a:solidFill>
                  <a:srgbClr val="ffffff"/>
                </a:solidFill>
                <a:latin typeface="Red Hat Display"/>
                <a:ea typeface="Red Hat Display"/>
              </a:rPr>
              <a:t>Ansible Cloud Services</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r>
              <a:rPr b="0" lang="en" sz="1100" spc="-1" strike="noStrike">
                <a:solidFill>
                  <a:srgbClr val="ffffff"/>
                </a:solidFill>
                <a:latin typeface="Red Hat Display"/>
                <a:ea typeface="Red Hat Display"/>
              </a:rPr>
              <a:t>Ansible hosted platform services </a:t>
            </a:r>
            <a:endParaRPr b="0" lang="en-US" sz="1100" spc="-1" strike="noStrike">
              <a:latin typeface="Arial"/>
            </a:endParaRPr>
          </a:p>
          <a:p>
            <a:pPr algn="ctr">
              <a:lnSpc>
                <a:spcPct val="100000"/>
              </a:lnSpc>
              <a:tabLst>
                <a:tab algn="l" pos="0"/>
              </a:tabLst>
            </a:pPr>
            <a:r>
              <a:rPr b="0" lang="en" sz="1100" spc="-1" strike="noStrike">
                <a:solidFill>
                  <a:srgbClr val="ffffff"/>
                </a:solidFill>
                <a:latin typeface="Red Hat Display"/>
                <a:ea typeface="Red Hat Display"/>
              </a:rPr>
              <a:t>provided via cloud.redhat.com</a:t>
            </a:r>
            <a:endParaRPr b="0" lang="en-US" sz="1100" spc="-1" strike="noStrike">
              <a:latin typeface="Arial"/>
            </a:endParaRPr>
          </a:p>
          <a:p>
            <a:pPr algn="ctr">
              <a:lnSpc>
                <a:spcPct val="100000"/>
              </a:lnSpc>
              <a:tabLst>
                <a:tab algn="l" pos="0"/>
              </a:tabLst>
            </a:pPr>
            <a:endParaRPr b="0" lang="en-US" sz="1100" spc="-1" strike="noStrike">
              <a:latin typeface="Arial"/>
            </a:endParaRPr>
          </a:p>
        </p:txBody>
      </p:sp>
      <p:sp>
        <p:nvSpPr>
          <p:cNvPr id="621" name="Google Shape;3206;p217"/>
          <p:cNvSpPr/>
          <p:nvPr/>
        </p:nvSpPr>
        <p:spPr>
          <a:xfrm>
            <a:off x="3176640" y="476280"/>
            <a:ext cx="1638720" cy="639720"/>
          </a:xfrm>
          <a:prstGeom prst="rect">
            <a:avLst/>
          </a:prstGeom>
          <a:solidFill>
            <a:srgbClr val="ffffff"/>
          </a:solidFill>
          <a:ln w="0">
            <a:noFill/>
          </a:ln>
        </p:spPr>
        <p:style>
          <a:lnRef idx="0"/>
          <a:fillRef idx="0"/>
          <a:effectRef idx="0"/>
          <a:fontRef idx="minor"/>
        </p:style>
      </p:sp>
      <p:pic>
        <p:nvPicPr>
          <p:cNvPr id="622" name="Google Shape;3207;p217" descr=""/>
          <p:cNvPicPr/>
          <p:nvPr/>
        </p:nvPicPr>
        <p:blipFill>
          <a:blip r:embed="rId1"/>
          <a:stretch/>
        </p:blipFill>
        <p:spPr>
          <a:xfrm>
            <a:off x="2935800" y="444240"/>
            <a:ext cx="2313000" cy="703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Google Shape;3212;p218"/>
          <p:cNvSpPr/>
          <p:nvPr/>
        </p:nvSpPr>
        <p:spPr>
          <a:xfrm>
            <a:off x="204480" y="1835280"/>
            <a:ext cx="8939520" cy="84960"/>
          </a:xfrm>
          <a:prstGeom prst="rect">
            <a:avLst/>
          </a:prstGeom>
          <a:solidFill>
            <a:srgbClr val="fddbdb"/>
          </a:solidFill>
          <a:ln w="0">
            <a:noFill/>
          </a:ln>
        </p:spPr>
        <p:style>
          <a:lnRef idx="0"/>
          <a:fillRef idx="0"/>
          <a:effectRef idx="0"/>
          <a:fontRef idx="minor"/>
        </p:style>
      </p:sp>
      <p:sp>
        <p:nvSpPr>
          <p:cNvPr id="624" name="Google Shape;3213;p218"/>
          <p:cNvSpPr/>
          <p:nvPr/>
        </p:nvSpPr>
        <p:spPr>
          <a:xfrm>
            <a:off x="134280" y="1723680"/>
            <a:ext cx="97488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000000"/>
                </a:solidFill>
                <a:latin typeface="Red Hat Display"/>
                <a:ea typeface="Red Hat Display"/>
              </a:rPr>
              <a:t>Platform Updates</a:t>
            </a:r>
            <a:endParaRPr b="0" lang="en-US" sz="700" spc="-1" strike="noStrike">
              <a:latin typeface="Arial"/>
            </a:endParaRPr>
          </a:p>
        </p:txBody>
      </p:sp>
      <p:sp>
        <p:nvSpPr>
          <p:cNvPr id="625" name="Google Shape;3214;p218"/>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100" spc="-1" strike="noStrike">
                <a:solidFill>
                  <a:srgbClr val="000000"/>
                </a:solidFill>
                <a:latin typeface="Red Hat Display"/>
                <a:ea typeface="Red Hat Display"/>
              </a:rPr>
              <a:t>Roadmap Timeline 2021</a:t>
            </a:r>
            <a:endParaRPr b="0" lang="en-US" sz="2100" spc="-1" strike="noStrike">
              <a:solidFill>
                <a:srgbClr val="000000"/>
              </a:solidFill>
              <a:latin typeface="Arial"/>
            </a:endParaRPr>
          </a:p>
        </p:txBody>
      </p:sp>
      <p:sp>
        <p:nvSpPr>
          <p:cNvPr id="626" name="Google Shape;3215;p218"/>
          <p:cNvSpPr/>
          <p:nvPr/>
        </p:nvSpPr>
        <p:spPr>
          <a:xfrm>
            <a:off x="530280" y="2644920"/>
            <a:ext cx="8613720" cy="84960"/>
          </a:xfrm>
          <a:prstGeom prst="rect">
            <a:avLst/>
          </a:prstGeom>
          <a:solidFill>
            <a:schemeClr val="lt2"/>
          </a:solidFill>
          <a:ln w="0">
            <a:noFill/>
          </a:ln>
        </p:spPr>
        <p:style>
          <a:lnRef idx="0"/>
          <a:fillRef idx="0"/>
          <a:effectRef idx="0"/>
          <a:fontRef idx="minor"/>
        </p:style>
      </p:sp>
      <p:sp>
        <p:nvSpPr>
          <p:cNvPr id="627" name="Google Shape;3216;p218"/>
          <p:cNvSpPr/>
          <p:nvPr/>
        </p:nvSpPr>
        <p:spPr>
          <a:xfrm rot="10800000">
            <a:off x="156276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28" name="Google Shape;3217;p218"/>
          <p:cNvSpPr/>
          <p:nvPr/>
        </p:nvSpPr>
        <p:spPr>
          <a:xfrm rot="10800000">
            <a:off x="4199040" y="22672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29" name="Google Shape;3218;p218"/>
          <p:cNvSpPr/>
          <p:nvPr/>
        </p:nvSpPr>
        <p:spPr>
          <a:xfrm rot="10800000">
            <a:off x="661032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30" name="Google Shape;3219;p218"/>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Timeline Overview </a:t>
            </a:r>
            <a:endParaRPr b="0" lang="en-US" sz="800" spc="-1" strike="noStrike">
              <a:latin typeface="Arial"/>
            </a:endParaRPr>
          </a:p>
        </p:txBody>
      </p:sp>
      <p:sp>
        <p:nvSpPr>
          <p:cNvPr id="631" name="Google Shape;3220;p218"/>
          <p:cNvSpPr txBox="1"/>
          <p:nvPr/>
        </p:nvSpPr>
        <p:spPr>
          <a:xfrm>
            <a:off x="1197360" y="28018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April </a:t>
            </a:r>
            <a:endParaRPr b="0" lang="en-US" sz="1100" spc="-1" strike="noStrike">
              <a:latin typeface="Arial"/>
            </a:endParaRPr>
          </a:p>
        </p:txBody>
      </p:sp>
      <p:sp>
        <p:nvSpPr>
          <p:cNvPr id="632" name="Google Shape;3221;p218"/>
          <p:cNvSpPr txBox="1"/>
          <p:nvPr/>
        </p:nvSpPr>
        <p:spPr>
          <a:xfrm>
            <a:off x="3828240" y="28072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June </a:t>
            </a:r>
            <a:endParaRPr b="0" lang="en-US" sz="1100" spc="-1" strike="noStrike">
              <a:latin typeface="Arial"/>
            </a:endParaRPr>
          </a:p>
        </p:txBody>
      </p:sp>
      <p:sp>
        <p:nvSpPr>
          <p:cNvPr id="633" name="Google Shape;3222;p218"/>
          <p:cNvSpPr txBox="1"/>
          <p:nvPr/>
        </p:nvSpPr>
        <p:spPr>
          <a:xfrm>
            <a:off x="6089040" y="2801880"/>
            <a:ext cx="10429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October </a:t>
            </a:r>
            <a:endParaRPr b="0" lang="en-US" sz="1100" spc="-1" strike="noStrike">
              <a:latin typeface="Arial"/>
            </a:endParaRPr>
          </a:p>
        </p:txBody>
      </p:sp>
      <p:sp>
        <p:nvSpPr>
          <p:cNvPr id="634" name="Google Shape;3223;p218"/>
          <p:cNvSpPr txBox="1"/>
          <p:nvPr/>
        </p:nvSpPr>
        <p:spPr>
          <a:xfrm>
            <a:off x="153180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Announce at Red Hat Summit 2021</a:t>
            </a:r>
            <a:endParaRPr b="0" lang="en-US" sz="900" spc="-1" strike="noStrike">
              <a:latin typeface="Arial"/>
            </a:endParaRPr>
          </a:p>
        </p:txBody>
      </p:sp>
      <p:sp>
        <p:nvSpPr>
          <p:cNvPr id="635" name="Google Shape;3224;p218"/>
          <p:cNvSpPr txBox="1"/>
          <p:nvPr/>
        </p:nvSpPr>
        <p:spPr>
          <a:xfrm>
            <a:off x="4050000" y="1616760"/>
            <a:ext cx="203832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Includes  support of Execution Environments, Ansible Builder, and Ansible Explorer </a:t>
            </a:r>
            <a:endParaRPr b="0" lang="en-US" sz="900" spc="-1" strike="noStrike">
              <a:latin typeface="Arial"/>
            </a:endParaRPr>
          </a:p>
        </p:txBody>
      </p:sp>
      <p:sp>
        <p:nvSpPr>
          <p:cNvPr id="636" name="Google Shape;3225;p218"/>
          <p:cNvSpPr txBox="1"/>
          <p:nvPr/>
        </p:nvSpPr>
        <p:spPr>
          <a:xfrm>
            <a:off x="656856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Execution Environments decoupled from control plane for flexibility </a:t>
            </a:r>
            <a:endParaRPr b="0" lang="en-US" sz="900" spc="-1" strike="noStrike">
              <a:latin typeface="Arial"/>
            </a:endParaRPr>
          </a:p>
        </p:txBody>
      </p:sp>
      <p:sp>
        <p:nvSpPr>
          <p:cNvPr id="637" name="Google Shape;3226;p218"/>
          <p:cNvSpPr txBox="1"/>
          <p:nvPr/>
        </p:nvSpPr>
        <p:spPr>
          <a:xfrm>
            <a:off x="4050000" y="1372320"/>
            <a:ext cx="1950120" cy="284040"/>
          </a:xfrm>
          <a:prstGeom prst="rect">
            <a:avLst/>
          </a:prstGeom>
          <a:no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General Availability </a:t>
            </a:r>
            <a:endParaRPr b="0" lang="en-US" sz="900" spc="-1" strike="noStrike">
              <a:latin typeface="Arial"/>
            </a:endParaRPr>
          </a:p>
        </p:txBody>
      </p:sp>
      <p:sp>
        <p:nvSpPr>
          <p:cNvPr id="638" name="Google Shape;3227;p218"/>
          <p:cNvSpPr txBox="1"/>
          <p:nvPr/>
        </p:nvSpPr>
        <p:spPr>
          <a:xfrm>
            <a:off x="1531800" y="1372320"/>
            <a:ext cx="1879200" cy="284040"/>
          </a:xfrm>
          <a:prstGeom prst="rect">
            <a:avLst/>
          </a:prstGeom>
          <a:solidFill>
            <a:srgbClr val="ffffff"/>
          </a:solid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Announcement</a:t>
            </a:r>
            <a:endParaRPr b="0" lang="en-US" sz="900" spc="-1" strike="noStrike">
              <a:latin typeface="Arial"/>
            </a:endParaRPr>
          </a:p>
        </p:txBody>
      </p:sp>
      <p:sp>
        <p:nvSpPr>
          <p:cNvPr id="639" name="Google Shape;3228;p218"/>
          <p:cNvSpPr txBox="1"/>
          <p:nvPr/>
        </p:nvSpPr>
        <p:spPr>
          <a:xfrm>
            <a:off x="6568560" y="1371600"/>
            <a:ext cx="1579680" cy="218520"/>
          </a:xfrm>
          <a:prstGeom prst="rect">
            <a:avLst/>
          </a:prstGeom>
          <a:noFill/>
          <a:ln w="0">
            <a:noFill/>
          </a:ln>
        </p:spPr>
        <p:txBody>
          <a:bodyPr tIns="91440" bIns="91440" anchor="b">
            <a:noAutofit/>
          </a:bodyPr>
          <a:p>
            <a:pPr>
              <a:lnSpc>
                <a:spcPct val="115000"/>
              </a:lnSpc>
              <a:tabLst>
                <a:tab algn="l" pos="0"/>
              </a:tabLst>
            </a:pPr>
            <a:r>
              <a:rPr b="0" lang="en" sz="900" spc="-1" strike="noStrike">
                <a:solidFill>
                  <a:srgbClr val="000000"/>
                </a:solidFill>
                <a:latin typeface="Red Hat Display Medium"/>
                <a:ea typeface="Red Hat Display Medium"/>
              </a:rPr>
              <a:t>Automation mesh</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Google Shape;3233;p219"/>
          <p:cNvSpPr/>
          <p:nvPr/>
        </p:nvSpPr>
        <p:spPr>
          <a:xfrm>
            <a:off x="204480" y="3593880"/>
            <a:ext cx="8939520" cy="84960"/>
          </a:xfrm>
          <a:prstGeom prst="rect">
            <a:avLst/>
          </a:prstGeom>
          <a:solidFill>
            <a:srgbClr val="e4f3f4"/>
          </a:solidFill>
          <a:ln w="0">
            <a:noFill/>
          </a:ln>
        </p:spPr>
        <p:style>
          <a:lnRef idx="0"/>
          <a:fillRef idx="0"/>
          <a:effectRef idx="0"/>
          <a:fontRef idx="minor"/>
        </p:style>
      </p:sp>
      <p:sp>
        <p:nvSpPr>
          <p:cNvPr id="641" name="Google Shape;3234;p219"/>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100" spc="-1" strike="noStrike">
                <a:solidFill>
                  <a:srgbClr val="000000"/>
                </a:solidFill>
                <a:latin typeface="Red Hat Display"/>
                <a:ea typeface="Red Hat Display"/>
              </a:rPr>
              <a:t>Roadmap Timeline 2021</a:t>
            </a:r>
            <a:endParaRPr b="0" lang="en-US" sz="2100" spc="-1" strike="noStrike">
              <a:solidFill>
                <a:srgbClr val="000000"/>
              </a:solidFill>
              <a:latin typeface="Arial"/>
            </a:endParaRPr>
          </a:p>
        </p:txBody>
      </p:sp>
      <p:sp>
        <p:nvSpPr>
          <p:cNvPr id="642" name="Google Shape;3235;p219"/>
          <p:cNvSpPr/>
          <p:nvPr/>
        </p:nvSpPr>
        <p:spPr>
          <a:xfrm>
            <a:off x="530280" y="2644920"/>
            <a:ext cx="8613720" cy="84960"/>
          </a:xfrm>
          <a:prstGeom prst="rect">
            <a:avLst/>
          </a:prstGeom>
          <a:solidFill>
            <a:schemeClr val="lt2"/>
          </a:solidFill>
          <a:ln w="0">
            <a:noFill/>
          </a:ln>
        </p:spPr>
        <p:style>
          <a:lnRef idx="0"/>
          <a:fillRef idx="0"/>
          <a:effectRef idx="0"/>
          <a:fontRef idx="minor"/>
        </p:style>
      </p:sp>
      <p:sp>
        <p:nvSpPr>
          <p:cNvPr id="643" name="Google Shape;3236;p219"/>
          <p:cNvSpPr/>
          <p:nvPr/>
        </p:nvSpPr>
        <p:spPr>
          <a:xfrm rot="10800000">
            <a:off x="156276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44" name="Google Shape;3237;p219"/>
          <p:cNvSpPr/>
          <p:nvPr/>
        </p:nvSpPr>
        <p:spPr>
          <a:xfrm rot="10800000">
            <a:off x="4199040" y="22672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45" name="Google Shape;3238;p219"/>
          <p:cNvSpPr/>
          <p:nvPr/>
        </p:nvSpPr>
        <p:spPr>
          <a:xfrm rot="10800000">
            <a:off x="661032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46" name="Google Shape;3239;p219"/>
          <p:cNvSpPr/>
          <p:nvPr/>
        </p:nvSpPr>
        <p:spPr>
          <a:xfrm rot="10800000">
            <a:off x="2494800" y="268020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47" name="Google Shape;3240;p219"/>
          <p:cNvSpPr/>
          <p:nvPr/>
        </p:nvSpPr>
        <p:spPr>
          <a:xfrm rot="10800000">
            <a:off x="4976640" y="264528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48" name="Google Shape;3241;p219"/>
          <p:cNvSpPr/>
          <p:nvPr/>
        </p:nvSpPr>
        <p:spPr>
          <a:xfrm rot="10800000">
            <a:off x="7886520" y="264528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49" name="Google Shape;3242;p219"/>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Timeline Overview </a:t>
            </a:r>
            <a:endParaRPr b="0" lang="en-US" sz="800" spc="-1" strike="noStrike">
              <a:latin typeface="Arial"/>
            </a:endParaRPr>
          </a:p>
        </p:txBody>
      </p:sp>
      <p:sp>
        <p:nvSpPr>
          <p:cNvPr id="650" name="Google Shape;3243;p219"/>
          <p:cNvSpPr txBox="1"/>
          <p:nvPr/>
        </p:nvSpPr>
        <p:spPr>
          <a:xfrm>
            <a:off x="1197360" y="28018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April </a:t>
            </a:r>
            <a:endParaRPr b="0" lang="en-US" sz="1100" spc="-1" strike="noStrike">
              <a:latin typeface="Arial"/>
            </a:endParaRPr>
          </a:p>
        </p:txBody>
      </p:sp>
      <p:sp>
        <p:nvSpPr>
          <p:cNvPr id="651" name="Google Shape;3244;p219"/>
          <p:cNvSpPr txBox="1"/>
          <p:nvPr/>
        </p:nvSpPr>
        <p:spPr>
          <a:xfrm>
            <a:off x="2121120" y="245376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May </a:t>
            </a:r>
            <a:endParaRPr b="0" lang="en-US" sz="1100" spc="-1" strike="noStrike">
              <a:latin typeface="Arial"/>
            </a:endParaRPr>
          </a:p>
        </p:txBody>
      </p:sp>
      <p:sp>
        <p:nvSpPr>
          <p:cNvPr id="652" name="Google Shape;3245;p219"/>
          <p:cNvSpPr txBox="1"/>
          <p:nvPr/>
        </p:nvSpPr>
        <p:spPr>
          <a:xfrm>
            <a:off x="1417680" y="3192120"/>
            <a:ext cx="1883520" cy="284040"/>
          </a:xfrm>
          <a:prstGeom prst="rect">
            <a:avLst/>
          </a:prstGeom>
          <a:solidFill>
            <a:srgbClr val="ffffff"/>
          </a:solidFill>
          <a:ln w="0">
            <a:noFill/>
          </a:ln>
        </p:spPr>
        <p:txBody>
          <a:bodyPr tIns="91440" bIns="91440" anchor="ctr">
            <a:noAutofit/>
          </a:bodyPr>
          <a:p>
            <a:pPr algn="r">
              <a:lnSpc>
                <a:spcPct val="115000"/>
              </a:lnSpc>
              <a:tabLst>
                <a:tab algn="l" pos="0"/>
              </a:tabLst>
            </a:pPr>
            <a:r>
              <a:rPr b="0" lang="en" sz="900" spc="-1" strike="noStrike">
                <a:solidFill>
                  <a:srgbClr val="000000"/>
                </a:solidFill>
                <a:latin typeface="Red Hat Display Medium"/>
                <a:ea typeface="Red Hat Display Medium"/>
              </a:rPr>
              <a:t>Ansible Network Automation</a:t>
            </a:r>
            <a:endParaRPr b="0" lang="en-US" sz="900" spc="-1" strike="noStrike">
              <a:latin typeface="Arial"/>
            </a:endParaRPr>
          </a:p>
        </p:txBody>
      </p:sp>
      <p:sp>
        <p:nvSpPr>
          <p:cNvPr id="653" name="Google Shape;3246;p219"/>
          <p:cNvSpPr txBox="1"/>
          <p:nvPr/>
        </p:nvSpPr>
        <p:spPr>
          <a:xfrm>
            <a:off x="1625040" y="347760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Release of Ansible.Network meta collection. </a:t>
            </a:r>
            <a:br/>
            <a:endParaRPr b="0" lang="en-US" sz="900" spc="-1" strike="noStrike">
              <a:latin typeface="Arial"/>
            </a:endParaRPr>
          </a:p>
        </p:txBody>
      </p:sp>
      <p:sp>
        <p:nvSpPr>
          <p:cNvPr id="654" name="Google Shape;3247;p219"/>
          <p:cNvSpPr txBox="1"/>
          <p:nvPr/>
        </p:nvSpPr>
        <p:spPr>
          <a:xfrm>
            <a:off x="3828240" y="28072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June </a:t>
            </a:r>
            <a:endParaRPr b="0" lang="en-US" sz="1100" spc="-1" strike="noStrike">
              <a:latin typeface="Arial"/>
            </a:endParaRPr>
          </a:p>
        </p:txBody>
      </p:sp>
      <p:sp>
        <p:nvSpPr>
          <p:cNvPr id="655" name="Google Shape;3248;p219"/>
          <p:cNvSpPr txBox="1"/>
          <p:nvPr/>
        </p:nvSpPr>
        <p:spPr>
          <a:xfrm>
            <a:off x="4599000" y="241884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July </a:t>
            </a:r>
            <a:endParaRPr b="0" lang="en-US" sz="1100" spc="-1" strike="noStrike">
              <a:latin typeface="Arial"/>
            </a:endParaRPr>
          </a:p>
        </p:txBody>
      </p:sp>
      <p:sp>
        <p:nvSpPr>
          <p:cNvPr id="656" name="Google Shape;3249;p219"/>
          <p:cNvSpPr txBox="1"/>
          <p:nvPr/>
        </p:nvSpPr>
        <p:spPr>
          <a:xfrm>
            <a:off x="3617640" y="3216240"/>
            <a:ext cx="188352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Ansible Security Automation</a:t>
            </a:r>
            <a:endParaRPr b="0" lang="en-US" sz="900" spc="-1" strike="noStrike">
              <a:latin typeface="Arial"/>
            </a:endParaRPr>
          </a:p>
        </p:txBody>
      </p:sp>
      <p:sp>
        <p:nvSpPr>
          <p:cNvPr id="657" name="Google Shape;3250;p219"/>
          <p:cNvSpPr txBox="1"/>
          <p:nvPr/>
        </p:nvSpPr>
        <p:spPr>
          <a:xfrm>
            <a:off x="3756600" y="347472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Symantec Endpoint Protection, TrendMicro Deep Security Software, Red Hat StackRox, Aqua Container Security</a:t>
            </a:r>
            <a:endParaRPr b="0" lang="en-US" sz="900" spc="-1" strike="noStrike">
              <a:latin typeface="Arial"/>
            </a:endParaRPr>
          </a:p>
        </p:txBody>
      </p:sp>
      <p:sp>
        <p:nvSpPr>
          <p:cNvPr id="658" name="Google Shape;3251;p219"/>
          <p:cNvSpPr txBox="1"/>
          <p:nvPr/>
        </p:nvSpPr>
        <p:spPr>
          <a:xfrm>
            <a:off x="6089040" y="2801880"/>
            <a:ext cx="10429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October </a:t>
            </a:r>
            <a:endParaRPr b="0" lang="en-US" sz="1100" spc="-1" strike="noStrike">
              <a:latin typeface="Arial"/>
            </a:endParaRPr>
          </a:p>
        </p:txBody>
      </p:sp>
      <p:sp>
        <p:nvSpPr>
          <p:cNvPr id="659" name="Google Shape;3252;p219"/>
          <p:cNvSpPr txBox="1"/>
          <p:nvPr/>
        </p:nvSpPr>
        <p:spPr>
          <a:xfrm>
            <a:off x="7399440" y="2446200"/>
            <a:ext cx="97488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November</a:t>
            </a:r>
            <a:endParaRPr b="0" lang="en-US" sz="1100" spc="-1" strike="noStrike">
              <a:latin typeface="Arial"/>
            </a:endParaRPr>
          </a:p>
        </p:txBody>
      </p:sp>
      <p:sp>
        <p:nvSpPr>
          <p:cNvPr id="660" name="Google Shape;3253;p219"/>
          <p:cNvSpPr txBox="1"/>
          <p:nvPr/>
        </p:nvSpPr>
        <p:spPr>
          <a:xfrm>
            <a:off x="6265080" y="3211560"/>
            <a:ext cx="188352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Ansible Cloud Automation</a:t>
            </a:r>
            <a:endParaRPr b="0" lang="en-US" sz="900" spc="-1" strike="noStrike">
              <a:latin typeface="Arial"/>
            </a:endParaRPr>
          </a:p>
        </p:txBody>
      </p:sp>
      <p:sp>
        <p:nvSpPr>
          <p:cNvPr id="661" name="Google Shape;3254;p219"/>
          <p:cNvSpPr txBox="1"/>
          <p:nvPr/>
        </p:nvSpPr>
        <p:spPr>
          <a:xfrm>
            <a:off x="6489360" y="347760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VMware vSphere, Red Hat Openshift, Amazon AWS </a:t>
            </a:r>
            <a:endParaRPr b="0" lang="en-US" sz="900" spc="-1" strike="noStrike">
              <a:latin typeface="Arial"/>
            </a:endParaRPr>
          </a:p>
        </p:txBody>
      </p:sp>
      <p:sp>
        <p:nvSpPr>
          <p:cNvPr id="662" name="Google Shape;3255;p219"/>
          <p:cNvSpPr/>
          <p:nvPr/>
        </p:nvSpPr>
        <p:spPr>
          <a:xfrm>
            <a:off x="204480" y="1835280"/>
            <a:ext cx="8939520" cy="84960"/>
          </a:xfrm>
          <a:prstGeom prst="rect">
            <a:avLst/>
          </a:prstGeom>
          <a:solidFill>
            <a:srgbClr val="fddbdb"/>
          </a:solidFill>
          <a:ln w="0">
            <a:noFill/>
          </a:ln>
        </p:spPr>
        <p:style>
          <a:lnRef idx="0"/>
          <a:fillRef idx="0"/>
          <a:effectRef idx="0"/>
          <a:fontRef idx="minor"/>
        </p:style>
      </p:sp>
      <p:sp>
        <p:nvSpPr>
          <p:cNvPr id="663" name="Google Shape;3256;p219"/>
          <p:cNvSpPr/>
          <p:nvPr/>
        </p:nvSpPr>
        <p:spPr>
          <a:xfrm>
            <a:off x="134280" y="1723680"/>
            <a:ext cx="97488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000000"/>
                </a:solidFill>
                <a:latin typeface="Red Hat Display"/>
                <a:ea typeface="Red Hat Display"/>
              </a:rPr>
              <a:t>Platform Updates</a:t>
            </a:r>
            <a:endParaRPr b="0" lang="en-US" sz="700" spc="-1" strike="noStrike">
              <a:latin typeface="Arial"/>
            </a:endParaRPr>
          </a:p>
        </p:txBody>
      </p:sp>
      <p:sp>
        <p:nvSpPr>
          <p:cNvPr id="664" name="Google Shape;3257;p219"/>
          <p:cNvSpPr txBox="1"/>
          <p:nvPr/>
        </p:nvSpPr>
        <p:spPr>
          <a:xfrm>
            <a:off x="153180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Announce at Red Hat Summit 2021</a:t>
            </a:r>
            <a:endParaRPr b="0" lang="en-US" sz="900" spc="-1" strike="noStrike">
              <a:latin typeface="Arial"/>
            </a:endParaRPr>
          </a:p>
        </p:txBody>
      </p:sp>
      <p:sp>
        <p:nvSpPr>
          <p:cNvPr id="665" name="Google Shape;3258;p219"/>
          <p:cNvSpPr txBox="1"/>
          <p:nvPr/>
        </p:nvSpPr>
        <p:spPr>
          <a:xfrm>
            <a:off x="4050000" y="1616760"/>
            <a:ext cx="203832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Includes  support of Execution Environments, Ansible Builder, and Ansible Explorer </a:t>
            </a:r>
            <a:endParaRPr b="0" lang="en-US" sz="900" spc="-1" strike="noStrike">
              <a:latin typeface="Arial"/>
            </a:endParaRPr>
          </a:p>
        </p:txBody>
      </p:sp>
      <p:sp>
        <p:nvSpPr>
          <p:cNvPr id="666" name="Google Shape;3259;p219"/>
          <p:cNvSpPr txBox="1"/>
          <p:nvPr/>
        </p:nvSpPr>
        <p:spPr>
          <a:xfrm>
            <a:off x="656856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Execution Environments decoupled from control plane for flexibility </a:t>
            </a:r>
            <a:endParaRPr b="0" lang="en-US" sz="900" spc="-1" strike="noStrike">
              <a:latin typeface="Arial"/>
            </a:endParaRPr>
          </a:p>
        </p:txBody>
      </p:sp>
      <p:sp>
        <p:nvSpPr>
          <p:cNvPr id="667" name="Google Shape;3260;p219"/>
          <p:cNvSpPr/>
          <p:nvPr/>
        </p:nvSpPr>
        <p:spPr>
          <a:xfrm>
            <a:off x="134280" y="3482280"/>
            <a:ext cx="97488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000000"/>
                </a:solidFill>
                <a:latin typeface="Red Hat Display"/>
                <a:ea typeface="Red Hat Display"/>
              </a:rPr>
              <a:t>Content Updates</a:t>
            </a:r>
            <a:endParaRPr b="0" lang="en-US" sz="700" spc="-1" strike="noStrike">
              <a:latin typeface="Arial"/>
            </a:endParaRPr>
          </a:p>
        </p:txBody>
      </p:sp>
      <p:sp>
        <p:nvSpPr>
          <p:cNvPr id="668" name="Google Shape;3261;p219"/>
          <p:cNvSpPr txBox="1"/>
          <p:nvPr/>
        </p:nvSpPr>
        <p:spPr>
          <a:xfrm>
            <a:off x="4050000" y="1372320"/>
            <a:ext cx="1950120" cy="284040"/>
          </a:xfrm>
          <a:prstGeom prst="rect">
            <a:avLst/>
          </a:prstGeom>
          <a:no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General Availability </a:t>
            </a:r>
            <a:endParaRPr b="0" lang="en-US" sz="900" spc="-1" strike="noStrike">
              <a:latin typeface="Arial"/>
            </a:endParaRPr>
          </a:p>
        </p:txBody>
      </p:sp>
      <p:sp>
        <p:nvSpPr>
          <p:cNvPr id="669" name="Google Shape;3262;p219"/>
          <p:cNvSpPr txBox="1"/>
          <p:nvPr/>
        </p:nvSpPr>
        <p:spPr>
          <a:xfrm>
            <a:off x="1531800" y="1372320"/>
            <a:ext cx="1879200" cy="284040"/>
          </a:xfrm>
          <a:prstGeom prst="rect">
            <a:avLst/>
          </a:prstGeom>
          <a:solidFill>
            <a:srgbClr val="ffffff"/>
          </a:solid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Announcement</a:t>
            </a:r>
            <a:endParaRPr b="0" lang="en-US" sz="900" spc="-1" strike="noStrike">
              <a:latin typeface="Arial"/>
            </a:endParaRPr>
          </a:p>
        </p:txBody>
      </p:sp>
      <p:sp>
        <p:nvSpPr>
          <p:cNvPr id="670" name="Google Shape;3263;p219"/>
          <p:cNvSpPr txBox="1"/>
          <p:nvPr/>
        </p:nvSpPr>
        <p:spPr>
          <a:xfrm>
            <a:off x="6568560" y="1371600"/>
            <a:ext cx="1579680" cy="218520"/>
          </a:xfrm>
          <a:prstGeom prst="rect">
            <a:avLst/>
          </a:prstGeom>
          <a:noFill/>
          <a:ln w="0">
            <a:noFill/>
          </a:ln>
        </p:spPr>
        <p:txBody>
          <a:bodyPr tIns="91440" bIns="91440" anchor="b">
            <a:noAutofit/>
          </a:bodyPr>
          <a:p>
            <a:pPr>
              <a:lnSpc>
                <a:spcPct val="115000"/>
              </a:lnSpc>
              <a:tabLst>
                <a:tab algn="l" pos="0"/>
              </a:tabLst>
            </a:pPr>
            <a:r>
              <a:rPr b="0" lang="en" sz="900" spc="-1" strike="noStrike">
                <a:solidFill>
                  <a:srgbClr val="000000"/>
                </a:solidFill>
                <a:latin typeface="Red Hat Display Medium"/>
                <a:ea typeface="Red Hat Display Medium"/>
              </a:rPr>
              <a:t>Automation mesh</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Google Shape;3268;p220"/>
          <p:cNvSpPr/>
          <p:nvPr/>
        </p:nvSpPr>
        <p:spPr>
          <a:xfrm>
            <a:off x="204480" y="3593880"/>
            <a:ext cx="8939520" cy="84960"/>
          </a:xfrm>
          <a:prstGeom prst="rect">
            <a:avLst/>
          </a:prstGeom>
          <a:solidFill>
            <a:srgbClr val="e4f3f4"/>
          </a:solidFill>
          <a:ln w="0">
            <a:noFill/>
          </a:ln>
        </p:spPr>
        <p:style>
          <a:lnRef idx="0"/>
          <a:fillRef idx="0"/>
          <a:effectRef idx="0"/>
          <a:fontRef idx="minor"/>
        </p:style>
      </p:sp>
      <p:sp>
        <p:nvSpPr>
          <p:cNvPr id="672" name="Google Shape;3269;p220"/>
          <p:cNvSpPr txBox="1"/>
          <p:nvPr/>
        </p:nvSpPr>
        <p:spPr>
          <a:xfrm>
            <a:off x="663840" y="825120"/>
            <a:ext cx="7816320" cy="414720"/>
          </a:xfrm>
          <a:prstGeom prst="rect">
            <a:avLst/>
          </a:prstGeom>
          <a:noFill/>
          <a:ln w="0">
            <a:noFill/>
          </a:ln>
        </p:spPr>
        <p:txBody>
          <a:bodyPr lIns="0" rIns="0" tIns="0" bIns="0">
            <a:noAutofit/>
          </a:bodyPr>
          <a:p>
            <a:pPr algn="ctr">
              <a:lnSpc>
                <a:spcPct val="100000"/>
              </a:lnSpc>
              <a:tabLst>
                <a:tab algn="l" pos="0"/>
              </a:tabLst>
            </a:pPr>
            <a:r>
              <a:rPr b="0" lang="en" sz="2100" spc="-1" strike="noStrike">
                <a:solidFill>
                  <a:srgbClr val="000000"/>
                </a:solidFill>
                <a:latin typeface="Red Hat Display"/>
                <a:ea typeface="Red Hat Display"/>
              </a:rPr>
              <a:t>Roadmap Timeline 2021</a:t>
            </a:r>
            <a:endParaRPr b="0" lang="en-US" sz="2100" spc="-1" strike="noStrike">
              <a:solidFill>
                <a:srgbClr val="000000"/>
              </a:solidFill>
              <a:latin typeface="Arial"/>
            </a:endParaRPr>
          </a:p>
        </p:txBody>
      </p:sp>
      <p:sp>
        <p:nvSpPr>
          <p:cNvPr id="673" name="Google Shape;3270;p220"/>
          <p:cNvSpPr/>
          <p:nvPr/>
        </p:nvSpPr>
        <p:spPr>
          <a:xfrm>
            <a:off x="530280" y="2644920"/>
            <a:ext cx="8613720" cy="84960"/>
          </a:xfrm>
          <a:prstGeom prst="rect">
            <a:avLst/>
          </a:prstGeom>
          <a:solidFill>
            <a:schemeClr val="lt2"/>
          </a:solidFill>
          <a:ln w="0">
            <a:noFill/>
          </a:ln>
        </p:spPr>
        <p:style>
          <a:lnRef idx="0"/>
          <a:fillRef idx="0"/>
          <a:effectRef idx="0"/>
          <a:fontRef idx="minor"/>
        </p:style>
      </p:sp>
      <p:sp>
        <p:nvSpPr>
          <p:cNvPr id="674" name="Google Shape;3271;p220"/>
          <p:cNvSpPr/>
          <p:nvPr/>
        </p:nvSpPr>
        <p:spPr>
          <a:xfrm rot="10800000">
            <a:off x="156276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75" name="Google Shape;3272;p220"/>
          <p:cNvSpPr/>
          <p:nvPr/>
        </p:nvSpPr>
        <p:spPr>
          <a:xfrm rot="10800000">
            <a:off x="4199040" y="22672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76" name="Google Shape;3273;p220"/>
          <p:cNvSpPr/>
          <p:nvPr/>
        </p:nvSpPr>
        <p:spPr>
          <a:xfrm rot="10800000">
            <a:off x="6610320" y="2261880"/>
            <a:ext cx="360" cy="468360"/>
          </a:xfrm>
          <a:custGeom>
            <a:avLst/>
            <a:gdLst/>
            <a:ahLst/>
            <a:rect l="l" t="t" r="r" b="b"/>
            <a:pathLst>
              <a:path w="21600" h="21600">
                <a:moveTo>
                  <a:pt x="0" y="0"/>
                </a:moveTo>
                <a:lnTo>
                  <a:pt x="21600" y="21600"/>
                </a:lnTo>
              </a:path>
            </a:pathLst>
          </a:custGeom>
          <a:noFill/>
          <a:ln w="9525">
            <a:solidFill>
              <a:srgbClr val="ee0000"/>
            </a:solidFill>
            <a:round/>
            <a:tailEnd len="med" type="oval" w="med"/>
          </a:ln>
        </p:spPr>
        <p:style>
          <a:lnRef idx="0"/>
          <a:fillRef idx="0"/>
          <a:effectRef idx="0"/>
          <a:fontRef idx="minor"/>
        </p:style>
      </p:sp>
      <p:sp>
        <p:nvSpPr>
          <p:cNvPr id="677" name="Google Shape;3274;p220"/>
          <p:cNvSpPr/>
          <p:nvPr/>
        </p:nvSpPr>
        <p:spPr>
          <a:xfrm rot="10800000">
            <a:off x="2494800" y="268020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78" name="Google Shape;3275;p220"/>
          <p:cNvSpPr/>
          <p:nvPr/>
        </p:nvSpPr>
        <p:spPr>
          <a:xfrm rot="10800000">
            <a:off x="4976640" y="264528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79" name="Google Shape;3276;p220"/>
          <p:cNvSpPr/>
          <p:nvPr/>
        </p:nvSpPr>
        <p:spPr>
          <a:xfrm rot="10800000">
            <a:off x="7886520" y="2645280"/>
            <a:ext cx="360" cy="46836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680" name="Google Shape;3277;p220"/>
          <p:cNvSpPr txBox="1"/>
          <p:nvPr/>
        </p:nvSpPr>
        <p:spPr>
          <a:xfrm>
            <a:off x="335880" y="41760"/>
            <a:ext cx="3861360" cy="612000"/>
          </a:xfrm>
          <a:prstGeom prst="rect">
            <a:avLst/>
          </a:prstGeom>
          <a:noFill/>
          <a:ln w="0">
            <a:noFill/>
          </a:ln>
        </p:spPr>
        <p:txBody>
          <a:bodyPr lIns="329040" rIns="68400" tIns="68400" bIns="68400" anchor="ctr">
            <a:noAutofit/>
          </a:bodyPr>
          <a:p>
            <a:pPr>
              <a:lnSpc>
                <a:spcPct val="100000"/>
              </a:lnSpc>
              <a:tabLst>
                <a:tab algn="l" pos="0"/>
              </a:tabLst>
            </a:pPr>
            <a:r>
              <a:rPr b="0" lang="en" sz="800" spc="-1" strike="noStrike">
                <a:solidFill>
                  <a:srgbClr val="ee0000"/>
                </a:solidFill>
                <a:latin typeface="Red Hat Display Medium"/>
                <a:ea typeface="Red Hat Display Medium"/>
              </a:rPr>
              <a:t>Timeline Overview </a:t>
            </a:r>
            <a:endParaRPr b="0" lang="en-US" sz="800" spc="-1" strike="noStrike">
              <a:latin typeface="Arial"/>
            </a:endParaRPr>
          </a:p>
        </p:txBody>
      </p:sp>
      <p:sp>
        <p:nvSpPr>
          <p:cNvPr id="681" name="Google Shape;3278;p220"/>
          <p:cNvSpPr txBox="1"/>
          <p:nvPr/>
        </p:nvSpPr>
        <p:spPr>
          <a:xfrm>
            <a:off x="1197360" y="28018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April </a:t>
            </a:r>
            <a:endParaRPr b="0" lang="en-US" sz="1100" spc="-1" strike="noStrike">
              <a:latin typeface="Arial"/>
            </a:endParaRPr>
          </a:p>
        </p:txBody>
      </p:sp>
      <p:sp>
        <p:nvSpPr>
          <p:cNvPr id="682" name="Google Shape;3279;p220"/>
          <p:cNvSpPr txBox="1"/>
          <p:nvPr/>
        </p:nvSpPr>
        <p:spPr>
          <a:xfrm>
            <a:off x="2121120" y="245376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Early May </a:t>
            </a:r>
            <a:endParaRPr b="0" lang="en-US" sz="1100" spc="-1" strike="noStrike">
              <a:latin typeface="Arial"/>
            </a:endParaRPr>
          </a:p>
        </p:txBody>
      </p:sp>
      <p:sp>
        <p:nvSpPr>
          <p:cNvPr id="683" name="Google Shape;3280;p220"/>
          <p:cNvSpPr txBox="1"/>
          <p:nvPr/>
        </p:nvSpPr>
        <p:spPr>
          <a:xfrm>
            <a:off x="1417680" y="3192120"/>
            <a:ext cx="1883520" cy="284040"/>
          </a:xfrm>
          <a:prstGeom prst="rect">
            <a:avLst/>
          </a:prstGeom>
          <a:solidFill>
            <a:srgbClr val="ffffff"/>
          </a:solidFill>
          <a:ln w="0">
            <a:noFill/>
          </a:ln>
        </p:spPr>
        <p:txBody>
          <a:bodyPr tIns="91440" bIns="91440" anchor="ctr">
            <a:noAutofit/>
          </a:bodyPr>
          <a:p>
            <a:pPr algn="r">
              <a:lnSpc>
                <a:spcPct val="115000"/>
              </a:lnSpc>
              <a:tabLst>
                <a:tab algn="l" pos="0"/>
              </a:tabLst>
            </a:pPr>
            <a:r>
              <a:rPr b="0" lang="en" sz="900" spc="-1" strike="noStrike">
                <a:solidFill>
                  <a:srgbClr val="000000"/>
                </a:solidFill>
                <a:latin typeface="Red Hat Display Medium"/>
                <a:ea typeface="Red Hat Display Medium"/>
              </a:rPr>
              <a:t>Ansible Network Automation</a:t>
            </a:r>
            <a:endParaRPr b="0" lang="en-US" sz="900" spc="-1" strike="noStrike">
              <a:latin typeface="Arial"/>
            </a:endParaRPr>
          </a:p>
        </p:txBody>
      </p:sp>
      <p:sp>
        <p:nvSpPr>
          <p:cNvPr id="684" name="Google Shape;3281;p220"/>
          <p:cNvSpPr txBox="1"/>
          <p:nvPr/>
        </p:nvSpPr>
        <p:spPr>
          <a:xfrm>
            <a:off x="1625040" y="347760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Release of Ansible.Network meta collection. </a:t>
            </a:r>
            <a:br/>
            <a:endParaRPr b="0" lang="en-US" sz="900" spc="-1" strike="noStrike">
              <a:latin typeface="Arial"/>
            </a:endParaRPr>
          </a:p>
        </p:txBody>
      </p:sp>
      <p:sp>
        <p:nvSpPr>
          <p:cNvPr id="685" name="Google Shape;3282;p220"/>
          <p:cNvSpPr txBox="1"/>
          <p:nvPr/>
        </p:nvSpPr>
        <p:spPr>
          <a:xfrm>
            <a:off x="3828240" y="280728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June </a:t>
            </a:r>
            <a:endParaRPr b="0" lang="en-US" sz="1100" spc="-1" strike="noStrike">
              <a:latin typeface="Arial"/>
            </a:endParaRPr>
          </a:p>
        </p:txBody>
      </p:sp>
      <p:sp>
        <p:nvSpPr>
          <p:cNvPr id="686" name="Google Shape;3283;p220"/>
          <p:cNvSpPr txBox="1"/>
          <p:nvPr/>
        </p:nvSpPr>
        <p:spPr>
          <a:xfrm>
            <a:off x="4599000" y="2418840"/>
            <a:ext cx="7315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July </a:t>
            </a:r>
            <a:endParaRPr b="0" lang="en-US" sz="1100" spc="-1" strike="noStrike">
              <a:latin typeface="Arial"/>
            </a:endParaRPr>
          </a:p>
        </p:txBody>
      </p:sp>
      <p:sp>
        <p:nvSpPr>
          <p:cNvPr id="687" name="Google Shape;3284;p220"/>
          <p:cNvSpPr txBox="1"/>
          <p:nvPr/>
        </p:nvSpPr>
        <p:spPr>
          <a:xfrm>
            <a:off x="3617640" y="3216240"/>
            <a:ext cx="188352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Ansible Security Automation</a:t>
            </a:r>
            <a:endParaRPr b="0" lang="en-US" sz="900" spc="-1" strike="noStrike">
              <a:latin typeface="Arial"/>
            </a:endParaRPr>
          </a:p>
        </p:txBody>
      </p:sp>
      <p:sp>
        <p:nvSpPr>
          <p:cNvPr id="688" name="Google Shape;3285;p220"/>
          <p:cNvSpPr txBox="1"/>
          <p:nvPr/>
        </p:nvSpPr>
        <p:spPr>
          <a:xfrm>
            <a:off x="3756600" y="347472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see previous slide</a:t>
            </a:r>
            <a:endParaRPr b="0" lang="en-US" sz="900" spc="-1" strike="noStrike">
              <a:latin typeface="Arial"/>
            </a:endParaRPr>
          </a:p>
          <a:p>
            <a:pPr algn="r">
              <a:lnSpc>
                <a:spcPct val="122000"/>
              </a:lnSpc>
              <a:tabLst>
                <a:tab algn="l" pos="0"/>
              </a:tabLst>
            </a:pPr>
            <a:endParaRPr b="0" lang="en-US" sz="900" spc="-1" strike="noStrike">
              <a:latin typeface="Arial"/>
            </a:endParaRPr>
          </a:p>
          <a:p>
            <a:pPr algn="r">
              <a:lnSpc>
                <a:spcPct val="122000"/>
              </a:lnSpc>
              <a:tabLst>
                <a:tab algn="l" pos="0"/>
              </a:tabLst>
            </a:pPr>
            <a:endParaRPr b="0" lang="en-US" sz="900" spc="-1" strike="noStrike">
              <a:latin typeface="Arial"/>
            </a:endParaRPr>
          </a:p>
        </p:txBody>
      </p:sp>
      <p:sp>
        <p:nvSpPr>
          <p:cNvPr id="689" name="Google Shape;3286;p220"/>
          <p:cNvSpPr txBox="1"/>
          <p:nvPr/>
        </p:nvSpPr>
        <p:spPr>
          <a:xfrm>
            <a:off x="6089040" y="2801880"/>
            <a:ext cx="10429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October </a:t>
            </a:r>
            <a:endParaRPr b="0" lang="en-US" sz="1100" spc="-1" strike="noStrike">
              <a:latin typeface="Arial"/>
            </a:endParaRPr>
          </a:p>
        </p:txBody>
      </p:sp>
      <p:sp>
        <p:nvSpPr>
          <p:cNvPr id="690" name="Google Shape;3287;p220"/>
          <p:cNvSpPr txBox="1"/>
          <p:nvPr/>
        </p:nvSpPr>
        <p:spPr>
          <a:xfrm>
            <a:off x="7399440" y="2446200"/>
            <a:ext cx="97488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November</a:t>
            </a:r>
            <a:endParaRPr b="0" lang="en-US" sz="1100" spc="-1" strike="noStrike">
              <a:latin typeface="Arial"/>
            </a:endParaRPr>
          </a:p>
        </p:txBody>
      </p:sp>
      <p:sp>
        <p:nvSpPr>
          <p:cNvPr id="691" name="Google Shape;3288;p220"/>
          <p:cNvSpPr txBox="1"/>
          <p:nvPr/>
        </p:nvSpPr>
        <p:spPr>
          <a:xfrm>
            <a:off x="6274800" y="3192120"/>
            <a:ext cx="188352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Ansible Cloud Automation</a:t>
            </a:r>
            <a:endParaRPr b="0" lang="en-US" sz="900" spc="-1" strike="noStrike">
              <a:latin typeface="Arial"/>
            </a:endParaRPr>
          </a:p>
        </p:txBody>
      </p:sp>
      <p:sp>
        <p:nvSpPr>
          <p:cNvPr id="692" name="Google Shape;3289;p220"/>
          <p:cNvSpPr txBox="1"/>
          <p:nvPr/>
        </p:nvSpPr>
        <p:spPr>
          <a:xfrm>
            <a:off x="6489360" y="347760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VMware vSphere, Red Hat Openshift, Amazon AWS </a:t>
            </a:r>
            <a:endParaRPr b="0" lang="en-US" sz="900" spc="-1" strike="noStrike">
              <a:latin typeface="Arial"/>
            </a:endParaRPr>
          </a:p>
          <a:p>
            <a:pPr algn="r">
              <a:lnSpc>
                <a:spcPct val="122000"/>
              </a:lnSpc>
              <a:tabLst>
                <a:tab algn="l" pos="0"/>
              </a:tabLst>
            </a:pPr>
            <a:endParaRPr b="0" lang="en-US" sz="900" spc="-1" strike="noStrike">
              <a:latin typeface="Arial"/>
            </a:endParaRPr>
          </a:p>
          <a:p>
            <a:pPr algn="r">
              <a:lnSpc>
                <a:spcPct val="122000"/>
              </a:lnSpc>
              <a:tabLst>
                <a:tab algn="l" pos="0"/>
              </a:tabLst>
            </a:pPr>
            <a:endParaRPr b="0" lang="en-US" sz="900" spc="-1" strike="noStrike">
              <a:latin typeface="Arial"/>
            </a:endParaRPr>
          </a:p>
        </p:txBody>
      </p:sp>
      <p:sp>
        <p:nvSpPr>
          <p:cNvPr id="693" name="Google Shape;3290;p220"/>
          <p:cNvSpPr/>
          <p:nvPr/>
        </p:nvSpPr>
        <p:spPr>
          <a:xfrm>
            <a:off x="204480" y="1835280"/>
            <a:ext cx="8939520" cy="84960"/>
          </a:xfrm>
          <a:prstGeom prst="rect">
            <a:avLst/>
          </a:prstGeom>
          <a:solidFill>
            <a:srgbClr val="fddbdb"/>
          </a:solidFill>
          <a:ln w="0">
            <a:noFill/>
          </a:ln>
        </p:spPr>
        <p:style>
          <a:lnRef idx="0"/>
          <a:fillRef idx="0"/>
          <a:effectRef idx="0"/>
          <a:fontRef idx="minor"/>
        </p:style>
      </p:sp>
      <p:sp>
        <p:nvSpPr>
          <p:cNvPr id="694" name="Google Shape;3291;p220"/>
          <p:cNvSpPr/>
          <p:nvPr/>
        </p:nvSpPr>
        <p:spPr>
          <a:xfrm>
            <a:off x="134280" y="1723680"/>
            <a:ext cx="97488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000000"/>
                </a:solidFill>
                <a:latin typeface="Red Hat Display"/>
                <a:ea typeface="Red Hat Display"/>
              </a:rPr>
              <a:t>Platform Updates</a:t>
            </a:r>
            <a:endParaRPr b="0" lang="en-US" sz="700" spc="-1" strike="noStrike">
              <a:latin typeface="Arial"/>
            </a:endParaRPr>
          </a:p>
        </p:txBody>
      </p:sp>
      <p:sp>
        <p:nvSpPr>
          <p:cNvPr id="695" name="Google Shape;3292;p220"/>
          <p:cNvSpPr txBox="1"/>
          <p:nvPr/>
        </p:nvSpPr>
        <p:spPr>
          <a:xfrm>
            <a:off x="153180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Announce at Red Hat Summit 2021</a:t>
            </a:r>
            <a:endParaRPr b="0" lang="en-US" sz="900" spc="-1" strike="noStrike">
              <a:latin typeface="Arial"/>
            </a:endParaRPr>
          </a:p>
        </p:txBody>
      </p:sp>
      <p:sp>
        <p:nvSpPr>
          <p:cNvPr id="696" name="Google Shape;3293;p220"/>
          <p:cNvSpPr txBox="1"/>
          <p:nvPr/>
        </p:nvSpPr>
        <p:spPr>
          <a:xfrm>
            <a:off x="4050000" y="1616760"/>
            <a:ext cx="203832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Includes  support of Execution Environments, Ansible Builder, and Ansible Explorer </a:t>
            </a:r>
            <a:endParaRPr b="0" lang="en-US" sz="900" spc="-1" strike="noStrike">
              <a:latin typeface="Arial"/>
            </a:endParaRPr>
          </a:p>
        </p:txBody>
      </p:sp>
      <p:sp>
        <p:nvSpPr>
          <p:cNvPr id="697" name="Google Shape;3294;p220"/>
          <p:cNvSpPr txBox="1"/>
          <p:nvPr/>
        </p:nvSpPr>
        <p:spPr>
          <a:xfrm>
            <a:off x="6568560" y="1618560"/>
            <a:ext cx="1579680" cy="506160"/>
          </a:xfrm>
          <a:prstGeom prst="rect">
            <a:avLst/>
          </a:prstGeom>
          <a:solidFill>
            <a:srgbClr val="ffffff"/>
          </a:solidFill>
          <a:ln w="0">
            <a:noFill/>
          </a:ln>
        </p:spPr>
        <p:txBody>
          <a:bodyPr tIns="91440" bIns="91440">
            <a:noAutofit/>
          </a:bodyPr>
          <a:p>
            <a:pPr>
              <a:lnSpc>
                <a:spcPct val="115000"/>
              </a:lnSpc>
              <a:tabLst>
                <a:tab algn="l" pos="0"/>
              </a:tabLst>
            </a:pPr>
            <a:r>
              <a:rPr b="0" lang="en" sz="900" spc="-1" strike="noStrike">
                <a:solidFill>
                  <a:srgbClr val="000000"/>
                </a:solidFill>
                <a:latin typeface="Red Hat Display"/>
                <a:ea typeface="Red Hat Display"/>
              </a:rPr>
              <a:t>Execution Environments decoupled from control plane for flexibility </a:t>
            </a:r>
            <a:endParaRPr b="0" lang="en-US" sz="900" spc="-1" strike="noStrike">
              <a:latin typeface="Arial"/>
            </a:endParaRPr>
          </a:p>
        </p:txBody>
      </p:sp>
      <p:sp>
        <p:nvSpPr>
          <p:cNvPr id="698" name="Google Shape;3295;p220"/>
          <p:cNvSpPr/>
          <p:nvPr/>
        </p:nvSpPr>
        <p:spPr>
          <a:xfrm>
            <a:off x="134280" y="3482280"/>
            <a:ext cx="97488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000000"/>
                </a:solidFill>
                <a:latin typeface="Red Hat Display"/>
                <a:ea typeface="Red Hat Display"/>
              </a:rPr>
              <a:t>Content Updates</a:t>
            </a:r>
            <a:endParaRPr b="0" lang="en-US" sz="700" spc="-1" strike="noStrike">
              <a:latin typeface="Arial"/>
            </a:endParaRPr>
          </a:p>
        </p:txBody>
      </p:sp>
      <p:sp>
        <p:nvSpPr>
          <p:cNvPr id="699" name="Google Shape;3296;p220"/>
          <p:cNvSpPr/>
          <p:nvPr/>
        </p:nvSpPr>
        <p:spPr>
          <a:xfrm rot="10800000">
            <a:off x="3411000" y="2730240"/>
            <a:ext cx="360" cy="140832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700" name="Google Shape;3297;p220"/>
          <p:cNvSpPr/>
          <p:nvPr/>
        </p:nvSpPr>
        <p:spPr>
          <a:xfrm>
            <a:off x="204120" y="4348080"/>
            <a:ext cx="8939520" cy="84960"/>
          </a:xfrm>
          <a:prstGeom prst="rect">
            <a:avLst/>
          </a:prstGeom>
          <a:solidFill>
            <a:srgbClr val="43adaf"/>
          </a:solidFill>
          <a:ln w="0">
            <a:noFill/>
          </a:ln>
        </p:spPr>
        <p:style>
          <a:lnRef idx="0"/>
          <a:fillRef idx="0"/>
          <a:effectRef idx="0"/>
          <a:fontRef idx="minor"/>
        </p:style>
      </p:sp>
      <p:sp>
        <p:nvSpPr>
          <p:cNvPr id="701" name="Google Shape;3298;p220"/>
          <p:cNvSpPr/>
          <p:nvPr/>
        </p:nvSpPr>
        <p:spPr>
          <a:xfrm>
            <a:off x="204480" y="4244760"/>
            <a:ext cx="1296720" cy="289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700" spc="-1" strike="noStrike">
                <a:solidFill>
                  <a:srgbClr val="ffffff"/>
                </a:solidFill>
                <a:latin typeface="Red Hat Display"/>
                <a:ea typeface="Red Hat Display"/>
              </a:rPr>
              <a:t>Hosted Services Updates</a:t>
            </a:r>
            <a:endParaRPr b="0" lang="en-US" sz="700" spc="-1" strike="noStrike">
              <a:latin typeface="Arial"/>
            </a:endParaRPr>
          </a:p>
        </p:txBody>
      </p:sp>
      <p:sp>
        <p:nvSpPr>
          <p:cNvPr id="702" name="Google Shape;3299;p220"/>
          <p:cNvSpPr txBox="1"/>
          <p:nvPr/>
        </p:nvSpPr>
        <p:spPr>
          <a:xfrm>
            <a:off x="2621160" y="4193280"/>
            <a:ext cx="157968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Automation Analytics</a:t>
            </a:r>
            <a:endParaRPr b="0" lang="en-US" sz="900" spc="-1" strike="noStrike">
              <a:latin typeface="Arial"/>
            </a:endParaRPr>
          </a:p>
        </p:txBody>
      </p:sp>
      <p:sp>
        <p:nvSpPr>
          <p:cNvPr id="703" name="Google Shape;3300;p220"/>
          <p:cNvSpPr txBox="1"/>
          <p:nvPr/>
        </p:nvSpPr>
        <p:spPr>
          <a:xfrm>
            <a:off x="2621160" y="435240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Automation Planner</a:t>
            </a:r>
            <a:endParaRPr b="0" lang="en-US" sz="900" spc="-1" strike="noStrike">
              <a:latin typeface="Arial"/>
            </a:endParaRPr>
          </a:p>
        </p:txBody>
      </p:sp>
      <p:sp>
        <p:nvSpPr>
          <p:cNvPr id="704" name="Google Shape;3301;p220"/>
          <p:cNvSpPr/>
          <p:nvPr/>
        </p:nvSpPr>
        <p:spPr>
          <a:xfrm rot="10800000">
            <a:off x="5887800" y="2730600"/>
            <a:ext cx="360" cy="1408320"/>
          </a:xfrm>
          <a:custGeom>
            <a:avLst/>
            <a:gdLst/>
            <a:ahLst/>
            <a:rect l="l" t="t" r="r" b="b"/>
            <a:pathLst>
              <a:path w="21600" h="21600">
                <a:moveTo>
                  <a:pt x="0" y="0"/>
                </a:moveTo>
                <a:lnTo>
                  <a:pt x="21600" y="21600"/>
                </a:lnTo>
              </a:path>
            </a:pathLst>
          </a:custGeom>
          <a:noFill/>
          <a:ln w="9525">
            <a:solidFill>
              <a:srgbClr val="ee0000"/>
            </a:solidFill>
            <a:round/>
            <a:headEnd len="med" type="oval" w="med"/>
          </a:ln>
        </p:spPr>
        <p:style>
          <a:lnRef idx="0"/>
          <a:fillRef idx="0"/>
          <a:effectRef idx="0"/>
          <a:fontRef idx="minor"/>
        </p:style>
      </p:sp>
      <p:sp>
        <p:nvSpPr>
          <p:cNvPr id="705" name="Google Shape;3302;p220"/>
          <p:cNvSpPr txBox="1"/>
          <p:nvPr/>
        </p:nvSpPr>
        <p:spPr>
          <a:xfrm>
            <a:off x="5097960" y="4193640"/>
            <a:ext cx="1579680" cy="284040"/>
          </a:xfrm>
          <a:prstGeom prst="rect">
            <a:avLst/>
          </a:prstGeom>
          <a:solidFill>
            <a:srgbClr val="ffffff"/>
          </a:solidFill>
          <a:ln w="0">
            <a:noFill/>
          </a:ln>
        </p:spPr>
        <p:txBody>
          <a:bodyPr tIns="91440" bIns="91440" anchor="b">
            <a:noAutofit/>
          </a:bodyPr>
          <a:p>
            <a:pPr algn="r">
              <a:lnSpc>
                <a:spcPct val="115000"/>
              </a:lnSpc>
              <a:tabLst>
                <a:tab algn="l" pos="0"/>
              </a:tabLst>
            </a:pPr>
            <a:r>
              <a:rPr b="0" lang="en" sz="900" spc="-1" strike="noStrike">
                <a:solidFill>
                  <a:srgbClr val="000000"/>
                </a:solidFill>
                <a:latin typeface="Red Hat Display Medium"/>
                <a:ea typeface="Red Hat Display Medium"/>
              </a:rPr>
              <a:t>Automation Analytics</a:t>
            </a:r>
            <a:endParaRPr b="0" lang="en-US" sz="900" spc="-1" strike="noStrike">
              <a:latin typeface="Arial"/>
            </a:endParaRPr>
          </a:p>
        </p:txBody>
      </p:sp>
      <p:sp>
        <p:nvSpPr>
          <p:cNvPr id="706" name="Google Shape;3303;p220"/>
          <p:cNvSpPr txBox="1"/>
          <p:nvPr/>
        </p:nvSpPr>
        <p:spPr>
          <a:xfrm>
            <a:off x="5097960" y="4348080"/>
            <a:ext cx="1579680" cy="506160"/>
          </a:xfrm>
          <a:prstGeom prst="rect">
            <a:avLst/>
          </a:prstGeom>
          <a:solidFill>
            <a:srgbClr val="ffffff"/>
          </a:solidFill>
          <a:ln w="0">
            <a:noFill/>
          </a:ln>
        </p:spPr>
        <p:txBody>
          <a:bodyPr tIns="91440" bIns="91440">
            <a:noAutofit/>
          </a:bodyPr>
          <a:p>
            <a:pPr algn="r">
              <a:lnSpc>
                <a:spcPct val="122000"/>
              </a:lnSpc>
              <a:tabLst>
                <a:tab algn="l" pos="0"/>
              </a:tabLst>
            </a:pPr>
            <a:r>
              <a:rPr b="0" lang="en" sz="900" spc="-1" strike="noStrike">
                <a:solidFill>
                  <a:srgbClr val="000000"/>
                </a:solidFill>
                <a:latin typeface="Red Hat Display"/>
                <a:ea typeface="Red Hat Display"/>
              </a:rPr>
              <a:t>Email / Notifications </a:t>
            </a:r>
            <a:endParaRPr b="0" lang="en-US" sz="900" spc="-1" strike="noStrike">
              <a:latin typeface="Arial"/>
            </a:endParaRPr>
          </a:p>
          <a:p>
            <a:pPr algn="r">
              <a:lnSpc>
                <a:spcPct val="122000"/>
              </a:lnSpc>
              <a:tabLst>
                <a:tab algn="l" pos="0"/>
              </a:tabLst>
            </a:pPr>
            <a:endParaRPr b="0" lang="en-US" sz="900" spc="-1" strike="noStrike">
              <a:latin typeface="Arial"/>
            </a:endParaRPr>
          </a:p>
        </p:txBody>
      </p:sp>
      <p:sp>
        <p:nvSpPr>
          <p:cNvPr id="707" name="Google Shape;3304;p220"/>
          <p:cNvSpPr txBox="1"/>
          <p:nvPr/>
        </p:nvSpPr>
        <p:spPr>
          <a:xfrm>
            <a:off x="4050000" y="1372320"/>
            <a:ext cx="1950120" cy="284040"/>
          </a:xfrm>
          <a:prstGeom prst="rect">
            <a:avLst/>
          </a:prstGeom>
          <a:no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General Availability </a:t>
            </a:r>
            <a:endParaRPr b="0" lang="en-US" sz="900" spc="-1" strike="noStrike">
              <a:latin typeface="Arial"/>
            </a:endParaRPr>
          </a:p>
        </p:txBody>
      </p:sp>
      <p:sp>
        <p:nvSpPr>
          <p:cNvPr id="708" name="Google Shape;3305;p220"/>
          <p:cNvSpPr txBox="1"/>
          <p:nvPr/>
        </p:nvSpPr>
        <p:spPr>
          <a:xfrm>
            <a:off x="1531800" y="1372320"/>
            <a:ext cx="1879200" cy="284040"/>
          </a:xfrm>
          <a:prstGeom prst="rect">
            <a:avLst/>
          </a:prstGeom>
          <a:solidFill>
            <a:srgbClr val="ffffff"/>
          </a:solidFill>
          <a:ln w="0">
            <a:noFill/>
          </a:ln>
        </p:spPr>
        <p:txBody>
          <a:bodyPr tIns="91440" bIns="91440" anchor="ctr">
            <a:noAutofit/>
          </a:bodyPr>
          <a:p>
            <a:pPr>
              <a:lnSpc>
                <a:spcPct val="115000"/>
              </a:lnSpc>
              <a:tabLst>
                <a:tab algn="l" pos="0"/>
              </a:tabLst>
            </a:pPr>
            <a:r>
              <a:rPr b="0" lang="en" sz="900" spc="-1" strike="noStrike">
                <a:solidFill>
                  <a:srgbClr val="000000"/>
                </a:solidFill>
                <a:latin typeface="Red Hat Display Medium"/>
                <a:ea typeface="Red Hat Display Medium"/>
              </a:rPr>
              <a:t>Ansible Automation Platform 2.0 Announcement</a:t>
            </a:r>
            <a:endParaRPr b="0" lang="en-US" sz="900" spc="-1" strike="noStrike">
              <a:latin typeface="Arial"/>
            </a:endParaRPr>
          </a:p>
        </p:txBody>
      </p:sp>
      <p:sp>
        <p:nvSpPr>
          <p:cNvPr id="709" name="Google Shape;3306;p220"/>
          <p:cNvSpPr txBox="1"/>
          <p:nvPr/>
        </p:nvSpPr>
        <p:spPr>
          <a:xfrm>
            <a:off x="6568560" y="1371600"/>
            <a:ext cx="1579680" cy="218520"/>
          </a:xfrm>
          <a:prstGeom prst="rect">
            <a:avLst/>
          </a:prstGeom>
          <a:noFill/>
          <a:ln w="0">
            <a:noFill/>
          </a:ln>
        </p:spPr>
        <p:txBody>
          <a:bodyPr tIns="91440" bIns="91440" anchor="b">
            <a:noAutofit/>
          </a:bodyPr>
          <a:p>
            <a:pPr>
              <a:lnSpc>
                <a:spcPct val="115000"/>
              </a:lnSpc>
              <a:tabLst>
                <a:tab algn="l" pos="0"/>
              </a:tabLst>
            </a:pPr>
            <a:r>
              <a:rPr b="0" lang="en" sz="900" spc="-1" strike="noStrike">
                <a:solidFill>
                  <a:srgbClr val="000000"/>
                </a:solidFill>
                <a:latin typeface="Red Hat Display Medium"/>
                <a:ea typeface="Red Hat Display Medium"/>
              </a:rPr>
              <a:t>Automation mesh</a:t>
            </a:r>
            <a:endParaRPr b="0" lang="en-US" sz="900" spc="-1" strike="noStrike">
              <a:latin typeface="Arial"/>
            </a:endParaRPr>
          </a:p>
        </p:txBody>
      </p:sp>
      <p:sp>
        <p:nvSpPr>
          <p:cNvPr id="710" name="Google Shape;3307;p220"/>
          <p:cNvSpPr txBox="1"/>
          <p:nvPr/>
        </p:nvSpPr>
        <p:spPr>
          <a:xfrm>
            <a:off x="5366520" y="2468160"/>
            <a:ext cx="10429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September</a:t>
            </a:r>
            <a:endParaRPr b="0" lang="en-US" sz="1100" spc="-1" strike="noStrike">
              <a:latin typeface="Arial"/>
            </a:endParaRPr>
          </a:p>
        </p:txBody>
      </p:sp>
      <p:sp>
        <p:nvSpPr>
          <p:cNvPr id="711" name="Google Shape;3308;p220"/>
          <p:cNvSpPr txBox="1"/>
          <p:nvPr/>
        </p:nvSpPr>
        <p:spPr>
          <a:xfrm>
            <a:off x="2889720" y="2468160"/>
            <a:ext cx="1042920" cy="175680"/>
          </a:xfrm>
          <a:prstGeom prst="rect">
            <a:avLst/>
          </a:prstGeom>
          <a:noFill/>
          <a:ln w="0">
            <a:noFill/>
          </a:ln>
        </p:spPr>
        <p:txBody>
          <a:bodyPr lIns="0" rIns="0" tIns="0" bIns="0" anchor="ctr">
            <a:noAutofit/>
          </a:bodyPr>
          <a:p>
            <a:pPr algn="ctr">
              <a:lnSpc>
                <a:spcPct val="115000"/>
              </a:lnSpc>
              <a:tabLst>
                <a:tab algn="l" pos="0"/>
              </a:tabLst>
            </a:pPr>
            <a:r>
              <a:rPr b="0" lang="en" sz="1100" spc="-1" strike="noStrike">
                <a:solidFill>
                  <a:srgbClr val="ee0000"/>
                </a:solidFill>
                <a:latin typeface="Red Hat Display"/>
                <a:ea typeface="Red Hat Display"/>
              </a:rPr>
              <a:t>Late May</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12" name="Google Shape;3313;p221"/>
          <p:cNvSpPr/>
          <p:nvPr/>
        </p:nvSpPr>
        <p:spPr>
          <a:xfrm>
            <a:off x="911520" y="1550880"/>
            <a:ext cx="7320600" cy="1717920"/>
          </a:xfrm>
          <a:prstGeom prst="rect">
            <a:avLst/>
          </a:prstGeom>
          <a:solidFill>
            <a:srgbClr val="2e2e2e">
              <a:alpha val="49000"/>
            </a:srgbClr>
          </a:solidFill>
          <a:ln w="0">
            <a:noFill/>
          </a:ln>
        </p:spPr>
        <p:style>
          <a:lnRef idx="0"/>
          <a:fillRef idx="0"/>
          <a:effectRef idx="0"/>
          <a:fontRef idx="minor"/>
        </p:style>
        <p:txBody>
          <a:bodyPr tIns="91440" bIns="91440">
            <a:noAutofit/>
          </a:bodyPr>
          <a:p>
            <a:pPr algn="ctr">
              <a:lnSpc>
                <a:spcPct val="128000"/>
              </a:lnSpc>
              <a:tabLst>
                <a:tab algn="l" pos="0"/>
              </a:tabLst>
            </a:pPr>
            <a:r>
              <a:rPr b="1" lang="en" sz="4300" spc="-1" strike="noStrike">
                <a:solidFill>
                  <a:srgbClr val="ffffff"/>
                </a:solidFill>
                <a:latin typeface="Red Hat Display"/>
                <a:ea typeface="Red Hat Display"/>
              </a:rPr>
              <a:t>2021: Automation Becomes A Business Imperative</a:t>
            </a:r>
            <a:endParaRPr b="0" lang="en-US" sz="4300" spc="-1" strike="noStrike">
              <a:latin typeface="Arial"/>
            </a:endParaRPr>
          </a:p>
          <a:p>
            <a:pPr algn="ctr">
              <a:lnSpc>
                <a:spcPct val="100000"/>
              </a:lnSpc>
              <a:spcBef>
                <a:spcPts val="601"/>
              </a:spcBef>
              <a:tabLst>
                <a:tab algn="l" pos="0"/>
              </a:tabLst>
            </a:pPr>
            <a:endParaRPr b="0" lang="en-US" sz="4300" spc="-1" strike="noStrike">
              <a:latin typeface="Arial"/>
            </a:endParaRPr>
          </a:p>
        </p:txBody>
      </p:sp>
      <p:sp>
        <p:nvSpPr>
          <p:cNvPr id="713" name="Google Shape;3314;p221"/>
          <p:cNvSpPr txBox="1"/>
          <p:nvPr/>
        </p:nvSpPr>
        <p:spPr>
          <a:xfrm>
            <a:off x="663840" y="4627080"/>
            <a:ext cx="6001560" cy="419400"/>
          </a:xfrm>
          <a:prstGeom prst="rect">
            <a:avLst/>
          </a:prstGeom>
          <a:noFill/>
          <a:ln w="0">
            <a:noFill/>
          </a:ln>
        </p:spPr>
        <p:txBody>
          <a:bodyPr lIns="0" rIns="0" tIns="0" bIns="0" anchor="b">
            <a:noAutofit/>
          </a:bodyPr>
          <a:p>
            <a:pPr>
              <a:lnSpc>
                <a:spcPct val="115000"/>
              </a:lnSpc>
              <a:tabLst>
                <a:tab algn="l" pos="0"/>
              </a:tabLst>
            </a:pPr>
            <a:r>
              <a:rPr b="0" lang="en" sz="600" spc="-1" strike="noStrike">
                <a:solidFill>
                  <a:srgbClr val="ffffff"/>
                </a:solidFill>
                <a:latin typeface="Red Hat Display"/>
                <a:ea typeface="Red Hat Display"/>
              </a:rPr>
              <a:t>https://go.forrester.com/blogs/predictions-2021-automation-becomes-a-business-imperative/</a:t>
            </a:r>
            <a:endParaRPr b="0" lang="en-US" sz="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c4c4c"/>
      </a:dk2>
      <a:lt2>
        <a:srgbClr val="f1f1f1"/>
      </a:lt2>
      <a:accent1>
        <a:srgbClr val="ee0000"/>
      </a:accent1>
      <a:accent2>
        <a:srgbClr val="cc0000"/>
      </a:accent2>
      <a:accent3>
        <a:srgbClr val="a30000"/>
      </a:accent3>
      <a:accent4>
        <a:srgbClr val="820000"/>
      </a:accent4>
      <a:accent5>
        <a:srgbClr val="00b9e4"/>
      </a:accent5>
      <a:accent6>
        <a:srgbClr val="007bb0"/>
      </a:accent6>
      <a:hlink>
        <a:srgbClr val="ee0000"/>
      </a:hlink>
      <a:folHlink>
        <a:srgbClr val="057d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LibreOffice/7.1.2.2$Linux_X86_64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2021-06-07T12:02:43Z</dcterms:modified>
  <cp:revision>1</cp:revision>
  <dc:subject/>
  <dc:title/>
</cp:coreProperties>
</file>