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89" r:id="rId3"/>
    <p:sldId id="259" r:id="rId4"/>
    <p:sldId id="262" r:id="rId5"/>
    <p:sldId id="263" r:id="rId6"/>
    <p:sldId id="265" r:id="rId7"/>
    <p:sldId id="266" r:id="rId8"/>
    <p:sldId id="264" r:id="rId9"/>
    <p:sldId id="267" r:id="rId10"/>
    <p:sldId id="281" r:id="rId11"/>
    <p:sldId id="282" r:id="rId12"/>
    <p:sldId id="283" r:id="rId13"/>
    <p:sldId id="284" r:id="rId14"/>
    <p:sldId id="285" r:id="rId15"/>
    <p:sldId id="28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tarti, Ari Fina" initials="BAF" lastIdx="1" clrIdx="0">
    <p:extLst>
      <p:ext uri="{19B8F6BF-5375-455C-9EA6-DF929625EA0E}">
        <p15:presenceInfo xmlns:p15="http://schemas.microsoft.com/office/powerpoint/2012/main" userId="1446cb62-37a7-4c53-ad4f-9bc56cfb8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99" d="100"/>
          <a:sy n="99" d="100"/>
        </p:scale>
        <p:origin x="8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D43D-8FF8-3F42-A69F-B5585BC6B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DCC3-E4C6-C142-95A0-63B3CE2E0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C755-6986-5047-93D3-A24CAAD9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14E6-702B-B445-ACA2-D22663D8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64D8-ADD6-C242-AF8C-A0EEE5F4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4D03-8438-5E4F-A5BE-2A4639A4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F2C00-7846-D944-9A1E-0F77E9CD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E18C-3E26-0B43-B0E1-036103DB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4BBB-6666-834F-8AED-A7E9CB1A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A863-AB34-F74F-B227-6B38AA28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8B0B4-71ED-364B-8B8E-BEED2E005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0104A-EB1C-104C-9A9C-8FC0470C7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730C0-9E07-BD4F-B299-73D02EB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02AEE-4817-FF44-806E-34F29797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0213-E3EC-AC45-B7AC-1F46B4C5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30AF-B26B-1E47-8B25-FA9EEC58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EF99-106C-EB4C-BFAC-12FE94DC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064B-2866-8740-B098-BEC00D56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37C3-5118-2841-B6A2-7B7249DB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E017-45EE-8C4F-93BF-9C00CE6F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FDDD-A84E-7E42-86F2-46418901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09633-A8F1-2B4C-A34A-31206C21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DA0A-F72F-EE4E-86B6-3CDDCD5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91E2-797A-0843-9656-17B471A9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346C-FEAB-B945-AE48-958135FB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29B9-EB3D-154D-B1C8-C412DD73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9AF1-BAD8-B840-BB01-67F6B7402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9C0D3-D396-8F4E-AD72-4BF18750C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F38E6-892E-4042-9229-45B82143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EF76-A619-3C4B-A449-C2015CA7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BB16-75BB-604E-8BA0-80F7A114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8CC1-CADB-914A-880D-247A6A2A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297A-31BB-904C-AC97-1C795992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53788-7041-A54D-873B-19E5D283B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8EA7D-DF8F-4F48-A0EA-BD5A82330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79B1F-23FA-AB47-A1A5-048D5055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E20C5-C4C1-C44D-B3AE-BE370991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B0919-A8F5-8A42-A3D9-5EE2AFDF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03EC2-F41A-1648-8E94-BCF38301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A0D1-5CE4-644C-B489-9FEAEAF8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FDD58-2942-0848-90C6-65342886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3E7F3-7C38-5A42-AF70-02A0A1CD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14B82-B8BF-5B46-8187-F8320782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72AEF-5756-3941-BC39-EA8C0BA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58CA9-D379-5B42-9DEB-8B61F03D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0CD55-32BA-174B-B744-7A724AEA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442F-A73A-EB42-83A6-600416F3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EFE5-5500-A746-8BAB-CEF240622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A9A46-FA1C-9A44-95B2-15AB411A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3F80-6C4D-FC4C-B11D-73608B07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69191-C46F-0B41-9DFF-0319E799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40143-4157-2343-84C1-153B0692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4EC6-E9D1-A34B-93EE-B4F3F27E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31D0-FB60-A742-A635-33E1BECC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A3169-C5F1-5C4B-91D7-2CAF55A37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1C56B-ED1C-A048-8B27-B70D6F83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365E8-CD34-EB47-A0C3-5BD09B86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32837-75AD-A743-900B-4B22B1A1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3E685-4FD6-6046-8070-00D00830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F93A3-C236-D243-8C89-43B16EED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14A6-B95D-D84F-BA67-CEB126DA5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FD8B-196D-3447-92B6-E14F8C1A629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96F3-04FE-AF40-AA28-2B8639448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69006-58A4-724A-A6E5-7B0BFC9B0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4FB0-5748-AC43-8982-680C504D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71285-1B5F-5D4E-AA21-AA08299873CE}"/>
              </a:ext>
            </a:extLst>
          </p:cNvPr>
          <p:cNvSpPr txBox="1"/>
          <p:nvPr/>
        </p:nvSpPr>
        <p:spPr>
          <a:xfrm>
            <a:off x="1081825" y="1690062"/>
            <a:ext cx="9450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Comparison of the results among three different workflows adapted from GLBRC/Bonito’s Lab Workflow and Dr. Patrick Kearns Workflow for ITS sequences</a:t>
            </a:r>
          </a:p>
        </p:txBody>
      </p:sp>
    </p:spTree>
    <p:extLst>
      <p:ext uri="{BB962C8B-B14F-4D97-AF65-F5344CB8AC3E}">
        <p14:creationId xmlns:p14="http://schemas.microsoft.com/office/powerpoint/2010/main" val="87089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E9DA2-D6DC-1D41-8B76-93F5A980AB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 -ZOTU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9D7AE-EE63-B84A-8D07-D709BE8DBCB9}"/>
              </a:ext>
            </a:extLst>
          </p:cNvPr>
          <p:cNvSpPr/>
          <p:nvPr/>
        </p:nvSpPr>
        <p:spPr>
          <a:xfrm>
            <a:off x="722290" y="2007342"/>
            <a:ext cx="5373710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2,702</a:t>
            </a:r>
          </a:p>
          <a:p>
            <a:r>
              <a:rPr lang="en-US" dirty="0"/>
              <a:t>Total count: 4,250,658</a:t>
            </a:r>
          </a:p>
          <a:p>
            <a:r>
              <a:rPr lang="en-US" dirty="0"/>
              <a:t>Table density (fraction of non-zero values): 0.141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56,581.000</a:t>
            </a:r>
          </a:p>
          <a:p>
            <a:r>
              <a:rPr lang="en-US" dirty="0"/>
              <a:t> Max: 149,843.000</a:t>
            </a:r>
          </a:p>
          <a:p>
            <a:r>
              <a:rPr lang="en-US" dirty="0"/>
              <a:t> Median: 92,853.000</a:t>
            </a:r>
          </a:p>
          <a:p>
            <a:r>
              <a:rPr lang="en-US" dirty="0"/>
              <a:t> Mean: 94,459.067</a:t>
            </a:r>
          </a:p>
          <a:p>
            <a:r>
              <a:rPr lang="en-US" dirty="0"/>
              <a:t> Std. dev.: 19,958.185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B4A1-EB27-1A48-88CF-69B070860E37}"/>
              </a:ext>
            </a:extLst>
          </p:cNvPr>
          <p:cNvSpPr txBox="1"/>
          <p:nvPr/>
        </p:nvSpPr>
        <p:spPr>
          <a:xfrm>
            <a:off x="722290" y="1318732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ZOTU table summary before rarefaction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7F30A-7CCB-9745-9A75-2ED7D47977F9}"/>
              </a:ext>
            </a:extLst>
          </p:cNvPr>
          <p:cNvSpPr txBox="1"/>
          <p:nvPr/>
        </p:nvSpPr>
        <p:spPr>
          <a:xfrm>
            <a:off x="6818290" y="1289550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ZOTU table summary after rarefaction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F05BF-6832-0541-AE48-0B6B9C797ED2}"/>
              </a:ext>
            </a:extLst>
          </p:cNvPr>
          <p:cNvSpPr/>
          <p:nvPr/>
        </p:nvSpPr>
        <p:spPr>
          <a:xfrm>
            <a:off x="6705600" y="2013373"/>
            <a:ext cx="4988417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2,665</a:t>
            </a:r>
          </a:p>
          <a:p>
            <a:r>
              <a:rPr lang="en-US" dirty="0"/>
              <a:t>Total count: 2,546,145</a:t>
            </a:r>
          </a:p>
          <a:p>
            <a:r>
              <a:rPr lang="en-US" dirty="0"/>
              <a:t>Table density (fraction of non-zero values): 0.133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56,581.000</a:t>
            </a:r>
          </a:p>
          <a:p>
            <a:r>
              <a:rPr lang="en-US" dirty="0"/>
              <a:t> Max: 56,581.000</a:t>
            </a:r>
          </a:p>
          <a:p>
            <a:r>
              <a:rPr lang="en-US" dirty="0"/>
              <a:t> Median: 56,581.000</a:t>
            </a:r>
          </a:p>
          <a:p>
            <a:r>
              <a:rPr lang="en-US" dirty="0"/>
              <a:t> Mean: 56,581.000</a:t>
            </a:r>
          </a:p>
          <a:p>
            <a:r>
              <a:rPr lang="en-US" dirty="0"/>
              <a:t> Std. dev.: 0.000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</p:spTree>
    <p:extLst>
      <p:ext uri="{BB962C8B-B14F-4D97-AF65-F5344CB8AC3E}">
        <p14:creationId xmlns:p14="http://schemas.microsoft.com/office/powerpoint/2010/main" val="236399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65677-F791-224E-99BC-730975AE89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Results-ZOTU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34B2F-EC63-E547-8EE9-221B3B177969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Alpha Diversity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0EC5B-4F60-1D4A-B9F3-573E76A4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2" y="1815922"/>
            <a:ext cx="8412621" cy="4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2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76A2FF-BE37-9646-9F7F-384FFC901C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Results-ZOTU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A7CF1-7CD8-B248-912E-AAB152703826}"/>
              </a:ext>
            </a:extLst>
          </p:cNvPr>
          <p:cNvSpPr txBox="1"/>
          <p:nvPr/>
        </p:nvSpPr>
        <p:spPr>
          <a:xfrm>
            <a:off x="722290" y="118994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Beta Diversity _ </a:t>
            </a:r>
            <a:r>
              <a:rPr lang="en-US" dirty="0" err="1"/>
              <a:t>EnvFit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7FFDAD-C3CA-9F4D-A93E-9CC28E67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07972"/>
              </p:ext>
            </p:extLst>
          </p:nvPr>
        </p:nvGraphicFramePr>
        <p:xfrm>
          <a:off x="7479345" y="2319381"/>
          <a:ext cx="3192530" cy="361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265">
                  <a:extLst>
                    <a:ext uri="{9D8B030D-6E8A-4147-A177-3AD203B41FA5}">
                      <a16:colId xmlns:a16="http://schemas.microsoft.com/office/drawing/2014/main" val="2050984223"/>
                    </a:ext>
                  </a:extLst>
                </a:gridCol>
                <a:gridCol w="1596265">
                  <a:extLst>
                    <a:ext uri="{9D8B030D-6E8A-4147-A177-3AD203B41FA5}">
                      <a16:colId xmlns:a16="http://schemas.microsoft.com/office/drawing/2014/main" val="4202886117"/>
                    </a:ext>
                  </a:extLst>
                </a:gridCol>
              </a:tblGrid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Env</a:t>
                      </a:r>
                      <a:r>
                        <a:rPr lang="en-US" dirty="0"/>
                        <a:t>.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22577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Tylenchs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0.4247, p&lt;0.005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32004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0.2685, p&lt;0.044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9195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Lesion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0.3472, p&lt;0.013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841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0.4177, P&lt;0.007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37683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Lime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0.3015, P&lt;0.027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5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F9A421E-7C3F-2648-B08B-D086092D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817" y="1745606"/>
            <a:ext cx="11132746" cy="47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9A125-CD7E-2F4C-9BB2-F5F579B11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Results-ZOTU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8DB2-CE58-A949-976A-CF1A0014D5CF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Phylum level across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0BB38-3824-8440-89D2-0395B10BD99C}"/>
              </a:ext>
            </a:extLst>
          </p:cNvPr>
          <p:cNvSpPr txBox="1"/>
          <p:nvPr/>
        </p:nvSpPr>
        <p:spPr>
          <a:xfrm>
            <a:off x="8912180" y="2007342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Phylum : 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0D765-D65F-2645-96D2-219F85F5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0" y="1790163"/>
            <a:ext cx="8890070" cy="45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4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F4E41F-E35A-8540-934F-EAD7FAA5D2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Results-ZOTU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F6DCB-C0E9-D046-9506-4853020CA698}"/>
              </a:ext>
            </a:extLst>
          </p:cNvPr>
          <p:cNvSpPr txBox="1"/>
          <p:nvPr/>
        </p:nvSpPr>
        <p:spPr>
          <a:xfrm>
            <a:off x="722290" y="1318732"/>
            <a:ext cx="45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Genus level across samples : 30 Most Abundant Genera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61FA9-E523-A248-A31C-13C387EF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0" y="1965063"/>
            <a:ext cx="9443613" cy="4564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7334D-7EEB-1B4A-8D74-23854A4A4F2F}"/>
              </a:ext>
            </a:extLst>
          </p:cNvPr>
          <p:cNvSpPr txBox="1"/>
          <p:nvPr/>
        </p:nvSpPr>
        <p:spPr>
          <a:xfrm>
            <a:off x="9491729" y="2084616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Genus : 400</a:t>
            </a:r>
          </a:p>
        </p:txBody>
      </p:sp>
    </p:spTree>
    <p:extLst>
      <p:ext uri="{BB962C8B-B14F-4D97-AF65-F5344CB8AC3E}">
        <p14:creationId xmlns:p14="http://schemas.microsoft.com/office/powerpoint/2010/main" val="222279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1C94-BD50-5A4F-96B5-5299462E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/>
          <a:lstStyle/>
          <a:p>
            <a:r>
              <a:rPr lang="en-US" b="1" dirty="0"/>
              <a:t>Comments: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C4C9B-5C89-4D44-9D2A-E4A9E1459CE7}"/>
              </a:ext>
            </a:extLst>
          </p:cNvPr>
          <p:cNvSpPr txBox="1"/>
          <p:nvPr/>
        </p:nvSpPr>
        <p:spPr>
          <a:xfrm>
            <a:off x="616039" y="1232602"/>
            <a:ext cx="10959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GLBRC/Bonito’s Lab Workflow for ITS sequences  and used de novo OTU picking method (UPARSE) and denoising method for ZOTU (UNOISE)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ZOTU or ESV with denoising method has lower number than OTU number from de novo clustering method with 97% of similarity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Alpha diversity of both OTU and ZOTU shows similarity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Beta diversity of ZOTU slightly different from OTU in term of the significant environmental variables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microbiome composition in Phylum level across samples shows that Ascomycota, Basidiomycota, and </a:t>
            </a:r>
            <a:r>
              <a:rPr lang="en-US" dirty="0" err="1"/>
              <a:t>Mortierellomycota</a:t>
            </a:r>
            <a:r>
              <a:rPr lang="en-US" dirty="0"/>
              <a:t> are the dominant Phyla both for OTU and ZOTU </a:t>
            </a:r>
            <a:r>
              <a:rPr lang="en-US" dirty="0">
                <a:sym typeface="Wingdings" pitchFamily="2" charset="2"/>
              </a:rPr>
              <a:t> the use of UPARSE and UNOISE method for clustering does not change the microbiome composition/results  they agree with each other  confirm that the results are trustworthy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ym typeface="Wingdings" pitchFamily="2" charset="2"/>
              </a:rPr>
              <a:t>The number of Phyla (including the NA) given by OTU/UPARSE method is 16, while ZOTU/UNOISE method is 15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ym typeface="Wingdings" pitchFamily="2" charset="2"/>
              </a:rPr>
              <a:t>OTU/UPARSE method gave 493 Genera, while ZOTU/UNOISE resulted in 400 Genera</a:t>
            </a:r>
          </a:p>
        </p:txBody>
      </p:sp>
    </p:spTree>
    <p:extLst>
      <p:ext uri="{BB962C8B-B14F-4D97-AF65-F5344CB8AC3E}">
        <p14:creationId xmlns:p14="http://schemas.microsoft.com/office/powerpoint/2010/main" val="418261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6A510A-295E-6340-9A9A-3935E85F05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 Workflow2_ITS1_OpenReferenceClust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2C5687-2058-2B47-9DF5-D0AB64B1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9" y="1003610"/>
            <a:ext cx="11731082" cy="45471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979488" indent="-333375"/>
            <a:endParaRPr lang="en-US" sz="2400" dirty="0"/>
          </a:p>
          <a:p>
            <a:pPr marL="533400" indent="0">
              <a:buNone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35A76-FA8C-0C42-85DD-B9D1888C0FF0}"/>
              </a:ext>
            </a:extLst>
          </p:cNvPr>
          <p:cNvSpPr txBox="1"/>
          <p:nvPr/>
        </p:nvSpPr>
        <p:spPr>
          <a:xfrm>
            <a:off x="616039" y="1232602"/>
            <a:ext cx="10959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Adapted </a:t>
            </a:r>
            <a:r>
              <a:rPr lang="en-US" b="1" dirty="0" err="1"/>
              <a:t>fromGLBRC</a:t>
            </a:r>
            <a:r>
              <a:rPr lang="en-US" b="1" dirty="0"/>
              <a:t>/Bonito’s Lab Workflow for ITS sequences and used Open Reference OTU picking method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all the analyses results are stored in: </a:t>
            </a:r>
            <a:r>
              <a:rPr lang="en-US" b="1" dirty="0"/>
              <a:t>/</a:t>
            </a:r>
            <a:r>
              <a:rPr lang="en-US" b="1" dirty="0" err="1"/>
              <a:t>mnt</a:t>
            </a:r>
            <a:r>
              <a:rPr lang="en-US" b="1" dirty="0"/>
              <a:t>/research/</a:t>
            </a:r>
            <a:r>
              <a:rPr lang="en-US" b="1" dirty="0" err="1"/>
              <a:t>ShadeLab</a:t>
            </a:r>
            <a:r>
              <a:rPr lang="en-US" b="1" dirty="0"/>
              <a:t>/</a:t>
            </a:r>
            <a:r>
              <a:rPr lang="en-US" b="1" dirty="0" err="1"/>
              <a:t>WorkingSpace</a:t>
            </a:r>
            <a:r>
              <a:rPr lang="en-US" b="1" dirty="0"/>
              <a:t>/Bintarti/</a:t>
            </a:r>
            <a:r>
              <a:rPr lang="en-US" b="1" dirty="0" err="1"/>
              <a:t>ITS_apple_replant</a:t>
            </a:r>
            <a:r>
              <a:rPr lang="en-US" b="1" dirty="0"/>
              <a:t>/ITS_45_aprep/Workflow2_ITS1_OpenReferenceClust/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quality filtering was conducted using </a:t>
            </a:r>
            <a:r>
              <a:rPr lang="en-US" b="1" dirty="0"/>
              <a:t>USEARCH10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primer/adapter removal was performed using </a:t>
            </a:r>
            <a:r>
              <a:rPr lang="en-US" dirty="0" err="1"/>
              <a:t>cutadapt</a:t>
            </a:r>
            <a:r>
              <a:rPr lang="en-US" dirty="0"/>
              <a:t> 1.17 with Python 2.7.15.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trimming was conducted with sequence length of 200 </a:t>
            </a:r>
            <a:r>
              <a:rPr lang="en-US" dirty="0" err="1"/>
              <a:t>bp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OTU table was built using both </a:t>
            </a:r>
            <a:r>
              <a:rPr lang="en-US" b="1" dirty="0"/>
              <a:t>closed reference of UNITE V.7.2 </a:t>
            </a:r>
            <a:r>
              <a:rPr lang="en-US" dirty="0"/>
              <a:t>and </a:t>
            </a:r>
            <a:r>
              <a:rPr lang="en-US" b="1" dirty="0"/>
              <a:t>de novo clustering with 97% of similarity </a:t>
            </a:r>
            <a:r>
              <a:rPr lang="en-US" b="1" dirty="0">
                <a:sym typeface="Wingdings" pitchFamily="2" charset="2"/>
              </a:rPr>
              <a:t> Open Reference OTU Picking</a:t>
            </a:r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Classifying was conducted using "</a:t>
            </a:r>
            <a:r>
              <a:rPr lang="en-US" dirty="0" err="1"/>
              <a:t>consensus_taxonomy.txt</a:t>
            </a:r>
            <a:r>
              <a:rPr lang="en-US" dirty="0"/>
              <a:t>" file produced by </a:t>
            </a:r>
            <a:r>
              <a:rPr lang="en-US" b="1" dirty="0"/>
              <a:t>CONSTAX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there is no need to filter mitochondria, chloroplast, or protist because CONSTAX has been modified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further analyses were conducted using </a:t>
            </a:r>
            <a:r>
              <a:rPr lang="en-US" b="1" dirty="0"/>
              <a:t>QIIME 1.9.1 </a:t>
            </a:r>
            <a:r>
              <a:rPr lang="en-US" dirty="0"/>
              <a:t>pipeline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unfortunately, taxonomy file (</a:t>
            </a:r>
            <a:r>
              <a:rPr lang="en-US" dirty="0" err="1"/>
              <a:t>consensus_taxonomy.txt</a:t>
            </a:r>
            <a:r>
              <a:rPr lang="en-US" dirty="0"/>
              <a:t>) produced from CONSTAX is </a:t>
            </a:r>
            <a:r>
              <a:rPr lang="en-US" dirty="0" err="1"/>
              <a:t>biom</a:t>
            </a:r>
            <a:r>
              <a:rPr lang="en-US" dirty="0"/>
              <a:t> unfriendly so it cannot be added into OTU table </a:t>
            </a:r>
            <a:r>
              <a:rPr lang="en-US" dirty="0" err="1"/>
              <a:t>biom</a:t>
            </a:r>
            <a:r>
              <a:rPr lang="en-US" dirty="0"/>
              <a:t> file using command: </a:t>
            </a:r>
            <a:r>
              <a:rPr lang="en-US" dirty="0" err="1"/>
              <a:t>biom</a:t>
            </a:r>
            <a:r>
              <a:rPr lang="en-US" dirty="0"/>
              <a:t> add-metadata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add taxonomy to OTU table can be conducted/modified using R software, Excel, and </a:t>
            </a:r>
            <a:r>
              <a:rPr lang="en-US" dirty="0" err="1"/>
              <a:t>Phyloseq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b="1" dirty="0"/>
              <a:t>The workflow is stored at </a:t>
            </a:r>
            <a:r>
              <a:rPr lang="en-US" b="1" dirty="0" err="1"/>
              <a:t>github</a:t>
            </a:r>
            <a:r>
              <a:rPr lang="en-US" b="1" dirty="0"/>
              <a:t> link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64001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E9DA2-D6DC-1D41-8B76-93F5A980AB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Workflow2_ITS1_OpenReferenceClust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9D7AE-EE63-B84A-8D07-D709BE8DBCB9}"/>
              </a:ext>
            </a:extLst>
          </p:cNvPr>
          <p:cNvSpPr/>
          <p:nvPr/>
        </p:nvSpPr>
        <p:spPr>
          <a:xfrm>
            <a:off x="722290" y="2007342"/>
            <a:ext cx="5373710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3,624</a:t>
            </a:r>
          </a:p>
          <a:p>
            <a:r>
              <a:rPr lang="en-US" dirty="0"/>
              <a:t>Total count: 4,240,062</a:t>
            </a:r>
          </a:p>
          <a:p>
            <a:r>
              <a:rPr lang="en-US" dirty="0"/>
              <a:t>Table density (fraction of non-zero values): 0.124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56,240.000</a:t>
            </a:r>
          </a:p>
          <a:p>
            <a:r>
              <a:rPr lang="en-US" dirty="0"/>
              <a:t> Max: 153,096.000</a:t>
            </a:r>
          </a:p>
          <a:p>
            <a:r>
              <a:rPr lang="en-US" dirty="0"/>
              <a:t> Median: 91,453.000</a:t>
            </a:r>
          </a:p>
          <a:p>
            <a:r>
              <a:rPr lang="en-US" dirty="0"/>
              <a:t> Mean: 94,223.600</a:t>
            </a:r>
          </a:p>
          <a:p>
            <a:r>
              <a:rPr lang="en-US" dirty="0"/>
              <a:t> Std. dev.: 20,033.312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B4A1-EB27-1A48-88CF-69B070860E37}"/>
              </a:ext>
            </a:extLst>
          </p:cNvPr>
          <p:cNvSpPr txBox="1"/>
          <p:nvPr/>
        </p:nvSpPr>
        <p:spPr>
          <a:xfrm>
            <a:off x="722290" y="1318732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before rarefaction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7F30A-7CCB-9745-9A75-2ED7D47977F9}"/>
              </a:ext>
            </a:extLst>
          </p:cNvPr>
          <p:cNvSpPr txBox="1"/>
          <p:nvPr/>
        </p:nvSpPr>
        <p:spPr>
          <a:xfrm>
            <a:off x="6818290" y="1289550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after rarefaction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F05BF-6832-0541-AE48-0B6B9C797ED2}"/>
              </a:ext>
            </a:extLst>
          </p:cNvPr>
          <p:cNvSpPr/>
          <p:nvPr/>
        </p:nvSpPr>
        <p:spPr>
          <a:xfrm>
            <a:off x="6705600" y="2013373"/>
            <a:ext cx="4988417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3,553</a:t>
            </a:r>
          </a:p>
          <a:p>
            <a:r>
              <a:rPr lang="en-US" dirty="0"/>
              <a:t>Total count: 2,530,800</a:t>
            </a:r>
          </a:p>
          <a:p>
            <a:r>
              <a:rPr lang="en-US" dirty="0"/>
              <a:t>Table density (fraction of non-zero values): 0.118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56,240.000</a:t>
            </a:r>
          </a:p>
          <a:p>
            <a:r>
              <a:rPr lang="en-US" dirty="0"/>
              <a:t> Max: 56,240.000</a:t>
            </a:r>
          </a:p>
          <a:p>
            <a:r>
              <a:rPr lang="en-US" dirty="0"/>
              <a:t> Median: 56,240.000</a:t>
            </a:r>
          </a:p>
          <a:p>
            <a:r>
              <a:rPr lang="en-US" dirty="0"/>
              <a:t> Mean: 56,240.000</a:t>
            </a:r>
          </a:p>
          <a:p>
            <a:r>
              <a:rPr lang="en-US" dirty="0"/>
              <a:t> Std. dev.: 0.000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</p:spTree>
    <p:extLst>
      <p:ext uri="{BB962C8B-B14F-4D97-AF65-F5344CB8AC3E}">
        <p14:creationId xmlns:p14="http://schemas.microsoft.com/office/powerpoint/2010/main" val="252824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734B2F-EC63-E547-8EE9-221B3B177969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Alpha Diversity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B300C-8DD2-A741-A8BB-2FCA51A5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877501"/>
            <a:ext cx="7865540" cy="47402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79E773-C4A7-F94E-9E65-8621FECBC371}"/>
              </a:ext>
            </a:extLst>
          </p:cNvPr>
          <p:cNvSpPr txBox="1">
            <a:spLocks/>
          </p:cNvSpPr>
          <p:nvPr/>
        </p:nvSpPr>
        <p:spPr>
          <a:xfrm>
            <a:off x="939085" y="389616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Workflow2_ITS1_OpenReferenceClust Result</a:t>
            </a:r>
          </a:p>
        </p:txBody>
      </p:sp>
    </p:spTree>
    <p:extLst>
      <p:ext uri="{BB962C8B-B14F-4D97-AF65-F5344CB8AC3E}">
        <p14:creationId xmlns:p14="http://schemas.microsoft.com/office/powerpoint/2010/main" val="198121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3A7CF1-7CD8-B248-912E-AAB152703826}"/>
              </a:ext>
            </a:extLst>
          </p:cNvPr>
          <p:cNvSpPr txBox="1"/>
          <p:nvPr/>
        </p:nvSpPr>
        <p:spPr>
          <a:xfrm>
            <a:off x="722290" y="118994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Beta Diversity _ </a:t>
            </a:r>
            <a:r>
              <a:rPr lang="en-US" dirty="0" err="1"/>
              <a:t>EnvFit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7FFDAD-C3CA-9F4D-A93E-9CC28E67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32134"/>
              </p:ext>
            </p:extLst>
          </p:nvPr>
        </p:nvGraphicFramePr>
        <p:xfrm>
          <a:off x="8161270" y="2600952"/>
          <a:ext cx="3192530" cy="339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265">
                  <a:extLst>
                    <a:ext uri="{9D8B030D-6E8A-4147-A177-3AD203B41FA5}">
                      <a16:colId xmlns:a16="http://schemas.microsoft.com/office/drawing/2014/main" val="2050984223"/>
                    </a:ext>
                  </a:extLst>
                </a:gridCol>
                <a:gridCol w="1596265">
                  <a:extLst>
                    <a:ext uri="{9D8B030D-6E8A-4147-A177-3AD203B41FA5}">
                      <a16:colId xmlns:a16="http://schemas.microsoft.com/office/drawing/2014/main" val="4202886117"/>
                    </a:ext>
                  </a:extLst>
                </a:gridCol>
              </a:tblGrid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Env</a:t>
                      </a:r>
                      <a:r>
                        <a:rPr lang="en-US" dirty="0"/>
                        <a:t>.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22577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Tylenchs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0.3205, p&lt;0.029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32004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lesion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0.4195, p&lt;0.01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9195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0.4246, p&lt;0.006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841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Lime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0.5206, P&lt;0.002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37683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0.4889, P&lt;0.003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5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D2F718-B584-B645-BD56-AA5D88AE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745606"/>
            <a:ext cx="6898684" cy="50258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1FB48D6-D7DF-EA40-AA0E-4A5351E3737F}"/>
              </a:ext>
            </a:extLst>
          </p:cNvPr>
          <p:cNvSpPr txBox="1">
            <a:spLocks/>
          </p:cNvSpPr>
          <p:nvPr/>
        </p:nvSpPr>
        <p:spPr>
          <a:xfrm>
            <a:off x="939085" y="389616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Workflow2_ITS1_OpenReferenceClust Result</a:t>
            </a:r>
          </a:p>
        </p:txBody>
      </p:sp>
    </p:spTree>
    <p:extLst>
      <p:ext uri="{BB962C8B-B14F-4D97-AF65-F5344CB8AC3E}">
        <p14:creationId xmlns:p14="http://schemas.microsoft.com/office/powerpoint/2010/main" val="12473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C320-C896-EF4B-9164-8DC2541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ITS sequences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8D12-0427-0A45-98E0-6911EBB8A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7165"/>
          </a:xfrm>
        </p:spPr>
        <p:txBody>
          <a:bodyPr/>
          <a:lstStyle/>
          <a:p>
            <a:r>
              <a:rPr lang="en-US" dirty="0"/>
              <a:t>45 rhizosphere samples of apple replant project</a:t>
            </a:r>
          </a:p>
          <a:p>
            <a:r>
              <a:rPr lang="en-US" dirty="0"/>
              <a:t>Sample Codes: F01 – F35</a:t>
            </a:r>
          </a:p>
          <a:p>
            <a:r>
              <a:rPr lang="en-US" dirty="0" err="1"/>
              <a:t>Ilumina</a:t>
            </a:r>
            <a:r>
              <a:rPr lang="en-US" dirty="0"/>
              <a:t> Sequencing of ITS 1 region was performed by RSTF</a:t>
            </a:r>
          </a:p>
          <a:p>
            <a:r>
              <a:rPr lang="en-US" dirty="0"/>
              <a:t>Primers used: ITS1f-ITS2</a:t>
            </a:r>
          </a:p>
          <a:p>
            <a:r>
              <a:rPr lang="en-US" dirty="0"/>
              <a:t>The amplicon size ~ 230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438BC-5C0A-D940-AFDB-8517355B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C88DB2-CE58-A949-976A-CF1A0014D5CF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Phylum level across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0BB38-3824-8440-89D2-0395B10BD99C}"/>
              </a:ext>
            </a:extLst>
          </p:cNvPr>
          <p:cNvSpPr txBox="1"/>
          <p:nvPr/>
        </p:nvSpPr>
        <p:spPr>
          <a:xfrm>
            <a:off x="9206250" y="1978695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Phylum : 16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9226ED-34C2-5640-B9D3-6060E3B10311}"/>
              </a:ext>
            </a:extLst>
          </p:cNvPr>
          <p:cNvSpPr txBox="1">
            <a:spLocks/>
          </p:cNvSpPr>
          <p:nvPr/>
        </p:nvSpPr>
        <p:spPr>
          <a:xfrm>
            <a:off x="939085" y="389616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Workflow2_ITS1_OpenReferenceClust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32998-FC31-094E-9C7E-D586F734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8" y="1978695"/>
            <a:ext cx="8822028" cy="47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35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DF6DCB-C0E9-D046-9506-4853020CA698}"/>
              </a:ext>
            </a:extLst>
          </p:cNvPr>
          <p:cNvSpPr txBox="1"/>
          <p:nvPr/>
        </p:nvSpPr>
        <p:spPr>
          <a:xfrm>
            <a:off x="722290" y="1318732"/>
            <a:ext cx="45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Genus level across samples : 30 Most Abundant Genera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7334D-7EEB-1B4A-8D74-23854A4A4F2F}"/>
              </a:ext>
            </a:extLst>
          </p:cNvPr>
          <p:cNvSpPr txBox="1"/>
          <p:nvPr/>
        </p:nvSpPr>
        <p:spPr>
          <a:xfrm>
            <a:off x="9491729" y="2084616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Genus : 501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45D788-1F03-534B-B8E2-8245E9C2B557}"/>
              </a:ext>
            </a:extLst>
          </p:cNvPr>
          <p:cNvSpPr txBox="1">
            <a:spLocks/>
          </p:cNvSpPr>
          <p:nvPr/>
        </p:nvSpPr>
        <p:spPr>
          <a:xfrm>
            <a:off x="939085" y="389616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Workflow2_ITS1_OpenReferenceClust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77001-7318-5E48-A09F-669B79F8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1" y="2084616"/>
            <a:ext cx="9267688" cy="41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6A510A-295E-6340-9A9A-3935E85F05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 Workflow3_ITS1_OpenRef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2C5687-2058-2B47-9DF5-D0AB64B1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9" y="1003610"/>
            <a:ext cx="11731082" cy="45471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979488" indent="-333375"/>
            <a:endParaRPr lang="en-US" sz="2400" dirty="0"/>
          </a:p>
          <a:p>
            <a:pPr marL="533400" indent="0">
              <a:buNone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35A76-FA8C-0C42-85DD-B9D1888C0FF0}"/>
              </a:ext>
            </a:extLst>
          </p:cNvPr>
          <p:cNvSpPr txBox="1"/>
          <p:nvPr/>
        </p:nvSpPr>
        <p:spPr>
          <a:xfrm>
            <a:off x="616039" y="1232602"/>
            <a:ext cx="109599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Adapted from Dr. Patrick Kearns Workflow for ITS sequences and used Open Reference OTU picking method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all the analyses results are stored in: </a:t>
            </a:r>
            <a:r>
              <a:rPr lang="en-US" b="1" dirty="0"/>
              <a:t>/</a:t>
            </a:r>
            <a:r>
              <a:rPr lang="en-US" b="1" dirty="0" err="1"/>
              <a:t>mnt</a:t>
            </a:r>
            <a:r>
              <a:rPr lang="en-US" b="1" dirty="0"/>
              <a:t>/research/</a:t>
            </a:r>
            <a:r>
              <a:rPr lang="en-US" b="1" dirty="0" err="1"/>
              <a:t>ShadeLab</a:t>
            </a:r>
            <a:r>
              <a:rPr lang="en-US" b="1" dirty="0"/>
              <a:t>/</a:t>
            </a:r>
            <a:r>
              <a:rPr lang="en-US" b="1" dirty="0" err="1"/>
              <a:t>WorkingSpace</a:t>
            </a:r>
            <a:r>
              <a:rPr lang="en-US" b="1" dirty="0"/>
              <a:t>/Bintarti/</a:t>
            </a:r>
            <a:r>
              <a:rPr lang="en-US" b="1" dirty="0" err="1"/>
              <a:t>ITS_apple_replant</a:t>
            </a:r>
            <a:r>
              <a:rPr lang="en-US" b="1" dirty="0"/>
              <a:t>/ITS_45_aprep/Workflow3_ITS1_OpenRef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quality filtering was conducted using </a:t>
            </a:r>
            <a:r>
              <a:rPr lang="en-US" b="1" dirty="0"/>
              <a:t>USEARCH10</a:t>
            </a:r>
            <a:r>
              <a:rPr lang="en-US" dirty="0"/>
              <a:t> and </a:t>
            </a:r>
            <a:r>
              <a:rPr lang="en-US" b="1" dirty="0"/>
              <a:t>FASTX 0.0.14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primer/adapter removal was performed using </a:t>
            </a:r>
            <a:r>
              <a:rPr lang="en-US" dirty="0" err="1"/>
              <a:t>cutadapt</a:t>
            </a:r>
            <a:r>
              <a:rPr lang="en-US" dirty="0"/>
              <a:t> 1.17 with Python 2.7.15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no trimming was performed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OTU table was built using both </a:t>
            </a:r>
            <a:r>
              <a:rPr lang="en-US" b="1" dirty="0"/>
              <a:t>open reference of UNITE V.7.2 </a:t>
            </a:r>
            <a:r>
              <a:rPr lang="en-US" dirty="0"/>
              <a:t>and </a:t>
            </a:r>
            <a:r>
              <a:rPr lang="en-US" b="1" dirty="0"/>
              <a:t>de novo clustering</a:t>
            </a:r>
            <a:r>
              <a:rPr lang="en-US" dirty="0"/>
              <a:t> </a:t>
            </a:r>
            <a:r>
              <a:rPr lang="en-US" b="1" dirty="0"/>
              <a:t>with 97% of similarity</a:t>
            </a:r>
            <a:r>
              <a:rPr lang="en-US" b="1" dirty="0">
                <a:sym typeface="Wingdings" pitchFamily="2" charset="2"/>
              </a:rPr>
              <a:t>  Open Reference OTU Picking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Classifying was conducted using "</a:t>
            </a:r>
            <a:r>
              <a:rPr lang="en-US" dirty="0" err="1"/>
              <a:t>consensus_taxonomy.txt</a:t>
            </a:r>
            <a:r>
              <a:rPr lang="en-US" dirty="0"/>
              <a:t>" output file produced by </a:t>
            </a:r>
            <a:r>
              <a:rPr lang="en-US" b="1" dirty="0"/>
              <a:t>CONSTAX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there is no need to filter mitochondria, chloroplast, or protist because CONSTAX has been modified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further analyses were conducted using </a:t>
            </a:r>
            <a:r>
              <a:rPr lang="en-US" b="1" dirty="0"/>
              <a:t>QIIME 1.9.1 </a:t>
            </a:r>
            <a:r>
              <a:rPr lang="en-US" dirty="0"/>
              <a:t>pipeline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unfortunately, taxonomy file (</a:t>
            </a:r>
            <a:r>
              <a:rPr lang="en-US" dirty="0" err="1"/>
              <a:t>consensus_taxonomy.txt</a:t>
            </a:r>
            <a:r>
              <a:rPr lang="en-US" dirty="0"/>
              <a:t>) produced from CONSTAX is </a:t>
            </a:r>
            <a:r>
              <a:rPr lang="en-US" dirty="0" err="1"/>
              <a:t>biom</a:t>
            </a:r>
            <a:r>
              <a:rPr lang="en-US" dirty="0"/>
              <a:t> unfriendly so it cannot be added into OTU table </a:t>
            </a:r>
            <a:r>
              <a:rPr lang="en-US" dirty="0" err="1"/>
              <a:t>biom</a:t>
            </a:r>
            <a:r>
              <a:rPr lang="en-US" dirty="0"/>
              <a:t> file using command: </a:t>
            </a:r>
            <a:r>
              <a:rPr lang="en-US" dirty="0" err="1"/>
              <a:t>biom</a:t>
            </a:r>
            <a:r>
              <a:rPr lang="en-US" dirty="0"/>
              <a:t> add-metadata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add taxonomy to OTU table can be conducted/modified using R software, Excel, and </a:t>
            </a:r>
            <a:r>
              <a:rPr lang="en-US" dirty="0" err="1"/>
              <a:t>Phyloseq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The workflow is stored at </a:t>
            </a:r>
            <a:r>
              <a:rPr lang="en-US" b="1" dirty="0" err="1"/>
              <a:t>github</a:t>
            </a:r>
            <a:r>
              <a:rPr lang="en-US" b="1" dirty="0"/>
              <a:t> link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51685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E9DA2-D6DC-1D41-8B76-93F5A980AB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Workflow3_ITS1_OpenRef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9D7AE-EE63-B84A-8D07-D709BE8DBCB9}"/>
              </a:ext>
            </a:extLst>
          </p:cNvPr>
          <p:cNvSpPr/>
          <p:nvPr/>
        </p:nvSpPr>
        <p:spPr>
          <a:xfrm>
            <a:off x="722290" y="2007342"/>
            <a:ext cx="5373710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3,505</a:t>
            </a:r>
          </a:p>
          <a:p>
            <a:r>
              <a:rPr lang="en-US" dirty="0"/>
              <a:t>Total count: 4,101,281</a:t>
            </a:r>
          </a:p>
          <a:p>
            <a:r>
              <a:rPr lang="en-US" dirty="0"/>
              <a:t>Table density (fraction of non-zero values): 0.120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54,825.000</a:t>
            </a:r>
          </a:p>
          <a:p>
            <a:r>
              <a:rPr lang="en-US" dirty="0"/>
              <a:t> Max: 146,479.000</a:t>
            </a:r>
          </a:p>
          <a:p>
            <a:r>
              <a:rPr lang="en-US" dirty="0"/>
              <a:t> Median: 87,725.000</a:t>
            </a:r>
          </a:p>
          <a:p>
            <a:r>
              <a:rPr lang="en-US" dirty="0"/>
              <a:t> Mean: 91,139.578</a:t>
            </a:r>
          </a:p>
          <a:p>
            <a:r>
              <a:rPr lang="en-US" dirty="0"/>
              <a:t> Std. dev.: 19,375.234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B4A1-EB27-1A48-88CF-69B070860E37}"/>
              </a:ext>
            </a:extLst>
          </p:cNvPr>
          <p:cNvSpPr txBox="1"/>
          <p:nvPr/>
        </p:nvSpPr>
        <p:spPr>
          <a:xfrm>
            <a:off x="722290" y="1318732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before rarefaction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7F30A-7CCB-9745-9A75-2ED7D47977F9}"/>
              </a:ext>
            </a:extLst>
          </p:cNvPr>
          <p:cNvSpPr txBox="1"/>
          <p:nvPr/>
        </p:nvSpPr>
        <p:spPr>
          <a:xfrm>
            <a:off x="6818290" y="1289550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after rarefaction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F05BF-6832-0541-AE48-0B6B9C797ED2}"/>
              </a:ext>
            </a:extLst>
          </p:cNvPr>
          <p:cNvSpPr/>
          <p:nvPr/>
        </p:nvSpPr>
        <p:spPr>
          <a:xfrm>
            <a:off x="6705600" y="2013373"/>
            <a:ext cx="4988417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3,469</a:t>
            </a:r>
          </a:p>
          <a:p>
            <a:r>
              <a:rPr lang="en-US" dirty="0"/>
              <a:t>Total count: 2,467,125</a:t>
            </a:r>
          </a:p>
          <a:p>
            <a:r>
              <a:rPr lang="en-US" dirty="0"/>
              <a:t>Table density (fraction of non-zero values): 0.114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54,825.000</a:t>
            </a:r>
          </a:p>
          <a:p>
            <a:r>
              <a:rPr lang="en-US" dirty="0"/>
              <a:t> Max: 54,825.000</a:t>
            </a:r>
          </a:p>
          <a:p>
            <a:r>
              <a:rPr lang="en-US" dirty="0"/>
              <a:t> Median: 54,825.000</a:t>
            </a:r>
          </a:p>
          <a:p>
            <a:r>
              <a:rPr lang="en-US" dirty="0"/>
              <a:t> Mean: 54,825.000</a:t>
            </a:r>
          </a:p>
          <a:p>
            <a:r>
              <a:rPr lang="en-US" dirty="0"/>
              <a:t> Std. dev.: 0.000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</p:spTree>
    <p:extLst>
      <p:ext uri="{BB962C8B-B14F-4D97-AF65-F5344CB8AC3E}">
        <p14:creationId xmlns:p14="http://schemas.microsoft.com/office/powerpoint/2010/main" val="198413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734B2F-EC63-E547-8EE9-221B3B177969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Alpha Diversity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3D67A7-7B6F-BE45-A1EE-A4DB36162F1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Workflow3_ITS1_OpenRef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C1738-4FCC-454C-96FA-E5F14F7C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916914"/>
            <a:ext cx="8570711" cy="44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5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3A7CF1-7CD8-B248-912E-AAB152703826}"/>
              </a:ext>
            </a:extLst>
          </p:cNvPr>
          <p:cNvSpPr txBox="1"/>
          <p:nvPr/>
        </p:nvSpPr>
        <p:spPr>
          <a:xfrm>
            <a:off x="722290" y="118994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Beta Diversity _ </a:t>
            </a:r>
            <a:r>
              <a:rPr lang="en-US" dirty="0" err="1"/>
              <a:t>EnvFit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7FFDAD-C3CA-9F4D-A93E-9CC28E67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13194"/>
              </p:ext>
            </p:extLst>
          </p:nvPr>
        </p:nvGraphicFramePr>
        <p:xfrm>
          <a:off x="8161270" y="2600952"/>
          <a:ext cx="3192530" cy="316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265">
                  <a:extLst>
                    <a:ext uri="{9D8B030D-6E8A-4147-A177-3AD203B41FA5}">
                      <a16:colId xmlns:a16="http://schemas.microsoft.com/office/drawing/2014/main" val="2050984223"/>
                    </a:ext>
                  </a:extLst>
                </a:gridCol>
                <a:gridCol w="1596265">
                  <a:extLst>
                    <a:ext uri="{9D8B030D-6E8A-4147-A177-3AD203B41FA5}">
                      <a16:colId xmlns:a16="http://schemas.microsoft.com/office/drawing/2014/main" val="4202886117"/>
                    </a:ext>
                  </a:extLst>
                </a:gridCol>
              </a:tblGrid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Env</a:t>
                      </a:r>
                      <a:r>
                        <a:rPr lang="en-US" dirty="0"/>
                        <a:t>.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22577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Tylenchs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0.3765, p&lt;0.013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32004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lesion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0.3779, p&lt;0.01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9195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0.4249, p&lt;0.007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841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Lime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0.3447, P&lt;0.02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37683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0.4270, P&lt;0.007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587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4B091CB-546C-374A-A3C6-33B5DA4F0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Workflow3_ITS1_OpenRef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38B4F-43AB-E64D-871E-47ABC282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8957" y="1745606"/>
            <a:ext cx="8066116" cy="50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10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C88DB2-CE58-A949-976A-CF1A0014D5CF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Phylum level across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0BB38-3824-8440-89D2-0395B10BD99C}"/>
              </a:ext>
            </a:extLst>
          </p:cNvPr>
          <p:cNvSpPr txBox="1"/>
          <p:nvPr/>
        </p:nvSpPr>
        <p:spPr>
          <a:xfrm>
            <a:off x="9206250" y="1978695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Phylum : 15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9BF43C-0845-6447-8BE6-626E0FB81D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Workflow3_ITS1_OpenRef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2B957-BD62-5240-8CCB-95C3D995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25" y="1810003"/>
            <a:ext cx="8732338" cy="49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4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DF6DCB-C0E9-D046-9506-4853020CA698}"/>
              </a:ext>
            </a:extLst>
          </p:cNvPr>
          <p:cNvSpPr txBox="1"/>
          <p:nvPr/>
        </p:nvSpPr>
        <p:spPr>
          <a:xfrm>
            <a:off x="722290" y="1318732"/>
            <a:ext cx="45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Genus level across samples : 30 Most Abundant Genera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7334D-7EEB-1B4A-8D74-23854A4A4F2F}"/>
              </a:ext>
            </a:extLst>
          </p:cNvPr>
          <p:cNvSpPr txBox="1"/>
          <p:nvPr/>
        </p:nvSpPr>
        <p:spPr>
          <a:xfrm>
            <a:off x="9491729" y="2084616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Genus : 517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79E637-4CFC-9E45-B1A8-370361F54133}"/>
              </a:ext>
            </a:extLst>
          </p:cNvPr>
          <p:cNvSpPr txBox="1">
            <a:spLocks/>
          </p:cNvSpPr>
          <p:nvPr/>
        </p:nvSpPr>
        <p:spPr>
          <a:xfrm>
            <a:off x="838200" y="470212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Workflow3_ITS1_OpenRef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80890-1111-9040-9ECF-BCDA3DA8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1" y="2031669"/>
            <a:ext cx="8955468" cy="44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5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149357-5BC0-6246-9B76-9777B467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/>
          <a:lstStyle/>
          <a:p>
            <a:r>
              <a:rPr lang="en-US" b="1" dirty="0"/>
              <a:t>Comments: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15BC6-5626-3E45-B242-8FFC3699930E}"/>
              </a:ext>
            </a:extLst>
          </p:cNvPr>
          <p:cNvSpPr txBox="1"/>
          <p:nvPr/>
        </p:nvSpPr>
        <p:spPr>
          <a:xfrm>
            <a:off x="616039" y="1232602"/>
            <a:ext cx="10959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/>
              <a:t>Workflow 2 is adapted from GLBRC/Bonito’s Lab and Workflow 3 is adapted from Dr. Patrick Kearns and both methods used Open Reference for OTU picking.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/>
              <a:t>Workflow 2 resulted in more OTU number than workflow 3, but both workflows gave more OTU number than workflow 1 which is only using de novo clustering.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/>
              <a:t>Alpha and Beta diversity of three workflows tends to be similar.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/>
              <a:t>The microbiome composition in Phylum level across samples shows that Ascomycota, Basidiomycota, and </a:t>
            </a:r>
            <a:r>
              <a:rPr lang="en-US" dirty="0" err="1"/>
              <a:t>Mortierellomycota</a:t>
            </a:r>
            <a:r>
              <a:rPr lang="en-US" dirty="0"/>
              <a:t> are the dominant Phyla for threes workflows.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>
                <a:sym typeface="Wingdings" pitchFamily="2" charset="2"/>
              </a:rPr>
              <a:t>The number of Phyla (including the NA) given by workflow 2 is 16, while workflow 3 is 15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>
                <a:sym typeface="Wingdings" pitchFamily="2" charset="2"/>
              </a:rPr>
              <a:t>Workflow 3 resulted in slightly more Genera which is 517 than workflow 2 which is 501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>
                <a:sym typeface="Wingdings" pitchFamily="2" charset="2"/>
              </a:rPr>
              <a:t>Open Reference method gives more OTU than de novo clustering.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>
                <a:sym typeface="Wingdings" pitchFamily="2" charset="2"/>
              </a:rPr>
              <a:t>Workflow 2 resulted in more OTU number</a:t>
            </a:r>
          </a:p>
          <a:p>
            <a:pPr marL="285750" indent="-285750">
              <a:buFont typeface="Courier New" panose="02070309020205020404" pitchFamily="49" charset="0"/>
              <a:buChar char="o"/>
              <a:tabLst>
                <a:tab pos="7196138" algn="l"/>
              </a:tabLst>
            </a:pPr>
            <a:r>
              <a:rPr lang="en-US" dirty="0">
                <a:sym typeface="Wingdings" pitchFamily="2" charset="2"/>
              </a:rPr>
              <a:t>I need to check the workflow 2 but without trimming and see </a:t>
            </a:r>
            <a:r>
              <a:rPr lang="en-US">
                <a:sym typeface="Wingdings" pitchFamily="2" charset="2"/>
              </a:rPr>
              <a:t>the difference.</a:t>
            </a:r>
            <a:endParaRPr lang="en-US" dirty="0">
              <a:sym typeface="Wingdings" pitchFamily="2" charset="2"/>
            </a:endParaRPr>
          </a:p>
          <a:p>
            <a:pPr>
              <a:tabLst>
                <a:tab pos="7196138" algn="l"/>
              </a:tabLst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131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1D63-6870-0A48-BDBA-B601E2C8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RAW sequences workflow in general: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621D-198B-5843-ACC2-B09E4D92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1702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Pre-processing : quality filtering, denoising, chimera filtering, decontamination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OTU picking : denoising and clustering (de novo, open reference, closed reference)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Classification : Reference DBs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Statistical analyses and Visualization : various approaches</a:t>
            </a:r>
          </a:p>
        </p:txBody>
      </p:sp>
    </p:spTree>
    <p:extLst>
      <p:ext uri="{BB962C8B-B14F-4D97-AF65-F5344CB8AC3E}">
        <p14:creationId xmlns:p14="http://schemas.microsoft.com/office/powerpoint/2010/main" val="147239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6A510A-295E-6340-9A9A-3935E85F05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 Workflow1_ITS1_denovoClust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2C5687-2058-2B47-9DF5-D0AB64B1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9" y="1003610"/>
            <a:ext cx="11731082" cy="45471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979488" indent="-333375"/>
            <a:endParaRPr lang="en-US" sz="2400" dirty="0"/>
          </a:p>
          <a:p>
            <a:pPr marL="533400" indent="0">
              <a:buNone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35A76-FA8C-0C42-85DD-B9D1888C0FF0}"/>
              </a:ext>
            </a:extLst>
          </p:cNvPr>
          <p:cNvSpPr txBox="1"/>
          <p:nvPr/>
        </p:nvSpPr>
        <p:spPr>
          <a:xfrm>
            <a:off x="616039" y="1232602"/>
            <a:ext cx="10959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GLBRC/Bonito’s Lab Workflow for ITS sequences  and used de novo OTU picking method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all the analyses results are stored in </a:t>
            </a:r>
            <a:r>
              <a:rPr lang="en-US" b="1" dirty="0"/>
              <a:t>/</a:t>
            </a:r>
            <a:r>
              <a:rPr lang="en-US" b="1" dirty="0" err="1"/>
              <a:t>mnt</a:t>
            </a:r>
            <a:r>
              <a:rPr lang="en-US" b="1" dirty="0"/>
              <a:t>/research/</a:t>
            </a:r>
            <a:r>
              <a:rPr lang="en-US" b="1" dirty="0" err="1"/>
              <a:t>ShadeLab</a:t>
            </a:r>
            <a:r>
              <a:rPr lang="en-US" b="1" dirty="0"/>
              <a:t>/</a:t>
            </a:r>
            <a:r>
              <a:rPr lang="en-US" b="1" dirty="0" err="1"/>
              <a:t>WorkingSpace</a:t>
            </a:r>
            <a:r>
              <a:rPr lang="en-US" b="1" dirty="0"/>
              <a:t>/Bintarti/</a:t>
            </a:r>
            <a:r>
              <a:rPr lang="en-US" b="1" dirty="0" err="1"/>
              <a:t>ITS_apple_replant</a:t>
            </a:r>
            <a:r>
              <a:rPr lang="en-US" b="1" dirty="0"/>
              <a:t>/ITS_45_aprep/Workflow1_ITS1_denovoClust/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quality filtering was conducted using </a:t>
            </a:r>
            <a:r>
              <a:rPr lang="en-US" b="1" dirty="0"/>
              <a:t>USEARCH10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primer/adapter removal was performed using </a:t>
            </a:r>
            <a:r>
              <a:rPr lang="en-US" dirty="0" err="1"/>
              <a:t>cutadapt</a:t>
            </a:r>
            <a:r>
              <a:rPr lang="en-US" dirty="0"/>
              <a:t> 1.17 with Python 2.7.15.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trimming was conducted with sequence length of 200 </a:t>
            </a:r>
            <a:r>
              <a:rPr lang="en-US" dirty="0" err="1"/>
              <a:t>bp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This workflow built both ZOTU  by </a:t>
            </a:r>
            <a:r>
              <a:rPr lang="en-US" b="1" dirty="0"/>
              <a:t>UNOISE method/denoising </a:t>
            </a:r>
            <a:r>
              <a:rPr lang="en-US" dirty="0"/>
              <a:t>and OTU table was built using </a:t>
            </a:r>
            <a:r>
              <a:rPr lang="en-US" b="1" dirty="0"/>
              <a:t>de novo clustering with 97% of similarity (UPARSE)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Classifying was conducted using "</a:t>
            </a:r>
            <a:r>
              <a:rPr lang="en-US" dirty="0" err="1"/>
              <a:t>consensus_taxonomy.txt</a:t>
            </a:r>
            <a:r>
              <a:rPr lang="en-US" dirty="0"/>
              <a:t>" file produced by </a:t>
            </a:r>
            <a:r>
              <a:rPr lang="en-US" b="1" dirty="0"/>
              <a:t>CONSTAX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There is no need to filter mitochondria, chloroplast, or protist because CONSTAX has been modified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further analyses were conducted using </a:t>
            </a:r>
            <a:r>
              <a:rPr lang="en-US" b="1" dirty="0"/>
              <a:t>QIIME 1.9.1 </a:t>
            </a:r>
            <a:r>
              <a:rPr lang="en-US" dirty="0"/>
              <a:t>pipeline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unfortunately, taxonomy file (</a:t>
            </a:r>
            <a:r>
              <a:rPr lang="en-US" dirty="0" err="1"/>
              <a:t>consensus_taxonomy.txt</a:t>
            </a:r>
            <a:r>
              <a:rPr lang="en-US" dirty="0"/>
              <a:t>) produced from CONSTAX is </a:t>
            </a:r>
            <a:r>
              <a:rPr lang="en-US" dirty="0" err="1"/>
              <a:t>biom</a:t>
            </a:r>
            <a:r>
              <a:rPr lang="en-US" dirty="0"/>
              <a:t> unfriendly so it cannot be added into OTU table </a:t>
            </a:r>
            <a:r>
              <a:rPr lang="en-US" dirty="0" err="1"/>
              <a:t>biom</a:t>
            </a:r>
            <a:r>
              <a:rPr lang="en-US" dirty="0"/>
              <a:t> file using command: </a:t>
            </a:r>
            <a:r>
              <a:rPr lang="en-US" dirty="0" err="1"/>
              <a:t>biom</a:t>
            </a:r>
            <a:r>
              <a:rPr lang="en-US" dirty="0"/>
              <a:t> add-metadata. Thus, adding taxonomy to OTU table can be conducted/modified using R software, Excel, and </a:t>
            </a:r>
            <a:r>
              <a:rPr lang="en-US" dirty="0" err="1"/>
              <a:t>Phyloseq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b="1" dirty="0"/>
              <a:t>The workflow is stored at </a:t>
            </a:r>
            <a:r>
              <a:rPr lang="en-US" b="1" dirty="0" err="1"/>
              <a:t>github</a:t>
            </a:r>
            <a:r>
              <a:rPr lang="en-US" b="1" dirty="0"/>
              <a:t> link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60757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E9DA2-D6DC-1D41-8B76-93F5A980AB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9D7AE-EE63-B84A-8D07-D709BE8DBCB9}"/>
              </a:ext>
            </a:extLst>
          </p:cNvPr>
          <p:cNvSpPr/>
          <p:nvPr/>
        </p:nvSpPr>
        <p:spPr>
          <a:xfrm>
            <a:off x="722290" y="2007342"/>
            <a:ext cx="5373710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3,254</a:t>
            </a:r>
          </a:p>
          <a:p>
            <a:r>
              <a:rPr lang="en-US" dirty="0"/>
              <a:t>Total count: 4,282,789</a:t>
            </a:r>
          </a:p>
          <a:p>
            <a:r>
              <a:rPr lang="en-US" dirty="0"/>
              <a:t>Table density (fraction of non-zero values): 0.119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57,144.000</a:t>
            </a:r>
          </a:p>
          <a:p>
            <a:r>
              <a:rPr lang="en-US" dirty="0"/>
              <a:t> Max: 154,151.000</a:t>
            </a:r>
          </a:p>
          <a:p>
            <a:r>
              <a:rPr lang="en-US" dirty="0"/>
              <a:t> Median: 93,074.000</a:t>
            </a:r>
          </a:p>
          <a:p>
            <a:r>
              <a:rPr lang="en-US" dirty="0"/>
              <a:t> Mean: 95,173.089</a:t>
            </a:r>
          </a:p>
          <a:p>
            <a:r>
              <a:rPr lang="en-US" dirty="0"/>
              <a:t> Std. dev.: 20,038.312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taxonomy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B4A1-EB27-1A48-88CF-69B070860E37}"/>
              </a:ext>
            </a:extLst>
          </p:cNvPr>
          <p:cNvSpPr txBox="1"/>
          <p:nvPr/>
        </p:nvSpPr>
        <p:spPr>
          <a:xfrm>
            <a:off x="722290" y="1318732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before rarefaction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7F30A-7CCB-9745-9A75-2ED7D47977F9}"/>
              </a:ext>
            </a:extLst>
          </p:cNvPr>
          <p:cNvSpPr txBox="1"/>
          <p:nvPr/>
        </p:nvSpPr>
        <p:spPr>
          <a:xfrm>
            <a:off x="6818290" y="1289550"/>
            <a:ext cx="4314422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OTU table summary after rarefaction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F05BF-6832-0541-AE48-0B6B9C797ED2}"/>
              </a:ext>
            </a:extLst>
          </p:cNvPr>
          <p:cNvSpPr/>
          <p:nvPr/>
        </p:nvSpPr>
        <p:spPr>
          <a:xfrm>
            <a:off x="6705600" y="2013373"/>
            <a:ext cx="4988417" cy="36933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samples: 45</a:t>
            </a:r>
          </a:p>
          <a:p>
            <a:r>
              <a:rPr lang="en-US" dirty="0" err="1"/>
              <a:t>Num</a:t>
            </a:r>
            <a:r>
              <a:rPr lang="en-US" dirty="0"/>
              <a:t> observations: 3,218</a:t>
            </a:r>
          </a:p>
          <a:p>
            <a:r>
              <a:rPr lang="en-US" dirty="0"/>
              <a:t>Total count: 2,571,480</a:t>
            </a:r>
          </a:p>
          <a:p>
            <a:r>
              <a:rPr lang="en-US" dirty="0"/>
              <a:t>Table density (fraction of non-zero values): 0.113</a:t>
            </a:r>
          </a:p>
          <a:p>
            <a:endParaRPr lang="en-US" dirty="0"/>
          </a:p>
          <a:p>
            <a:r>
              <a:rPr lang="en-US" dirty="0"/>
              <a:t>Counts/sample summary:</a:t>
            </a:r>
          </a:p>
          <a:p>
            <a:r>
              <a:rPr lang="en-US" dirty="0"/>
              <a:t> Min: 57,144.000</a:t>
            </a:r>
          </a:p>
          <a:p>
            <a:r>
              <a:rPr lang="en-US" dirty="0"/>
              <a:t> Max: 57,144.000</a:t>
            </a:r>
          </a:p>
          <a:p>
            <a:r>
              <a:rPr lang="en-US" dirty="0"/>
              <a:t> Median: 57,144.000</a:t>
            </a:r>
          </a:p>
          <a:p>
            <a:r>
              <a:rPr lang="en-US" dirty="0"/>
              <a:t> Mean: 57,144.000</a:t>
            </a:r>
          </a:p>
          <a:p>
            <a:r>
              <a:rPr lang="en-US" dirty="0"/>
              <a:t> Std. dev.: 0.000</a:t>
            </a:r>
          </a:p>
          <a:p>
            <a:r>
              <a:rPr lang="en-US" dirty="0"/>
              <a:t> Sample Metadata Categories: None provided</a:t>
            </a:r>
          </a:p>
          <a:p>
            <a:r>
              <a:rPr lang="en-US" dirty="0"/>
              <a:t> Observation Metadata Categories: None provided</a:t>
            </a:r>
          </a:p>
        </p:txBody>
      </p:sp>
    </p:spTree>
    <p:extLst>
      <p:ext uri="{BB962C8B-B14F-4D97-AF65-F5344CB8AC3E}">
        <p14:creationId xmlns:p14="http://schemas.microsoft.com/office/powerpoint/2010/main" val="17290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65677-F791-224E-99BC-730975AE89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34B2F-EC63-E547-8EE9-221B3B177969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Alpha Diversity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88C9C-562F-794F-AA45-575C0F26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900155"/>
            <a:ext cx="8890596" cy="45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76A2FF-BE37-9646-9F7F-384FFC901C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A7CF1-7CD8-B248-912E-AAB152703826}"/>
              </a:ext>
            </a:extLst>
          </p:cNvPr>
          <p:cNvSpPr txBox="1"/>
          <p:nvPr/>
        </p:nvSpPr>
        <p:spPr>
          <a:xfrm>
            <a:off x="722290" y="118994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Beta Diversity _ </a:t>
            </a:r>
            <a:r>
              <a:rPr lang="en-US" dirty="0" err="1"/>
              <a:t>EnvFit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333CC-43F5-164A-9536-BED787C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91" y="1726701"/>
            <a:ext cx="8366922" cy="491593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7FFDAD-C3CA-9F4D-A93E-9CC28E67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2617"/>
              </p:ext>
            </p:extLst>
          </p:nvPr>
        </p:nvGraphicFramePr>
        <p:xfrm>
          <a:off x="8161270" y="2600952"/>
          <a:ext cx="3192530" cy="316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265">
                  <a:extLst>
                    <a:ext uri="{9D8B030D-6E8A-4147-A177-3AD203B41FA5}">
                      <a16:colId xmlns:a16="http://schemas.microsoft.com/office/drawing/2014/main" val="2050984223"/>
                    </a:ext>
                  </a:extLst>
                </a:gridCol>
                <a:gridCol w="1596265">
                  <a:extLst>
                    <a:ext uri="{9D8B030D-6E8A-4147-A177-3AD203B41FA5}">
                      <a16:colId xmlns:a16="http://schemas.microsoft.com/office/drawing/2014/main" val="4202886117"/>
                    </a:ext>
                  </a:extLst>
                </a:gridCol>
              </a:tblGrid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Env</a:t>
                      </a:r>
                      <a:r>
                        <a:rPr lang="en-US" dirty="0"/>
                        <a:t>.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22577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 err="1"/>
                        <a:t>Tylenchs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0.3805, p&lt;0.01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32004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lesion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0.3716, p&lt;0.08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9195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0.4172, p&lt;0.007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841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Lime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0.3616, P&lt;0.012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37683"/>
                  </a:ext>
                </a:extLst>
              </a:tr>
              <a:tr h="415731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0.2852, P&lt;0.033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31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9A125-CD7E-2F4C-9BB2-F5F579B11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8DB2-CE58-A949-976A-CF1A0014D5CF}"/>
              </a:ext>
            </a:extLst>
          </p:cNvPr>
          <p:cNvSpPr txBox="1"/>
          <p:nvPr/>
        </p:nvSpPr>
        <p:spPr>
          <a:xfrm>
            <a:off x="722290" y="1318732"/>
            <a:ext cx="45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Phylum level across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9946F-C2F0-2D4B-9866-9BB6BDC9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7" y="2007342"/>
            <a:ext cx="8022544" cy="4263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0BB38-3824-8440-89D2-0395B10BD99C}"/>
              </a:ext>
            </a:extLst>
          </p:cNvPr>
          <p:cNvSpPr txBox="1"/>
          <p:nvPr/>
        </p:nvSpPr>
        <p:spPr>
          <a:xfrm>
            <a:off x="8912180" y="2007342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Phylum : 16</a:t>
            </a:r>
          </a:p>
        </p:txBody>
      </p:sp>
    </p:spTree>
    <p:extLst>
      <p:ext uri="{BB962C8B-B14F-4D97-AF65-F5344CB8AC3E}">
        <p14:creationId xmlns:p14="http://schemas.microsoft.com/office/powerpoint/2010/main" val="298540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F4E41F-E35A-8540-934F-EAD7FAA5D2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Workflow1_ITS1_denovoClust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F6DCB-C0E9-D046-9506-4853020CA698}"/>
              </a:ext>
            </a:extLst>
          </p:cNvPr>
          <p:cNvSpPr txBox="1"/>
          <p:nvPr/>
        </p:nvSpPr>
        <p:spPr>
          <a:xfrm>
            <a:off x="722290" y="1318732"/>
            <a:ext cx="45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BarPlot</a:t>
            </a:r>
            <a:r>
              <a:rPr lang="en-US" dirty="0"/>
              <a:t> at the Genus level across samples : 30 Most Abundant Genera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61FA9-E523-A248-A31C-13C387EF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0" y="1965063"/>
            <a:ext cx="9443613" cy="4564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7334D-7EEB-1B4A-8D74-23854A4A4F2F}"/>
              </a:ext>
            </a:extLst>
          </p:cNvPr>
          <p:cNvSpPr txBox="1"/>
          <p:nvPr/>
        </p:nvSpPr>
        <p:spPr>
          <a:xfrm>
            <a:off x="9491729" y="2084616"/>
            <a:ext cx="24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Genus : 493</a:t>
            </a:r>
          </a:p>
        </p:txBody>
      </p:sp>
    </p:spTree>
    <p:extLst>
      <p:ext uri="{BB962C8B-B14F-4D97-AF65-F5344CB8AC3E}">
        <p14:creationId xmlns:p14="http://schemas.microsoft.com/office/powerpoint/2010/main" val="163675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11294</TotalTime>
  <Words>2015</Words>
  <Application>Microsoft Macintosh PowerPoint</Application>
  <PresentationFormat>Widescreen</PresentationFormat>
  <Paragraphs>294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ITS sequences data</vt:lpstr>
      <vt:lpstr>RAW sequences workflow in general: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Comments: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Bintarti, Ari Fina</dc:creator>
  <cp:lastModifiedBy>Bintarti, Ari Fina</cp:lastModifiedBy>
  <cp:revision>32</cp:revision>
  <dcterms:created xsi:type="dcterms:W3CDTF">2018-09-13T20:24:21Z</dcterms:created>
  <dcterms:modified xsi:type="dcterms:W3CDTF">2018-09-21T16:38:49Z</dcterms:modified>
</cp:coreProperties>
</file>