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64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301" r:id="rId12"/>
    <p:sldId id="302" r:id="rId13"/>
    <p:sldId id="303" r:id="rId14"/>
    <p:sldId id="324" r:id="rId15"/>
    <p:sldId id="287" r:id="rId16"/>
    <p:sldId id="288" r:id="rId17"/>
    <p:sldId id="289" r:id="rId18"/>
    <p:sldId id="290" r:id="rId19"/>
    <p:sldId id="333" r:id="rId20"/>
    <p:sldId id="292" r:id="rId21"/>
    <p:sldId id="293" r:id="rId22"/>
    <p:sldId id="334" r:id="rId23"/>
    <p:sldId id="294" r:id="rId24"/>
    <p:sldId id="295" r:id="rId25"/>
    <p:sldId id="297" r:id="rId26"/>
    <p:sldId id="325" r:id="rId27"/>
    <p:sldId id="258" r:id="rId28"/>
    <p:sldId id="336" r:id="rId29"/>
    <p:sldId id="259" r:id="rId30"/>
    <p:sldId id="260" r:id="rId31"/>
    <p:sldId id="261" r:id="rId32"/>
    <p:sldId id="338" r:id="rId33"/>
    <p:sldId id="315" r:id="rId34"/>
    <p:sldId id="319" r:id="rId35"/>
    <p:sldId id="326" r:id="rId36"/>
    <p:sldId id="327" r:id="rId37"/>
    <p:sldId id="328" r:id="rId38"/>
    <p:sldId id="304" r:id="rId39"/>
    <p:sldId id="329" r:id="rId40"/>
    <p:sldId id="305" r:id="rId41"/>
    <p:sldId id="306" r:id="rId42"/>
    <p:sldId id="310" r:id="rId43"/>
    <p:sldId id="307" r:id="rId44"/>
    <p:sldId id="308" r:id="rId45"/>
    <p:sldId id="330" r:id="rId46"/>
    <p:sldId id="332" r:id="rId47"/>
    <p:sldId id="331" r:id="rId48"/>
    <p:sldId id="313" r:id="rId49"/>
    <p:sldId id="314" r:id="rId50"/>
    <p:sldId id="29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86C487-2374-4BB6-B702-38792236839E}" type="doc">
      <dgm:prSet loTypeId="urn:microsoft.com/office/officeart/2005/8/layout/arrow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139B17-BC6F-4324-818E-5E6D1BAFD558}">
      <dgm:prSet phldrT="[Text]"/>
      <dgm:spPr/>
      <dgm:t>
        <a:bodyPr/>
        <a:lstStyle/>
        <a:p>
          <a:r>
            <a:rPr lang="en-US" dirty="0"/>
            <a:t>Revenue</a:t>
          </a:r>
        </a:p>
      </dgm:t>
    </dgm:pt>
    <dgm:pt modelId="{7AD1678B-DF25-4486-889A-CF6605F8086A}" type="parTrans" cxnId="{C6C75A26-28D8-46C7-955A-6A71443A5095}">
      <dgm:prSet/>
      <dgm:spPr/>
      <dgm:t>
        <a:bodyPr/>
        <a:lstStyle/>
        <a:p>
          <a:endParaRPr lang="en-US"/>
        </a:p>
      </dgm:t>
    </dgm:pt>
    <dgm:pt modelId="{0F25D674-54DB-45EE-A1A9-04BCA51BA2F3}" type="sibTrans" cxnId="{C6C75A26-28D8-46C7-955A-6A71443A5095}">
      <dgm:prSet/>
      <dgm:spPr/>
      <dgm:t>
        <a:bodyPr/>
        <a:lstStyle/>
        <a:p>
          <a:endParaRPr lang="en-US"/>
        </a:p>
      </dgm:t>
    </dgm:pt>
    <dgm:pt modelId="{99188366-CC1F-4ACF-A51F-7F8A0B0C1E07}">
      <dgm:prSet phldrT="[Text]"/>
      <dgm:spPr/>
      <dgm:t>
        <a:bodyPr/>
        <a:lstStyle/>
        <a:p>
          <a:r>
            <a:rPr lang="en-US" dirty="0"/>
            <a:t>Cost</a:t>
          </a:r>
        </a:p>
      </dgm:t>
    </dgm:pt>
    <dgm:pt modelId="{7B032CB0-5E81-41B9-9FAC-9EF9A1D3C958}" type="parTrans" cxnId="{0FFACF48-758C-4C01-94A8-B0207DAAED90}">
      <dgm:prSet/>
      <dgm:spPr/>
      <dgm:t>
        <a:bodyPr/>
        <a:lstStyle/>
        <a:p>
          <a:endParaRPr lang="en-US"/>
        </a:p>
      </dgm:t>
    </dgm:pt>
    <dgm:pt modelId="{2464F662-F17A-437C-B53A-47202032833A}" type="sibTrans" cxnId="{0FFACF48-758C-4C01-94A8-B0207DAAED90}">
      <dgm:prSet/>
      <dgm:spPr/>
      <dgm:t>
        <a:bodyPr/>
        <a:lstStyle/>
        <a:p>
          <a:endParaRPr lang="en-US"/>
        </a:p>
      </dgm:t>
    </dgm:pt>
    <dgm:pt modelId="{F3C67657-6CE0-4321-ADC4-136C493B900E}">
      <dgm:prSet/>
      <dgm:spPr/>
      <dgm:t>
        <a:bodyPr/>
        <a:lstStyle/>
        <a:p>
          <a:r>
            <a:rPr lang="en-US" dirty="0"/>
            <a:t>Which we’ll discuss in more detail</a:t>
          </a:r>
        </a:p>
      </dgm:t>
    </dgm:pt>
    <dgm:pt modelId="{569ECE75-B1A1-43EE-AEBF-D96552DFB978}" type="parTrans" cxnId="{7D8DB5A8-BF5E-42DD-A9A3-0216E3C1CD2E}">
      <dgm:prSet/>
      <dgm:spPr/>
    </dgm:pt>
    <dgm:pt modelId="{21D08AFD-9316-4243-90FF-7DBF10CACC06}" type="sibTrans" cxnId="{7D8DB5A8-BF5E-42DD-A9A3-0216E3C1CD2E}">
      <dgm:prSet/>
      <dgm:spPr/>
    </dgm:pt>
    <dgm:pt modelId="{5EC3FD43-2635-4DB3-ACA1-FB3F3C6874F1}">
      <dgm:prSet/>
      <dgm:spPr/>
      <dgm:t>
        <a:bodyPr/>
        <a:lstStyle/>
        <a:p>
          <a:r>
            <a:rPr lang="en-US" dirty="0"/>
            <a:t>Which we know is related to demand and elasticity</a:t>
          </a:r>
        </a:p>
      </dgm:t>
    </dgm:pt>
    <dgm:pt modelId="{49F35CC1-7506-4C48-9D8D-0276DA16A33D}" type="parTrans" cxnId="{F2732D1E-AEAB-45A1-A0D3-E88D3ED08EF8}">
      <dgm:prSet/>
      <dgm:spPr/>
    </dgm:pt>
    <dgm:pt modelId="{98F2AEAB-500F-467A-943D-2875936910AD}" type="sibTrans" cxnId="{F2732D1E-AEAB-45A1-A0D3-E88D3ED08EF8}">
      <dgm:prSet/>
      <dgm:spPr/>
    </dgm:pt>
    <dgm:pt modelId="{6BC3666D-2D70-499C-9133-7C6599621C1A}" type="pres">
      <dgm:prSet presAssocID="{BD86C487-2374-4BB6-B702-38792236839E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73128C6-BE61-4307-B973-F9F886F3C179}" type="pres">
      <dgm:prSet presAssocID="{15139B17-BC6F-4324-818E-5E6D1BAFD558}" presName="upArrow" presStyleLbl="node1" presStyleIdx="0" presStyleCnt="2"/>
      <dgm:spPr/>
    </dgm:pt>
    <dgm:pt modelId="{D8C19B25-E8D1-49D5-B414-B75E5541F7EA}" type="pres">
      <dgm:prSet presAssocID="{15139B17-BC6F-4324-818E-5E6D1BAFD558}" presName="upArrowText" presStyleLbl="revTx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B3C371-32EE-40BA-B51A-E62B1D57D3D8}" type="pres">
      <dgm:prSet presAssocID="{99188366-CC1F-4ACF-A51F-7F8A0B0C1E07}" presName="downArrow" presStyleLbl="node1" presStyleIdx="1" presStyleCnt="2"/>
      <dgm:spPr/>
    </dgm:pt>
    <dgm:pt modelId="{617ECA6F-AF9D-4168-87D6-CB30D82FC336}" type="pres">
      <dgm:prSet presAssocID="{99188366-CC1F-4ACF-A51F-7F8A0B0C1E07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8B8EA32-09B8-495F-B021-D5B7E288A929}" type="presOf" srcId="{5EC3FD43-2635-4DB3-ACA1-FB3F3C6874F1}" destId="{D8C19B25-E8D1-49D5-B414-B75E5541F7EA}" srcOrd="0" destOrd="1" presId="urn:microsoft.com/office/officeart/2005/8/layout/arrow4"/>
    <dgm:cxn modelId="{BE415E7F-6842-4719-8318-10BDF40EDB4F}" type="presOf" srcId="{F3C67657-6CE0-4321-ADC4-136C493B900E}" destId="{617ECA6F-AF9D-4168-87D6-CB30D82FC336}" srcOrd="0" destOrd="1" presId="urn:microsoft.com/office/officeart/2005/8/layout/arrow4"/>
    <dgm:cxn modelId="{F2732D1E-AEAB-45A1-A0D3-E88D3ED08EF8}" srcId="{15139B17-BC6F-4324-818E-5E6D1BAFD558}" destId="{5EC3FD43-2635-4DB3-ACA1-FB3F3C6874F1}" srcOrd="0" destOrd="0" parTransId="{49F35CC1-7506-4C48-9D8D-0276DA16A33D}" sibTransId="{98F2AEAB-500F-467A-943D-2875936910AD}"/>
    <dgm:cxn modelId="{7D8DB5A8-BF5E-42DD-A9A3-0216E3C1CD2E}" srcId="{99188366-CC1F-4ACF-A51F-7F8A0B0C1E07}" destId="{F3C67657-6CE0-4321-ADC4-136C493B900E}" srcOrd="0" destOrd="0" parTransId="{569ECE75-B1A1-43EE-AEBF-D96552DFB978}" sibTransId="{21D08AFD-9316-4243-90FF-7DBF10CACC06}"/>
    <dgm:cxn modelId="{D46FA1D5-7787-4F6C-81BD-4C2EDDC312BC}" type="presOf" srcId="{BD86C487-2374-4BB6-B702-38792236839E}" destId="{6BC3666D-2D70-499C-9133-7C6599621C1A}" srcOrd="0" destOrd="0" presId="urn:microsoft.com/office/officeart/2005/8/layout/arrow4"/>
    <dgm:cxn modelId="{C6C75A26-28D8-46C7-955A-6A71443A5095}" srcId="{BD86C487-2374-4BB6-B702-38792236839E}" destId="{15139B17-BC6F-4324-818E-5E6D1BAFD558}" srcOrd="0" destOrd="0" parTransId="{7AD1678B-DF25-4486-889A-CF6605F8086A}" sibTransId="{0F25D674-54DB-45EE-A1A9-04BCA51BA2F3}"/>
    <dgm:cxn modelId="{16E2D18C-EB68-4C6F-B4B2-63ECCE52BFB7}" type="presOf" srcId="{15139B17-BC6F-4324-818E-5E6D1BAFD558}" destId="{D8C19B25-E8D1-49D5-B414-B75E5541F7EA}" srcOrd="0" destOrd="0" presId="urn:microsoft.com/office/officeart/2005/8/layout/arrow4"/>
    <dgm:cxn modelId="{0FFACF48-758C-4C01-94A8-B0207DAAED90}" srcId="{BD86C487-2374-4BB6-B702-38792236839E}" destId="{99188366-CC1F-4ACF-A51F-7F8A0B0C1E07}" srcOrd="1" destOrd="0" parTransId="{7B032CB0-5E81-41B9-9FAC-9EF9A1D3C958}" sibTransId="{2464F662-F17A-437C-B53A-47202032833A}"/>
    <dgm:cxn modelId="{8741FF76-D344-4832-904F-0AC187D6A4DC}" type="presOf" srcId="{99188366-CC1F-4ACF-A51F-7F8A0B0C1E07}" destId="{617ECA6F-AF9D-4168-87D6-CB30D82FC336}" srcOrd="0" destOrd="0" presId="urn:microsoft.com/office/officeart/2005/8/layout/arrow4"/>
    <dgm:cxn modelId="{A7871238-01DD-4B44-9ECC-D474EA26E079}" type="presParOf" srcId="{6BC3666D-2D70-499C-9133-7C6599621C1A}" destId="{373128C6-BE61-4307-B973-F9F886F3C179}" srcOrd="0" destOrd="0" presId="urn:microsoft.com/office/officeart/2005/8/layout/arrow4"/>
    <dgm:cxn modelId="{46DF2163-6080-48BC-BED2-911E606493DA}" type="presParOf" srcId="{6BC3666D-2D70-499C-9133-7C6599621C1A}" destId="{D8C19B25-E8D1-49D5-B414-B75E5541F7EA}" srcOrd="1" destOrd="0" presId="urn:microsoft.com/office/officeart/2005/8/layout/arrow4"/>
    <dgm:cxn modelId="{3FB1889C-BDEE-494D-BAFB-3C98CC0A6000}" type="presParOf" srcId="{6BC3666D-2D70-499C-9133-7C6599621C1A}" destId="{75B3C371-32EE-40BA-B51A-E62B1D57D3D8}" srcOrd="2" destOrd="0" presId="urn:microsoft.com/office/officeart/2005/8/layout/arrow4"/>
    <dgm:cxn modelId="{C67D8892-1A08-41DF-B270-B7C9E2C7720C}" type="presParOf" srcId="{6BC3666D-2D70-499C-9133-7C6599621C1A}" destId="{617ECA6F-AF9D-4168-87D6-CB30D82FC336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5965253-3140-4170-8988-BEB0B561FF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04697F-B780-4F54-9FF6-370FF900D099}" type="pres">
      <dgm:prSet presAssocID="{F5965253-3140-4170-8988-BEB0B561FFF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AE01E97F-01AE-4C55-A00A-8145766BE2CA}" type="presOf" srcId="{F5965253-3140-4170-8988-BEB0B561FFFF}" destId="{D704697F-B780-4F54-9FF6-370FF900D09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DCF85E4-9C39-48AA-B1E0-1CA4D2989E1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43227B-FDD9-4DD8-8D37-07A2E85B547B}">
      <dgm:prSet/>
      <dgm:spPr/>
      <dgm:t>
        <a:bodyPr/>
        <a:lstStyle/>
        <a:p>
          <a:pPr rtl="0"/>
          <a:r>
            <a:rPr lang="en-US"/>
            <a:t>What are economic costs?</a:t>
          </a:r>
        </a:p>
      </dgm:t>
    </dgm:pt>
    <dgm:pt modelId="{1BBDE472-5A5F-4DBB-9D20-9C6BE3CDF835}" type="parTrans" cxnId="{7EB59E29-572F-444B-A89E-A41FA29327D1}">
      <dgm:prSet/>
      <dgm:spPr/>
      <dgm:t>
        <a:bodyPr/>
        <a:lstStyle/>
        <a:p>
          <a:endParaRPr lang="en-US"/>
        </a:p>
      </dgm:t>
    </dgm:pt>
    <dgm:pt modelId="{1D6995D7-3914-4B6F-9711-1861E24BF272}" type="sibTrans" cxnId="{7EB59E29-572F-444B-A89E-A41FA29327D1}">
      <dgm:prSet/>
      <dgm:spPr/>
      <dgm:t>
        <a:bodyPr/>
        <a:lstStyle/>
        <a:p>
          <a:endParaRPr lang="en-US"/>
        </a:p>
      </dgm:t>
    </dgm:pt>
    <dgm:pt modelId="{CE6E7286-1953-43C7-9213-E903727468E2}">
      <dgm:prSet/>
      <dgm:spPr/>
      <dgm:t>
        <a:bodyPr/>
        <a:lstStyle/>
        <a:p>
          <a:pPr rtl="0"/>
          <a:r>
            <a:rPr lang="en-US" dirty="0"/>
            <a:t>Fixed and Marginal Cost</a:t>
          </a:r>
        </a:p>
      </dgm:t>
    </dgm:pt>
    <dgm:pt modelId="{889BB0D6-9E3D-4D50-8A3E-628371E6DE62}" type="parTrans" cxnId="{0E54B354-C22C-49CF-B671-D4B2F1857E7D}">
      <dgm:prSet/>
      <dgm:spPr/>
      <dgm:t>
        <a:bodyPr/>
        <a:lstStyle/>
        <a:p>
          <a:endParaRPr lang="en-US"/>
        </a:p>
      </dgm:t>
    </dgm:pt>
    <dgm:pt modelId="{36D1336A-0C59-4AF7-9054-7C849F229471}" type="sibTrans" cxnId="{0E54B354-C22C-49CF-B671-D4B2F1857E7D}">
      <dgm:prSet/>
      <dgm:spPr/>
      <dgm:t>
        <a:bodyPr/>
        <a:lstStyle/>
        <a:p>
          <a:endParaRPr lang="en-US"/>
        </a:p>
      </dgm:t>
    </dgm:pt>
    <dgm:pt modelId="{99B74DD7-08EB-4733-8F87-C5797077C457}" type="pres">
      <dgm:prSet presAssocID="{2DCF85E4-9C39-48AA-B1E0-1CA4D2989E1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3043B4-0FD3-4F59-B0CF-8FA24A761BE8}" type="pres">
      <dgm:prSet presAssocID="{D143227B-FDD9-4DD8-8D37-07A2E85B547B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C08BD5-DF1F-486C-BA36-D4A846969A75}" type="pres">
      <dgm:prSet presAssocID="{1D6995D7-3914-4B6F-9711-1861E24BF272}" presName="spacer" presStyleCnt="0"/>
      <dgm:spPr/>
    </dgm:pt>
    <dgm:pt modelId="{8EBF0A3C-AF5E-4070-86B3-0470ED8F2D11}" type="pres">
      <dgm:prSet presAssocID="{CE6E7286-1953-43C7-9213-E903727468E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B17408C-5704-42EB-ABFD-5B613F4D6AEB}" type="presOf" srcId="{CE6E7286-1953-43C7-9213-E903727468E2}" destId="{8EBF0A3C-AF5E-4070-86B3-0470ED8F2D11}" srcOrd="0" destOrd="0" presId="urn:microsoft.com/office/officeart/2005/8/layout/vList2"/>
    <dgm:cxn modelId="{0E54B354-C22C-49CF-B671-D4B2F1857E7D}" srcId="{2DCF85E4-9C39-48AA-B1E0-1CA4D2989E13}" destId="{CE6E7286-1953-43C7-9213-E903727468E2}" srcOrd="1" destOrd="0" parTransId="{889BB0D6-9E3D-4D50-8A3E-628371E6DE62}" sibTransId="{36D1336A-0C59-4AF7-9054-7C849F229471}"/>
    <dgm:cxn modelId="{BC66B4D5-906A-4178-BDFC-C15348157994}" type="presOf" srcId="{2DCF85E4-9C39-48AA-B1E0-1CA4D2989E13}" destId="{99B74DD7-08EB-4733-8F87-C5797077C457}" srcOrd="0" destOrd="0" presId="urn:microsoft.com/office/officeart/2005/8/layout/vList2"/>
    <dgm:cxn modelId="{7EB59E29-572F-444B-A89E-A41FA29327D1}" srcId="{2DCF85E4-9C39-48AA-B1E0-1CA4D2989E13}" destId="{D143227B-FDD9-4DD8-8D37-07A2E85B547B}" srcOrd="0" destOrd="0" parTransId="{1BBDE472-5A5F-4DBB-9D20-9C6BE3CDF835}" sibTransId="{1D6995D7-3914-4B6F-9711-1861E24BF272}"/>
    <dgm:cxn modelId="{0235749B-AF88-4E36-A205-B4DBBAF17772}" type="presOf" srcId="{D143227B-FDD9-4DD8-8D37-07A2E85B547B}" destId="{8D3043B4-0FD3-4F59-B0CF-8FA24A761BE8}" srcOrd="0" destOrd="0" presId="urn:microsoft.com/office/officeart/2005/8/layout/vList2"/>
    <dgm:cxn modelId="{8E9D992B-0523-4A38-9237-0FE72191896D}" type="presParOf" srcId="{99B74DD7-08EB-4733-8F87-C5797077C457}" destId="{8D3043B4-0FD3-4F59-B0CF-8FA24A761BE8}" srcOrd="0" destOrd="0" presId="urn:microsoft.com/office/officeart/2005/8/layout/vList2"/>
    <dgm:cxn modelId="{B1A4EF6B-0F4B-4F03-9C42-A261F7261695}" type="presParOf" srcId="{99B74DD7-08EB-4733-8F87-C5797077C457}" destId="{49C08BD5-DF1F-486C-BA36-D4A846969A75}" srcOrd="1" destOrd="0" presId="urn:microsoft.com/office/officeart/2005/8/layout/vList2"/>
    <dgm:cxn modelId="{5BD8FEE9-E03A-4E2B-A89F-0024DFF39B8F}" type="presParOf" srcId="{99B74DD7-08EB-4733-8F87-C5797077C457}" destId="{8EBF0A3C-AF5E-4070-86B3-0470ED8F2D1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6B7E4A6-CCD8-4F32-9397-0EE36F6E975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812053DC-DC12-4FFB-AE79-102FF3BBA8EF}">
      <dgm:prSet/>
      <dgm:spPr/>
      <dgm:t>
        <a:bodyPr/>
        <a:lstStyle/>
        <a:p>
          <a:r>
            <a:rPr lang="en-US" b="1"/>
            <a:t>Opportunity costs:</a:t>
          </a:r>
          <a:r>
            <a:rPr lang="en-US"/>
            <a:t> the benefits forgone by choosing one course of action instead of another</a:t>
          </a:r>
          <a:endParaRPr lang="en-CA"/>
        </a:p>
      </dgm:t>
    </dgm:pt>
    <dgm:pt modelId="{C4154753-B6DD-4137-B048-8916404351DF}" type="parTrans" cxnId="{ACC676DC-E71B-4695-A6D7-2C251B18358F}">
      <dgm:prSet/>
      <dgm:spPr/>
      <dgm:t>
        <a:bodyPr/>
        <a:lstStyle/>
        <a:p>
          <a:endParaRPr lang="en-CA"/>
        </a:p>
      </dgm:t>
    </dgm:pt>
    <dgm:pt modelId="{A821C7D9-F6AE-4CB8-927C-D92FF8B9D73B}" type="sibTrans" cxnId="{ACC676DC-E71B-4695-A6D7-2C251B18358F}">
      <dgm:prSet/>
      <dgm:spPr/>
      <dgm:t>
        <a:bodyPr/>
        <a:lstStyle/>
        <a:p>
          <a:endParaRPr lang="en-CA"/>
        </a:p>
      </dgm:t>
    </dgm:pt>
    <dgm:pt modelId="{72855AE1-73A3-4DED-B6B7-82AD2652B722}">
      <dgm:prSet/>
      <dgm:spPr/>
      <dgm:t>
        <a:bodyPr/>
        <a:lstStyle/>
        <a:p>
          <a:r>
            <a:rPr lang="en-US"/>
            <a:t>For example, the “implicit costs” faced by our money manager</a:t>
          </a:r>
          <a:endParaRPr lang="en-CA"/>
        </a:p>
      </dgm:t>
    </dgm:pt>
    <dgm:pt modelId="{2D864276-043F-4363-8F4E-C992CC5F3841}" type="parTrans" cxnId="{15BE3614-1C48-4E3E-884B-26DD64FF41E8}">
      <dgm:prSet/>
      <dgm:spPr/>
      <dgm:t>
        <a:bodyPr/>
        <a:lstStyle/>
        <a:p>
          <a:endParaRPr lang="en-CA"/>
        </a:p>
      </dgm:t>
    </dgm:pt>
    <dgm:pt modelId="{D00CF478-EC2C-432C-B9BF-3741ECA18559}" type="sibTrans" cxnId="{15BE3614-1C48-4E3E-884B-26DD64FF41E8}">
      <dgm:prSet/>
      <dgm:spPr/>
      <dgm:t>
        <a:bodyPr/>
        <a:lstStyle/>
        <a:p>
          <a:endParaRPr lang="en-CA"/>
        </a:p>
      </dgm:t>
    </dgm:pt>
    <dgm:pt modelId="{1C314F6E-2B74-47EC-9532-47EFE77EC970}">
      <dgm:prSet/>
      <dgm:spPr/>
      <dgm:t>
        <a:bodyPr/>
        <a:lstStyle/>
        <a:p>
          <a:r>
            <a:rPr lang="en-US"/>
            <a:t>If there are many alternative options, opportunity costs are the value of the </a:t>
          </a:r>
          <a:r>
            <a:rPr lang="en-US" b="1"/>
            <a:t>best</a:t>
          </a:r>
          <a:r>
            <a:rPr lang="en-US"/>
            <a:t> option among them</a:t>
          </a:r>
          <a:endParaRPr lang="en-CA"/>
        </a:p>
      </dgm:t>
    </dgm:pt>
    <dgm:pt modelId="{02611F5F-AE64-414F-987E-8F40E4C6DA0E}" type="parTrans" cxnId="{E0E8B49A-0543-4244-A0EA-29180DA4ADD6}">
      <dgm:prSet/>
      <dgm:spPr/>
      <dgm:t>
        <a:bodyPr/>
        <a:lstStyle/>
        <a:p>
          <a:endParaRPr lang="en-CA"/>
        </a:p>
      </dgm:t>
    </dgm:pt>
    <dgm:pt modelId="{6AFE9C8F-F723-410A-94EE-325F3BB27C4A}" type="sibTrans" cxnId="{E0E8B49A-0543-4244-A0EA-29180DA4ADD6}">
      <dgm:prSet/>
      <dgm:spPr/>
      <dgm:t>
        <a:bodyPr/>
        <a:lstStyle/>
        <a:p>
          <a:endParaRPr lang="en-CA"/>
        </a:p>
      </dgm:t>
    </dgm:pt>
    <dgm:pt modelId="{EF2F3A5A-E43D-4A01-84F2-033220034AE5}">
      <dgm:prSet/>
      <dgm:spPr/>
      <dgm:t>
        <a:bodyPr/>
        <a:lstStyle/>
        <a:p>
          <a:r>
            <a:rPr lang="en-US"/>
            <a:t>Opportunity costs, though implicit and not included in accounting costs, </a:t>
          </a:r>
          <a:r>
            <a:rPr lang="en-US" b="1"/>
            <a:t>matter </a:t>
          </a:r>
          <a:r>
            <a:rPr lang="en-US"/>
            <a:t>for decision making, and therefore are included in economic costs</a:t>
          </a:r>
          <a:endParaRPr lang="en-CA"/>
        </a:p>
      </dgm:t>
    </dgm:pt>
    <dgm:pt modelId="{31C43FA7-ADBE-47D6-90FA-BB59534AE1D7}" type="parTrans" cxnId="{6A90CFBA-FA6A-4207-A547-F96FA807E3F0}">
      <dgm:prSet/>
      <dgm:spPr/>
      <dgm:t>
        <a:bodyPr/>
        <a:lstStyle/>
        <a:p>
          <a:endParaRPr lang="en-CA"/>
        </a:p>
      </dgm:t>
    </dgm:pt>
    <dgm:pt modelId="{047A18ED-7985-48C9-92E6-5A879C8600D3}" type="sibTrans" cxnId="{6A90CFBA-FA6A-4207-A547-F96FA807E3F0}">
      <dgm:prSet/>
      <dgm:spPr/>
      <dgm:t>
        <a:bodyPr/>
        <a:lstStyle/>
        <a:p>
          <a:endParaRPr lang="en-CA"/>
        </a:p>
      </dgm:t>
    </dgm:pt>
    <dgm:pt modelId="{D4ED1A3D-0B3B-4BF3-BE9A-E2FB8BB9F9E9}" type="pres">
      <dgm:prSet presAssocID="{16B7E4A6-CCD8-4F32-9397-0EE36F6E975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5566746-C497-44D6-91CC-65D36DF8AB3D}" type="pres">
      <dgm:prSet presAssocID="{812053DC-DC12-4FFB-AE79-102FF3BBA8EF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D1A74F-1729-4D7F-9BFB-D92F26E91E2B}" type="pres">
      <dgm:prSet presAssocID="{812053DC-DC12-4FFB-AE79-102FF3BBA8EF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BE3614-1C48-4E3E-884B-26DD64FF41E8}" srcId="{812053DC-DC12-4FFB-AE79-102FF3BBA8EF}" destId="{72855AE1-73A3-4DED-B6B7-82AD2652B722}" srcOrd="0" destOrd="0" parTransId="{2D864276-043F-4363-8F4E-C992CC5F3841}" sibTransId="{D00CF478-EC2C-432C-B9BF-3741ECA18559}"/>
    <dgm:cxn modelId="{ACC676DC-E71B-4695-A6D7-2C251B18358F}" srcId="{16B7E4A6-CCD8-4F32-9397-0EE36F6E9750}" destId="{812053DC-DC12-4FFB-AE79-102FF3BBA8EF}" srcOrd="0" destOrd="0" parTransId="{C4154753-B6DD-4137-B048-8916404351DF}" sibTransId="{A821C7D9-F6AE-4CB8-927C-D92FF8B9D73B}"/>
    <dgm:cxn modelId="{A350197B-9153-46C8-9913-551105FEE033}" type="presOf" srcId="{16B7E4A6-CCD8-4F32-9397-0EE36F6E9750}" destId="{D4ED1A3D-0B3B-4BF3-BE9A-E2FB8BB9F9E9}" srcOrd="0" destOrd="0" presId="urn:microsoft.com/office/officeart/2005/8/layout/vList2"/>
    <dgm:cxn modelId="{77E5C87A-EF80-41A4-BAE0-1542E52330FE}" type="presOf" srcId="{812053DC-DC12-4FFB-AE79-102FF3BBA8EF}" destId="{B5566746-C497-44D6-91CC-65D36DF8AB3D}" srcOrd="0" destOrd="0" presId="urn:microsoft.com/office/officeart/2005/8/layout/vList2"/>
    <dgm:cxn modelId="{6A90CFBA-FA6A-4207-A547-F96FA807E3F0}" srcId="{812053DC-DC12-4FFB-AE79-102FF3BBA8EF}" destId="{EF2F3A5A-E43D-4A01-84F2-033220034AE5}" srcOrd="2" destOrd="0" parTransId="{31C43FA7-ADBE-47D6-90FA-BB59534AE1D7}" sibTransId="{047A18ED-7985-48C9-92E6-5A879C8600D3}"/>
    <dgm:cxn modelId="{E0E8B49A-0543-4244-A0EA-29180DA4ADD6}" srcId="{812053DC-DC12-4FFB-AE79-102FF3BBA8EF}" destId="{1C314F6E-2B74-47EC-9532-47EFE77EC970}" srcOrd="1" destOrd="0" parTransId="{02611F5F-AE64-414F-987E-8F40E4C6DA0E}" sibTransId="{6AFE9C8F-F723-410A-94EE-325F3BB27C4A}"/>
    <dgm:cxn modelId="{CF186901-0B82-49E9-9355-81150FC02FDE}" type="presOf" srcId="{72855AE1-73A3-4DED-B6B7-82AD2652B722}" destId="{90D1A74F-1729-4D7F-9BFB-D92F26E91E2B}" srcOrd="0" destOrd="0" presId="urn:microsoft.com/office/officeart/2005/8/layout/vList2"/>
    <dgm:cxn modelId="{F53A7EA1-E8D1-433C-AEE5-847C9857C102}" type="presOf" srcId="{1C314F6E-2B74-47EC-9532-47EFE77EC970}" destId="{90D1A74F-1729-4D7F-9BFB-D92F26E91E2B}" srcOrd="0" destOrd="1" presId="urn:microsoft.com/office/officeart/2005/8/layout/vList2"/>
    <dgm:cxn modelId="{F69CE945-56E9-4CB0-A385-269F06AD1ADA}" type="presOf" srcId="{EF2F3A5A-E43D-4A01-84F2-033220034AE5}" destId="{90D1A74F-1729-4D7F-9BFB-D92F26E91E2B}" srcOrd="0" destOrd="2" presId="urn:microsoft.com/office/officeart/2005/8/layout/vList2"/>
    <dgm:cxn modelId="{F39300E4-D5B6-48CB-B02A-06AD176C683A}" type="presParOf" srcId="{D4ED1A3D-0B3B-4BF3-BE9A-E2FB8BB9F9E9}" destId="{B5566746-C497-44D6-91CC-65D36DF8AB3D}" srcOrd="0" destOrd="0" presId="urn:microsoft.com/office/officeart/2005/8/layout/vList2"/>
    <dgm:cxn modelId="{17A60D10-F8C2-42F1-8BD9-1D8B0B2DE06C}" type="presParOf" srcId="{D4ED1A3D-0B3B-4BF3-BE9A-E2FB8BB9F9E9}" destId="{90D1A74F-1729-4D7F-9BFB-D92F26E91E2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523A7A9-E720-4A3E-873A-9BB46C6B5C2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08154E6C-720C-4F29-ABC8-6563876AEBB4}">
      <dgm:prSet/>
      <dgm:spPr/>
      <dgm:t>
        <a:bodyPr/>
        <a:lstStyle/>
        <a:p>
          <a:r>
            <a:rPr lang="en-CA"/>
            <a:t>With a simple pricing strategy and market power, a firm can charge a price above marginal cost and make positive economic profits</a:t>
          </a:r>
        </a:p>
      </dgm:t>
    </dgm:pt>
    <dgm:pt modelId="{AD13429C-079B-42E9-87EB-136FA45BD692}" type="parTrans" cxnId="{97B14B83-5546-44CC-8AB7-123AFA8589D7}">
      <dgm:prSet/>
      <dgm:spPr/>
      <dgm:t>
        <a:bodyPr/>
        <a:lstStyle/>
        <a:p>
          <a:endParaRPr lang="en-CA"/>
        </a:p>
      </dgm:t>
    </dgm:pt>
    <dgm:pt modelId="{06C92CBD-3F75-45FD-8EAD-B0D762A821E0}" type="sibTrans" cxnId="{97B14B83-5546-44CC-8AB7-123AFA8589D7}">
      <dgm:prSet/>
      <dgm:spPr/>
      <dgm:t>
        <a:bodyPr/>
        <a:lstStyle/>
        <a:p>
          <a:endParaRPr lang="en-CA"/>
        </a:p>
      </dgm:t>
    </dgm:pt>
    <dgm:pt modelId="{31180EE0-1D89-4FAE-B6A0-731780A301F1}">
      <dgm:prSet/>
      <dgm:spPr/>
      <dgm:t>
        <a:bodyPr/>
        <a:lstStyle/>
        <a:p>
          <a:r>
            <a:rPr lang="en-CA"/>
            <a:t>But we have limitations: the demand curve</a:t>
          </a:r>
        </a:p>
      </dgm:t>
    </dgm:pt>
    <dgm:pt modelId="{09A01300-FEC4-4BDB-A90B-365BE82126AA}" type="parTrans" cxnId="{AF8D5118-5334-4980-933C-26930EAA6931}">
      <dgm:prSet/>
      <dgm:spPr/>
      <dgm:t>
        <a:bodyPr/>
        <a:lstStyle/>
        <a:p>
          <a:endParaRPr lang="en-CA"/>
        </a:p>
      </dgm:t>
    </dgm:pt>
    <dgm:pt modelId="{82A3E64B-027B-4ED4-A511-031B3ACD7438}" type="sibTrans" cxnId="{AF8D5118-5334-4980-933C-26930EAA6931}">
      <dgm:prSet/>
      <dgm:spPr/>
      <dgm:t>
        <a:bodyPr/>
        <a:lstStyle/>
        <a:p>
          <a:endParaRPr lang="en-CA"/>
        </a:p>
      </dgm:t>
    </dgm:pt>
    <dgm:pt modelId="{2A3BFDDA-129B-431F-B233-A7684B51AB89}">
      <dgm:prSet/>
      <dgm:spPr/>
      <dgm:t>
        <a:bodyPr/>
        <a:lstStyle/>
        <a:p>
          <a:r>
            <a:rPr lang="en-CA"/>
            <a:t>In order to charge a higher price, we have to restrict units.</a:t>
          </a:r>
        </a:p>
      </dgm:t>
    </dgm:pt>
    <dgm:pt modelId="{E3E61BFB-347B-4042-A65E-24E42CAF56C2}" type="parTrans" cxnId="{54EE27CD-9BD8-43E2-9EDA-1BA5973885F3}">
      <dgm:prSet/>
      <dgm:spPr/>
      <dgm:t>
        <a:bodyPr/>
        <a:lstStyle/>
        <a:p>
          <a:endParaRPr lang="en-CA"/>
        </a:p>
      </dgm:t>
    </dgm:pt>
    <dgm:pt modelId="{7DA46761-5D9E-42E5-B1AC-F8F3CC70520D}" type="sibTrans" cxnId="{54EE27CD-9BD8-43E2-9EDA-1BA5973885F3}">
      <dgm:prSet/>
      <dgm:spPr/>
      <dgm:t>
        <a:bodyPr/>
        <a:lstStyle/>
        <a:p>
          <a:endParaRPr lang="en-CA"/>
        </a:p>
      </dgm:t>
    </dgm:pt>
    <dgm:pt modelId="{E8B149A3-3552-40C4-B089-0B78AA8AEBAE}">
      <dgm:prSet/>
      <dgm:spPr/>
      <dgm:t>
        <a:bodyPr/>
        <a:lstStyle/>
        <a:p>
          <a:r>
            <a:rPr lang="en-CA"/>
            <a:t>That’s a profitable thing to do, if you are stuck with a simple pricing strategy, but it makes you wonder if there is more that can be done with more sophisticated strategies like targeted prices…</a:t>
          </a:r>
        </a:p>
      </dgm:t>
    </dgm:pt>
    <dgm:pt modelId="{C5E324C4-1B39-4439-923F-60D1901846FC}" type="parTrans" cxnId="{0913750D-E952-4602-9958-EA47D4856E89}">
      <dgm:prSet/>
      <dgm:spPr/>
      <dgm:t>
        <a:bodyPr/>
        <a:lstStyle/>
        <a:p>
          <a:endParaRPr lang="en-CA"/>
        </a:p>
      </dgm:t>
    </dgm:pt>
    <dgm:pt modelId="{7692FCAF-94FF-4F76-A015-AE9DD6F30C2E}" type="sibTrans" cxnId="{0913750D-E952-4602-9958-EA47D4856E89}">
      <dgm:prSet/>
      <dgm:spPr/>
      <dgm:t>
        <a:bodyPr/>
        <a:lstStyle/>
        <a:p>
          <a:endParaRPr lang="en-CA"/>
        </a:p>
      </dgm:t>
    </dgm:pt>
    <dgm:pt modelId="{20B75B77-C128-4E6B-B3C7-5EB67BECE8AD}" type="pres">
      <dgm:prSet presAssocID="{A523A7A9-E720-4A3E-873A-9BB46C6B5C2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591AF6-40EB-4F3C-8667-22F2F84C5893}" type="pres">
      <dgm:prSet presAssocID="{08154E6C-720C-4F29-ABC8-6563876AEBB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3C899B-D55D-41E4-AA57-09E18ADAD817}" type="pres">
      <dgm:prSet presAssocID="{08154E6C-720C-4F29-ABC8-6563876AEBB4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A8976D-6A41-4BC7-A6E7-CEF450A70AB2}" type="pres">
      <dgm:prSet presAssocID="{E8B149A3-3552-40C4-B089-0B78AA8AEBAE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8D5118-5334-4980-933C-26930EAA6931}" srcId="{08154E6C-720C-4F29-ABC8-6563876AEBB4}" destId="{31180EE0-1D89-4FAE-B6A0-731780A301F1}" srcOrd="0" destOrd="0" parTransId="{09A01300-FEC4-4BDB-A90B-365BE82126AA}" sibTransId="{82A3E64B-027B-4ED4-A511-031B3ACD7438}"/>
    <dgm:cxn modelId="{F6D09E0B-DD35-460D-90D9-658F43A7ADFE}" type="presOf" srcId="{31180EE0-1D89-4FAE-B6A0-731780A301F1}" destId="{643C899B-D55D-41E4-AA57-09E18ADAD817}" srcOrd="0" destOrd="0" presId="urn:microsoft.com/office/officeart/2005/8/layout/vList2"/>
    <dgm:cxn modelId="{7466115C-C34D-443C-8273-A888009AB068}" type="presOf" srcId="{08154E6C-720C-4F29-ABC8-6563876AEBB4}" destId="{1F591AF6-40EB-4F3C-8667-22F2F84C5893}" srcOrd="0" destOrd="0" presId="urn:microsoft.com/office/officeart/2005/8/layout/vList2"/>
    <dgm:cxn modelId="{97B14B83-5546-44CC-8AB7-123AFA8589D7}" srcId="{A523A7A9-E720-4A3E-873A-9BB46C6B5C29}" destId="{08154E6C-720C-4F29-ABC8-6563876AEBB4}" srcOrd="0" destOrd="0" parTransId="{AD13429C-079B-42E9-87EB-136FA45BD692}" sibTransId="{06C92CBD-3F75-45FD-8EAD-B0D762A821E0}"/>
    <dgm:cxn modelId="{3B748E40-7A7D-497D-8F19-40EB6CAE184F}" type="presOf" srcId="{E8B149A3-3552-40C4-B089-0B78AA8AEBAE}" destId="{93A8976D-6A41-4BC7-A6E7-CEF450A70AB2}" srcOrd="0" destOrd="0" presId="urn:microsoft.com/office/officeart/2005/8/layout/vList2"/>
    <dgm:cxn modelId="{54EE27CD-9BD8-43E2-9EDA-1BA5973885F3}" srcId="{08154E6C-720C-4F29-ABC8-6563876AEBB4}" destId="{2A3BFDDA-129B-431F-B233-A7684B51AB89}" srcOrd="1" destOrd="0" parTransId="{E3E61BFB-347B-4042-A65E-24E42CAF56C2}" sibTransId="{7DA46761-5D9E-42E5-B1AC-F8F3CC70520D}"/>
    <dgm:cxn modelId="{CF8282EB-18B7-489C-9538-15EF27E83F59}" type="presOf" srcId="{A523A7A9-E720-4A3E-873A-9BB46C6B5C29}" destId="{20B75B77-C128-4E6B-B3C7-5EB67BECE8AD}" srcOrd="0" destOrd="0" presId="urn:microsoft.com/office/officeart/2005/8/layout/vList2"/>
    <dgm:cxn modelId="{788D22CE-0270-4111-9D0B-F4E2C44D5D4C}" type="presOf" srcId="{2A3BFDDA-129B-431F-B233-A7684B51AB89}" destId="{643C899B-D55D-41E4-AA57-09E18ADAD817}" srcOrd="0" destOrd="1" presId="urn:microsoft.com/office/officeart/2005/8/layout/vList2"/>
    <dgm:cxn modelId="{0913750D-E952-4602-9958-EA47D4856E89}" srcId="{A523A7A9-E720-4A3E-873A-9BB46C6B5C29}" destId="{E8B149A3-3552-40C4-B089-0B78AA8AEBAE}" srcOrd="1" destOrd="0" parTransId="{C5E324C4-1B39-4439-923F-60D1901846FC}" sibTransId="{7692FCAF-94FF-4F76-A015-AE9DD6F30C2E}"/>
    <dgm:cxn modelId="{5148A8C9-4F1C-44F8-96D1-D143CEFBB1EE}" type="presParOf" srcId="{20B75B77-C128-4E6B-B3C7-5EB67BECE8AD}" destId="{1F591AF6-40EB-4F3C-8667-22F2F84C5893}" srcOrd="0" destOrd="0" presId="urn:microsoft.com/office/officeart/2005/8/layout/vList2"/>
    <dgm:cxn modelId="{EC8DCE84-7472-4856-A03F-8697804980EE}" type="presParOf" srcId="{20B75B77-C128-4E6B-B3C7-5EB67BECE8AD}" destId="{643C899B-D55D-41E4-AA57-09E18ADAD817}" srcOrd="1" destOrd="0" presId="urn:microsoft.com/office/officeart/2005/8/layout/vList2"/>
    <dgm:cxn modelId="{4CDEE903-7DB4-4B6B-A54F-43B79ADB8B5A}" type="presParOf" srcId="{20B75B77-C128-4E6B-B3C7-5EB67BECE8AD}" destId="{93A8976D-6A41-4BC7-A6E7-CEF450A70AB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F602CD-2814-40C9-B07F-784DEBC1DF4C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C83C7FE5-4A6A-4C4D-BFBC-23B7E25EB056}">
      <dgm:prSet phldrT="[Text]"/>
      <dgm:spPr/>
      <dgm:t>
        <a:bodyPr/>
        <a:lstStyle/>
        <a:p>
          <a:r>
            <a:rPr lang="en-CA" dirty="0"/>
            <a:t>For now, firm sells a good at a single price per unit</a:t>
          </a:r>
          <a:endParaRPr lang="en-US" dirty="0"/>
        </a:p>
      </dgm:t>
    </dgm:pt>
    <dgm:pt modelId="{2E1F8979-D951-4878-94D9-6C443B881D19}" type="parTrans" cxnId="{6A863D94-A8B2-41D7-9A8B-E15534280FF9}">
      <dgm:prSet/>
      <dgm:spPr/>
      <dgm:t>
        <a:bodyPr/>
        <a:lstStyle/>
        <a:p>
          <a:endParaRPr lang="en-CA"/>
        </a:p>
      </dgm:t>
    </dgm:pt>
    <dgm:pt modelId="{DB1FEE61-65D7-403C-884F-58454D4BB72E}" type="sibTrans" cxnId="{6A863D94-A8B2-41D7-9A8B-E15534280FF9}">
      <dgm:prSet/>
      <dgm:spPr/>
      <dgm:t>
        <a:bodyPr/>
        <a:lstStyle/>
        <a:p>
          <a:endParaRPr lang="en-CA"/>
        </a:p>
      </dgm:t>
    </dgm:pt>
    <dgm:pt modelId="{79F644F6-3733-4486-A4A0-FDF96C027908}">
      <dgm:prSet phldrT="[Text]"/>
      <dgm:spPr/>
      <dgm:t>
        <a:bodyPr/>
        <a:lstStyle/>
        <a:p>
          <a:r>
            <a:rPr lang="en-CA" dirty="0"/>
            <a:t>In that case, total revenues are simple</a:t>
          </a:r>
          <a:endParaRPr lang="en-US" dirty="0"/>
        </a:p>
      </dgm:t>
    </dgm:pt>
    <dgm:pt modelId="{1CD98ED3-162C-455F-AA3F-B19E9D756ADA}" type="parTrans" cxnId="{618AF58D-B43A-4C0D-A91D-0CF00AB39220}">
      <dgm:prSet/>
      <dgm:spPr/>
      <dgm:t>
        <a:bodyPr/>
        <a:lstStyle/>
        <a:p>
          <a:endParaRPr lang="en-CA"/>
        </a:p>
      </dgm:t>
    </dgm:pt>
    <dgm:pt modelId="{CB26D7DE-C291-42C7-81B6-D2E016F0556F}" type="sibTrans" cxnId="{618AF58D-B43A-4C0D-A91D-0CF00AB39220}">
      <dgm:prSet/>
      <dgm:spPr/>
      <dgm:t>
        <a:bodyPr/>
        <a:lstStyle/>
        <a:p>
          <a:endParaRPr lang="en-CA"/>
        </a:p>
      </dgm:t>
    </dgm:pt>
    <dgm:pt modelId="{57653BAE-1C10-4FE5-B0E5-AFBCADA93180}">
      <dgm:prSet phldrT="[Text]"/>
      <dgm:spPr/>
      <dgm:t>
        <a:bodyPr/>
        <a:lstStyle/>
        <a:p>
          <a:r>
            <a:rPr lang="en-CA" dirty="0"/>
            <a:t>REVENUE=PRICE x QUANTITY</a:t>
          </a:r>
          <a:endParaRPr lang="en-US" dirty="0"/>
        </a:p>
      </dgm:t>
    </dgm:pt>
    <dgm:pt modelId="{C3876355-C871-4037-87B3-6E5A86C6CEA6}" type="parTrans" cxnId="{5CD59C14-ADF7-4A13-8B47-EE33232BFD09}">
      <dgm:prSet/>
      <dgm:spPr/>
      <dgm:t>
        <a:bodyPr/>
        <a:lstStyle/>
        <a:p>
          <a:endParaRPr lang="en-CA"/>
        </a:p>
      </dgm:t>
    </dgm:pt>
    <dgm:pt modelId="{1930E7CE-AC15-4FF4-95E4-679730EBA8E6}" type="sibTrans" cxnId="{5CD59C14-ADF7-4A13-8B47-EE33232BFD09}">
      <dgm:prSet/>
      <dgm:spPr/>
      <dgm:t>
        <a:bodyPr/>
        <a:lstStyle/>
        <a:p>
          <a:endParaRPr lang="en-CA"/>
        </a:p>
      </dgm:t>
    </dgm:pt>
    <dgm:pt modelId="{0CBDBCF6-B6E5-4683-8D46-C00944ECBA0E}" type="pres">
      <dgm:prSet presAssocID="{03F602CD-2814-40C9-B07F-784DEBC1DF4C}" presName="CompostProcess" presStyleCnt="0">
        <dgm:presLayoutVars>
          <dgm:dir/>
          <dgm:resizeHandles val="exact"/>
        </dgm:presLayoutVars>
      </dgm:prSet>
      <dgm:spPr/>
    </dgm:pt>
    <dgm:pt modelId="{F049142A-6B6C-48DB-AA3A-06C4DB0CE3DC}" type="pres">
      <dgm:prSet presAssocID="{03F602CD-2814-40C9-B07F-784DEBC1DF4C}" presName="arrow" presStyleLbl="bgShp" presStyleIdx="0" presStyleCnt="1"/>
      <dgm:spPr/>
    </dgm:pt>
    <dgm:pt modelId="{9995FBCE-55E0-40F0-8971-6A830A5379D2}" type="pres">
      <dgm:prSet presAssocID="{03F602CD-2814-40C9-B07F-784DEBC1DF4C}" presName="linearProcess" presStyleCnt="0"/>
      <dgm:spPr/>
    </dgm:pt>
    <dgm:pt modelId="{92E1A67D-4F81-4CDF-BF6A-FE7855A71F3B}" type="pres">
      <dgm:prSet presAssocID="{C83C7FE5-4A6A-4C4D-BFBC-23B7E25EB056}" presName="text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F95B06-672F-4D4E-B6F7-428D12AE0B22}" type="pres">
      <dgm:prSet presAssocID="{DB1FEE61-65D7-403C-884F-58454D4BB72E}" presName="sibTrans" presStyleCnt="0"/>
      <dgm:spPr/>
    </dgm:pt>
    <dgm:pt modelId="{CE1A60DC-048B-4867-8A07-0FD0AC9011F9}" type="pres">
      <dgm:prSet presAssocID="{79F644F6-3733-4486-A4A0-FDF96C027908}" presName="text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AB5622-D3F9-4425-A3AB-93245C02FE92}" type="pres">
      <dgm:prSet presAssocID="{CB26D7DE-C291-42C7-81B6-D2E016F0556F}" presName="sibTrans" presStyleCnt="0"/>
      <dgm:spPr/>
    </dgm:pt>
    <dgm:pt modelId="{57C92A15-FE1D-46E5-9FCF-49264F9B67AF}" type="pres">
      <dgm:prSet presAssocID="{57653BAE-1C10-4FE5-B0E5-AFBCADA93180}" presName="text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45F7FE1-9DB1-4563-BFAD-7E0213985601}" type="presOf" srcId="{03F602CD-2814-40C9-B07F-784DEBC1DF4C}" destId="{0CBDBCF6-B6E5-4683-8D46-C00944ECBA0E}" srcOrd="0" destOrd="0" presId="urn:microsoft.com/office/officeart/2005/8/layout/hProcess9"/>
    <dgm:cxn modelId="{6A863D94-A8B2-41D7-9A8B-E15534280FF9}" srcId="{03F602CD-2814-40C9-B07F-784DEBC1DF4C}" destId="{C83C7FE5-4A6A-4C4D-BFBC-23B7E25EB056}" srcOrd="0" destOrd="0" parTransId="{2E1F8979-D951-4878-94D9-6C443B881D19}" sibTransId="{DB1FEE61-65D7-403C-884F-58454D4BB72E}"/>
    <dgm:cxn modelId="{7EEB058C-5490-417E-AE6E-5C033B4EC7B0}" type="presOf" srcId="{C83C7FE5-4A6A-4C4D-BFBC-23B7E25EB056}" destId="{92E1A67D-4F81-4CDF-BF6A-FE7855A71F3B}" srcOrd="0" destOrd="0" presId="urn:microsoft.com/office/officeart/2005/8/layout/hProcess9"/>
    <dgm:cxn modelId="{618AF58D-B43A-4C0D-A91D-0CF00AB39220}" srcId="{03F602CD-2814-40C9-B07F-784DEBC1DF4C}" destId="{79F644F6-3733-4486-A4A0-FDF96C027908}" srcOrd="1" destOrd="0" parTransId="{1CD98ED3-162C-455F-AA3F-B19E9D756ADA}" sibTransId="{CB26D7DE-C291-42C7-81B6-D2E016F0556F}"/>
    <dgm:cxn modelId="{CD112368-77E7-4533-BAAC-EA69D41624D9}" type="presOf" srcId="{57653BAE-1C10-4FE5-B0E5-AFBCADA93180}" destId="{57C92A15-FE1D-46E5-9FCF-49264F9B67AF}" srcOrd="0" destOrd="0" presId="urn:microsoft.com/office/officeart/2005/8/layout/hProcess9"/>
    <dgm:cxn modelId="{98B7A4D4-24B1-48D3-A801-FF1A3CF264AE}" type="presOf" srcId="{79F644F6-3733-4486-A4A0-FDF96C027908}" destId="{CE1A60DC-048B-4867-8A07-0FD0AC9011F9}" srcOrd="0" destOrd="0" presId="urn:microsoft.com/office/officeart/2005/8/layout/hProcess9"/>
    <dgm:cxn modelId="{5CD59C14-ADF7-4A13-8B47-EE33232BFD09}" srcId="{03F602CD-2814-40C9-B07F-784DEBC1DF4C}" destId="{57653BAE-1C10-4FE5-B0E5-AFBCADA93180}" srcOrd="2" destOrd="0" parTransId="{C3876355-C871-4037-87B3-6E5A86C6CEA6}" sibTransId="{1930E7CE-AC15-4FF4-95E4-679730EBA8E6}"/>
    <dgm:cxn modelId="{552DEF1E-D708-413C-871D-D5857FD3707A}" type="presParOf" srcId="{0CBDBCF6-B6E5-4683-8D46-C00944ECBA0E}" destId="{F049142A-6B6C-48DB-AA3A-06C4DB0CE3DC}" srcOrd="0" destOrd="0" presId="urn:microsoft.com/office/officeart/2005/8/layout/hProcess9"/>
    <dgm:cxn modelId="{AF6372A4-10BF-49A1-9A6B-A30D365A3435}" type="presParOf" srcId="{0CBDBCF6-B6E5-4683-8D46-C00944ECBA0E}" destId="{9995FBCE-55E0-40F0-8971-6A830A5379D2}" srcOrd="1" destOrd="0" presId="urn:microsoft.com/office/officeart/2005/8/layout/hProcess9"/>
    <dgm:cxn modelId="{737D9AB4-E3CD-4891-80BF-F4582E9026FE}" type="presParOf" srcId="{9995FBCE-55E0-40F0-8971-6A830A5379D2}" destId="{92E1A67D-4F81-4CDF-BF6A-FE7855A71F3B}" srcOrd="0" destOrd="0" presId="urn:microsoft.com/office/officeart/2005/8/layout/hProcess9"/>
    <dgm:cxn modelId="{11E7DFF4-DC72-4FCA-A908-7EACA4A9B61D}" type="presParOf" srcId="{9995FBCE-55E0-40F0-8971-6A830A5379D2}" destId="{9FF95B06-672F-4D4E-B6F7-428D12AE0B22}" srcOrd="1" destOrd="0" presId="urn:microsoft.com/office/officeart/2005/8/layout/hProcess9"/>
    <dgm:cxn modelId="{1C5CF3B6-6AE3-4D6A-902F-2488C780FB17}" type="presParOf" srcId="{9995FBCE-55E0-40F0-8971-6A830A5379D2}" destId="{CE1A60DC-048B-4867-8A07-0FD0AC9011F9}" srcOrd="2" destOrd="0" presId="urn:microsoft.com/office/officeart/2005/8/layout/hProcess9"/>
    <dgm:cxn modelId="{308C7512-9E22-4C41-B55E-B04809812962}" type="presParOf" srcId="{9995FBCE-55E0-40F0-8971-6A830A5379D2}" destId="{69AB5622-D3F9-4425-A3AB-93245C02FE92}" srcOrd="3" destOrd="0" presId="urn:microsoft.com/office/officeart/2005/8/layout/hProcess9"/>
    <dgm:cxn modelId="{2F0B20E9-5531-4C12-91B1-0022FAA5C3C7}" type="presParOf" srcId="{9995FBCE-55E0-40F0-8971-6A830A5379D2}" destId="{57C92A15-FE1D-46E5-9FCF-49264F9B67AF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CD593C-8617-432B-B66A-1125CFF7E1B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F50331-E70D-46AC-A311-72ED481D0D6A}">
      <dgm:prSet/>
      <dgm:spPr/>
      <dgm:t>
        <a:bodyPr/>
        <a:lstStyle/>
        <a:p>
          <a:pPr rtl="0"/>
          <a:r>
            <a:rPr lang="en-US" dirty="0"/>
            <a:t>Remember, this is only half of the story for profits; you also have to think about costs</a:t>
          </a:r>
        </a:p>
      </dgm:t>
    </dgm:pt>
    <dgm:pt modelId="{51B1A91C-945B-4A67-872A-0B1F8A6D6AE0}" type="parTrans" cxnId="{CCDED7FE-710D-4243-9F5A-134583E59018}">
      <dgm:prSet/>
      <dgm:spPr/>
      <dgm:t>
        <a:bodyPr/>
        <a:lstStyle/>
        <a:p>
          <a:endParaRPr lang="en-US"/>
        </a:p>
      </dgm:t>
    </dgm:pt>
    <dgm:pt modelId="{90AFDAC3-E076-4CD6-A874-B1C9DF138615}" type="sibTrans" cxnId="{CCDED7FE-710D-4243-9F5A-134583E59018}">
      <dgm:prSet/>
      <dgm:spPr/>
      <dgm:t>
        <a:bodyPr/>
        <a:lstStyle/>
        <a:p>
          <a:endParaRPr lang="en-US"/>
        </a:p>
      </dgm:t>
    </dgm:pt>
    <dgm:pt modelId="{CDF79D19-AD97-4BB7-ACBA-39D2B699AAD2}">
      <dgm:prSet/>
      <dgm:spPr/>
      <dgm:t>
        <a:bodyPr/>
        <a:lstStyle/>
        <a:p>
          <a:pPr rtl="0"/>
          <a:r>
            <a:rPr lang="en-US" dirty="0"/>
            <a:t>Throughout, as we did all the way back to GM truck coupons, PROFITS=REVENUE - COST</a:t>
          </a:r>
        </a:p>
      </dgm:t>
    </dgm:pt>
    <dgm:pt modelId="{2064D5A4-6BFF-4ED4-9845-0363F2142C83}" type="parTrans" cxnId="{3DAD6650-05B0-4CDE-AC44-E942991DA1B1}">
      <dgm:prSet/>
      <dgm:spPr/>
      <dgm:t>
        <a:bodyPr/>
        <a:lstStyle/>
        <a:p>
          <a:endParaRPr lang="en-CA"/>
        </a:p>
      </dgm:t>
    </dgm:pt>
    <dgm:pt modelId="{0561AE9F-9A59-4FD6-9F55-015F92F875A4}" type="sibTrans" cxnId="{3DAD6650-05B0-4CDE-AC44-E942991DA1B1}">
      <dgm:prSet/>
      <dgm:spPr/>
      <dgm:t>
        <a:bodyPr/>
        <a:lstStyle/>
        <a:p>
          <a:endParaRPr lang="en-CA"/>
        </a:p>
      </dgm:t>
    </dgm:pt>
    <dgm:pt modelId="{BCDAF91E-73E5-4E0E-A7E4-E2F2F1C7956E}" type="pres">
      <dgm:prSet presAssocID="{71CD593C-8617-432B-B66A-1125CFF7E1B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9187CF0-0270-4A47-9540-472AD4F4D4C8}" type="pres">
      <dgm:prSet presAssocID="{9DF50331-E70D-46AC-A311-72ED481D0D6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B7F39F-976B-4014-B0A7-88BD420482B3}" type="pres">
      <dgm:prSet presAssocID="{90AFDAC3-E076-4CD6-A874-B1C9DF138615}" presName="spacer" presStyleCnt="0"/>
      <dgm:spPr/>
    </dgm:pt>
    <dgm:pt modelId="{713BF765-5CD3-4B6A-9EBA-167907EC2D42}" type="pres">
      <dgm:prSet presAssocID="{CDF79D19-AD97-4BB7-ACBA-39D2B699AAD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90F17EC-FFD0-462A-9AAC-F9499AA31862}" type="presOf" srcId="{9DF50331-E70D-46AC-A311-72ED481D0D6A}" destId="{C9187CF0-0270-4A47-9540-472AD4F4D4C8}" srcOrd="0" destOrd="0" presId="urn:microsoft.com/office/officeart/2005/8/layout/vList2"/>
    <dgm:cxn modelId="{77E56E9D-F47E-430B-8455-61651E1D8420}" type="presOf" srcId="{CDF79D19-AD97-4BB7-ACBA-39D2B699AAD2}" destId="{713BF765-5CD3-4B6A-9EBA-167907EC2D42}" srcOrd="0" destOrd="0" presId="urn:microsoft.com/office/officeart/2005/8/layout/vList2"/>
    <dgm:cxn modelId="{CCDED7FE-710D-4243-9F5A-134583E59018}" srcId="{71CD593C-8617-432B-B66A-1125CFF7E1BC}" destId="{9DF50331-E70D-46AC-A311-72ED481D0D6A}" srcOrd="0" destOrd="0" parTransId="{51B1A91C-945B-4A67-872A-0B1F8A6D6AE0}" sibTransId="{90AFDAC3-E076-4CD6-A874-B1C9DF138615}"/>
    <dgm:cxn modelId="{3DAD6650-05B0-4CDE-AC44-E942991DA1B1}" srcId="{71CD593C-8617-432B-B66A-1125CFF7E1BC}" destId="{CDF79D19-AD97-4BB7-ACBA-39D2B699AAD2}" srcOrd="1" destOrd="0" parTransId="{2064D5A4-6BFF-4ED4-9845-0363F2142C83}" sibTransId="{0561AE9F-9A59-4FD6-9F55-015F92F875A4}"/>
    <dgm:cxn modelId="{0C1406AF-77D0-4F06-9CB0-2FB934AD3720}" type="presOf" srcId="{71CD593C-8617-432B-B66A-1125CFF7E1BC}" destId="{BCDAF91E-73E5-4E0E-A7E4-E2F2F1C7956E}" srcOrd="0" destOrd="0" presId="urn:microsoft.com/office/officeart/2005/8/layout/vList2"/>
    <dgm:cxn modelId="{32B579A1-FCAA-4B25-AD9F-22352CA2DD8E}" type="presParOf" srcId="{BCDAF91E-73E5-4E0E-A7E4-E2F2F1C7956E}" destId="{C9187CF0-0270-4A47-9540-472AD4F4D4C8}" srcOrd="0" destOrd="0" presId="urn:microsoft.com/office/officeart/2005/8/layout/vList2"/>
    <dgm:cxn modelId="{14ADE952-264C-4F9C-9C24-60D17A5A943B}" type="presParOf" srcId="{BCDAF91E-73E5-4E0E-A7E4-E2F2F1C7956E}" destId="{ADB7F39F-976B-4014-B0A7-88BD420482B3}" srcOrd="1" destOrd="0" presId="urn:microsoft.com/office/officeart/2005/8/layout/vList2"/>
    <dgm:cxn modelId="{AD21A708-68A7-47C0-B267-162C6916550A}" type="presParOf" srcId="{BCDAF91E-73E5-4E0E-A7E4-E2F2F1C7956E}" destId="{713BF765-5CD3-4B6A-9EBA-167907EC2D4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AED1D2-9780-4E07-9622-7AB6F4F7CAB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E75030-0C95-4BB6-A0F3-25DFA1A32F30}">
      <dgm:prSet/>
      <dgm:spPr/>
      <dgm:t>
        <a:bodyPr/>
        <a:lstStyle/>
        <a:p>
          <a:pPr rtl="0"/>
          <a:r>
            <a:rPr lang="en-CA"/>
            <a:t>To maximize profits, you must have the additional revenue from selling one more equal to the cost of producing one more!</a:t>
          </a:r>
          <a:endParaRPr lang="en-US"/>
        </a:p>
      </dgm:t>
    </dgm:pt>
    <dgm:pt modelId="{EF288254-AE8D-44ED-8230-B7A6C785494D}" type="parTrans" cxnId="{317E13B7-76C6-46B6-B504-FC5168153602}">
      <dgm:prSet/>
      <dgm:spPr/>
      <dgm:t>
        <a:bodyPr/>
        <a:lstStyle/>
        <a:p>
          <a:endParaRPr lang="en-US"/>
        </a:p>
      </dgm:t>
    </dgm:pt>
    <dgm:pt modelId="{9A885C47-DAE4-432D-9C55-E8A71DCB86A1}" type="sibTrans" cxnId="{317E13B7-76C6-46B6-B504-FC5168153602}">
      <dgm:prSet/>
      <dgm:spPr/>
      <dgm:t>
        <a:bodyPr/>
        <a:lstStyle/>
        <a:p>
          <a:endParaRPr lang="en-US"/>
        </a:p>
      </dgm:t>
    </dgm:pt>
    <dgm:pt modelId="{3797CE74-3F80-4D4C-B121-C1A93C684882}">
      <dgm:prSet/>
      <dgm:spPr/>
      <dgm:t>
        <a:bodyPr/>
        <a:lstStyle/>
        <a:p>
          <a:pPr rtl="0"/>
          <a:r>
            <a:rPr lang="en-CA" dirty="0"/>
            <a:t>If not, you should change the number of units you are selling.</a:t>
          </a:r>
          <a:endParaRPr lang="en-US" dirty="0"/>
        </a:p>
      </dgm:t>
    </dgm:pt>
    <dgm:pt modelId="{07D5302E-0AC2-4266-A497-187825559474}" type="parTrans" cxnId="{0EBF1EB9-1FE8-4EDA-99BF-69781B81F10F}">
      <dgm:prSet/>
      <dgm:spPr/>
      <dgm:t>
        <a:bodyPr/>
        <a:lstStyle/>
        <a:p>
          <a:endParaRPr lang="en-US"/>
        </a:p>
      </dgm:t>
    </dgm:pt>
    <dgm:pt modelId="{BC9DAEEF-4276-457C-8CA5-12F7FD17DB12}" type="sibTrans" cxnId="{0EBF1EB9-1FE8-4EDA-99BF-69781B81F10F}">
      <dgm:prSet/>
      <dgm:spPr/>
      <dgm:t>
        <a:bodyPr/>
        <a:lstStyle/>
        <a:p>
          <a:endParaRPr lang="en-US"/>
        </a:p>
      </dgm:t>
    </dgm:pt>
    <dgm:pt modelId="{2B1CFC13-F3F8-4136-AD90-767AE2DB29EC}">
      <dgm:prSet/>
      <dgm:spPr/>
      <dgm:t>
        <a:bodyPr/>
        <a:lstStyle/>
        <a:p>
          <a:pPr rtl="0"/>
          <a:r>
            <a:rPr lang="en-CA" dirty="0"/>
            <a:t>In economics we call this MARGINAL analysis, and it is a big part of “thinking like an economist”: maximize by considering small changes</a:t>
          </a:r>
          <a:endParaRPr lang="en-US" dirty="0"/>
        </a:p>
      </dgm:t>
    </dgm:pt>
    <dgm:pt modelId="{E6C84098-55FE-4442-A097-CED444C5385A}" type="parTrans" cxnId="{E02C5E24-920E-4A1C-9A58-C9C1D0474556}">
      <dgm:prSet/>
      <dgm:spPr/>
      <dgm:t>
        <a:bodyPr/>
        <a:lstStyle/>
        <a:p>
          <a:endParaRPr lang="en-US"/>
        </a:p>
      </dgm:t>
    </dgm:pt>
    <dgm:pt modelId="{40AAFB4C-D2E2-4FB5-BC5E-D2950AA62498}" type="sibTrans" cxnId="{E02C5E24-920E-4A1C-9A58-C9C1D0474556}">
      <dgm:prSet/>
      <dgm:spPr/>
      <dgm:t>
        <a:bodyPr/>
        <a:lstStyle/>
        <a:p>
          <a:endParaRPr lang="en-US"/>
        </a:p>
      </dgm:t>
    </dgm:pt>
    <dgm:pt modelId="{579AE2B7-C341-4969-B428-E506CB7760DB}">
      <dgm:prSet/>
      <dgm:spPr/>
      <dgm:t>
        <a:bodyPr/>
        <a:lstStyle/>
        <a:p>
          <a:pPr rtl="0"/>
          <a:r>
            <a:rPr lang="en-US" dirty="0"/>
            <a:t>Not just for simple pricing strategies</a:t>
          </a:r>
        </a:p>
      </dgm:t>
    </dgm:pt>
    <dgm:pt modelId="{D12A138E-3A43-45F7-85C0-95A9338AE25D}" type="parTrans" cxnId="{362EC3DB-4D0B-4184-835F-929E7D3FF86C}">
      <dgm:prSet/>
      <dgm:spPr/>
      <dgm:t>
        <a:bodyPr/>
        <a:lstStyle/>
        <a:p>
          <a:endParaRPr lang="en-US"/>
        </a:p>
      </dgm:t>
    </dgm:pt>
    <dgm:pt modelId="{E7AB8C03-E37E-4A72-A14B-4345B47D6DF1}" type="sibTrans" cxnId="{362EC3DB-4D0B-4184-835F-929E7D3FF86C}">
      <dgm:prSet/>
      <dgm:spPr/>
      <dgm:t>
        <a:bodyPr/>
        <a:lstStyle/>
        <a:p>
          <a:endParaRPr lang="en-US"/>
        </a:p>
      </dgm:t>
    </dgm:pt>
    <dgm:pt modelId="{CBEB1228-1B90-4F0D-A19D-D6AE1C7FC8AB}" type="pres">
      <dgm:prSet presAssocID="{1DAED1D2-9780-4E07-9622-7AB6F4F7CAB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40BDAB2-4D52-4556-8DDC-437C5F9E8301}" type="pres">
      <dgm:prSet presAssocID="{8AE75030-0C95-4BB6-A0F3-25DFA1A32F30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CF996E-507E-4558-AAF9-64112D48A958}" type="pres">
      <dgm:prSet presAssocID="{9A885C47-DAE4-432D-9C55-E8A71DCB86A1}" presName="spacer" presStyleCnt="0"/>
      <dgm:spPr/>
    </dgm:pt>
    <dgm:pt modelId="{BCFFA3F9-F7EF-41E9-AEE8-75459B33F329}" type="pres">
      <dgm:prSet presAssocID="{3797CE74-3F80-4D4C-B121-C1A93C684882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B25538-3E0D-4859-8540-8F213209F813}" type="pres">
      <dgm:prSet presAssocID="{3797CE74-3F80-4D4C-B121-C1A93C684882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A77BB0-55F0-49F1-A5C4-0D8858144D10}" type="presOf" srcId="{1DAED1D2-9780-4E07-9622-7AB6F4F7CAB2}" destId="{CBEB1228-1B90-4F0D-A19D-D6AE1C7FC8AB}" srcOrd="0" destOrd="0" presId="urn:microsoft.com/office/officeart/2005/8/layout/vList2"/>
    <dgm:cxn modelId="{A67981FA-F019-4476-8491-03F32E92686F}" type="presOf" srcId="{3797CE74-3F80-4D4C-B121-C1A93C684882}" destId="{BCFFA3F9-F7EF-41E9-AEE8-75459B33F329}" srcOrd="0" destOrd="0" presId="urn:microsoft.com/office/officeart/2005/8/layout/vList2"/>
    <dgm:cxn modelId="{BD9743D2-744C-4421-BD42-1D872A5620C7}" type="presOf" srcId="{579AE2B7-C341-4969-B428-E506CB7760DB}" destId="{31B25538-3E0D-4859-8540-8F213209F813}" srcOrd="0" destOrd="1" presId="urn:microsoft.com/office/officeart/2005/8/layout/vList2"/>
    <dgm:cxn modelId="{317E13B7-76C6-46B6-B504-FC5168153602}" srcId="{1DAED1D2-9780-4E07-9622-7AB6F4F7CAB2}" destId="{8AE75030-0C95-4BB6-A0F3-25DFA1A32F30}" srcOrd="0" destOrd="0" parTransId="{EF288254-AE8D-44ED-8230-B7A6C785494D}" sibTransId="{9A885C47-DAE4-432D-9C55-E8A71DCB86A1}"/>
    <dgm:cxn modelId="{E02C5E24-920E-4A1C-9A58-C9C1D0474556}" srcId="{3797CE74-3F80-4D4C-B121-C1A93C684882}" destId="{2B1CFC13-F3F8-4136-AD90-767AE2DB29EC}" srcOrd="0" destOrd="0" parTransId="{E6C84098-55FE-4442-A097-CED444C5385A}" sibTransId="{40AAFB4C-D2E2-4FB5-BC5E-D2950AA62498}"/>
    <dgm:cxn modelId="{0EBF1EB9-1FE8-4EDA-99BF-69781B81F10F}" srcId="{1DAED1D2-9780-4E07-9622-7AB6F4F7CAB2}" destId="{3797CE74-3F80-4D4C-B121-C1A93C684882}" srcOrd="1" destOrd="0" parTransId="{07D5302E-0AC2-4266-A497-187825559474}" sibTransId="{BC9DAEEF-4276-457C-8CA5-12F7FD17DB12}"/>
    <dgm:cxn modelId="{4FA3C2B4-0301-4544-8B84-A8066CDA5836}" type="presOf" srcId="{8AE75030-0C95-4BB6-A0F3-25DFA1A32F30}" destId="{F40BDAB2-4D52-4556-8DDC-437C5F9E8301}" srcOrd="0" destOrd="0" presId="urn:microsoft.com/office/officeart/2005/8/layout/vList2"/>
    <dgm:cxn modelId="{362EC3DB-4D0B-4184-835F-929E7D3FF86C}" srcId="{3797CE74-3F80-4D4C-B121-C1A93C684882}" destId="{579AE2B7-C341-4969-B428-E506CB7760DB}" srcOrd="1" destOrd="0" parTransId="{D12A138E-3A43-45F7-85C0-95A9338AE25D}" sibTransId="{E7AB8C03-E37E-4A72-A14B-4345B47D6DF1}"/>
    <dgm:cxn modelId="{4D170F2C-C5B8-4701-B62D-37D79BE33FFB}" type="presOf" srcId="{2B1CFC13-F3F8-4136-AD90-767AE2DB29EC}" destId="{31B25538-3E0D-4859-8540-8F213209F813}" srcOrd="0" destOrd="0" presId="urn:microsoft.com/office/officeart/2005/8/layout/vList2"/>
    <dgm:cxn modelId="{4AE5C052-BD26-499F-892B-BA88EB91C0CB}" type="presParOf" srcId="{CBEB1228-1B90-4F0D-A19D-D6AE1C7FC8AB}" destId="{F40BDAB2-4D52-4556-8DDC-437C5F9E8301}" srcOrd="0" destOrd="0" presId="urn:microsoft.com/office/officeart/2005/8/layout/vList2"/>
    <dgm:cxn modelId="{00E47910-9A86-4044-9E6A-9B9D878ECE99}" type="presParOf" srcId="{CBEB1228-1B90-4F0D-A19D-D6AE1C7FC8AB}" destId="{65CF996E-507E-4558-AAF9-64112D48A958}" srcOrd="1" destOrd="0" presId="urn:microsoft.com/office/officeart/2005/8/layout/vList2"/>
    <dgm:cxn modelId="{63FE90AD-F222-4966-8563-93BF2D869C54}" type="presParOf" srcId="{CBEB1228-1B90-4F0D-A19D-D6AE1C7FC8AB}" destId="{BCFFA3F9-F7EF-41E9-AEE8-75459B33F329}" srcOrd="2" destOrd="0" presId="urn:microsoft.com/office/officeart/2005/8/layout/vList2"/>
    <dgm:cxn modelId="{3816CDB0-1894-4AE8-8228-24216704EAAA}" type="presParOf" srcId="{CBEB1228-1B90-4F0D-A19D-D6AE1C7FC8AB}" destId="{31B25538-3E0D-4859-8540-8F213209F81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00FA036-22E8-44E0-A322-7BD53BB6601D}" type="doc">
      <dgm:prSet loTypeId="urn:microsoft.com/office/officeart/2005/8/layout/balance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A1F69721-E3F4-4C6B-BC1B-E414AD6A416A}">
      <dgm:prSet phldrT="[Text]"/>
      <dgm:spPr/>
      <dgm:t>
        <a:bodyPr/>
        <a:lstStyle/>
        <a:p>
          <a:r>
            <a:rPr lang="en-CA" dirty="0"/>
            <a:t>Benefit of Last Unit</a:t>
          </a:r>
        </a:p>
      </dgm:t>
    </dgm:pt>
    <dgm:pt modelId="{AC24EB58-88A8-4F25-9AD9-B4875040E0BA}" type="parTrans" cxnId="{8E62FEE8-15B2-48DE-856E-C9F7CF0D4CDC}">
      <dgm:prSet/>
      <dgm:spPr/>
      <dgm:t>
        <a:bodyPr/>
        <a:lstStyle/>
        <a:p>
          <a:endParaRPr lang="en-CA"/>
        </a:p>
      </dgm:t>
    </dgm:pt>
    <dgm:pt modelId="{27D59F7C-9076-4CFF-9F83-F3AA21286602}" type="sibTrans" cxnId="{8E62FEE8-15B2-48DE-856E-C9F7CF0D4CDC}">
      <dgm:prSet/>
      <dgm:spPr/>
      <dgm:t>
        <a:bodyPr/>
        <a:lstStyle/>
        <a:p>
          <a:endParaRPr lang="en-CA"/>
        </a:p>
      </dgm:t>
    </dgm:pt>
    <dgm:pt modelId="{8AD1C7FB-CFDF-46AC-97B2-581B4DD6CA05}">
      <dgm:prSet phldrT="[Text]"/>
      <dgm:spPr/>
      <dgm:t>
        <a:bodyPr/>
        <a:lstStyle/>
        <a:p>
          <a:r>
            <a:rPr lang="en-CA" dirty="0"/>
            <a:t>Marginal</a:t>
          </a:r>
        </a:p>
        <a:p>
          <a:r>
            <a:rPr lang="en-CA" dirty="0"/>
            <a:t>Revenue</a:t>
          </a:r>
        </a:p>
      </dgm:t>
    </dgm:pt>
    <dgm:pt modelId="{3FEA0CC7-6794-4187-AA04-A56BD718C30F}" type="parTrans" cxnId="{7604CE22-9F52-4F14-8CBA-F23D92FBCBCB}">
      <dgm:prSet/>
      <dgm:spPr/>
      <dgm:t>
        <a:bodyPr/>
        <a:lstStyle/>
        <a:p>
          <a:endParaRPr lang="en-CA"/>
        </a:p>
      </dgm:t>
    </dgm:pt>
    <dgm:pt modelId="{7C1A040D-46A6-4AEA-8E87-1041CA5FD048}" type="sibTrans" cxnId="{7604CE22-9F52-4F14-8CBA-F23D92FBCBCB}">
      <dgm:prSet/>
      <dgm:spPr/>
      <dgm:t>
        <a:bodyPr/>
        <a:lstStyle/>
        <a:p>
          <a:endParaRPr lang="en-CA"/>
        </a:p>
      </dgm:t>
    </dgm:pt>
    <dgm:pt modelId="{3E7D94B1-4AB6-49AA-A1DF-CBDEB0C5A307}">
      <dgm:prSet phldrT="[Text]"/>
      <dgm:spPr/>
      <dgm:t>
        <a:bodyPr/>
        <a:lstStyle/>
        <a:p>
          <a:r>
            <a:rPr lang="en-CA" dirty="0"/>
            <a:t>Marginal</a:t>
          </a:r>
        </a:p>
        <a:p>
          <a:r>
            <a:rPr lang="en-CA" dirty="0"/>
            <a:t>Cost</a:t>
          </a:r>
        </a:p>
      </dgm:t>
    </dgm:pt>
    <dgm:pt modelId="{249AE2D7-6ADC-47BD-84EC-EC7CE418669B}" type="parTrans" cxnId="{DD89CB4D-51A7-4F62-8EDB-3A7FC38F9BAB}">
      <dgm:prSet/>
      <dgm:spPr/>
      <dgm:t>
        <a:bodyPr/>
        <a:lstStyle/>
        <a:p>
          <a:endParaRPr lang="en-CA"/>
        </a:p>
      </dgm:t>
    </dgm:pt>
    <dgm:pt modelId="{CAA6CB43-EE9A-4338-931D-1AD7B862B64F}" type="sibTrans" cxnId="{DD89CB4D-51A7-4F62-8EDB-3A7FC38F9BAB}">
      <dgm:prSet/>
      <dgm:spPr/>
      <dgm:t>
        <a:bodyPr/>
        <a:lstStyle/>
        <a:p>
          <a:endParaRPr lang="en-CA"/>
        </a:p>
      </dgm:t>
    </dgm:pt>
    <dgm:pt modelId="{997AE717-083F-4396-AA77-AB3F70D0179A}">
      <dgm:prSet phldrT="[Text]"/>
      <dgm:spPr/>
      <dgm:t>
        <a:bodyPr/>
        <a:lstStyle/>
        <a:p>
          <a:r>
            <a:rPr lang="en-CA" dirty="0"/>
            <a:t>Cost of Last Unit</a:t>
          </a:r>
        </a:p>
      </dgm:t>
    </dgm:pt>
    <dgm:pt modelId="{624A622B-808D-480F-A9A1-DCB91DC8925B}" type="sibTrans" cxnId="{E78CE7A0-B152-4A95-ADA1-2A24AFD2DE0E}">
      <dgm:prSet/>
      <dgm:spPr/>
      <dgm:t>
        <a:bodyPr/>
        <a:lstStyle/>
        <a:p>
          <a:endParaRPr lang="en-CA"/>
        </a:p>
      </dgm:t>
    </dgm:pt>
    <dgm:pt modelId="{45B1DF35-E106-4DB0-AADB-994C720FA72A}" type="parTrans" cxnId="{E78CE7A0-B152-4A95-ADA1-2A24AFD2DE0E}">
      <dgm:prSet/>
      <dgm:spPr/>
      <dgm:t>
        <a:bodyPr/>
        <a:lstStyle/>
        <a:p>
          <a:endParaRPr lang="en-CA"/>
        </a:p>
      </dgm:t>
    </dgm:pt>
    <dgm:pt modelId="{E3AE3F68-C71C-4DA8-8C19-2A1F7BD73252}" type="pres">
      <dgm:prSet presAssocID="{A00FA036-22E8-44E0-A322-7BD53BB6601D}" presName="outerComposite" presStyleCnt="0">
        <dgm:presLayoutVars>
          <dgm:chMax val="2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F7F7CBF-358A-4B97-B8CB-C2FF79F16FCC}" type="pres">
      <dgm:prSet presAssocID="{A00FA036-22E8-44E0-A322-7BD53BB6601D}" presName="dummyMaxCanvas" presStyleCnt="0"/>
      <dgm:spPr/>
    </dgm:pt>
    <dgm:pt modelId="{44168C9A-1BC0-4CFA-A66A-FD9A2AD891F5}" type="pres">
      <dgm:prSet presAssocID="{A00FA036-22E8-44E0-A322-7BD53BB6601D}" presName="parentComposite" presStyleCnt="0"/>
      <dgm:spPr/>
    </dgm:pt>
    <dgm:pt modelId="{39D8C51D-A345-4632-8791-2CA8DBFEEE01}" type="pres">
      <dgm:prSet presAssocID="{A00FA036-22E8-44E0-A322-7BD53BB6601D}" presName="parent1" presStyleLbl="alignAccFollowNode1" presStyleIdx="0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9229A064-E374-4768-A9F7-DFDD5CB723D9}" type="pres">
      <dgm:prSet presAssocID="{A00FA036-22E8-44E0-A322-7BD53BB6601D}" presName="parent2" presStyleLbl="alignAccFollowNode1" presStyleIdx="1" presStyleCnt="4">
        <dgm:presLayoutVars>
          <dgm:chMax val="4"/>
        </dgm:presLayoutVars>
      </dgm:prSet>
      <dgm:spPr/>
      <dgm:t>
        <a:bodyPr/>
        <a:lstStyle/>
        <a:p>
          <a:endParaRPr lang="en-US"/>
        </a:p>
      </dgm:t>
    </dgm:pt>
    <dgm:pt modelId="{65E9032B-63D4-4F4D-83DD-903F9A1432E5}" type="pres">
      <dgm:prSet presAssocID="{A00FA036-22E8-44E0-A322-7BD53BB6601D}" presName="childrenComposite" presStyleCnt="0"/>
      <dgm:spPr/>
    </dgm:pt>
    <dgm:pt modelId="{C5067A2A-97B4-46E3-B44C-17D56024F780}" type="pres">
      <dgm:prSet presAssocID="{A00FA036-22E8-44E0-A322-7BD53BB6601D}" presName="dummyMaxCanvas_ChildArea" presStyleCnt="0"/>
      <dgm:spPr/>
    </dgm:pt>
    <dgm:pt modelId="{B593B26A-478C-4331-ACA7-14AC052DD1C2}" type="pres">
      <dgm:prSet presAssocID="{A00FA036-22E8-44E0-A322-7BD53BB6601D}" presName="fulcrum" presStyleLbl="alignAccFollowNode1" presStyleIdx="2" presStyleCnt="4"/>
      <dgm:spPr/>
    </dgm:pt>
    <dgm:pt modelId="{E184DAFA-7F6C-4FFE-B6E9-0F1FB6D8803D}" type="pres">
      <dgm:prSet presAssocID="{A00FA036-22E8-44E0-A322-7BD53BB6601D}" presName="balance_11" presStyleLbl="alignAccFollowNode1" presStyleIdx="3" presStyleCnt="4">
        <dgm:presLayoutVars>
          <dgm:bulletEnabled val="1"/>
        </dgm:presLayoutVars>
      </dgm:prSet>
      <dgm:spPr/>
    </dgm:pt>
    <dgm:pt modelId="{A698E72E-CB36-42F1-8B86-AB04CF58A1FD}" type="pres">
      <dgm:prSet presAssocID="{A00FA036-22E8-44E0-A322-7BD53BB6601D}" presName="left_11_1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BB4EE-81AF-4EC4-A3A9-92E9B472C3D2}" type="pres">
      <dgm:prSet presAssocID="{A00FA036-22E8-44E0-A322-7BD53BB6601D}" presName="right_11_1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78CE7A0-B152-4A95-ADA1-2A24AFD2DE0E}" srcId="{A00FA036-22E8-44E0-A322-7BD53BB6601D}" destId="{997AE717-083F-4396-AA77-AB3F70D0179A}" srcOrd="1" destOrd="0" parTransId="{45B1DF35-E106-4DB0-AADB-994C720FA72A}" sibTransId="{624A622B-808D-480F-A9A1-DCB91DC8925B}"/>
    <dgm:cxn modelId="{07D46CF5-AD01-4530-AE39-7D3C069F2A7A}" type="presOf" srcId="{997AE717-083F-4396-AA77-AB3F70D0179A}" destId="{9229A064-E374-4768-A9F7-DFDD5CB723D9}" srcOrd="0" destOrd="0" presId="urn:microsoft.com/office/officeart/2005/8/layout/balance1"/>
    <dgm:cxn modelId="{7F588C06-9411-46CC-B53D-6609FE78A302}" type="presOf" srcId="{8AD1C7FB-CFDF-46AC-97B2-581B4DD6CA05}" destId="{A698E72E-CB36-42F1-8B86-AB04CF58A1FD}" srcOrd="0" destOrd="0" presId="urn:microsoft.com/office/officeart/2005/8/layout/balance1"/>
    <dgm:cxn modelId="{8E62FEE8-15B2-48DE-856E-C9F7CF0D4CDC}" srcId="{A00FA036-22E8-44E0-A322-7BD53BB6601D}" destId="{A1F69721-E3F4-4C6B-BC1B-E414AD6A416A}" srcOrd="0" destOrd="0" parTransId="{AC24EB58-88A8-4F25-9AD9-B4875040E0BA}" sibTransId="{27D59F7C-9076-4CFF-9F83-F3AA21286602}"/>
    <dgm:cxn modelId="{859CD59B-CD05-4F1F-A86D-48C68D376F41}" type="presOf" srcId="{A00FA036-22E8-44E0-A322-7BD53BB6601D}" destId="{E3AE3F68-C71C-4DA8-8C19-2A1F7BD73252}" srcOrd="0" destOrd="0" presId="urn:microsoft.com/office/officeart/2005/8/layout/balance1"/>
    <dgm:cxn modelId="{9834A821-BA81-4B5B-B097-B57C74857DEF}" type="presOf" srcId="{A1F69721-E3F4-4C6B-BC1B-E414AD6A416A}" destId="{39D8C51D-A345-4632-8791-2CA8DBFEEE01}" srcOrd="0" destOrd="0" presId="urn:microsoft.com/office/officeart/2005/8/layout/balance1"/>
    <dgm:cxn modelId="{7604CE22-9F52-4F14-8CBA-F23D92FBCBCB}" srcId="{A1F69721-E3F4-4C6B-BC1B-E414AD6A416A}" destId="{8AD1C7FB-CFDF-46AC-97B2-581B4DD6CA05}" srcOrd="0" destOrd="0" parTransId="{3FEA0CC7-6794-4187-AA04-A56BD718C30F}" sibTransId="{7C1A040D-46A6-4AEA-8E87-1041CA5FD048}"/>
    <dgm:cxn modelId="{55BC1BB9-4AB4-444F-94ED-218483DBA058}" type="presOf" srcId="{3E7D94B1-4AB6-49AA-A1DF-CBDEB0C5A307}" destId="{BA2BB4EE-81AF-4EC4-A3A9-92E9B472C3D2}" srcOrd="0" destOrd="0" presId="urn:microsoft.com/office/officeart/2005/8/layout/balance1"/>
    <dgm:cxn modelId="{DD89CB4D-51A7-4F62-8EDB-3A7FC38F9BAB}" srcId="{997AE717-083F-4396-AA77-AB3F70D0179A}" destId="{3E7D94B1-4AB6-49AA-A1DF-CBDEB0C5A307}" srcOrd="0" destOrd="0" parTransId="{249AE2D7-6ADC-47BD-84EC-EC7CE418669B}" sibTransId="{CAA6CB43-EE9A-4338-931D-1AD7B862B64F}"/>
    <dgm:cxn modelId="{FB8ADC1A-4C08-4247-8814-37F86A99DAC3}" type="presParOf" srcId="{E3AE3F68-C71C-4DA8-8C19-2A1F7BD73252}" destId="{1F7F7CBF-358A-4B97-B8CB-C2FF79F16FCC}" srcOrd="0" destOrd="0" presId="urn:microsoft.com/office/officeart/2005/8/layout/balance1"/>
    <dgm:cxn modelId="{BE6EA1D8-C476-490F-893F-95CA3D8FC2B1}" type="presParOf" srcId="{E3AE3F68-C71C-4DA8-8C19-2A1F7BD73252}" destId="{44168C9A-1BC0-4CFA-A66A-FD9A2AD891F5}" srcOrd="1" destOrd="0" presId="urn:microsoft.com/office/officeart/2005/8/layout/balance1"/>
    <dgm:cxn modelId="{81C4E280-93E3-44EA-8C7B-9D76AFCA43D1}" type="presParOf" srcId="{44168C9A-1BC0-4CFA-A66A-FD9A2AD891F5}" destId="{39D8C51D-A345-4632-8791-2CA8DBFEEE01}" srcOrd="0" destOrd="0" presId="urn:microsoft.com/office/officeart/2005/8/layout/balance1"/>
    <dgm:cxn modelId="{B5C1A177-AB8E-40D6-AC74-DE8809DC0EFA}" type="presParOf" srcId="{44168C9A-1BC0-4CFA-A66A-FD9A2AD891F5}" destId="{9229A064-E374-4768-A9F7-DFDD5CB723D9}" srcOrd="1" destOrd="0" presId="urn:microsoft.com/office/officeart/2005/8/layout/balance1"/>
    <dgm:cxn modelId="{CFE00149-518A-40C7-809A-1BCA7410E17E}" type="presParOf" srcId="{E3AE3F68-C71C-4DA8-8C19-2A1F7BD73252}" destId="{65E9032B-63D4-4F4D-83DD-903F9A1432E5}" srcOrd="2" destOrd="0" presId="urn:microsoft.com/office/officeart/2005/8/layout/balance1"/>
    <dgm:cxn modelId="{B430F19B-C34D-45BB-BBA5-522E5F06D484}" type="presParOf" srcId="{65E9032B-63D4-4F4D-83DD-903F9A1432E5}" destId="{C5067A2A-97B4-46E3-B44C-17D56024F780}" srcOrd="0" destOrd="0" presId="urn:microsoft.com/office/officeart/2005/8/layout/balance1"/>
    <dgm:cxn modelId="{C15377A4-2709-42F2-8DD8-56C025C5094E}" type="presParOf" srcId="{65E9032B-63D4-4F4D-83DD-903F9A1432E5}" destId="{B593B26A-478C-4331-ACA7-14AC052DD1C2}" srcOrd="1" destOrd="0" presId="urn:microsoft.com/office/officeart/2005/8/layout/balance1"/>
    <dgm:cxn modelId="{1120D86E-AF94-46B5-B75E-6D6ABF20B6DB}" type="presParOf" srcId="{65E9032B-63D4-4F4D-83DD-903F9A1432E5}" destId="{E184DAFA-7F6C-4FFE-B6E9-0F1FB6D8803D}" srcOrd="2" destOrd="0" presId="urn:microsoft.com/office/officeart/2005/8/layout/balance1"/>
    <dgm:cxn modelId="{0E8A83D3-959C-4DBD-B50A-1DE4E759A291}" type="presParOf" srcId="{65E9032B-63D4-4F4D-83DD-903F9A1432E5}" destId="{A698E72E-CB36-42F1-8B86-AB04CF58A1FD}" srcOrd="3" destOrd="0" presId="urn:microsoft.com/office/officeart/2005/8/layout/balance1"/>
    <dgm:cxn modelId="{D82E60C7-71D5-444A-BE6B-313AD35C1FDF}" type="presParOf" srcId="{65E9032B-63D4-4F4D-83DD-903F9A1432E5}" destId="{BA2BB4EE-81AF-4EC4-A3A9-92E9B472C3D2}" srcOrd="4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04053B7-5276-4041-888B-242975471F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CA"/>
        </a:p>
      </dgm:t>
    </dgm:pt>
    <dgm:pt modelId="{B46114B2-EDB3-44D6-B6E3-03ED61149DE6}">
      <dgm:prSet/>
      <dgm:spPr/>
      <dgm:t>
        <a:bodyPr/>
        <a:lstStyle/>
        <a:p>
          <a:r>
            <a:rPr lang="en-CA"/>
            <a:t>What do we know about MR?</a:t>
          </a:r>
        </a:p>
      </dgm:t>
    </dgm:pt>
    <dgm:pt modelId="{250C2B14-F19E-47F2-8531-1740CE04FE8E}" type="parTrans" cxnId="{C0DFA950-0ECE-4D01-81AC-437098E6BC78}">
      <dgm:prSet/>
      <dgm:spPr/>
      <dgm:t>
        <a:bodyPr/>
        <a:lstStyle/>
        <a:p>
          <a:endParaRPr lang="en-CA"/>
        </a:p>
      </dgm:t>
    </dgm:pt>
    <dgm:pt modelId="{DC6E88F9-6D27-4C2E-A310-08512DA3FF7C}" type="sibTrans" cxnId="{C0DFA950-0ECE-4D01-81AC-437098E6BC78}">
      <dgm:prSet/>
      <dgm:spPr/>
      <dgm:t>
        <a:bodyPr/>
        <a:lstStyle/>
        <a:p>
          <a:endParaRPr lang="en-CA"/>
        </a:p>
      </dgm:t>
    </dgm:pt>
    <dgm:pt modelId="{7B9E39BF-F001-4834-86E0-E3C052B7F5EE}">
      <dgm:prSet/>
      <dgm:spPr/>
      <dgm:t>
        <a:bodyPr/>
        <a:lstStyle/>
        <a:p>
          <a:r>
            <a:rPr lang="en-CA"/>
            <a:t>We can compute it from elasticity and price</a:t>
          </a:r>
        </a:p>
      </dgm:t>
    </dgm:pt>
    <dgm:pt modelId="{0849EAF4-2542-42C9-9948-4E5716945B45}" type="parTrans" cxnId="{55D8F495-A16B-4A60-96C7-E9107C7BEF25}">
      <dgm:prSet/>
      <dgm:spPr/>
      <dgm:t>
        <a:bodyPr/>
        <a:lstStyle/>
        <a:p>
          <a:endParaRPr lang="en-CA"/>
        </a:p>
      </dgm:t>
    </dgm:pt>
    <dgm:pt modelId="{6DD63A9F-5321-46C5-93AD-DAE5B2D74E9D}" type="sibTrans" cxnId="{55D8F495-A16B-4A60-96C7-E9107C7BEF25}">
      <dgm:prSet/>
      <dgm:spPr/>
      <dgm:t>
        <a:bodyPr/>
        <a:lstStyle/>
        <a:p>
          <a:endParaRPr lang="en-CA"/>
        </a:p>
      </dgm:t>
    </dgm:pt>
    <dgm:pt modelId="{F95E1A80-8161-437A-A143-C8173B397E9A}">
      <dgm:prSet/>
      <dgm:spPr/>
      <dgm:t>
        <a:bodyPr/>
        <a:lstStyle/>
        <a:p>
          <a:r>
            <a:rPr lang="en-CA"/>
            <a:t>What do we know about MC?</a:t>
          </a:r>
        </a:p>
      </dgm:t>
    </dgm:pt>
    <dgm:pt modelId="{B0917253-058E-4CFD-B964-EC58F1547DF6}" type="parTrans" cxnId="{7D8EBDC5-ED53-46FC-AC5B-9ECCFF6A69F2}">
      <dgm:prSet/>
      <dgm:spPr/>
      <dgm:t>
        <a:bodyPr/>
        <a:lstStyle/>
        <a:p>
          <a:endParaRPr lang="en-CA"/>
        </a:p>
      </dgm:t>
    </dgm:pt>
    <dgm:pt modelId="{8551E7EB-0716-483A-A129-718B7FAB757D}" type="sibTrans" cxnId="{7D8EBDC5-ED53-46FC-AC5B-9ECCFF6A69F2}">
      <dgm:prSet/>
      <dgm:spPr/>
      <dgm:t>
        <a:bodyPr/>
        <a:lstStyle/>
        <a:p>
          <a:endParaRPr lang="en-CA"/>
        </a:p>
      </dgm:t>
    </dgm:pt>
    <dgm:pt modelId="{F8D85145-7FDC-4A20-973A-52A9EB5CF6CA}">
      <dgm:prSet/>
      <dgm:spPr/>
      <dgm:t>
        <a:bodyPr/>
        <a:lstStyle/>
        <a:p>
          <a:r>
            <a:rPr lang="en-CA"/>
            <a:t>Here, every additional unit costs 100, so marginal cost is 100</a:t>
          </a:r>
        </a:p>
      </dgm:t>
    </dgm:pt>
    <dgm:pt modelId="{F136BBA4-C694-4353-90B7-0C04A73BB6B1}" type="parTrans" cxnId="{4467035E-331D-41F4-8F0E-696D150F8BC4}">
      <dgm:prSet/>
      <dgm:spPr/>
      <dgm:t>
        <a:bodyPr/>
        <a:lstStyle/>
        <a:p>
          <a:endParaRPr lang="en-CA"/>
        </a:p>
      </dgm:t>
    </dgm:pt>
    <dgm:pt modelId="{39B92828-E8EB-4DDC-A7F5-8CF452F4592F}" type="sibTrans" cxnId="{4467035E-331D-41F4-8F0E-696D150F8BC4}">
      <dgm:prSet/>
      <dgm:spPr/>
      <dgm:t>
        <a:bodyPr/>
        <a:lstStyle/>
        <a:p>
          <a:endParaRPr lang="en-CA"/>
        </a:p>
      </dgm:t>
    </dgm:pt>
    <dgm:pt modelId="{0D0DE1F2-1EF2-40D8-AF3B-004A2C7B7553}">
      <dgm:prSet/>
      <dgm:spPr/>
      <dgm:t>
        <a:bodyPr/>
        <a:lstStyle/>
        <a:p>
          <a:r>
            <a:rPr lang="en-CA"/>
            <a:t>That’s it; we just use those two pieces to answer all the questions.</a:t>
          </a:r>
        </a:p>
      </dgm:t>
    </dgm:pt>
    <dgm:pt modelId="{F9B852CD-F3F7-4139-9E9F-1AD56989AD17}" type="parTrans" cxnId="{606E31BF-D917-42AA-B145-64C63D03BE52}">
      <dgm:prSet/>
      <dgm:spPr/>
      <dgm:t>
        <a:bodyPr/>
        <a:lstStyle/>
        <a:p>
          <a:endParaRPr lang="en-CA"/>
        </a:p>
      </dgm:t>
    </dgm:pt>
    <dgm:pt modelId="{32285604-48A0-4329-B6AE-85BE23FA2274}" type="sibTrans" cxnId="{606E31BF-D917-42AA-B145-64C63D03BE52}">
      <dgm:prSet/>
      <dgm:spPr/>
      <dgm:t>
        <a:bodyPr/>
        <a:lstStyle/>
        <a:p>
          <a:endParaRPr lang="en-CA"/>
        </a:p>
      </dgm:t>
    </dgm:pt>
    <dgm:pt modelId="{A7E1FE52-57C6-43CF-99B2-4D8F5A169E2E}" type="pres">
      <dgm:prSet presAssocID="{004053B7-5276-4041-888B-242975471F2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CE17DB-1F3D-4797-8B39-F845C8F78021}" type="pres">
      <dgm:prSet presAssocID="{B46114B2-EDB3-44D6-B6E3-03ED61149DE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D9EA5B-8ECD-4D50-98FA-43BA842C530B}" type="pres">
      <dgm:prSet presAssocID="{B46114B2-EDB3-44D6-B6E3-03ED61149DE6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5EA23A-E14D-4F41-B088-748718A7BDFC}" type="pres">
      <dgm:prSet presAssocID="{F95E1A80-8161-437A-A143-C8173B397E9A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51D94-678B-4B70-AE3C-492388F1E32D}" type="pres">
      <dgm:prSet presAssocID="{F95E1A80-8161-437A-A143-C8173B397E9A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D6E4E1-B14F-4754-AAAF-136DAF5A6B0C}" type="pres">
      <dgm:prSet presAssocID="{0D0DE1F2-1EF2-40D8-AF3B-004A2C7B7553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DFA950-0ECE-4D01-81AC-437098E6BC78}" srcId="{004053B7-5276-4041-888B-242975471F2E}" destId="{B46114B2-EDB3-44D6-B6E3-03ED61149DE6}" srcOrd="0" destOrd="0" parTransId="{250C2B14-F19E-47F2-8531-1740CE04FE8E}" sibTransId="{DC6E88F9-6D27-4C2E-A310-08512DA3FF7C}"/>
    <dgm:cxn modelId="{8B1DD690-DD05-4B84-AA73-7B027ED9DB10}" type="presOf" srcId="{F8D85145-7FDC-4A20-973A-52A9EB5CF6CA}" destId="{10251D94-678B-4B70-AE3C-492388F1E32D}" srcOrd="0" destOrd="0" presId="urn:microsoft.com/office/officeart/2005/8/layout/vList2"/>
    <dgm:cxn modelId="{F55B5716-5878-4159-8F2A-582C475C8B3F}" type="presOf" srcId="{B46114B2-EDB3-44D6-B6E3-03ED61149DE6}" destId="{82CE17DB-1F3D-4797-8B39-F845C8F78021}" srcOrd="0" destOrd="0" presId="urn:microsoft.com/office/officeart/2005/8/layout/vList2"/>
    <dgm:cxn modelId="{55D8F495-A16B-4A60-96C7-E9107C7BEF25}" srcId="{B46114B2-EDB3-44D6-B6E3-03ED61149DE6}" destId="{7B9E39BF-F001-4834-86E0-E3C052B7F5EE}" srcOrd="0" destOrd="0" parTransId="{0849EAF4-2542-42C9-9948-4E5716945B45}" sibTransId="{6DD63A9F-5321-46C5-93AD-DAE5B2D74E9D}"/>
    <dgm:cxn modelId="{1AD1363C-5346-41DF-B6AD-B45236810D36}" type="presOf" srcId="{7B9E39BF-F001-4834-86E0-E3C052B7F5EE}" destId="{FFD9EA5B-8ECD-4D50-98FA-43BA842C530B}" srcOrd="0" destOrd="0" presId="urn:microsoft.com/office/officeart/2005/8/layout/vList2"/>
    <dgm:cxn modelId="{606E31BF-D917-42AA-B145-64C63D03BE52}" srcId="{004053B7-5276-4041-888B-242975471F2E}" destId="{0D0DE1F2-1EF2-40D8-AF3B-004A2C7B7553}" srcOrd="2" destOrd="0" parTransId="{F9B852CD-F3F7-4139-9E9F-1AD56989AD17}" sibTransId="{32285604-48A0-4329-B6AE-85BE23FA2274}"/>
    <dgm:cxn modelId="{C2F6C783-9CCA-4C6A-B1FA-2A556DEC0877}" type="presOf" srcId="{004053B7-5276-4041-888B-242975471F2E}" destId="{A7E1FE52-57C6-43CF-99B2-4D8F5A169E2E}" srcOrd="0" destOrd="0" presId="urn:microsoft.com/office/officeart/2005/8/layout/vList2"/>
    <dgm:cxn modelId="{F119A3FB-CFD3-42F2-A4B3-803345C7138F}" type="presOf" srcId="{0D0DE1F2-1EF2-40D8-AF3B-004A2C7B7553}" destId="{2BD6E4E1-B14F-4754-AAAF-136DAF5A6B0C}" srcOrd="0" destOrd="0" presId="urn:microsoft.com/office/officeart/2005/8/layout/vList2"/>
    <dgm:cxn modelId="{7D8EBDC5-ED53-46FC-AC5B-9ECCFF6A69F2}" srcId="{004053B7-5276-4041-888B-242975471F2E}" destId="{F95E1A80-8161-437A-A143-C8173B397E9A}" srcOrd="1" destOrd="0" parTransId="{B0917253-058E-4CFD-B964-EC58F1547DF6}" sibTransId="{8551E7EB-0716-483A-A129-718B7FAB757D}"/>
    <dgm:cxn modelId="{3BA2AB74-B6A6-464F-86C8-99BB3D6C0D98}" type="presOf" srcId="{F95E1A80-8161-437A-A143-C8173B397E9A}" destId="{1F5EA23A-E14D-4F41-B088-748718A7BDFC}" srcOrd="0" destOrd="0" presId="urn:microsoft.com/office/officeart/2005/8/layout/vList2"/>
    <dgm:cxn modelId="{4467035E-331D-41F4-8F0E-696D150F8BC4}" srcId="{F95E1A80-8161-437A-A143-C8173B397E9A}" destId="{F8D85145-7FDC-4A20-973A-52A9EB5CF6CA}" srcOrd="0" destOrd="0" parTransId="{F136BBA4-C694-4353-90B7-0C04A73BB6B1}" sibTransId="{39B92828-E8EB-4DDC-A7F5-8CF452F4592F}"/>
    <dgm:cxn modelId="{9D777806-F377-4A46-AAC8-BA431E144D92}" type="presParOf" srcId="{A7E1FE52-57C6-43CF-99B2-4D8F5A169E2E}" destId="{82CE17DB-1F3D-4797-8B39-F845C8F78021}" srcOrd="0" destOrd="0" presId="urn:microsoft.com/office/officeart/2005/8/layout/vList2"/>
    <dgm:cxn modelId="{6489CFB1-4D71-4C63-AD1A-447389497987}" type="presParOf" srcId="{A7E1FE52-57C6-43CF-99B2-4D8F5A169E2E}" destId="{FFD9EA5B-8ECD-4D50-98FA-43BA842C530B}" srcOrd="1" destOrd="0" presId="urn:microsoft.com/office/officeart/2005/8/layout/vList2"/>
    <dgm:cxn modelId="{249D588D-F6E2-44F5-89D2-D8F60AFF7F81}" type="presParOf" srcId="{A7E1FE52-57C6-43CF-99B2-4D8F5A169E2E}" destId="{1F5EA23A-E14D-4F41-B088-748718A7BDFC}" srcOrd="2" destOrd="0" presId="urn:microsoft.com/office/officeart/2005/8/layout/vList2"/>
    <dgm:cxn modelId="{4FD87177-A884-4A7C-81BE-64D21C0D0CE6}" type="presParOf" srcId="{A7E1FE52-57C6-43CF-99B2-4D8F5A169E2E}" destId="{10251D94-678B-4B70-AE3C-492388F1E32D}" srcOrd="3" destOrd="0" presId="urn:microsoft.com/office/officeart/2005/8/layout/vList2"/>
    <dgm:cxn modelId="{068F6C0A-7509-4F25-AF33-C6DDDAECD583}" type="presParOf" srcId="{A7E1FE52-57C6-43CF-99B2-4D8F5A169E2E}" destId="{2BD6E4E1-B14F-4754-AAAF-136DAF5A6B0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EC1BBF-503B-4E3F-844F-10AA64540EC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EDAF2F-F6A4-4805-A0F7-5916080F4E06}">
      <dgm:prSet/>
      <dgm:spPr/>
      <dgm:t>
        <a:bodyPr/>
        <a:lstStyle/>
        <a:p>
          <a:pPr rtl="0"/>
          <a:r>
            <a:rPr lang="en-CA" dirty="0"/>
            <a:t>If you know p and elasticity, you know MR</a:t>
          </a:r>
          <a:endParaRPr lang="en-US" dirty="0"/>
        </a:p>
      </dgm:t>
    </dgm:pt>
    <dgm:pt modelId="{D0B898EA-7163-4E5D-9EED-FF76A7D91735}" type="parTrans" cxnId="{2BA8487E-A473-4FE6-953C-F347F80073A8}">
      <dgm:prSet/>
      <dgm:spPr/>
      <dgm:t>
        <a:bodyPr/>
        <a:lstStyle/>
        <a:p>
          <a:endParaRPr lang="en-US"/>
        </a:p>
      </dgm:t>
    </dgm:pt>
    <dgm:pt modelId="{0A2A6530-A347-4D29-AE5F-D1895CB7CB69}" type="sibTrans" cxnId="{2BA8487E-A473-4FE6-953C-F347F80073A8}">
      <dgm:prSet/>
      <dgm:spPr/>
      <dgm:t>
        <a:bodyPr/>
        <a:lstStyle/>
        <a:p>
          <a:endParaRPr lang="en-US"/>
        </a:p>
      </dgm:t>
    </dgm:pt>
    <dgm:pt modelId="{99CB1CF7-84FB-40C0-A873-106205806A33}">
      <dgm:prSet/>
      <dgm:spPr/>
      <dgm:t>
        <a:bodyPr/>
        <a:lstStyle/>
        <a:p>
          <a:pPr rtl="0"/>
          <a:r>
            <a:rPr lang="en-CA" dirty="0"/>
            <a:t>If you want to profit maximize, set MR=MC</a:t>
          </a:r>
          <a:endParaRPr lang="en-US" dirty="0"/>
        </a:p>
      </dgm:t>
    </dgm:pt>
    <dgm:pt modelId="{CEC6B69C-1D58-414E-BE42-651780A76AE7}" type="parTrans" cxnId="{3F560625-09E4-43B1-8ECE-E9C577B374B1}">
      <dgm:prSet/>
      <dgm:spPr/>
      <dgm:t>
        <a:bodyPr/>
        <a:lstStyle/>
        <a:p>
          <a:endParaRPr lang="en-US"/>
        </a:p>
      </dgm:t>
    </dgm:pt>
    <dgm:pt modelId="{8561FAAD-342A-4C2B-A750-7E3589ECF086}" type="sibTrans" cxnId="{3F560625-09E4-43B1-8ECE-E9C577B374B1}">
      <dgm:prSet/>
      <dgm:spPr/>
      <dgm:t>
        <a:bodyPr/>
        <a:lstStyle/>
        <a:p>
          <a:endParaRPr lang="en-US"/>
        </a:p>
      </dgm:t>
    </dgm:pt>
    <dgm:pt modelId="{D1FC6A85-2743-457C-BE1C-5DAE3D85B821}" type="pres">
      <dgm:prSet presAssocID="{2FEC1BBF-503B-4E3F-844F-10AA64540EC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8813275-69E6-47C3-85EF-90F14AC85936}" type="pres">
      <dgm:prSet presAssocID="{A7EDAF2F-F6A4-4805-A0F7-5916080F4E06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8C2421-B846-4E3A-87BB-22C07EBEDDEF}" type="pres">
      <dgm:prSet presAssocID="{0A2A6530-A347-4D29-AE5F-D1895CB7CB69}" presName="spacer" presStyleCnt="0"/>
      <dgm:spPr/>
    </dgm:pt>
    <dgm:pt modelId="{1218FCCF-BA76-40A6-8C3D-844A1D694464}" type="pres">
      <dgm:prSet presAssocID="{99CB1CF7-84FB-40C0-A873-106205806A33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12F567-ADC2-46F9-9D6F-34A3BB304849}" type="presOf" srcId="{A7EDAF2F-F6A4-4805-A0F7-5916080F4E06}" destId="{B8813275-69E6-47C3-85EF-90F14AC85936}" srcOrd="0" destOrd="0" presId="urn:microsoft.com/office/officeart/2005/8/layout/vList2"/>
    <dgm:cxn modelId="{3F560625-09E4-43B1-8ECE-E9C577B374B1}" srcId="{2FEC1BBF-503B-4E3F-844F-10AA64540EC9}" destId="{99CB1CF7-84FB-40C0-A873-106205806A33}" srcOrd="1" destOrd="0" parTransId="{CEC6B69C-1D58-414E-BE42-651780A76AE7}" sibTransId="{8561FAAD-342A-4C2B-A750-7E3589ECF086}"/>
    <dgm:cxn modelId="{2BA8487E-A473-4FE6-953C-F347F80073A8}" srcId="{2FEC1BBF-503B-4E3F-844F-10AA64540EC9}" destId="{A7EDAF2F-F6A4-4805-A0F7-5916080F4E06}" srcOrd="0" destOrd="0" parTransId="{D0B898EA-7163-4E5D-9EED-FF76A7D91735}" sibTransId="{0A2A6530-A347-4D29-AE5F-D1895CB7CB69}"/>
    <dgm:cxn modelId="{1D842C79-7254-4980-B588-5C995FC591C5}" type="presOf" srcId="{99CB1CF7-84FB-40C0-A873-106205806A33}" destId="{1218FCCF-BA76-40A6-8C3D-844A1D694464}" srcOrd="0" destOrd="0" presId="urn:microsoft.com/office/officeart/2005/8/layout/vList2"/>
    <dgm:cxn modelId="{954734CD-745F-49BB-859C-C952127ADCA1}" type="presOf" srcId="{2FEC1BBF-503B-4E3F-844F-10AA64540EC9}" destId="{D1FC6A85-2743-457C-BE1C-5DAE3D85B821}" srcOrd="0" destOrd="0" presId="urn:microsoft.com/office/officeart/2005/8/layout/vList2"/>
    <dgm:cxn modelId="{B788ACD9-3466-46D7-941F-73A56D702968}" type="presParOf" srcId="{D1FC6A85-2743-457C-BE1C-5DAE3D85B821}" destId="{B8813275-69E6-47C3-85EF-90F14AC85936}" srcOrd="0" destOrd="0" presId="urn:microsoft.com/office/officeart/2005/8/layout/vList2"/>
    <dgm:cxn modelId="{E533C951-9BE9-4ACB-8F9E-448969227A3F}" type="presParOf" srcId="{D1FC6A85-2743-457C-BE1C-5DAE3D85B821}" destId="{B88C2421-B846-4E3A-87BB-22C07EBEDDEF}" srcOrd="1" destOrd="0" presId="urn:microsoft.com/office/officeart/2005/8/layout/vList2"/>
    <dgm:cxn modelId="{FA53BE1C-D9E1-49CB-BE77-C00BD1D5749B}" type="presParOf" srcId="{D1FC6A85-2743-457C-BE1C-5DAE3D85B821}" destId="{1218FCCF-BA76-40A6-8C3D-844A1D69446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3F0FD3E-6B6F-4FCF-977B-6155C05414B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49D728-B7FE-4157-955C-830314D3CDAF}">
      <dgm:prSet/>
      <dgm:spPr/>
      <dgm:t>
        <a:bodyPr/>
        <a:lstStyle/>
        <a:p>
          <a:pPr rtl="0"/>
          <a:r>
            <a:rPr lang="en-US" dirty="0"/>
            <a:t>If elasticity of </a:t>
          </a:r>
          <a:r>
            <a:rPr lang="en-US" i="1" dirty="0"/>
            <a:t>firm</a:t>
          </a:r>
          <a:r>
            <a:rPr lang="en-US" dirty="0"/>
            <a:t> demand for a firm is not minus infinity, it has market power</a:t>
          </a:r>
        </a:p>
      </dgm:t>
    </dgm:pt>
    <dgm:pt modelId="{86C68DE5-F0C7-4BB5-9598-83A35EE6ED53}" type="parTrans" cxnId="{42B9FC80-4154-4D8E-8E3A-6334D1455053}">
      <dgm:prSet/>
      <dgm:spPr/>
      <dgm:t>
        <a:bodyPr/>
        <a:lstStyle/>
        <a:p>
          <a:endParaRPr lang="en-US"/>
        </a:p>
      </dgm:t>
    </dgm:pt>
    <dgm:pt modelId="{592479FD-CE7E-44FB-9DF7-A8C24004EE2F}" type="sibTrans" cxnId="{42B9FC80-4154-4D8E-8E3A-6334D1455053}">
      <dgm:prSet/>
      <dgm:spPr/>
      <dgm:t>
        <a:bodyPr/>
        <a:lstStyle/>
        <a:p>
          <a:endParaRPr lang="en-US"/>
        </a:p>
      </dgm:t>
    </dgm:pt>
    <dgm:pt modelId="{18A3832B-2DEA-4B3D-AF61-E759D9DDB84F}">
      <dgm:prSet/>
      <dgm:spPr/>
      <dgm:t>
        <a:bodyPr/>
        <a:lstStyle/>
        <a:p>
          <a:pPr rtl="0"/>
          <a:r>
            <a:rPr lang="en-US" dirty="0"/>
            <a:t>Big question for a firm with market power: how many customers do you lose if you raise the price?</a:t>
          </a:r>
        </a:p>
      </dgm:t>
    </dgm:pt>
    <dgm:pt modelId="{457AD03C-2BB6-47B2-9201-7BCBCC5DFD64}" type="parTrans" cxnId="{97840DCE-8668-4244-B4B8-3B0101B8781B}">
      <dgm:prSet/>
      <dgm:spPr/>
      <dgm:t>
        <a:bodyPr/>
        <a:lstStyle/>
        <a:p>
          <a:endParaRPr lang="en-US"/>
        </a:p>
      </dgm:t>
    </dgm:pt>
    <dgm:pt modelId="{23B7E688-F467-4F63-88F8-0C3792B608FB}" type="sibTrans" cxnId="{97840DCE-8668-4244-B4B8-3B0101B8781B}">
      <dgm:prSet/>
      <dgm:spPr/>
      <dgm:t>
        <a:bodyPr/>
        <a:lstStyle/>
        <a:p>
          <a:endParaRPr lang="en-US"/>
        </a:p>
      </dgm:t>
    </dgm:pt>
    <dgm:pt modelId="{3552EF5D-19CD-45FE-B8D6-A2A312678D08}">
      <dgm:prSet/>
      <dgm:spPr/>
      <dgm:t>
        <a:bodyPr/>
        <a:lstStyle/>
        <a:p>
          <a:pPr rtl="0"/>
          <a:r>
            <a:rPr lang="en-US" dirty="0"/>
            <a:t>Of course, your competitors matter for this: elasticity of firm’s demand depends on how willing customers are to switch to alternatives (c.f. GM)</a:t>
          </a:r>
        </a:p>
      </dgm:t>
    </dgm:pt>
    <dgm:pt modelId="{B33CDFED-367C-4E3A-98DA-36EA722479A2}" type="parTrans" cxnId="{D9D8A4D9-09BA-41CE-9B70-B2F194BCBEF8}">
      <dgm:prSet/>
      <dgm:spPr/>
      <dgm:t>
        <a:bodyPr/>
        <a:lstStyle/>
        <a:p>
          <a:endParaRPr lang="en-US"/>
        </a:p>
      </dgm:t>
    </dgm:pt>
    <dgm:pt modelId="{2E0F7755-96B2-4B7E-8B7F-737E4569485A}" type="sibTrans" cxnId="{D9D8A4D9-09BA-41CE-9B70-B2F194BCBEF8}">
      <dgm:prSet/>
      <dgm:spPr/>
      <dgm:t>
        <a:bodyPr/>
        <a:lstStyle/>
        <a:p>
          <a:endParaRPr lang="en-US"/>
        </a:p>
      </dgm:t>
    </dgm:pt>
    <dgm:pt modelId="{0C4FAAF6-FEF2-4CAA-A88A-BDDCA982F3BA}" type="pres">
      <dgm:prSet presAssocID="{23F0FD3E-6B6F-4FCF-977B-6155C05414B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643D58-C51E-4A98-A3CB-EC3B9D4B92BC}" type="pres">
      <dgm:prSet presAssocID="{6349D728-B7FE-4157-955C-830314D3CDA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9DCF12C-2BDF-481D-8A52-6DB41644213D}" type="pres">
      <dgm:prSet presAssocID="{592479FD-CE7E-44FB-9DF7-A8C24004EE2F}" presName="spacer" presStyleCnt="0"/>
      <dgm:spPr/>
    </dgm:pt>
    <dgm:pt modelId="{23AC5988-20C2-4A75-A3D1-C771E6D8256A}" type="pres">
      <dgm:prSet presAssocID="{18A3832B-2DEA-4B3D-AF61-E759D9DDB84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B08907-4E5A-4C35-AD7D-153DAA642920}" type="pres">
      <dgm:prSet presAssocID="{23B7E688-F467-4F63-88F8-0C3792B608FB}" presName="spacer" presStyleCnt="0"/>
      <dgm:spPr/>
    </dgm:pt>
    <dgm:pt modelId="{90FC139D-68C6-4F6E-B6E5-5216BB81E64C}" type="pres">
      <dgm:prSet presAssocID="{3552EF5D-19CD-45FE-B8D6-A2A312678D0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C86BEBD-17DB-406D-AAA5-FAF095943C17}" type="presOf" srcId="{3552EF5D-19CD-45FE-B8D6-A2A312678D08}" destId="{90FC139D-68C6-4F6E-B6E5-5216BB81E64C}" srcOrd="0" destOrd="0" presId="urn:microsoft.com/office/officeart/2005/8/layout/vList2"/>
    <dgm:cxn modelId="{D9D8A4D9-09BA-41CE-9B70-B2F194BCBEF8}" srcId="{23F0FD3E-6B6F-4FCF-977B-6155C05414BB}" destId="{3552EF5D-19CD-45FE-B8D6-A2A312678D08}" srcOrd="2" destOrd="0" parTransId="{B33CDFED-367C-4E3A-98DA-36EA722479A2}" sibTransId="{2E0F7755-96B2-4B7E-8B7F-737E4569485A}"/>
    <dgm:cxn modelId="{59AC2F11-8F60-45F9-90E0-0E17D5DD462C}" type="presOf" srcId="{18A3832B-2DEA-4B3D-AF61-E759D9DDB84F}" destId="{23AC5988-20C2-4A75-A3D1-C771E6D8256A}" srcOrd="0" destOrd="0" presId="urn:microsoft.com/office/officeart/2005/8/layout/vList2"/>
    <dgm:cxn modelId="{2DC8AE1F-B670-499D-A026-9914BDEF7639}" type="presOf" srcId="{23F0FD3E-6B6F-4FCF-977B-6155C05414BB}" destId="{0C4FAAF6-FEF2-4CAA-A88A-BDDCA982F3BA}" srcOrd="0" destOrd="0" presId="urn:microsoft.com/office/officeart/2005/8/layout/vList2"/>
    <dgm:cxn modelId="{97840DCE-8668-4244-B4B8-3B0101B8781B}" srcId="{23F0FD3E-6B6F-4FCF-977B-6155C05414BB}" destId="{18A3832B-2DEA-4B3D-AF61-E759D9DDB84F}" srcOrd="1" destOrd="0" parTransId="{457AD03C-2BB6-47B2-9201-7BCBCC5DFD64}" sibTransId="{23B7E688-F467-4F63-88F8-0C3792B608FB}"/>
    <dgm:cxn modelId="{8BAC78D9-7093-43F7-98B9-0132A9B361C4}" type="presOf" srcId="{6349D728-B7FE-4157-955C-830314D3CDAF}" destId="{75643D58-C51E-4A98-A3CB-EC3B9D4B92BC}" srcOrd="0" destOrd="0" presId="urn:microsoft.com/office/officeart/2005/8/layout/vList2"/>
    <dgm:cxn modelId="{42B9FC80-4154-4D8E-8E3A-6334D1455053}" srcId="{23F0FD3E-6B6F-4FCF-977B-6155C05414BB}" destId="{6349D728-B7FE-4157-955C-830314D3CDAF}" srcOrd="0" destOrd="0" parTransId="{86C68DE5-F0C7-4BB5-9598-83A35EE6ED53}" sibTransId="{592479FD-CE7E-44FB-9DF7-A8C24004EE2F}"/>
    <dgm:cxn modelId="{3CD9C81E-ED8D-49C0-AB2B-7511C75A270C}" type="presParOf" srcId="{0C4FAAF6-FEF2-4CAA-A88A-BDDCA982F3BA}" destId="{75643D58-C51E-4A98-A3CB-EC3B9D4B92BC}" srcOrd="0" destOrd="0" presId="urn:microsoft.com/office/officeart/2005/8/layout/vList2"/>
    <dgm:cxn modelId="{B0554457-9112-4980-A7F4-480E54933470}" type="presParOf" srcId="{0C4FAAF6-FEF2-4CAA-A88A-BDDCA982F3BA}" destId="{D9DCF12C-2BDF-481D-8A52-6DB41644213D}" srcOrd="1" destOrd="0" presId="urn:microsoft.com/office/officeart/2005/8/layout/vList2"/>
    <dgm:cxn modelId="{BFD7016F-DED0-4CAB-A012-5CF3C8648786}" type="presParOf" srcId="{0C4FAAF6-FEF2-4CAA-A88A-BDDCA982F3BA}" destId="{23AC5988-20C2-4A75-A3D1-C771E6D8256A}" srcOrd="2" destOrd="0" presId="urn:microsoft.com/office/officeart/2005/8/layout/vList2"/>
    <dgm:cxn modelId="{E8BAA712-B46C-4148-929B-EDB7AEC380F1}" type="presParOf" srcId="{0C4FAAF6-FEF2-4CAA-A88A-BDDCA982F3BA}" destId="{17B08907-4E5A-4C35-AD7D-153DAA642920}" srcOrd="3" destOrd="0" presId="urn:microsoft.com/office/officeart/2005/8/layout/vList2"/>
    <dgm:cxn modelId="{C7594F68-77E1-4AC9-8013-94D97BD15E57}" type="presParOf" srcId="{0C4FAAF6-FEF2-4CAA-A88A-BDDCA982F3BA}" destId="{90FC139D-68C6-4F6E-B6E5-5216BB81E64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5965253-3140-4170-8988-BEB0B561FF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E128A6-3B6B-4269-8428-E978ADDDBF18}">
      <dgm:prSet/>
      <dgm:spPr/>
      <dgm:t>
        <a:bodyPr/>
        <a:lstStyle/>
        <a:p>
          <a:pPr rtl="0"/>
          <a:r>
            <a:rPr lang="en-US"/>
            <a:t>Single firm serves the “relevant market.”</a:t>
          </a:r>
        </a:p>
      </dgm:t>
    </dgm:pt>
    <dgm:pt modelId="{74EF08DE-6E67-47AF-8B21-83D080DC3578}" type="parTrans" cxnId="{5B4D1716-F6F5-4E7A-9A2A-7A81AA7C766A}">
      <dgm:prSet/>
      <dgm:spPr/>
      <dgm:t>
        <a:bodyPr/>
        <a:lstStyle/>
        <a:p>
          <a:endParaRPr lang="en-US"/>
        </a:p>
      </dgm:t>
    </dgm:pt>
    <dgm:pt modelId="{F32238CA-C793-427C-BD9D-DF77B1B9915E}" type="sibTrans" cxnId="{5B4D1716-F6F5-4E7A-9A2A-7A81AA7C766A}">
      <dgm:prSet/>
      <dgm:spPr/>
      <dgm:t>
        <a:bodyPr/>
        <a:lstStyle/>
        <a:p>
          <a:endParaRPr lang="en-US"/>
        </a:p>
      </dgm:t>
    </dgm:pt>
    <dgm:pt modelId="{636E2DE0-B541-4535-A0B5-F1A896D88F71}">
      <dgm:prSet/>
      <dgm:spPr/>
      <dgm:t>
        <a:bodyPr/>
        <a:lstStyle/>
        <a:p>
          <a:pPr rtl="0"/>
          <a:r>
            <a:rPr lang="en-US" dirty="0"/>
            <a:t>Most monopolies are local monopolies, i.e. the relevant market is limited.</a:t>
          </a:r>
        </a:p>
      </dgm:t>
    </dgm:pt>
    <dgm:pt modelId="{C82DDD36-7EE5-4704-82C4-18A62676FA2C}" type="parTrans" cxnId="{196AE7AE-764A-4A67-BC92-2FA923A5DC39}">
      <dgm:prSet/>
      <dgm:spPr/>
      <dgm:t>
        <a:bodyPr/>
        <a:lstStyle/>
        <a:p>
          <a:endParaRPr lang="en-US"/>
        </a:p>
      </dgm:t>
    </dgm:pt>
    <dgm:pt modelId="{85A81AEB-A611-4FD2-92FF-F5532448FACE}" type="sibTrans" cxnId="{196AE7AE-764A-4A67-BC92-2FA923A5DC39}">
      <dgm:prSet/>
      <dgm:spPr/>
      <dgm:t>
        <a:bodyPr/>
        <a:lstStyle/>
        <a:p>
          <a:endParaRPr lang="en-US"/>
        </a:p>
      </dgm:t>
    </dgm:pt>
    <dgm:pt modelId="{6840325C-5896-42E8-9C15-2394BC256507}">
      <dgm:prSet/>
      <dgm:spPr/>
      <dgm:t>
        <a:bodyPr/>
        <a:lstStyle/>
        <a:p>
          <a:pPr rtl="0"/>
          <a:r>
            <a:rPr lang="en-US" dirty="0"/>
            <a:t>This definition doesn’t really matter; how much market power a firm has is defined by its firm demand curve</a:t>
          </a:r>
        </a:p>
      </dgm:t>
    </dgm:pt>
    <dgm:pt modelId="{1C841D73-6DC1-4B19-8E86-9E7F1D3EB488}" type="parTrans" cxnId="{80FCC449-7323-408D-A9EE-71A086778FCF}">
      <dgm:prSet/>
      <dgm:spPr/>
      <dgm:t>
        <a:bodyPr/>
        <a:lstStyle/>
        <a:p>
          <a:endParaRPr lang="en-US"/>
        </a:p>
      </dgm:t>
    </dgm:pt>
    <dgm:pt modelId="{6CA68B7F-0490-4D5D-A70F-AE22C497356F}" type="sibTrans" cxnId="{80FCC449-7323-408D-A9EE-71A086778FCF}">
      <dgm:prSet/>
      <dgm:spPr/>
      <dgm:t>
        <a:bodyPr/>
        <a:lstStyle/>
        <a:p>
          <a:endParaRPr lang="en-US"/>
        </a:p>
      </dgm:t>
    </dgm:pt>
    <dgm:pt modelId="{E463669C-1DD8-47E6-BFA0-E5356C30EF11}">
      <dgm:prSet/>
      <dgm:spPr/>
      <dgm:t>
        <a:bodyPr/>
        <a:lstStyle/>
        <a:p>
          <a:pPr rtl="0"/>
          <a:r>
            <a:rPr lang="en-US" dirty="0"/>
            <a:t>I don’t focus on the word “monopoly.”</a:t>
          </a:r>
        </a:p>
      </dgm:t>
    </dgm:pt>
    <dgm:pt modelId="{F745F6F9-550E-4D28-9F5C-6F6E66E51E65}" type="parTrans" cxnId="{2C42184A-FCBC-4FAB-BFD1-A8A6453EFA04}">
      <dgm:prSet/>
      <dgm:spPr/>
      <dgm:t>
        <a:bodyPr/>
        <a:lstStyle/>
        <a:p>
          <a:endParaRPr lang="en-CA"/>
        </a:p>
      </dgm:t>
    </dgm:pt>
    <dgm:pt modelId="{06530C85-8F19-4B92-A610-53FE56CB2651}" type="sibTrans" cxnId="{2C42184A-FCBC-4FAB-BFD1-A8A6453EFA04}">
      <dgm:prSet/>
      <dgm:spPr/>
      <dgm:t>
        <a:bodyPr/>
        <a:lstStyle/>
        <a:p>
          <a:endParaRPr lang="en-CA"/>
        </a:p>
      </dgm:t>
    </dgm:pt>
    <dgm:pt modelId="{D704697F-B780-4F54-9FF6-370FF900D099}" type="pres">
      <dgm:prSet presAssocID="{F5965253-3140-4170-8988-BEB0B561FFF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56127A3-FF59-4918-AE09-2DF5E3F6BF9C}" type="pres">
      <dgm:prSet presAssocID="{2DE128A6-3B6B-4269-8428-E978ADDDBF1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413473-F326-4F1C-86A3-23FCB4018B24}" type="pres">
      <dgm:prSet presAssocID="{F32238CA-C793-427C-BD9D-DF77B1B9915E}" presName="spacer" presStyleCnt="0"/>
      <dgm:spPr/>
    </dgm:pt>
    <dgm:pt modelId="{729817A6-74E9-4DE4-910C-5B64AAE8BE5F}" type="pres">
      <dgm:prSet presAssocID="{636E2DE0-B541-4535-A0B5-F1A896D88F7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80DBE-8849-49A0-89EA-3A2DAC7474D2}" type="pres">
      <dgm:prSet presAssocID="{85A81AEB-A611-4FD2-92FF-F5532448FACE}" presName="spacer" presStyleCnt="0"/>
      <dgm:spPr/>
    </dgm:pt>
    <dgm:pt modelId="{EF29AE38-3386-430D-831E-5A000F07F648}" type="pres">
      <dgm:prSet presAssocID="{6840325C-5896-42E8-9C15-2394BC25650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F4D6AD-C239-4E70-A460-068A15EDAEC1}" type="pres">
      <dgm:prSet presAssocID="{6840325C-5896-42E8-9C15-2394BC256507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01E97F-01AE-4C55-A00A-8145766BE2CA}" type="presOf" srcId="{F5965253-3140-4170-8988-BEB0B561FFFF}" destId="{D704697F-B780-4F54-9FF6-370FF900D099}" srcOrd="0" destOrd="0" presId="urn:microsoft.com/office/officeart/2005/8/layout/vList2"/>
    <dgm:cxn modelId="{80FCC449-7323-408D-A9EE-71A086778FCF}" srcId="{F5965253-3140-4170-8988-BEB0B561FFFF}" destId="{6840325C-5896-42E8-9C15-2394BC256507}" srcOrd="2" destOrd="0" parTransId="{1C841D73-6DC1-4B19-8E86-9E7F1D3EB488}" sibTransId="{6CA68B7F-0490-4D5D-A70F-AE22C497356F}"/>
    <dgm:cxn modelId="{5E51D64B-2E7C-4F6F-8109-B35A6A1E643D}" type="presOf" srcId="{6840325C-5896-42E8-9C15-2394BC256507}" destId="{EF29AE38-3386-430D-831E-5A000F07F648}" srcOrd="0" destOrd="0" presId="urn:microsoft.com/office/officeart/2005/8/layout/vList2"/>
    <dgm:cxn modelId="{D444AEC0-586A-48EE-8381-45B9755AB085}" type="presOf" srcId="{E463669C-1DD8-47E6-BFA0-E5356C30EF11}" destId="{41F4D6AD-C239-4E70-A460-068A15EDAEC1}" srcOrd="0" destOrd="0" presId="urn:microsoft.com/office/officeart/2005/8/layout/vList2"/>
    <dgm:cxn modelId="{8B8C4367-2A90-46F5-A278-F8C5D67AB2B3}" type="presOf" srcId="{2DE128A6-3B6B-4269-8428-E978ADDDBF18}" destId="{056127A3-FF59-4918-AE09-2DF5E3F6BF9C}" srcOrd="0" destOrd="0" presId="urn:microsoft.com/office/officeart/2005/8/layout/vList2"/>
    <dgm:cxn modelId="{2C42184A-FCBC-4FAB-BFD1-A8A6453EFA04}" srcId="{6840325C-5896-42E8-9C15-2394BC256507}" destId="{E463669C-1DD8-47E6-BFA0-E5356C30EF11}" srcOrd="0" destOrd="0" parTransId="{F745F6F9-550E-4D28-9F5C-6F6E66E51E65}" sibTransId="{06530C85-8F19-4B92-A610-53FE56CB2651}"/>
    <dgm:cxn modelId="{196AE7AE-764A-4A67-BC92-2FA923A5DC39}" srcId="{F5965253-3140-4170-8988-BEB0B561FFFF}" destId="{636E2DE0-B541-4535-A0B5-F1A896D88F71}" srcOrd="1" destOrd="0" parTransId="{C82DDD36-7EE5-4704-82C4-18A62676FA2C}" sibTransId="{85A81AEB-A611-4FD2-92FF-F5532448FACE}"/>
    <dgm:cxn modelId="{5B4D1716-F6F5-4E7A-9A2A-7A81AA7C766A}" srcId="{F5965253-3140-4170-8988-BEB0B561FFFF}" destId="{2DE128A6-3B6B-4269-8428-E978ADDDBF18}" srcOrd="0" destOrd="0" parTransId="{74EF08DE-6E67-47AF-8B21-83D080DC3578}" sibTransId="{F32238CA-C793-427C-BD9D-DF77B1B9915E}"/>
    <dgm:cxn modelId="{0E08232A-8326-46B5-8CB3-DE86AADD9AFA}" type="presOf" srcId="{636E2DE0-B541-4535-A0B5-F1A896D88F71}" destId="{729817A6-74E9-4DE4-910C-5B64AAE8BE5F}" srcOrd="0" destOrd="0" presId="urn:microsoft.com/office/officeart/2005/8/layout/vList2"/>
    <dgm:cxn modelId="{357AF162-901E-4DD5-8247-70E54AA3A8B9}" type="presParOf" srcId="{D704697F-B780-4F54-9FF6-370FF900D099}" destId="{056127A3-FF59-4918-AE09-2DF5E3F6BF9C}" srcOrd="0" destOrd="0" presId="urn:microsoft.com/office/officeart/2005/8/layout/vList2"/>
    <dgm:cxn modelId="{906CA474-3CF3-4327-9AB8-9F339B732C27}" type="presParOf" srcId="{D704697F-B780-4F54-9FF6-370FF900D099}" destId="{4F413473-F326-4F1C-86A3-23FCB4018B24}" srcOrd="1" destOrd="0" presId="urn:microsoft.com/office/officeart/2005/8/layout/vList2"/>
    <dgm:cxn modelId="{4DB295D4-4074-411A-AA79-EAAE4D667EC0}" type="presParOf" srcId="{D704697F-B780-4F54-9FF6-370FF900D099}" destId="{729817A6-74E9-4DE4-910C-5B64AAE8BE5F}" srcOrd="2" destOrd="0" presId="urn:microsoft.com/office/officeart/2005/8/layout/vList2"/>
    <dgm:cxn modelId="{75F801D0-8A5B-4A9B-8634-10176AE481E8}" type="presParOf" srcId="{D704697F-B780-4F54-9FF6-370FF900D099}" destId="{D6480DBE-8849-49A0-89EA-3A2DAC7474D2}" srcOrd="3" destOrd="0" presId="urn:microsoft.com/office/officeart/2005/8/layout/vList2"/>
    <dgm:cxn modelId="{69530AC5-9E5D-4B53-B626-8143E06A7162}" type="presParOf" srcId="{D704697F-B780-4F54-9FF6-370FF900D099}" destId="{EF29AE38-3386-430D-831E-5A000F07F648}" srcOrd="4" destOrd="0" presId="urn:microsoft.com/office/officeart/2005/8/layout/vList2"/>
    <dgm:cxn modelId="{A8E8F8E5-0175-4638-A534-251EEC0E5F12}" type="presParOf" srcId="{D704697F-B780-4F54-9FF6-370FF900D099}" destId="{41F4D6AD-C239-4E70-A460-068A15EDAEC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128C6-BE61-4307-B973-F9F886F3C179}">
      <dsp:nvSpPr>
        <dsp:cNvPr id="0" name=""/>
        <dsp:cNvSpPr/>
      </dsp:nvSpPr>
      <dsp:spPr>
        <a:xfrm>
          <a:off x="4677" y="0"/>
          <a:ext cx="2806398" cy="2194560"/>
        </a:xfrm>
        <a:prstGeom prst="up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19B25-E8D1-49D5-B414-B75E5541F7EA}">
      <dsp:nvSpPr>
        <dsp:cNvPr id="0" name=""/>
        <dsp:cNvSpPr/>
      </dsp:nvSpPr>
      <dsp:spPr>
        <a:xfrm>
          <a:off x="2895267" y="0"/>
          <a:ext cx="4762373" cy="219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0" rIns="263144" bIns="263144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Revenue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/>
            <a:t>Which we know is related to demand and elasticity</a:t>
          </a:r>
        </a:p>
      </dsp:txBody>
      <dsp:txXfrm>
        <a:off x="2895267" y="0"/>
        <a:ext cx="4762373" cy="2194560"/>
      </dsp:txXfrm>
    </dsp:sp>
    <dsp:sp modelId="{75B3C371-32EE-40BA-B51A-E62B1D57D3D8}">
      <dsp:nvSpPr>
        <dsp:cNvPr id="0" name=""/>
        <dsp:cNvSpPr/>
      </dsp:nvSpPr>
      <dsp:spPr>
        <a:xfrm>
          <a:off x="846596" y="2377439"/>
          <a:ext cx="2806398" cy="2194560"/>
        </a:xfrm>
        <a:prstGeom prst="down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ECA6F-AF9D-4168-87D6-CB30D82FC336}">
      <dsp:nvSpPr>
        <dsp:cNvPr id="0" name=""/>
        <dsp:cNvSpPr/>
      </dsp:nvSpPr>
      <dsp:spPr>
        <a:xfrm>
          <a:off x="3737187" y="2377439"/>
          <a:ext cx="4762373" cy="2194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0" rIns="263144" bIns="263144" numCol="1" spcCol="1270" anchor="ctr" anchorCtr="0">
          <a:noAutofit/>
        </a:bodyPr>
        <a:lstStyle/>
        <a:p>
          <a:pPr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/>
            <a:t>Cost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/>
            <a:t>Which we’ll discuss in more detail</a:t>
          </a:r>
        </a:p>
      </dsp:txBody>
      <dsp:txXfrm>
        <a:off x="3737187" y="2377439"/>
        <a:ext cx="4762373" cy="21945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043B4-0FD3-4F59-B0CF-8FA24A761BE8}">
      <dsp:nvSpPr>
        <dsp:cNvPr id="0" name=""/>
        <dsp:cNvSpPr/>
      </dsp:nvSpPr>
      <dsp:spPr>
        <a:xfrm>
          <a:off x="0" y="523043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/>
            <a:t>What are economic costs?</a:t>
          </a:r>
        </a:p>
      </dsp:txBody>
      <dsp:txXfrm>
        <a:off x="76105" y="599148"/>
        <a:ext cx="10363390" cy="1406815"/>
      </dsp:txXfrm>
    </dsp:sp>
    <dsp:sp modelId="{8EBF0A3C-AF5E-4070-86B3-0470ED8F2D11}">
      <dsp:nvSpPr>
        <dsp:cNvPr id="0" name=""/>
        <dsp:cNvSpPr/>
      </dsp:nvSpPr>
      <dsp:spPr>
        <a:xfrm>
          <a:off x="0" y="226926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lvl="0" algn="l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kern="1200" dirty="0"/>
            <a:t>Fixed and Marginal Cost</a:t>
          </a:r>
        </a:p>
      </dsp:txBody>
      <dsp:txXfrm>
        <a:off x="76105" y="2345374"/>
        <a:ext cx="10363390" cy="14068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66746-C497-44D6-91CC-65D36DF8AB3D}">
      <dsp:nvSpPr>
        <dsp:cNvPr id="0" name=""/>
        <dsp:cNvSpPr/>
      </dsp:nvSpPr>
      <dsp:spPr>
        <a:xfrm>
          <a:off x="0" y="3969"/>
          <a:ext cx="10515600" cy="1511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b="1" kern="1200"/>
            <a:t>Opportunity costs:</a:t>
          </a:r>
          <a:r>
            <a:rPr lang="en-US" sz="3800" kern="1200"/>
            <a:t> the benefits forgone by choosing one course of action instead of another</a:t>
          </a:r>
          <a:endParaRPr lang="en-CA" sz="3800" kern="1200"/>
        </a:p>
      </dsp:txBody>
      <dsp:txXfrm>
        <a:off x="73792" y="77761"/>
        <a:ext cx="10368016" cy="1364056"/>
      </dsp:txXfrm>
    </dsp:sp>
    <dsp:sp modelId="{90D1A74F-1729-4D7F-9BFB-D92F26E91E2B}">
      <dsp:nvSpPr>
        <dsp:cNvPr id="0" name=""/>
        <dsp:cNvSpPr/>
      </dsp:nvSpPr>
      <dsp:spPr>
        <a:xfrm>
          <a:off x="0" y="1515609"/>
          <a:ext cx="10515600" cy="2831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000" kern="1200"/>
            <a:t>For example, the “implicit costs” faced by our money manager</a:t>
          </a:r>
          <a:endParaRPr lang="en-CA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000" kern="1200"/>
            <a:t>If there are many alternative options, opportunity costs are the value of the </a:t>
          </a:r>
          <a:r>
            <a:rPr lang="en-US" sz="3000" b="1" kern="1200"/>
            <a:t>best</a:t>
          </a:r>
          <a:r>
            <a:rPr lang="en-US" sz="3000" kern="1200"/>
            <a:t> option among them</a:t>
          </a:r>
          <a:endParaRPr lang="en-CA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3000" kern="1200"/>
            <a:t>Opportunity costs, though implicit and not included in accounting costs, </a:t>
          </a:r>
          <a:r>
            <a:rPr lang="en-US" sz="3000" b="1" kern="1200"/>
            <a:t>matter </a:t>
          </a:r>
          <a:r>
            <a:rPr lang="en-US" sz="3000" kern="1200"/>
            <a:t>for decision making, and therefore are included in economic costs</a:t>
          </a:r>
          <a:endParaRPr lang="en-CA" sz="3000" kern="1200"/>
        </a:p>
      </dsp:txBody>
      <dsp:txXfrm>
        <a:off x="0" y="1515609"/>
        <a:ext cx="10515600" cy="283176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91AF6-40EB-4F3C-8667-22F2F84C5893}">
      <dsp:nvSpPr>
        <dsp:cNvPr id="0" name=""/>
        <dsp:cNvSpPr/>
      </dsp:nvSpPr>
      <dsp:spPr>
        <a:xfrm>
          <a:off x="0" y="397411"/>
          <a:ext cx="11473314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200" kern="1200"/>
            <a:t>With a simple pricing strategy and market power, a firm can charge a price above marginal cost and make positive economic profits</a:t>
          </a:r>
        </a:p>
      </dsp:txBody>
      <dsp:txXfrm>
        <a:off x="87385" y="484796"/>
        <a:ext cx="11298544" cy="1615330"/>
      </dsp:txXfrm>
    </dsp:sp>
    <dsp:sp modelId="{643C899B-D55D-41E4-AA57-09E18ADAD817}">
      <dsp:nvSpPr>
        <dsp:cNvPr id="0" name=""/>
        <dsp:cNvSpPr/>
      </dsp:nvSpPr>
      <dsp:spPr>
        <a:xfrm>
          <a:off x="0" y="2187511"/>
          <a:ext cx="11473314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278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CA" sz="2500" kern="1200"/>
            <a:t>But we have limitations: the demand curve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CA" sz="2500" kern="1200"/>
            <a:t>In order to charge a higher price, we have to restrict units.</a:t>
          </a:r>
        </a:p>
      </dsp:txBody>
      <dsp:txXfrm>
        <a:off x="0" y="2187511"/>
        <a:ext cx="11473314" cy="861120"/>
      </dsp:txXfrm>
    </dsp:sp>
    <dsp:sp modelId="{93A8976D-6A41-4BC7-A6E7-CEF450A70AB2}">
      <dsp:nvSpPr>
        <dsp:cNvPr id="0" name=""/>
        <dsp:cNvSpPr/>
      </dsp:nvSpPr>
      <dsp:spPr>
        <a:xfrm>
          <a:off x="0" y="3048631"/>
          <a:ext cx="11473314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200" kern="1200"/>
            <a:t>That’s a profitable thing to do, if you are stuck with a simple pricing strategy, but it makes you wonder if there is more that can be done with more sophisticated strategies like targeted prices…</a:t>
          </a:r>
        </a:p>
      </dsp:txBody>
      <dsp:txXfrm>
        <a:off x="87385" y="3136016"/>
        <a:ext cx="11298544" cy="16153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9142A-6B6C-48DB-AA3A-06C4DB0CE3DC}">
      <dsp:nvSpPr>
        <dsp:cNvPr id="0" name=""/>
        <dsp:cNvSpPr/>
      </dsp:nvSpPr>
      <dsp:spPr>
        <a:xfrm>
          <a:off x="637817" y="0"/>
          <a:ext cx="7228602" cy="45720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1A67D-4F81-4CDF-BF6A-FE7855A71F3B}">
      <dsp:nvSpPr>
        <dsp:cNvPr id="0" name=""/>
        <dsp:cNvSpPr/>
      </dsp:nvSpPr>
      <dsp:spPr>
        <a:xfrm>
          <a:off x="9135" y="1371599"/>
          <a:ext cx="2737301" cy="182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600" kern="1200" dirty="0"/>
            <a:t>For now, firm sells a good at a single price per unit</a:t>
          </a:r>
          <a:endParaRPr lang="en-US" sz="2600" kern="1200" dirty="0"/>
        </a:p>
      </dsp:txBody>
      <dsp:txXfrm>
        <a:off x="98410" y="1460874"/>
        <a:ext cx="2558751" cy="1650250"/>
      </dsp:txXfrm>
    </dsp:sp>
    <dsp:sp modelId="{CE1A60DC-048B-4867-8A07-0FD0AC9011F9}">
      <dsp:nvSpPr>
        <dsp:cNvPr id="0" name=""/>
        <dsp:cNvSpPr/>
      </dsp:nvSpPr>
      <dsp:spPr>
        <a:xfrm>
          <a:off x="2883468" y="1371599"/>
          <a:ext cx="2737301" cy="182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600" kern="1200" dirty="0"/>
            <a:t>In that case, total revenues are simple</a:t>
          </a:r>
          <a:endParaRPr lang="en-US" sz="2600" kern="1200" dirty="0"/>
        </a:p>
      </dsp:txBody>
      <dsp:txXfrm>
        <a:off x="2972743" y="1460874"/>
        <a:ext cx="2558751" cy="1650250"/>
      </dsp:txXfrm>
    </dsp:sp>
    <dsp:sp modelId="{57C92A15-FE1D-46E5-9FCF-49264F9B67AF}">
      <dsp:nvSpPr>
        <dsp:cNvPr id="0" name=""/>
        <dsp:cNvSpPr/>
      </dsp:nvSpPr>
      <dsp:spPr>
        <a:xfrm>
          <a:off x="5757800" y="1371599"/>
          <a:ext cx="2737301" cy="182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600" kern="1200" dirty="0"/>
            <a:t>REVENUE=PRICE x QUANTITY</a:t>
          </a:r>
          <a:endParaRPr lang="en-US" sz="2600" kern="1200" dirty="0"/>
        </a:p>
      </dsp:txBody>
      <dsp:txXfrm>
        <a:off x="5847075" y="1460874"/>
        <a:ext cx="2558751" cy="16502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187CF0-0270-4A47-9540-472AD4F4D4C8}">
      <dsp:nvSpPr>
        <dsp:cNvPr id="0" name=""/>
        <dsp:cNvSpPr/>
      </dsp:nvSpPr>
      <dsp:spPr>
        <a:xfrm>
          <a:off x="0" y="444429"/>
          <a:ext cx="10515600" cy="1670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/>
            <a:t>Remember, this is only half of the story for profits; you also have to think about costs</a:t>
          </a:r>
        </a:p>
      </dsp:txBody>
      <dsp:txXfrm>
        <a:off x="81560" y="525989"/>
        <a:ext cx="10352480" cy="1507639"/>
      </dsp:txXfrm>
    </dsp:sp>
    <dsp:sp modelId="{713BF765-5CD3-4B6A-9EBA-167907EC2D42}">
      <dsp:nvSpPr>
        <dsp:cNvPr id="0" name=""/>
        <dsp:cNvSpPr/>
      </dsp:nvSpPr>
      <dsp:spPr>
        <a:xfrm>
          <a:off x="0" y="2236149"/>
          <a:ext cx="10515600" cy="16707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lvl="0" algn="l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200" kern="1200" dirty="0"/>
            <a:t>Throughout, as we did all the way back to GM truck coupons, PROFITS=REVENUE - COST</a:t>
          </a:r>
        </a:p>
      </dsp:txBody>
      <dsp:txXfrm>
        <a:off x="81560" y="2317709"/>
        <a:ext cx="10352480" cy="15076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0BDAB2-4D52-4556-8DDC-437C5F9E8301}">
      <dsp:nvSpPr>
        <dsp:cNvPr id="0" name=""/>
        <dsp:cNvSpPr/>
      </dsp:nvSpPr>
      <dsp:spPr>
        <a:xfrm>
          <a:off x="0" y="496480"/>
          <a:ext cx="11145520" cy="1272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200" kern="1200"/>
            <a:t>To maximize profits, you must have the additional revenue from selling one more equal to the cost of producing one more!</a:t>
          </a:r>
          <a:endParaRPr lang="en-US" sz="3200" kern="1200"/>
        </a:p>
      </dsp:txBody>
      <dsp:txXfrm>
        <a:off x="62141" y="558621"/>
        <a:ext cx="11021238" cy="1148678"/>
      </dsp:txXfrm>
    </dsp:sp>
    <dsp:sp modelId="{BCFFA3F9-F7EF-41E9-AEE8-75459B33F329}">
      <dsp:nvSpPr>
        <dsp:cNvPr id="0" name=""/>
        <dsp:cNvSpPr/>
      </dsp:nvSpPr>
      <dsp:spPr>
        <a:xfrm>
          <a:off x="0" y="1861600"/>
          <a:ext cx="11145520" cy="1272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200" kern="1200" dirty="0"/>
            <a:t>If not, you should change the number of units you are selling.</a:t>
          </a:r>
          <a:endParaRPr lang="en-US" sz="3200" kern="1200" dirty="0"/>
        </a:p>
      </dsp:txBody>
      <dsp:txXfrm>
        <a:off x="62141" y="1923741"/>
        <a:ext cx="11021238" cy="1148678"/>
      </dsp:txXfrm>
    </dsp:sp>
    <dsp:sp modelId="{31B25538-3E0D-4859-8540-8F213209F813}">
      <dsp:nvSpPr>
        <dsp:cNvPr id="0" name=""/>
        <dsp:cNvSpPr/>
      </dsp:nvSpPr>
      <dsp:spPr>
        <a:xfrm>
          <a:off x="0" y="3134560"/>
          <a:ext cx="11145520" cy="1225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3870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CA" sz="2500" kern="1200" dirty="0"/>
            <a:t>In economics we call this MARGINAL analysis, and it is a big part of “thinking like an economist”: maximize by considering small changes</a:t>
          </a:r>
          <a:endParaRPr lang="en-US" sz="2500" kern="1200" dirty="0"/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/>
            <a:t>Not just for simple pricing strategies</a:t>
          </a:r>
        </a:p>
      </dsp:txBody>
      <dsp:txXfrm>
        <a:off x="0" y="3134560"/>
        <a:ext cx="11145520" cy="12254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8C51D-A345-4632-8791-2CA8DBFEEE01}">
      <dsp:nvSpPr>
        <dsp:cNvPr id="0" name=""/>
        <dsp:cNvSpPr/>
      </dsp:nvSpPr>
      <dsp:spPr>
        <a:xfrm>
          <a:off x="2240439" y="0"/>
          <a:ext cx="1645920" cy="9144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/>
            <a:t>Benefit of Last Unit</a:t>
          </a:r>
        </a:p>
      </dsp:txBody>
      <dsp:txXfrm>
        <a:off x="2267221" y="26782"/>
        <a:ext cx="1592356" cy="860836"/>
      </dsp:txXfrm>
    </dsp:sp>
    <dsp:sp modelId="{9229A064-E374-4768-A9F7-DFDD5CB723D9}">
      <dsp:nvSpPr>
        <dsp:cNvPr id="0" name=""/>
        <dsp:cNvSpPr/>
      </dsp:nvSpPr>
      <dsp:spPr>
        <a:xfrm>
          <a:off x="4617879" y="0"/>
          <a:ext cx="1645920" cy="91440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400" kern="1200" dirty="0"/>
            <a:t>Cost of Last Unit</a:t>
          </a:r>
        </a:p>
      </dsp:txBody>
      <dsp:txXfrm>
        <a:off x="4644661" y="26782"/>
        <a:ext cx="1592356" cy="860836"/>
      </dsp:txXfrm>
    </dsp:sp>
    <dsp:sp modelId="{B593B26A-478C-4331-ACA7-14AC052DD1C2}">
      <dsp:nvSpPr>
        <dsp:cNvPr id="0" name=""/>
        <dsp:cNvSpPr/>
      </dsp:nvSpPr>
      <dsp:spPr>
        <a:xfrm>
          <a:off x="3909219" y="3886200"/>
          <a:ext cx="685800" cy="685800"/>
        </a:xfrm>
        <a:prstGeom prst="triangl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84DAFA-7F6C-4FFE-B6E9-0F1FB6D8803D}">
      <dsp:nvSpPr>
        <dsp:cNvPr id="0" name=""/>
        <dsp:cNvSpPr/>
      </dsp:nvSpPr>
      <dsp:spPr>
        <a:xfrm>
          <a:off x="2194719" y="3599078"/>
          <a:ext cx="4114800" cy="27797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8E72E-CB36-42F1-8B86-AB04CF58A1FD}">
      <dsp:nvSpPr>
        <dsp:cNvPr id="0" name=""/>
        <dsp:cNvSpPr/>
      </dsp:nvSpPr>
      <dsp:spPr>
        <a:xfrm>
          <a:off x="2240439" y="1115567"/>
          <a:ext cx="1645920" cy="24505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700" kern="1200" dirty="0"/>
            <a:t>Marginal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700" kern="1200" dirty="0"/>
            <a:t>Revenue</a:t>
          </a:r>
        </a:p>
      </dsp:txBody>
      <dsp:txXfrm>
        <a:off x="2320786" y="1195914"/>
        <a:ext cx="1485226" cy="2289898"/>
      </dsp:txXfrm>
    </dsp:sp>
    <dsp:sp modelId="{BA2BB4EE-81AF-4EC4-A3A9-92E9B472C3D2}">
      <dsp:nvSpPr>
        <dsp:cNvPr id="0" name=""/>
        <dsp:cNvSpPr/>
      </dsp:nvSpPr>
      <dsp:spPr>
        <a:xfrm>
          <a:off x="4617879" y="1115567"/>
          <a:ext cx="1645920" cy="24505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700" kern="1200" dirty="0"/>
            <a:t>Marginal</a:t>
          </a: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2700" kern="1200" dirty="0"/>
            <a:t>Cost</a:t>
          </a:r>
        </a:p>
      </dsp:txBody>
      <dsp:txXfrm>
        <a:off x="4698226" y="1195914"/>
        <a:ext cx="1485226" cy="22898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CE17DB-1F3D-4797-8B39-F845C8F78021}">
      <dsp:nvSpPr>
        <dsp:cNvPr id="0" name=""/>
        <dsp:cNvSpPr/>
      </dsp:nvSpPr>
      <dsp:spPr>
        <a:xfrm>
          <a:off x="0" y="16858"/>
          <a:ext cx="10947400" cy="1350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400" kern="1200"/>
            <a:t>What do we know about MR?</a:t>
          </a:r>
        </a:p>
      </dsp:txBody>
      <dsp:txXfrm>
        <a:off x="65934" y="82792"/>
        <a:ext cx="10815532" cy="1218787"/>
      </dsp:txXfrm>
    </dsp:sp>
    <dsp:sp modelId="{FFD9EA5B-8ECD-4D50-98FA-43BA842C530B}">
      <dsp:nvSpPr>
        <dsp:cNvPr id="0" name=""/>
        <dsp:cNvSpPr/>
      </dsp:nvSpPr>
      <dsp:spPr>
        <a:xfrm>
          <a:off x="0" y="1367513"/>
          <a:ext cx="109474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7580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CA" sz="2700" kern="1200"/>
            <a:t>We can compute it from elasticity and price</a:t>
          </a:r>
        </a:p>
      </dsp:txBody>
      <dsp:txXfrm>
        <a:off x="0" y="1367513"/>
        <a:ext cx="10947400" cy="563040"/>
      </dsp:txXfrm>
    </dsp:sp>
    <dsp:sp modelId="{1F5EA23A-E14D-4F41-B088-748718A7BDFC}">
      <dsp:nvSpPr>
        <dsp:cNvPr id="0" name=""/>
        <dsp:cNvSpPr/>
      </dsp:nvSpPr>
      <dsp:spPr>
        <a:xfrm>
          <a:off x="0" y="1930553"/>
          <a:ext cx="10947400" cy="1350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400" kern="1200"/>
            <a:t>What do we know about MC?</a:t>
          </a:r>
        </a:p>
      </dsp:txBody>
      <dsp:txXfrm>
        <a:off x="65934" y="1996487"/>
        <a:ext cx="10815532" cy="1218787"/>
      </dsp:txXfrm>
    </dsp:sp>
    <dsp:sp modelId="{10251D94-678B-4B70-AE3C-492388F1E32D}">
      <dsp:nvSpPr>
        <dsp:cNvPr id="0" name=""/>
        <dsp:cNvSpPr/>
      </dsp:nvSpPr>
      <dsp:spPr>
        <a:xfrm>
          <a:off x="0" y="3281209"/>
          <a:ext cx="10947400" cy="563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7580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CA" sz="2700" kern="1200"/>
            <a:t>Here, every additional unit costs 100, so marginal cost is 100</a:t>
          </a:r>
        </a:p>
      </dsp:txBody>
      <dsp:txXfrm>
        <a:off x="0" y="3281209"/>
        <a:ext cx="10947400" cy="563040"/>
      </dsp:txXfrm>
    </dsp:sp>
    <dsp:sp modelId="{2BD6E4E1-B14F-4754-AAAF-136DAF5A6B0C}">
      <dsp:nvSpPr>
        <dsp:cNvPr id="0" name=""/>
        <dsp:cNvSpPr/>
      </dsp:nvSpPr>
      <dsp:spPr>
        <a:xfrm>
          <a:off x="0" y="3844249"/>
          <a:ext cx="10947400" cy="1350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3400" kern="1200"/>
            <a:t>That’s it; we just use those two pieces to answer all the questions.</a:t>
          </a:r>
        </a:p>
      </dsp:txBody>
      <dsp:txXfrm>
        <a:off x="65934" y="3910183"/>
        <a:ext cx="10815532" cy="12187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13275-69E6-47C3-85EF-90F14AC85936}">
      <dsp:nvSpPr>
        <dsp:cNvPr id="0" name=""/>
        <dsp:cNvSpPr/>
      </dsp:nvSpPr>
      <dsp:spPr>
        <a:xfrm>
          <a:off x="0" y="6041"/>
          <a:ext cx="11434813" cy="2466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l" defTabSz="2755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200" kern="1200" dirty="0"/>
            <a:t>If you know p and elasticity, you know MR</a:t>
          </a:r>
          <a:endParaRPr lang="en-US" sz="6200" kern="1200" dirty="0"/>
        </a:p>
      </dsp:txBody>
      <dsp:txXfrm>
        <a:off x="120398" y="126439"/>
        <a:ext cx="11194017" cy="2225563"/>
      </dsp:txXfrm>
    </dsp:sp>
    <dsp:sp modelId="{1218FCCF-BA76-40A6-8C3D-844A1D694464}">
      <dsp:nvSpPr>
        <dsp:cNvPr id="0" name=""/>
        <dsp:cNvSpPr/>
      </dsp:nvSpPr>
      <dsp:spPr>
        <a:xfrm>
          <a:off x="0" y="2650961"/>
          <a:ext cx="11434813" cy="2466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lvl="0" algn="l" defTabSz="2755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CA" sz="6200" kern="1200" dirty="0"/>
            <a:t>If you want to profit maximize, set MR=MC</a:t>
          </a:r>
          <a:endParaRPr lang="en-US" sz="6200" kern="1200" dirty="0"/>
        </a:p>
      </dsp:txBody>
      <dsp:txXfrm>
        <a:off x="120398" y="2771359"/>
        <a:ext cx="11194017" cy="222556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43D58-C51E-4A98-A3CB-EC3B9D4B92BC}">
      <dsp:nvSpPr>
        <dsp:cNvPr id="0" name=""/>
        <dsp:cNvSpPr/>
      </dsp:nvSpPr>
      <dsp:spPr>
        <a:xfrm>
          <a:off x="0" y="71132"/>
          <a:ext cx="11207656" cy="1678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If elasticity of </a:t>
          </a:r>
          <a:r>
            <a:rPr lang="en-US" sz="3000" i="1" kern="1200" dirty="0"/>
            <a:t>firm</a:t>
          </a:r>
          <a:r>
            <a:rPr lang="en-US" sz="3000" kern="1200" dirty="0"/>
            <a:t> demand for a firm is not minus infinity, it has market power</a:t>
          </a:r>
        </a:p>
      </dsp:txBody>
      <dsp:txXfrm>
        <a:off x="81924" y="153056"/>
        <a:ext cx="11043808" cy="1514370"/>
      </dsp:txXfrm>
    </dsp:sp>
    <dsp:sp modelId="{23AC5988-20C2-4A75-A3D1-C771E6D8256A}">
      <dsp:nvSpPr>
        <dsp:cNvPr id="0" name=""/>
        <dsp:cNvSpPr/>
      </dsp:nvSpPr>
      <dsp:spPr>
        <a:xfrm>
          <a:off x="0" y="1835751"/>
          <a:ext cx="11207656" cy="1678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Big question for a firm with market power: how many customers do you lose if you raise the price?</a:t>
          </a:r>
        </a:p>
      </dsp:txBody>
      <dsp:txXfrm>
        <a:off x="81924" y="1917675"/>
        <a:ext cx="11043808" cy="1514370"/>
      </dsp:txXfrm>
    </dsp:sp>
    <dsp:sp modelId="{90FC139D-68C6-4F6E-B6E5-5216BB81E64C}">
      <dsp:nvSpPr>
        <dsp:cNvPr id="0" name=""/>
        <dsp:cNvSpPr/>
      </dsp:nvSpPr>
      <dsp:spPr>
        <a:xfrm>
          <a:off x="0" y="3600369"/>
          <a:ext cx="11207656" cy="167821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/>
            <a:t>Of course, your competitors matter for this: elasticity of firm’s demand depends on how willing customers are to switch to alternatives (c.f. GM)</a:t>
          </a:r>
        </a:p>
      </dsp:txBody>
      <dsp:txXfrm>
        <a:off x="81924" y="3682293"/>
        <a:ext cx="11043808" cy="15143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127A3-FF59-4918-AE09-2DF5E3F6BF9C}">
      <dsp:nvSpPr>
        <dsp:cNvPr id="0" name=""/>
        <dsp:cNvSpPr/>
      </dsp:nvSpPr>
      <dsp:spPr>
        <a:xfrm>
          <a:off x="0" y="167165"/>
          <a:ext cx="10742756" cy="14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/>
            <a:t>Single firm serves the “relevant market.”</a:t>
          </a:r>
        </a:p>
      </dsp:txBody>
      <dsp:txXfrm>
        <a:off x="69812" y="236977"/>
        <a:ext cx="10603132" cy="1290481"/>
      </dsp:txXfrm>
    </dsp:sp>
    <dsp:sp modelId="{729817A6-74E9-4DE4-910C-5B64AAE8BE5F}">
      <dsp:nvSpPr>
        <dsp:cNvPr id="0" name=""/>
        <dsp:cNvSpPr/>
      </dsp:nvSpPr>
      <dsp:spPr>
        <a:xfrm>
          <a:off x="0" y="1700950"/>
          <a:ext cx="10742756" cy="14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Most monopolies are local monopolies, i.e. the relevant market is limited.</a:t>
          </a:r>
        </a:p>
      </dsp:txBody>
      <dsp:txXfrm>
        <a:off x="69812" y="1770762"/>
        <a:ext cx="10603132" cy="1290481"/>
      </dsp:txXfrm>
    </dsp:sp>
    <dsp:sp modelId="{EF29AE38-3386-430D-831E-5A000F07F648}">
      <dsp:nvSpPr>
        <dsp:cNvPr id="0" name=""/>
        <dsp:cNvSpPr/>
      </dsp:nvSpPr>
      <dsp:spPr>
        <a:xfrm>
          <a:off x="0" y="3234736"/>
          <a:ext cx="10742756" cy="14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/>
            <a:t>This definition doesn’t really matter; how much market power a firm has is defined by its firm demand curve</a:t>
          </a:r>
        </a:p>
      </dsp:txBody>
      <dsp:txXfrm>
        <a:off x="69812" y="3304548"/>
        <a:ext cx="10603132" cy="1290481"/>
      </dsp:txXfrm>
    </dsp:sp>
    <dsp:sp modelId="{41F4D6AD-C239-4E70-A460-068A15EDAEC1}">
      <dsp:nvSpPr>
        <dsp:cNvPr id="0" name=""/>
        <dsp:cNvSpPr/>
      </dsp:nvSpPr>
      <dsp:spPr>
        <a:xfrm>
          <a:off x="0" y="4664841"/>
          <a:ext cx="10742756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083" tIns="45720" rIns="256032" bIns="4572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/>
            <a:t>I don’t focus on the word “monopoly.”</a:t>
          </a:r>
        </a:p>
      </dsp:txBody>
      <dsp:txXfrm>
        <a:off x="0" y="4664841"/>
        <a:ext cx="10742756" cy="596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F481B-1904-49D1-AA75-827C013044CA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6F668-3AEA-463E-B8B2-C9A0CD8D3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0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229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861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45247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16F99-8C15-4EED-87E2-E637EAB02951}" type="slidenum">
              <a:rPr lang="en-GB" smtClean="0">
                <a:solidFill>
                  <a:srgbClr val="000000"/>
                </a:solidFill>
              </a:rPr>
              <a:pPr/>
              <a:t>36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477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16F99-8C15-4EED-87E2-E637EAB02951}" type="slidenum">
              <a:rPr lang="en-GB" smtClean="0">
                <a:solidFill>
                  <a:srgbClr val="000000"/>
                </a:solidFill>
              </a:rPr>
              <a:pPr/>
              <a:t>38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762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16F99-8C15-4EED-87E2-E637EAB02951}" type="slidenum">
              <a:rPr lang="en-GB" smtClean="0">
                <a:solidFill>
                  <a:srgbClr val="000000"/>
                </a:solidFill>
              </a:rPr>
              <a:pPr/>
              <a:t>44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514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116F99-8C15-4EED-87E2-E637EAB02951}" type="slidenum">
              <a:rPr lang="en-GB" smtClean="0">
                <a:solidFill>
                  <a:srgbClr val="000000"/>
                </a:solidFill>
              </a:rPr>
              <a:pPr/>
              <a:t>48</a:t>
            </a:fld>
            <a:endParaRPr lang="en-GB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70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F354-0A78-4D04-8101-CBEBED43C17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6F87-3AE9-472D-8216-CED90F02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4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F354-0A78-4D04-8101-CBEBED43C17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6F87-3AE9-472D-8216-CED90F02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F354-0A78-4D04-8101-CBEBED43C17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6F87-3AE9-472D-8216-CED90F02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01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14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F354-0A78-4D04-8101-CBEBED43C17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6F87-3AE9-472D-8216-CED90F02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44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F354-0A78-4D04-8101-CBEBED43C17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6F87-3AE9-472D-8216-CED90F02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3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F354-0A78-4D04-8101-CBEBED43C17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6F87-3AE9-472D-8216-CED90F02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3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F354-0A78-4D04-8101-CBEBED43C17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6F87-3AE9-472D-8216-CED90F02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37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F354-0A78-4D04-8101-CBEBED43C17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6F87-3AE9-472D-8216-CED90F02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13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F354-0A78-4D04-8101-CBEBED43C17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6F87-3AE9-472D-8216-CED90F02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9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F354-0A78-4D04-8101-CBEBED43C17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6F87-3AE9-472D-8216-CED90F02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0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FF354-0A78-4D04-8101-CBEBED43C17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46F87-3AE9-472D-8216-CED90F02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1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F354-0A78-4D04-8101-CBEBED43C17E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46F87-3AE9-472D-8216-CED90F02C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5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cfenollosa/status/1566484145446027265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Pricing Strategies: The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RSM 5010</a:t>
            </a:r>
          </a:p>
        </p:txBody>
      </p:sp>
    </p:spTree>
    <p:extLst>
      <p:ext uri="{BB962C8B-B14F-4D97-AF65-F5344CB8AC3E}">
        <p14:creationId xmlns:p14="http://schemas.microsoft.com/office/powerpoint/2010/main" val="17321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90"/>
            <a:ext cx="8534400" cy="758952"/>
          </a:xfrm>
        </p:spPr>
        <p:txBody>
          <a:bodyPr>
            <a:normAutofit/>
          </a:bodyPr>
          <a:lstStyle/>
          <a:p>
            <a:r>
              <a:rPr lang="en-US" sz="3700" dirty="0"/>
              <a:t>Elasticity, Total Revenue and Linear Demand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01536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7340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057400" y="213518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6400800" y="2147888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</a:t>
            </a: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2438400" y="2667000"/>
            <a:ext cx="3048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1889125" y="24399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 flipV="1">
            <a:off x="2971800" y="3124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H="1">
            <a:off x="24384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1905001" y="2971800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80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6324600" y="44973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800</a:t>
            </a: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 flipV="1">
            <a:off x="73152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H="1">
            <a:off x="69342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3581400" y="3657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flipH="1">
            <a:off x="24384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1905000" y="3444876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60</a:t>
            </a:r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 flipV="1">
            <a:off x="79248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 flipH="1">
            <a:off x="6934200" y="3581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6172201" y="3430588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1200</a:t>
            </a: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 flipV="1">
            <a:off x="4191000" y="4191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>
            <a:off x="2438400" y="4191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1905001" y="39766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40</a:t>
            </a:r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V="1">
            <a:off x="87630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48006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H="1">
            <a:off x="2438400" y="4724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1905000" y="4511676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20</a:t>
            </a:r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 flipV="1">
            <a:off x="93726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09" name="Freeform 29"/>
          <p:cNvSpPr>
            <a:spLocks/>
          </p:cNvSpPr>
          <p:nvPr/>
        </p:nvSpPr>
        <p:spPr bwMode="auto">
          <a:xfrm>
            <a:off x="6934200" y="4632326"/>
            <a:ext cx="2478088" cy="15875"/>
          </a:xfrm>
          <a:custGeom>
            <a:avLst/>
            <a:gdLst>
              <a:gd name="T0" fmla="*/ 2147483647 w 1561"/>
              <a:gd name="T1" fmla="*/ 0 h 10"/>
              <a:gd name="T2" fmla="*/ 0 w 1561"/>
              <a:gd name="T3" fmla="*/ 2147483647 h 10"/>
              <a:gd name="T4" fmla="*/ 0 60000 65536"/>
              <a:gd name="T5" fmla="*/ 0 60000 65536"/>
              <a:gd name="T6" fmla="*/ 0 w 1561"/>
              <a:gd name="T7" fmla="*/ 0 h 10"/>
              <a:gd name="T8" fmla="*/ 1561 w 1561"/>
              <a:gd name="T9" fmla="*/ 10 h 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61" h="10">
                <a:moveTo>
                  <a:pt x="1561" y="0"/>
                </a:moveTo>
                <a:lnTo>
                  <a:pt x="0" y="1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10" name="Freeform 30"/>
          <p:cNvSpPr>
            <a:spLocks/>
          </p:cNvSpPr>
          <p:nvPr/>
        </p:nvSpPr>
        <p:spPr bwMode="auto">
          <a:xfrm>
            <a:off x="6934200" y="3238500"/>
            <a:ext cx="2819400" cy="2019300"/>
          </a:xfrm>
          <a:custGeom>
            <a:avLst/>
            <a:gdLst>
              <a:gd name="T0" fmla="*/ 0 w 1776"/>
              <a:gd name="T1" fmla="*/ 2147483647 h 1272"/>
              <a:gd name="T2" fmla="*/ 2147483647 w 1776"/>
              <a:gd name="T3" fmla="*/ 0 h 1272"/>
              <a:gd name="T4" fmla="*/ 2147483647 w 1776"/>
              <a:gd name="T5" fmla="*/ 2147483647 h 1272"/>
              <a:gd name="T6" fmla="*/ 0 60000 65536"/>
              <a:gd name="T7" fmla="*/ 0 60000 65536"/>
              <a:gd name="T8" fmla="*/ 0 60000 65536"/>
              <a:gd name="T9" fmla="*/ 0 w 1776"/>
              <a:gd name="T10" fmla="*/ 0 h 1272"/>
              <a:gd name="T11" fmla="*/ 1776 w 1776"/>
              <a:gd name="T12" fmla="*/ 1272 h 1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1272">
                <a:moveTo>
                  <a:pt x="0" y="1272"/>
                </a:moveTo>
                <a:cubicBezTo>
                  <a:pt x="148" y="1060"/>
                  <a:pt x="592" y="0"/>
                  <a:pt x="888" y="0"/>
                </a:cubicBezTo>
                <a:cubicBezTo>
                  <a:pt x="1184" y="0"/>
                  <a:pt x="1591" y="1007"/>
                  <a:pt x="1776" y="1272"/>
                </a:cubicBezTo>
              </a:path>
            </a:pathLst>
          </a:cu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11" name="AutoShape 31"/>
          <p:cNvSpPr>
            <a:spLocks/>
          </p:cNvSpPr>
          <p:nvPr/>
        </p:nvSpPr>
        <p:spPr bwMode="auto">
          <a:xfrm rot="7794075">
            <a:off x="3098800" y="2141538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6112" name="AutoShape 32"/>
          <p:cNvSpPr>
            <a:spLocks/>
          </p:cNvSpPr>
          <p:nvPr/>
        </p:nvSpPr>
        <p:spPr bwMode="auto">
          <a:xfrm rot="7794075">
            <a:off x="4724400" y="35052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4937125" y="3771901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Inelastic</a:t>
            </a: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3352800" y="2668588"/>
            <a:ext cx="775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Elastic</a:t>
            </a:r>
          </a:p>
        </p:txBody>
      </p:sp>
      <p:sp>
        <p:nvSpPr>
          <p:cNvPr id="46115" name="AutoShape 35"/>
          <p:cNvSpPr>
            <a:spLocks/>
          </p:cNvSpPr>
          <p:nvPr/>
        </p:nvSpPr>
        <p:spPr bwMode="auto">
          <a:xfrm rot="-5400000">
            <a:off x="7505700" y="51435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6116" name="Rectangle 36"/>
          <p:cNvSpPr>
            <a:spLocks noChangeArrowheads="1"/>
          </p:cNvSpPr>
          <p:nvPr/>
        </p:nvSpPr>
        <p:spPr bwMode="auto">
          <a:xfrm>
            <a:off x="7162800" y="5943600"/>
            <a:ext cx="775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Elastic</a:t>
            </a:r>
          </a:p>
        </p:txBody>
      </p:sp>
      <p:sp>
        <p:nvSpPr>
          <p:cNvPr id="46117" name="AutoShape 37"/>
          <p:cNvSpPr>
            <a:spLocks/>
          </p:cNvSpPr>
          <p:nvPr/>
        </p:nvSpPr>
        <p:spPr bwMode="auto">
          <a:xfrm rot="-5400000">
            <a:off x="9182100" y="51435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6118" name="Rectangle 38"/>
          <p:cNvSpPr>
            <a:spLocks noChangeArrowheads="1"/>
          </p:cNvSpPr>
          <p:nvPr/>
        </p:nvSpPr>
        <p:spPr bwMode="auto">
          <a:xfrm>
            <a:off x="8839200" y="6019801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Inelastic</a:t>
            </a:r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6781800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7156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7791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85026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9188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9696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6125" name="Text Box 45"/>
          <p:cNvSpPr txBox="1">
            <a:spLocks noChangeArrowheads="1"/>
          </p:cNvSpPr>
          <p:nvPr/>
        </p:nvSpPr>
        <p:spPr bwMode="auto">
          <a:xfrm>
            <a:off x="2209800" y="54244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6126" name="Text Box 46"/>
          <p:cNvSpPr txBox="1">
            <a:spLocks noChangeArrowheads="1"/>
          </p:cNvSpPr>
          <p:nvPr/>
        </p:nvSpPr>
        <p:spPr bwMode="auto">
          <a:xfrm>
            <a:off x="278765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6127" name="Text Box 47"/>
          <p:cNvSpPr txBox="1">
            <a:spLocks noChangeArrowheads="1"/>
          </p:cNvSpPr>
          <p:nvPr/>
        </p:nvSpPr>
        <p:spPr bwMode="auto">
          <a:xfrm>
            <a:off x="339725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6128" name="Text Box 48"/>
          <p:cNvSpPr txBox="1">
            <a:spLocks noChangeArrowheads="1"/>
          </p:cNvSpPr>
          <p:nvPr/>
        </p:nvSpPr>
        <p:spPr bwMode="auto">
          <a:xfrm>
            <a:off x="39306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6129" name="Text Box 49"/>
          <p:cNvSpPr txBox="1">
            <a:spLocks noChangeArrowheads="1"/>
          </p:cNvSpPr>
          <p:nvPr/>
        </p:nvSpPr>
        <p:spPr bwMode="auto">
          <a:xfrm>
            <a:off x="45402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6130" name="Text Box 50"/>
          <p:cNvSpPr txBox="1">
            <a:spLocks noChangeArrowheads="1"/>
          </p:cNvSpPr>
          <p:nvPr/>
        </p:nvSpPr>
        <p:spPr bwMode="auto">
          <a:xfrm>
            <a:off x="52260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 flipV="1">
            <a:off x="24384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32" name="Line 52"/>
          <p:cNvSpPr>
            <a:spLocks noChangeShapeType="1"/>
          </p:cNvSpPr>
          <p:nvPr/>
        </p:nvSpPr>
        <p:spPr bwMode="auto">
          <a:xfrm>
            <a:off x="2286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33" name="Line 53"/>
          <p:cNvSpPr>
            <a:spLocks noChangeShapeType="1"/>
          </p:cNvSpPr>
          <p:nvPr/>
        </p:nvSpPr>
        <p:spPr bwMode="auto">
          <a:xfrm flipV="1">
            <a:off x="69342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34" name="Line 54"/>
          <p:cNvSpPr>
            <a:spLocks noChangeShapeType="1"/>
          </p:cNvSpPr>
          <p:nvPr/>
        </p:nvSpPr>
        <p:spPr bwMode="auto">
          <a:xfrm>
            <a:off x="6858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35" name="Line 55"/>
          <p:cNvSpPr>
            <a:spLocks noChangeShapeType="1"/>
          </p:cNvSpPr>
          <p:nvPr/>
        </p:nvSpPr>
        <p:spPr bwMode="auto">
          <a:xfrm flipH="1">
            <a:off x="3962400" y="32004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46136" name="Text Box 56"/>
          <p:cNvSpPr txBox="1">
            <a:spLocks noChangeArrowheads="1"/>
          </p:cNvSpPr>
          <p:nvPr/>
        </p:nvSpPr>
        <p:spPr bwMode="auto">
          <a:xfrm>
            <a:off x="4495800" y="2909888"/>
            <a:ext cx="1231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Unit elastic</a:t>
            </a:r>
          </a:p>
        </p:txBody>
      </p:sp>
      <p:sp>
        <p:nvSpPr>
          <p:cNvPr id="46137" name="Line 57"/>
          <p:cNvSpPr>
            <a:spLocks noChangeShapeType="1"/>
          </p:cNvSpPr>
          <p:nvPr/>
        </p:nvSpPr>
        <p:spPr bwMode="auto">
          <a:xfrm flipH="1">
            <a:off x="8382000" y="28956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46138" name="Text Box 58"/>
          <p:cNvSpPr txBox="1">
            <a:spLocks noChangeArrowheads="1"/>
          </p:cNvSpPr>
          <p:nvPr/>
        </p:nvSpPr>
        <p:spPr bwMode="auto">
          <a:xfrm>
            <a:off x="7835900" y="2590801"/>
            <a:ext cx="1231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Unit elastic</a:t>
            </a:r>
          </a:p>
        </p:txBody>
      </p:sp>
    </p:spTree>
    <p:extLst>
      <p:ext uri="{BB962C8B-B14F-4D97-AF65-F5344CB8AC3E}">
        <p14:creationId xmlns:p14="http://schemas.microsoft.com/office/powerpoint/2010/main" val="111155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Now: Profit maximization, balancing two parts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178237306"/>
              </p:ext>
            </p:extLst>
          </p:nvPr>
        </p:nvGraphicFramePr>
        <p:xfrm>
          <a:off x="1825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7717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A" dirty="0"/>
              <a:t>Revenues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127229560"/>
              </p:ext>
            </p:extLst>
          </p:nvPr>
        </p:nvGraphicFramePr>
        <p:xfrm>
          <a:off x="1825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7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Revenue and Profit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8460990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9063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Motivating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example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400" b="1" dirty="0"/>
              <a:t>P = 120, </a:t>
            </a:r>
            <a:r>
              <a:rPr lang="en-US" sz="2400" b="1" i="1" dirty="0"/>
              <a:t>Q</a:t>
            </a:r>
            <a:r>
              <a:rPr lang="en-US" sz="2400" b="1" i="1" baseline="30000" dirty="0"/>
              <a:t> </a:t>
            </a:r>
            <a:r>
              <a:rPr lang="en-US" sz="2400" b="1" dirty="0"/>
              <a:t>=10K, Elasticity = -3,</a:t>
            </a:r>
          </a:p>
          <a:p>
            <a:pPr>
              <a:buFontTx/>
              <a:buNone/>
            </a:pPr>
            <a:r>
              <a:rPr lang="en-US" sz="2400" b="1" dirty="0"/>
              <a:t>Suppose each unit costs 100 to produce </a:t>
            </a:r>
          </a:p>
          <a:p>
            <a:pPr>
              <a:buFontTx/>
              <a:buNone/>
            </a:pPr>
            <a:r>
              <a:rPr lang="en-US" sz="2400" b="1" dirty="0"/>
              <a:t>(lots more on costs soon)</a:t>
            </a:r>
          </a:p>
          <a:p>
            <a:r>
              <a:rPr lang="en-US" sz="2400" i="1" dirty="0"/>
              <a:t>Is the price maximizing profits? </a:t>
            </a:r>
          </a:p>
          <a:p>
            <a:pPr>
              <a:buFontTx/>
              <a:buNone/>
            </a:pPr>
            <a:r>
              <a:rPr lang="en-US" sz="2400" i="1" dirty="0"/>
              <a:t>(In other words, are we producing the right amount?)</a:t>
            </a:r>
          </a:p>
          <a:p>
            <a:r>
              <a:rPr lang="en-US" sz="2400" i="1" dirty="0"/>
              <a:t>If not, should we increase it or decrease the price? </a:t>
            </a:r>
          </a:p>
          <a:p>
            <a:r>
              <a:rPr lang="en-US" sz="2400" i="1" dirty="0"/>
              <a:t>If -3 were the elasticity everywhere, what price should we choose?</a:t>
            </a:r>
          </a:p>
          <a:p>
            <a:r>
              <a:rPr lang="en-US" sz="2400" i="1" dirty="0"/>
              <a:t>What if elasticity were -5?</a:t>
            </a:r>
          </a:p>
          <a:p>
            <a:pPr>
              <a:buFontTx/>
              <a:buNone/>
            </a:pPr>
            <a:endParaRPr lang="en-US" sz="2400" i="1" dirty="0"/>
          </a:p>
          <a:p>
            <a:pPr>
              <a:buFontTx/>
              <a:buNone/>
            </a:pPr>
            <a:r>
              <a:rPr lang="en-US" sz="2400" i="1" dirty="0"/>
              <a:t>WE HAVE ENOUGH INFORMATION TO ANSWER ALL OF 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628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Profit Maximization and </a:t>
            </a:r>
            <a:r>
              <a:rPr lang="en-US" i="1" dirty="0"/>
              <a:t>Marginal</a:t>
            </a:r>
            <a:r>
              <a:rPr lang="en-US" dirty="0"/>
              <a:t> Analysis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325563"/>
            <a:ext cx="10515600" cy="4851400"/>
          </a:xfrm>
        </p:spPr>
        <p:txBody>
          <a:bodyPr>
            <a:noAutofit/>
          </a:bodyPr>
          <a:lstStyle/>
          <a:p>
            <a:r>
              <a:rPr lang="en-US" sz="3200" dirty="0"/>
              <a:t>When considering whether or not price/quantity should be changed, ask two questions : suppose you sold one more unit. How would total revenue change? How would cost change?</a:t>
            </a:r>
          </a:p>
          <a:p>
            <a:pPr>
              <a:buFontTx/>
              <a:buNone/>
            </a:pPr>
            <a:endParaRPr lang="en-US" sz="3200" dirty="0"/>
          </a:p>
          <a:p>
            <a:r>
              <a:rPr lang="en-US" sz="3200" dirty="0"/>
              <a:t>If revenue increase is greater than cost increase, sell more</a:t>
            </a:r>
          </a:p>
          <a:p>
            <a:pPr>
              <a:buFontTx/>
              <a:buNone/>
            </a:pPr>
            <a:r>
              <a:rPr lang="en-US" sz="3200" dirty="0"/>
              <a:t>	</a:t>
            </a:r>
            <a:r>
              <a:rPr lang="en-US" sz="2400" dirty="0"/>
              <a:t>Costs are economic costs, so they include all relevant parts</a:t>
            </a:r>
            <a:endParaRPr lang="en-US" sz="3200" dirty="0"/>
          </a:p>
          <a:p>
            <a:r>
              <a:rPr lang="en-US" sz="3200" dirty="0"/>
              <a:t>If revenue increase is less than cost increase, probably should have sold less; selling one FEWER unit probably would have saved more in cost than its revenue generated</a:t>
            </a:r>
          </a:p>
        </p:txBody>
      </p:sp>
    </p:spTree>
    <p:extLst>
      <p:ext uri="{BB962C8B-B14F-4D97-AF65-F5344CB8AC3E}">
        <p14:creationId xmlns:p14="http://schemas.microsoft.com/office/powerpoint/2010/main" val="3043424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A" dirty="0"/>
              <a:t>This is an important idea that will apply in many contexts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39122437"/>
              </p:ext>
            </p:extLst>
          </p:nvPr>
        </p:nvGraphicFramePr>
        <p:xfrm>
          <a:off x="518160" y="1483360"/>
          <a:ext cx="11145520" cy="4856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614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A" dirty="0"/>
              <a:t>The Result: when maximizing profits…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825625" y="1527175"/>
          <a:ext cx="85042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0154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983725" y="4350720"/>
            <a:ext cx="307240" cy="1305770"/>
          </a:xfrm>
          <a:prstGeom prst="rect">
            <a:avLst/>
          </a:prstGeom>
          <a:solidFill>
            <a:srgbClr val="FF0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/>
          <p:cNvSpPr/>
          <p:nvPr/>
        </p:nvSpPr>
        <p:spPr>
          <a:xfrm>
            <a:off x="2447525" y="4043480"/>
            <a:ext cx="1536200" cy="307240"/>
          </a:xfrm>
          <a:prstGeom prst="rect">
            <a:avLst/>
          </a:prstGeom>
          <a:solidFill>
            <a:srgbClr val="008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Price elasticity and Marginal Revenue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sz="half" idx="1"/>
          </p:nvPr>
        </p:nvSpPr>
        <p:spPr>
          <a:xfrm>
            <a:off x="6594471" y="1899878"/>
            <a:ext cx="374904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How much revenue was added by the last unit?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604085" y="3813050"/>
            <a:ext cx="36868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47526" y="5656490"/>
            <a:ext cx="395571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47526" y="2545686"/>
            <a:ext cx="3187615" cy="311080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47525" y="4350720"/>
            <a:ext cx="18434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638080" y="5003605"/>
            <a:ext cx="13057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447525" y="4035450"/>
            <a:ext cx="1536200" cy="80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 flipV="1">
            <a:off x="3983725" y="4035450"/>
            <a:ext cx="0" cy="16210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01881" y="4142635"/>
            <a:ext cx="4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17831" y="3835395"/>
            <a:ext cx="806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p+∆p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98941" y="5656490"/>
            <a:ext cx="4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84461" y="5678835"/>
            <a:ext cx="806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q-1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15681" y="3198458"/>
            <a:ext cx="2726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revenue gained ≈ </a:t>
            </a:r>
            <a:r>
              <a:rPr lang="en-US" sz="1600" dirty="0" err="1"/>
              <a:t>q∆p</a:t>
            </a:r>
            <a:r>
              <a:rPr lang="en-US" sz="1600" dirty="0"/>
              <a:t> &gt; 0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3407651" y="3544215"/>
            <a:ext cx="806505" cy="652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4137348" y="4235505"/>
            <a:ext cx="960123" cy="7680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4511824" y="3912205"/>
            <a:ext cx="2253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revenue lost ≈ </a:t>
            </a:r>
            <a:r>
              <a:rPr lang="en-US" sz="1600" dirty="0" err="1"/>
              <a:t>p∆q</a:t>
            </a:r>
            <a:r>
              <a:rPr lang="en-US" sz="1600" dirty="0"/>
              <a:t> &lt; 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2314786" y="4185084"/>
            <a:ext cx="288032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3971766" y="5661248"/>
            <a:ext cx="316835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401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Marginal Revenue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Last time we connected changes in revenue from a price change to elasticity. </a:t>
                </a:r>
              </a:p>
              <a:p>
                <a:r>
                  <a:rPr lang="en-US" dirty="0"/>
                  <a:t>It turns out that we can be specific about the impact on revenue from producing one more unit (optional derivation at the end of the slides)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our concept of Marginal Revenue, which is essential for making profit-maximizing decisions on price and quantity.</a:t>
                </a:r>
              </a:p>
              <a:p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01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93"/>
            <a:ext cx="10515600" cy="1325563"/>
          </a:xfrm>
        </p:spPr>
        <p:txBody>
          <a:bodyPr/>
          <a:lstStyle/>
          <a:p>
            <a:r>
              <a:rPr lang="en-US" dirty="0"/>
              <a:t>Review from 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Revenue decreases with the price if demand is elastic</a:t>
            </a:r>
          </a:p>
          <a:p>
            <a:r>
              <a:rPr lang="en-US" dirty="0"/>
              <a:t>Revenue increases with price if demand is inelastic</a:t>
            </a:r>
          </a:p>
          <a:p>
            <a:endParaRPr lang="en-US" dirty="0"/>
          </a:p>
          <a:p>
            <a:r>
              <a:rPr lang="en-US" dirty="0"/>
              <a:t>Let’s see that in action in an example with linear demand.</a:t>
            </a:r>
          </a:p>
        </p:txBody>
      </p:sp>
    </p:spTree>
    <p:extLst>
      <p:ext uri="{BB962C8B-B14F-4D97-AF65-F5344CB8AC3E}">
        <p14:creationId xmlns:p14="http://schemas.microsoft.com/office/powerpoint/2010/main" val="2094591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We’re ready to think about pricing strategies</a:t>
            </a:r>
          </a:p>
        </p:txBody>
      </p:sp>
      <p:sp>
        <p:nvSpPr>
          <p:cNvPr id="50179" name="Rectangle 102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sz="2400" b="1" dirty="0"/>
              <a:t>P = 120, </a:t>
            </a:r>
            <a:r>
              <a:rPr lang="en-US" sz="2400" b="1" i="1" dirty="0"/>
              <a:t>Q</a:t>
            </a:r>
            <a:r>
              <a:rPr lang="en-US" sz="2400" b="1" i="1" baseline="30000" dirty="0"/>
              <a:t> </a:t>
            </a:r>
            <a:r>
              <a:rPr lang="en-US" sz="2400" b="1" dirty="0"/>
              <a:t>=10K, Elasticity = -3,</a:t>
            </a:r>
          </a:p>
          <a:p>
            <a:pPr>
              <a:buFontTx/>
              <a:buNone/>
            </a:pPr>
            <a:r>
              <a:rPr lang="en-US" sz="2400" b="1" dirty="0"/>
              <a:t>Suppose each unit costs 100 to produce </a:t>
            </a:r>
          </a:p>
          <a:p>
            <a:pPr>
              <a:buFontTx/>
              <a:buNone/>
            </a:pPr>
            <a:r>
              <a:rPr lang="en-US" sz="2400" b="1" dirty="0"/>
              <a:t>(lots more on costs soon)</a:t>
            </a:r>
          </a:p>
          <a:p>
            <a:r>
              <a:rPr lang="en-US" sz="2400" i="1" dirty="0"/>
              <a:t>Is the price maximizing profits? </a:t>
            </a:r>
          </a:p>
          <a:p>
            <a:pPr>
              <a:buFontTx/>
              <a:buNone/>
            </a:pPr>
            <a:r>
              <a:rPr lang="en-US" sz="2400" i="1" dirty="0"/>
              <a:t>(In other words, are we producing the right amount?)</a:t>
            </a:r>
          </a:p>
          <a:p>
            <a:r>
              <a:rPr lang="en-US" sz="2400" i="1" dirty="0"/>
              <a:t>If not, should we increase it or decrease the price? </a:t>
            </a:r>
          </a:p>
          <a:p>
            <a:r>
              <a:rPr lang="en-US" sz="2400" i="1" dirty="0"/>
              <a:t>If -3 were the elasticity everywhere, what price should we choose?</a:t>
            </a:r>
          </a:p>
          <a:p>
            <a:r>
              <a:rPr lang="en-US" sz="2400" i="1" dirty="0"/>
              <a:t>What if elasticity were -5?</a:t>
            </a:r>
          </a:p>
          <a:p>
            <a:pPr>
              <a:buFontTx/>
              <a:buNone/>
            </a:pPr>
            <a:endParaRPr lang="en-US" sz="2400" i="1" dirty="0"/>
          </a:p>
          <a:p>
            <a:pPr>
              <a:buFontTx/>
              <a:buNone/>
            </a:pPr>
            <a:r>
              <a:rPr lang="en-US" sz="2400" i="1" dirty="0"/>
              <a:t>WE HAVE ENOUGH INFORMATION TO ANSWER ALL OF THESE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613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CA" dirty="0"/>
              <a:t>Answer: An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03774A-1DB3-C5F4-413B-01EE84333CC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15313708"/>
              </p:ext>
            </p:extLst>
          </p:nvPr>
        </p:nvGraphicFramePr>
        <p:xfrm>
          <a:off x="772160" y="1229360"/>
          <a:ext cx="10947400" cy="5211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689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E128-A100-6981-C6F9-4B00D9CB4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A" dirty="0"/>
              <a:t>Using the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54001-E9AF-2184-5EC6-C004929003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For p=120,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</a:rPr>
                      <m:t>120=80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Since MC=100, the last unit is not justifying its cost, and we should sell less</a:t>
                </a:r>
              </a:p>
              <a:p>
                <a:pPr lvl="1"/>
                <a:r>
                  <a:rPr lang="en-US" dirty="0"/>
                  <a:t>Since demand slopes down, sell less means raise the price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E54001-E9AF-2184-5EC6-C00492900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482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If the elasticity applies everywhere…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CA" sz="32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3200" i="1" dirty="0"/>
              </a:p>
              <a:p>
                <a:pPr marL="0" indent="0" algn="ctr">
                  <a:buNone/>
                </a:pP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MC=100</a:t>
                </a:r>
              </a:p>
              <a:p>
                <a:pPr marL="0" indent="0" algn="ctr">
                  <a:buNone/>
                </a:pPr>
                <a:endParaRPr lang="en-US" sz="3200" dirty="0"/>
              </a:p>
              <a:p>
                <a:r>
                  <a:rPr lang="en-US" sz="3200" dirty="0"/>
                  <a:t>Solving, p=150. </a:t>
                </a:r>
              </a:p>
              <a:p>
                <a:r>
                  <a:rPr lang="en-US" sz="3200" dirty="0"/>
                  <a:t>If demand had been more elastic, like -5, then the answer would have been different, in an intuitive way: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3200" b="0" i="1" smtClean="0">
                                <a:latin typeface="Cambria Math" panose="02040503050406030204" pitchFamily="18" charset="0"/>
                              </a:rPr>
                              <m:t>−5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CA" sz="32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i="1" dirty="0"/>
                  <a:t>=100</a:t>
                </a:r>
              </a:p>
              <a:p>
                <a:pPr marL="0" indent="0">
                  <a:buNone/>
                </a:pPr>
                <a:r>
                  <a:rPr lang="en-US" sz="3200" dirty="0"/>
                  <a:t>so p=125;</a:t>
                </a:r>
                <a:r>
                  <a:rPr lang="en-US" sz="3200" i="1" dirty="0"/>
                  <a:t> if customers are more sensitive to price, you price lower. </a:t>
                </a:r>
                <a:endParaRPr lang="en-US" sz="3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91" t="-280" r="-87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7431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A" dirty="0"/>
              <a:t>An “Old”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93019" y="1325563"/>
                <a:ext cx="10660781" cy="4851400"/>
              </a:xfrm>
            </p:spPr>
            <p:txBody>
              <a:bodyPr>
                <a:noAutofit/>
              </a:bodyPr>
              <a:lstStyle/>
              <a:p>
                <a:r>
                  <a:rPr lang="en-CA" dirty="0"/>
                  <a:t>Remember GM?</a:t>
                </a:r>
              </a:p>
              <a:p>
                <a:r>
                  <a:rPr lang="en-CA" dirty="0"/>
                  <a:t>MC=15000, elasticity =-4.</a:t>
                </a:r>
              </a:p>
              <a:p>
                <a:r>
                  <a:rPr lang="en-CA" dirty="0"/>
                  <a:t>So, with no coupons, optimal price:</a:t>
                </a:r>
              </a:p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28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den>
                          </m:f>
                        </m:e>
                      </m:d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=15000 </m:t>
                      </m:r>
                    </m:oMath>
                  </m:oMathPara>
                </a14:m>
                <a:endParaRPr lang="en-CA" dirty="0"/>
              </a:p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CA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=15000 </m:t>
                      </m:r>
                    </m:oMath>
                  </m:oMathPara>
                </a14:m>
                <a:endParaRPr lang="en-CA" dirty="0"/>
              </a:p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CA" sz="2800" b="0" i="1" smtClean="0">
                          <a:latin typeface="Cambria Math" panose="02040503050406030204" pitchFamily="18" charset="0"/>
                        </a:rPr>
                        <m:t>=20000</m:t>
                      </m:r>
                    </m:oMath>
                  </m:oMathPara>
                </a14:m>
                <a:endParaRPr lang="en-CA" dirty="0"/>
              </a:p>
              <a:p>
                <a:pPr>
                  <a:buNone/>
                </a:pPr>
                <a:r>
                  <a:rPr lang="en-CA" dirty="0"/>
                  <a:t>As we assumed.</a:t>
                </a:r>
              </a:p>
              <a:p>
                <a:pPr algn="ctr">
                  <a:buNone/>
                </a:pPr>
                <a:endParaRPr lang="en-CA" dirty="0"/>
              </a:p>
              <a:p>
                <a:r>
                  <a:rPr lang="en-CA" dirty="0"/>
                  <a:t>This is the “secret sauce” that we will use in lots of profit maximization examples.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93019" y="1325563"/>
                <a:ext cx="10660781" cy="4851400"/>
              </a:xfrm>
              <a:blipFill>
                <a:blip r:embed="rId2"/>
                <a:stretch>
                  <a:fillRect l="-1201" t="-2010" r="-1144" b="-144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96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A" dirty="0"/>
              <a:t>Two Big Takeaways Today: Profit Maximization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82666119"/>
              </p:ext>
            </p:extLst>
          </p:nvPr>
        </p:nvGraphicFramePr>
        <p:xfrm>
          <a:off x="442761" y="1325562"/>
          <a:ext cx="11434813" cy="5123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1098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05DE-9370-727D-2FA7-9404847C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325563"/>
          </a:xfrm>
        </p:spPr>
        <p:txBody>
          <a:bodyPr/>
          <a:lstStyle/>
          <a:p>
            <a:r>
              <a:rPr lang="en-CA" dirty="0"/>
              <a:t>Elasticity of Firm Demand Measures Competition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B9522-961E-E6CA-6CBF-58C1309F61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Suppose demand were perfectly elastic, i.e.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charset="0"/>
                      </a:rPr>
                      <m:t>𝜀</m:t>
                    </m:r>
                  </m:oMath>
                </a14:m>
                <a:r>
                  <a:rPr lang="en-CA" dirty="0"/>
                  <a:t>=-∞</a:t>
                </a:r>
              </a:p>
              <a:p>
                <a:r>
                  <a:rPr lang="en-CA" dirty="0"/>
                  <a:t>Then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CA" dirty="0"/>
              </a:p>
              <a:p>
                <a:r>
                  <a:rPr lang="en-CA" dirty="0"/>
                  <a:t>In words, the firm takes prices as given</a:t>
                </a:r>
              </a:p>
              <a:p>
                <a:r>
                  <a:rPr lang="en-CA" dirty="0"/>
                  <a:t>This firm is sometimes called “perfectly competitive”: MR=p=MC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B9522-961E-E6CA-6CBF-58C1309F6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914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accent5"/>
                </a:solidFill>
              </a:rPr>
              <a:t>Firms with Market Power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518314390"/>
              </p:ext>
            </p:extLst>
          </p:nvPr>
        </p:nvGraphicFramePr>
        <p:xfrm>
          <a:off x="606392" y="1087655"/>
          <a:ext cx="11207656" cy="5349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3768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accent5"/>
                </a:solidFill>
              </a:rPr>
              <a:t>Monopoly: The Extreme case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049813935"/>
              </p:ext>
            </p:extLst>
          </p:nvPr>
        </p:nvGraphicFramePr>
        <p:xfrm>
          <a:off x="724622" y="981777"/>
          <a:ext cx="10742756" cy="5428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71916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1226312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solidFill>
                  <a:schemeClr val="accent5"/>
                </a:solidFill>
              </a:rPr>
              <a:t>Market Power over Time: De </a:t>
            </a:r>
            <a:r>
              <a:rPr lang="en-US" dirty="0" err="1">
                <a:solidFill>
                  <a:schemeClr val="accent5"/>
                </a:solidFill>
              </a:rPr>
              <a:t>Loecker</a:t>
            </a:r>
            <a:r>
              <a:rPr lang="en-US" dirty="0">
                <a:solidFill>
                  <a:schemeClr val="accent5"/>
                </a:solidFill>
              </a:rPr>
              <a:t> and </a:t>
            </a:r>
            <a:r>
              <a:rPr lang="en-US" dirty="0" err="1">
                <a:solidFill>
                  <a:schemeClr val="accent5"/>
                </a:solidFill>
              </a:rPr>
              <a:t>Eeckhout</a:t>
            </a:r>
            <a:r>
              <a:rPr lang="en-US" dirty="0">
                <a:solidFill>
                  <a:schemeClr val="accent5"/>
                </a:solidFill>
              </a:rPr>
              <a:t> (2022)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379218513"/>
              </p:ext>
            </p:extLst>
          </p:nvPr>
        </p:nvGraphicFramePr>
        <p:xfrm>
          <a:off x="566928" y="1611376"/>
          <a:ext cx="10643616" cy="5001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6CE2B1D-9B2D-E01A-3618-C6455D05AB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970" y="1004893"/>
            <a:ext cx="7170820" cy="52009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DF0DFA1-DB8C-172F-4572-2952A74364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55832" y="1366787"/>
                <a:ext cx="3797968" cy="481017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CA" dirty="0"/>
                  <a:t>Start from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CA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  <m:r>
                      <a:rPr lang="en-CA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mtClean="0">
                        <a:latin typeface="Cambria Math" panose="02040503050406030204" pitchFamily="18" charset="0"/>
                      </a:rPr>
                      <m:t>MC</m:t>
                    </m:r>
                  </m:oMath>
                </a14:m>
                <a:endParaRPr lang="en-CA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CA" dirty="0"/>
              </a:p>
              <a:p>
                <a:r>
                  <a:rPr lang="en-CA" dirty="0"/>
                  <a:t>Markups, or price divided by MC, is just a function of elasticity of firm demand 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DF0DFA1-DB8C-172F-4572-2952A7436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832" y="1366787"/>
                <a:ext cx="3797968" cy="4810176"/>
              </a:xfrm>
              <a:prstGeom prst="rect">
                <a:avLst/>
              </a:prstGeom>
              <a:blipFill>
                <a:blip r:embed="rId8"/>
                <a:stretch>
                  <a:fillRect l="-2885" t="-2028" r="-35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357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099"/>
            <a:ext cx="10789045" cy="1145981"/>
          </a:xfrm>
        </p:spPr>
        <p:txBody>
          <a:bodyPr>
            <a:normAutofit/>
          </a:bodyPr>
          <a:lstStyle/>
          <a:p>
            <a:r>
              <a:rPr lang="en-US" sz="3700" dirty="0"/>
              <a:t>Elasticity, Total Revenue and Linear Demand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flipV="1">
            <a:off x="24384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2286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8917" name="Text Box 7"/>
          <p:cNvSpPr txBox="1">
            <a:spLocks noChangeArrowheads="1"/>
          </p:cNvSpPr>
          <p:nvPr/>
        </p:nvSpPr>
        <p:spPr bwMode="auto">
          <a:xfrm>
            <a:off x="101536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57340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38919" name="Text Box 9"/>
          <p:cNvSpPr txBox="1">
            <a:spLocks noChangeArrowheads="1"/>
          </p:cNvSpPr>
          <p:nvPr/>
        </p:nvSpPr>
        <p:spPr bwMode="auto">
          <a:xfrm>
            <a:off x="2057400" y="213518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38920" name="Text Box 10"/>
          <p:cNvSpPr txBox="1">
            <a:spLocks noChangeArrowheads="1"/>
          </p:cNvSpPr>
          <p:nvPr/>
        </p:nvSpPr>
        <p:spPr bwMode="auto">
          <a:xfrm>
            <a:off x="6400800" y="2287588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</a:t>
            </a:r>
          </a:p>
        </p:txBody>
      </p:sp>
      <p:sp>
        <p:nvSpPr>
          <p:cNvPr id="38921" name="Line 11"/>
          <p:cNvSpPr>
            <a:spLocks noChangeShapeType="1"/>
          </p:cNvSpPr>
          <p:nvPr/>
        </p:nvSpPr>
        <p:spPr bwMode="auto">
          <a:xfrm>
            <a:off x="2438400" y="2667000"/>
            <a:ext cx="3048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8922" name="Text Box 12"/>
          <p:cNvSpPr txBox="1">
            <a:spLocks noChangeArrowheads="1"/>
          </p:cNvSpPr>
          <p:nvPr/>
        </p:nvSpPr>
        <p:spPr bwMode="auto">
          <a:xfrm>
            <a:off x="1889125" y="24399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38923" name="Text Box 13"/>
          <p:cNvSpPr txBox="1">
            <a:spLocks noChangeArrowheads="1"/>
          </p:cNvSpPr>
          <p:nvPr/>
        </p:nvSpPr>
        <p:spPr bwMode="auto">
          <a:xfrm>
            <a:off x="2270125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8924" name="Text Box 14"/>
          <p:cNvSpPr txBox="1">
            <a:spLocks noChangeArrowheads="1"/>
          </p:cNvSpPr>
          <p:nvPr/>
        </p:nvSpPr>
        <p:spPr bwMode="auto">
          <a:xfrm>
            <a:off x="6781800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8925" name="Text Box 15"/>
          <p:cNvSpPr txBox="1">
            <a:spLocks noChangeArrowheads="1"/>
          </p:cNvSpPr>
          <p:nvPr/>
        </p:nvSpPr>
        <p:spPr bwMode="auto">
          <a:xfrm>
            <a:off x="27368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8926" name="Text Box 16"/>
          <p:cNvSpPr txBox="1">
            <a:spLocks noChangeArrowheads="1"/>
          </p:cNvSpPr>
          <p:nvPr/>
        </p:nvSpPr>
        <p:spPr bwMode="auto">
          <a:xfrm>
            <a:off x="33718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38927" name="Text Box 17"/>
          <p:cNvSpPr txBox="1">
            <a:spLocks noChangeArrowheads="1"/>
          </p:cNvSpPr>
          <p:nvPr/>
        </p:nvSpPr>
        <p:spPr bwMode="auto">
          <a:xfrm>
            <a:off x="3981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38928" name="Text Box 18"/>
          <p:cNvSpPr txBox="1">
            <a:spLocks noChangeArrowheads="1"/>
          </p:cNvSpPr>
          <p:nvPr/>
        </p:nvSpPr>
        <p:spPr bwMode="auto">
          <a:xfrm>
            <a:off x="45910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38929" name="Text Box 19"/>
          <p:cNvSpPr txBox="1">
            <a:spLocks noChangeArrowheads="1"/>
          </p:cNvSpPr>
          <p:nvPr/>
        </p:nvSpPr>
        <p:spPr bwMode="auto">
          <a:xfrm>
            <a:off x="52768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38930" name="Line 20"/>
          <p:cNvSpPr>
            <a:spLocks noChangeShapeType="1"/>
          </p:cNvSpPr>
          <p:nvPr/>
        </p:nvSpPr>
        <p:spPr bwMode="auto">
          <a:xfrm flipV="1">
            <a:off x="69342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8931" name="Line 21"/>
          <p:cNvSpPr>
            <a:spLocks noChangeShapeType="1"/>
          </p:cNvSpPr>
          <p:nvPr/>
        </p:nvSpPr>
        <p:spPr bwMode="auto">
          <a:xfrm>
            <a:off x="6858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0305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6042"/>
            <a:ext cx="10378440" cy="1447800"/>
          </a:xfrm>
        </p:spPr>
        <p:txBody>
          <a:bodyPr/>
          <a:lstStyle/>
          <a:p>
            <a:pPr eaLnBrk="1" hangingPunct="1"/>
            <a:r>
              <a:rPr lang="en-US" dirty="0"/>
              <a:t>“Natural” Sources of Market Power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33137" y="1309035"/>
            <a:ext cx="8755313" cy="5161547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Economies of scale</a:t>
            </a:r>
          </a:p>
          <a:p>
            <a:pPr lvl="1"/>
            <a:r>
              <a:rPr lang="en-US" dirty="0"/>
              <a:t>Historically: railroads, oil</a:t>
            </a:r>
          </a:p>
          <a:p>
            <a:pPr lvl="1"/>
            <a:r>
              <a:rPr lang="en-US" dirty="0"/>
              <a:t>Modern data driven companies like Google, Facebook</a:t>
            </a:r>
          </a:p>
          <a:p>
            <a:pPr eaLnBrk="1" hangingPunct="1"/>
            <a:r>
              <a:rPr lang="en-US" dirty="0"/>
              <a:t>Economies of scope</a:t>
            </a:r>
          </a:p>
          <a:p>
            <a:pPr lvl="1"/>
            <a:r>
              <a:rPr lang="en-US" dirty="0"/>
              <a:t>Google search and maps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 many cases “data is the new oil” applies to market power as well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587035"/>
              </p:ext>
            </p:extLst>
          </p:nvPr>
        </p:nvGraphicFramePr>
        <p:xfrm>
          <a:off x="9188450" y="2660583"/>
          <a:ext cx="300355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3" imgW="3003120" imgH="5470200" progId="">
                  <p:embed/>
                </p:oleObj>
              </mc:Choice>
              <mc:Fallback>
                <p:oleObj name="Clip" r:id="rId3" imgW="3003120" imgH="5470200" progId="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8450" y="2660583"/>
                        <a:ext cx="3003550" cy="381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6696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"/>
            <a:ext cx="11117178" cy="173672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accent5"/>
                </a:solidFill>
              </a:rPr>
              <a:t>“Created” Sources of Market Power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1337" y="1524000"/>
            <a:ext cx="8221663" cy="525170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Patents and other legal barriers (like licenses) </a:t>
            </a:r>
          </a:p>
          <a:p>
            <a:pPr eaLnBrk="1" hangingPunct="1"/>
            <a:r>
              <a:rPr lang="en-US" dirty="0"/>
              <a:t>Exclusive contracts</a:t>
            </a:r>
          </a:p>
          <a:p>
            <a:pPr eaLnBrk="1" hangingPunct="1"/>
            <a:r>
              <a:rPr lang="en-US" dirty="0"/>
              <a:t>Collusion</a:t>
            </a:r>
          </a:p>
          <a:p>
            <a:pPr eaLnBrk="1" hangingPunct="1"/>
            <a:r>
              <a:rPr lang="en-US" dirty="0"/>
              <a:t>For an interesting example in a technology sector, specifically how emails are handled, see</a:t>
            </a:r>
          </a:p>
          <a:p>
            <a:pPr marL="0" indent="0">
              <a:buNone/>
            </a:pPr>
            <a:r>
              <a:rPr lang="en-CA" dirty="0">
                <a:hlinkClick r:id="rId3"/>
              </a:rPr>
              <a:t>https://twitter.com/cfenollosa/status/1566484145446027265</a:t>
            </a:r>
            <a:endParaRPr lang="en-CA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928789"/>
              </p:ext>
            </p:extLst>
          </p:nvPr>
        </p:nvGraphicFramePr>
        <p:xfrm>
          <a:off x="9296400" y="1736725"/>
          <a:ext cx="2354263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Clip" r:id="rId4" imgW="3192120" imgH="3749400" progId="">
                  <p:embed/>
                </p:oleObj>
              </mc:Choice>
              <mc:Fallback>
                <p:oleObj name="Clip" r:id="rId4" imgW="3192120" imgH="3749400" progId="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1736725"/>
                        <a:ext cx="2354263" cy="245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7315200" y="3657600"/>
            <a:ext cx="213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9673431" y="2220366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Contract...</a:t>
            </a: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9982200" y="2736324"/>
            <a:ext cx="1371600" cy="11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I.</a:t>
            </a:r>
          </a:p>
          <a:p>
            <a:pPr>
              <a:spcBef>
                <a:spcPct val="50000"/>
              </a:spcBef>
            </a:pPr>
            <a:r>
              <a:rPr lang="en-US" sz="1600"/>
              <a:t>II.</a:t>
            </a:r>
          </a:p>
          <a:p>
            <a:pPr>
              <a:spcBef>
                <a:spcPct val="50000"/>
              </a:spcBef>
            </a:pPr>
            <a:r>
              <a:rPr lang="en-US" sz="1600"/>
              <a:t>III.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4639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1"/>
            <a:ext cx="11117178" cy="1736725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accent5"/>
                </a:solidFill>
              </a:rPr>
              <a:t>Managers have a big impact on this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1337" y="1524000"/>
            <a:ext cx="8221663" cy="5251704"/>
          </a:xfrm>
        </p:spPr>
        <p:txBody>
          <a:bodyPr>
            <a:normAutofit/>
          </a:bodyPr>
          <a:lstStyle/>
          <a:p>
            <a:r>
              <a:rPr lang="en-US" dirty="0"/>
              <a:t>Insight in recent work of </a:t>
            </a:r>
            <a:r>
              <a:rPr lang="en-US" dirty="0" err="1"/>
              <a:t>Bao</a:t>
            </a:r>
            <a:r>
              <a:rPr lang="en-US" dirty="0"/>
              <a:t> et al. (2022) (</a:t>
            </a:r>
            <a:r>
              <a:rPr lang="en-US" i="1" dirty="0"/>
              <a:t>Are Managers Paid for Market Power?): </a:t>
            </a:r>
            <a:r>
              <a:rPr lang="en-US" dirty="0"/>
              <a:t>“Top firms hire managers to differentiate from direct competitors”</a:t>
            </a:r>
          </a:p>
          <a:p>
            <a:pPr eaLnBrk="1" hangingPunct="1"/>
            <a:endParaRPr lang="en-US" dirty="0"/>
          </a:p>
          <a:p>
            <a:r>
              <a:rPr lang="en-US" dirty="0"/>
              <a:t>“I don’t want a business that’s easy for competitors. I want a business with a moat around it. [...] Our managers of the businesses we run, I’ve got one message for them, which is to widen the moat.”</a:t>
            </a: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Warren Buffett, 2007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296400" y="1736725"/>
          <a:ext cx="2354263" cy="245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Clip" r:id="rId3" imgW="3192120" imgH="3749400" progId="">
                  <p:embed/>
                </p:oleObj>
              </mc:Choice>
              <mc:Fallback>
                <p:oleObj name="Clip" r:id="rId3" imgW="3192120" imgH="3749400" progId="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1736725"/>
                        <a:ext cx="2354263" cy="245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7315200" y="3657600"/>
            <a:ext cx="2133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054" name="Text Box 7"/>
          <p:cNvSpPr txBox="1">
            <a:spLocks noChangeArrowheads="1"/>
          </p:cNvSpPr>
          <p:nvPr/>
        </p:nvSpPr>
        <p:spPr bwMode="auto">
          <a:xfrm>
            <a:off x="9673431" y="2220366"/>
            <a:ext cx="1600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Contract...</a:t>
            </a:r>
          </a:p>
        </p:txBody>
      </p:sp>
      <p:sp>
        <p:nvSpPr>
          <p:cNvPr id="2055" name="Text Box 8"/>
          <p:cNvSpPr txBox="1">
            <a:spLocks noChangeArrowheads="1"/>
          </p:cNvSpPr>
          <p:nvPr/>
        </p:nvSpPr>
        <p:spPr bwMode="auto">
          <a:xfrm>
            <a:off x="9982200" y="2736324"/>
            <a:ext cx="1371600" cy="11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I.</a:t>
            </a:r>
          </a:p>
          <a:p>
            <a:pPr>
              <a:spcBef>
                <a:spcPct val="50000"/>
              </a:spcBef>
            </a:pPr>
            <a:r>
              <a:rPr lang="en-US" sz="1600"/>
              <a:t>II.</a:t>
            </a:r>
          </a:p>
          <a:p>
            <a:pPr>
              <a:spcBef>
                <a:spcPct val="50000"/>
              </a:spcBef>
            </a:pPr>
            <a:r>
              <a:rPr lang="en-US" sz="1600"/>
              <a:t>III.</a:t>
            </a: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93799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Now some more about costs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95355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5636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Economic costs are not the same as accounting costs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04ACDC-5A30-3A34-6044-B9833AE62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2763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1879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6082-FB94-AAC1-C5A9-48E7587F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A" dirty="0"/>
              <a:t>An important way to categorize economic costs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FB31-4649-742E-A9DF-429E6BC10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Fixed Costs</a:t>
            </a:r>
          </a:p>
          <a:p>
            <a:pPr lvl="1"/>
            <a:r>
              <a:rPr lang="en-CA" dirty="0"/>
              <a:t>Same amount no matter what quantity</a:t>
            </a:r>
          </a:p>
          <a:p>
            <a:pPr lvl="1"/>
            <a:r>
              <a:rPr lang="en-CA" dirty="0"/>
              <a:t>Defined over some time period and market (see next example)</a:t>
            </a:r>
          </a:p>
          <a:p>
            <a:r>
              <a:rPr lang="en-CA" dirty="0"/>
              <a:t>Marginal cost</a:t>
            </a:r>
          </a:p>
          <a:p>
            <a:pPr lvl="1"/>
            <a:r>
              <a:rPr lang="en-CA" dirty="0"/>
              <a:t>The extra cost incurred for each additional unit</a:t>
            </a:r>
          </a:p>
          <a:p>
            <a:pPr lvl="1"/>
            <a:r>
              <a:rPr lang="en-CA" dirty="0"/>
              <a:t>We’ve been using a constant number, for simplicity, but in practice this eventually is an increasing function (overtime of workers, constraints in production, </a:t>
            </a:r>
            <a:r>
              <a:rPr lang="en-CA" dirty="0" err="1"/>
              <a:t>etc</a:t>
            </a:r>
            <a:r>
              <a:rPr lang="en-CA" dirty="0"/>
              <a:t>) </a:t>
            </a:r>
          </a:p>
          <a:p>
            <a:pPr lvl="1"/>
            <a:r>
              <a:rPr lang="en-CA" dirty="0"/>
              <a:t>When you add together marginal costs of all units, this is called variable costs, but I want to keep the terminology streamlined for this short course.</a:t>
            </a:r>
          </a:p>
        </p:txBody>
      </p:sp>
    </p:spTree>
    <p:extLst>
      <p:ext uri="{BB962C8B-B14F-4D97-AF65-F5344CB8AC3E}">
        <p14:creationId xmlns:p14="http://schemas.microsoft.com/office/powerpoint/2010/main" val="1222168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Example: Ice-cream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Jack rents a truck, buys ice-cream wholesale, and keeps all of the profits. Plans to operate for one hour.</a:t>
            </a:r>
          </a:p>
          <a:p>
            <a:endParaRPr lang="en-US" dirty="0"/>
          </a:p>
          <a:p>
            <a:r>
              <a:rPr lang="en-US" dirty="0"/>
              <a:t>Fixed cost (truck rental and Jack’s time, an opportunity cost): $15/hour</a:t>
            </a:r>
          </a:p>
          <a:p>
            <a:r>
              <a:rPr lang="en-US" dirty="0"/>
              <a:t>Ice cream: $3 per unit (i.e. marginal cost is 3)</a:t>
            </a:r>
          </a:p>
        </p:txBody>
      </p:sp>
    </p:spTree>
    <p:extLst>
      <p:ext uri="{BB962C8B-B14F-4D97-AF65-F5344CB8AC3E}">
        <p14:creationId xmlns:p14="http://schemas.microsoft.com/office/powerpoint/2010/main" val="2473004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Example: Ice-cream costs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742276"/>
              </p:ext>
            </p:extLst>
          </p:nvPr>
        </p:nvGraphicFramePr>
        <p:xfrm>
          <a:off x="4381420" y="1274713"/>
          <a:ext cx="2847795" cy="5123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Quantity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Total Cost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27.00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33.00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36.00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39.00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42.00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45.00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48.00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318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3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Example: Ice-cream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Jack rents a truck, buys ice-cream wholesale, and keeps all of the profits.</a:t>
            </a:r>
          </a:p>
          <a:p>
            <a:endParaRPr lang="en-US" dirty="0"/>
          </a:p>
          <a:p>
            <a:r>
              <a:rPr lang="en-US" dirty="0"/>
              <a:t>Fixed cost (truck rental): $15/hour</a:t>
            </a:r>
          </a:p>
          <a:p>
            <a:r>
              <a:rPr lang="en-US" dirty="0"/>
              <a:t>Marginal cost (wholesale cost of ice cream): $3</a:t>
            </a:r>
          </a:p>
          <a:p>
            <a:endParaRPr lang="en-US" dirty="0"/>
          </a:p>
          <a:p>
            <a:r>
              <a:rPr lang="en-US" dirty="0"/>
              <a:t>Demand (per hour): p = 10 – 0.5Q</a:t>
            </a:r>
          </a:p>
          <a:p>
            <a:endParaRPr lang="en-US" dirty="0"/>
          </a:p>
          <a:p>
            <a:r>
              <a:rPr lang="en-US" dirty="0"/>
              <a:t>What price should Jack charge?</a:t>
            </a:r>
          </a:p>
        </p:txBody>
      </p:sp>
    </p:spTree>
    <p:extLst>
      <p:ext uri="{BB962C8B-B14F-4D97-AF65-F5344CB8AC3E}">
        <p14:creationId xmlns:p14="http://schemas.microsoft.com/office/powerpoint/2010/main" val="130940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Example: Ice-cream pricing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967329"/>
              </p:ext>
            </p:extLst>
          </p:nvPr>
        </p:nvGraphicFramePr>
        <p:xfrm>
          <a:off x="1907506" y="1100138"/>
          <a:ext cx="8366760" cy="5382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Price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Quantity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Revenue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Incremental Revenue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Total Cost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Incremental Cost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Profit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n/a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n/a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(15.00)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(8.50)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(3.00)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25.50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32.00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27.00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37.50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42.00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33.00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45.50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36.00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48.00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39.00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49.50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42.00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50.00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45.00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49.50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(0.50)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48.00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1.50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48.00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(1.50)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(1.50)</a:t>
                      </a:r>
                      <a:endParaRPr lang="en-US" sz="1800" u="none" strike="noStrike" dirty="0">
                        <a:effectLst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07506" y="4273910"/>
            <a:ext cx="8366760" cy="384050"/>
          </a:xfrm>
          <a:prstGeom prst="rect">
            <a:avLst/>
          </a:prstGeom>
          <a:noFill/>
          <a:ln w="762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7506" y="5349250"/>
            <a:ext cx="8366760" cy="38405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3115" y="4273911"/>
            <a:ext cx="1228960" cy="72969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01035" y="4273911"/>
            <a:ext cx="1228960" cy="72969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1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3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34400" cy="758952"/>
          </a:xfrm>
        </p:spPr>
        <p:txBody>
          <a:bodyPr>
            <a:normAutofit/>
          </a:bodyPr>
          <a:lstStyle/>
          <a:p>
            <a:r>
              <a:rPr lang="en-US" sz="3700" dirty="0"/>
              <a:t>Elasticity, Total Revenue and Linear Demand</a:t>
            </a:r>
          </a:p>
        </p:txBody>
      </p:sp>
      <p:sp>
        <p:nvSpPr>
          <p:cNvPr id="39939" name="Text Box 7"/>
          <p:cNvSpPr txBox="1">
            <a:spLocks noChangeArrowheads="1"/>
          </p:cNvSpPr>
          <p:nvPr/>
        </p:nvSpPr>
        <p:spPr bwMode="auto">
          <a:xfrm>
            <a:off x="101536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39940" name="Text Box 8"/>
          <p:cNvSpPr txBox="1">
            <a:spLocks noChangeArrowheads="1"/>
          </p:cNvSpPr>
          <p:nvPr/>
        </p:nvSpPr>
        <p:spPr bwMode="auto">
          <a:xfrm>
            <a:off x="57340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39941" name="Text Box 9"/>
          <p:cNvSpPr txBox="1">
            <a:spLocks noChangeArrowheads="1"/>
          </p:cNvSpPr>
          <p:nvPr/>
        </p:nvSpPr>
        <p:spPr bwMode="auto">
          <a:xfrm>
            <a:off x="2057400" y="213518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39942" name="Text Box 10"/>
          <p:cNvSpPr txBox="1">
            <a:spLocks noChangeArrowheads="1"/>
          </p:cNvSpPr>
          <p:nvPr/>
        </p:nvSpPr>
        <p:spPr bwMode="auto">
          <a:xfrm>
            <a:off x="6400800" y="2287588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</a:t>
            </a:r>
          </a:p>
        </p:txBody>
      </p:sp>
      <p:sp>
        <p:nvSpPr>
          <p:cNvPr id="39943" name="Line 11"/>
          <p:cNvSpPr>
            <a:spLocks noChangeShapeType="1"/>
          </p:cNvSpPr>
          <p:nvPr/>
        </p:nvSpPr>
        <p:spPr bwMode="auto">
          <a:xfrm>
            <a:off x="2438400" y="2667000"/>
            <a:ext cx="3048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9944" name="Text Box 12"/>
          <p:cNvSpPr txBox="1">
            <a:spLocks noChangeArrowheads="1"/>
          </p:cNvSpPr>
          <p:nvPr/>
        </p:nvSpPr>
        <p:spPr bwMode="auto">
          <a:xfrm>
            <a:off x="1889125" y="24399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39945" name="Text Box 14"/>
          <p:cNvSpPr txBox="1">
            <a:spLocks noChangeArrowheads="1"/>
          </p:cNvSpPr>
          <p:nvPr/>
        </p:nvSpPr>
        <p:spPr bwMode="auto">
          <a:xfrm>
            <a:off x="6781800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9946" name="Text Box 20"/>
          <p:cNvSpPr txBox="1">
            <a:spLocks noChangeArrowheads="1"/>
          </p:cNvSpPr>
          <p:nvPr/>
        </p:nvSpPr>
        <p:spPr bwMode="auto">
          <a:xfrm>
            <a:off x="7156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9947" name="Text Box 21"/>
          <p:cNvSpPr txBox="1">
            <a:spLocks noChangeArrowheads="1"/>
          </p:cNvSpPr>
          <p:nvPr/>
        </p:nvSpPr>
        <p:spPr bwMode="auto">
          <a:xfrm>
            <a:off x="7791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39948" name="Text Box 22"/>
          <p:cNvSpPr txBox="1">
            <a:spLocks noChangeArrowheads="1"/>
          </p:cNvSpPr>
          <p:nvPr/>
        </p:nvSpPr>
        <p:spPr bwMode="auto">
          <a:xfrm>
            <a:off x="84010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39949" name="Text Box 23"/>
          <p:cNvSpPr txBox="1">
            <a:spLocks noChangeArrowheads="1"/>
          </p:cNvSpPr>
          <p:nvPr/>
        </p:nvSpPr>
        <p:spPr bwMode="auto">
          <a:xfrm>
            <a:off x="90106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39950" name="Text Box 24"/>
          <p:cNvSpPr txBox="1">
            <a:spLocks noChangeArrowheads="1"/>
          </p:cNvSpPr>
          <p:nvPr/>
        </p:nvSpPr>
        <p:spPr bwMode="auto">
          <a:xfrm>
            <a:off x="9696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39951" name="Line 25"/>
          <p:cNvSpPr>
            <a:spLocks noChangeShapeType="1"/>
          </p:cNvSpPr>
          <p:nvPr/>
        </p:nvSpPr>
        <p:spPr bwMode="auto">
          <a:xfrm flipV="1">
            <a:off x="2971800" y="3124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9952" name="Line 26"/>
          <p:cNvSpPr>
            <a:spLocks noChangeShapeType="1"/>
          </p:cNvSpPr>
          <p:nvPr/>
        </p:nvSpPr>
        <p:spPr bwMode="auto">
          <a:xfrm flipH="1">
            <a:off x="24384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9953" name="Text Box 27"/>
          <p:cNvSpPr txBox="1">
            <a:spLocks noChangeArrowheads="1"/>
          </p:cNvSpPr>
          <p:nvPr/>
        </p:nvSpPr>
        <p:spPr bwMode="auto">
          <a:xfrm>
            <a:off x="1905000" y="2973388"/>
            <a:ext cx="52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80</a:t>
            </a:r>
          </a:p>
        </p:txBody>
      </p:sp>
      <p:sp>
        <p:nvSpPr>
          <p:cNvPr id="39954" name="Text Box 28"/>
          <p:cNvSpPr txBox="1">
            <a:spLocks noChangeArrowheads="1"/>
          </p:cNvSpPr>
          <p:nvPr/>
        </p:nvSpPr>
        <p:spPr bwMode="auto">
          <a:xfrm>
            <a:off x="6324600" y="44973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800</a:t>
            </a:r>
          </a:p>
        </p:txBody>
      </p:sp>
      <p:sp>
        <p:nvSpPr>
          <p:cNvPr id="39955" name="Line 29"/>
          <p:cNvSpPr>
            <a:spLocks noChangeShapeType="1"/>
          </p:cNvSpPr>
          <p:nvPr/>
        </p:nvSpPr>
        <p:spPr bwMode="auto">
          <a:xfrm flipV="1">
            <a:off x="73152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9956" name="Line 30"/>
          <p:cNvSpPr>
            <a:spLocks noChangeShapeType="1"/>
          </p:cNvSpPr>
          <p:nvPr/>
        </p:nvSpPr>
        <p:spPr bwMode="auto">
          <a:xfrm flipH="1">
            <a:off x="69342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9957" name="Text Box 31"/>
          <p:cNvSpPr txBox="1">
            <a:spLocks noChangeArrowheads="1"/>
          </p:cNvSpPr>
          <p:nvPr/>
        </p:nvSpPr>
        <p:spPr bwMode="auto">
          <a:xfrm>
            <a:off x="2209800" y="54244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9958" name="Text Box 32"/>
          <p:cNvSpPr txBox="1">
            <a:spLocks noChangeArrowheads="1"/>
          </p:cNvSpPr>
          <p:nvPr/>
        </p:nvSpPr>
        <p:spPr bwMode="auto">
          <a:xfrm>
            <a:off x="274320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9959" name="Text Box 33"/>
          <p:cNvSpPr txBox="1">
            <a:spLocks noChangeArrowheads="1"/>
          </p:cNvSpPr>
          <p:nvPr/>
        </p:nvSpPr>
        <p:spPr bwMode="auto">
          <a:xfrm>
            <a:off x="321945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39960" name="Text Box 34"/>
          <p:cNvSpPr txBox="1">
            <a:spLocks noChangeArrowheads="1"/>
          </p:cNvSpPr>
          <p:nvPr/>
        </p:nvSpPr>
        <p:spPr bwMode="auto">
          <a:xfrm>
            <a:off x="38290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39961" name="Text Box 35"/>
          <p:cNvSpPr txBox="1">
            <a:spLocks noChangeArrowheads="1"/>
          </p:cNvSpPr>
          <p:nvPr/>
        </p:nvSpPr>
        <p:spPr bwMode="auto">
          <a:xfrm>
            <a:off x="44386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39962" name="Text Box 36"/>
          <p:cNvSpPr txBox="1">
            <a:spLocks noChangeArrowheads="1"/>
          </p:cNvSpPr>
          <p:nvPr/>
        </p:nvSpPr>
        <p:spPr bwMode="auto">
          <a:xfrm>
            <a:off x="51244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39963" name="Line 37"/>
          <p:cNvSpPr>
            <a:spLocks noChangeShapeType="1"/>
          </p:cNvSpPr>
          <p:nvPr/>
        </p:nvSpPr>
        <p:spPr bwMode="auto">
          <a:xfrm flipV="1">
            <a:off x="24384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9964" name="Line 38"/>
          <p:cNvSpPr>
            <a:spLocks noChangeShapeType="1"/>
          </p:cNvSpPr>
          <p:nvPr/>
        </p:nvSpPr>
        <p:spPr bwMode="auto">
          <a:xfrm>
            <a:off x="2286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9965" name="Line 39"/>
          <p:cNvSpPr>
            <a:spLocks noChangeShapeType="1"/>
          </p:cNvSpPr>
          <p:nvPr/>
        </p:nvSpPr>
        <p:spPr bwMode="auto">
          <a:xfrm flipV="1">
            <a:off x="69342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9966" name="Line 40"/>
          <p:cNvSpPr>
            <a:spLocks noChangeShapeType="1"/>
          </p:cNvSpPr>
          <p:nvPr/>
        </p:nvSpPr>
        <p:spPr bwMode="auto">
          <a:xfrm>
            <a:off x="6858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035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Example: Ice-cream pricing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8757735"/>
              </p:ext>
            </p:extLst>
          </p:nvPr>
        </p:nvGraphicFramePr>
        <p:xfrm>
          <a:off x="1975104" y="1371599"/>
          <a:ext cx="7064722" cy="5123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9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8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91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Price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Quantity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Revenue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Total Cost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Profit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(15.00)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(8.50)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(3.00)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25.50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32.00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27.00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37.50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42.00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33.00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45.50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36.00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48.00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39.00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49.50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42.00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50.00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45.00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49.50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48.00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1.50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48.00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(1.50)</a:t>
                      </a:r>
                      <a:endParaRPr lang="en-US" sz="1800" u="none" strike="noStrike" dirty="0">
                        <a:effectLst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157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45.50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(8.50)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75104" y="4109316"/>
            <a:ext cx="7064722" cy="384050"/>
          </a:xfrm>
          <a:prstGeom prst="rect">
            <a:avLst/>
          </a:prstGeom>
          <a:noFill/>
          <a:ln w="762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75104" y="5110267"/>
            <a:ext cx="7064722" cy="38405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2477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Example: Ice-cream pricing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907506" y="1100138"/>
          <a:ext cx="8366760" cy="5382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Price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Demand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Revenue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Incremental Revenue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Total Cost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Incremental Cost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Profit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n/a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15.00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n/a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(15.00)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(8.50)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18.00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21.00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(3.00)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25.50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24.00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32.00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27.00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37.50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42.00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33.00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45.50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36.00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6.00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48.00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39.00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9.00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49.50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42.00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7.50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50.00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45.00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49.50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(0.50)</a:t>
                      </a:r>
                      <a:endParaRPr lang="en-US" sz="1800" b="0" i="0" u="none" strike="noStrike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48.00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1.50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48.00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(1.50)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51.00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(1.50)</a:t>
                      </a:r>
                      <a:endParaRPr lang="en-US" sz="1800" u="none" strike="noStrike" dirty="0">
                        <a:effectLst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07506" y="4273910"/>
            <a:ext cx="8366760" cy="384050"/>
          </a:xfrm>
          <a:prstGeom prst="rect">
            <a:avLst/>
          </a:prstGeom>
          <a:noFill/>
          <a:ln w="76200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7506" y="5349250"/>
            <a:ext cx="8366760" cy="384050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3115" y="4273911"/>
            <a:ext cx="1228960" cy="729695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901035" y="4273911"/>
            <a:ext cx="1228960" cy="729695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9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3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3632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chemeClr val="accent5"/>
                </a:solidFill>
              </a:rPr>
              <a:t>Useful Formulae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71638" y="1287462"/>
                <a:ext cx="9739162" cy="4808538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dirty="0"/>
                  <a:t>Earlier: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smtClean="0"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CA" sz="3600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i="1">
                                <a:latin typeface="Cambria Math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charset="0"/>
                      </a:rPr>
                      <m:t>𝑝</m:t>
                    </m:r>
                  </m:oMath>
                </a14:m>
                <a:endParaRPr lang="en-US" sz="360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Special one for straight line demand, </a:t>
                </a:r>
                <a14:m>
                  <m:oMath xmlns:m="http://schemas.openxmlformats.org/officeDocument/2006/math">
                    <m:r>
                      <a:rPr lang="en-CA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CA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CA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CA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𝑏𝑄</m:t>
                    </m:r>
                  </m:oMath>
                </a14:m>
                <a:r>
                  <a:rPr lang="en-US" dirty="0"/>
                  <a:t> :</a:t>
                </a:r>
              </a:p>
              <a:p>
                <a:pPr eaLnBrk="1" hangingPunct="1"/>
                <a:endParaRPr lang="en-US" dirty="0"/>
              </a:p>
              <a:p>
                <a:pPr eaLnBrk="1" hangingPunct="1">
                  <a:buFontTx/>
                  <a:buNone/>
                </a:pPr>
                <a:endParaRPr lang="en-US" dirty="0"/>
              </a:p>
              <a:p>
                <a:pPr eaLnBrk="1" hangingPunct="1">
                  <a:buFontTx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60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71638" y="1287462"/>
                <a:ext cx="9739162" cy="4808538"/>
              </a:xfrm>
              <a:blipFill>
                <a:blip r:embed="rId2"/>
                <a:stretch>
                  <a:fillRect l="-1126" t="-20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86" name="Object 3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3753853" y="4216718"/>
                <a:ext cx="4456497" cy="12403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36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MR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CA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𝑏𝑄</m:t>
                      </m:r>
                    </m:oMath>
                  </m:oMathPara>
                </a14:m>
                <a:endParaRPr lang="en-CA" sz="3600" dirty="0"/>
              </a:p>
            </p:txBody>
          </p:sp>
        </mc:Choice>
        <mc:Fallback xmlns="">
          <p:sp>
            <p:nvSpPr>
              <p:cNvPr id="46086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3753853" y="4216718"/>
                <a:ext cx="4456497" cy="1240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6380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67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Example: Ice-cream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6218"/>
            <a:ext cx="9367101" cy="1438302"/>
          </a:xfrm>
        </p:spPr>
        <p:txBody>
          <a:bodyPr>
            <a:normAutofit/>
          </a:bodyPr>
          <a:lstStyle/>
          <a:p>
            <a:r>
              <a:rPr lang="en-US" dirty="0"/>
              <a:t>Recall the ice-cream example with demand function p = 10 – 0.5Q</a:t>
            </a:r>
          </a:p>
          <a:p>
            <a:r>
              <a:rPr lang="en-US" dirty="0"/>
              <a:t>Marginal revenue: MR = 10 – Q &lt; p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72495" y="5579680"/>
            <a:ext cx="4724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2400895" y="4208080"/>
            <a:ext cx="2743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72495" y="3522280"/>
            <a:ext cx="4038600" cy="20574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72495" y="3522281"/>
            <a:ext cx="3053200" cy="31706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311635" y="269930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31135" y="5579681"/>
            <a:ext cx="457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prstClr val="black"/>
                </a:solidFill>
                <a:latin typeface="Calibri"/>
              </a:rPr>
              <a:t>Q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92435" y="3293680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02235" y="5579680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59635" y="5579680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20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92746" y="4104455"/>
            <a:ext cx="2999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D: inverse demand curve p(Q)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39860" y="4589080"/>
            <a:ext cx="5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MR</a:t>
            </a:r>
          </a:p>
        </p:txBody>
      </p:sp>
    </p:spTree>
    <p:extLst>
      <p:ext uri="{BB962C8B-B14F-4D97-AF65-F5344CB8AC3E}">
        <p14:creationId xmlns:p14="http://schemas.microsoft.com/office/powerpoint/2010/main" val="276740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9" y="13791"/>
            <a:ext cx="10515600" cy="1325563"/>
          </a:xfrm>
        </p:spPr>
        <p:txBody>
          <a:bodyPr/>
          <a:lstStyle/>
          <a:p>
            <a:r>
              <a:rPr lang="en-US" dirty="0"/>
              <a:t>Example: Ice-cream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3856" y="1327960"/>
            <a:ext cx="9007437" cy="1906853"/>
          </a:xfrm>
        </p:spPr>
        <p:txBody>
          <a:bodyPr>
            <a:noAutofit/>
          </a:bodyPr>
          <a:lstStyle/>
          <a:p>
            <a:r>
              <a:rPr lang="en-US" dirty="0"/>
              <a:t>MR = 10 – Q and MC = 3</a:t>
            </a:r>
          </a:p>
          <a:p>
            <a:pPr lvl="1"/>
            <a:r>
              <a:rPr lang="en-US" sz="1800" dirty="0">
                <a:sym typeface="Symbol"/>
              </a:rPr>
              <a:t>MR = MC  10 </a:t>
            </a:r>
            <a:r>
              <a:rPr lang="en-US" dirty="0"/>
              <a:t>– </a:t>
            </a:r>
            <a:r>
              <a:rPr lang="en-US" sz="1800" dirty="0">
                <a:sym typeface="Symbol"/>
              </a:rPr>
              <a:t>Q = 3  Q</a:t>
            </a:r>
            <a:r>
              <a:rPr lang="en-US" sz="1800" baseline="30000" dirty="0">
                <a:sym typeface="Symbol"/>
              </a:rPr>
              <a:t>M </a:t>
            </a:r>
            <a:r>
              <a:rPr lang="en-US" sz="1800" dirty="0">
                <a:sym typeface="Symbol"/>
              </a:rPr>
              <a:t>= 7</a:t>
            </a:r>
          </a:p>
          <a:p>
            <a:pPr lvl="1"/>
            <a:r>
              <a:rPr lang="en-US" dirty="0" err="1">
                <a:sym typeface="Symbol"/>
              </a:rPr>
              <a:t>p</a:t>
            </a:r>
            <a:r>
              <a:rPr lang="en-US" baseline="30000" dirty="0" err="1">
                <a:sym typeface="Symbol"/>
              </a:rPr>
              <a:t>M</a:t>
            </a:r>
            <a:r>
              <a:rPr lang="en-US" baseline="30000" dirty="0">
                <a:sym typeface="Symbol"/>
              </a:rPr>
              <a:t> </a:t>
            </a:r>
            <a:r>
              <a:rPr lang="en-US" dirty="0">
                <a:sym typeface="Symbol"/>
              </a:rPr>
              <a:t>= 10 </a:t>
            </a:r>
            <a:r>
              <a:rPr lang="en-US" dirty="0"/>
              <a:t>– </a:t>
            </a:r>
            <a:r>
              <a:rPr lang="en-US" dirty="0">
                <a:sym typeface="Symbol"/>
              </a:rPr>
              <a:t>0.5Q</a:t>
            </a:r>
            <a:r>
              <a:rPr lang="en-US" baseline="30000" dirty="0">
                <a:sym typeface="Symbol"/>
              </a:rPr>
              <a:t>M </a:t>
            </a:r>
            <a:r>
              <a:rPr lang="en-US" dirty="0">
                <a:sym typeface="Symbol"/>
              </a:rPr>
              <a:t>= 6.5</a:t>
            </a:r>
          </a:p>
          <a:p>
            <a:pPr lvl="1"/>
            <a:r>
              <a:rPr lang="el-GR" dirty="0">
                <a:sym typeface="Symbol"/>
              </a:rPr>
              <a:t>π</a:t>
            </a:r>
            <a:r>
              <a:rPr lang="en-US" baseline="30000" dirty="0">
                <a:sym typeface="Symbol"/>
              </a:rPr>
              <a:t>M </a:t>
            </a:r>
            <a:r>
              <a:rPr lang="en-US" dirty="0">
                <a:sym typeface="Symbol"/>
              </a:rPr>
              <a:t>= </a:t>
            </a:r>
            <a:r>
              <a:rPr lang="en-US" dirty="0" err="1">
                <a:sym typeface="Symbol"/>
              </a:rPr>
              <a:t>p</a:t>
            </a:r>
            <a:r>
              <a:rPr lang="en-US" baseline="30000" dirty="0" err="1">
                <a:sym typeface="Symbol"/>
              </a:rPr>
              <a:t>M</a:t>
            </a:r>
            <a:r>
              <a:rPr lang="en-US" dirty="0" err="1">
                <a:sym typeface="Symbol"/>
              </a:rPr>
              <a:t>Q</a:t>
            </a:r>
            <a:r>
              <a:rPr lang="en-US" baseline="30000" dirty="0" err="1">
                <a:sym typeface="Symbol"/>
              </a:rPr>
              <a:t>M</a:t>
            </a:r>
            <a:r>
              <a:rPr lang="en-US" dirty="0">
                <a:sym typeface="Symbol"/>
              </a:rPr>
              <a:t> – (3Q</a:t>
            </a:r>
            <a:r>
              <a:rPr lang="en-US" baseline="30000" dirty="0">
                <a:sym typeface="Symbol"/>
              </a:rPr>
              <a:t>M </a:t>
            </a:r>
            <a:r>
              <a:rPr lang="en-US" dirty="0">
                <a:sym typeface="Symbol"/>
              </a:rPr>
              <a:t>+ 15) = 9.5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133600" y="5943600"/>
            <a:ext cx="47244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762794" y="4571206"/>
            <a:ext cx="2743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133600" y="3886200"/>
            <a:ext cx="4038600" cy="205740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33601" y="3886201"/>
            <a:ext cx="2777219" cy="28840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79425" y="312176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0" y="5867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Q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3540" y="3657600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10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863340" y="5943600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10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20740" y="5943600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20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37345" y="4581150"/>
            <a:ext cx="215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D: p(Q) = 10 </a:t>
            </a:r>
            <a:r>
              <a:rPr lang="en-US" dirty="0">
                <a:solidFill>
                  <a:prstClr val="black"/>
                </a:solidFill>
              </a:rPr>
              <a:t>–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0.5Q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733800" y="5410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MR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2133600" y="5257800"/>
            <a:ext cx="39624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910685" y="504201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MC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3429001" y="5272440"/>
            <a:ext cx="17055" cy="6711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2133600" y="4572000"/>
            <a:ext cx="1295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46791" y="5963730"/>
            <a:ext cx="96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baseline="30000" dirty="0">
                <a:solidFill>
                  <a:prstClr val="black"/>
                </a:solidFill>
                <a:latin typeface="Calibri"/>
              </a:rPr>
              <a:t>M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= 7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653540" y="4343400"/>
            <a:ext cx="502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alibri"/>
              </a:rPr>
              <a:t>p</a:t>
            </a:r>
            <a:r>
              <a:rPr lang="en-US" baseline="30000" dirty="0" err="1">
                <a:solidFill>
                  <a:prstClr val="black"/>
                </a:solidFill>
                <a:latin typeface="Calibri"/>
              </a:rPr>
              <a:t>M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rot="5400000" flipH="1" flipV="1">
            <a:off x="6172994" y="4571206"/>
            <a:ext cx="27432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543800" y="5943600"/>
            <a:ext cx="289560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210800" y="594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Q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10480" y="312176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profit</a:t>
            </a:r>
          </a:p>
        </p:txBody>
      </p:sp>
      <p:sp>
        <p:nvSpPr>
          <p:cNvPr id="41" name="Freeform 40"/>
          <p:cNvSpPr/>
          <p:nvPr/>
        </p:nvSpPr>
        <p:spPr>
          <a:xfrm>
            <a:off x="7782845" y="3928266"/>
            <a:ext cx="2268870" cy="2496325"/>
          </a:xfrm>
          <a:custGeom>
            <a:avLst/>
            <a:gdLst>
              <a:gd name="connsiteX0" fmla="*/ 0 w 1875099"/>
              <a:gd name="connsiteY0" fmla="*/ 2166394 h 2177969"/>
              <a:gd name="connsiteX1" fmla="*/ 902825 w 1875099"/>
              <a:gd name="connsiteY1" fmla="*/ 1929 h 2177969"/>
              <a:gd name="connsiteX2" fmla="*/ 1875099 w 1875099"/>
              <a:gd name="connsiteY2" fmla="*/ 2177969 h 2177969"/>
              <a:gd name="connsiteX3" fmla="*/ 1875099 w 1875099"/>
              <a:gd name="connsiteY3" fmla="*/ 2177969 h 2177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5099" h="2177969">
                <a:moveTo>
                  <a:pt x="0" y="2166394"/>
                </a:moveTo>
                <a:cubicBezTo>
                  <a:pt x="295154" y="1083197"/>
                  <a:pt x="590309" y="0"/>
                  <a:pt x="902825" y="1929"/>
                </a:cubicBezTo>
                <a:cubicBezTo>
                  <a:pt x="1215341" y="3858"/>
                  <a:pt x="1875099" y="2177969"/>
                  <a:pt x="1875099" y="2177969"/>
                </a:cubicBezTo>
                <a:lnTo>
                  <a:pt x="1875099" y="2177969"/>
                </a:ln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3" name="Straight Connector 42"/>
          <p:cNvCxnSpPr>
            <a:stCxn id="41" idx="1"/>
          </p:cNvCxnSpPr>
          <p:nvPr/>
        </p:nvCxnSpPr>
        <p:spPr>
          <a:xfrm>
            <a:off x="8875263" y="3930476"/>
            <a:ext cx="25620" cy="20131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41" idx="1"/>
          </p:cNvCxnSpPr>
          <p:nvPr/>
        </p:nvCxnSpPr>
        <p:spPr>
          <a:xfrm flipH="1" flipV="1">
            <a:off x="7579279" y="3928266"/>
            <a:ext cx="1295984" cy="221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515515" y="5963730"/>
            <a:ext cx="89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Q</a:t>
            </a:r>
            <a:r>
              <a:rPr lang="en-US" baseline="30000" dirty="0">
                <a:solidFill>
                  <a:prstClr val="black"/>
                </a:solidFill>
                <a:latin typeface="Calibri"/>
              </a:rPr>
              <a:t>M 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= 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17720" y="373624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9.5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679425" y="50804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3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400301" y="4522776"/>
            <a:ext cx="461665" cy="11152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MR &gt; MC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937971" y="4522776"/>
            <a:ext cx="461665" cy="11152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MR &lt; MC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3446056" y="4581150"/>
            <a:ext cx="17055" cy="67116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52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3" grpId="0"/>
      <p:bldP spid="32" grpId="0"/>
      <p:bldP spid="33" grpId="0"/>
      <p:bldP spid="41" grpId="0" animBg="1"/>
      <p:bldP spid="46" grpId="0"/>
      <p:bldP spid="47" grpId="0"/>
      <p:bldP spid="48" grpId="0"/>
      <p:bldP spid="52" grpId="0"/>
      <p:bldP spid="5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7A8D-4DF4-FA07-C667-0656B9040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CA" dirty="0"/>
              <a:t>Average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05C70-1261-E1F0-28B4-AF46837F8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Average total cost is just total cost/units produced</a:t>
            </a:r>
          </a:p>
          <a:p>
            <a:pPr marL="0" indent="0">
              <a:buNone/>
            </a:pPr>
            <a:r>
              <a:rPr lang="en-CA" dirty="0"/>
              <a:t>	Therefore total cost is ATC*q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If a firm just has a fixed cost and constant marginal cost, this has to decrease since AC=MC+FC/q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 more realistic picture would have MC increase (at least for high enough q). This would produce AC that is U-shaped, and more realistic</a:t>
            </a:r>
          </a:p>
          <a:p>
            <a:pPr marL="0" indent="0">
              <a:buNone/>
            </a:pPr>
            <a:r>
              <a:rPr lang="en-CA" dirty="0"/>
              <a:t>	MR=MC is still optimal!</a:t>
            </a:r>
          </a:p>
        </p:txBody>
      </p:sp>
    </p:spTree>
    <p:extLst>
      <p:ext uri="{BB962C8B-B14F-4D97-AF65-F5344CB8AC3E}">
        <p14:creationId xmlns:p14="http://schemas.microsoft.com/office/powerpoint/2010/main" val="2310406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0"/>
            <a:ext cx="11646568" cy="12422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4000" dirty="0">
                <a:solidFill>
                  <a:schemeClr val="accent5"/>
                </a:solidFill>
                <a:latin typeface="+mj-lt"/>
              </a:rPr>
              <a:t>Cost</a:t>
            </a:r>
            <a:r>
              <a:rPr lang="en-US" sz="4000" dirty="0">
                <a:solidFill>
                  <a:schemeClr val="accent5"/>
                </a:solidFill>
              </a:rPr>
              <a:t> </a:t>
            </a:r>
            <a:r>
              <a:rPr lang="en-US" sz="4000" dirty="0">
                <a:solidFill>
                  <a:schemeClr val="accent5"/>
                </a:solidFill>
                <a:latin typeface="+mj-lt"/>
              </a:rPr>
              <a:t>Curves in a General Case</a:t>
            </a:r>
            <a:endParaRPr lang="en-US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200400" y="3810000"/>
            <a:ext cx="2362200" cy="304800"/>
          </a:xfrm>
          <a:prstGeom prst="rect">
            <a:avLst/>
          </a:prstGeom>
          <a:solidFill>
            <a:srgbClr val="00FF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514601" y="2130425"/>
            <a:ext cx="6729413" cy="3741738"/>
            <a:chOff x="614" y="1215"/>
            <a:chExt cx="4671" cy="3008"/>
          </a:xfrm>
        </p:grpSpPr>
        <p:sp>
          <p:nvSpPr>
            <p:cNvPr id="15384" name="Line 6"/>
            <p:cNvSpPr>
              <a:spLocks noChangeShapeType="1"/>
            </p:cNvSpPr>
            <p:nvPr/>
          </p:nvSpPr>
          <p:spPr bwMode="auto">
            <a:xfrm>
              <a:off x="1104" y="1344"/>
              <a:ext cx="0" cy="2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385" name="Line 7"/>
            <p:cNvSpPr>
              <a:spLocks noChangeShapeType="1"/>
            </p:cNvSpPr>
            <p:nvPr/>
          </p:nvSpPr>
          <p:spPr bwMode="auto">
            <a:xfrm>
              <a:off x="1104" y="3888"/>
              <a:ext cx="40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386" name="Text Box 8"/>
            <p:cNvSpPr txBox="1">
              <a:spLocks noChangeArrowheads="1"/>
            </p:cNvSpPr>
            <p:nvPr/>
          </p:nvSpPr>
          <p:spPr bwMode="auto">
            <a:xfrm>
              <a:off x="614" y="1215"/>
              <a:ext cx="218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$</a:t>
              </a:r>
            </a:p>
          </p:txBody>
        </p:sp>
        <p:sp>
          <p:nvSpPr>
            <p:cNvPr id="15387" name="Text Box 9"/>
            <p:cNvSpPr txBox="1">
              <a:spLocks noChangeArrowheads="1"/>
            </p:cNvSpPr>
            <p:nvPr/>
          </p:nvSpPr>
          <p:spPr bwMode="auto">
            <a:xfrm>
              <a:off x="5030" y="3904"/>
              <a:ext cx="255" cy="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Q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705226" y="2279651"/>
            <a:ext cx="5673533" cy="2047875"/>
            <a:chOff x="1344" y="1362"/>
            <a:chExt cx="3939" cy="1646"/>
          </a:xfrm>
        </p:grpSpPr>
        <p:sp>
          <p:nvSpPr>
            <p:cNvPr id="15382" name="Freeform 11"/>
            <p:cNvSpPr>
              <a:spLocks/>
            </p:cNvSpPr>
            <p:nvPr/>
          </p:nvSpPr>
          <p:spPr bwMode="auto">
            <a:xfrm>
              <a:off x="1344" y="1488"/>
              <a:ext cx="3504" cy="1520"/>
            </a:xfrm>
            <a:custGeom>
              <a:avLst/>
              <a:gdLst>
                <a:gd name="T0" fmla="*/ 0 w 3504"/>
                <a:gd name="T1" fmla="*/ 192 h 1520"/>
                <a:gd name="T2" fmla="*/ 1728 w 3504"/>
                <a:gd name="T3" fmla="*/ 1488 h 1520"/>
                <a:gd name="T4" fmla="*/ 3504 w 3504"/>
                <a:gd name="T5" fmla="*/ 0 h 1520"/>
                <a:gd name="T6" fmla="*/ 0 60000 65536"/>
                <a:gd name="T7" fmla="*/ 0 60000 65536"/>
                <a:gd name="T8" fmla="*/ 0 60000 65536"/>
                <a:gd name="T9" fmla="*/ 0 w 3504"/>
                <a:gd name="T10" fmla="*/ 0 h 1520"/>
                <a:gd name="T11" fmla="*/ 3504 w 3504"/>
                <a:gd name="T12" fmla="*/ 1520 h 15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504" h="1520">
                  <a:moveTo>
                    <a:pt x="0" y="192"/>
                  </a:moveTo>
                  <a:cubicBezTo>
                    <a:pt x="572" y="856"/>
                    <a:pt x="1144" y="1520"/>
                    <a:pt x="1728" y="1488"/>
                  </a:cubicBezTo>
                  <a:cubicBezTo>
                    <a:pt x="2312" y="1456"/>
                    <a:pt x="2908" y="728"/>
                    <a:pt x="3504" y="0"/>
                  </a:cubicBezTo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383" name="Text Box 12"/>
            <p:cNvSpPr txBox="1">
              <a:spLocks noChangeArrowheads="1"/>
            </p:cNvSpPr>
            <p:nvPr/>
          </p:nvSpPr>
          <p:spPr bwMode="auto">
            <a:xfrm>
              <a:off x="4887" y="1362"/>
              <a:ext cx="396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ATC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427413" y="1954213"/>
            <a:ext cx="4742652" cy="3332162"/>
            <a:chOff x="1248" y="1074"/>
            <a:chExt cx="3292" cy="2678"/>
          </a:xfrm>
        </p:grpSpPr>
        <p:sp>
          <p:nvSpPr>
            <p:cNvPr id="15380" name="Freeform 14"/>
            <p:cNvSpPr>
              <a:spLocks/>
            </p:cNvSpPr>
            <p:nvPr/>
          </p:nvSpPr>
          <p:spPr bwMode="auto">
            <a:xfrm>
              <a:off x="1248" y="1152"/>
              <a:ext cx="2832" cy="2600"/>
            </a:xfrm>
            <a:custGeom>
              <a:avLst/>
              <a:gdLst>
                <a:gd name="T0" fmla="*/ 0 w 2832"/>
                <a:gd name="T1" fmla="*/ 1920 h 2600"/>
                <a:gd name="T2" fmla="*/ 864 w 2832"/>
                <a:gd name="T3" fmla="*/ 2592 h 2600"/>
                <a:gd name="T4" fmla="*/ 1872 w 2832"/>
                <a:gd name="T5" fmla="*/ 1968 h 2600"/>
                <a:gd name="T6" fmla="*/ 2832 w 2832"/>
                <a:gd name="T7" fmla="*/ 0 h 2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32"/>
                <a:gd name="T13" fmla="*/ 0 h 2600"/>
                <a:gd name="T14" fmla="*/ 2832 w 2832"/>
                <a:gd name="T15" fmla="*/ 2600 h 2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32" h="2600">
                  <a:moveTo>
                    <a:pt x="0" y="1920"/>
                  </a:moveTo>
                  <a:cubicBezTo>
                    <a:pt x="276" y="2252"/>
                    <a:pt x="552" y="2584"/>
                    <a:pt x="864" y="2592"/>
                  </a:cubicBezTo>
                  <a:cubicBezTo>
                    <a:pt x="1176" y="2600"/>
                    <a:pt x="1544" y="2400"/>
                    <a:pt x="1872" y="1968"/>
                  </a:cubicBezTo>
                  <a:cubicBezTo>
                    <a:pt x="2200" y="1536"/>
                    <a:pt x="2516" y="768"/>
                    <a:pt x="2832" y="0"/>
                  </a:cubicBezTo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15381" name="Text Box 15"/>
            <p:cNvSpPr txBox="1">
              <a:spLocks noChangeArrowheads="1"/>
            </p:cNvSpPr>
            <p:nvPr/>
          </p:nvSpPr>
          <p:spPr bwMode="auto">
            <a:xfrm>
              <a:off x="4165" y="1074"/>
              <a:ext cx="375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/>
                <a:t>MC</a:t>
              </a:r>
            </a:p>
          </p:txBody>
        </p:sp>
      </p:grpSp>
      <p:sp>
        <p:nvSpPr>
          <p:cNvPr id="71696" name="Line 16"/>
          <p:cNvSpPr>
            <a:spLocks noChangeShapeType="1"/>
          </p:cNvSpPr>
          <p:nvPr/>
        </p:nvSpPr>
        <p:spPr bwMode="auto">
          <a:xfrm>
            <a:off x="3200400" y="3043238"/>
            <a:ext cx="3322638" cy="27479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1697" name="Line 17"/>
          <p:cNvSpPr>
            <a:spLocks noChangeShapeType="1"/>
          </p:cNvSpPr>
          <p:nvPr/>
        </p:nvSpPr>
        <p:spPr bwMode="auto">
          <a:xfrm>
            <a:off x="3200400" y="3051176"/>
            <a:ext cx="5018088" cy="1673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1698" name="Text Box 18"/>
          <p:cNvSpPr txBox="1">
            <a:spLocks noChangeArrowheads="1"/>
          </p:cNvSpPr>
          <p:nvPr/>
        </p:nvSpPr>
        <p:spPr bwMode="auto">
          <a:xfrm>
            <a:off x="8239125" y="4545013"/>
            <a:ext cx="3417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D</a:t>
            </a:r>
          </a:p>
        </p:txBody>
      </p:sp>
      <p:sp>
        <p:nvSpPr>
          <p:cNvPr id="71699" name="Text Box 19"/>
          <p:cNvSpPr txBox="1">
            <a:spLocks noChangeArrowheads="1"/>
          </p:cNvSpPr>
          <p:nvPr/>
        </p:nvSpPr>
        <p:spPr bwMode="auto">
          <a:xfrm>
            <a:off x="6613526" y="5621338"/>
            <a:ext cx="5437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MR</a:t>
            </a:r>
          </a:p>
        </p:txBody>
      </p:sp>
      <p:sp>
        <p:nvSpPr>
          <p:cNvPr id="71700" name="Line 20"/>
          <p:cNvSpPr>
            <a:spLocks noChangeShapeType="1"/>
          </p:cNvSpPr>
          <p:nvPr/>
        </p:nvSpPr>
        <p:spPr bwMode="auto">
          <a:xfrm flipV="1">
            <a:off x="5562600" y="3810000"/>
            <a:ext cx="0" cy="1651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1701" name="Text Box 21"/>
          <p:cNvSpPr txBox="1">
            <a:spLocks noChangeArrowheads="1"/>
          </p:cNvSpPr>
          <p:nvPr/>
        </p:nvSpPr>
        <p:spPr bwMode="auto">
          <a:xfrm>
            <a:off x="5411788" y="5538789"/>
            <a:ext cx="514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Q</a:t>
            </a:r>
            <a:r>
              <a:rPr lang="en-US" sz="2000" baseline="30000"/>
              <a:t>M</a:t>
            </a:r>
            <a:endParaRPr lang="en-US" sz="2000"/>
          </a:p>
        </p:txBody>
      </p:sp>
      <p:sp>
        <p:nvSpPr>
          <p:cNvPr id="71702" name="Line 22"/>
          <p:cNvSpPr>
            <a:spLocks noChangeShapeType="1"/>
          </p:cNvSpPr>
          <p:nvPr/>
        </p:nvSpPr>
        <p:spPr bwMode="auto">
          <a:xfrm flipH="1">
            <a:off x="3200400" y="38100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1703" name="Text Box 23"/>
          <p:cNvSpPr txBox="1">
            <a:spLocks noChangeArrowheads="1"/>
          </p:cNvSpPr>
          <p:nvPr/>
        </p:nvSpPr>
        <p:spPr bwMode="auto">
          <a:xfrm>
            <a:off x="2741614" y="3579814"/>
            <a:ext cx="4714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P</a:t>
            </a:r>
            <a:r>
              <a:rPr lang="en-US" sz="2000" baseline="30000"/>
              <a:t>M</a:t>
            </a:r>
            <a:endParaRPr lang="en-US" sz="2000"/>
          </a:p>
        </p:txBody>
      </p:sp>
      <p:sp>
        <p:nvSpPr>
          <p:cNvPr id="71704" name="Line 24"/>
          <p:cNvSpPr>
            <a:spLocks noChangeShapeType="1"/>
          </p:cNvSpPr>
          <p:nvPr/>
        </p:nvSpPr>
        <p:spPr bwMode="auto">
          <a:xfrm flipH="1">
            <a:off x="4791076" y="2517776"/>
            <a:ext cx="919163" cy="137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1705" name="Text Box 25"/>
          <p:cNvSpPr txBox="1">
            <a:spLocks noChangeArrowheads="1"/>
          </p:cNvSpPr>
          <p:nvPr/>
        </p:nvSpPr>
        <p:spPr bwMode="auto">
          <a:xfrm>
            <a:off x="5710238" y="2370139"/>
            <a:ext cx="7604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Profit</a:t>
            </a:r>
          </a:p>
        </p:txBody>
      </p:sp>
      <p:sp>
        <p:nvSpPr>
          <p:cNvPr id="71706" name="Text Box 26"/>
          <p:cNvSpPr txBox="1">
            <a:spLocks noChangeArrowheads="1"/>
          </p:cNvSpPr>
          <p:nvPr/>
        </p:nvSpPr>
        <p:spPr bwMode="auto">
          <a:xfrm>
            <a:off x="2528889" y="3965576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ATC</a:t>
            </a:r>
            <a:endParaRPr lang="en-US" sz="2000"/>
          </a:p>
        </p:txBody>
      </p:sp>
      <p:sp>
        <p:nvSpPr>
          <p:cNvPr id="71707" name="Line 27"/>
          <p:cNvSpPr>
            <a:spLocks noChangeShapeType="1"/>
          </p:cNvSpPr>
          <p:nvPr/>
        </p:nvSpPr>
        <p:spPr bwMode="auto">
          <a:xfrm>
            <a:off x="3200400" y="4114800"/>
            <a:ext cx="23622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 type="oval" w="med" len="med"/>
            <a:tailEnd type="oval" w="med" len="med"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983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nimBg="1"/>
      <p:bldP spid="71696" grpId="0" animBg="1"/>
      <p:bldP spid="71697" grpId="0" animBg="1"/>
      <p:bldP spid="71698" grpId="0" autoUpdateAnimBg="0"/>
      <p:bldP spid="71699" grpId="0" autoUpdateAnimBg="0"/>
      <p:bldP spid="71700" grpId="0" animBg="1"/>
      <p:bldP spid="71701" grpId="0" autoUpdateAnimBg="0"/>
      <p:bldP spid="71702" grpId="0" animBg="1"/>
      <p:bldP spid="71703" grpId="0" autoUpdateAnimBg="0"/>
      <p:bldP spid="71704" grpId="0" animBg="1"/>
      <p:bldP spid="71705" grpId="0" autoUpdateAnimBg="0"/>
      <p:bldP spid="71706" grpId="0" autoUpdateAnimBg="0"/>
      <p:bldP spid="7170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1C5B-4C30-C3CD-057C-DE0436EC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CA" dirty="0"/>
              <a:t>Market Power: the big picture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81FA4B-6042-FC1A-25C8-E8C6EE8844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345823"/>
              </p:ext>
            </p:extLst>
          </p:nvPr>
        </p:nvGraphicFramePr>
        <p:xfrm>
          <a:off x="490888" y="1164656"/>
          <a:ext cx="11473314" cy="52361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55184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Isosceles Triangle 40"/>
          <p:cNvSpPr/>
          <p:nvPr/>
        </p:nvSpPr>
        <p:spPr>
          <a:xfrm rot="5400000">
            <a:off x="5135875" y="4504341"/>
            <a:ext cx="768101" cy="614480"/>
          </a:xfrm>
          <a:prstGeom prst="triangle">
            <a:avLst/>
          </a:prstGeom>
          <a:solidFill>
            <a:srgbClr val="FFFF00"/>
          </a:solidFill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solidFill>
                <a:prstClr val="white"/>
              </a:solidFill>
              <a:latin typeface="Calibri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rot="5400000">
            <a:off x="5212687" y="4235506"/>
            <a:ext cx="729695" cy="3456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135876" y="3582621"/>
            <a:ext cx="1267365" cy="51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deadweight loss</a:t>
            </a:r>
          </a:p>
        </p:txBody>
      </p:sp>
      <p:sp>
        <p:nvSpPr>
          <p:cNvPr id="53" name="Right Triangle 52"/>
          <p:cNvSpPr/>
          <p:nvPr/>
        </p:nvSpPr>
        <p:spPr>
          <a:xfrm rot="5400000">
            <a:off x="4482986" y="5003605"/>
            <a:ext cx="576079" cy="960128"/>
          </a:xfrm>
          <a:prstGeom prst="rtTriangle">
            <a:avLst/>
          </a:prstGeom>
          <a:solidFill>
            <a:srgbClr val="008000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4290965" y="4427531"/>
            <a:ext cx="921720" cy="768100"/>
          </a:xfrm>
          <a:prstGeom prst="rect">
            <a:avLst/>
          </a:prstGeom>
          <a:solidFill>
            <a:srgbClr val="008000"/>
          </a:solidFill>
          <a:ln>
            <a:solidFill>
              <a:srgbClr val="008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47" name="Right Triangle 46"/>
          <p:cNvSpPr/>
          <p:nvPr/>
        </p:nvSpPr>
        <p:spPr>
          <a:xfrm>
            <a:off x="4290966" y="3851456"/>
            <a:ext cx="883315" cy="576075"/>
          </a:xfrm>
          <a:prstGeom prst="rtTriangle">
            <a:avLst/>
          </a:prstGeom>
          <a:solidFill>
            <a:srgbClr val="3366CC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6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838"/>
            <a:ext cx="10515600" cy="1325563"/>
          </a:xfrm>
        </p:spPr>
        <p:txBody>
          <a:bodyPr/>
          <a:lstStyle/>
          <a:p>
            <a:r>
              <a:rPr lang="en-US" dirty="0"/>
              <a:t>Cost of market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256" y="1099693"/>
            <a:ext cx="9300045" cy="1676423"/>
          </a:xfrm>
        </p:spPr>
        <p:txBody>
          <a:bodyPr>
            <a:normAutofit/>
          </a:bodyPr>
          <a:lstStyle/>
          <a:p>
            <a:r>
              <a:rPr lang="en-US" dirty="0"/>
              <a:t>Inefficiency of market power relative to perfect competition:</a:t>
            </a:r>
          </a:p>
          <a:p>
            <a:pPr lvl="1"/>
            <a:r>
              <a:rPr lang="en-US" sz="1800" dirty="0"/>
              <a:t>Price is above marginal cost </a:t>
            </a:r>
            <a:r>
              <a:rPr lang="en-US" sz="1800" dirty="0">
                <a:sym typeface="Symbol"/>
              </a:rPr>
              <a:t> consumers are worse off</a:t>
            </a:r>
          </a:p>
          <a:p>
            <a:pPr lvl="1"/>
            <a:r>
              <a:rPr lang="en-US" sz="1800" dirty="0">
                <a:sym typeface="Symbol"/>
              </a:rPr>
              <a:t>But the firm earns higher profits (i.e., producer surplus)</a:t>
            </a:r>
          </a:p>
          <a:p>
            <a:pPr lvl="1"/>
            <a:r>
              <a:rPr lang="en-US" sz="1800" dirty="0">
                <a:sym typeface="Symbol"/>
              </a:rPr>
              <a:t>Which effect dominates?</a:t>
            </a:r>
            <a:endParaRPr lang="en-US" sz="1800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3004399" y="4715568"/>
            <a:ext cx="257313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290965" y="6002136"/>
            <a:ext cx="3456450" cy="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 flipV="1">
            <a:off x="4290967" y="4120289"/>
            <a:ext cx="2649947" cy="16514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4290969" y="3851457"/>
            <a:ext cx="2880373" cy="180503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4002929" y="4139492"/>
            <a:ext cx="1805035" cy="122896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>
            <a:off x="4290965" y="4427532"/>
            <a:ext cx="921720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rot="10800000" flipV="1">
            <a:off x="5212685" y="4427531"/>
            <a:ext cx="0" cy="15746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5827165" y="4811583"/>
            <a:ext cx="0" cy="119055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06915" y="3313785"/>
            <a:ext cx="38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p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55390" y="6002135"/>
            <a:ext cx="384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Q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7291" y="3851455"/>
            <a:ext cx="652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MC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64100" y="5241126"/>
            <a:ext cx="456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51090" y="5202721"/>
            <a:ext cx="6144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MR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639551" y="4235505"/>
            <a:ext cx="1689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monopoly price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59800" y="6002136"/>
            <a:ext cx="1075340" cy="509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monopoly quantity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43116" y="6002136"/>
            <a:ext cx="960125" cy="514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efficient quantity</a:t>
            </a:r>
          </a:p>
        </p:txBody>
      </p:sp>
      <p:cxnSp>
        <p:nvCxnSpPr>
          <p:cNvPr id="43" name="Straight Connector 42"/>
          <p:cNvCxnSpPr>
            <a:endCxn id="44" idx="3"/>
          </p:cNvCxnSpPr>
          <p:nvPr/>
        </p:nvCxnSpPr>
        <p:spPr>
          <a:xfrm flipH="1">
            <a:off x="4290965" y="4811583"/>
            <a:ext cx="1497796" cy="156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16361" y="4657960"/>
            <a:ext cx="15746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alibri"/>
              </a:rPr>
              <a:t>efficient price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3100410" y="3736240"/>
            <a:ext cx="1382580" cy="53767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447526" y="3592344"/>
            <a:ext cx="72969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CS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3100410" y="5042014"/>
            <a:ext cx="1536200" cy="3840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524336" y="5310846"/>
            <a:ext cx="65288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600" dirty="0">
                <a:solidFill>
                  <a:prstClr val="black"/>
                </a:solidFill>
                <a:latin typeface="Calibri"/>
              </a:rPr>
              <a:t>PS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440176" y="4273910"/>
            <a:ext cx="301590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prstClr val="black"/>
                </a:solidFill>
                <a:latin typeface="Calibri"/>
              </a:rPr>
              <a:t>Negative effect on consumer surplus dominates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>
                <a:solidFill>
                  <a:prstClr val="black"/>
                </a:solidFill>
                <a:latin typeface="Calibri"/>
                <a:sym typeface="Symbol"/>
              </a:rPr>
              <a:t> deadweight loss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526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5" grpId="0"/>
      <p:bldP spid="53" grpId="0" animBg="1"/>
      <p:bldP spid="52" grpId="0" animBg="1"/>
      <p:bldP spid="47" grpId="0" animBg="1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44" grpId="0"/>
      <p:bldP spid="51" grpId="0"/>
      <p:bldP spid="57" grpId="0"/>
      <p:bldP spid="4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1D3288-C9B6-7F7F-4DAA-930084C89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prstClr val="black"/>
                </a:solidFill>
              </a:rPr>
              <a:t>When choosing prices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Want to set marginal revenue = marginal cost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MR comes from one of two formula</a:t>
            </a:r>
          </a:p>
          <a:p>
            <a:endParaRPr lang="en-US" dirty="0">
              <a:solidFill>
                <a:prstClr val="black"/>
              </a:solidFill>
            </a:endParaRPr>
          </a:p>
          <a:p>
            <a:r>
              <a:rPr lang="en-US" dirty="0">
                <a:solidFill>
                  <a:prstClr val="black"/>
                </a:solidFill>
              </a:rPr>
              <a:t>Firm with market power and simple pricing strategy produces too little and charges too high a price, which increases profits at the expense of total surplus.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Maybe we can do better with targeted pricing strategies, our next topic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Will still use a lot of the tools of MR=MC and formulas here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5433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37"/>
            <a:ext cx="10134100" cy="758952"/>
          </a:xfrm>
        </p:spPr>
        <p:txBody>
          <a:bodyPr>
            <a:normAutofit/>
          </a:bodyPr>
          <a:lstStyle/>
          <a:p>
            <a:r>
              <a:rPr lang="en-US" sz="3700" dirty="0"/>
              <a:t>Elasticity, Total Revenue and Linear Demand</a:t>
            </a:r>
          </a:p>
        </p:txBody>
      </p:sp>
      <p:sp>
        <p:nvSpPr>
          <p:cNvPr id="40963" name="Text Box 7"/>
          <p:cNvSpPr txBox="1">
            <a:spLocks noChangeArrowheads="1"/>
          </p:cNvSpPr>
          <p:nvPr/>
        </p:nvSpPr>
        <p:spPr bwMode="auto">
          <a:xfrm>
            <a:off x="101536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0964" name="Text Box 8"/>
          <p:cNvSpPr txBox="1">
            <a:spLocks noChangeArrowheads="1"/>
          </p:cNvSpPr>
          <p:nvPr/>
        </p:nvSpPr>
        <p:spPr bwMode="auto">
          <a:xfrm>
            <a:off x="57340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0965" name="Text Box 9"/>
          <p:cNvSpPr txBox="1">
            <a:spLocks noChangeArrowheads="1"/>
          </p:cNvSpPr>
          <p:nvPr/>
        </p:nvSpPr>
        <p:spPr bwMode="auto">
          <a:xfrm>
            <a:off x="2057400" y="213518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40966" name="Text Box 10"/>
          <p:cNvSpPr txBox="1">
            <a:spLocks noChangeArrowheads="1"/>
          </p:cNvSpPr>
          <p:nvPr/>
        </p:nvSpPr>
        <p:spPr bwMode="auto">
          <a:xfrm>
            <a:off x="6400800" y="2287588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</a:t>
            </a:r>
          </a:p>
        </p:txBody>
      </p:sp>
      <p:sp>
        <p:nvSpPr>
          <p:cNvPr id="40967" name="Line 11"/>
          <p:cNvSpPr>
            <a:spLocks noChangeShapeType="1"/>
          </p:cNvSpPr>
          <p:nvPr/>
        </p:nvSpPr>
        <p:spPr bwMode="auto">
          <a:xfrm>
            <a:off x="2438400" y="2667000"/>
            <a:ext cx="3048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0968" name="Text Box 12"/>
          <p:cNvSpPr txBox="1">
            <a:spLocks noChangeArrowheads="1"/>
          </p:cNvSpPr>
          <p:nvPr/>
        </p:nvSpPr>
        <p:spPr bwMode="auto">
          <a:xfrm>
            <a:off x="1889125" y="24399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40969" name="Line 25"/>
          <p:cNvSpPr>
            <a:spLocks noChangeShapeType="1"/>
          </p:cNvSpPr>
          <p:nvPr/>
        </p:nvSpPr>
        <p:spPr bwMode="auto">
          <a:xfrm flipV="1">
            <a:off x="2971800" y="3124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70" name="Line 26"/>
          <p:cNvSpPr>
            <a:spLocks noChangeShapeType="1"/>
          </p:cNvSpPr>
          <p:nvPr/>
        </p:nvSpPr>
        <p:spPr bwMode="auto">
          <a:xfrm flipH="1">
            <a:off x="24384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71" name="Text Box 27"/>
          <p:cNvSpPr txBox="1">
            <a:spLocks noChangeArrowheads="1"/>
          </p:cNvSpPr>
          <p:nvPr/>
        </p:nvSpPr>
        <p:spPr bwMode="auto">
          <a:xfrm>
            <a:off x="1905000" y="2973388"/>
            <a:ext cx="52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80</a:t>
            </a:r>
          </a:p>
        </p:txBody>
      </p:sp>
      <p:sp>
        <p:nvSpPr>
          <p:cNvPr id="40972" name="Text Box 28"/>
          <p:cNvSpPr txBox="1">
            <a:spLocks noChangeArrowheads="1"/>
          </p:cNvSpPr>
          <p:nvPr/>
        </p:nvSpPr>
        <p:spPr bwMode="auto">
          <a:xfrm>
            <a:off x="6324600" y="44973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800</a:t>
            </a:r>
          </a:p>
        </p:txBody>
      </p:sp>
      <p:sp>
        <p:nvSpPr>
          <p:cNvPr id="40973" name="Line 29"/>
          <p:cNvSpPr>
            <a:spLocks noChangeShapeType="1"/>
          </p:cNvSpPr>
          <p:nvPr/>
        </p:nvSpPr>
        <p:spPr bwMode="auto">
          <a:xfrm flipV="1">
            <a:off x="73152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74" name="Line 30"/>
          <p:cNvSpPr>
            <a:spLocks noChangeShapeType="1"/>
          </p:cNvSpPr>
          <p:nvPr/>
        </p:nvSpPr>
        <p:spPr bwMode="auto">
          <a:xfrm flipH="1">
            <a:off x="69342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75" name="Line 31"/>
          <p:cNvSpPr>
            <a:spLocks noChangeShapeType="1"/>
          </p:cNvSpPr>
          <p:nvPr/>
        </p:nvSpPr>
        <p:spPr bwMode="auto">
          <a:xfrm flipV="1">
            <a:off x="3581400" y="3657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76" name="Line 32"/>
          <p:cNvSpPr>
            <a:spLocks noChangeShapeType="1"/>
          </p:cNvSpPr>
          <p:nvPr/>
        </p:nvSpPr>
        <p:spPr bwMode="auto">
          <a:xfrm flipH="1">
            <a:off x="24384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77" name="Text Box 33"/>
          <p:cNvSpPr txBox="1">
            <a:spLocks noChangeArrowheads="1"/>
          </p:cNvSpPr>
          <p:nvPr/>
        </p:nvSpPr>
        <p:spPr bwMode="auto">
          <a:xfrm>
            <a:off x="1905001" y="34432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60</a:t>
            </a:r>
          </a:p>
        </p:txBody>
      </p:sp>
      <p:sp>
        <p:nvSpPr>
          <p:cNvPr id="40978" name="Line 34"/>
          <p:cNvSpPr>
            <a:spLocks noChangeShapeType="1"/>
          </p:cNvSpPr>
          <p:nvPr/>
        </p:nvSpPr>
        <p:spPr bwMode="auto">
          <a:xfrm flipV="1">
            <a:off x="80010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79" name="Line 35"/>
          <p:cNvSpPr>
            <a:spLocks noChangeShapeType="1"/>
          </p:cNvSpPr>
          <p:nvPr/>
        </p:nvSpPr>
        <p:spPr bwMode="auto">
          <a:xfrm flipH="1">
            <a:off x="6934200" y="3581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80" name="Text Box 36"/>
          <p:cNvSpPr txBox="1">
            <a:spLocks noChangeArrowheads="1"/>
          </p:cNvSpPr>
          <p:nvPr/>
        </p:nvSpPr>
        <p:spPr bwMode="auto">
          <a:xfrm>
            <a:off x="6172201" y="342900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1200</a:t>
            </a:r>
          </a:p>
        </p:txBody>
      </p:sp>
      <p:sp>
        <p:nvSpPr>
          <p:cNvPr id="40981" name="Text Box 37"/>
          <p:cNvSpPr txBox="1">
            <a:spLocks noChangeArrowheads="1"/>
          </p:cNvSpPr>
          <p:nvPr/>
        </p:nvSpPr>
        <p:spPr bwMode="auto">
          <a:xfrm>
            <a:off x="6781800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0982" name="Text Box 38"/>
          <p:cNvSpPr txBox="1">
            <a:spLocks noChangeArrowheads="1"/>
          </p:cNvSpPr>
          <p:nvPr/>
        </p:nvSpPr>
        <p:spPr bwMode="auto">
          <a:xfrm>
            <a:off x="7156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0983" name="Text Box 39"/>
          <p:cNvSpPr txBox="1">
            <a:spLocks noChangeArrowheads="1"/>
          </p:cNvSpPr>
          <p:nvPr/>
        </p:nvSpPr>
        <p:spPr bwMode="auto">
          <a:xfrm>
            <a:off x="7791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0984" name="Text Box 40"/>
          <p:cNvSpPr txBox="1">
            <a:spLocks noChangeArrowheads="1"/>
          </p:cNvSpPr>
          <p:nvPr/>
        </p:nvSpPr>
        <p:spPr bwMode="auto">
          <a:xfrm>
            <a:off x="84010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0985" name="Text Box 41"/>
          <p:cNvSpPr txBox="1">
            <a:spLocks noChangeArrowheads="1"/>
          </p:cNvSpPr>
          <p:nvPr/>
        </p:nvSpPr>
        <p:spPr bwMode="auto">
          <a:xfrm>
            <a:off x="90106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0986" name="Text Box 42"/>
          <p:cNvSpPr txBox="1">
            <a:spLocks noChangeArrowheads="1"/>
          </p:cNvSpPr>
          <p:nvPr/>
        </p:nvSpPr>
        <p:spPr bwMode="auto">
          <a:xfrm>
            <a:off x="9696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0987" name="Text Box 43"/>
          <p:cNvSpPr txBox="1">
            <a:spLocks noChangeArrowheads="1"/>
          </p:cNvSpPr>
          <p:nvPr/>
        </p:nvSpPr>
        <p:spPr bwMode="auto">
          <a:xfrm>
            <a:off x="2209800" y="54244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0988" name="Text Box 44"/>
          <p:cNvSpPr txBox="1">
            <a:spLocks noChangeArrowheads="1"/>
          </p:cNvSpPr>
          <p:nvPr/>
        </p:nvSpPr>
        <p:spPr bwMode="auto">
          <a:xfrm>
            <a:off x="278765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0989" name="Text Box 45"/>
          <p:cNvSpPr txBox="1">
            <a:spLocks noChangeArrowheads="1"/>
          </p:cNvSpPr>
          <p:nvPr/>
        </p:nvSpPr>
        <p:spPr bwMode="auto">
          <a:xfrm>
            <a:off x="335280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0990" name="Text Box 46"/>
          <p:cNvSpPr txBox="1">
            <a:spLocks noChangeArrowheads="1"/>
          </p:cNvSpPr>
          <p:nvPr/>
        </p:nvSpPr>
        <p:spPr bwMode="auto">
          <a:xfrm>
            <a:off x="38290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0991" name="Text Box 47"/>
          <p:cNvSpPr txBox="1">
            <a:spLocks noChangeArrowheads="1"/>
          </p:cNvSpPr>
          <p:nvPr/>
        </p:nvSpPr>
        <p:spPr bwMode="auto">
          <a:xfrm>
            <a:off x="44386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0992" name="Text Box 48"/>
          <p:cNvSpPr txBox="1">
            <a:spLocks noChangeArrowheads="1"/>
          </p:cNvSpPr>
          <p:nvPr/>
        </p:nvSpPr>
        <p:spPr bwMode="auto">
          <a:xfrm>
            <a:off x="51244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0993" name="Line 49"/>
          <p:cNvSpPr>
            <a:spLocks noChangeShapeType="1"/>
          </p:cNvSpPr>
          <p:nvPr/>
        </p:nvSpPr>
        <p:spPr bwMode="auto">
          <a:xfrm flipV="1">
            <a:off x="24384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94" name="Line 50"/>
          <p:cNvSpPr>
            <a:spLocks noChangeShapeType="1"/>
          </p:cNvSpPr>
          <p:nvPr/>
        </p:nvSpPr>
        <p:spPr bwMode="auto">
          <a:xfrm>
            <a:off x="2286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95" name="Line 51"/>
          <p:cNvSpPr>
            <a:spLocks noChangeShapeType="1"/>
          </p:cNvSpPr>
          <p:nvPr/>
        </p:nvSpPr>
        <p:spPr bwMode="auto">
          <a:xfrm flipV="1">
            <a:off x="69342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96" name="Line 52"/>
          <p:cNvSpPr>
            <a:spLocks noChangeShapeType="1"/>
          </p:cNvSpPr>
          <p:nvPr/>
        </p:nvSpPr>
        <p:spPr bwMode="auto">
          <a:xfrm>
            <a:off x="6858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89321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Optional: deriving MR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similar logic to before: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Δ</m:t>
                        </m:r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𝑅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Δ</m:t>
                        </m:r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Δ</m:t>
                        </m:r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𝑝𝑞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Δ</m:t>
                        </m:r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𝑞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Δ</m:t>
                        </m:r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num>
                      <m:den>
                        <m:r>
                          <a:rPr lang="en-US" i="1">
                            <a:latin typeface="Cambria Math" charset="0"/>
                          </a:rPr>
                          <m:t>𝑝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𝑞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charset="0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charset="0"/>
                                  </a:rPr>
                                  <m:t>𝑝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charset="0"/>
                                  </a:rPr>
                                  <m:t>𝑞</m:t>
                                </m:r>
                              </m:den>
                            </m:f>
                          </m:den>
                        </m:f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latin typeface="Cambria Math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i="1">
                        <a:latin typeface="Cambria Math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now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be one.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charset="0"/>
                      </a:rPr>
                      <m:t>Δ</m:t>
                    </m:r>
                    <m:r>
                      <a:rPr lang="en-US" i="1">
                        <a:latin typeface="Cambria Math" charset="0"/>
                      </a:rPr>
                      <m:t>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1+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our concept of Marginal Revenue, which is essential for making profit-maximizing decisions on price and quantity.</a:t>
                </a:r>
              </a:p>
              <a:p>
                <a:endParaRPr lang="en-US" sz="1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5394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34400" cy="758952"/>
          </a:xfrm>
        </p:spPr>
        <p:txBody>
          <a:bodyPr>
            <a:normAutofit/>
          </a:bodyPr>
          <a:lstStyle/>
          <a:p>
            <a:r>
              <a:rPr lang="en-US" sz="3700" dirty="0"/>
              <a:t>Elasticity, Total Revenue and Linear Demand</a:t>
            </a:r>
          </a:p>
        </p:txBody>
      </p:sp>
      <p:sp>
        <p:nvSpPr>
          <p:cNvPr id="41987" name="Text Box 7"/>
          <p:cNvSpPr txBox="1">
            <a:spLocks noChangeArrowheads="1"/>
          </p:cNvSpPr>
          <p:nvPr/>
        </p:nvSpPr>
        <p:spPr bwMode="auto">
          <a:xfrm>
            <a:off x="101536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1988" name="Text Box 8"/>
          <p:cNvSpPr txBox="1">
            <a:spLocks noChangeArrowheads="1"/>
          </p:cNvSpPr>
          <p:nvPr/>
        </p:nvSpPr>
        <p:spPr bwMode="auto">
          <a:xfrm>
            <a:off x="57340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1989" name="Text Box 9"/>
          <p:cNvSpPr txBox="1">
            <a:spLocks noChangeArrowheads="1"/>
          </p:cNvSpPr>
          <p:nvPr/>
        </p:nvSpPr>
        <p:spPr bwMode="auto">
          <a:xfrm>
            <a:off x="2057400" y="213518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41990" name="Text Box 10"/>
          <p:cNvSpPr txBox="1">
            <a:spLocks noChangeArrowheads="1"/>
          </p:cNvSpPr>
          <p:nvPr/>
        </p:nvSpPr>
        <p:spPr bwMode="auto">
          <a:xfrm>
            <a:off x="6400800" y="2287588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</a:t>
            </a:r>
          </a:p>
        </p:txBody>
      </p:sp>
      <p:sp>
        <p:nvSpPr>
          <p:cNvPr id="41991" name="Line 11"/>
          <p:cNvSpPr>
            <a:spLocks noChangeShapeType="1"/>
          </p:cNvSpPr>
          <p:nvPr/>
        </p:nvSpPr>
        <p:spPr bwMode="auto">
          <a:xfrm>
            <a:off x="2438400" y="2667000"/>
            <a:ext cx="3048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1992" name="Text Box 12"/>
          <p:cNvSpPr txBox="1">
            <a:spLocks noChangeArrowheads="1"/>
          </p:cNvSpPr>
          <p:nvPr/>
        </p:nvSpPr>
        <p:spPr bwMode="auto">
          <a:xfrm>
            <a:off x="1889125" y="24399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41993" name="Line 25"/>
          <p:cNvSpPr>
            <a:spLocks noChangeShapeType="1"/>
          </p:cNvSpPr>
          <p:nvPr/>
        </p:nvSpPr>
        <p:spPr bwMode="auto">
          <a:xfrm flipV="1">
            <a:off x="2971800" y="3124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1994" name="Line 26"/>
          <p:cNvSpPr>
            <a:spLocks noChangeShapeType="1"/>
          </p:cNvSpPr>
          <p:nvPr/>
        </p:nvSpPr>
        <p:spPr bwMode="auto">
          <a:xfrm flipH="1">
            <a:off x="24384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1995" name="Text Box 27"/>
          <p:cNvSpPr txBox="1">
            <a:spLocks noChangeArrowheads="1"/>
          </p:cNvSpPr>
          <p:nvPr/>
        </p:nvSpPr>
        <p:spPr bwMode="auto">
          <a:xfrm>
            <a:off x="1905001" y="2971800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80</a:t>
            </a:r>
          </a:p>
        </p:txBody>
      </p:sp>
      <p:sp>
        <p:nvSpPr>
          <p:cNvPr id="41996" name="Text Box 28"/>
          <p:cNvSpPr txBox="1">
            <a:spLocks noChangeArrowheads="1"/>
          </p:cNvSpPr>
          <p:nvPr/>
        </p:nvSpPr>
        <p:spPr bwMode="auto">
          <a:xfrm>
            <a:off x="6324600" y="44973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800</a:t>
            </a:r>
          </a:p>
        </p:txBody>
      </p:sp>
      <p:sp>
        <p:nvSpPr>
          <p:cNvPr id="41997" name="Line 29"/>
          <p:cNvSpPr>
            <a:spLocks noChangeShapeType="1"/>
          </p:cNvSpPr>
          <p:nvPr/>
        </p:nvSpPr>
        <p:spPr bwMode="auto">
          <a:xfrm flipV="1">
            <a:off x="73914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1998" name="Line 30"/>
          <p:cNvSpPr>
            <a:spLocks noChangeShapeType="1"/>
          </p:cNvSpPr>
          <p:nvPr/>
        </p:nvSpPr>
        <p:spPr bwMode="auto">
          <a:xfrm flipH="1">
            <a:off x="69342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1999" name="Line 31"/>
          <p:cNvSpPr>
            <a:spLocks noChangeShapeType="1"/>
          </p:cNvSpPr>
          <p:nvPr/>
        </p:nvSpPr>
        <p:spPr bwMode="auto">
          <a:xfrm flipV="1">
            <a:off x="3581400" y="3657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00" name="Line 32"/>
          <p:cNvSpPr>
            <a:spLocks noChangeShapeType="1"/>
          </p:cNvSpPr>
          <p:nvPr/>
        </p:nvSpPr>
        <p:spPr bwMode="auto">
          <a:xfrm flipH="1">
            <a:off x="24384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01" name="Text Box 33"/>
          <p:cNvSpPr txBox="1">
            <a:spLocks noChangeArrowheads="1"/>
          </p:cNvSpPr>
          <p:nvPr/>
        </p:nvSpPr>
        <p:spPr bwMode="auto">
          <a:xfrm>
            <a:off x="1905000" y="3444876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60</a:t>
            </a:r>
          </a:p>
        </p:txBody>
      </p:sp>
      <p:sp>
        <p:nvSpPr>
          <p:cNvPr id="42002" name="Line 34"/>
          <p:cNvSpPr>
            <a:spLocks noChangeShapeType="1"/>
          </p:cNvSpPr>
          <p:nvPr/>
        </p:nvSpPr>
        <p:spPr bwMode="auto">
          <a:xfrm flipV="1">
            <a:off x="80010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03" name="Line 35"/>
          <p:cNvSpPr>
            <a:spLocks noChangeShapeType="1"/>
          </p:cNvSpPr>
          <p:nvPr/>
        </p:nvSpPr>
        <p:spPr bwMode="auto">
          <a:xfrm flipH="1">
            <a:off x="6934200" y="3581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04" name="Text Box 36"/>
          <p:cNvSpPr txBox="1">
            <a:spLocks noChangeArrowheads="1"/>
          </p:cNvSpPr>
          <p:nvPr/>
        </p:nvSpPr>
        <p:spPr bwMode="auto">
          <a:xfrm>
            <a:off x="6172201" y="3430588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1200</a:t>
            </a:r>
          </a:p>
        </p:txBody>
      </p:sp>
      <p:sp>
        <p:nvSpPr>
          <p:cNvPr id="42005" name="Line 37"/>
          <p:cNvSpPr>
            <a:spLocks noChangeShapeType="1"/>
          </p:cNvSpPr>
          <p:nvPr/>
        </p:nvSpPr>
        <p:spPr bwMode="auto">
          <a:xfrm flipV="1">
            <a:off x="4191000" y="4191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06" name="Line 38"/>
          <p:cNvSpPr>
            <a:spLocks noChangeShapeType="1"/>
          </p:cNvSpPr>
          <p:nvPr/>
        </p:nvSpPr>
        <p:spPr bwMode="auto">
          <a:xfrm flipH="1">
            <a:off x="2438400" y="4191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07" name="Text Box 39"/>
          <p:cNvSpPr txBox="1">
            <a:spLocks noChangeArrowheads="1"/>
          </p:cNvSpPr>
          <p:nvPr/>
        </p:nvSpPr>
        <p:spPr bwMode="auto">
          <a:xfrm>
            <a:off x="1905001" y="39766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40</a:t>
            </a:r>
          </a:p>
        </p:txBody>
      </p:sp>
      <p:sp>
        <p:nvSpPr>
          <p:cNvPr id="42008" name="Line 40"/>
          <p:cNvSpPr>
            <a:spLocks noChangeShapeType="1"/>
          </p:cNvSpPr>
          <p:nvPr/>
        </p:nvSpPr>
        <p:spPr bwMode="auto">
          <a:xfrm flipV="1">
            <a:off x="86106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09" name="Line 41"/>
          <p:cNvSpPr>
            <a:spLocks noChangeShapeType="1"/>
          </p:cNvSpPr>
          <p:nvPr/>
        </p:nvSpPr>
        <p:spPr bwMode="auto">
          <a:xfrm flipH="1">
            <a:off x="6934200" y="3581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10" name="Text Box 42"/>
          <p:cNvSpPr txBox="1">
            <a:spLocks noChangeArrowheads="1"/>
          </p:cNvSpPr>
          <p:nvPr/>
        </p:nvSpPr>
        <p:spPr bwMode="auto">
          <a:xfrm>
            <a:off x="6781800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2011" name="Text Box 43"/>
          <p:cNvSpPr txBox="1">
            <a:spLocks noChangeArrowheads="1"/>
          </p:cNvSpPr>
          <p:nvPr/>
        </p:nvSpPr>
        <p:spPr bwMode="auto">
          <a:xfrm>
            <a:off x="7156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2012" name="Text Box 44"/>
          <p:cNvSpPr txBox="1">
            <a:spLocks noChangeArrowheads="1"/>
          </p:cNvSpPr>
          <p:nvPr/>
        </p:nvSpPr>
        <p:spPr bwMode="auto">
          <a:xfrm>
            <a:off x="7791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2013" name="Text Box 45"/>
          <p:cNvSpPr txBox="1">
            <a:spLocks noChangeArrowheads="1"/>
          </p:cNvSpPr>
          <p:nvPr/>
        </p:nvSpPr>
        <p:spPr bwMode="auto">
          <a:xfrm>
            <a:off x="84010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2014" name="Text Box 46"/>
          <p:cNvSpPr txBox="1">
            <a:spLocks noChangeArrowheads="1"/>
          </p:cNvSpPr>
          <p:nvPr/>
        </p:nvSpPr>
        <p:spPr bwMode="auto">
          <a:xfrm>
            <a:off x="90106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2015" name="Text Box 47"/>
          <p:cNvSpPr txBox="1">
            <a:spLocks noChangeArrowheads="1"/>
          </p:cNvSpPr>
          <p:nvPr/>
        </p:nvSpPr>
        <p:spPr bwMode="auto">
          <a:xfrm>
            <a:off x="9696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2016" name="Text Box 48"/>
          <p:cNvSpPr txBox="1">
            <a:spLocks noChangeArrowheads="1"/>
          </p:cNvSpPr>
          <p:nvPr/>
        </p:nvSpPr>
        <p:spPr bwMode="auto">
          <a:xfrm>
            <a:off x="2209800" y="54244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2017" name="Text Box 49"/>
          <p:cNvSpPr txBox="1">
            <a:spLocks noChangeArrowheads="1"/>
          </p:cNvSpPr>
          <p:nvPr/>
        </p:nvSpPr>
        <p:spPr bwMode="auto">
          <a:xfrm>
            <a:off x="274320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2018" name="Text Box 50"/>
          <p:cNvSpPr txBox="1">
            <a:spLocks noChangeArrowheads="1"/>
          </p:cNvSpPr>
          <p:nvPr/>
        </p:nvSpPr>
        <p:spPr bwMode="auto">
          <a:xfrm>
            <a:off x="335280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2019" name="Text Box 51"/>
          <p:cNvSpPr txBox="1">
            <a:spLocks noChangeArrowheads="1"/>
          </p:cNvSpPr>
          <p:nvPr/>
        </p:nvSpPr>
        <p:spPr bwMode="auto">
          <a:xfrm>
            <a:off x="396240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2020" name="Text Box 52"/>
          <p:cNvSpPr txBox="1">
            <a:spLocks noChangeArrowheads="1"/>
          </p:cNvSpPr>
          <p:nvPr/>
        </p:nvSpPr>
        <p:spPr bwMode="auto">
          <a:xfrm>
            <a:off x="44386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2021" name="Text Box 53"/>
          <p:cNvSpPr txBox="1">
            <a:spLocks noChangeArrowheads="1"/>
          </p:cNvSpPr>
          <p:nvPr/>
        </p:nvSpPr>
        <p:spPr bwMode="auto">
          <a:xfrm>
            <a:off x="51244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2022" name="Line 54"/>
          <p:cNvSpPr>
            <a:spLocks noChangeShapeType="1"/>
          </p:cNvSpPr>
          <p:nvPr/>
        </p:nvSpPr>
        <p:spPr bwMode="auto">
          <a:xfrm flipV="1">
            <a:off x="24384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23" name="Line 55"/>
          <p:cNvSpPr>
            <a:spLocks noChangeShapeType="1"/>
          </p:cNvSpPr>
          <p:nvPr/>
        </p:nvSpPr>
        <p:spPr bwMode="auto">
          <a:xfrm>
            <a:off x="2286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24" name="Line 56"/>
          <p:cNvSpPr>
            <a:spLocks noChangeShapeType="1"/>
          </p:cNvSpPr>
          <p:nvPr/>
        </p:nvSpPr>
        <p:spPr bwMode="auto">
          <a:xfrm flipV="1">
            <a:off x="69342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25" name="Line 57"/>
          <p:cNvSpPr>
            <a:spLocks noChangeShapeType="1"/>
          </p:cNvSpPr>
          <p:nvPr/>
        </p:nvSpPr>
        <p:spPr bwMode="auto">
          <a:xfrm>
            <a:off x="6858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8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34400" cy="758952"/>
          </a:xfrm>
        </p:spPr>
        <p:txBody>
          <a:bodyPr>
            <a:normAutofit/>
          </a:bodyPr>
          <a:lstStyle/>
          <a:p>
            <a:r>
              <a:rPr lang="en-US" sz="3700" dirty="0"/>
              <a:t>Elasticity, Total Revenue and Linear Demand</a:t>
            </a:r>
          </a:p>
        </p:txBody>
      </p:sp>
      <p:sp>
        <p:nvSpPr>
          <p:cNvPr id="43011" name="Text Box 7"/>
          <p:cNvSpPr txBox="1">
            <a:spLocks noChangeArrowheads="1"/>
          </p:cNvSpPr>
          <p:nvPr/>
        </p:nvSpPr>
        <p:spPr bwMode="auto">
          <a:xfrm>
            <a:off x="101536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3012" name="Text Box 8"/>
          <p:cNvSpPr txBox="1">
            <a:spLocks noChangeArrowheads="1"/>
          </p:cNvSpPr>
          <p:nvPr/>
        </p:nvSpPr>
        <p:spPr bwMode="auto">
          <a:xfrm>
            <a:off x="57340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3013" name="Text Box 9"/>
          <p:cNvSpPr txBox="1">
            <a:spLocks noChangeArrowheads="1"/>
          </p:cNvSpPr>
          <p:nvPr/>
        </p:nvSpPr>
        <p:spPr bwMode="auto">
          <a:xfrm>
            <a:off x="2057400" y="213518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43014" name="Text Box 10"/>
          <p:cNvSpPr txBox="1">
            <a:spLocks noChangeArrowheads="1"/>
          </p:cNvSpPr>
          <p:nvPr/>
        </p:nvSpPr>
        <p:spPr bwMode="auto">
          <a:xfrm>
            <a:off x="6400800" y="2287588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</a:t>
            </a:r>
          </a:p>
        </p:txBody>
      </p:sp>
      <p:sp>
        <p:nvSpPr>
          <p:cNvPr id="43015" name="Line 11"/>
          <p:cNvSpPr>
            <a:spLocks noChangeShapeType="1"/>
          </p:cNvSpPr>
          <p:nvPr/>
        </p:nvSpPr>
        <p:spPr bwMode="auto">
          <a:xfrm>
            <a:off x="2438400" y="2667000"/>
            <a:ext cx="3048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3016" name="Text Box 12"/>
          <p:cNvSpPr txBox="1">
            <a:spLocks noChangeArrowheads="1"/>
          </p:cNvSpPr>
          <p:nvPr/>
        </p:nvSpPr>
        <p:spPr bwMode="auto">
          <a:xfrm>
            <a:off x="1889125" y="24399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43017" name="Line 25"/>
          <p:cNvSpPr>
            <a:spLocks noChangeShapeType="1"/>
          </p:cNvSpPr>
          <p:nvPr/>
        </p:nvSpPr>
        <p:spPr bwMode="auto">
          <a:xfrm flipV="1">
            <a:off x="2971800" y="3124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18" name="Line 26"/>
          <p:cNvSpPr>
            <a:spLocks noChangeShapeType="1"/>
          </p:cNvSpPr>
          <p:nvPr/>
        </p:nvSpPr>
        <p:spPr bwMode="auto">
          <a:xfrm flipH="1">
            <a:off x="24384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1911350" y="2973388"/>
            <a:ext cx="52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80</a:t>
            </a: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6324600" y="44973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800</a:t>
            </a:r>
          </a:p>
        </p:txBody>
      </p:sp>
      <p:sp>
        <p:nvSpPr>
          <p:cNvPr id="43021" name="Line 29"/>
          <p:cNvSpPr>
            <a:spLocks noChangeShapeType="1"/>
          </p:cNvSpPr>
          <p:nvPr/>
        </p:nvSpPr>
        <p:spPr bwMode="auto">
          <a:xfrm flipV="1">
            <a:off x="73914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22" name="Line 30"/>
          <p:cNvSpPr>
            <a:spLocks noChangeShapeType="1"/>
          </p:cNvSpPr>
          <p:nvPr/>
        </p:nvSpPr>
        <p:spPr bwMode="auto">
          <a:xfrm flipH="1">
            <a:off x="69342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23" name="Line 31"/>
          <p:cNvSpPr>
            <a:spLocks noChangeShapeType="1"/>
          </p:cNvSpPr>
          <p:nvPr/>
        </p:nvSpPr>
        <p:spPr bwMode="auto">
          <a:xfrm flipV="1">
            <a:off x="3581400" y="3657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24" name="Line 32"/>
          <p:cNvSpPr>
            <a:spLocks noChangeShapeType="1"/>
          </p:cNvSpPr>
          <p:nvPr/>
        </p:nvSpPr>
        <p:spPr bwMode="auto">
          <a:xfrm flipH="1">
            <a:off x="24384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25" name="Text Box 33"/>
          <p:cNvSpPr txBox="1">
            <a:spLocks noChangeArrowheads="1"/>
          </p:cNvSpPr>
          <p:nvPr/>
        </p:nvSpPr>
        <p:spPr bwMode="auto">
          <a:xfrm>
            <a:off x="1905000" y="3444876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60</a:t>
            </a:r>
          </a:p>
        </p:txBody>
      </p:sp>
      <p:sp>
        <p:nvSpPr>
          <p:cNvPr id="43026" name="Line 34"/>
          <p:cNvSpPr>
            <a:spLocks noChangeShapeType="1"/>
          </p:cNvSpPr>
          <p:nvPr/>
        </p:nvSpPr>
        <p:spPr bwMode="auto">
          <a:xfrm flipV="1">
            <a:off x="80010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27" name="Line 35"/>
          <p:cNvSpPr>
            <a:spLocks noChangeShapeType="1"/>
          </p:cNvSpPr>
          <p:nvPr/>
        </p:nvSpPr>
        <p:spPr bwMode="auto">
          <a:xfrm flipH="1">
            <a:off x="6934200" y="3581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28" name="Text Box 36"/>
          <p:cNvSpPr txBox="1">
            <a:spLocks noChangeArrowheads="1"/>
          </p:cNvSpPr>
          <p:nvPr/>
        </p:nvSpPr>
        <p:spPr bwMode="auto">
          <a:xfrm>
            <a:off x="6172201" y="3430588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1200</a:t>
            </a:r>
          </a:p>
        </p:txBody>
      </p:sp>
      <p:sp>
        <p:nvSpPr>
          <p:cNvPr id="43029" name="Line 37"/>
          <p:cNvSpPr>
            <a:spLocks noChangeShapeType="1"/>
          </p:cNvSpPr>
          <p:nvPr/>
        </p:nvSpPr>
        <p:spPr bwMode="auto">
          <a:xfrm flipV="1">
            <a:off x="4191000" y="4191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30" name="Line 38"/>
          <p:cNvSpPr>
            <a:spLocks noChangeShapeType="1"/>
          </p:cNvSpPr>
          <p:nvPr/>
        </p:nvSpPr>
        <p:spPr bwMode="auto">
          <a:xfrm flipH="1">
            <a:off x="2438400" y="4191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31" name="Text Box 39"/>
          <p:cNvSpPr txBox="1">
            <a:spLocks noChangeArrowheads="1"/>
          </p:cNvSpPr>
          <p:nvPr/>
        </p:nvSpPr>
        <p:spPr bwMode="auto">
          <a:xfrm>
            <a:off x="1905001" y="39766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40</a:t>
            </a:r>
          </a:p>
        </p:txBody>
      </p:sp>
      <p:sp>
        <p:nvSpPr>
          <p:cNvPr id="43032" name="Line 40"/>
          <p:cNvSpPr>
            <a:spLocks noChangeShapeType="1"/>
          </p:cNvSpPr>
          <p:nvPr/>
        </p:nvSpPr>
        <p:spPr bwMode="auto">
          <a:xfrm flipV="1">
            <a:off x="86106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33" name="Line 41"/>
          <p:cNvSpPr>
            <a:spLocks noChangeShapeType="1"/>
          </p:cNvSpPr>
          <p:nvPr/>
        </p:nvSpPr>
        <p:spPr bwMode="auto">
          <a:xfrm flipH="1">
            <a:off x="6934200" y="3581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34" name="Line 42"/>
          <p:cNvSpPr>
            <a:spLocks noChangeShapeType="1"/>
          </p:cNvSpPr>
          <p:nvPr/>
        </p:nvSpPr>
        <p:spPr bwMode="auto">
          <a:xfrm flipV="1">
            <a:off x="48006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35" name="Line 43"/>
          <p:cNvSpPr>
            <a:spLocks noChangeShapeType="1"/>
          </p:cNvSpPr>
          <p:nvPr/>
        </p:nvSpPr>
        <p:spPr bwMode="auto">
          <a:xfrm flipH="1">
            <a:off x="2438400" y="4724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36" name="Text Box 44"/>
          <p:cNvSpPr txBox="1">
            <a:spLocks noChangeArrowheads="1"/>
          </p:cNvSpPr>
          <p:nvPr/>
        </p:nvSpPr>
        <p:spPr bwMode="auto">
          <a:xfrm>
            <a:off x="1905001" y="45100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20</a:t>
            </a:r>
          </a:p>
        </p:txBody>
      </p:sp>
      <p:sp>
        <p:nvSpPr>
          <p:cNvPr id="43037" name="Line 45"/>
          <p:cNvSpPr>
            <a:spLocks noChangeShapeType="1"/>
          </p:cNvSpPr>
          <p:nvPr/>
        </p:nvSpPr>
        <p:spPr bwMode="auto">
          <a:xfrm flipV="1">
            <a:off x="92202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38" name="Line 46"/>
          <p:cNvSpPr>
            <a:spLocks noChangeShapeType="1"/>
          </p:cNvSpPr>
          <p:nvPr/>
        </p:nvSpPr>
        <p:spPr bwMode="auto">
          <a:xfrm flipH="1">
            <a:off x="6934200" y="4648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39" name="Text Box 47"/>
          <p:cNvSpPr txBox="1">
            <a:spLocks noChangeArrowheads="1"/>
          </p:cNvSpPr>
          <p:nvPr/>
        </p:nvSpPr>
        <p:spPr bwMode="auto">
          <a:xfrm>
            <a:off x="6781800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3040" name="Text Box 48"/>
          <p:cNvSpPr txBox="1">
            <a:spLocks noChangeArrowheads="1"/>
          </p:cNvSpPr>
          <p:nvPr/>
        </p:nvSpPr>
        <p:spPr bwMode="auto">
          <a:xfrm>
            <a:off x="7156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3041" name="Text Box 49"/>
          <p:cNvSpPr txBox="1">
            <a:spLocks noChangeArrowheads="1"/>
          </p:cNvSpPr>
          <p:nvPr/>
        </p:nvSpPr>
        <p:spPr bwMode="auto">
          <a:xfrm>
            <a:off x="7791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3042" name="Text Box 50"/>
          <p:cNvSpPr txBox="1">
            <a:spLocks noChangeArrowheads="1"/>
          </p:cNvSpPr>
          <p:nvPr/>
        </p:nvSpPr>
        <p:spPr bwMode="auto">
          <a:xfrm>
            <a:off x="84010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3043" name="Text Box 51"/>
          <p:cNvSpPr txBox="1">
            <a:spLocks noChangeArrowheads="1"/>
          </p:cNvSpPr>
          <p:nvPr/>
        </p:nvSpPr>
        <p:spPr bwMode="auto">
          <a:xfrm>
            <a:off x="90106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3044" name="Text Box 52"/>
          <p:cNvSpPr txBox="1">
            <a:spLocks noChangeArrowheads="1"/>
          </p:cNvSpPr>
          <p:nvPr/>
        </p:nvSpPr>
        <p:spPr bwMode="auto">
          <a:xfrm>
            <a:off x="9696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3045" name="Text Box 53"/>
          <p:cNvSpPr txBox="1">
            <a:spLocks noChangeArrowheads="1"/>
          </p:cNvSpPr>
          <p:nvPr/>
        </p:nvSpPr>
        <p:spPr bwMode="auto">
          <a:xfrm>
            <a:off x="2209800" y="54244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3046" name="Text Box 54"/>
          <p:cNvSpPr txBox="1">
            <a:spLocks noChangeArrowheads="1"/>
          </p:cNvSpPr>
          <p:nvPr/>
        </p:nvSpPr>
        <p:spPr bwMode="auto">
          <a:xfrm>
            <a:off x="274320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3047" name="Text Box 55"/>
          <p:cNvSpPr txBox="1">
            <a:spLocks noChangeArrowheads="1"/>
          </p:cNvSpPr>
          <p:nvPr/>
        </p:nvSpPr>
        <p:spPr bwMode="auto">
          <a:xfrm>
            <a:off x="332105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3048" name="Text Box 56"/>
          <p:cNvSpPr txBox="1">
            <a:spLocks noChangeArrowheads="1"/>
          </p:cNvSpPr>
          <p:nvPr/>
        </p:nvSpPr>
        <p:spPr bwMode="auto">
          <a:xfrm>
            <a:off x="39306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3049" name="Text Box 57"/>
          <p:cNvSpPr txBox="1">
            <a:spLocks noChangeArrowheads="1"/>
          </p:cNvSpPr>
          <p:nvPr/>
        </p:nvSpPr>
        <p:spPr bwMode="auto">
          <a:xfrm>
            <a:off x="457200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3050" name="Text Box 58"/>
          <p:cNvSpPr txBox="1">
            <a:spLocks noChangeArrowheads="1"/>
          </p:cNvSpPr>
          <p:nvPr/>
        </p:nvSpPr>
        <p:spPr bwMode="auto">
          <a:xfrm>
            <a:off x="52260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3051" name="Line 59"/>
          <p:cNvSpPr>
            <a:spLocks noChangeShapeType="1"/>
          </p:cNvSpPr>
          <p:nvPr/>
        </p:nvSpPr>
        <p:spPr bwMode="auto">
          <a:xfrm flipV="1">
            <a:off x="24384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52" name="Line 60"/>
          <p:cNvSpPr>
            <a:spLocks noChangeShapeType="1"/>
          </p:cNvSpPr>
          <p:nvPr/>
        </p:nvSpPr>
        <p:spPr bwMode="auto">
          <a:xfrm>
            <a:off x="2286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53" name="Line 61"/>
          <p:cNvSpPr>
            <a:spLocks noChangeShapeType="1"/>
          </p:cNvSpPr>
          <p:nvPr/>
        </p:nvSpPr>
        <p:spPr bwMode="auto">
          <a:xfrm flipV="1">
            <a:off x="69342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54" name="Line 62"/>
          <p:cNvSpPr>
            <a:spLocks noChangeShapeType="1"/>
          </p:cNvSpPr>
          <p:nvPr/>
        </p:nvSpPr>
        <p:spPr bwMode="auto">
          <a:xfrm>
            <a:off x="6858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8448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9732"/>
            <a:ext cx="8534400" cy="758952"/>
          </a:xfrm>
        </p:spPr>
        <p:txBody>
          <a:bodyPr>
            <a:normAutofit/>
          </a:bodyPr>
          <a:lstStyle/>
          <a:p>
            <a:r>
              <a:rPr lang="en-US" sz="3700" dirty="0"/>
              <a:t>Elasticity, Total Revenue and Linear Demand</a:t>
            </a:r>
          </a:p>
        </p:txBody>
      </p:sp>
      <p:sp>
        <p:nvSpPr>
          <p:cNvPr id="44035" name="Text Box 7"/>
          <p:cNvSpPr txBox="1">
            <a:spLocks noChangeArrowheads="1"/>
          </p:cNvSpPr>
          <p:nvPr/>
        </p:nvSpPr>
        <p:spPr bwMode="auto">
          <a:xfrm>
            <a:off x="101536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4036" name="Text Box 8"/>
          <p:cNvSpPr txBox="1">
            <a:spLocks noChangeArrowheads="1"/>
          </p:cNvSpPr>
          <p:nvPr/>
        </p:nvSpPr>
        <p:spPr bwMode="auto">
          <a:xfrm>
            <a:off x="57340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4037" name="Text Box 9"/>
          <p:cNvSpPr txBox="1">
            <a:spLocks noChangeArrowheads="1"/>
          </p:cNvSpPr>
          <p:nvPr/>
        </p:nvSpPr>
        <p:spPr bwMode="auto">
          <a:xfrm>
            <a:off x="2057400" y="213518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44038" name="Text Box 10"/>
          <p:cNvSpPr txBox="1">
            <a:spLocks noChangeArrowheads="1"/>
          </p:cNvSpPr>
          <p:nvPr/>
        </p:nvSpPr>
        <p:spPr bwMode="auto">
          <a:xfrm>
            <a:off x="6400800" y="2287588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</a:t>
            </a:r>
          </a:p>
        </p:txBody>
      </p:sp>
      <p:sp>
        <p:nvSpPr>
          <p:cNvPr id="44039" name="Line 11"/>
          <p:cNvSpPr>
            <a:spLocks noChangeShapeType="1"/>
          </p:cNvSpPr>
          <p:nvPr/>
        </p:nvSpPr>
        <p:spPr bwMode="auto">
          <a:xfrm>
            <a:off x="2438400" y="2667000"/>
            <a:ext cx="3048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4040" name="Text Box 12"/>
          <p:cNvSpPr txBox="1">
            <a:spLocks noChangeArrowheads="1"/>
          </p:cNvSpPr>
          <p:nvPr/>
        </p:nvSpPr>
        <p:spPr bwMode="auto">
          <a:xfrm>
            <a:off x="1889125" y="24399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44041" name="Line 25"/>
          <p:cNvSpPr>
            <a:spLocks noChangeShapeType="1"/>
          </p:cNvSpPr>
          <p:nvPr/>
        </p:nvSpPr>
        <p:spPr bwMode="auto">
          <a:xfrm flipV="1">
            <a:off x="2971800" y="3124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42" name="Line 26"/>
          <p:cNvSpPr>
            <a:spLocks noChangeShapeType="1"/>
          </p:cNvSpPr>
          <p:nvPr/>
        </p:nvSpPr>
        <p:spPr bwMode="auto">
          <a:xfrm flipH="1">
            <a:off x="24384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43" name="Text Box 27"/>
          <p:cNvSpPr txBox="1">
            <a:spLocks noChangeArrowheads="1"/>
          </p:cNvSpPr>
          <p:nvPr/>
        </p:nvSpPr>
        <p:spPr bwMode="auto">
          <a:xfrm>
            <a:off x="1905000" y="2971801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</a:t>
            </a:r>
            <a:r>
              <a:rPr lang="en-US"/>
              <a:t> 80</a:t>
            </a:r>
          </a:p>
        </p:txBody>
      </p:sp>
      <p:sp>
        <p:nvSpPr>
          <p:cNvPr id="44044" name="Text Box 28"/>
          <p:cNvSpPr txBox="1">
            <a:spLocks noChangeArrowheads="1"/>
          </p:cNvSpPr>
          <p:nvPr/>
        </p:nvSpPr>
        <p:spPr bwMode="auto">
          <a:xfrm>
            <a:off x="6324600" y="44973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800</a:t>
            </a:r>
          </a:p>
        </p:txBody>
      </p:sp>
      <p:sp>
        <p:nvSpPr>
          <p:cNvPr id="44045" name="Line 29"/>
          <p:cNvSpPr>
            <a:spLocks noChangeShapeType="1"/>
          </p:cNvSpPr>
          <p:nvPr/>
        </p:nvSpPr>
        <p:spPr bwMode="auto">
          <a:xfrm flipV="1">
            <a:off x="73152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46" name="Line 30"/>
          <p:cNvSpPr>
            <a:spLocks noChangeShapeType="1"/>
          </p:cNvSpPr>
          <p:nvPr/>
        </p:nvSpPr>
        <p:spPr bwMode="auto">
          <a:xfrm flipH="1">
            <a:off x="69342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47" name="Line 31"/>
          <p:cNvSpPr>
            <a:spLocks noChangeShapeType="1"/>
          </p:cNvSpPr>
          <p:nvPr/>
        </p:nvSpPr>
        <p:spPr bwMode="auto">
          <a:xfrm flipV="1">
            <a:off x="3581400" y="3657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48" name="Line 32"/>
          <p:cNvSpPr>
            <a:spLocks noChangeShapeType="1"/>
          </p:cNvSpPr>
          <p:nvPr/>
        </p:nvSpPr>
        <p:spPr bwMode="auto">
          <a:xfrm flipH="1">
            <a:off x="24384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49" name="Text Box 33"/>
          <p:cNvSpPr txBox="1">
            <a:spLocks noChangeArrowheads="1"/>
          </p:cNvSpPr>
          <p:nvPr/>
        </p:nvSpPr>
        <p:spPr bwMode="auto">
          <a:xfrm>
            <a:off x="1905001" y="34432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60</a:t>
            </a:r>
          </a:p>
        </p:txBody>
      </p:sp>
      <p:sp>
        <p:nvSpPr>
          <p:cNvPr id="44050" name="Line 34"/>
          <p:cNvSpPr>
            <a:spLocks noChangeShapeType="1"/>
          </p:cNvSpPr>
          <p:nvPr/>
        </p:nvSpPr>
        <p:spPr bwMode="auto">
          <a:xfrm flipV="1">
            <a:off x="79248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51" name="Line 35"/>
          <p:cNvSpPr>
            <a:spLocks noChangeShapeType="1"/>
          </p:cNvSpPr>
          <p:nvPr/>
        </p:nvSpPr>
        <p:spPr bwMode="auto">
          <a:xfrm flipH="1">
            <a:off x="6934200" y="3581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52" name="Text Box 36"/>
          <p:cNvSpPr txBox="1">
            <a:spLocks noChangeArrowheads="1"/>
          </p:cNvSpPr>
          <p:nvPr/>
        </p:nvSpPr>
        <p:spPr bwMode="auto">
          <a:xfrm>
            <a:off x="6172201" y="3430588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1200</a:t>
            </a:r>
          </a:p>
        </p:txBody>
      </p:sp>
      <p:sp>
        <p:nvSpPr>
          <p:cNvPr id="44053" name="Line 37"/>
          <p:cNvSpPr>
            <a:spLocks noChangeShapeType="1"/>
          </p:cNvSpPr>
          <p:nvPr/>
        </p:nvSpPr>
        <p:spPr bwMode="auto">
          <a:xfrm flipV="1">
            <a:off x="4191000" y="4191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54" name="Line 38"/>
          <p:cNvSpPr>
            <a:spLocks noChangeShapeType="1"/>
          </p:cNvSpPr>
          <p:nvPr/>
        </p:nvSpPr>
        <p:spPr bwMode="auto">
          <a:xfrm flipH="1">
            <a:off x="2438400" y="4191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55" name="Text Box 39"/>
          <p:cNvSpPr txBox="1">
            <a:spLocks noChangeArrowheads="1"/>
          </p:cNvSpPr>
          <p:nvPr/>
        </p:nvSpPr>
        <p:spPr bwMode="auto">
          <a:xfrm>
            <a:off x="1905001" y="39766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40</a:t>
            </a:r>
          </a:p>
        </p:txBody>
      </p:sp>
      <p:sp>
        <p:nvSpPr>
          <p:cNvPr id="44056" name="Line 40"/>
          <p:cNvSpPr>
            <a:spLocks noChangeShapeType="1"/>
          </p:cNvSpPr>
          <p:nvPr/>
        </p:nvSpPr>
        <p:spPr bwMode="auto">
          <a:xfrm flipV="1">
            <a:off x="87630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57" name="Line 42"/>
          <p:cNvSpPr>
            <a:spLocks noChangeShapeType="1"/>
          </p:cNvSpPr>
          <p:nvPr/>
        </p:nvSpPr>
        <p:spPr bwMode="auto">
          <a:xfrm flipV="1">
            <a:off x="48006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58" name="Line 43"/>
          <p:cNvSpPr>
            <a:spLocks noChangeShapeType="1"/>
          </p:cNvSpPr>
          <p:nvPr/>
        </p:nvSpPr>
        <p:spPr bwMode="auto">
          <a:xfrm flipH="1">
            <a:off x="2438400" y="4724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59" name="Text Box 44"/>
          <p:cNvSpPr txBox="1">
            <a:spLocks noChangeArrowheads="1"/>
          </p:cNvSpPr>
          <p:nvPr/>
        </p:nvSpPr>
        <p:spPr bwMode="auto">
          <a:xfrm>
            <a:off x="1905001" y="45100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20</a:t>
            </a:r>
          </a:p>
        </p:txBody>
      </p:sp>
      <p:sp>
        <p:nvSpPr>
          <p:cNvPr id="44060" name="Line 45"/>
          <p:cNvSpPr>
            <a:spLocks noChangeShapeType="1"/>
          </p:cNvSpPr>
          <p:nvPr/>
        </p:nvSpPr>
        <p:spPr bwMode="auto">
          <a:xfrm flipV="1">
            <a:off x="93726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61" name="Freeform 46"/>
          <p:cNvSpPr>
            <a:spLocks/>
          </p:cNvSpPr>
          <p:nvPr/>
        </p:nvSpPr>
        <p:spPr bwMode="auto">
          <a:xfrm>
            <a:off x="6934200" y="4632326"/>
            <a:ext cx="2478088" cy="15875"/>
          </a:xfrm>
          <a:custGeom>
            <a:avLst/>
            <a:gdLst>
              <a:gd name="T0" fmla="*/ 2147483647 w 1561"/>
              <a:gd name="T1" fmla="*/ 0 h 10"/>
              <a:gd name="T2" fmla="*/ 0 w 1561"/>
              <a:gd name="T3" fmla="*/ 2147483647 h 10"/>
              <a:gd name="T4" fmla="*/ 0 60000 65536"/>
              <a:gd name="T5" fmla="*/ 0 60000 65536"/>
              <a:gd name="T6" fmla="*/ 0 w 1561"/>
              <a:gd name="T7" fmla="*/ 0 h 10"/>
              <a:gd name="T8" fmla="*/ 1561 w 1561"/>
              <a:gd name="T9" fmla="*/ 10 h 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61" h="10">
                <a:moveTo>
                  <a:pt x="1561" y="0"/>
                </a:moveTo>
                <a:lnTo>
                  <a:pt x="0" y="1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62" name="Freeform 47"/>
          <p:cNvSpPr>
            <a:spLocks/>
          </p:cNvSpPr>
          <p:nvPr/>
        </p:nvSpPr>
        <p:spPr bwMode="auto">
          <a:xfrm>
            <a:off x="6934200" y="3238500"/>
            <a:ext cx="2819400" cy="2019300"/>
          </a:xfrm>
          <a:custGeom>
            <a:avLst/>
            <a:gdLst>
              <a:gd name="T0" fmla="*/ 0 w 1776"/>
              <a:gd name="T1" fmla="*/ 2147483647 h 1272"/>
              <a:gd name="T2" fmla="*/ 2147483647 w 1776"/>
              <a:gd name="T3" fmla="*/ 0 h 1272"/>
              <a:gd name="T4" fmla="*/ 2147483647 w 1776"/>
              <a:gd name="T5" fmla="*/ 2147483647 h 1272"/>
              <a:gd name="T6" fmla="*/ 0 60000 65536"/>
              <a:gd name="T7" fmla="*/ 0 60000 65536"/>
              <a:gd name="T8" fmla="*/ 0 60000 65536"/>
              <a:gd name="T9" fmla="*/ 0 w 1776"/>
              <a:gd name="T10" fmla="*/ 0 h 1272"/>
              <a:gd name="T11" fmla="*/ 1776 w 1776"/>
              <a:gd name="T12" fmla="*/ 1272 h 1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1272">
                <a:moveTo>
                  <a:pt x="0" y="1272"/>
                </a:moveTo>
                <a:cubicBezTo>
                  <a:pt x="148" y="1060"/>
                  <a:pt x="592" y="0"/>
                  <a:pt x="888" y="0"/>
                </a:cubicBezTo>
                <a:cubicBezTo>
                  <a:pt x="1184" y="0"/>
                  <a:pt x="1591" y="1007"/>
                  <a:pt x="1776" y="1272"/>
                </a:cubicBezTo>
              </a:path>
            </a:pathLst>
          </a:cu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4063" name="AutoShape 48"/>
          <p:cNvSpPr>
            <a:spLocks/>
          </p:cNvSpPr>
          <p:nvPr/>
        </p:nvSpPr>
        <p:spPr bwMode="auto">
          <a:xfrm rot="7794075">
            <a:off x="3098800" y="2141538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4064" name="Text Box 49"/>
          <p:cNvSpPr txBox="1">
            <a:spLocks noChangeArrowheads="1"/>
          </p:cNvSpPr>
          <p:nvPr/>
        </p:nvSpPr>
        <p:spPr bwMode="auto">
          <a:xfrm>
            <a:off x="3352800" y="2668588"/>
            <a:ext cx="775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Elastic</a:t>
            </a:r>
          </a:p>
        </p:txBody>
      </p:sp>
      <p:sp>
        <p:nvSpPr>
          <p:cNvPr id="44065" name="AutoShape 50"/>
          <p:cNvSpPr>
            <a:spLocks/>
          </p:cNvSpPr>
          <p:nvPr/>
        </p:nvSpPr>
        <p:spPr bwMode="auto">
          <a:xfrm rot="-5400000">
            <a:off x="7505700" y="51435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4066" name="Rectangle 51"/>
          <p:cNvSpPr>
            <a:spLocks noChangeArrowheads="1"/>
          </p:cNvSpPr>
          <p:nvPr/>
        </p:nvSpPr>
        <p:spPr bwMode="auto">
          <a:xfrm>
            <a:off x="7162800" y="6019800"/>
            <a:ext cx="775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Elastic</a:t>
            </a:r>
          </a:p>
        </p:txBody>
      </p:sp>
      <p:sp>
        <p:nvSpPr>
          <p:cNvPr id="44067" name="Text Box 52"/>
          <p:cNvSpPr txBox="1">
            <a:spLocks noChangeArrowheads="1"/>
          </p:cNvSpPr>
          <p:nvPr/>
        </p:nvSpPr>
        <p:spPr bwMode="auto">
          <a:xfrm>
            <a:off x="6781800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4068" name="Text Box 53"/>
          <p:cNvSpPr txBox="1">
            <a:spLocks noChangeArrowheads="1"/>
          </p:cNvSpPr>
          <p:nvPr/>
        </p:nvSpPr>
        <p:spPr bwMode="auto">
          <a:xfrm>
            <a:off x="7156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4069" name="Text Box 54"/>
          <p:cNvSpPr txBox="1">
            <a:spLocks noChangeArrowheads="1"/>
          </p:cNvSpPr>
          <p:nvPr/>
        </p:nvSpPr>
        <p:spPr bwMode="auto">
          <a:xfrm>
            <a:off x="77406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4070" name="Text Box 55"/>
          <p:cNvSpPr txBox="1">
            <a:spLocks noChangeArrowheads="1"/>
          </p:cNvSpPr>
          <p:nvPr/>
        </p:nvSpPr>
        <p:spPr bwMode="auto">
          <a:xfrm>
            <a:off x="85788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4071" name="Text Box 56"/>
          <p:cNvSpPr txBox="1">
            <a:spLocks noChangeArrowheads="1"/>
          </p:cNvSpPr>
          <p:nvPr/>
        </p:nvSpPr>
        <p:spPr bwMode="auto">
          <a:xfrm>
            <a:off x="9188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4072" name="Text Box 57"/>
          <p:cNvSpPr txBox="1">
            <a:spLocks noChangeArrowheads="1"/>
          </p:cNvSpPr>
          <p:nvPr/>
        </p:nvSpPr>
        <p:spPr bwMode="auto">
          <a:xfrm>
            <a:off x="9696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4073" name="Text Box 58"/>
          <p:cNvSpPr txBox="1">
            <a:spLocks noChangeArrowheads="1"/>
          </p:cNvSpPr>
          <p:nvPr/>
        </p:nvSpPr>
        <p:spPr bwMode="auto">
          <a:xfrm>
            <a:off x="2209800" y="54244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4074" name="Text Box 59"/>
          <p:cNvSpPr txBox="1">
            <a:spLocks noChangeArrowheads="1"/>
          </p:cNvSpPr>
          <p:nvPr/>
        </p:nvSpPr>
        <p:spPr bwMode="auto">
          <a:xfrm>
            <a:off x="274320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4075" name="Text Box 60"/>
          <p:cNvSpPr txBox="1">
            <a:spLocks noChangeArrowheads="1"/>
          </p:cNvSpPr>
          <p:nvPr/>
        </p:nvSpPr>
        <p:spPr bwMode="auto">
          <a:xfrm>
            <a:off x="335280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4076" name="Text Box 61"/>
          <p:cNvSpPr txBox="1">
            <a:spLocks noChangeArrowheads="1"/>
          </p:cNvSpPr>
          <p:nvPr/>
        </p:nvSpPr>
        <p:spPr bwMode="auto">
          <a:xfrm>
            <a:off x="39306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4077" name="Text Box 62"/>
          <p:cNvSpPr txBox="1">
            <a:spLocks noChangeArrowheads="1"/>
          </p:cNvSpPr>
          <p:nvPr/>
        </p:nvSpPr>
        <p:spPr bwMode="auto">
          <a:xfrm>
            <a:off x="45402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4078" name="Text Box 63"/>
          <p:cNvSpPr txBox="1">
            <a:spLocks noChangeArrowheads="1"/>
          </p:cNvSpPr>
          <p:nvPr/>
        </p:nvSpPr>
        <p:spPr bwMode="auto">
          <a:xfrm>
            <a:off x="52260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4079" name="Line 64"/>
          <p:cNvSpPr>
            <a:spLocks noChangeShapeType="1"/>
          </p:cNvSpPr>
          <p:nvPr/>
        </p:nvSpPr>
        <p:spPr bwMode="auto">
          <a:xfrm flipV="1">
            <a:off x="24384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80" name="Line 65"/>
          <p:cNvSpPr>
            <a:spLocks noChangeShapeType="1"/>
          </p:cNvSpPr>
          <p:nvPr/>
        </p:nvSpPr>
        <p:spPr bwMode="auto">
          <a:xfrm>
            <a:off x="2286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81" name="Line 66"/>
          <p:cNvSpPr>
            <a:spLocks noChangeShapeType="1"/>
          </p:cNvSpPr>
          <p:nvPr/>
        </p:nvSpPr>
        <p:spPr bwMode="auto">
          <a:xfrm flipV="1">
            <a:off x="69342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82" name="Line 67"/>
          <p:cNvSpPr>
            <a:spLocks noChangeShapeType="1"/>
          </p:cNvSpPr>
          <p:nvPr/>
        </p:nvSpPr>
        <p:spPr bwMode="auto">
          <a:xfrm>
            <a:off x="6858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97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" y="-12890"/>
            <a:ext cx="8534400" cy="758952"/>
          </a:xfrm>
        </p:spPr>
        <p:txBody>
          <a:bodyPr>
            <a:normAutofit/>
          </a:bodyPr>
          <a:lstStyle/>
          <a:p>
            <a:r>
              <a:rPr lang="en-US" sz="3700" dirty="0"/>
              <a:t>Elasticity, Total Revenue and Linear Demand</a:t>
            </a:r>
          </a:p>
        </p:txBody>
      </p:sp>
      <p:sp>
        <p:nvSpPr>
          <p:cNvPr id="45059" name="Text Box 7"/>
          <p:cNvSpPr txBox="1">
            <a:spLocks noChangeArrowheads="1"/>
          </p:cNvSpPr>
          <p:nvPr/>
        </p:nvSpPr>
        <p:spPr bwMode="auto">
          <a:xfrm>
            <a:off x="101536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5060" name="Text Box 8"/>
          <p:cNvSpPr txBox="1">
            <a:spLocks noChangeArrowheads="1"/>
          </p:cNvSpPr>
          <p:nvPr/>
        </p:nvSpPr>
        <p:spPr bwMode="auto">
          <a:xfrm>
            <a:off x="57340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2057400" y="213518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45062" name="Text Box 10"/>
          <p:cNvSpPr txBox="1">
            <a:spLocks noChangeArrowheads="1"/>
          </p:cNvSpPr>
          <p:nvPr/>
        </p:nvSpPr>
        <p:spPr bwMode="auto">
          <a:xfrm>
            <a:off x="6400800" y="2287588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</a:t>
            </a:r>
          </a:p>
        </p:txBody>
      </p:sp>
      <p:sp>
        <p:nvSpPr>
          <p:cNvPr id="45063" name="Line 11"/>
          <p:cNvSpPr>
            <a:spLocks noChangeShapeType="1"/>
          </p:cNvSpPr>
          <p:nvPr/>
        </p:nvSpPr>
        <p:spPr bwMode="auto">
          <a:xfrm>
            <a:off x="2438400" y="2667000"/>
            <a:ext cx="3048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5064" name="Text Box 12"/>
          <p:cNvSpPr txBox="1">
            <a:spLocks noChangeArrowheads="1"/>
          </p:cNvSpPr>
          <p:nvPr/>
        </p:nvSpPr>
        <p:spPr bwMode="auto">
          <a:xfrm>
            <a:off x="1889125" y="24399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45065" name="Line 25"/>
          <p:cNvSpPr>
            <a:spLocks noChangeShapeType="1"/>
          </p:cNvSpPr>
          <p:nvPr/>
        </p:nvSpPr>
        <p:spPr bwMode="auto">
          <a:xfrm flipV="1">
            <a:off x="2971800" y="3124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66" name="Line 26"/>
          <p:cNvSpPr>
            <a:spLocks noChangeShapeType="1"/>
          </p:cNvSpPr>
          <p:nvPr/>
        </p:nvSpPr>
        <p:spPr bwMode="auto">
          <a:xfrm flipH="1">
            <a:off x="24384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67" name="Text Box 27"/>
          <p:cNvSpPr txBox="1">
            <a:spLocks noChangeArrowheads="1"/>
          </p:cNvSpPr>
          <p:nvPr/>
        </p:nvSpPr>
        <p:spPr bwMode="auto">
          <a:xfrm>
            <a:off x="1905001" y="2971800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80</a:t>
            </a:r>
          </a:p>
        </p:txBody>
      </p:sp>
      <p:sp>
        <p:nvSpPr>
          <p:cNvPr id="45068" name="Text Box 28"/>
          <p:cNvSpPr txBox="1">
            <a:spLocks noChangeArrowheads="1"/>
          </p:cNvSpPr>
          <p:nvPr/>
        </p:nvSpPr>
        <p:spPr bwMode="auto">
          <a:xfrm>
            <a:off x="6324600" y="44973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800</a:t>
            </a:r>
          </a:p>
        </p:txBody>
      </p:sp>
      <p:sp>
        <p:nvSpPr>
          <p:cNvPr id="45069" name="Line 29"/>
          <p:cNvSpPr>
            <a:spLocks noChangeShapeType="1"/>
          </p:cNvSpPr>
          <p:nvPr/>
        </p:nvSpPr>
        <p:spPr bwMode="auto">
          <a:xfrm flipV="1">
            <a:off x="73152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70" name="Line 30"/>
          <p:cNvSpPr>
            <a:spLocks noChangeShapeType="1"/>
          </p:cNvSpPr>
          <p:nvPr/>
        </p:nvSpPr>
        <p:spPr bwMode="auto">
          <a:xfrm flipH="1">
            <a:off x="69342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71" name="Line 31"/>
          <p:cNvSpPr>
            <a:spLocks noChangeShapeType="1"/>
          </p:cNvSpPr>
          <p:nvPr/>
        </p:nvSpPr>
        <p:spPr bwMode="auto">
          <a:xfrm flipV="1">
            <a:off x="3581400" y="3657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72" name="Line 32"/>
          <p:cNvSpPr>
            <a:spLocks noChangeShapeType="1"/>
          </p:cNvSpPr>
          <p:nvPr/>
        </p:nvSpPr>
        <p:spPr bwMode="auto">
          <a:xfrm flipH="1">
            <a:off x="24384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73" name="Text Box 33"/>
          <p:cNvSpPr txBox="1">
            <a:spLocks noChangeArrowheads="1"/>
          </p:cNvSpPr>
          <p:nvPr/>
        </p:nvSpPr>
        <p:spPr bwMode="auto">
          <a:xfrm>
            <a:off x="1905000" y="3444876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60</a:t>
            </a:r>
          </a:p>
        </p:txBody>
      </p:sp>
      <p:sp>
        <p:nvSpPr>
          <p:cNvPr id="45074" name="Line 34"/>
          <p:cNvSpPr>
            <a:spLocks noChangeShapeType="1"/>
          </p:cNvSpPr>
          <p:nvPr/>
        </p:nvSpPr>
        <p:spPr bwMode="auto">
          <a:xfrm flipV="1">
            <a:off x="79248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75" name="Line 35"/>
          <p:cNvSpPr>
            <a:spLocks noChangeShapeType="1"/>
          </p:cNvSpPr>
          <p:nvPr/>
        </p:nvSpPr>
        <p:spPr bwMode="auto">
          <a:xfrm flipH="1">
            <a:off x="6934200" y="3581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76" name="Text Box 36"/>
          <p:cNvSpPr txBox="1">
            <a:spLocks noChangeArrowheads="1"/>
          </p:cNvSpPr>
          <p:nvPr/>
        </p:nvSpPr>
        <p:spPr bwMode="auto">
          <a:xfrm>
            <a:off x="6172201" y="3430588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1200</a:t>
            </a:r>
          </a:p>
        </p:txBody>
      </p:sp>
      <p:sp>
        <p:nvSpPr>
          <p:cNvPr id="45077" name="Line 37"/>
          <p:cNvSpPr>
            <a:spLocks noChangeShapeType="1"/>
          </p:cNvSpPr>
          <p:nvPr/>
        </p:nvSpPr>
        <p:spPr bwMode="auto">
          <a:xfrm flipV="1">
            <a:off x="4191000" y="4191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78" name="Line 38"/>
          <p:cNvSpPr>
            <a:spLocks noChangeShapeType="1"/>
          </p:cNvSpPr>
          <p:nvPr/>
        </p:nvSpPr>
        <p:spPr bwMode="auto">
          <a:xfrm flipH="1">
            <a:off x="2438400" y="4191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79" name="Text Box 39"/>
          <p:cNvSpPr txBox="1">
            <a:spLocks noChangeArrowheads="1"/>
          </p:cNvSpPr>
          <p:nvPr/>
        </p:nvSpPr>
        <p:spPr bwMode="auto">
          <a:xfrm>
            <a:off x="1905001" y="39766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40</a:t>
            </a:r>
          </a:p>
        </p:txBody>
      </p:sp>
      <p:sp>
        <p:nvSpPr>
          <p:cNvPr id="45080" name="Line 40"/>
          <p:cNvSpPr>
            <a:spLocks noChangeShapeType="1"/>
          </p:cNvSpPr>
          <p:nvPr/>
        </p:nvSpPr>
        <p:spPr bwMode="auto">
          <a:xfrm flipV="1">
            <a:off x="87630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81" name="Line 42"/>
          <p:cNvSpPr>
            <a:spLocks noChangeShapeType="1"/>
          </p:cNvSpPr>
          <p:nvPr/>
        </p:nvSpPr>
        <p:spPr bwMode="auto">
          <a:xfrm flipV="1">
            <a:off x="48006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82" name="Line 43"/>
          <p:cNvSpPr>
            <a:spLocks noChangeShapeType="1"/>
          </p:cNvSpPr>
          <p:nvPr/>
        </p:nvSpPr>
        <p:spPr bwMode="auto">
          <a:xfrm flipH="1">
            <a:off x="2438400" y="4724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83" name="Text Box 44"/>
          <p:cNvSpPr txBox="1">
            <a:spLocks noChangeArrowheads="1"/>
          </p:cNvSpPr>
          <p:nvPr/>
        </p:nvSpPr>
        <p:spPr bwMode="auto">
          <a:xfrm>
            <a:off x="1905000" y="4511676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20</a:t>
            </a:r>
          </a:p>
        </p:txBody>
      </p:sp>
      <p:sp>
        <p:nvSpPr>
          <p:cNvPr id="45084" name="Line 45"/>
          <p:cNvSpPr>
            <a:spLocks noChangeShapeType="1"/>
          </p:cNvSpPr>
          <p:nvPr/>
        </p:nvSpPr>
        <p:spPr bwMode="auto">
          <a:xfrm flipV="1">
            <a:off x="93726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85" name="Freeform 46"/>
          <p:cNvSpPr>
            <a:spLocks/>
          </p:cNvSpPr>
          <p:nvPr/>
        </p:nvSpPr>
        <p:spPr bwMode="auto">
          <a:xfrm>
            <a:off x="6934200" y="4632326"/>
            <a:ext cx="2478088" cy="15875"/>
          </a:xfrm>
          <a:custGeom>
            <a:avLst/>
            <a:gdLst>
              <a:gd name="T0" fmla="*/ 2147483647 w 1561"/>
              <a:gd name="T1" fmla="*/ 0 h 10"/>
              <a:gd name="T2" fmla="*/ 0 w 1561"/>
              <a:gd name="T3" fmla="*/ 2147483647 h 10"/>
              <a:gd name="T4" fmla="*/ 0 60000 65536"/>
              <a:gd name="T5" fmla="*/ 0 60000 65536"/>
              <a:gd name="T6" fmla="*/ 0 w 1561"/>
              <a:gd name="T7" fmla="*/ 0 h 10"/>
              <a:gd name="T8" fmla="*/ 1561 w 1561"/>
              <a:gd name="T9" fmla="*/ 10 h 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61" h="10">
                <a:moveTo>
                  <a:pt x="1561" y="0"/>
                </a:moveTo>
                <a:lnTo>
                  <a:pt x="0" y="1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86" name="Freeform 47"/>
          <p:cNvSpPr>
            <a:spLocks/>
          </p:cNvSpPr>
          <p:nvPr/>
        </p:nvSpPr>
        <p:spPr bwMode="auto">
          <a:xfrm>
            <a:off x="6934200" y="3238500"/>
            <a:ext cx="2819400" cy="2019300"/>
          </a:xfrm>
          <a:custGeom>
            <a:avLst/>
            <a:gdLst>
              <a:gd name="T0" fmla="*/ 0 w 1776"/>
              <a:gd name="T1" fmla="*/ 2147483647 h 1272"/>
              <a:gd name="T2" fmla="*/ 2147483647 w 1776"/>
              <a:gd name="T3" fmla="*/ 0 h 1272"/>
              <a:gd name="T4" fmla="*/ 2147483647 w 1776"/>
              <a:gd name="T5" fmla="*/ 2147483647 h 1272"/>
              <a:gd name="T6" fmla="*/ 0 60000 65536"/>
              <a:gd name="T7" fmla="*/ 0 60000 65536"/>
              <a:gd name="T8" fmla="*/ 0 60000 65536"/>
              <a:gd name="T9" fmla="*/ 0 w 1776"/>
              <a:gd name="T10" fmla="*/ 0 h 1272"/>
              <a:gd name="T11" fmla="*/ 1776 w 1776"/>
              <a:gd name="T12" fmla="*/ 1272 h 1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1272">
                <a:moveTo>
                  <a:pt x="0" y="1272"/>
                </a:moveTo>
                <a:cubicBezTo>
                  <a:pt x="148" y="1060"/>
                  <a:pt x="592" y="0"/>
                  <a:pt x="888" y="0"/>
                </a:cubicBezTo>
                <a:cubicBezTo>
                  <a:pt x="1184" y="0"/>
                  <a:pt x="1591" y="1007"/>
                  <a:pt x="1776" y="1272"/>
                </a:cubicBezTo>
              </a:path>
            </a:pathLst>
          </a:cu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5087" name="AutoShape 48"/>
          <p:cNvSpPr>
            <a:spLocks/>
          </p:cNvSpPr>
          <p:nvPr/>
        </p:nvSpPr>
        <p:spPr bwMode="auto">
          <a:xfrm rot="7794075">
            <a:off x="3098800" y="2141538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5088" name="AutoShape 49"/>
          <p:cNvSpPr>
            <a:spLocks/>
          </p:cNvSpPr>
          <p:nvPr/>
        </p:nvSpPr>
        <p:spPr bwMode="auto">
          <a:xfrm rot="7794075">
            <a:off x="4724400" y="35052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5089" name="Text Box 50"/>
          <p:cNvSpPr txBox="1">
            <a:spLocks noChangeArrowheads="1"/>
          </p:cNvSpPr>
          <p:nvPr/>
        </p:nvSpPr>
        <p:spPr bwMode="auto">
          <a:xfrm>
            <a:off x="4937125" y="3771901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Inelastic</a:t>
            </a:r>
          </a:p>
        </p:txBody>
      </p:sp>
      <p:sp>
        <p:nvSpPr>
          <p:cNvPr id="45090" name="Text Box 51"/>
          <p:cNvSpPr txBox="1">
            <a:spLocks noChangeArrowheads="1"/>
          </p:cNvSpPr>
          <p:nvPr/>
        </p:nvSpPr>
        <p:spPr bwMode="auto">
          <a:xfrm>
            <a:off x="3352800" y="2668588"/>
            <a:ext cx="775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Elastic</a:t>
            </a:r>
          </a:p>
        </p:txBody>
      </p:sp>
      <p:sp>
        <p:nvSpPr>
          <p:cNvPr id="45091" name="AutoShape 52"/>
          <p:cNvSpPr>
            <a:spLocks/>
          </p:cNvSpPr>
          <p:nvPr/>
        </p:nvSpPr>
        <p:spPr bwMode="auto">
          <a:xfrm rot="-5400000">
            <a:off x="7505700" y="51435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5092" name="Rectangle 53"/>
          <p:cNvSpPr>
            <a:spLocks noChangeArrowheads="1"/>
          </p:cNvSpPr>
          <p:nvPr/>
        </p:nvSpPr>
        <p:spPr bwMode="auto">
          <a:xfrm>
            <a:off x="7162800" y="5943600"/>
            <a:ext cx="775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Elastic</a:t>
            </a:r>
          </a:p>
        </p:txBody>
      </p:sp>
      <p:sp>
        <p:nvSpPr>
          <p:cNvPr id="45093" name="AutoShape 54"/>
          <p:cNvSpPr>
            <a:spLocks/>
          </p:cNvSpPr>
          <p:nvPr/>
        </p:nvSpPr>
        <p:spPr bwMode="auto">
          <a:xfrm rot="-5400000">
            <a:off x="9182100" y="51435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5094" name="Rectangle 55"/>
          <p:cNvSpPr>
            <a:spLocks noChangeArrowheads="1"/>
          </p:cNvSpPr>
          <p:nvPr/>
        </p:nvSpPr>
        <p:spPr bwMode="auto">
          <a:xfrm>
            <a:off x="8839200" y="6019801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Inelastic</a:t>
            </a:r>
          </a:p>
        </p:txBody>
      </p:sp>
      <p:sp>
        <p:nvSpPr>
          <p:cNvPr id="45095" name="Text Box 56"/>
          <p:cNvSpPr txBox="1">
            <a:spLocks noChangeArrowheads="1"/>
          </p:cNvSpPr>
          <p:nvPr/>
        </p:nvSpPr>
        <p:spPr bwMode="auto">
          <a:xfrm>
            <a:off x="6781800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5096" name="Text Box 57"/>
          <p:cNvSpPr txBox="1">
            <a:spLocks noChangeArrowheads="1"/>
          </p:cNvSpPr>
          <p:nvPr/>
        </p:nvSpPr>
        <p:spPr bwMode="auto">
          <a:xfrm>
            <a:off x="7156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5097" name="Text Box 58"/>
          <p:cNvSpPr txBox="1">
            <a:spLocks noChangeArrowheads="1"/>
          </p:cNvSpPr>
          <p:nvPr/>
        </p:nvSpPr>
        <p:spPr bwMode="auto">
          <a:xfrm>
            <a:off x="7791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5098" name="Text Box 59"/>
          <p:cNvSpPr txBox="1">
            <a:spLocks noChangeArrowheads="1"/>
          </p:cNvSpPr>
          <p:nvPr/>
        </p:nvSpPr>
        <p:spPr bwMode="auto">
          <a:xfrm>
            <a:off x="85026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5099" name="Text Box 60"/>
          <p:cNvSpPr txBox="1">
            <a:spLocks noChangeArrowheads="1"/>
          </p:cNvSpPr>
          <p:nvPr/>
        </p:nvSpPr>
        <p:spPr bwMode="auto">
          <a:xfrm>
            <a:off x="9188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5100" name="Text Box 61"/>
          <p:cNvSpPr txBox="1">
            <a:spLocks noChangeArrowheads="1"/>
          </p:cNvSpPr>
          <p:nvPr/>
        </p:nvSpPr>
        <p:spPr bwMode="auto">
          <a:xfrm>
            <a:off x="9696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5101" name="Text Box 62"/>
          <p:cNvSpPr txBox="1">
            <a:spLocks noChangeArrowheads="1"/>
          </p:cNvSpPr>
          <p:nvPr/>
        </p:nvSpPr>
        <p:spPr bwMode="auto">
          <a:xfrm>
            <a:off x="2209800" y="54244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5102" name="Text Box 63"/>
          <p:cNvSpPr txBox="1">
            <a:spLocks noChangeArrowheads="1"/>
          </p:cNvSpPr>
          <p:nvPr/>
        </p:nvSpPr>
        <p:spPr bwMode="auto">
          <a:xfrm>
            <a:off x="278765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5103" name="Text Box 64"/>
          <p:cNvSpPr txBox="1">
            <a:spLocks noChangeArrowheads="1"/>
          </p:cNvSpPr>
          <p:nvPr/>
        </p:nvSpPr>
        <p:spPr bwMode="auto">
          <a:xfrm>
            <a:off x="339725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5104" name="Text Box 65"/>
          <p:cNvSpPr txBox="1">
            <a:spLocks noChangeArrowheads="1"/>
          </p:cNvSpPr>
          <p:nvPr/>
        </p:nvSpPr>
        <p:spPr bwMode="auto">
          <a:xfrm>
            <a:off x="39306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5105" name="Text Box 66"/>
          <p:cNvSpPr txBox="1">
            <a:spLocks noChangeArrowheads="1"/>
          </p:cNvSpPr>
          <p:nvPr/>
        </p:nvSpPr>
        <p:spPr bwMode="auto">
          <a:xfrm>
            <a:off x="45402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5106" name="Text Box 67"/>
          <p:cNvSpPr txBox="1">
            <a:spLocks noChangeArrowheads="1"/>
          </p:cNvSpPr>
          <p:nvPr/>
        </p:nvSpPr>
        <p:spPr bwMode="auto">
          <a:xfrm>
            <a:off x="52260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5107" name="Line 68"/>
          <p:cNvSpPr>
            <a:spLocks noChangeShapeType="1"/>
          </p:cNvSpPr>
          <p:nvPr/>
        </p:nvSpPr>
        <p:spPr bwMode="auto">
          <a:xfrm flipV="1">
            <a:off x="24384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108" name="Line 69"/>
          <p:cNvSpPr>
            <a:spLocks noChangeShapeType="1"/>
          </p:cNvSpPr>
          <p:nvPr/>
        </p:nvSpPr>
        <p:spPr bwMode="auto">
          <a:xfrm>
            <a:off x="2286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109" name="Line 70"/>
          <p:cNvSpPr>
            <a:spLocks noChangeShapeType="1"/>
          </p:cNvSpPr>
          <p:nvPr/>
        </p:nvSpPr>
        <p:spPr bwMode="auto">
          <a:xfrm flipV="1">
            <a:off x="69342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110" name="Line 71"/>
          <p:cNvSpPr>
            <a:spLocks noChangeShapeType="1"/>
          </p:cNvSpPr>
          <p:nvPr/>
        </p:nvSpPr>
        <p:spPr bwMode="auto">
          <a:xfrm>
            <a:off x="6858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42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5087</TotalTime>
  <Words>2846</Words>
  <Application>Microsoft Office PowerPoint</Application>
  <PresentationFormat>Widescreen</PresentationFormat>
  <Paragraphs>772</Paragraphs>
  <Slides>50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Symbol</vt:lpstr>
      <vt:lpstr>Office Theme</vt:lpstr>
      <vt:lpstr>Clip</vt:lpstr>
      <vt:lpstr>Pricing Strategies: The Basics</vt:lpstr>
      <vt:lpstr>Review from last time</vt:lpstr>
      <vt:lpstr>Elasticity, Total Revenue and Linear Demand</vt:lpstr>
      <vt:lpstr>Elasticity, Total Revenue and Linear Demand</vt:lpstr>
      <vt:lpstr>Elasticity, Total Revenue and Linear Demand</vt:lpstr>
      <vt:lpstr>Elasticity, Total Revenue and Linear Demand</vt:lpstr>
      <vt:lpstr>Elasticity, Total Revenue and Linear Demand</vt:lpstr>
      <vt:lpstr>Elasticity, Total Revenue and Linear Demand</vt:lpstr>
      <vt:lpstr>Elasticity, Total Revenue and Linear Demand</vt:lpstr>
      <vt:lpstr>Elasticity, Total Revenue and Linear Demand</vt:lpstr>
      <vt:lpstr>Now: Profit maximization, balancing two parts</vt:lpstr>
      <vt:lpstr>Revenues</vt:lpstr>
      <vt:lpstr>Revenue and Profit</vt:lpstr>
      <vt:lpstr>Motivating example</vt:lpstr>
      <vt:lpstr>Profit Maximization and Marginal Analysis</vt:lpstr>
      <vt:lpstr>This is an important idea that will apply in many contexts</vt:lpstr>
      <vt:lpstr>The Result: when maximizing profits…</vt:lpstr>
      <vt:lpstr>Price elasticity and Marginal Revenue</vt:lpstr>
      <vt:lpstr>Marginal Revenue</vt:lpstr>
      <vt:lpstr>We’re ready to think about pricing strategies</vt:lpstr>
      <vt:lpstr>Answer: An Overview</vt:lpstr>
      <vt:lpstr>Using the formula</vt:lpstr>
      <vt:lpstr>If the elasticity applies everywhere…</vt:lpstr>
      <vt:lpstr>An “Old” Problem</vt:lpstr>
      <vt:lpstr>Two Big Takeaways Today: Profit Maximization</vt:lpstr>
      <vt:lpstr>Elasticity of Firm Demand Measures Competition</vt:lpstr>
      <vt:lpstr>Firms with Market Power</vt:lpstr>
      <vt:lpstr>Monopoly: The Extreme case</vt:lpstr>
      <vt:lpstr>Market Power over Time: De Loecker and Eeckhout (2022)</vt:lpstr>
      <vt:lpstr>“Natural” Sources of Market Power</vt:lpstr>
      <vt:lpstr>“Created” Sources of Market Power</vt:lpstr>
      <vt:lpstr>Managers have a big impact on this</vt:lpstr>
      <vt:lpstr>Now some more about costs</vt:lpstr>
      <vt:lpstr>Economic costs are not the same as accounting costs</vt:lpstr>
      <vt:lpstr>An important way to categorize economic costs </vt:lpstr>
      <vt:lpstr>Example: Ice-cream costs</vt:lpstr>
      <vt:lpstr>Example: Ice-cream costs</vt:lpstr>
      <vt:lpstr>Example: Ice-cream pricing</vt:lpstr>
      <vt:lpstr>Example: Ice-cream pricing</vt:lpstr>
      <vt:lpstr>Example: Ice-cream pricing</vt:lpstr>
      <vt:lpstr>Example: Ice-cream pricing</vt:lpstr>
      <vt:lpstr>Useful Formulae </vt:lpstr>
      <vt:lpstr>Example: Ice-cream pricing</vt:lpstr>
      <vt:lpstr>Example: Ice-cream pricing</vt:lpstr>
      <vt:lpstr>Average Cost</vt:lpstr>
      <vt:lpstr>PowerPoint Presentation</vt:lpstr>
      <vt:lpstr>Market Power: the big picture</vt:lpstr>
      <vt:lpstr>Cost of market power</vt:lpstr>
      <vt:lpstr>Summary</vt:lpstr>
      <vt:lpstr>Optional: deriving MR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Profit Maximization</dc:title>
  <dc:creator>Matthew Mitchell</dc:creator>
  <cp:lastModifiedBy>Matthew Mitchell</cp:lastModifiedBy>
  <cp:revision>35</cp:revision>
  <dcterms:created xsi:type="dcterms:W3CDTF">2019-10-04T13:40:42Z</dcterms:created>
  <dcterms:modified xsi:type="dcterms:W3CDTF">2023-10-02T18:10:05Z</dcterms:modified>
</cp:coreProperties>
</file>