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319" r:id="rId6"/>
    <p:sldId id="261" r:id="rId7"/>
    <p:sldId id="262" r:id="rId8"/>
    <p:sldId id="264" r:id="rId9"/>
    <p:sldId id="265" r:id="rId10"/>
    <p:sldId id="266" r:id="rId11"/>
    <p:sldId id="282" r:id="rId12"/>
    <p:sldId id="320" r:id="rId13"/>
    <p:sldId id="321" r:id="rId14"/>
    <p:sldId id="322" r:id="rId15"/>
    <p:sldId id="323" r:id="rId16"/>
    <p:sldId id="279" r:id="rId17"/>
    <p:sldId id="280" r:id="rId18"/>
    <p:sldId id="324" r:id="rId19"/>
    <p:sldId id="325" r:id="rId20"/>
    <p:sldId id="283" r:id="rId21"/>
    <p:sldId id="272" r:id="rId22"/>
    <p:sldId id="270" r:id="rId23"/>
    <p:sldId id="271" r:id="rId24"/>
    <p:sldId id="267" r:id="rId25"/>
    <p:sldId id="268" r:id="rId26"/>
    <p:sldId id="312" r:id="rId27"/>
    <p:sldId id="276" r:id="rId28"/>
    <p:sldId id="277" r:id="rId29"/>
    <p:sldId id="278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7" autoAdjust="0"/>
    <p:restoredTop sz="94773" autoAdjust="0"/>
  </p:normalViewPr>
  <p:slideViewPr>
    <p:cSldViewPr snapToGrid="0">
      <p:cViewPr>
        <p:scale>
          <a:sx n="70" d="100"/>
          <a:sy n="70" d="100"/>
        </p:scale>
        <p:origin x="1123" y="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63792B-2689-4DAA-A55F-B59647DB94D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22EAAA-8604-4AA0-B717-15B53698269D}">
      <dgm:prSet/>
      <dgm:spPr/>
      <dgm:t>
        <a:bodyPr/>
        <a:lstStyle/>
        <a:p>
          <a:pPr rtl="0"/>
          <a:r>
            <a:rPr lang="en-US" dirty="0"/>
            <a:t>Deeper dive into quantifying demand</a:t>
          </a:r>
        </a:p>
      </dgm:t>
    </dgm:pt>
    <dgm:pt modelId="{B403C323-67F5-4957-B92E-25D1DAB4135B}" type="parTrans" cxnId="{7A058599-3B2F-407B-9FE7-201419323E68}">
      <dgm:prSet/>
      <dgm:spPr/>
      <dgm:t>
        <a:bodyPr/>
        <a:lstStyle/>
        <a:p>
          <a:endParaRPr lang="en-US"/>
        </a:p>
      </dgm:t>
    </dgm:pt>
    <dgm:pt modelId="{2F4CB58B-CDB8-48F6-B08D-5EAAD05A01EE}" type="sibTrans" cxnId="{7A058599-3B2F-407B-9FE7-201419323E68}">
      <dgm:prSet/>
      <dgm:spPr/>
      <dgm:t>
        <a:bodyPr/>
        <a:lstStyle/>
        <a:p>
          <a:endParaRPr lang="en-US"/>
        </a:p>
      </dgm:t>
    </dgm:pt>
    <dgm:pt modelId="{2959FFB3-F048-4972-AB78-2F2C079E4383}">
      <dgm:prSet/>
      <dgm:spPr/>
      <dgm:t>
        <a:bodyPr/>
        <a:lstStyle/>
        <a:p>
          <a:pPr rtl="0"/>
          <a:r>
            <a:rPr lang="en-US" dirty="0"/>
            <a:t>Relevant to </a:t>
          </a:r>
          <a:r>
            <a:rPr lang="en-US" i="1" dirty="0"/>
            <a:t>industry</a:t>
          </a:r>
          <a:r>
            <a:rPr lang="en-US" dirty="0"/>
            <a:t> demand and the supply and demand model: is demand steep or flat?</a:t>
          </a:r>
        </a:p>
      </dgm:t>
    </dgm:pt>
    <dgm:pt modelId="{D0FD2977-F828-4420-8D66-E42A2DC23761}" type="parTrans" cxnId="{F3718CDD-C7EA-4A71-8442-32E3882BEDE1}">
      <dgm:prSet/>
      <dgm:spPr/>
      <dgm:t>
        <a:bodyPr/>
        <a:lstStyle/>
        <a:p>
          <a:endParaRPr lang="en-CA"/>
        </a:p>
      </dgm:t>
    </dgm:pt>
    <dgm:pt modelId="{D5009FFA-3F70-4EC0-A002-FD2B81B3438D}" type="sibTrans" cxnId="{F3718CDD-C7EA-4A71-8442-32E3882BEDE1}">
      <dgm:prSet/>
      <dgm:spPr/>
      <dgm:t>
        <a:bodyPr/>
        <a:lstStyle/>
        <a:p>
          <a:endParaRPr lang="en-CA"/>
        </a:p>
      </dgm:t>
    </dgm:pt>
    <dgm:pt modelId="{13B98BAC-3B1F-4BED-9CB3-B9DD335F0B70}">
      <dgm:prSet/>
      <dgm:spPr/>
      <dgm:t>
        <a:bodyPr/>
        <a:lstStyle/>
        <a:p>
          <a:pPr rtl="0"/>
          <a:r>
            <a:rPr lang="en-US" dirty="0"/>
            <a:t> But also relevant to </a:t>
          </a:r>
          <a:r>
            <a:rPr lang="en-US" i="1" dirty="0"/>
            <a:t>firm</a:t>
          </a:r>
          <a:r>
            <a:rPr lang="en-US" dirty="0"/>
            <a:t> demand: how does demand influence pricing</a:t>
          </a:r>
        </a:p>
      </dgm:t>
    </dgm:pt>
    <dgm:pt modelId="{700D4072-AFA2-4FB0-B2D5-B4BF0DDED0ED}" type="parTrans" cxnId="{8C448F5A-DF2F-4EC9-8A2E-3AABBA7C2041}">
      <dgm:prSet/>
      <dgm:spPr/>
      <dgm:t>
        <a:bodyPr/>
        <a:lstStyle/>
        <a:p>
          <a:endParaRPr lang="en-CA"/>
        </a:p>
      </dgm:t>
    </dgm:pt>
    <dgm:pt modelId="{8855D003-C529-46AA-A50E-CC92F2B6DD67}" type="sibTrans" cxnId="{8C448F5A-DF2F-4EC9-8A2E-3AABBA7C2041}">
      <dgm:prSet/>
      <dgm:spPr/>
      <dgm:t>
        <a:bodyPr/>
        <a:lstStyle/>
        <a:p>
          <a:endParaRPr lang="en-CA"/>
        </a:p>
      </dgm:t>
    </dgm:pt>
    <dgm:pt modelId="{7E08F953-6DC8-400E-B5A7-E2DE1E7427DF}" type="pres">
      <dgm:prSet presAssocID="{8F63792B-2689-4DAA-A55F-B59647DB94D0}" presName="linear" presStyleCnt="0">
        <dgm:presLayoutVars>
          <dgm:animLvl val="lvl"/>
          <dgm:resizeHandles val="exact"/>
        </dgm:presLayoutVars>
      </dgm:prSet>
      <dgm:spPr/>
    </dgm:pt>
    <dgm:pt modelId="{3FD77225-9DA7-4AFD-9209-2779D7348CC0}" type="pres">
      <dgm:prSet presAssocID="{2622EAAA-8604-4AA0-B717-15B53698269D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77B7E3F0-3941-4E5E-9F46-1FC2D91AF6A7}" type="pres">
      <dgm:prSet presAssocID="{2622EAAA-8604-4AA0-B717-15B53698269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95C362E-7A92-4BEF-9DDD-B2D5E313E838}" type="presOf" srcId="{8F63792B-2689-4DAA-A55F-B59647DB94D0}" destId="{7E08F953-6DC8-400E-B5A7-E2DE1E7427DF}" srcOrd="0" destOrd="0" presId="urn:microsoft.com/office/officeart/2005/8/layout/vList2"/>
    <dgm:cxn modelId="{3C71B05D-6B3A-4C0F-8716-5647D8A52D55}" type="presOf" srcId="{13B98BAC-3B1F-4BED-9CB3-B9DD335F0B70}" destId="{77B7E3F0-3941-4E5E-9F46-1FC2D91AF6A7}" srcOrd="0" destOrd="1" presId="urn:microsoft.com/office/officeart/2005/8/layout/vList2"/>
    <dgm:cxn modelId="{8C448F5A-DF2F-4EC9-8A2E-3AABBA7C2041}" srcId="{2622EAAA-8604-4AA0-B717-15B53698269D}" destId="{13B98BAC-3B1F-4BED-9CB3-B9DD335F0B70}" srcOrd="1" destOrd="0" parTransId="{700D4072-AFA2-4FB0-B2D5-B4BF0DDED0ED}" sibTransId="{8855D003-C529-46AA-A50E-CC92F2B6DD67}"/>
    <dgm:cxn modelId="{7A058599-3B2F-407B-9FE7-201419323E68}" srcId="{8F63792B-2689-4DAA-A55F-B59647DB94D0}" destId="{2622EAAA-8604-4AA0-B717-15B53698269D}" srcOrd="0" destOrd="0" parTransId="{B403C323-67F5-4957-B92E-25D1DAB4135B}" sibTransId="{2F4CB58B-CDB8-48F6-B08D-5EAAD05A01EE}"/>
    <dgm:cxn modelId="{F3718CDD-C7EA-4A71-8442-32E3882BEDE1}" srcId="{2622EAAA-8604-4AA0-B717-15B53698269D}" destId="{2959FFB3-F048-4972-AB78-2F2C079E4383}" srcOrd="0" destOrd="0" parTransId="{D0FD2977-F828-4420-8D66-E42A2DC23761}" sibTransId="{D5009FFA-3F70-4EC0-A002-FD2B81B3438D}"/>
    <dgm:cxn modelId="{E49506E0-61DF-46B6-95BA-EA303F128F48}" type="presOf" srcId="{2622EAAA-8604-4AA0-B717-15B53698269D}" destId="{3FD77225-9DA7-4AFD-9209-2779D7348CC0}" srcOrd="0" destOrd="0" presId="urn:microsoft.com/office/officeart/2005/8/layout/vList2"/>
    <dgm:cxn modelId="{D499B3F8-4909-49A9-98E7-09F3DAFF7987}" type="presOf" srcId="{2959FFB3-F048-4972-AB78-2F2C079E4383}" destId="{77B7E3F0-3941-4E5E-9F46-1FC2D91AF6A7}" srcOrd="0" destOrd="0" presId="urn:microsoft.com/office/officeart/2005/8/layout/vList2"/>
    <dgm:cxn modelId="{6BBD193E-17BC-4EF0-B020-7EA6B429C555}" type="presParOf" srcId="{7E08F953-6DC8-400E-B5A7-E2DE1E7427DF}" destId="{3FD77225-9DA7-4AFD-9209-2779D7348CC0}" srcOrd="0" destOrd="0" presId="urn:microsoft.com/office/officeart/2005/8/layout/vList2"/>
    <dgm:cxn modelId="{F99C8813-B4B7-4260-A036-DAC85306FBB9}" type="presParOf" srcId="{7E08F953-6DC8-400E-B5A7-E2DE1E7427DF}" destId="{77B7E3F0-3941-4E5E-9F46-1FC2D91AF6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1EC92A-E0FC-4C41-9B15-D6746678E0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1AE9030-E475-4A33-A512-0404FF11A2C8}">
      <dgm:prSet/>
      <dgm:spPr/>
      <dgm:t>
        <a:bodyPr/>
        <a:lstStyle/>
        <a:p>
          <a:pPr rtl="0"/>
          <a:r>
            <a:rPr lang="en-US"/>
            <a:t>Questions:</a:t>
          </a:r>
        </a:p>
      </dgm:t>
    </dgm:pt>
    <dgm:pt modelId="{DA86AE81-EC5B-44F4-94A7-C46D066C0586}" type="parTrans" cxnId="{A89A3E1A-4CDA-433C-A803-AE6F34720E6C}">
      <dgm:prSet/>
      <dgm:spPr/>
      <dgm:t>
        <a:bodyPr/>
        <a:lstStyle/>
        <a:p>
          <a:endParaRPr lang="en-US"/>
        </a:p>
      </dgm:t>
    </dgm:pt>
    <dgm:pt modelId="{6167BCB1-CB80-441E-8707-8D3249A74A91}" type="sibTrans" cxnId="{A89A3E1A-4CDA-433C-A803-AE6F34720E6C}">
      <dgm:prSet/>
      <dgm:spPr/>
      <dgm:t>
        <a:bodyPr/>
        <a:lstStyle/>
        <a:p>
          <a:endParaRPr lang="en-US"/>
        </a:p>
      </dgm:t>
    </dgm:pt>
    <dgm:pt modelId="{78AFBE65-ED4F-45F7-BE7A-41B245DA766D}">
      <dgm:prSet/>
      <dgm:spPr/>
      <dgm:t>
        <a:bodyPr/>
        <a:lstStyle/>
        <a:p>
          <a:pPr rtl="0"/>
          <a:r>
            <a:rPr lang="en-US"/>
            <a:t>How sensitive is demand to price?</a:t>
          </a:r>
        </a:p>
      </dgm:t>
    </dgm:pt>
    <dgm:pt modelId="{2673404D-24C0-4FF4-919A-164F7ED96FE1}" type="parTrans" cxnId="{E5BF5AC7-44C8-49DD-8455-FFAF634A569B}">
      <dgm:prSet/>
      <dgm:spPr/>
      <dgm:t>
        <a:bodyPr/>
        <a:lstStyle/>
        <a:p>
          <a:endParaRPr lang="en-US"/>
        </a:p>
      </dgm:t>
    </dgm:pt>
    <dgm:pt modelId="{AF46299D-E40C-4A9C-B260-11A6C7FC4C17}" type="sibTrans" cxnId="{E5BF5AC7-44C8-49DD-8455-FFAF634A569B}">
      <dgm:prSet/>
      <dgm:spPr/>
      <dgm:t>
        <a:bodyPr/>
        <a:lstStyle/>
        <a:p>
          <a:endParaRPr lang="en-US"/>
        </a:p>
      </dgm:t>
    </dgm:pt>
    <dgm:pt modelId="{91C4CDC2-A07F-4972-8BDA-347784A91A07}">
      <dgm:prSet/>
      <dgm:spPr/>
      <dgm:t>
        <a:bodyPr/>
        <a:lstStyle/>
        <a:p>
          <a:pPr rtl="0"/>
          <a:r>
            <a:rPr lang="en-US"/>
            <a:t>How important is the pricing of competing products?</a:t>
          </a:r>
        </a:p>
      </dgm:t>
    </dgm:pt>
    <dgm:pt modelId="{BA41E531-D905-43C1-A845-D745A5FE4AB2}" type="parTrans" cxnId="{2DC7F5ED-07E6-4438-A84D-07104FC730C0}">
      <dgm:prSet/>
      <dgm:spPr/>
      <dgm:t>
        <a:bodyPr/>
        <a:lstStyle/>
        <a:p>
          <a:endParaRPr lang="en-US"/>
        </a:p>
      </dgm:t>
    </dgm:pt>
    <dgm:pt modelId="{D8B2E150-2390-490A-8F9C-2AC06BF7099A}" type="sibTrans" cxnId="{2DC7F5ED-07E6-4438-A84D-07104FC730C0}">
      <dgm:prSet/>
      <dgm:spPr/>
      <dgm:t>
        <a:bodyPr/>
        <a:lstStyle/>
        <a:p>
          <a:endParaRPr lang="en-US"/>
        </a:p>
      </dgm:t>
    </dgm:pt>
    <dgm:pt modelId="{0F2B4755-946B-4441-A259-CABBC8C59133}">
      <dgm:prSet/>
      <dgm:spPr/>
      <dgm:t>
        <a:bodyPr/>
        <a:lstStyle/>
        <a:p>
          <a:pPr rtl="0"/>
          <a:r>
            <a:rPr lang="en-US"/>
            <a:t>Concepts:</a:t>
          </a:r>
        </a:p>
      </dgm:t>
    </dgm:pt>
    <dgm:pt modelId="{378D1F4A-2BB0-4B49-B71D-BCE6EB816422}" type="parTrans" cxnId="{967E8818-732B-4768-899F-B65EDD3038C7}">
      <dgm:prSet/>
      <dgm:spPr/>
      <dgm:t>
        <a:bodyPr/>
        <a:lstStyle/>
        <a:p>
          <a:endParaRPr lang="en-US"/>
        </a:p>
      </dgm:t>
    </dgm:pt>
    <dgm:pt modelId="{064D1908-E853-4CE9-B9B3-17F72624F0A5}" type="sibTrans" cxnId="{967E8818-732B-4768-899F-B65EDD3038C7}">
      <dgm:prSet/>
      <dgm:spPr/>
      <dgm:t>
        <a:bodyPr/>
        <a:lstStyle/>
        <a:p>
          <a:endParaRPr lang="en-US"/>
        </a:p>
      </dgm:t>
    </dgm:pt>
    <dgm:pt modelId="{1ADBE7DB-8C86-44F2-A419-46074713616C}">
      <dgm:prSet/>
      <dgm:spPr/>
      <dgm:t>
        <a:bodyPr/>
        <a:lstStyle/>
        <a:p>
          <a:pPr rtl="0"/>
          <a:r>
            <a:rPr lang="en-US"/>
            <a:t>Demand functions (from last time, but with equations)</a:t>
          </a:r>
        </a:p>
      </dgm:t>
    </dgm:pt>
    <dgm:pt modelId="{82A7FCE8-A2FF-4CCC-B80D-6C065683BE96}" type="parTrans" cxnId="{3AB25F89-4E24-4EC3-A2D8-004E61B2B6F9}">
      <dgm:prSet/>
      <dgm:spPr/>
      <dgm:t>
        <a:bodyPr/>
        <a:lstStyle/>
        <a:p>
          <a:endParaRPr lang="en-US"/>
        </a:p>
      </dgm:t>
    </dgm:pt>
    <dgm:pt modelId="{5E3CFC3C-8F26-444A-B6EC-927B31900364}" type="sibTrans" cxnId="{3AB25F89-4E24-4EC3-A2D8-004E61B2B6F9}">
      <dgm:prSet/>
      <dgm:spPr/>
      <dgm:t>
        <a:bodyPr/>
        <a:lstStyle/>
        <a:p>
          <a:endParaRPr lang="en-US"/>
        </a:p>
      </dgm:t>
    </dgm:pt>
    <dgm:pt modelId="{9D110F12-E63A-4886-9647-3E8357216D29}">
      <dgm:prSet/>
      <dgm:spPr/>
      <dgm:t>
        <a:bodyPr/>
        <a:lstStyle/>
        <a:p>
          <a:pPr rtl="0"/>
          <a:r>
            <a:rPr lang="en-US"/>
            <a:t>Demand elasticity</a:t>
          </a:r>
        </a:p>
      </dgm:t>
    </dgm:pt>
    <dgm:pt modelId="{7CD28623-671C-4064-8EFA-755DB4CA75DF}" type="parTrans" cxnId="{082C8766-C73D-4D65-9CFF-FC63F0D1A7F6}">
      <dgm:prSet/>
      <dgm:spPr/>
      <dgm:t>
        <a:bodyPr/>
        <a:lstStyle/>
        <a:p>
          <a:endParaRPr lang="en-US"/>
        </a:p>
      </dgm:t>
    </dgm:pt>
    <dgm:pt modelId="{9348E2B7-F37D-4AD0-A15C-A3B37FA91263}" type="sibTrans" cxnId="{082C8766-C73D-4D65-9CFF-FC63F0D1A7F6}">
      <dgm:prSet/>
      <dgm:spPr/>
      <dgm:t>
        <a:bodyPr/>
        <a:lstStyle/>
        <a:p>
          <a:endParaRPr lang="en-US"/>
        </a:p>
      </dgm:t>
    </dgm:pt>
    <dgm:pt modelId="{CAA01BDE-A7FD-46E1-BA6D-41B1FC7D477F}">
      <dgm:prSet/>
      <dgm:spPr/>
      <dgm:t>
        <a:bodyPr/>
        <a:lstStyle/>
        <a:p>
          <a:pPr rtl="0"/>
          <a:r>
            <a:rPr lang="en-US"/>
            <a:t>Economic principles:</a:t>
          </a:r>
        </a:p>
      </dgm:t>
    </dgm:pt>
    <dgm:pt modelId="{576871A7-FC63-4FE9-A519-84E770990278}" type="parTrans" cxnId="{4347B1A6-BF3F-400E-ACBF-C94B48F176F3}">
      <dgm:prSet/>
      <dgm:spPr/>
      <dgm:t>
        <a:bodyPr/>
        <a:lstStyle/>
        <a:p>
          <a:endParaRPr lang="en-US"/>
        </a:p>
      </dgm:t>
    </dgm:pt>
    <dgm:pt modelId="{CCA3B570-709D-40AF-B511-AC170818607B}" type="sibTrans" cxnId="{4347B1A6-BF3F-400E-ACBF-C94B48F176F3}">
      <dgm:prSet/>
      <dgm:spPr/>
      <dgm:t>
        <a:bodyPr/>
        <a:lstStyle/>
        <a:p>
          <a:endParaRPr lang="en-US"/>
        </a:p>
      </dgm:t>
    </dgm:pt>
    <dgm:pt modelId="{920972B3-F140-43D9-B0AC-4D75733AEE01}">
      <dgm:prSet/>
      <dgm:spPr/>
      <dgm:t>
        <a:bodyPr/>
        <a:lstStyle/>
        <a:p>
          <a:pPr rtl="0"/>
          <a:r>
            <a:rPr lang="en-US" dirty="0"/>
            <a:t>Sometimes reducing price attracts many more customers, sometimes only very few</a:t>
          </a:r>
        </a:p>
      </dgm:t>
    </dgm:pt>
    <dgm:pt modelId="{EAA92D08-0BB2-44FD-B56C-5D5EC55B20ED}" type="parTrans" cxnId="{D4122AA3-947A-4113-8FD6-6FBA6F87E111}">
      <dgm:prSet/>
      <dgm:spPr/>
      <dgm:t>
        <a:bodyPr/>
        <a:lstStyle/>
        <a:p>
          <a:endParaRPr lang="en-US"/>
        </a:p>
      </dgm:t>
    </dgm:pt>
    <dgm:pt modelId="{49777256-BDBD-4FA4-A218-18FC69F03308}" type="sibTrans" cxnId="{D4122AA3-947A-4113-8FD6-6FBA6F87E111}">
      <dgm:prSet/>
      <dgm:spPr/>
      <dgm:t>
        <a:bodyPr/>
        <a:lstStyle/>
        <a:p>
          <a:endParaRPr lang="en-US"/>
        </a:p>
      </dgm:t>
    </dgm:pt>
    <dgm:pt modelId="{75F780C2-ABB9-4230-AA00-38EA781C8690}" type="pres">
      <dgm:prSet presAssocID="{F01EC92A-E0FC-4C41-9B15-D6746678E0F8}" presName="linear" presStyleCnt="0">
        <dgm:presLayoutVars>
          <dgm:animLvl val="lvl"/>
          <dgm:resizeHandles val="exact"/>
        </dgm:presLayoutVars>
      </dgm:prSet>
      <dgm:spPr/>
    </dgm:pt>
    <dgm:pt modelId="{BF860628-54EE-44DA-B2FF-309DEB279CCD}" type="pres">
      <dgm:prSet presAssocID="{01AE9030-E475-4A33-A512-0404FF11A2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1B32A00-685B-4B71-94DD-29D60BB5E425}" type="pres">
      <dgm:prSet presAssocID="{01AE9030-E475-4A33-A512-0404FF11A2C8}" presName="childText" presStyleLbl="revTx" presStyleIdx="0" presStyleCnt="3">
        <dgm:presLayoutVars>
          <dgm:bulletEnabled val="1"/>
        </dgm:presLayoutVars>
      </dgm:prSet>
      <dgm:spPr/>
    </dgm:pt>
    <dgm:pt modelId="{319C9583-9191-48E5-8B36-998C162683BE}" type="pres">
      <dgm:prSet presAssocID="{0F2B4755-946B-4441-A259-CABBC8C591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9E69F0-BE50-440B-A34C-F336307ED3E6}" type="pres">
      <dgm:prSet presAssocID="{0F2B4755-946B-4441-A259-CABBC8C59133}" presName="childText" presStyleLbl="revTx" presStyleIdx="1" presStyleCnt="3">
        <dgm:presLayoutVars>
          <dgm:bulletEnabled val="1"/>
        </dgm:presLayoutVars>
      </dgm:prSet>
      <dgm:spPr/>
    </dgm:pt>
    <dgm:pt modelId="{C86F1BFA-026A-4C38-BAF4-DB58E9F7ED17}" type="pres">
      <dgm:prSet presAssocID="{CAA01BDE-A7FD-46E1-BA6D-41B1FC7D477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3C63E5A-9AAB-4ACB-B410-F49CDAA98428}" type="pres">
      <dgm:prSet presAssocID="{CAA01BDE-A7FD-46E1-BA6D-41B1FC7D477F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67E8818-732B-4768-899F-B65EDD3038C7}" srcId="{F01EC92A-E0FC-4C41-9B15-D6746678E0F8}" destId="{0F2B4755-946B-4441-A259-CABBC8C59133}" srcOrd="1" destOrd="0" parTransId="{378D1F4A-2BB0-4B49-B71D-BCE6EB816422}" sibTransId="{064D1908-E853-4CE9-B9B3-17F72624F0A5}"/>
    <dgm:cxn modelId="{A89A3E1A-4CDA-433C-A803-AE6F34720E6C}" srcId="{F01EC92A-E0FC-4C41-9B15-D6746678E0F8}" destId="{01AE9030-E475-4A33-A512-0404FF11A2C8}" srcOrd="0" destOrd="0" parTransId="{DA86AE81-EC5B-44F4-94A7-C46D066C0586}" sibTransId="{6167BCB1-CB80-441E-8707-8D3249A74A91}"/>
    <dgm:cxn modelId="{6B057E1B-EF0B-4BE1-AC3C-6DDD326DE7B1}" type="presOf" srcId="{CAA01BDE-A7FD-46E1-BA6D-41B1FC7D477F}" destId="{C86F1BFA-026A-4C38-BAF4-DB58E9F7ED17}" srcOrd="0" destOrd="0" presId="urn:microsoft.com/office/officeart/2005/8/layout/vList2"/>
    <dgm:cxn modelId="{E2DE7627-2DE6-4EBB-8710-767F0512D5CA}" type="presOf" srcId="{0F2B4755-946B-4441-A259-CABBC8C59133}" destId="{319C9583-9191-48E5-8B36-998C162683BE}" srcOrd="0" destOrd="0" presId="urn:microsoft.com/office/officeart/2005/8/layout/vList2"/>
    <dgm:cxn modelId="{8C6EC72D-5050-43C1-8D5C-3ED1A3F66CD4}" type="presOf" srcId="{920972B3-F140-43D9-B0AC-4D75733AEE01}" destId="{93C63E5A-9AAB-4ACB-B410-F49CDAA98428}" srcOrd="0" destOrd="0" presId="urn:microsoft.com/office/officeart/2005/8/layout/vList2"/>
    <dgm:cxn modelId="{FEE55A5F-242F-4E8A-9F48-FC8520D25851}" type="presOf" srcId="{01AE9030-E475-4A33-A512-0404FF11A2C8}" destId="{BF860628-54EE-44DA-B2FF-309DEB279CCD}" srcOrd="0" destOrd="0" presId="urn:microsoft.com/office/officeart/2005/8/layout/vList2"/>
    <dgm:cxn modelId="{082C8766-C73D-4D65-9CFF-FC63F0D1A7F6}" srcId="{0F2B4755-946B-4441-A259-CABBC8C59133}" destId="{9D110F12-E63A-4886-9647-3E8357216D29}" srcOrd="1" destOrd="0" parTransId="{7CD28623-671C-4064-8EFA-755DB4CA75DF}" sibTransId="{9348E2B7-F37D-4AD0-A15C-A3B37FA91263}"/>
    <dgm:cxn modelId="{9847BA76-981E-460B-BBF7-0F332E563050}" type="presOf" srcId="{91C4CDC2-A07F-4972-8BDA-347784A91A07}" destId="{91B32A00-685B-4B71-94DD-29D60BB5E425}" srcOrd="0" destOrd="1" presId="urn:microsoft.com/office/officeart/2005/8/layout/vList2"/>
    <dgm:cxn modelId="{3AB25F89-4E24-4EC3-A2D8-004E61B2B6F9}" srcId="{0F2B4755-946B-4441-A259-CABBC8C59133}" destId="{1ADBE7DB-8C86-44F2-A419-46074713616C}" srcOrd="0" destOrd="0" parTransId="{82A7FCE8-A2FF-4CCC-B80D-6C065683BE96}" sibTransId="{5E3CFC3C-8F26-444A-B6EC-927B31900364}"/>
    <dgm:cxn modelId="{D4122AA3-947A-4113-8FD6-6FBA6F87E111}" srcId="{CAA01BDE-A7FD-46E1-BA6D-41B1FC7D477F}" destId="{920972B3-F140-43D9-B0AC-4D75733AEE01}" srcOrd="0" destOrd="0" parTransId="{EAA92D08-0BB2-44FD-B56C-5D5EC55B20ED}" sibTransId="{49777256-BDBD-4FA4-A218-18FC69F03308}"/>
    <dgm:cxn modelId="{3717D0A4-AD6C-447A-AE4B-9022BAEF08F5}" type="presOf" srcId="{9D110F12-E63A-4886-9647-3E8357216D29}" destId="{589E69F0-BE50-440B-A34C-F336307ED3E6}" srcOrd="0" destOrd="1" presId="urn:microsoft.com/office/officeart/2005/8/layout/vList2"/>
    <dgm:cxn modelId="{4347B1A6-BF3F-400E-ACBF-C94B48F176F3}" srcId="{F01EC92A-E0FC-4C41-9B15-D6746678E0F8}" destId="{CAA01BDE-A7FD-46E1-BA6D-41B1FC7D477F}" srcOrd="2" destOrd="0" parTransId="{576871A7-FC63-4FE9-A519-84E770990278}" sibTransId="{CCA3B570-709D-40AF-B511-AC170818607B}"/>
    <dgm:cxn modelId="{03A5B5A8-4FE6-4397-889C-408C5AC93F93}" type="presOf" srcId="{F01EC92A-E0FC-4C41-9B15-D6746678E0F8}" destId="{75F780C2-ABB9-4230-AA00-38EA781C8690}" srcOrd="0" destOrd="0" presId="urn:microsoft.com/office/officeart/2005/8/layout/vList2"/>
    <dgm:cxn modelId="{4C7368C5-8398-4C2E-A06F-ECFE39EB9585}" type="presOf" srcId="{1ADBE7DB-8C86-44F2-A419-46074713616C}" destId="{589E69F0-BE50-440B-A34C-F336307ED3E6}" srcOrd="0" destOrd="0" presId="urn:microsoft.com/office/officeart/2005/8/layout/vList2"/>
    <dgm:cxn modelId="{E5BF5AC7-44C8-49DD-8455-FFAF634A569B}" srcId="{01AE9030-E475-4A33-A512-0404FF11A2C8}" destId="{78AFBE65-ED4F-45F7-BE7A-41B245DA766D}" srcOrd="0" destOrd="0" parTransId="{2673404D-24C0-4FF4-919A-164F7ED96FE1}" sibTransId="{AF46299D-E40C-4A9C-B260-11A6C7FC4C17}"/>
    <dgm:cxn modelId="{C7EB9AE0-B52E-4DA7-B994-32D427DCB1A2}" type="presOf" srcId="{78AFBE65-ED4F-45F7-BE7A-41B245DA766D}" destId="{91B32A00-685B-4B71-94DD-29D60BB5E425}" srcOrd="0" destOrd="0" presId="urn:microsoft.com/office/officeart/2005/8/layout/vList2"/>
    <dgm:cxn modelId="{2DC7F5ED-07E6-4438-A84D-07104FC730C0}" srcId="{01AE9030-E475-4A33-A512-0404FF11A2C8}" destId="{91C4CDC2-A07F-4972-8BDA-347784A91A07}" srcOrd="1" destOrd="0" parTransId="{BA41E531-D905-43C1-A845-D745A5FE4AB2}" sibTransId="{D8B2E150-2390-490A-8F9C-2AC06BF7099A}"/>
    <dgm:cxn modelId="{275885CB-34FE-4A09-8561-57264C7997AA}" type="presParOf" srcId="{75F780C2-ABB9-4230-AA00-38EA781C8690}" destId="{BF860628-54EE-44DA-B2FF-309DEB279CCD}" srcOrd="0" destOrd="0" presId="urn:microsoft.com/office/officeart/2005/8/layout/vList2"/>
    <dgm:cxn modelId="{E9F3420A-B2EA-4DAF-B8B9-77C72E86203E}" type="presParOf" srcId="{75F780C2-ABB9-4230-AA00-38EA781C8690}" destId="{91B32A00-685B-4B71-94DD-29D60BB5E425}" srcOrd="1" destOrd="0" presId="urn:microsoft.com/office/officeart/2005/8/layout/vList2"/>
    <dgm:cxn modelId="{731D3E43-5D25-447C-B7F8-F851B6B8A3FB}" type="presParOf" srcId="{75F780C2-ABB9-4230-AA00-38EA781C8690}" destId="{319C9583-9191-48E5-8B36-998C162683BE}" srcOrd="2" destOrd="0" presId="urn:microsoft.com/office/officeart/2005/8/layout/vList2"/>
    <dgm:cxn modelId="{FA491E06-216A-4744-9068-47287EB54374}" type="presParOf" srcId="{75F780C2-ABB9-4230-AA00-38EA781C8690}" destId="{589E69F0-BE50-440B-A34C-F336307ED3E6}" srcOrd="3" destOrd="0" presId="urn:microsoft.com/office/officeart/2005/8/layout/vList2"/>
    <dgm:cxn modelId="{4B8B15FA-2CF5-4969-968A-273033BD157F}" type="presParOf" srcId="{75F780C2-ABB9-4230-AA00-38EA781C8690}" destId="{C86F1BFA-026A-4C38-BAF4-DB58E9F7ED17}" srcOrd="4" destOrd="0" presId="urn:microsoft.com/office/officeart/2005/8/layout/vList2"/>
    <dgm:cxn modelId="{DE66F845-071F-487A-ADF4-B46C9A1CFB43}" type="presParOf" srcId="{75F780C2-ABB9-4230-AA00-38EA781C8690}" destId="{93C63E5A-9AAB-4ACB-B410-F49CDAA984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129273-93A0-4276-9B95-FB76C1C947E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8D150D2-3D45-4AA1-8D2E-9ADC15A9C99A}">
      <dgm:prSet/>
      <dgm:spPr/>
      <dgm:t>
        <a:bodyPr/>
        <a:lstStyle/>
        <a:p>
          <a:pPr rtl="0"/>
          <a:r>
            <a:rPr lang="en-US"/>
            <a:t>How sensitive is demand to price, consumer income, or the prices of competing products?</a:t>
          </a:r>
        </a:p>
      </dgm:t>
    </dgm:pt>
    <dgm:pt modelId="{8EDFEB2B-5EFE-4BB3-B408-5209FE43AC34}" type="parTrans" cxnId="{61E19902-8CCA-454D-88F5-758C3786EC9A}">
      <dgm:prSet/>
      <dgm:spPr/>
      <dgm:t>
        <a:bodyPr/>
        <a:lstStyle/>
        <a:p>
          <a:endParaRPr lang="en-US"/>
        </a:p>
      </dgm:t>
    </dgm:pt>
    <dgm:pt modelId="{B246CEAD-6911-4287-AC3E-9906D8777FD4}" type="sibTrans" cxnId="{61E19902-8CCA-454D-88F5-758C3786EC9A}">
      <dgm:prSet/>
      <dgm:spPr/>
      <dgm:t>
        <a:bodyPr/>
        <a:lstStyle/>
        <a:p>
          <a:endParaRPr lang="en-US"/>
        </a:p>
      </dgm:t>
    </dgm:pt>
    <dgm:pt modelId="{44D5B128-8C16-4402-AF18-62E4FF4709BC}">
      <dgm:prSet/>
      <dgm:spPr/>
      <dgm:t>
        <a:bodyPr/>
        <a:lstStyle/>
        <a:p>
          <a:pPr rtl="0"/>
          <a:r>
            <a:rPr lang="en-US"/>
            <a:t>If I increase my price by 2% next month, how will that affect demand for my product?</a:t>
          </a:r>
        </a:p>
      </dgm:t>
    </dgm:pt>
    <dgm:pt modelId="{E9D4121A-FE20-41C9-9325-CCEAB0B9ADC8}" type="parTrans" cxnId="{1FC01B1E-1473-4DE9-B609-374611B60039}">
      <dgm:prSet/>
      <dgm:spPr/>
      <dgm:t>
        <a:bodyPr/>
        <a:lstStyle/>
        <a:p>
          <a:endParaRPr lang="en-US"/>
        </a:p>
      </dgm:t>
    </dgm:pt>
    <dgm:pt modelId="{BE2939F6-5BB3-435C-8A9D-5CCFF869243B}" type="sibTrans" cxnId="{1FC01B1E-1473-4DE9-B609-374611B60039}">
      <dgm:prSet/>
      <dgm:spPr/>
      <dgm:t>
        <a:bodyPr/>
        <a:lstStyle/>
        <a:p>
          <a:endParaRPr lang="en-US"/>
        </a:p>
      </dgm:t>
    </dgm:pt>
    <dgm:pt modelId="{2FE7EFAD-CD3C-48F5-AA5D-AE7329F88871}">
      <dgm:prSet/>
      <dgm:spPr/>
      <dgm:t>
        <a:bodyPr/>
        <a:lstStyle/>
        <a:p>
          <a:pPr rtl="0"/>
          <a:r>
            <a:rPr lang="en-US"/>
            <a:t>If my rival lowers its price by 5% next year, how will that affect demand for my product?</a:t>
          </a:r>
        </a:p>
      </dgm:t>
    </dgm:pt>
    <dgm:pt modelId="{0FD17F42-5DFC-4F85-8DB9-3B8B62AB3643}" type="parTrans" cxnId="{6D5DCC10-20C4-45FA-A90B-6D7E65136F8D}">
      <dgm:prSet/>
      <dgm:spPr/>
      <dgm:t>
        <a:bodyPr/>
        <a:lstStyle/>
        <a:p>
          <a:endParaRPr lang="en-US"/>
        </a:p>
      </dgm:t>
    </dgm:pt>
    <dgm:pt modelId="{7592A03B-CFB2-48A1-B0F7-506D0C8A1615}" type="sibTrans" cxnId="{6D5DCC10-20C4-45FA-A90B-6D7E65136F8D}">
      <dgm:prSet/>
      <dgm:spPr/>
      <dgm:t>
        <a:bodyPr/>
        <a:lstStyle/>
        <a:p>
          <a:endParaRPr lang="en-US"/>
        </a:p>
      </dgm:t>
    </dgm:pt>
    <dgm:pt modelId="{4B1AFD5D-095A-465B-9F5F-47D6A238E8A0}">
      <dgm:prSet/>
      <dgm:spPr/>
      <dgm:t>
        <a:bodyPr/>
        <a:lstStyle/>
        <a:p>
          <a:pPr rtl="0"/>
          <a:r>
            <a:rPr lang="en-US"/>
            <a:t>Demand elasticity is a concept developed to help answer this type of question…</a:t>
          </a:r>
        </a:p>
      </dgm:t>
    </dgm:pt>
    <dgm:pt modelId="{B75891D5-75E1-4A62-9DAC-7F7A8E054465}" type="parTrans" cxnId="{3C31FEDA-48F9-4FF8-A09A-77B451B33492}">
      <dgm:prSet/>
      <dgm:spPr/>
      <dgm:t>
        <a:bodyPr/>
        <a:lstStyle/>
        <a:p>
          <a:endParaRPr lang="en-US"/>
        </a:p>
      </dgm:t>
    </dgm:pt>
    <dgm:pt modelId="{C4B840CC-ECA9-4E16-B0B0-88064DDFC6FA}" type="sibTrans" cxnId="{3C31FEDA-48F9-4FF8-A09A-77B451B33492}">
      <dgm:prSet/>
      <dgm:spPr/>
      <dgm:t>
        <a:bodyPr/>
        <a:lstStyle/>
        <a:p>
          <a:endParaRPr lang="en-US"/>
        </a:p>
      </dgm:t>
    </dgm:pt>
    <dgm:pt modelId="{D42F80A4-FC6B-4CBD-AA2E-75923D9B048B}">
      <dgm:prSet/>
      <dgm:spPr/>
      <dgm:t>
        <a:bodyPr/>
        <a:lstStyle/>
        <a:p>
          <a:pPr rtl="0"/>
          <a:r>
            <a:rPr lang="en-US"/>
            <a:t>Price elasticity of demand</a:t>
          </a:r>
        </a:p>
      </dgm:t>
    </dgm:pt>
    <dgm:pt modelId="{F50DA86F-8162-4FFD-A58B-8B42627ECA11}" type="parTrans" cxnId="{43980CFB-CEAD-46FF-AF07-EBC7A396DD8C}">
      <dgm:prSet/>
      <dgm:spPr/>
      <dgm:t>
        <a:bodyPr/>
        <a:lstStyle/>
        <a:p>
          <a:endParaRPr lang="en-US"/>
        </a:p>
      </dgm:t>
    </dgm:pt>
    <dgm:pt modelId="{580D44C2-4EE3-4BCB-83A1-91F9854F5C51}" type="sibTrans" cxnId="{43980CFB-CEAD-46FF-AF07-EBC7A396DD8C}">
      <dgm:prSet/>
      <dgm:spPr/>
      <dgm:t>
        <a:bodyPr/>
        <a:lstStyle/>
        <a:p>
          <a:endParaRPr lang="en-US"/>
        </a:p>
      </dgm:t>
    </dgm:pt>
    <dgm:pt modelId="{6E30E01F-83A6-45BA-9316-5A23341C60DF}">
      <dgm:prSet/>
      <dgm:spPr/>
      <dgm:t>
        <a:bodyPr/>
        <a:lstStyle/>
        <a:p>
          <a:pPr rtl="0"/>
          <a:r>
            <a:rPr lang="en-US"/>
            <a:t>Income elasticity of demand</a:t>
          </a:r>
        </a:p>
      </dgm:t>
    </dgm:pt>
    <dgm:pt modelId="{4D409DAB-B73F-4CFE-940E-D99E11883412}" type="parTrans" cxnId="{B5007545-9849-4767-BEA2-FF4D7A7AB066}">
      <dgm:prSet/>
      <dgm:spPr/>
      <dgm:t>
        <a:bodyPr/>
        <a:lstStyle/>
        <a:p>
          <a:endParaRPr lang="en-US"/>
        </a:p>
      </dgm:t>
    </dgm:pt>
    <dgm:pt modelId="{AA4B8ACD-82D5-4A14-9AB1-DAD6596A7161}" type="sibTrans" cxnId="{B5007545-9849-4767-BEA2-FF4D7A7AB066}">
      <dgm:prSet/>
      <dgm:spPr/>
      <dgm:t>
        <a:bodyPr/>
        <a:lstStyle/>
        <a:p>
          <a:endParaRPr lang="en-US"/>
        </a:p>
      </dgm:t>
    </dgm:pt>
    <dgm:pt modelId="{7A602D9F-ACB4-4DF5-BB81-878085FE60FC}">
      <dgm:prSet/>
      <dgm:spPr/>
      <dgm:t>
        <a:bodyPr/>
        <a:lstStyle/>
        <a:p>
          <a:pPr rtl="0"/>
          <a:r>
            <a:rPr lang="en-US"/>
            <a:t>Cross-price elasticity of demand</a:t>
          </a:r>
        </a:p>
      </dgm:t>
    </dgm:pt>
    <dgm:pt modelId="{D7FB4F49-990A-4132-9989-4EABA3B16103}" type="parTrans" cxnId="{852B5989-99CA-4E89-AA3F-4183724297D3}">
      <dgm:prSet/>
      <dgm:spPr/>
      <dgm:t>
        <a:bodyPr/>
        <a:lstStyle/>
        <a:p>
          <a:endParaRPr lang="en-US"/>
        </a:p>
      </dgm:t>
    </dgm:pt>
    <dgm:pt modelId="{0B8D17E2-F59C-4653-8F8D-C6383730C4F2}" type="sibTrans" cxnId="{852B5989-99CA-4E89-AA3F-4183724297D3}">
      <dgm:prSet/>
      <dgm:spPr/>
      <dgm:t>
        <a:bodyPr/>
        <a:lstStyle/>
        <a:p>
          <a:endParaRPr lang="en-US"/>
        </a:p>
      </dgm:t>
    </dgm:pt>
    <dgm:pt modelId="{54707DBD-AE99-44A6-BF7D-DDD911D0B95C}" type="pres">
      <dgm:prSet presAssocID="{9E129273-93A0-4276-9B95-FB76C1C947E4}" presName="linear" presStyleCnt="0">
        <dgm:presLayoutVars>
          <dgm:animLvl val="lvl"/>
          <dgm:resizeHandles val="exact"/>
        </dgm:presLayoutVars>
      </dgm:prSet>
      <dgm:spPr/>
    </dgm:pt>
    <dgm:pt modelId="{ABF27DAB-41E9-4546-B705-D2B4B3E17031}" type="pres">
      <dgm:prSet presAssocID="{28D150D2-3D45-4AA1-8D2E-9ADC15A9C9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08ED5B1-4E27-4B45-948B-98D10E6B558D}" type="pres">
      <dgm:prSet presAssocID="{28D150D2-3D45-4AA1-8D2E-9ADC15A9C99A}" presName="childText" presStyleLbl="revTx" presStyleIdx="0" presStyleCnt="2">
        <dgm:presLayoutVars>
          <dgm:bulletEnabled val="1"/>
        </dgm:presLayoutVars>
      </dgm:prSet>
      <dgm:spPr/>
    </dgm:pt>
    <dgm:pt modelId="{F3D5E233-4484-47F3-8E5B-F42253AF1890}" type="pres">
      <dgm:prSet presAssocID="{4B1AFD5D-095A-465B-9F5F-47D6A238E8A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75FB7D7-1051-4B49-9EFE-D86E65D43441}" type="pres">
      <dgm:prSet presAssocID="{4B1AFD5D-095A-465B-9F5F-47D6A238E8A0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1E19902-8CCA-454D-88F5-758C3786EC9A}" srcId="{9E129273-93A0-4276-9B95-FB76C1C947E4}" destId="{28D150D2-3D45-4AA1-8D2E-9ADC15A9C99A}" srcOrd="0" destOrd="0" parTransId="{8EDFEB2B-5EFE-4BB3-B408-5209FE43AC34}" sibTransId="{B246CEAD-6911-4287-AC3E-9906D8777FD4}"/>
    <dgm:cxn modelId="{6D5DCC10-20C4-45FA-A90B-6D7E65136F8D}" srcId="{28D150D2-3D45-4AA1-8D2E-9ADC15A9C99A}" destId="{2FE7EFAD-CD3C-48F5-AA5D-AE7329F88871}" srcOrd="1" destOrd="0" parTransId="{0FD17F42-5DFC-4F85-8DB9-3B8B62AB3643}" sibTransId="{7592A03B-CFB2-48A1-B0F7-506D0C8A1615}"/>
    <dgm:cxn modelId="{4C991111-E895-4FAA-AD53-3A6E9C343556}" type="presOf" srcId="{6E30E01F-83A6-45BA-9316-5A23341C60DF}" destId="{475FB7D7-1051-4B49-9EFE-D86E65D43441}" srcOrd="0" destOrd="1" presId="urn:microsoft.com/office/officeart/2005/8/layout/vList2"/>
    <dgm:cxn modelId="{1FC01B1E-1473-4DE9-B609-374611B60039}" srcId="{28D150D2-3D45-4AA1-8D2E-9ADC15A9C99A}" destId="{44D5B128-8C16-4402-AF18-62E4FF4709BC}" srcOrd="0" destOrd="0" parTransId="{E9D4121A-FE20-41C9-9325-CCEAB0B9ADC8}" sibTransId="{BE2939F6-5BB3-435C-8A9D-5CCFF869243B}"/>
    <dgm:cxn modelId="{AC15D834-C3BA-4831-9B02-30E4E87169BB}" type="presOf" srcId="{9E129273-93A0-4276-9B95-FB76C1C947E4}" destId="{54707DBD-AE99-44A6-BF7D-DDD911D0B95C}" srcOrd="0" destOrd="0" presId="urn:microsoft.com/office/officeart/2005/8/layout/vList2"/>
    <dgm:cxn modelId="{A9F19D3F-D4C5-4C2D-ADCF-B07E7A96243F}" type="presOf" srcId="{2FE7EFAD-CD3C-48F5-AA5D-AE7329F88871}" destId="{F08ED5B1-4E27-4B45-948B-98D10E6B558D}" srcOrd="0" destOrd="1" presId="urn:microsoft.com/office/officeart/2005/8/layout/vList2"/>
    <dgm:cxn modelId="{B5007545-9849-4767-BEA2-FF4D7A7AB066}" srcId="{4B1AFD5D-095A-465B-9F5F-47D6A238E8A0}" destId="{6E30E01F-83A6-45BA-9316-5A23341C60DF}" srcOrd="1" destOrd="0" parTransId="{4D409DAB-B73F-4CFE-940E-D99E11883412}" sibTransId="{AA4B8ACD-82D5-4A14-9AB1-DAD6596A7161}"/>
    <dgm:cxn modelId="{78363E74-2AA6-4C9D-9CE1-7D47B3B26E0E}" type="presOf" srcId="{D42F80A4-FC6B-4CBD-AA2E-75923D9B048B}" destId="{475FB7D7-1051-4B49-9EFE-D86E65D43441}" srcOrd="0" destOrd="0" presId="urn:microsoft.com/office/officeart/2005/8/layout/vList2"/>
    <dgm:cxn modelId="{852B5989-99CA-4E89-AA3F-4183724297D3}" srcId="{4B1AFD5D-095A-465B-9F5F-47D6A238E8A0}" destId="{7A602D9F-ACB4-4DF5-BB81-878085FE60FC}" srcOrd="2" destOrd="0" parTransId="{D7FB4F49-990A-4132-9989-4EABA3B16103}" sibTransId="{0B8D17E2-F59C-4653-8F8D-C6383730C4F2}"/>
    <dgm:cxn modelId="{54AA34C2-3A2C-4A3E-8B3B-9B5102CFDC48}" type="presOf" srcId="{44D5B128-8C16-4402-AF18-62E4FF4709BC}" destId="{F08ED5B1-4E27-4B45-948B-98D10E6B558D}" srcOrd="0" destOrd="0" presId="urn:microsoft.com/office/officeart/2005/8/layout/vList2"/>
    <dgm:cxn modelId="{DE14E9C3-0037-4847-9DAA-5118A161C5A4}" type="presOf" srcId="{4B1AFD5D-095A-465B-9F5F-47D6A238E8A0}" destId="{F3D5E233-4484-47F3-8E5B-F42253AF1890}" srcOrd="0" destOrd="0" presId="urn:microsoft.com/office/officeart/2005/8/layout/vList2"/>
    <dgm:cxn modelId="{924287D3-3E6B-42C0-8016-D4C25E6D97F9}" type="presOf" srcId="{28D150D2-3D45-4AA1-8D2E-9ADC15A9C99A}" destId="{ABF27DAB-41E9-4546-B705-D2B4B3E17031}" srcOrd="0" destOrd="0" presId="urn:microsoft.com/office/officeart/2005/8/layout/vList2"/>
    <dgm:cxn modelId="{A4C613DA-F66F-40C8-B977-00D1B5CB2B91}" type="presOf" srcId="{7A602D9F-ACB4-4DF5-BB81-878085FE60FC}" destId="{475FB7D7-1051-4B49-9EFE-D86E65D43441}" srcOrd="0" destOrd="2" presId="urn:microsoft.com/office/officeart/2005/8/layout/vList2"/>
    <dgm:cxn modelId="{3C31FEDA-48F9-4FF8-A09A-77B451B33492}" srcId="{9E129273-93A0-4276-9B95-FB76C1C947E4}" destId="{4B1AFD5D-095A-465B-9F5F-47D6A238E8A0}" srcOrd="1" destOrd="0" parTransId="{B75891D5-75E1-4A62-9DAC-7F7A8E054465}" sibTransId="{C4B840CC-ECA9-4E16-B0B0-88064DDFC6FA}"/>
    <dgm:cxn modelId="{43980CFB-CEAD-46FF-AF07-EBC7A396DD8C}" srcId="{4B1AFD5D-095A-465B-9F5F-47D6A238E8A0}" destId="{D42F80A4-FC6B-4CBD-AA2E-75923D9B048B}" srcOrd="0" destOrd="0" parTransId="{F50DA86F-8162-4FFD-A58B-8B42627ECA11}" sibTransId="{580D44C2-4EE3-4BCB-83A1-91F9854F5C51}"/>
    <dgm:cxn modelId="{2B062DE7-A370-49A5-B20F-27AADB9E4369}" type="presParOf" srcId="{54707DBD-AE99-44A6-BF7D-DDD911D0B95C}" destId="{ABF27DAB-41E9-4546-B705-D2B4B3E17031}" srcOrd="0" destOrd="0" presId="urn:microsoft.com/office/officeart/2005/8/layout/vList2"/>
    <dgm:cxn modelId="{59F14C49-4CC7-491D-965A-5728E39B5BAB}" type="presParOf" srcId="{54707DBD-AE99-44A6-BF7D-DDD911D0B95C}" destId="{F08ED5B1-4E27-4B45-948B-98D10E6B558D}" srcOrd="1" destOrd="0" presId="urn:microsoft.com/office/officeart/2005/8/layout/vList2"/>
    <dgm:cxn modelId="{62CAF4A0-94D9-42F6-B9E8-650296D2B90C}" type="presParOf" srcId="{54707DBD-AE99-44A6-BF7D-DDD911D0B95C}" destId="{F3D5E233-4484-47F3-8E5B-F42253AF1890}" srcOrd="2" destOrd="0" presId="urn:microsoft.com/office/officeart/2005/8/layout/vList2"/>
    <dgm:cxn modelId="{825C48CF-1A18-4EF7-9456-47C5BFE126A8}" type="presParOf" srcId="{54707DBD-AE99-44A6-BF7D-DDD911D0B95C}" destId="{475FB7D7-1051-4B49-9EFE-D86E65D4344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C866CFE-19F1-487E-8107-5D84929F07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88AD58-6FC1-4160-AC4B-115CE7028D45}">
      <dgm:prSet/>
      <dgm:spPr/>
      <dgm:t>
        <a:bodyPr/>
        <a:lstStyle/>
        <a:p>
          <a:pPr rtl="0"/>
          <a:r>
            <a:rPr lang="en-US"/>
            <a:t>Rule of thumb 1: Luxuries vs. necessities</a:t>
          </a:r>
        </a:p>
      </dgm:t>
    </dgm:pt>
    <dgm:pt modelId="{8EAB0647-76B8-4B1F-86DF-8A2E370985FE}" type="parTrans" cxnId="{B9F9C363-E4D1-442B-9531-239D2DE77917}">
      <dgm:prSet/>
      <dgm:spPr/>
      <dgm:t>
        <a:bodyPr/>
        <a:lstStyle/>
        <a:p>
          <a:endParaRPr lang="en-US"/>
        </a:p>
      </dgm:t>
    </dgm:pt>
    <dgm:pt modelId="{5B2A1CBE-1D2C-4455-ADCF-4A53275E64EA}" type="sibTrans" cxnId="{B9F9C363-E4D1-442B-9531-239D2DE77917}">
      <dgm:prSet/>
      <dgm:spPr/>
      <dgm:t>
        <a:bodyPr/>
        <a:lstStyle/>
        <a:p>
          <a:endParaRPr lang="en-US"/>
        </a:p>
      </dgm:t>
    </dgm:pt>
    <dgm:pt modelId="{CB545539-0AF2-4000-A4B5-1EEB5DBF9C73}">
      <dgm:prSet/>
      <dgm:spPr/>
      <dgm:t>
        <a:bodyPr/>
        <a:lstStyle/>
        <a:p>
          <a:pPr rtl="0"/>
          <a:r>
            <a:rPr lang="en-US"/>
            <a:t>Elasticity is higher (in absolute value) for luxuries.</a:t>
          </a:r>
        </a:p>
      </dgm:t>
    </dgm:pt>
    <dgm:pt modelId="{43FE6877-45DA-4C17-9CAA-A746ADCDE23D}" type="parTrans" cxnId="{23762131-2FC0-4767-BE8B-9FD9083BAC9D}">
      <dgm:prSet/>
      <dgm:spPr/>
      <dgm:t>
        <a:bodyPr/>
        <a:lstStyle/>
        <a:p>
          <a:endParaRPr lang="en-US"/>
        </a:p>
      </dgm:t>
    </dgm:pt>
    <dgm:pt modelId="{F1CEAAA6-251F-4BBD-8358-0D43769AB7CB}" type="sibTrans" cxnId="{23762131-2FC0-4767-BE8B-9FD9083BAC9D}">
      <dgm:prSet/>
      <dgm:spPr/>
      <dgm:t>
        <a:bodyPr/>
        <a:lstStyle/>
        <a:p>
          <a:endParaRPr lang="en-US"/>
        </a:p>
      </dgm:t>
    </dgm:pt>
    <dgm:pt modelId="{04AC9BD0-F56A-499D-8820-C12280DD4947}">
      <dgm:prSet/>
      <dgm:spPr/>
      <dgm:t>
        <a:bodyPr/>
        <a:lstStyle/>
        <a:p>
          <a:pPr rtl="0"/>
          <a:r>
            <a:rPr lang="en-US" dirty="0"/>
            <a:t>Rule of thumb 2: Short-run vs. long-run</a:t>
          </a:r>
        </a:p>
      </dgm:t>
    </dgm:pt>
    <dgm:pt modelId="{44D30D79-B78C-4272-B7CE-567B2098576B}" type="parTrans" cxnId="{EC0BD24A-CB5F-456C-9A9E-6066C3AEA87A}">
      <dgm:prSet/>
      <dgm:spPr/>
      <dgm:t>
        <a:bodyPr/>
        <a:lstStyle/>
        <a:p>
          <a:endParaRPr lang="en-US"/>
        </a:p>
      </dgm:t>
    </dgm:pt>
    <dgm:pt modelId="{A06C407B-D0C5-49D4-957E-5819DCEE8D89}" type="sibTrans" cxnId="{EC0BD24A-CB5F-456C-9A9E-6066C3AEA87A}">
      <dgm:prSet/>
      <dgm:spPr/>
      <dgm:t>
        <a:bodyPr/>
        <a:lstStyle/>
        <a:p>
          <a:endParaRPr lang="en-US"/>
        </a:p>
      </dgm:t>
    </dgm:pt>
    <dgm:pt modelId="{2FAA23F3-37FA-4C96-A132-2DF9F1A24830}">
      <dgm:prSet/>
      <dgm:spPr/>
      <dgm:t>
        <a:bodyPr/>
        <a:lstStyle/>
        <a:p>
          <a:pPr rtl="0"/>
          <a:r>
            <a:rPr lang="en-US" dirty="0"/>
            <a:t>Elasticity is lower (in absolute value) in the short run than in the long run. (Also true </a:t>
          </a:r>
          <a:r>
            <a:rPr lang="en-US"/>
            <a:t>for supply)</a:t>
          </a:r>
        </a:p>
      </dgm:t>
    </dgm:pt>
    <dgm:pt modelId="{5BBE8A40-BE62-4A92-A9DF-8D3E03E9E593}" type="parTrans" cxnId="{DED772BA-E0AF-42C5-A023-3656EA31C32B}">
      <dgm:prSet/>
      <dgm:spPr/>
      <dgm:t>
        <a:bodyPr/>
        <a:lstStyle/>
        <a:p>
          <a:endParaRPr lang="en-US"/>
        </a:p>
      </dgm:t>
    </dgm:pt>
    <dgm:pt modelId="{E072A2CC-592F-4E83-B49E-D2470AA83470}" type="sibTrans" cxnId="{DED772BA-E0AF-42C5-A023-3656EA31C32B}">
      <dgm:prSet/>
      <dgm:spPr/>
      <dgm:t>
        <a:bodyPr/>
        <a:lstStyle/>
        <a:p>
          <a:endParaRPr lang="en-US"/>
        </a:p>
      </dgm:t>
    </dgm:pt>
    <dgm:pt modelId="{890863C4-3EDB-4797-A8C3-5702AC5C9F2B}">
      <dgm:prSet/>
      <dgm:spPr/>
      <dgm:t>
        <a:bodyPr/>
        <a:lstStyle/>
        <a:p>
          <a:pPr rtl="0"/>
          <a:r>
            <a:rPr lang="en-US"/>
            <a:t>Rule of thumb 3: Brand vs. category (availability of substitutes)</a:t>
          </a:r>
        </a:p>
      </dgm:t>
    </dgm:pt>
    <dgm:pt modelId="{F02D1AAC-3BC3-42EF-BFB1-9861C3A6F22B}" type="parTrans" cxnId="{C27DBDCF-7CFE-4BD5-9CB4-64B472CC2CA0}">
      <dgm:prSet/>
      <dgm:spPr/>
      <dgm:t>
        <a:bodyPr/>
        <a:lstStyle/>
        <a:p>
          <a:endParaRPr lang="en-US"/>
        </a:p>
      </dgm:t>
    </dgm:pt>
    <dgm:pt modelId="{EC870AC4-7BE5-48F1-8B3C-BE81571F1A4B}" type="sibTrans" cxnId="{C27DBDCF-7CFE-4BD5-9CB4-64B472CC2CA0}">
      <dgm:prSet/>
      <dgm:spPr/>
      <dgm:t>
        <a:bodyPr/>
        <a:lstStyle/>
        <a:p>
          <a:endParaRPr lang="en-US"/>
        </a:p>
      </dgm:t>
    </dgm:pt>
    <dgm:pt modelId="{5E582DD8-D344-4517-AAD1-5E2387076133}">
      <dgm:prSet/>
      <dgm:spPr/>
      <dgm:t>
        <a:bodyPr/>
        <a:lstStyle/>
        <a:p>
          <a:pPr rtl="0"/>
          <a:r>
            <a:rPr lang="en-US" dirty="0"/>
            <a:t>Elasticity is higher (in absolute value) for specific products than for a category as a whole.</a:t>
          </a:r>
        </a:p>
      </dgm:t>
    </dgm:pt>
    <dgm:pt modelId="{937D5F44-BBE1-460E-8B3B-3A58C2973BC3}" type="parTrans" cxnId="{1E2CD8C1-2055-45C8-98A8-7091227B5B2C}">
      <dgm:prSet/>
      <dgm:spPr/>
      <dgm:t>
        <a:bodyPr/>
        <a:lstStyle/>
        <a:p>
          <a:endParaRPr lang="en-US"/>
        </a:p>
      </dgm:t>
    </dgm:pt>
    <dgm:pt modelId="{DB2149F3-BE9E-4FE7-A40C-DA279063A8B7}" type="sibTrans" cxnId="{1E2CD8C1-2055-45C8-98A8-7091227B5B2C}">
      <dgm:prSet/>
      <dgm:spPr/>
      <dgm:t>
        <a:bodyPr/>
        <a:lstStyle/>
        <a:p>
          <a:endParaRPr lang="en-US"/>
        </a:p>
      </dgm:t>
    </dgm:pt>
    <dgm:pt modelId="{DD0425A0-9E6C-4627-8405-B03544729BD2}" type="pres">
      <dgm:prSet presAssocID="{3C866CFE-19F1-487E-8107-5D84929F0784}" presName="linear" presStyleCnt="0">
        <dgm:presLayoutVars>
          <dgm:animLvl val="lvl"/>
          <dgm:resizeHandles val="exact"/>
        </dgm:presLayoutVars>
      </dgm:prSet>
      <dgm:spPr/>
    </dgm:pt>
    <dgm:pt modelId="{A9D4A9E2-C94F-4145-B432-EFF09AED17C1}" type="pres">
      <dgm:prSet presAssocID="{B788AD58-6FC1-4160-AC4B-115CE7028D4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5AD4F46-E6FC-4B8C-A85F-A3AB56AD6401}" type="pres">
      <dgm:prSet presAssocID="{B788AD58-6FC1-4160-AC4B-115CE7028D45}" presName="childText" presStyleLbl="revTx" presStyleIdx="0" presStyleCnt="3">
        <dgm:presLayoutVars>
          <dgm:bulletEnabled val="1"/>
        </dgm:presLayoutVars>
      </dgm:prSet>
      <dgm:spPr/>
    </dgm:pt>
    <dgm:pt modelId="{8CEDD704-73CB-49FE-AA52-B5A87C2113DC}" type="pres">
      <dgm:prSet presAssocID="{04AC9BD0-F56A-499D-8820-C12280DD494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A966127-DCB9-4E7F-A677-54AEE97BE3A9}" type="pres">
      <dgm:prSet presAssocID="{04AC9BD0-F56A-499D-8820-C12280DD4947}" presName="childText" presStyleLbl="revTx" presStyleIdx="1" presStyleCnt="3">
        <dgm:presLayoutVars>
          <dgm:bulletEnabled val="1"/>
        </dgm:presLayoutVars>
      </dgm:prSet>
      <dgm:spPr/>
    </dgm:pt>
    <dgm:pt modelId="{FBCCCE9A-3B87-4D31-B01D-86249D28F91F}" type="pres">
      <dgm:prSet presAssocID="{890863C4-3EDB-4797-A8C3-5702AC5C9F2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4492307-5E99-41DF-9A75-FB4BFB3B717B}" type="pres">
      <dgm:prSet presAssocID="{890863C4-3EDB-4797-A8C3-5702AC5C9F2B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439A190D-F4EF-467E-9DA6-F0B69B1AB76C}" type="presOf" srcId="{B788AD58-6FC1-4160-AC4B-115CE7028D45}" destId="{A9D4A9E2-C94F-4145-B432-EFF09AED17C1}" srcOrd="0" destOrd="0" presId="urn:microsoft.com/office/officeart/2005/8/layout/vList2"/>
    <dgm:cxn modelId="{23762131-2FC0-4767-BE8B-9FD9083BAC9D}" srcId="{B788AD58-6FC1-4160-AC4B-115CE7028D45}" destId="{CB545539-0AF2-4000-A4B5-1EEB5DBF9C73}" srcOrd="0" destOrd="0" parTransId="{43FE6877-45DA-4C17-9CAA-A746ADCDE23D}" sibTransId="{F1CEAAA6-251F-4BBD-8358-0D43769AB7CB}"/>
    <dgm:cxn modelId="{B9F9C363-E4D1-442B-9531-239D2DE77917}" srcId="{3C866CFE-19F1-487E-8107-5D84929F0784}" destId="{B788AD58-6FC1-4160-AC4B-115CE7028D45}" srcOrd="0" destOrd="0" parTransId="{8EAB0647-76B8-4B1F-86DF-8A2E370985FE}" sibTransId="{5B2A1CBE-1D2C-4455-ADCF-4A53275E64EA}"/>
    <dgm:cxn modelId="{EC0BD24A-CB5F-456C-9A9E-6066C3AEA87A}" srcId="{3C866CFE-19F1-487E-8107-5D84929F0784}" destId="{04AC9BD0-F56A-499D-8820-C12280DD4947}" srcOrd="1" destOrd="0" parTransId="{44D30D79-B78C-4272-B7CE-567B2098576B}" sibTransId="{A06C407B-D0C5-49D4-957E-5819DCEE8D89}"/>
    <dgm:cxn modelId="{4039E68D-D9EA-4F9F-A913-A098D57BF6BB}" type="presOf" srcId="{5E582DD8-D344-4517-AAD1-5E2387076133}" destId="{94492307-5E99-41DF-9A75-FB4BFB3B717B}" srcOrd="0" destOrd="0" presId="urn:microsoft.com/office/officeart/2005/8/layout/vList2"/>
    <dgm:cxn modelId="{DED772BA-E0AF-42C5-A023-3656EA31C32B}" srcId="{04AC9BD0-F56A-499D-8820-C12280DD4947}" destId="{2FAA23F3-37FA-4C96-A132-2DF9F1A24830}" srcOrd="0" destOrd="0" parTransId="{5BBE8A40-BE62-4A92-A9DF-8D3E03E9E593}" sibTransId="{E072A2CC-592F-4E83-B49E-D2470AA83470}"/>
    <dgm:cxn modelId="{1E2CD8C1-2055-45C8-98A8-7091227B5B2C}" srcId="{890863C4-3EDB-4797-A8C3-5702AC5C9F2B}" destId="{5E582DD8-D344-4517-AAD1-5E2387076133}" srcOrd="0" destOrd="0" parTransId="{937D5F44-BBE1-460E-8B3B-3A58C2973BC3}" sibTransId="{DB2149F3-BE9E-4FE7-A40C-DA279063A8B7}"/>
    <dgm:cxn modelId="{C27DBDCF-7CFE-4BD5-9CB4-64B472CC2CA0}" srcId="{3C866CFE-19F1-487E-8107-5D84929F0784}" destId="{890863C4-3EDB-4797-A8C3-5702AC5C9F2B}" srcOrd="2" destOrd="0" parTransId="{F02D1AAC-3BC3-42EF-BFB1-9861C3A6F22B}" sibTransId="{EC870AC4-7BE5-48F1-8B3C-BE81571F1A4B}"/>
    <dgm:cxn modelId="{64DAAED7-40A4-4D2C-B79A-89C9B19A71AD}" type="presOf" srcId="{2FAA23F3-37FA-4C96-A132-2DF9F1A24830}" destId="{3A966127-DCB9-4E7F-A677-54AEE97BE3A9}" srcOrd="0" destOrd="0" presId="urn:microsoft.com/office/officeart/2005/8/layout/vList2"/>
    <dgm:cxn modelId="{D7DAD9D9-6B77-420F-A4AC-6A7E7EFB0F1C}" type="presOf" srcId="{3C866CFE-19F1-487E-8107-5D84929F0784}" destId="{DD0425A0-9E6C-4627-8405-B03544729BD2}" srcOrd="0" destOrd="0" presId="urn:microsoft.com/office/officeart/2005/8/layout/vList2"/>
    <dgm:cxn modelId="{016250DB-3DE3-4A63-AE55-01414B752B75}" type="presOf" srcId="{04AC9BD0-F56A-499D-8820-C12280DD4947}" destId="{8CEDD704-73CB-49FE-AA52-B5A87C2113DC}" srcOrd="0" destOrd="0" presId="urn:microsoft.com/office/officeart/2005/8/layout/vList2"/>
    <dgm:cxn modelId="{C6262CDE-C0F7-4A45-996C-A1F7B27D90C4}" type="presOf" srcId="{890863C4-3EDB-4797-A8C3-5702AC5C9F2B}" destId="{FBCCCE9A-3B87-4D31-B01D-86249D28F91F}" srcOrd="0" destOrd="0" presId="urn:microsoft.com/office/officeart/2005/8/layout/vList2"/>
    <dgm:cxn modelId="{CC647EFD-6D48-4CFB-88AB-408844D94E50}" type="presOf" srcId="{CB545539-0AF2-4000-A4B5-1EEB5DBF9C73}" destId="{B5AD4F46-E6FC-4B8C-A85F-A3AB56AD6401}" srcOrd="0" destOrd="0" presId="urn:microsoft.com/office/officeart/2005/8/layout/vList2"/>
    <dgm:cxn modelId="{4D6CF74D-B0A8-44DA-A34E-9C175E0E5C41}" type="presParOf" srcId="{DD0425A0-9E6C-4627-8405-B03544729BD2}" destId="{A9D4A9E2-C94F-4145-B432-EFF09AED17C1}" srcOrd="0" destOrd="0" presId="urn:microsoft.com/office/officeart/2005/8/layout/vList2"/>
    <dgm:cxn modelId="{D4F06016-A4F5-41D1-9E96-B6C4A282E626}" type="presParOf" srcId="{DD0425A0-9E6C-4627-8405-B03544729BD2}" destId="{B5AD4F46-E6FC-4B8C-A85F-A3AB56AD6401}" srcOrd="1" destOrd="0" presId="urn:microsoft.com/office/officeart/2005/8/layout/vList2"/>
    <dgm:cxn modelId="{75391B17-09EF-4B41-8BE3-7DE744557B7F}" type="presParOf" srcId="{DD0425A0-9E6C-4627-8405-B03544729BD2}" destId="{8CEDD704-73CB-49FE-AA52-B5A87C2113DC}" srcOrd="2" destOrd="0" presId="urn:microsoft.com/office/officeart/2005/8/layout/vList2"/>
    <dgm:cxn modelId="{E40E96BA-3E0E-49A4-906A-4BC5FA06A0C9}" type="presParOf" srcId="{DD0425A0-9E6C-4627-8405-B03544729BD2}" destId="{3A966127-DCB9-4E7F-A677-54AEE97BE3A9}" srcOrd="3" destOrd="0" presId="urn:microsoft.com/office/officeart/2005/8/layout/vList2"/>
    <dgm:cxn modelId="{F2D5A153-AA52-497A-82F3-27972A2B129B}" type="presParOf" srcId="{DD0425A0-9E6C-4627-8405-B03544729BD2}" destId="{FBCCCE9A-3B87-4D31-B01D-86249D28F91F}" srcOrd="4" destOrd="0" presId="urn:microsoft.com/office/officeart/2005/8/layout/vList2"/>
    <dgm:cxn modelId="{BD473505-9332-4949-9663-4ED424443675}" type="presParOf" srcId="{DD0425A0-9E6C-4627-8405-B03544729BD2}" destId="{94492307-5E99-41DF-9A75-FB4BFB3B717B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64902F-EB12-47B1-8524-4AA49C8CCD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5C4D33-BA31-4197-9596-918E34D69ED9}">
      <dgm:prSet/>
      <dgm:spPr/>
      <dgm:t>
        <a:bodyPr/>
        <a:lstStyle/>
        <a:p>
          <a:pPr rtl="0"/>
          <a:r>
            <a:rPr lang="en-US"/>
            <a:t>Describes price sensitivity in terms of percent changes in quantity for percent change in price</a:t>
          </a:r>
        </a:p>
      </dgm:t>
    </dgm:pt>
    <dgm:pt modelId="{AE0511F9-5AB5-4EEF-923F-E23DE77D56DA}" type="parTrans" cxnId="{488A9BE2-4D21-415E-8661-7E571BCEF54F}">
      <dgm:prSet/>
      <dgm:spPr/>
      <dgm:t>
        <a:bodyPr/>
        <a:lstStyle/>
        <a:p>
          <a:endParaRPr lang="en-US"/>
        </a:p>
      </dgm:t>
    </dgm:pt>
    <dgm:pt modelId="{451CA1C2-32DA-47CB-8724-ECC712674518}" type="sibTrans" cxnId="{488A9BE2-4D21-415E-8661-7E571BCEF54F}">
      <dgm:prSet/>
      <dgm:spPr/>
      <dgm:t>
        <a:bodyPr/>
        <a:lstStyle/>
        <a:p>
          <a:endParaRPr lang="en-US"/>
        </a:p>
      </dgm:t>
    </dgm:pt>
    <dgm:pt modelId="{54F39032-0453-4D76-9411-7DE4B5796C57}">
      <dgm:prSet/>
      <dgm:spPr/>
      <dgm:t>
        <a:bodyPr/>
        <a:lstStyle/>
        <a:p>
          <a:pPr rtl="0"/>
          <a:r>
            <a:rPr lang="en-US" dirty="0"/>
            <a:t>Is related to slope but is not the slope</a:t>
          </a:r>
        </a:p>
      </dgm:t>
    </dgm:pt>
    <dgm:pt modelId="{315CC6D3-FB52-4511-BC41-CF37CD5D7486}" type="parTrans" cxnId="{0565ECCD-B66D-4E56-BF13-C6738136447F}">
      <dgm:prSet/>
      <dgm:spPr/>
      <dgm:t>
        <a:bodyPr/>
        <a:lstStyle/>
        <a:p>
          <a:endParaRPr lang="en-US"/>
        </a:p>
      </dgm:t>
    </dgm:pt>
    <dgm:pt modelId="{51FF4A08-417C-43C4-A9D6-95C2946CCE5D}" type="sibTrans" cxnId="{0565ECCD-B66D-4E56-BF13-C6738136447F}">
      <dgm:prSet/>
      <dgm:spPr/>
      <dgm:t>
        <a:bodyPr/>
        <a:lstStyle/>
        <a:p>
          <a:endParaRPr lang="en-US"/>
        </a:p>
      </dgm:t>
    </dgm:pt>
    <dgm:pt modelId="{9B86273A-297A-4D05-9B46-0216C982363B}">
      <dgm:prSet/>
      <dgm:spPr/>
      <dgm:t>
        <a:bodyPr/>
        <a:lstStyle/>
        <a:p>
          <a:pPr rtl="0"/>
          <a:r>
            <a:rPr lang="en-US"/>
            <a:t>Is much MORE useful than slope when choosing price/quantity to maximize profits</a:t>
          </a:r>
        </a:p>
      </dgm:t>
    </dgm:pt>
    <dgm:pt modelId="{D90CF1A0-B54C-43C9-982F-DB0E262EE2B3}" type="parTrans" cxnId="{AF585056-BCDE-4CD9-8551-24734157C37D}">
      <dgm:prSet/>
      <dgm:spPr/>
      <dgm:t>
        <a:bodyPr/>
        <a:lstStyle/>
        <a:p>
          <a:endParaRPr lang="en-US"/>
        </a:p>
      </dgm:t>
    </dgm:pt>
    <dgm:pt modelId="{5595B849-AA9F-481C-92A5-D85740BDE4D0}" type="sibTrans" cxnId="{AF585056-BCDE-4CD9-8551-24734157C37D}">
      <dgm:prSet/>
      <dgm:spPr/>
      <dgm:t>
        <a:bodyPr/>
        <a:lstStyle/>
        <a:p>
          <a:endParaRPr lang="en-US"/>
        </a:p>
      </dgm:t>
    </dgm:pt>
    <dgm:pt modelId="{0CE7801A-B4F1-4811-BD78-A3025F0DBA97}">
      <dgm:prSet/>
      <dgm:spPr/>
      <dgm:t>
        <a:bodyPr/>
        <a:lstStyle/>
        <a:p>
          <a:pPr rtl="0"/>
          <a:r>
            <a:rPr lang="en-US" dirty="0"/>
            <a:t>It is not specific to a particular unit of measure</a:t>
          </a:r>
        </a:p>
      </dgm:t>
    </dgm:pt>
    <dgm:pt modelId="{95098287-F07A-4EBA-B3E5-DBBD13D097FA}" type="parTrans" cxnId="{322A2BBE-00EB-4216-B9B3-8BE58C2F5500}">
      <dgm:prSet/>
      <dgm:spPr/>
      <dgm:t>
        <a:bodyPr/>
        <a:lstStyle/>
        <a:p>
          <a:endParaRPr lang="en-CA"/>
        </a:p>
      </dgm:t>
    </dgm:pt>
    <dgm:pt modelId="{C0A9D504-A63E-4AA9-8A77-61A6571B6501}" type="sibTrans" cxnId="{322A2BBE-00EB-4216-B9B3-8BE58C2F5500}">
      <dgm:prSet/>
      <dgm:spPr/>
      <dgm:t>
        <a:bodyPr/>
        <a:lstStyle/>
        <a:p>
          <a:endParaRPr lang="en-CA"/>
        </a:p>
      </dgm:t>
    </dgm:pt>
    <dgm:pt modelId="{BFFD9B81-F60B-43FC-BB3B-057791A36ABD}" type="pres">
      <dgm:prSet presAssocID="{F764902F-EB12-47B1-8524-4AA49C8CCD9A}" presName="linear" presStyleCnt="0">
        <dgm:presLayoutVars>
          <dgm:animLvl val="lvl"/>
          <dgm:resizeHandles val="exact"/>
        </dgm:presLayoutVars>
      </dgm:prSet>
      <dgm:spPr/>
    </dgm:pt>
    <dgm:pt modelId="{4E5D8EB0-CC53-42DA-BCE4-6D867C2BC8B3}" type="pres">
      <dgm:prSet presAssocID="{CF5C4D33-BA31-4197-9596-918E34D69ED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B136CA-3000-4448-AEF1-A1AFF3703320}" type="pres">
      <dgm:prSet presAssocID="{451CA1C2-32DA-47CB-8724-ECC712674518}" presName="spacer" presStyleCnt="0"/>
      <dgm:spPr/>
    </dgm:pt>
    <dgm:pt modelId="{8CF7D6BE-81E8-440F-B484-71DD8D7D6A53}" type="pres">
      <dgm:prSet presAssocID="{54F39032-0453-4D76-9411-7DE4B5796C5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A38483A-6E47-433B-B437-14D8ECCF0332}" type="pres">
      <dgm:prSet presAssocID="{54F39032-0453-4D76-9411-7DE4B5796C57}" presName="childText" presStyleLbl="revTx" presStyleIdx="0" presStyleCnt="1">
        <dgm:presLayoutVars>
          <dgm:bulletEnabled val="1"/>
        </dgm:presLayoutVars>
      </dgm:prSet>
      <dgm:spPr/>
    </dgm:pt>
    <dgm:pt modelId="{069259DC-7152-4361-8135-57E2F77EEE5F}" type="pres">
      <dgm:prSet presAssocID="{9B86273A-297A-4D05-9B46-0216C982363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F02743-67BE-4A33-97F4-499849CCC001}" type="presOf" srcId="{F764902F-EB12-47B1-8524-4AA49C8CCD9A}" destId="{BFFD9B81-F60B-43FC-BB3B-057791A36ABD}" srcOrd="0" destOrd="0" presId="urn:microsoft.com/office/officeart/2005/8/layout/vList2"/>
    <dgm:cxn modelId="{AF585056-BCDE-4CD9-8551-24734157C37D}" srcId="{F764902F-EB12-47B1-8524-4AA49C8CCD9A}" destId="{9B86273A-297A-4D05-9B46-0216C982363B}" srcOrd="2" destOrd="0" parTransId="{D90CF1A0-B54C-43C9-982F-DB0E262EE2B3}" sibTransId="{5595B849-AA9F-481C-92A5-D85740BDE4D0}"/>
    <dgm:cxn modelId="{EC928B7A-75AB-4814-BE7D-4161461F2A21}" type="presOf" srcId="{9B86273A-297A-4D05-9B46-0216C982363B}" destId="{069259DC-7152-4361-8135-57E2F77EEE5F}" srcOrd="0" destOrd="0" presId="urn:microsoft.com/office/officeart/2005/8/layout/vList2"/>
    <dgm:cxn modelId="{322A2BBE-00EB-4216-B9B3-8BE58C2F5500}" srcId="{54F39032-0453-4D76-9411-7DE4B5796C57}" destId="{0CE7801A-B4F1-4811-BD78-A3025F0DBA97}" srcOrd="0" destOrd="0" parTransId="{95098287-F07A-4EBA-B3E5-DBBD13D097FA}" sibTransId="{C0A9D504-A63E-4AA9-8A77-61A6571B6501}"/>
    <dgm:cxn modelId="{0565ECCD-B66D-4E56-BF13-C6738136447F}" srcId="{F764902F-EB12-47B1-8524-4AA49C8CCD9A}" destId="{54F39032-0453-4D76-9411-7DE4B5796C57}" srcOrd="1" destOrd="0" parTransId="{315CC6D3-FB52-4511-BC41-CF37CD5D7486}" sibTransId="{51FF4A08-417C-43C4-A9D6-95C2946CCE5D}"/>
    <dgm:cxn modelId="{08068CDC-4408-4F62-B3DA-4C35D5319B11}" type="presOf" srcId="{54F39032-0453-4D76-9411-7DE4B5796C57}" destId="{8CF7D6BE-81E8-440F-B484-71DD8D7D6A53}" srcOrd="0" destOrd="0" presId="urn:microsoft.com/office/officeart/2005/8/layout/vList2"/>
    <dgm:cxn modelId="{488A9BE2-4D21-415E-8661-7E571BCEF54F}" srcId="{F764902F-EB12-47B1-8524-4AA49C8CCD9A}" destId="{CF5C4D33-BA31-4197-9596-918E34D69ED9}" srcOrd="0" destOrd="0" parTransId="{AE0511F9-5AB5-4EEF-923F-E23DE77D56DA}" sibTransId="{451CA1C2-32DA-47CB-8724-ECC712674518}"/>
    <dgm:cxn modelId="{C5B96EF2-F6E6-4E3A-B95B-507CCBBAD8B7}" type="presOf" srcId="{0CE7801A-B4F1-4811-BD78-A3025F0DBA97}" destId="{4A38483A-6E47-433B-B437-14D8ECCF0332}" srcOrd="0" destOrd="0" presId="urn:microsoft.com/office/officeart/2005/8/layout/vList2"/>
    <dgm:cxn modelId="{06DDABFA-1E91-4ADB-9D91-D3BE06FE18BC}" type="presOf" srcId="{CF5C4D33-BA31-4197-9596-918E34D69ED9}" destId="{4E5D8EB0-CC53-42DA-BCE4-6D867C2BC8B3}" srcOrd="0" destOrd="0" presId="urn:microsoft.com/office/officeart/2005/8/layout/vList2"/>
    <dgm:cxn modelId="{8CE1D126-77E7-4701-86A2-3E58576F3B82}" type="presParOf" srcId="{BFFD9B81-F60B-43FC-BB3B-057791A36ABD}" destId="{4E5D8EB0-CC53-42DA-BCE4-6D867C2BC8B3}" srcOrd="0" destOrd="0" presId="urn:microsoft.com/office/officeart/2005/8/layout/vList2"/>
    <dgm:cxn modelId="{B0EBAD6D-9FC3-44C2-BE3A-4F062F4B6076}" type="presParOf" srcId="{BFFD9B81-F60B-43FC-BB3B-057791A36ABD}" destId="{D4B136CA-3000-4448-AEF1-A1AFF3703320}" srcOrd="1" destOrd="0" presId="urn:microsoft.com/office/officeart/2005/8/layout/vList2"/>
    <dgm:cxn modelId="{DB90228F-BED3-4BB4-847B-24688851A1AD}" type="presParOf" srcId="{BFFD9B81-F60B-43FC-BB3B-057791A36ABD}" destId="{8CF7D6BE-81E8-440F-B484-71DD8D7D6A53}" srcOrd="2" destOrd="0" presId="urn:microsoft.com/office/officeart/2005/8/layout/vList2"/>
    <dgm:cxn modelId="{3ADF680E-3B00-48F9-B6CF-1CB9F864D0C9}" type="presParOf" srcId="{BFFD9B81-F60B-43FC-BB3B-057791A36ABD}" destId="{4A38483A-6E47-433B-B437-14D8ECCF0332}" srcOrd="3" destOrd="0" presId="urn:microsoft.com/office/officeart/2005/8/layout/vList2"/>
    <dgm:cxn modelId="{EE5AE0D3-09B7-4315-90DE-34640441EFD2}" type="presParOf" srcId="{BFFD9B81-F60B-43FC-BB3B-057791A36ABD}" destId="{069259DC-7152-4361-8135-57E2F77EEE5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D77225-9DA7-4AFD-9209-2779D7348CC0}">
      <dsp:nvSpPr>
        <dsp:cNvPr id="0" name=""/>
        <dsp:cNvSpPr/>
      </dsp:nvSpPr>
      <dsp:spPr>
        <a:xfrm>
          <a:off x="0" y="454385"/>
          <a:ext cx="11550316" cy="1343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2489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Deeper dive into quantifying demand</a:t>
          </a:r>
        </a:p>
      </dsp:txBody>
      <dsp:txXfrm>
        <a:off x="65568" y="519953"/>
        <a:ext cx="11419180" cy="1212024"/>
      </dsp:txXfrm>
    </dsp:sp>
    <dsp:sp modelId="{77B7E3F0-3941-4E5E-9F46-1FC2D91AF6A7}">
      <dsp:nvSpPr>
        <dsp:cNvPr id="0" name=""/>
        <dsp:cNvSpPr/>
      </dsp:nvSpPr>
      <dsp:spPr>
        <a:xfrm>
          <a:off x="0" y="1797546"/>
          <a:ext cx="11550316" cy="27820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6723" tIns="71120" rIns="398272" bIns="71120" numCol="1" spcCol="1270" anchor="t" anchorCtr="0">
          <a:noAutofit/>
        </a:bodyPr>
        <a:lstStyle/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Relevant to </a:t>
          </a:r>
          <a:r>
            <a:rPr lang="en-US" sz="4400" i="1" kern="1200" dirty="0"/>
            <a:t>industry</a:t>
          </a:r>
          <a:r>
            <a:rPr lang="en-US" sz="4400" kern="1200" dirty="0"/>
            <a:t> demand and the supply and demand model: is demand steep or flat?</a:t>
          </a:r>
        </a:p>
        <a:p>
          <a:pPr marL="285750" lvl="1" indent="-285750" algn="l" defTabSz="1955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400" kern="1200" dirty="0"/>
            <a:t> But also relevant to </a:t>
          </a:r>
          <a:r>
            <a:rPr lang="en-US" sz="4400" i="1" kern="1200" dirty="0"/>
            <a:t>firm</a:t>
          </a:r>
          <a:r>
            <a:rPr lang="en-US" sz="4400" kern="1200" dirty="0"/>
            <a:t> demand: how does demand influence pricing</a:t>
          </a:r>
        </a:p>
      </dsp:txBody>
      <dsp:txXfrm>
        <a:off x="0" y="1797546"/>
        <a:ext cx="11550316" cy="27820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60628-54EE-44DA-B2FF-309DEB279CCD}">
      <dsp:nvSpPr>
        <dsp:cNvPr id="0" name=""/>
        <dsp:cNvSpPr/>
      </dsp:nvSpPr>
      <dsp:spPr>
        <a:xfrm>
          <a:off x="0" y="16734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Questions:</a:t>
          </a:r>
        </a:p>
      </dsp:txBody>
      <dsp:txXfrm>
        <a:off x="36296" y="53030"/>
        <a:ext cx="10997744" cy="670943"/>
      </dsp:txXfrm>
    </dsp:sp>
    <dsp:sp modelId="{91B32A00-685B-4B71-94DD-29D60BB5E425}">
      <dsp:nvSpPr>
        <dsp:cNvPr id="0" name=""/>
        <dsp:cNvSpPr/>
      </dsp:nvSpPr>
      <dsp:spPr>
        <a:xfrm>
          <a:off x="0" y="760269"/>
          <a:ext cx="1107033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sensitive is demand to price?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How important is the pricing of competing products?</a:t>
          </a:r>
        </a:p>
      </dsp:txBody>
      <dsp:txXfrm>
        <a:off x="0" y="760269"/>
        <a:ext cx="11070336" cy="834210"/>
      </dsp:txXfrm>
    </dsp:sp>
    <dsp:sp modelId="{319C9583-9191-48E5-8B36-998C162683BE}">
      <dsp:nvSpPr>
        <dsp:cNvPr id="0" name=""/>
        <dsp:cNvSpPr/>
      </dsp:nvSpPr>
      <dsp:spPr>
        <a:xfrm>
          <a:off x="0" y="1594479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Concepts:</a:t>
          </a:r>
        </a:p>
      </dsp:txBody>
      <dsp:txXfrm>
        <a:off x="36296" y="1630775"/>
        <a:ext cx="10997744" cy="670943"/>
      </dsp:txXfrm>
    </dsp:sp>
    <dsp:sp modelId="{589E69F0-BE50-440B-A34C-F336307ED3E6}">
      <dsp:nvSpPr>
        <dsp:cNvPr id="0" name=""/>
        <dsp:cNvSpPr/>
      </dsp:nvSpPr>
      <dsp:spPr>
        <a:xfrm>
          <a:off x="0" y="2338014"/>
          <a:ext cx="11070336" cy="834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Demand functions (from last time, but with equations)</a:t>
          </a:r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/>
            <a:t>Demand elasticity</a:t>
          </a:r>
        </a:p>
      </dsp:txBody>
      <dsp:txXfrm>
        <a:off x="0" y="2338014"/>
        <a:ext cx="11070336" cy="834210"/>
      </dsp:txXfrm>
    </dsp:sp>
    <dsp:sp modelId="{C86F1BFA-026A-4C38-BAF4-DB58E9F7ED17}">
      <dsp:nvSpPr>
        <dsp:cNvPr id="0" name=""/>
        <dsp:cNvSpPr/>
      </dsp:nvSpPr>
      <dsp:spPr>
        <a:xfrm>
          <a:off x="0" y="3172224"/>
          <a:ext cx="11070336" cy="74353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Economic principles:</a:t>
          </a:r>
        </a:p>
      </dsp:txBody>
      <dsp:txXfrm>
        <a:off x="36296" y="3208520"/>
        <a:ext cx="10997744" cy="670943"/>
      </dsp:txXfrm>
    </dsp:sp>
    <dsp:sp modelId="{93C63E5A-9AAB-4ACB-B410-F49CDAA98428}">
      <dsp:nvSpPr>
        <dsp:cNvPr id="0" name=""/>
        <dsp:cNvSpPr/>
      </dsp:nvSpPr>
      <dsp:spPr>
        <a:xfrm>
          <a:off x="0" y="3915759"/>
          <a:ext cx="11070336" cy="75399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1483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Sometimes reducing price attracts many more customers, sometimes only very few</a:t>
          </a:r>
        </a:p>
      </dsp:txBody>
      <dsp:txXfrm>
        <a:off x="0" y="3915759"/>
        <a:ext cx="11070336" cy="75399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F27DAB-41E9-4546-B705-D2B4B3E17031}">
      <dsp:nvSpPr>
        <dsp:cNvPr id="0" name=""/>
        <dsp:cNvSpPr/>
      </dsp:nvSpPr>
      <dsp:spPr>
        <a:xfrm>
          <a:off x="0" y="47097"/>
          <a:ext cx="10963656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How sensitive is demand to price, consumer income, or the prices of competing products?</a:t>
          </a:r>
        </a:p>
      </dsp:txBody>
      <dsp:txXfrm>
        <a:off x="58257" y="105354"/>
        <a:ext cx="10847142" cy="1076886"/>
      </dsp:txXfrm>
    </dsp:sp>
    <dsp:sp modelId="{F08ED5B1-4E27-4B45-948B-98D10E6B558D}">
      <dsp:nvSpPr>
        <dsp:cNvPr id="0" name=""/>
        <dsp:cNvSpPr/>
      </dsp:nvSpPr>
      <dsp:spPr>
        <a:xfrm>
          <a:off x="0" y="1240497"/>
          <a:ext cx="10963656" cy="1117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09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I increase my price by 2% next month, how will that affect demand for my product?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If my rival lowers its price by 5% next year, how will that affect demand for my product?</a:t>
          </a:r>
        </a:p>
      </dsp:txBody>
      <dsp:txXfrm>
        <a:off x="0" y="1240497"/>
        <a:ext cx="10963656" cy="1117800"/>
      </dsp:txXfrm>
    </dsp:sp>
    <dsp:sp modelId="{F3D5E233-4484-47F3-8E5B-F42253AF1890}">
      <dsp:nvSpPr>
        <dsp:cNvPr id="0" name=""/>
        <dsp:cNvSpPr/>
      </dsp:nvSpPr>
      <dsp:spPr>
        <a:xfrm>
          <a:off x="0" y="2358297"/>
          <a:ext cx="10963656" cy="1193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Demand elasticity is a concept developed to help answer this type of question…</a:t>
          </a:r>
        </a:p>
      </dsp:txBody>
      <dsp:txXfrm>
        <a:off x="58257" y="2416554"/>
        <a:ext cx="10847142" cy="1076886"/>
      </dsp:txXfrm>
    </dsp:sp>
    <dsp:sp modelId="{475FB7D7-1051-4B49-9EFE-D86E65D43441}">
      <dsp:nvSpPr>
        <dsp:cNvPr id="0" name=""/>
        <dsp:cNvSpPr/>
      </dsp:nvSpPr>
      <dsp:spPr>
        <a:xfrm>
          <a:off x="0" y="3551697"/>
          <a:ext cx="10963656" cy="12109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8096" tIns="38100" rIns="213360" bIns="38100" numCol="1" spcCol="1270" anchor="t" anchorCtr="0">
          <a:noAutofit/>
        </a:bodyPr>
        <a:lstStyle/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Price elasticity of demand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Income elasticity of demand</a:t>
          </a:r>
        </a:p>
        <a:p>
          <a:pPr marL="228600" lvl="1" indent="-228600" algn="l" defTabSz="10223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Cross-price elasticity of demand</a:t>
          </a:r>
        </a:p>
      </dsp:txBody>
      <dsp:txXfrm>
        <a:off x="0" y="3551697"/>
        <a:ext cx="10963656" cy="12109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4A9E2-C94F-4145-B432-EFF09AED17C1}">
      <dsp:nvSpPr>
        <dsp:cNvPr id="0" name=""/>
        <dsp:cNvSpPr/>
      </dsp:nvSpPr>
      <dsp:spPr>
        <a:xfrm>
          <a:off x="0" y="245186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Rule of thumb 1: Luxuries vs. necessities</a:t>
          </a:r>
        </a:p>
      </dsp:txBody>
      <dsp:txXfrm>
        <a:off x="38638" y="283824"/>
        <a:ext cx="10930015" cy="714229"/>
      </dsp:txXfrm>
    </dsp:sp>
    <dsp:sp modelId="{B5AD4F46-E6FC-4B8C-A85F-A3AB56AD6401}">
      <dsp:nvSpPr>
        <dsp:cNvPr id="0" name=""/>
        <dsp:cNvSpPr/>
      </dsp:nvSpPr>
      <dsp:spPr>
        <a:xfrm>
          <a:off x="0" y="1036691"/>
          <a:ext cx="11007291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Elasticity is higher (in absolute value) for luxuries.</a:t>
          </a:r>
        </a:p>
      </dsp:txBody>
      <dsp:txXfrm>
        <a:off x="0" y="1036691"/>
        <a:ext cx="11007291" cy="546480"/>
      </dsp:txXfrm>
    </dsp:sp>
    <dsp:sp modelId="{8CEDD704-73CB-49FE-AA52-B5A87C2113DC}">
      <dsp:nvSpPr>
        <dsp:cNvPr id="0" name=""/>
        <dsp:cNvSpPr/>
      </dsp:nvSpPr>
      <dsp:spPr>
        <a:xfrm>
          <a:off x="0" y="1583171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Rule of thumb 2: Short-run vs. long-run</a:t>
          </a:r>
        </a:p>
      </dsp:txBody>
      <dsp:txXfrm>
        <a:off x="38638" y="1621809"/>
        <a:ext cx="10930015" cy="714229"/>
      </dsp:txXfrm>
    </dsp:sp>
    <dsp:sp modelId="{3A966127-DCB9-4E7F-A677-54AEE97BE3A9}">
      <dsp:nvSpPr>
        <dsp:cNvPr id="0" name=""/>
        <dsp:cNvSpPr/>
      </dsp:nvSpPr>
      <dsp:spPr>
        <a:xfrm>
          <a:off x="0" y="2374676"/>
          <a:ext cx="11007291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Elasticity is lower (in absolute value) in the short run than in the long run. (Also true </a:t>
          </a:r>
          <a:r>
            <a:rPr lang="en-US" sz="2600" kern="1200"/>
            <a:t>for supply)</a:t>
          </a:r>
        </a:p>
      </dsp:txBody>
      <dsp:txXfrm>
        <a:off x="0" y="2374676"/>
        <a:ext cx="11007291" cy="819720"/>
      </dsp:txXfrm>
    </dsp:sp>
    <dsp:sp modelId="{FBCCCE9A-3B87-4D31-B01D-86249D28F91F}">
      <dsp:nvSpPr>
        <dsp:cNvPr id="0" name=""/>
        <dsp:cNvSpPr/>
      </dsp:nvSpPr>
      <dsp:spPr>
        <a:xfrm>
          <a:off x="0" y="3194396"/>
          <a:ext cx="11007291" cy="7915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Rule of thumb 3: Brand vs. category (availability of substitutes)</a:t>
          </a:r>
        </a:p>
      </dsp:txBody>
      <dsp:txXfrm>
        <a:off x="38638" y="3233034"/>
        <a:ext cx="10930015" cy="714229"/>
      </dsp:txXfrm>
    </dsp:sp>
    <dsp:sp modelId="{94492307-5E99-41DF-9A75-FB4BFB3B717B}">
      <dsp:nvSpPr>
        <dsp:cNvPr id="0" name=""/>
        <dsp:cNvSpPr/>
      </dsp:nvSpPr>
      <dsp:spPr>
        <a:xfrm>
          <a:off x="0" y="3985901"/>
          <a:ext cx="11007291" cy="819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9481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Elasticity is higher (in absolute value) for specific products than for a category as a whole.</a:t>
          </a:r>
        </a:p>
      </dsp:txBody>
      <dsp:txXfrm>
        <a:off x="0" y="3985901"/>
        <a:ext cx="11007291" cy="8197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5D8EB0-CC53-42DA-BCE4-6D867C2BC8B3}">
      <dsp:nvSpPr>
        <dsp:cNvPr id="0" name=""/>
        <dsp:cNvSpPr/>
      </dsp:nvSpPr>
      <dsp:spPr>
        <a:xfrm>
          <a:off x="0" y="245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Describes price sensitivity in terms of percent changes in quantity for percent change in price</a:t>
          </a:r>
        </a:p>
      </dsp:txBody>
      <dsp:txXfrm>
        <a:off x="60199" y="84778"/>
        <a:ext cx="10395202" cy="1112781"/>
      </dsp:txXfrm>
    </dsp:sp>
    <dsp:sp modelId="{8CF7D6BE-81E8-440F-B484-71DD8D7D6A53}">
      <dsp:nvSpPr>
        <dsp:cNvPr id="0" name=""/>
        <dsp:cNvSpPr/>
      </dsp:nvSpPr>
      <dsp:spPr>
        <a:xfrm>
          <a:off x="0" y="134703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Is related to slope but is not the slope</a:t>
          </a:r>
        </a:p>
      </dsp:txBody>
      <dsp:txXfrm>
        <a:off x="60199" y="1407238"/>
        <a:ext cx="10395202" cy="1112781"/>
      </dsp:txXfrm>
    </dsp:sp>
    <dsp:sp modelId="{4A38483A-6E47-433B-B437-14D8ECCF0332}">
      <dsp:nvSpPr>
        <dsp:cNvPr id="0" name=""/>
        <dsp:cNvSpPr/>
      </dsp:nvSpPr>
      <dsp:spPr>
        <a:xfrm>
          <a:off x="0" y="2580219"/>
          <a:ext cx="10515600" cy="513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It is not specific to a particular unit of measure</a:t>
          </a:r>
        </a:p>
      </dsp:txBody>
      <dsp:txXfrm>
        <a:off x="0" y="2580219"/>
        <a:ext cx="10515600" cy="513360"/>
      </dsp:txXfrm>
    </dsp:sp>
    <dsp:sp modelId="{069259DC-7152-4361-8135-57E2F77EEE5F}">
      <dsp:nvSpPr>
        <dsp:cNvPr id="0" name=""/>
        <dsp:cNvSpPr/>
      </dsp:nvSpPr>
      <dsp:spPr>
        <a:xfrm>
          <a:off x="0" y="3093579"/>
          <a:ext cx="10515600" cy="12331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Is much MORE useful than slope when choosing price/quantity to maximize profits</a:t>
          </a:r>
        </a:p>
      </dsp:txBody>
      <dsp:txXfrm>
        <a:off x="60199" y="3153778"/>
        <a:ext cx="10395202" cy="1112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C59B0-CE4C-4321-B071-3339DDA774A6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BA1E5-3D19-4EAE-9D80-71613314A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1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5379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Excellent question — and this slide explains one of the trickiest yet most important ideas in microeconomics:</a:t>
                </a:r>
              </a:p>
              <a:p>
                <a:r>
                  <a:rPr lang="en-US" dirty="0"/>
                  <a:t>Even when the </a:t>
                </a:r>
                <a:r>
                  <a:rPr lang="en-US" b="1" dirty="0"/>
                  <a:t>demand curve has a constant slope (a straight line)</a:t>
                </a:r>
                <a:r>
                  <a:rPr lang="en-US" dirty="0"/>
                  <a:t>, </a:t>
                </a:r>
                <a:r>
                  <a:rPr lang="en-US" b="1" dirty="0"/>
                  <a:t>elasticity changes</a:t>
                </a:r>
                <a:r>
                  <a:rPr lang="en-US" dirty="0"/>
                  <a:t> </a:t>
                </a:r>
                <a:r>
                  <a:rPr lang="en-US" i="1" dirty="0"/>
                  <a:t>along the curve</a:t>
                </a:r>
                <a:r>
                  <a:rPr lang="en-US" dirty="0"/>
                  <a:t>. Let’s break it down simply 👇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💡 Key Idea</a:t>
                </a:r>
              </a:p>
              <a:p>
                <a:r>
                  <a:rPr lang="en-US" b="1" dirty="0"/>
                  <a:t>Slope ≠ Elasticity</a:t>
                </a:r>
                <a:endParaRPr lang="en-US" dirty="0"/>
              </a:p>
              <a:p>
                <a:r>
                  <a:rPr lang="en-US" b="1" dirty="0"/>
                  <a:t>Slope</a:t>
                </a:r>
                <a:r>
                  <a:rPr lang="en-US" dirty="0"/>
                  <a:t> measures </a:t>
                </a:r>
                <a:r>
                  <a:rPr lang="en-US" i="1" dirty="0"/>
                  <a:t>absolute</a:t>
                </a:r>
                <a:r>
                  <a:rPr lang="en-US" dirty="0"/>
                  <a:t> change → ΔP / ΔQ</a:t>
                </a:r>
              </a:p>
              <a:p>
                <a:r>
                  <a:rPr lang="en-US" b="1" dirty="0"/>
                  <a:t>Elasticity</a:t>
                </a:r>
                <a:r>
                  <a:rPr lang="en-US" dirty="0"/>
                  <a:t> measures </a:t>
                </a:r>
                <a:r>
                  <a:rPr lang="en-US" i="1" dirty="0"/>
                  <a:t>percentage</a:t>
                </a:r>
                <a:r>
                  <a:rPr lang="en-US" dirty="0"/>
                  <a:t> change → (%ΔQ / %ΔP)</a:t>
                </a:r>
                <a:br>
                  <a:rPr lang="en-US" dirty="0"/>
                </a:br>
                <a:r>
                  <a:rPr lang="en-US" dirty="0"/>
                  <a:t>→ mathematically: </a:t>
                </a:r>
                <a:r>
                  <a:rPr lang="en-US" b="1" dirty="0"/>
                  <a:t>ε = (ΔQ / ΔP) × (P / Q)</a:t>
                </a:r>
                <a:endParaRPr lang="en-US" dirty="0"/>
              </a:p>
              <a:p>
                <a:r>
                  <a:rPr lang="en-US" dirty="0"/>
                  <a:t>That last part (</a:t>
                </a:r>
                <a:r>
                  <a:rPr lang="en-US" b="1" dirty="0"/>
                  <a:t>P / Q</a:t>
                </a:r>
                <a:r>
                  <a:rPr lang="en-US" dirty="0"/>
                  <a:t>) is why elasticity changes — even if ΔQ / ΔP (the slope) is constant, the ratio </a:t>
                </a:r>
                <a:r>
                  <a:rPr lang="en-US" b="1" dirty="0"/>
                  <a:t>P/Q</a:t>
                </a:r>
                <a:r>
                  <a:rPr lang="en-US" dirty="0"/>
                  <a:t> changes as you move along the demand curve.</a:t>
                </a:r>
              </a:p>
              <a:p>
                <a:br>
                  <a:rPr lang="en-US" dirty="0"/>
                </a:br>
                <a:r>
                  <a:rPr lang="en-US" dirty="0"/>
                  <a:t>At the </a:t>
                </a:r>
                <a:r>
                  <a:rPr lang="en-US" b="1" dirty="0"/>
                  <a:t>top of a demand curve</a:t>
                </a:r>
                <a:r>
                  <a:rPr lang="en-US" dirty="0"/>
                  <a:t>, price (</a:t>
                </a:r>
                <a:r>
                  <a:rPr lang="en-US" b="1" dirty="0"/>
                  <a:t>P</a:t>
                </a:r>
                <a:r>
                  <a:rPr lang="en-US" dirty="0"/>
                  <a:t>) is </a:t>
                </a:r>
                <a:r>
                  <a:rPr lang="en-US" b="1" dirty="0"/>
                  <a:t>high</a:t>
                </a:r>
                <a:r>
                  <a:rPr lang="en-US" dirty="0"/>
                  <a:t> and quantity (</a:t>
                </a:r>
                <a:r>
                  <a:rPr lang="en-US" b="1" dirty="0"/>
                  <a:t>Q</a:t>
                </a:r>
                <a:r>
                  <a:rPr lang="en-US" dirty="0"/>
                  <a:t>) is </a:t>
                </a:r>
                <a:r>
                  <a:rPr lang="en-US" b="1" dirty="0"/>
                  <a:t>low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Now imagine you move slightly along the curve — say price drops a bit, and quantity rises a bit.</a:t>
                </a:r>
                <a:br>
                  <a:rPr lang="en-US" dirty="0"/>
                </a:br>
                <a:r>
                  <a:rPr lang="en-US" dirty="0"/>
                  <a:t>Even though the </a:t>
                </a:r>
                <a:r>
                  <a:rPr lang="en-US" i="1" dirty="0"/>
                  <a:t>actual (absolute)</a:t>
                </a:r>
                <a:r>
                  <a:rPr lang="en-US" dirty="0"/>
                  <a:t> change in Q is small, it’s a </a:t>
                </a:r>
                <a:r>
                  <a:rPr lang="en-US" b="1" dirty="0"/>
                  <a:t>big change in percentage terms</a:t>
                </a:r>
                <a:r>
                  <a:rPr lang="en-US" dirty="0"/>
                  <a:t>, because Q itself started small.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Example:</a:t>
                </a:r>
              </a:p>
              <a:p>
                <a:r>
                  <a:rPr lang="en-US" dirty="0"/>
                  <a:t>Let’s say at the top of the curve:</a:t>
                </a:r>
              </a:p>
              <a:p>
                <a:r>
                  <a:rPr lang="en-US" b="1" dirty="0"/>
                  <a:t>Price (P)</a:t>
                </a:r>
                <a:r>
                  <a:rPr lang="en-US" dirty="0"/>
                  <a:t> = $12</a:t>
                </a:r>
              </a:p>
              <a:p>
                <a:r>
                  <a:rPr lang="en-US" b="1" dirty="0"/>
                  <a:t>Quantity (Q)</a:t>
                </a:r>
                <a:r>
                  <a:rPr lang="en-US" dirty="0"/>
                  <a:t> = 10 units</a:t>
                </a:r>
              </a:p>
              <a:p>
                <a:r>
                  <a:rPr lang="en-US" dirty="0"/>
                  <a:t>Now price drops to $11, and quantity rises to 15.</a:t>
                </a:r>
              </a:p>
              <a:p>
                <a:r>
                  <a:rPr lang="en-US" dirty="0"/>
                  <a:t>Change in price = 1 → </a:t>
                </a:r>
                <a:r>
                  <a:rPr lang="en-US" b="1" dirty="0"/>
                  <a:t>%</a:t>
                </a:r>
                <a:r>
                  <a:rPr lang="el-GR" b="1" dirty="0"/>
                  <a:t>Δ</a:t>
                </a:r>
                <a:r>
                  <a:rPr lang="en-US" b="1" dirty="0"/>
                  <a:t>P = (1 / 12) × 100 = 8.3%</a:t>
                </a:r>
                <a:endParaRPr lang="en-US" dirty="0"/>
              </a:p>
              <a:p>
                <a:r>
                  <a:rPr lang="en-US" dirty="0"/>
                  <a:t>Change in quantity = 5 → </a:t>
                </a:r>
                <a:r>
                  <a:rPr lang="en-US" b="1" dirty="0"/>
                  <a:t>%</a:t>
                </a:r>
                <a:r>
                  <a:rPr lang="el-GR" b="1" dirty="0"/>
                  <a:t>Δ</a:t>
                </a:r>
                <a:r>
                  <a:rPr lang="en-US" b="1" dirty="0"/>
                  <a:t>Q = (5 / 10) × 100 = 50%</a:t>
                </a:r>
                <a:endParaRPr lang="en-US" dirty="0"/>
              </a:p>
              <a:p>
                <a:r>
                  <a:rPr lang="en-US" dirty="0"/>
                  <a:t>So even though both changed by small </a:t>
                </a:r>
                <a:r>
                  <a:rPr lang="en-US" i="1" dirty="0"/>
                  <a:t>absolute</a:t>
                </a:r>
                <a:r>
                  <a:rPr lang="en-US" dirty="0"/>
                  <a:t> numbers (1 and 5),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dirty="0"/>
                  <a:t>percent change in Q (50%) is much larger</a:t>
                </a:r>
                <a:r>
                  <a:rPr lang="en-US" dirty="0"/>
                  <a:t> than that of P (8.3%).</a:t>
                </a:r>
              </a:p>
              <a:p>
                <a:r>
                  <a:rPr lang="en-US" dirty="0"/>
                  <a:t>That’s what the sentence means:</a:t>
                </a:r>
              </a:p>
              <a:p>
                <a:r>
                  <a:rPr lang="en-US" dirty="0"/>
                  <a:t>“A small change in Q is a big percent change, while a change in P is a small percent change.”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Why it matters:</a:t>
                </a:r>
              </a:p>
              <a:p>
                <a:r>
                  <a:rPr lang="en-US" dirty="0"/>
                  <a:t>Elasticity = %</a:t>
                </a:r>
                <a:r>
                  <a:rPr lang="el-GR" dirty="0"/>
                  <a:t>Δ</a:t>
                </a:r>
                <a:r>
                  <a:rPr lang="en-US" dirty="0"/>
                  <a:t>Q / %</a:t>
                </a:r>
                <a:r>
                  <a:rPr lang="el-GR" dirty="0"/>
                  <a:t>Δ</a:t>
                </a:r>
                <a:r>
                  <a:rPr lang="en-US" dirty="0"/>
                  <a:t>P</a:t>
                </a:r>
                <a:br>
                  <a:rPr lang="en-US" dirty="0"/>
                </a:br>
                <a:r>
                  <a:rPr lang="en-US" dirty="0"/>
                  <a:t>= (50%) / (8.3%) ≈ </a:t>
                </a:r>
                <a:r>
                  <a:rPr lang="en-US" b="1" dirty="0"/>
                  <a:t>6.0</a:t>
                </a:r>
                <a:r>
                  <a:rPr lang="en-US" dirty="0"/>
                  <a:t> → </a:t>
                </a:r>
                <a:r>
                  <a:rPr lang="en-US" b="1" dirty="0"/>
                  <a:t>Highly elastic</a:t>
                </a:r>
                <a:endParaRPr lang="en-US" dirty="0"/>
              </a:p>
              <a:p>
                <a:r>
                  <a:rPr lang="en-US" dirty="0"/>
                  <a:t>Consumers are very responsive to price changes here — small price drop → big % change in demand.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Contrast it with the bottom of the curve:</a:t>
                </a:r>
              </a:p>
              <a:p>
                <a:r>
                  <a:rPr lang="en-US" dirty="0"/>
                  <a:t>At the bottom, say:</a:t>
                </a:r>
              </a:p>
              <a:p>
                <a:r>
                  <a:rPr lang="en-US" b="1" dirty="0"/>
                  <a:t>Price</a:t>
                </a:r>
                <a:r>
                  <a:rPr lang="en-US" dirty="0"/>
                  <a:t> = $2</a:t>
                </a:r>
              </a:p>
              <a:p>
                <a:r>
                  <a:rPr lang="en-US" b="1" dirty="0"/>
                  <a:t>Quantity</a:t>
                </a:r>
                <a:r>
                  <a:rPr lang="en-US" dirty="0"/>
                  <a:t> = 10,000</a:t>
                </a:r>
              </a:p>
              <a:p>
                <a:r>
                  <a:rPr lang="en-US" dirty="0"/>
                  <a:t>If price falls by $1 to $1 and quantity rises by 500:</a:t>
                </a:r>
              </a:p>
              <a:p>
                <a:r>
                  <a:rPr lang="en-US" dirty="0"/>
                  <a:t>%</a:t>
                </a:r>
                <a:r>
                  <a:rPr lang="el-GR" dirty="0"/>
                  <a:t>Δ</a:t>
                </a:r>
                <a:r>
                  <a:rPr lang="en-US" dirty="0"/>
                  <a:t>P = (1 / 2) × 100 = 50%</a:t>
                </a:r>
              </a:p>
              <a:p>
                <a:r>
                  <a:rPr lang="en-US" dirty="0"/>
                  <a:t>%</a:t>
                </a:r>
                <a:r>
                  <a:rPr lang="el-GR" dirty="0"/>
                  <a:t>Δ</a:t>
                </a:r>
                <a:r>
                  <a:rPr lang="en-US" dirty="0"/>
                  <a:t>Q = (500 / 10,000) × 100 = 5%</a:t>
                </a:r>
              </a:p>
              <a:p>
                <a:r>
                  <a:rPr lang="en-US" dirty="0"/>
                  <a:t>Now elasticity = 5% / 50% = </a:t>
                </a:r>
                <a:r>
                  <a:rPr lang="en-US" b="1" dirty="0"/>
                  <a:t>0.1 (inelastic)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✅ </a:t>
                </a:r>
                <a:r>
                  <a:rPr lang="en-US" b="1" dirty="0"/>
                  <a:t>In short:</a:t>
                </a:r>
                <a:br>
                  <a:rPr lang="en-US" dirty="0"/>
                </a:br>
                <a:r>
                  <a:rPr lang="en-US" dirty="0"/>
                  <a:t>When quantity is small (top of curve), small numerical changes are </a:t>
                </a:r>
                <a:r>
                  <a:rPr lang="en-US" b="1" dirty="0"/>
                  <a:t>large in percentage terms</a:t>
                </a:r>
                <a:r>
                  <a:rPr lang="en-US" dirty="0"/>
                  <a:t>, making demand </a:t>
                </a:r>
                <a:r>
                  <a:rPr lang="en-US" b="1" dirty="0"/>
                  <a:t>elastic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When quantity is large (bottom of curve), small numerical changes are </a:t>
                </a:r>
                <a:r>
                  <a:rPr lang="en-US" b="1" dirty="0"/>
                  <a:t>tiny in percentage terms</a:t>
                </a:r>
                <a:r>
                  <a:rPr lang="en-US" dirty="0"/>
                  <a:t>, making demand </a:t>
                </a:r>
                <a:r>
                  <a:rPr lang="en-US" b="1" dirty="0"/>
                  <a:t>inelastic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🎯 Situation: Bottom of the demand curve</a:t>
                </a:r>
              </a:p>
              <a:p>
                <a:r>
                  <a:rPr lang="en-US" dirty="0"/>
                  <a:t>At this point:</a:t>
                </a:r>
              </a:p>
              <a:p>
                <a:r>
                  <a:rPr lang="en-US" b="1" dirty="0"/>
                  <a:t>Price (P)</a:t>
                </a:r>
                <a:r>
                  <a:rPr lang="en-US" dirty="0"/>
                  <a:t> is </a:t>
                </a:r>
                <a:r>
                  <a:rPr lang="en-US" b="1" dirty="0"/>
                  <a:t>low</a:t>
                </a:r>
                <a:endParaRPr lang="en-US" dirty="0"/>
              </a:p>
              <a:p>
                <a:r>
                  <a:rPr lang="en-US" b="1" dirty="0"/>
                  <a:t>Quantity (Q)</a:t>
                </a:r>
                <a:r>
                  <a:rPr lang="en-US" dirty="0"/>
                  <a:t> is </a:t>
                </a:r>
                <a:r>
                  <a:rPr lang="en-US" b="1" dirty="0"/>
                  <a:t>high</a:t>
                </a:r>
                <a:endParaRPr lang="en-US" dirty="0"/>
              </a:p>
              <a:p>
                <a:r>
                  <a:rPr lang="en-US" dirty="0"/>
                  <a:t>That means consumers are already buying a lot, so an extra few units don’t make much difference </a:t>
                </a:r>
                <a:r>
                  <a:rPr lang="en-US" b="1" dirty="0"/>
                  <a:t>percentage-wise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💡 Formula for elasticity: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Δ</m:t>
                              </m:r>
                              <m:r>
                                <a:rPr lang="el-GR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  <m:r>
                                <a:rPr lang="el-GR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lang="el-GR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𝑄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ar-AE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Δ</m:t>
                              </m:r>
                              <m:r>
                                <a:rPr lang="el-GR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  <m:r>
                                <a:rPr lang="el-GR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/</m:t>
                              </m:r>
                              <m:r>
                                <a:rPr lang="el-GR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𝑃</m:t>
                              </m:r>
                            </m:e>
                          </m:d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num>
                        <m:den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den>
                      </m:f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lang="el-GR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m:rPr>
                        <m:sty m:val="p"/>
                      </m:rP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lang="el-GR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lang="el-GR" dirty="0"/>
                  <a:t>(</a:t>
                </a:r>
                <a:r>
                  <a:rPr lang="en-US" dirty="0"/>
                  <a:t>the slope part) is constant,</a:t>
                </a:r>
                <a:br>
                  <a:rPr lang="en-US" dirty="0"/>
                </a:br>
                <a:r>
                  <a:rPr lang="en-US" dirty="0"/>
                  <a:t>but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lang="en-US" dirty="0"/>
                  <a:t>changes — that’s why elasticity varies along the curve.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🧮 Example Calculation (Bottom of Curve)</a:t>
                </a:r>
              </a:p>
              <a:p>
                <a:r>
                  <a:rPr lang="en-US" dirty="0"/>
                  <a:t>Let’s say at the </a:t>
                </a:r>
                <a:r>
                  <a:rPr lang="en-US" b="1" dirty="0"/>
                  <a:t>bottom</a:t>
                </a:r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000</m:t>
                    </m:r>
                  </m:oMath>
                </a14:m>
                <a:endParaRPr lang="ar-A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</m:oMath>
                </a14:m>
                <a:r>
                  <a:rPr lang="ar-AE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sub>
                    </m:sSub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,</m:t>
                    </m:r>
                    <m:r>
                      <a:rPr lang="ar-AE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200</m:t>
                    </m:r>
                  </m:oMath>
                </a14:m>
                <a:endParaRPr lang="ar-AE" dirty="0"/>
              </a:p>
              <a:p>
                <a:r>
                  <a:rPr lang="en-US" dirty="0"/>
                  <a:t>Now compute step by step:</a:t>
                </a:r>
              </a:p>
              <a:p>
                <a:r>
                  <a:rPr lang="en-US" b="1" dirty="0"/>
                  <a:t>Step 1: Find % change in quantity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  <m:r>
                        <m:rPr>
                          <m:sty m:val="p"/>
                        </m:rPr>
                        <a:rPr lang="el-GR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lang="el-GR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𝑄</m:t>
                      </m:r>
                      <m:r>
                        <a:rPr lang="el-GR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200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10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000</m:t>
                              </m:r>
                            </m:e>
                          </m:d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000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200</m:t>
                          </m:r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000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b="1" dirty="0"/>
                  <a:t>Step 2: Find % change in price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  <m:r>
                        <m:rPr>
                          <m:sty m:val="p"/>
                        </m:rPr>
                        <a:rPr lang="el-GR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r>
                        <a:rPr lang="el-GR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lang="el-GR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ar-AE" sz="1200" i="1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.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8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</m:t>
                              </m:r>
                              <m:r>
                                <a:rPr lang="ar-AE" sz="1200" i="0" kern="1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e>
                          </m:d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.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10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%</m:t>
                      </m:r>
                    </m:oMath>
                  </m:oMathPara>
                </a14:m>
                <a:endParaRPr lang="ar-AE" dirty="0"/>
              </a:p>
              <a:p>
                <a:r>
                  <a:rPr lang="en-US" b="1" dirty="0"/>
                  <a:t>Step 3: Elasticity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𝐸</m:t>
                      </m:r>
                      <m:r>
                        <a:rPr lang="en-US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  <m:r>
                            <m:rPr>
                              <m:sty m:val="p"/>
                            </m:rPr>
                            <a:rPr lang="el-GR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Δ</m:t>
                          </m:r>
                          <m:r>
                            <a:rPr lang="el-GR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2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</m:num>
                        <m:den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−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10</m:t>
                          </m:r>
                          <m:r>
                            <a:rPr lang="ar-AE" sz="1200" i="0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%</m:t>
                          </m:r>
                        </m:den>
                      </m:f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0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2</m:t>
                      </m:r>
                    </m:oMath>
                  </m:oMathPara>
                </a14:m>
                <a:endParaRPr lang="ar-AE" dirty="0"/>
              </a:p>
              <a:p>
                <a:br>
                  <a:rPr lang="ar-AE" dirty="0"/>
                </a:br>
                <a:endParaRPr lang="ar-AE" dirty="0"/>
              </a:p>
              <a:p>
                <a:r>
                  <a:rPr lang="en-US" b="1" dirty="0"/>
                  <a:t>🧩 Interpretation:</a:t>
                </a:r>
              </a:p>
              <a:p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𝐸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∣=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0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.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&lt;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</m:t>
                    </m:r>
                  </m:oMath>
                </a14:m>
                <a:r>
                  <a:rPr lang="en-US" dirty="0"/>
                  <a:t>→ </a:t>
                </a:r>
                <a:r>
                  <a:rPr lang="en-US" b="1" dirty="0"/>
                  <a:t>Inelastic demand</a:t>
                </a:r>
                <a:endParaRPr lang="en-US" dirty="0"/>
              </a:p>
              <a:p>
                <a:r>
                  <a:rPr lang="en-US" dirty="0"/>
                  <a:t>Meaning: A </a:t>
                </a:r>
                <a:r>
                  <a:rPr lang="en-US" b="1" dirty="0"/>
                  <a:t>10% drop in price</a:t>
                </a:r>
                <a:r>
                  <a:rPr lang="en-US" dirty="0"/>
                  <a:t> causes only a </a:t>
                </a:r>
                <a:r>
                  <a:rPr lang="en-US" b="1" dirty="0"/>
                  <a:t>2% rise in quantity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So, even though quantity increased by </a:t>
                </a:r>
                <a:r>
                  <a:rPr lang="en-US" b="1" dirty="0"/>
                  <a:t>200 units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compared to </a:t>
                </a:r>
                <a:r>
                  <a:rPr lang="en-US" b="1" dirty="0"/>
                  <a:t>10,000 total units</a:t>
                </a:r>
                <a:r>
                  <a:rPr lang="en-US" dirty="0"/>
                  <a:t>, that’s a </a:t>
                </a:r>
                <a:r>
                  <a:rPr lang="en-US" i="1" dirty="0"/>
                  <a:t>tiny percentage change.</a:t>
                </a:r>
                <a:endParaRPr lang="en-US" dirty="0"/>
              </a:p>
              <a:p>
                <a:r>
                  <a:rPr lang="en-US" dirty="0"/>
                  <a:t>Hence:</a:t>
                </a:r>
              </a:p>
              <a:p>
                <a:r>
                  <a:rPr lang="en-US" dirty="0"/>
                  <a:t>“When quantity is large (bottom of curve), small numerical changes are tiny in percentage terms — making demand inelastic.”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💭 </a:t>
                </a:r>
                <a:r>
                  <a:rPr lang="en-US" b="1" dirty="0"/>
                  <a:t>Quick contrast (top of curve):</a:t>
                </a:r>
                <a:br>
                  <a:rPr lang="en-US" dirty="0"/>
                </a:b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lang="en-US" dirty="0"/>
                  <a:t>were 100 instead of 10,000,</a:t>
                </a:r>
                <a:br>
                  <a:rPr lang="en-US" dirty="0"/>
                </a:b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lang="el-GR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200</m:t>
                    </m:r>
                  </m:oMath>
                </a14:m>
                <a:r>
                  <a:rPr lang="el-GR" dirty="0"/>
                  <a:t>,</a:t>
                </a:r>
                <a:br>
                  <a:rPr lang="el-GR" dirty="0"/>
                </a:br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  <m:r>
                      <m:rPr>
                        <m:sty m:val="p"/>
                      </m:rP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Δ</m:t>
                    </m:r>
                    <m:r>
                      <a:rPr lang="el-GR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200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/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100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100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200</m:t>
                    </m:r>
                    <m:r>
                      <a:rPr lang="el-GR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%</m:t>
                    </m:r>
                  </m:oMath>
                </a14:m>
                <a:r>
                  <a:rPr lang="el-GR" dirty="0"/>
                  <a:t>! → </a:t>
                </a:r>
                <a:r>
                  <a:rPr lang="en-US" b="1" dirty="0"/>
                  <a:t>Elastic.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So the math logic is:</a:t>
                </a:r>
              </a:p>
              <a:p>
                <a:r>
                  <a:rPr lang="en-US" b="1" dirty="0"/>
                  <a:t>Same numerical </a:t>
                </a:r>
                <a:r>
                  <a:rPr lang="el-GR" b="1" dirty="0"/>
                  <a:t>Δ</a:t>
                </a:r>
                <a:r>
                  <a:rPr lang="en-US" b="1" dirty="0"/>
                  <a:t>Q = 200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but when Q = 10,000 → 2% change (inelastic),</a:t>
                </a:r>
                <a:br>
                  <a:rPr lang="en-US" dirty="0"/>
                </a:br>
                <a:r>
                  <a:rPr lang="en-US" dirty="0"/>
                  <a:t>when Q = 100 → 200% change (elastic).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Excellent question — and this slide explains one of the trickiest yet most important ideas in microeconomics:</a:t>
                </a:r>
              </a:p>
              <a:p>
                <a:r>
                  <a:rPr lang="en-US" dirty="0"/>
                  <a:t>Even when the </a:t>
                </a:r>
                <a:r>
                  <a:rPr lang="en-US" b="1" dirty="0"/>
                  <a:t>demand curve has a constant slope (a straight line)</a:t>
                </a:r>
                <a:r>
                  <a:rPr lang="en-US" dirty="0"/>
                  <a:t>, </a:t>
                </a:r>
                <a:r>
                  <a:rPr lang="en-US" b="1" dirty="0"/>
                  <a:t>elasticity changes</a:t>
                </a:r>
                <a:r>
                  <a:rPr lang="en-US" dirty="0"/>
                  <a:t> </a:t>
                </a:r>
                <a:r>
                  <a:rPr lang="en-US" i="1" dirty="0"/>
                  <a:t>along the curve</a:t>
                </a:r>
                <a:r>
                  <a:rPr lang="en-US" dirty="0"/>
                  <a:t>. Let’s break it down simply 👇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💡 Key Idea</a:t>
                </a:r>
              </a:p>
              <a:p>
                <a:r>
                  <a:rPr lang="en-US" b="1" dirty="0"/>
                  <a:t>Slope ≠ Elasticity</a:t>
                </a:r>
                <a:endParaRPr lang="en-US" dirty="0"/>
              </a:p>
              <a:p>
                <a:r>
                  <a:rPr lang="en-US" b="1" dirty="0"/>
                  <a:t>Slope</a:t>
                </a:r>
                <a:r>
                  <a:rPr lang="en-US" dirty="0"/>
                  <a:t> measures </a:t>
                </a:r>
                <a:r>
                  <a:rPr lang="en-US" i="1" dirty="0"/>
                  <a:t>absolute</a:t>
                </a:r>
                <a:r>
                  <a:rPr lang="en-US" dirty="0"/>
                  <a:t> change → ΔP / ΔQ</a:t>
                </a:r>
              </a:p>
              <a:p>
                <a:r>
                  <a:rPr lang="en-US" b="1" dirty="0"/>
                  <a:t>Elasticity</a:t>
                </a:r>
                <a:r>
                  <a:rPr lang="en-US" dirty="0"/>
                  <a:t> measures </a:t>
                </a:r>
                <a:r>
                  <a:rPr lang="en-US" i="1" dirty="0"/>
                  <a:t>percentage</a:t>
                </a:r>
                <a:r>
                  <a:rPr lang="en-US" dirty="0"/>
                  <a:t> change → (%ΔQ / %ΔP)</a:t>
                </a:r>
                <a:br>
                  <a:rPr lang="en-US" dirty="0"/>
                </a:br>
                <a:r>
                  <a:rPr lang="en-US" dirty="0"/>
                  <a:t>→ mathematically: </a:t>
                </a:r>
                <a:r>
                  <a:rPr lang="en-US" b="1" dirty="0"/>
                  <a:t>ε = (ΔQ / ΔP) × (P / Q)</a:t>
                </a:r>
                <a:endParaRPr lang="en-US" dirty="0"/>
              </a:p>
              <a:p>
                <a:r>
                  <a:rPr lang="en-US" dirty="0"/>
                  <a:t>That last part (</a:t>
                </a:r>
                <a:r>
                  <a:rPr lang="en-US" b="1" dirty="0"/>
                  <a:t>P / Q</a:t>
                </a:r>
                <a:r>
                  <a:rPr lang="en-US" dirty="0"/>
                  <a:t>) is why elasticity changes — even if ΔQ / ΔP (the slope) is constant, the ratio </a:t>
                </a:r>
                <a:r>
                  <a:rPr lang="en-US" b="1" dirty="0"/>
                  <a:t>P/Q</a:t>
                </a:r>
                <a:r>
                  <a:rPr lang="en-US" dirty="0"/>
                  <a:t> changes as you move along the demand curve.</a:t>
                </a:r>
              </a:p>
              <a:p>
                <a:br>
                  <a:rPr lang="en-US" dirty="0"/>
                </a:br>
                <a:r>
                  <a:rPr lang="en-US" dirty="0"/>
                  <a:t>At the </a:t>
                </a:r>
                <a:r>
                  <a:rPr lang="en-US" b="1" dirty="0"/>
                  <a:t>top of a demand curve</a:t>
                </a:r>
                <a:r>
                  <a:rPr lang="en-US" dirty="0"/>
                  <a:t>, price (</a:t>
                </a:r>
                <a:r>
                  <a:rPr lang="en-US" b="1" dirty="0"/>
                  <a:t>P</a:t>
                </a:r>
                <a:r>
                  <a:rPr lang="en-US" dirty="0"/>
                  <a:t>) is </a:t>
                </a:r>
                <a:r>
                  <a:rPr lang="en-US" b="1" dirty="0"/>
                  <a:t>high</a:t>
                </a:r>
                <a:r>
                  <a:rPr lang="en-US" dirty="0"/>
                  <a:t> and quantity (</a:t>
                </a:r>
                <a:r>
                  <a:rPr lang="en-US" b="1" dirty="0"/>
                  <a:t>Q</a:t>
                </a:r>
                <a:r>
                  <a:rPr lang="en-US" dirty="0"/>
                  <a:t>) is </a:t>
                </a:r>
                <a:r>
                  <a:rPr lang="en-US" b="1" dirty="0"/>
                  <a:t>low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Now imagine you move slightly along the curve — say price drops a bit, and quantity rises a bit.</a:t>
                </a:r>
                <a:br>
                  <a:rPr lang="en-US" dirty="0"/>
                </a:br>
                <a:r>
                  <a:rPr lang="en-US" dirty="0"/>
                  <a:t>Even though the </a:t>
                </a:r>
                <a:r>
                  <a:rPr lang="en-US" i="1" dirty="0"/>
                  <a:t>actual (absolute)</a:t>
                </a:r>
                <a:r>
                  <a:rPr lang="en-US" dirty="0"/>
                  <a:t> change in Q is small, it’s a </a:t>
                </a:r>
                <a:r>
                  <a:rPr lang="en-US" b="1" dirty="0"/>
                  <a:t>big change in percentage terms</a:t>
                </a:r>
                <a:r>
                  <a:rPr lang="en-US" dirty="0"/>
                  <a:t>, because Q itself started small.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Example:</a:t>
                </a:r>
              </a:p>
              <a:p>
                <a:r>
                  <a:rPr lang="en-US" dirty="0"/>
                  <a:t>Let’s say at the top of the curve:</a:t>
                </a:r>
              </a:p>
              <a:p>
                <a:r>
                  <a:rPr lang="en-US" b="1" dirty="0"/>
                  <a:t>Price (P)</a:t>
                </a:r>
                <a:r>
                  <a:rPr lang="en-US" dirty="0"/>
                  <a:t> = $12</a:t>
                </a:r>
              </a:p>
              <a:p>
                <a:r>
                  <a:rPr lang="en-US" b="1" dirty="0"/>
                  <a:t>Quantity (Q)</a:t>
                </a:r>
                <a:r>
                  <a:rPr lang="en-US" dirty="0"/>
                  <a:t> = 10 units</a:t>
                </a:r>
              </a:p>
              <a:p>
                <a:r>
                  <a:rPr lang="en-US" dirty="0"/>
                  <a:t>Now price drops to $11, and quantity rises to 15.</a:t>
                </a:r>
              </a:p>
              <a:p>
                <a:r>
                  <a:rPr lang="en-US" dirty="0"/>
                  <a:t>Change in price = 1 → </a:t>
                </a:r>
                <a:r>
                  <a:rPr lang="en-US" b="1" dirty="0"/>
                  <a:t>%</a:t>
                </a:r>
                <a:r>
                  <a:rPr lang="el-GR" b="1" dirty="0"/>
                  <a:t>Δ</a:t>
                </a:r>
                <a:r>
                  <a:rPr lang="en-US" b="1" dirty="0"/>
                  <a:t>P = (1 / 12) × 100 = 8.3%</a:t>
                </a:r>
                <a:endParaRPr lang="en-US" dirty="0"/>
              </a:p>
              <a:p>
                <a:r>
                  <a:rPr lang="en-US" dirty="0"/>
                  <a:t>Change in quantity = 5 → </a:t>
                </a:r>
                <a:r>
                  <a:rPr lang="en-US" b="1" dirty="0"/>
                  <a:t>%</a:t>
                </a:r>
                <a:r>
                  <a:rPr lang="el-GR" b="1" dirty="0"/>
                  <a:t>Δ</a:t>
                </a:r>
                <a:r>
                  <a:rPr lang="en-US" b="1" dirty="0"/>
                  <a:t>Q = (5 / 10) × 100 = 50%</a:t>
                </a:r>
                <a:endParaRPr lang="en-US" dirty="0"/>
              </a:p>
              <a:p>
                <a:r>
                  <a:rPr lang="en-US" dirty="0"/>
                  <a:t>So even though both changed by small </a:t>
                </a:r>
                <a:r>
                  <a:rPr lang="en-US" i="1" dirty="0"/>
                  <a:t>absolute</a:t>
                </a:r>
                <a:r>
                  <a:rPr lang="en-US" dirty="0"/>
                  <a:t> numbers (1 and 5),</a:t>
                </a:r>
                <a:br>
                  <a:rPr lang="en-US" dirty="0"/>
                </a:br>
                <a:r>
                  <a:rPr lang="en-US" dirty="0"/>
                  <a:t>the </a:t>
                </a:r>
                <a:r>
                  <a:rPr lang="en-US" b="1" dirty="0"/>
                  <a:t>percent change in Q (50%) is much larger</a:t>
                </a:r>
                <a:r>
                  <a:rPr lang="en-US" dirty="0"/>
                  <a:t> than that of P (8.3%).</a:t>
                </a:r>
              </a:p>
              <a:p>
                <a:r>
                  <a:rPr lang="en-US" dirty="0"/>
                  <a:t>That’s what the sentence means:</a:t>
                </a:r>
              </a:p>
              <a:p>
                <a:r>
                  <a:rPr lang="en-US" dirty="0"/>
                  <a:t>“A small change in Q is a big percent change, while a change in P is a small percent change.”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Why it matters:</a:t>
                </a:r>
              </a:p>
              <a:p>
                <a:r>
                  <a:rPr lang="en-US" dirty="0"/>
                  <a:t>Elasticity = %</a:t>
                </a:r>
                <a:r>
                  <a:rPr lang="el-GR" dirty="0"/>
                  <a:t>Δ</a:t>
                </a:r>
                <a:r>
                  <a:rPr lang="en-US" dirty="0"/>
                  <a:t>Q / %</a:t>
                </a:r>
                <a:r>
                  <a:rPr lang="el-GR" dirty="0"/>
                  <a:t>Δ</a:t>
                </a:r>
                <a:r>
                  <a:rPr lang="en-US" dirty="0"/>
                  <a:t>P</a:t>
                </a:r>
                <a:br>
                  <a:rPr lang="en-US" dirty="0"/>
                </a:br>
                <a:r>
                  <a:rPr lang="en-US" dirty="0"/>
                  <a:t>= (50%) / (8.3%) ≈ </a:t>
                </a:r>
                <a:r>
                  <a:rPr lang="en-US" b="1" dirty="0"/>
                  <a:t>6.0</a:t>
                </a:r>
                <a:r>
                  <a:rPr lang="en-US" dirty="0"/>
                  <a:t> → </a:t>
                </a:r>
                <a:r>
                  <a:rPr lang="en-US" b="1" dirty="0"/>
                  <a:t>Highly elastic</a:t>
                </a:r>
                <a:endParaRPr lang="en-US" dirty="0"/>
              </a:p>
              <a:p>
                <a:r>
                  <a:rPr lang="en-US" dirty="0"/>
                  <a:t>Consumers are very responsive to price changes here — small price drop → big % change in demand.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🔹 Contrast it with the bottom of the curve:</a:t>
                </a:r>
              </a:p>
              <a:p>
                <a:r>
                  <a:rPr lang="en-US" dirty="0"/>
                  <a:t>At the bottom, say:</a:t>
                </a:r>
              </a:p>
              <a:p>
                <a:r>
                  <a:rPr lang="en-US" b="1" dirty="0"/>
                  <a:t>Price</a:t>
                </a:r>
                <a:r>
                  <a:rPr lang="en-US" dirty="0"/>
                  <a:t> = $2</a:t>
                </a:r>
              </a:p>
              <a:p>
                <a:r>
                  <a:rPr lang="en-US" b="1" dirty="0"/>
                  <a:t>Quantity</a:t>
                </a:r>
                <a:r>
                  <a:rPr lang="en-US" dirty="0"/>
                  <a:t> = 10,000</a:t>
                </a:r>
              </a:p>
              <a:p>
                <a:r>
                  <a:rPr lang="en-US" dirty="0"/>
                  <a:t>If price falls by $1 to $1 and quantity rises by 500:</a:t>
                </a:r>
              </a:p>
              <a:p>
                <a:r>
                  <a:rPr lang="en-US" dirty="0"/>
                  <a:t>%</a:t>
                </a:r>
                <a:r>
                  <a:rPr lang="el-GR" dirty="0"/>
                  <a:t>Δ</a:t>
                </a:r>
                <a:r>
                  <a:rPr lang="en-US" dirty="0"/>
                  <a:t>P = (1 / 2) × 100 = 50%</a:t>
                </a:r>
              </a:p>
              <a:p>
                <a:r>
                  <a:rPr lang="en-US" dirty="0"/>
                  <a:t>%</a:t>
                </a:r>
                <a:r>
                  <a:rPr lang="el-GR" dirty="0"/>
                  <a:t>Δ</a:t>
                </a:r>
                <a:r>
                  <a:rPr lang="en-US" dirty="0"/>
                  <a:t>Q = (500 / 10,000) × 100 = 5%</a:t>
                </a:r>
              </a:p>
              <a:p>
                <a:r>
                  <a:rPr lang="en-US" dirty="0"/>
                  <a:t>Now elasticity = 5% / 50% = </a:t>
                </a:r>
                <a:r>
                  <a:rPr lang="en-US" b="1" dirty="0"/>
                  <a:t>0.1 (inelastic)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✅ </a:t>
                </a:r>
                <a:r>
                  <a:rPr lang="en-US" b="1" dirty="0"/>
                  <a:t>In short:</a:t>
                </a:r>
                <a:br>
                  <a:rPr lang="en-US" dirty="0"/>
                </a:br>
                <a:r>
                  <a:rPr lang="en-US" dirty="0"/>
                  <a:t>When quantity is small (top of curve), small numerical changes are </a:t>
                </a:r>
                <a:r>
                  <a:rPr lang="en-US" b="1" dirty="0"/>
                  <a:t>large in percentage terms</a:t>
                </a:r>
                <a:r>
                  <a:rPr lang="en-US" dirty="0"/>
                  <a:t>, making demand </a:t>
                </a:r>
                <a:r>
                  <a:rPr lang="en-US" b="1" dirty="0"/>
                  <a:t>elastic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When quantity is large (bottom of curve), small numerical changes are </a:t>
                </a:r>
                <a:r>
                  <a:rPr lang="en-US" b="1" dirty="0"/>
                  <a:t>tiny in percentage terms</a:t>
                </a:r>
                <a:r>
                  <a:rPr lang="en-US" dirty="0"/>
                  <a:t>, making demand </a:t>
                </a:r>
                <a:r>
                  <a:rPr lang="en-US" b="1" dirty="0"/>
                  <a:t>inelastic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🎯 Situation: Bottom of the demand curve</a:t>
                </a:r>
              </a:p>
              <a:p>
                <a:r>
                  <a:rPr lang="en-US" dirty="0"/>
                  <a:t>At this point:</a:t>
                </a:r>
              </a:p>
              <a:p>
                <a:r>
                  <a:rPr lang="en-US" b="1" dirty="0"/>
                  <a:t>Price (P)</a:t>
                </a:r>
                <a:r>
                  <a:rPr lang="en-US" dirty="0"/>
                  <a:t> is </a:t>
                </a:r>
                <a:r>
                  <a:rPr lang="en-US" b="1" dirty="0"/>
                  <a:t>low</a:t>
                </a:r>
                <a:endParaRPr lang="en-US" dirty="0"/>
              </a:p>
              <a:p>
                <a:r>
                  <a:rPr lang="en-US" b="1" dirty="0"/>
                  <a:t>Quantity (Q)</a:t>
                </a:r>
                <a:r>
                  <a:rPr lang="en-US" dirty="0"/>
                  <a:t> is </a:t>
                </a:r>
                <a:r>
                  <a:rPr lang="en-US" b="1" dirty="0"/>
                  <a:t>high</a:t>
                </a:r>
                <a:endParaRPr lang="en-US" dirty="0"/>
              </a:p>
              <a:p>
                <a:r>
                  <a:rPr lang="en-US" dirty="0"/>
                  <a:t>That means consumers are already buying a lot, so an extra few units don’t make much difference </a:t>
                </a:r>
                <a:r>
                  <a:rPr lang="en-US" b="1" dirty="0"/>
                  <a:t>percentage-wise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💡 Formula for elasticity: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𝐸=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)/(%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Δ𝑃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)=((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Δ𝑄/𝑄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))/((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Δ𝑃/𝑃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 )=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/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Δ𝑃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×𝑃/𝑄</a:t>
                </a:r>
                <a:endParaRPr lang="ar-AE" dirty="0"/>
              </a:p>
              <a:p>
                <a:r>
                  <a:rPr lang="en-US" dirty="0"/>
                  <a:t>Here, 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Δ𝑄/Δ𝑃</a:t>
                </a:r>
                <a:r>
                  <a:rPr lang="el-GR" dirty="0"/>
                  <a:t>(</a:t>
                </a:r>
                <a:r>
                  <a:rPr lang="en-US" dirty="0"/>
                  <a:t>the slope part) is constant,</a:t>
                </a:r>
                <a:br>
                  <a:rPr lang="en-US" dirty="0"/>
                </a:br>
                <a:r>
                  <a:rPr lang="en-US" dirty="0"/>
                  <a:t>but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𝑃/𝑄</a:t>
                </a:r>
                <a:r>
                  <a:rPr lang="en-US" dirty="0"/>
                  <a:t>changes — that’s why elasticity varies along the curve.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🧮 Example Calculation (Bottom of Curve)</a:t>
                </a:r>
              </a:p>
              <a:p>
                <a:r>
                  <a:rPr lang="en-US" dirty="0"/>
                  <a:t>Let’s say at the </a:t>
                </a:r>
                <a:r>
                  <a:rPr lang="en-US" b="1" dirty="0"/>
                  <a:t>bottom</a:t>
                </a:r>
                <a:r>
                  <a:rPr lang="en-US" dirty="0"/>
                  <a:t>:</a:t>
                </a:r>
              </a:p>
              <a:p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𝑃_1=2</a:t>
                </a:r>
                <a:r>
                  <a:rPr lang="ar-AE" dirty="0"/>
                  <a:t>,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𝑄_1=10,000</a:t>
                </a:r>
                <a:endParaRPr lang="ar-AE" dirty="0"/>
              </a:p>
              <a:p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𝑃_2=1.8</a:t>
                </a:r>
                <a:r>
                  <a:rPr lang="ar-AE" dirty="0"/>
                  <a:t>,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𝑄_2=10,200</a:t>
                </a:r>
                <a:endParaRPr lang="ar-AE" dirty="0"/>
              </a:p>
              <a:p>
                <a:r>
                  <a:rPr lang="en-US" dirty="0"/>
                  <a:t>Now compute step by step:</a:t>
                </a:r>
              </a:p>
              <a:p>
                <a:r>
                  <a:rPr lang="en-US" b="1" dirty="0"/>
                  <a:t>Step 1: Find % change in quantity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Δ𝑄=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((10,200−10,000))/10,000×100=200/10,000×100=2%</a:t>
                </a:r>
                <a:endParaRPr lang="ar-AE" dirty="0"/>
              </a:p>
              <a:p>
                <a:r>
                  <a:rPr lang="en-US" b="1" dirty="0"/>
                  <a:t>Step 2: Find % change in price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Δ𝑃=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((1.8−2))/2×100=(−0.2)/2×100=−10%</a:t>
                </a:r>
                <a:endParaRPr lang="ar-AE" dirty="0"/>
              </a:p>
              <a:p>
                <a:r>
                  <a:rPr lang="en-US" b="1" dirty="0"/>
                  <a:t>Step 3: Elasticity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𝐸=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(%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)/(%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Δ𝑃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)=(2%)/(−10%)=−0.2</a:t>
                </a:r>
                <a:endParaRPr lang="ar-AE" dirty="0"/>
              </a:p>
              <a:p>
                <a:br>
                  <a:rPr lang="ar-AE" dirty="0"/>
                </a:br>
                <a:endParaRPr lang="ar-AE" dirty="0"/>
              </a:p>
              <a:p>
                <a:r>
                  <a:rPr lang="en-US" b="1" dirty="0"/>
                  <a:t>🧩 Interpretation:</a:t>
                </a:r>
              </a:p>
              <a:p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∣𝐸∣=0.2&lt;1</a:t>
                </a:r>
                <a:r>
                  <a:rPr lang="en-US" dirty="0"/>
                  <a:t>→ </a:t>
                </a:r>
                <a:r>
                  <a:rPr lang="en-US" b="1" dirty="0"/>
                  <a:t>Inelastic demand</a:t>
                </a:r>
                <a:endParaRPr lang="en-US" dirty="0"/>
              </a:p>
              <a:p>
                <a:r>
                  <a:rPr lang="en-US" dirty="0"/>
                  <a:t>Meaning: A </a:t>
                </a:r>
                <a:r>
                  <a:rPr lang="en-US" b="1" dirty="0"/>
                  <a:t>10% drop in price</a:t>
                </a:r>
                <a:r>
                  <a:rPr lang="en-US" dirty="0"/>
                  <a:t> causes only a </a:t>
                </a:r>
                <a:r>
                  <a:rPr lang="en-US" b="1" dirty="0"/>
                  <a:t>2% rise in quantity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So, even though quantity increased by </a:t>
                </a:r>
                <a:r>
                  <a:rPr lang="en-US" b="1" dirty="0"/>
                  <a:t>200 units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compared to </a:t>
                </a:r>
                <a:r>
                  <a:rPr lang="en-US" b="1" dirty="0"/>
                  <a:t>10,000 total units</a:t>
                </a:r>
                <a:r>
                  <a:rPr lang="en-US" dirty="0"/>
                  <a:t>, that’s a </a:t>
                </a:r>
                <a:r>
                  <a:rPr lang="en-US" i="1" dirty="0"/>
                  <a:t>tiny percentage change.</a:t>
                </a:r>
                <a:endParaRPr lang="en-US" dirty="0"/>
              </a:p>
              <a:p>
                <a:r>
                  <a:rPr lang="en-US" dirty="0"/>
                  <a:t>Hence:</a:t>
                </a:r>
              </a:p>
              <a:p>
                <a:r>
                  <a:rPr lang="en-US" dirty="0"/>
                  <a:t>“When quantity is large (bottom of curve), small numerical changes are tiny in percentage terms — making demand inelastic.”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💭 </a:t>
                </a:r>
                <a:r>
                  <a:rPr lang="en-US" b="1" dirty="0"/>
                  <a:t>Quick contrast (top of curve):</a:t>
                </a:r>
                <a:br>
                  <a:rPr lang="en-US" dirty="0"/>
                </a:br>
                <a:r>
                  <a:rPr lang="en-US" dirty="0"/>
                  <a:t>If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</a:t>
                </a:r>
                <a:r>
                  <a:rPr lang="en-US" dirty="0"/>
                  <a:t>were 100 instead of 10,000,</a:t>
                </a:r>
                <a:br>
                  <a:rPr lang="en-US" dirty="0"/>
                </a:br>
                <a:r>
                  <a:rPr lang="en-US" dirty="0"/>
                  <a:t>and 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Δ𝑄=200</a:t>
                </a:r>
                <a:r>
                  <a:rPr lang="el-GR" dirty="0"/>
                  <a:t>,</a:t>
                </a:r>
                <a:br>
                  <a:rPr lang="el-GR" dirty="0"/>
                </a:br>
                <a:r>
                  <a:rPr lang="en-US" dirty="0"/>
                  <a:t>then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%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Δ𝑄=200/100×100=200%</a:t>
                </a:r>
                <a:r>
                  <a:rPr lang="el-GR" dirty="0"/>
                  <a:t>! → </a:t>
                </a:r>
                <a:r>
                  <a:rPr lang="en-US" b="1" dirty="0"/>
                  <a:t>Elastic.</a:t>
                </a:r>
                <a:endParaRPr lang="en-US" dirty="0"/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dirty="0"/>
                  <a:t>So the math logic is:</a:t>
                </a:r>
              </a:p>
              <a:p>
                <a:r>
                  <a:rPr lang="en-US" b="1" dirty="0"/>
                  <a:t>Same numerical </a:t>
                </a:r>
                <a:r>
                  <a:rPr lang="el-GR" b="1" dirty="0"/>
                  <a:t>Δ</a:t>
                </a:r>
                <a:r>
                  <a:rPr lang="en-US" b="1" dirty="0"/>
                  <a:t>Q = 200</a:t>
                </a:r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but when Q = 10,000 → 2% change (inelastic),</a:t>
                </a:r>
                <a:br>
                  <a:rPr lang="en-US" dirty="0"/>
                </a:br>
                <a:r>
                  <a:rPr lang="en-US" dirty="0"/>
                  <a:t>when Q = 100 → 200% change (elastic).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A1E5-3D19-4EAE-9D80-71613314A55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7613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left graph (Demand curve):</a:t>
                </a:r>
                <a:endParaRPr lang="en-US" dirty="0"/>
              </a:p>
              <a:p>
                <a:r>
                  <a:rPr lang="en-US" dirty="0"/>
                  <a:t>The red line is a </a:t>
                </a:r>
                <a:r>
                  <a:rPr lang="en-US" b="1" dirty="0"/>
                  <a:t>linear demand curve</a:t>
                </a:r>
                <a:r>
                  <a:rPr lang="en-US" dirty="0"/>
                  <a:t> — showing how </a:t>
                </a:r>
                <a:r>
                  <a:rPr lang="en-US" b="1" dirty="0"/>
                  <a:t>Price (P)</a:t>
                </a:r>
                <a:r>
                  <a:rPr lang="en-US" dirty="0"/>
                  <a:t> falls as </a:t>
                </a:r>
                <a:r>
                  <a:rPr lang="en-US" b="1" dirty="0"/>
                  <a:t>Quantity (Q)</a:t>
                </a:r>
                <a:r>
                  <a:rPr lang="en-US" dirty="0"/>
                  <a:t> increases.</a:t>
                </a:r>
              </a:p>
              <a:p>
                <a:r>
                  <a:rPr lang="en-US" dirty="0"/>
                  <a:t>As price drops from 100 → 40, quantity demanded rises from 0 → 30.</a:t>
                </a:r>
                <a:br>
                  <a:rPr lang="en-US" dirty="0"/>
                </a:br>
                <a:r>
                  <a:rPr lang="en-US" dirty="0"/>
                  <a:t>That’s the classic downward slope.</a:t>
                </a:r>
              </a:p>
              <a:p>
                <a:r>
                  <a:rPr lang="en-US" b="1" dirty="0"/>
                  <a:t>Right graph (Total Revenue, TR):</a:t>
                </a:r>
                <a:endParaRPr lang="en-US" dirty="0"/>
              </a:p>
              <a:p>
                <a:r>
                  <a:rPr lang="en-US" b="1" dirty="0"/>
                  <a:t>Total Revenue (TR)</a:t>
                </a:r>
                <a:r>
                  <a:rPr lang="en-US" dirty="0"/>
                  <a:t> = Price × Quantity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m:t>𝑇𝑅</m:t>
                      </m:r>
                      <m:r>
                        <a:rPr lang="en-US" sz="120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m:t>=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m:t>𝑃</m:t>
                      </m:r>
                      <m:r>
                        <a:rPr lang="en-US" sz="1200" i="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m:t>×</m:t>
                      </m:r>
                      <m:r>
                        <a:rPr lang="en-US" sz="1200" i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m:t>𝑄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black dot on the right corresponds to one (P, Q) point on the left.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📈 How TR Is Related to P and Q</a:t>
                </a:r>
              </a:p>
              <a:p>
                <a:r>
                  <a:rPr lang="en-US" dirty="0"/>
                  <a:t>When </a:t>
                </a:r>
                <a:r>
                  <a:rPr lang="en-US" b="1" dirty="0"/>
                  <a:t>P is very high</a:t>
                </a:r>
                <a:r>
                  <a:rPr lang="en-US" dirty="0"/>
                  <a:t>, </a:t>
                </a:r>
                <a:r>
                  <a:rPr lang="en-US" b="1" dirty="0"/>
                  <a:t>Q is small</a:t>
                </a:r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𝑇𝑅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=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𝑃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lang="en-US" dirty="0"/>
                  <a:t>is small.</a:t>
                </a:r>
                <a:br>
                  <a:rPr lang="en-US" dirty="0"/>
                </a:br>
                <a:r>
                  <a:rPr lang="en-US" dirty="0"/>
                  <a:t>(e.g. at P = 100, Q ≈ 0 → TR ≈ 0)</a:t>
                </a:r>
              </a:p>
              <a:p>
                <a:r>
                  <a:rPr lang="en-US" dirty="0"/>
                  <a:t>As </a:t>
                </a:r>
                <a:r>
                  <a:rPr lang="en-US" b="1" dirty="0"/>
                  <a:t>P falls</a:t>
                </a:r>
                <a:r>
                  <a:rPr lang="en-US" dirty="0"/>
                  <a:t>, </a:t>
                </a:r>
                <a:r>
                  <a:rPr lang="en-US" b="1" dirty="0"/>
                  <a:t>Q rises</a:t>
                </a:r>
                <a:r>
                  <a:rPr lang="en-US" dirty="0"/>
                  <a:t>, and TR </a:t>
                </a:r>
                <a:r>
                  <a:rPr lang="en-US" b="1" dirty="0"/>
                  <a:t>initially increases</a:t>
                </a:r>
                <a:r>
                  <a:rPr lang="en-US" dirty="0"/>
                  <a:t> because the extra quantity sold outweighs the lower price.</a:t>
                </a:r>
                <a:br>
                  <a:rPr lang="en-US" dirty="0"/>
                </a:br>
                <a:r>
                  <a:rPr lang="en-US" dirty="0"/>
                  <a:t>(from 80×10 = 800 → 60×20 = 1200)</a:t>
                </a:r>
              </a:p>
              <a:p>
                <a:r>
                  <a:rPr lang="en-US" dirty="0"/>
                  <a:t>But as </a:t>
                </a:r>
                <a:r>
                  <a:rPr lang="en-US" b="1" dirty="0"/>
                  <a:t>P keeps falling</a:t>
                </a:r>
                <a:r>
                  <a:rPr lang="en-US" dirty="0"/>
                  <a:t>, TR </a:t>
                </a:r>
                <a:r>
                  <a:rPr lang="en-US" b="1" dirty="0"/>
                  <a:t>eventually decreases</a:t>
                </a:r>
                <a:r>
                  <a:rPr lang="en-US" dirty="0"/>
                  <a:t> because price drops faster than quantity grows.</a:t>
                </a:r>
                <a:br>
                  <a:rPr lang="en-US" dirty="0"/>
                </a:br>
                <a:r>
                  <a:rPr lang="en-US" dirty="0"/>
                  <a:t>(40×30 = 1200 — same TR, then falls afterward)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b="1" dirty="0"/>
                  <a:t>left graph (Demand curve):</a:t>
                </a:r>
                <a:endParaRPr lang="en-US" dirty="0"/>
              </a:p>
              <a:p>
                <a:r>
                  <a:rPr lang="en-US" dirty="0"/>
                  <a:t>The red line is a </a:t>
                </a:r>
                <a:r>
                  <a:rPr lang="en-US" b="1" dirty="0"/>
                  <a:t>linear demand curve</a:t>
                </a:r>
                <a:r>
                  <a:rPr lang="en-US" dirty="0"/>
                  <a:t> — showing how </a:t>
                </a:r>
                <a:r>
                  <a:rPr lang="en-US" b="1" dirty="0"/>
                  <a:t>Price (P)</a:t>
                </a:r>
                <a:r>
                  <a:rPr lang="en-US" dirty="0"/>
                  <a:t> falls as </a:t>
                </a:r>
                <a:r>
                  <a:rPr lang="en-US" b="1" dirty="0"/>
                  <a:t>Quantity (Q)</a:t>
                </a:r>
                <a:r>
                  <a:rPr lang="en-US" dirty="0"/>
                  <a:t> increases.</a:t>
                </a:r>
              </a:p>
              <a:p>
                <a:r>
                  <a:rPr lang="en-US" dirty="0"/>
                  <a:t>As price drops from 100 → 40, quantity demanded rises from 0 → 30.</a:t>
                </a:r>
                <a:br>
                  <a:rPr lang="en-US" dirty="0"/>
                </a:br>
                <a:r>
                  <a:rPr lang="en-US" dirty="0"/>
                  <a:t>That’s the classic downward slope.</a:t>
                </a:r>
              </a:p>
              <a:p>
                <a:r>
                  <a:rPr lang="en-US" b="1" dirty="0"/>
                  <a:t>Right graph (Total Revenue, TR):</a:t>
                </a:r>
                <a:endParaRPr lang="en-US" dirty="0"/>
              </a:p>
              <a:p>
                <a:r>
                  <a:rPr lang="en-US" b="1" dirty="0"/>
                  <a:t>Total Revenue (TR)</a:t>
                </a:r>
                <a:r>
                  <a:rPr lang="en-US" dirty="0"/>
                  <a:t> = Price × Quantity</a:t>
                </a:r>
                <a:br>
                  <a:rPr lang="en-US" dirty="0"/>
                </a:b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𝑇𝑅=𝑃×𝑄</a:t>
                </a:r>
                <a:endParaRPr lang="en-US" dirty="0"/>
              </a:p>
              <a:p>
                <a:r>
                  <a:rPr lang="en-US" dirty="0"/>
                  <a:t>Each black dot on the right corresponds to one (P, Q) point on the left.</a:t>
                </a:r>
              </a:p>
              <a:p>
                <a:br>
                  <a:rPr lang="en-US" dirty="0"/>
                </a:br>
                <a:endParaRPr lang="en-US" dirty="0"/>
              </a:p>
              <a:p>
                <a:r>
                  <a:rPr lang="en-US" b="1" dirty="0"/>
                  <a:t>📈 How TR Is Related to P and Q</a:t>
                </a:r>
              </a:p>
              <a:p>
                <a:r>
                  <a:rPr lang="en-US" dirty="0"/>
                  <a:t>When </a:t>
                </a:r>
                <a:r>
                  <a:rPr lang="en-US" b="1" dirty="0"/>
                  <a:t>P is very high</a:t>
                </a:r>
                <a:r>
                  <a:rPr lang="en-US" dirty="0"/>
                  <a:t>, </a:t>
                </a:r>
                <a:r>
                  <a:rPr lang="en-US" b="1" dirty="0"/>
                  <a:t>Q is small</a:t>
                </a:r>
                <a:r>
                  <a:rPr lang="en-US" dirty="0"/>
                  <a:t>, so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𝑇𝑅=𝑃×𝑄</a:t>
                </a:r>
                <a:r>
                  <a:rPr lang="en-US" dirty="0"/>
                  <a:t>is small.</a:t>
                </a:r>
                <a:br>
                  <a:rPr lang="en-US" dirty="0"/>
                </a:br>
                <a:r>
                  <a:rPr lang="en-US" dirty="0"/>
                  <a:t>(e.g. at P = 100, Q ≈ 0 → TR ≈ 0)</a:t>
                </a:r>
              </a:p>
              <a:p>
                <a:r>
                  <a:rPr lang="en-US" dirty="0"/>
                  <a:t>As </a:t>
                </a:r>
                <a:r>
                  <a:rPr lang="en-US" b="1" dirty="0"/>
                  <a:t>P falls</a:t>
                </a:r>
                <a:r>
                  <a:rPr lang="en-US" dirty="0"/>
                  <a:t>, </a:t>
                </a:r>
                <a:r>
                  <a:rPr lang="en-US" b="1" dirty="0"/>
                  <a:t>Q rises</a:t>
                </a:r>
                <a:r>
                  <a:rPr lang="en-US" dirty="0"/>
                  <a:t>, and TR </a:t>
                </a:r>
                <a:r>
                  <a:rPr lang="en-US" b="1" dirty="0"/>
                  <a:t>initially increases</a:t>
                </a:r>
                <a:r>
                  <a:rPr lang="en-US" dirty="0"/>
                  <a:t> because the extra quantity sold outweighs the lower price.</a:t>
                </a:r>
                <a:br>
                  <a:rPr lang="en-US" dirty="0"/>
                </a:br>
                <a:r>
                  <a:rPr lang="en-US" dirty="0"/>
                  <a:t>(from 80×10 = 800 → 60×20 = 1200)</a:t>
                </a:r>
              </a:p>
              <a:p>
                <a:r>
                  <a:rPr lang="en-US" dirty="0"/>
                  <a:t>But as </a:t>
                </a:r>
                <a:r>
                  <a:rPr lang="en-US" b="1" dirty="0"/>
                  <a:t>P keeps falling</a:t>
                </a:r>
                <a:r>
                  <a:rPr lang="en-US" dirty="0"/>
                  <a:t>, TR </a:t>
                </a:r>
                <a:r>
                  <a:rPr lang="en-US" b="1" dirty="0"/>
                  <a:t>eventually decreases</a:t>
                </a:r>
                <a:r>
                  <a:rPr lang="en-US" dirty="0"/>
                  <a:t> because price drops faster than quantity grows.</a:t>
                </a:r>
                <a:br>
                  <a:rPr lang="en-US" dirty="0"/>
                </a:br>
                <a:r>
                  <a:rPr lang="en-US" dirty="0"/>
                  <a:t>(40×30 = 1200 — same TR, then falls afterward)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A1E5-3D19-4EAE-9D80-71613314A55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65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Think of elasticity like a rubber band:</a:t>
            </a:r>
          </a:p>
          <a:p>
            <a:r>
              <a:rPr lang="en-US" dirty="0"/>
              <a:t>When it stretches a lot (elastic), revenue grows with movement.</a:t>
            </a:r>
          </a:p>
          <a:p>
            <a:r>
              <a:rPr lang="en-US" dirty="0"/>
              <a:t>When it barely stretches (inelastic), revenue shrinks if you push it further.</a:t>
            </a:r>
          </a:p>
          <a:p>
            <a:r>
              <a:rPr lang="en-US" dirty="0"/>
              <a:t>The midpoint is the “just right” stretch — perfect tension for maximum TR.</a:t>
            </a:r>
          </a:p>
          <a:p>
            <a:r>
              <a:rPr lang="en-US" b="1" dirty="0"/>
              <a:t>1. Elastic Region (High Price, Low Quantity)</a:t>
            </a:r>
          </a:p>
          <a:p>
            <a:r>
              <a:rPr lang="en-US" dirty="0"/>
              <a:t>You’re selling </a:t>
            </a:r>
            <a:r>
              <a:rPr lang="en-US" b="1" dirty="0"/>
              <a:t>few units</a:t>
            </a:r>
            <a:r>
              <a:rPr lang="en-US" dirty="0"/>
              <a:t>, but at a </a:t>
            </a:r>
            <a:r>
              <a:rPr lang="en-US" b="1" dirty="0"/>
              <a:t>high price</a:t>
            </a:r>
            <a:r>
              <a:rPr lang="en-US" dirty="0"/>
              <a:t>.</a:t>
            </a:r>
          </a:p>
          <a:p>
            <a:r>
              <a:rPr lang="en-US" dirty="0"/>
              <a:t>If you </a:t>
            </a:r>
            <a:r>
              <a:rPr lang="en-US" b="1" dirty="0"/>
              <a:t>lower the price a little</a:t>
            </a:r>
            <a:r>
              <a:rPr lang="en-US" dirty="0"/>
              <a:t>, many more people start buying → big jump in Q.</a:t>
            </a:r>
          </a:p>
          <a:p>
            <a:r>
              <a:rPr lang="en-US" dirty="0"/>
              <a:t>Because Q increases faster than P drops, </a:t>
            </a:r>
            <a:r>
              <a:rPr lang="en-US" b="1" dirty="0"/>
              <a:t>TR (P×Q) increases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✅ So: </a:t>
            </a:r>
            <a:r>
              <a:rPr lang="en-US" b="1" dirty="0"/>
              <a:t>When demand is elastic → Price ↓ ⇒ TR ↑</a:t>
            </a:r>
            <a:endParaRPr lang="en-US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Movie ticket at $20 → 10 people buy (TR = 200)</a:t>
            </a:r>
            <a:br>
              <a:rPr lang="en-US" dirty="0"/>
            </a:br>
            <a:r>
              <a:rPr lang="en-US" dirty="0"/>
              <a:t>Drop to $15 → 20 people buy (TR = 300)</a:t>
            </a:r>
            <a:br>
              <a:rPr lang="en-US" dirty="0"/>
            </a:br>
            <a:r>
              <a:rPr lang="en-US" dirty="0"/>
              <a:t>→ TR went up!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2. Unit Elastic Point (Midpoint of Demand Curve)</a:t>
            </a:r>
          </a:p>
          <a:p>
            <a:r>
              <a:rPr lang="en-US" dirty="0"/>
              <a:t>Here elasticity = 1.</a:t>
            </a:r>
          </a:p>
          <a:p>
            <a:r>
              <a:rPr lang="en-US" dirty="0"/>
              <a:t>The % change in Q exactly offsets the % change in P.</a:t>
            </a:r>
          </a:p>
          <a:p>
            <a:r>
              <a:rPr lang="en-US" dirty="0"/>
              <a:t>So </a:t>
            </a:r>
            <a:r>
              <a:rPr lang="en-US" b="1" dirty="0"/>
              <a:t>TR is at its maximum</a:t>
            </a:r>
            <a:r>
              <a:rPr lang="en-US" dirty="0"/>
              <a:t> — you can’t increase it further.</a:t>
            </a:r>
            <a:br>
              <a:rPr lang="en-US" dirty="0"/>
            </a:br>
            <a:r>
              <a:rPr lang="en-US" dirty="0"/>
              <a:t>💡 Think of it as the “sweet spot.”</a:t>
            </a:r>
          </a:p>
          <a:p>
            <a:r>
              <a:rPr lang="en-US" b="1" dirty="0"/>
              <a:t>At this midpoint:</a:t>
            </a:r>
            <a:br>
              <a:rPr lang="en-US" dirty="0"/>
            </a:br>
            <a:r>
              <a:rPr lang="en-US" dirty="0"/>
              <a:t>Small price cuts don’t change TR at all — revenue is stable.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3. Inelastic Region (Low Price, High Quantity)</a:t>
            </a:r>
          </a:p>
          <a:p>
            <a:r>
              <a:rPr lang="en-US" dirty="0"/>
              <a:t>You’re selling </a:t>
            </a:r>
            <a:r>
              <a:rPr lang="en-US" b="1" dirty="0"/>
              <a:t>a lot</a:t>
            </a:r>
            <a:r>
              <a:rPr lang="en-US" dirty="0"/>
              <a:t>, but at a </a:t>
            </a:r>
            <a:r>
              <a:rPr lang="en-US" b="1" dirty="0"/>
              <a:t>very low price</a:t>
            </a:r>
            <a:r>
              <a:rPr lang="en-US" dirty="0"/>
              <a:t>.</a:t>
            </a:r>
          </a:p>
          <a:p>
            <a:r>
              <a:rPr lang="en-US" dirty="0"/>
              <a:t>If you cut price further, you barely gain more customers — people are already buying.</a:t>
            </a:r>
          </a:p>
          <a:p>
            <a:r>
              <a:rPr lang="en-US" dirty="0"/>
              <a:t>Price falls faster than Q rises, so </a:t>
            </a:r>
            <a:r>
              <a:rPr lang="en-US" b="1" dirty="0"/>
              <a:t>TR decreases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❌ So: </a:t>
            </a:r>
            <a:r>
              <a:rPr lang="en-US" b="1" dirty="0"/>
              <a:t>When demand is inelastic → Price ↓ ⇒ TR ↓</a:t>
            </a:r>
            <a:endParaRPr lang="en-US" dirty="0"/>
          </a:p>
          <a:p>
            <a:r>
              <a:rPr lang="en-US" b="1" dirty="0"/>
              <a:t>Example:</a:t>
            </a:r>
            <a:br>
              <a:rPr lang="en-US" dirty="0"/>
            </a:br>
            <a:r>
              <a:rPr lang="en-US" dirty="0"/>
              <a:t>Ticket at $10 → 40 buyers (TR = 400)</a:t>
            </a:r>
            <a:br>
              <a:rPr lang="en-US" dirty="0"/>
            </a:br>
            <a:r>
              <a:rPr lang="en-US" dirty="0"/>
              <a:t>Drop to $5 → 50 buyers (TR = 250)</a:t>
            </a:r>
            <a:br>
              <a:rPr lang="en-US" dirty="0"/>
            </a:br>
            <a:r>
              <a:rPr lang="en-US" dirty="0"/>
              <a:t>→ TR went down!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📊 Visual Intuition</a:t>
            </a:r>
          </a:p>
          <a:p>
            <a:r>
              <a:rPr lang="en-US" dirty="0"/>
              <a:t>Top of the curve → elastic → TR rising.</a:t>
            </a:r>
          </a:p>
          <a:p>
            <a:r>
              <a:rPr lang="en-US" dirty="0"/>
              <a:t>Middle → unit elastic → TR highest.</a:t>
            </a:r>
          </a:p>
          <a:p>
            <a:r>
              <a:rPr lang="en-US" dirty="0"/>
              <a:t>Bottom → inelastic → TR falling.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5BA1E5-3D19-4EAE-9D80-71613314A55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92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0487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1.1p * 0.8q = 0.88 </a:t>
            </a:r>
            <a:r>
              <a:rPr lang="en-US" dirty="0" err="1"/>
              <a:t>pq</a:t>
            </a:r>
            <a:r>
              <a:rPr lang="en-US" dirty="0"/>
              <a:t> &lt; </a:t>
            </a:r>
            <a:r>
              <a:rPr lang="en-US" dirty="0" err="1"/>
              <a:t>pq</a:t>
            </a:r>
            <a:endParaRPr lang="en-US" dirty="0"/>
          </a:p>
          <a:p>
            <a:r>
              <a:rPr lang="en-US" dirty="0"/>
              <a:t>1.1p</a:t>
            </a:r>
            <a:r>
              <a:rPr lang="en-US" baseline="0" dirty="0"/>
              <a:t> * 0.95q = 1.045 </a:t>
            </a:r>
            <a:r>
              <a:rPr lang="en-US" baseline="0" dirty="0" err="1"/>
              <a:t>pq</a:t>
            </a:r>
            <a:r>
              <a:rPr lang="en-US" baseline="0" dirty="0"/>
              <a:t> &gt; </a:t>
            </a:r>
            <a:r>
              <a:rPr lang="en-US" baseline="0" dirty="0" err="1"/>
              <a:t>pq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190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🔹 Key idea: Total Revenue (TR) = Price (P) × Quantity (Q)</a:t>
            </a:r>
          </a:p>
          <a:p>
            <a:r>
              <a:rPr lang="en-US" dirty="0"/>
              <a:t>When price changes, two forces work in </a:t>
            </a:r>
            <a:r>
              <a:rPr lang="en-US" b="1" dirty="0"/>
              <a:t>opposite directions</a:t>
            </a:r>
            <a:r>
              <a:rPr lang="en-US" dirty="0"/>
              <a:t>:</a:t>
            </a:r>
          </a:p>
          <a:p>
            <a:r>
              <a:rPr lang="en-US" b="1" dirty="0"/>
              <a:t>Price effect:</a:t>
            </a:r>
            <a:r>
              <a:rPr lang="en-US" dirty="0"/>
              <a:t> Higher price tends to increase TR.</a:t>
            </a:r>
          </a:p>
          <a:p>
            <a:r>
              <a:rPr lang="en-US" b="1" dirty="0"/>
              <a:t>Quantity effect:</a:t>
            </a:r>
            <a:r>
              <a:rPr lang="en-US" dirty="0"/>
              <a:t> Higher price reduces Q, which tends to decrease TR.</a:t>
            </a:r>
          </a:p>
          <a:p>
            <a:r>
              <a:rPr lang="en-US" dirty="0"/>
              <a:t>Elasticity tells us </a:t>
            </a:r>
            <a:r>
              <a:rPr lang="en-US" b="1" dirty="0"/>
              <a:t>which effect dominates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1️⃣ Elastic region (|E| &gt; 1) → Consumers are very responsive</a:t>
            </a:r>
          </a:p>
          <a:p>
            <a:r>
              <a:rPr lang="en-US" b="1" dirty="0"/>
              <a:t>If price ↑ (rises slightly):</a:t>
            </a:r>
            <a:br>
              <a:rPr lang="en-US" dirty="0"/>
            </a:br>
            <a:r>
              <a:rPr lang="en-US" dirty="0"/>
              <a:t>Quantity demanded falls </a:t>
            </a:r>
            <a:r>
              <a:rPr lang="en-US" i="1" dirty="0"/>
              <a:t>more than proportionately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→ The </a:t>
            </a:r>
            <a:r>
              <a:rPr lang="en-US" b="1" dirty="0"/>
              <a:t>quantity effect dominates</a:t>
            </a:r>
            <a:r>
              <a:rPr lang="en-US" dirty="0"/>
              <a:t>, so </a:t>
            </a:r>
            <a:r>
              <a:rPr lang="en-US" b="1" dirty="0"/>
              <a:t>TR decreases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💡 </a:t>
            </a:r>
            <a:r>
              <a:rPr lang="en-US" i="1" dirty="0"/>
              <a:t>Example:</a:t>
            </a:r>
            <a:r>
              <a:rPr lang="en-US" dirty="0"/>
              <a:t> Coffee lovers easily switch to tea when price rises.</a:t>
            </a:r>
          </a:p>
          <a:p>
            <a:r>
              <a:rPr lang="en-US" b="1" dirty="0"/>
              <a:t>If price ↓ (falls slightly):</a:t>
            </a:r>
            <a:br>
              <a:rPr lang="en-US" dirty="0"/>
            </a:br>
            <a:r>
              <a:rPr lang="en-US" dirty="0"/>
              <a:t>Quantity demanded increases </a:t>
            </a:r>
            <a:r>
              <a:rPr lang="en-US" i="1" dirty="0"/>
              <a:t>more than proportionately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→ The </a:t>
            </a:r>
            <a:r>
              <a:rPr lang="en-US" b="1" dirty="0"/>
              <a:t>quantity effect dominates again</a:t>
            </a:r>
            <a:r>
              <a:rPr lang="en-US" dirty="0"/>
              <a:t>, but in the positive direction — </a:t>
            </a:r>
            <a:r>
              <a:rPr lang="en-US" b="1" dirty="0"/>
              <a:t>TR increases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💡 </a:t>
            </a:r>
            <a:r>
              <a:rPr lang="en-US" i="1" dirty="0"/>
              <a:t>Firms sell much more, and total earnings rise.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2️⃣ Inelastic region (|E| &lt; 1) → Consumers are not very responsive</a:t>
            </a:r>
          </a:p>
          <a:p>
            <a:r>
              <a:rPr lang="en-US" b="1" dirty="0"/>
              <a:t>If price ↑ (rises slightly):</a:t>
            </a:r>
            <a:br>
              <a:rPr lang="en-US" dirty="0"/>
            </a:br>
            <a:r>
              <a:rPr lang="en-US" dirty="0"/>
              <a:t>Quantity demanded falls </a:t>
            </a:r>
            <a:r>
              <a:rPr lang="en-US" i="1" dirty="0"/>
              <a:t>less than proportionately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→ The </a:t>
            </a:r>
            <a:r>
              <a:rPr lang="en-US" b="1" dirty="0"/>
              <a:t>price effect dominates</a:t>
            </a:r>
            <a:r>
              <a:rPr lang="en-US" dirty="0"/>
              <a:t>, so </a:t>
            </a:r>
            <a:r>
              <a:rPr lang="en-US" b="1" dirty="0"/>
              <a:t>TR increases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💡 </a:t>
            </a:r>
            <a:r>
              <a:rPr lang="en-US" i="1" dirty="0"/>
              <a:t>Think: Gasoline — price up, but people still buy it.</a:t>
            </a:r>
            <a:endParaRPr lang="en-US" dirty="0"/>
          </a:p>
          <a:p>
            <a:r>
              <a:rPr lang="en-US" b="1" dirty="0"/>
              <a:t>If price ↓ (falls slightly):</a:t>
            </a:r>
            <a:br>
              <a:rPr lang="en-US" dirty="0"/>
            </a:br>
            <a:r>
              <a:rPr lang="en-US" dirty="0"/>
              <a:t>Quantity demanded rises </a:t>
            </a:r>
            <a:r>
              <a:rPr lang="en-US" i="1" dirty="0"/>
              <a:t>less than proportionately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→ The </a:t>
            </a:r>
            <a:r>
              <a:rPr lang="en-US" b="1" dirty="0"/>
              <a:t>price effect dominates</a:t>
            </a:r>
            <a:r>
              <a:rPr lang="en-US" dirty="0"/>
              <a:t>, so </a:t>
            </a:r>
            <a:r>
              <a:rPr lang="en-US" b="1" dirty="0"/>
              <a:t>TR decreases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💡 </a:t>
            </a:r>
            <a:r>
              <a:rPr lang="en-US" i="1" dirty="0"/>
              <a:t>You cut price, but people don’t buy that much more.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⚡ Quick Summary Table</a:t>
            </a:r>
          </a:p>
          <a:p>
            <a:r>
              <a:rPr lang="en-US" dirty="0"/>
              <a:t>Elasticity </a:t>
            </a:r>
            <a:r>
              <a:rPr lang="en-US" dirty="0" err="1"/>
              <a:t>TypeWhen</a:t>
            </a:r>
            <a:r>
              <a:rPr lang="en-US" dirty="0"/>
              <a:t> Price ↑When Price ↓</a:t>
            </a:r>
            <a:r>
              <a:rPr lang="en-US" b="1" dirty="0"/>
              <a:t>Elastic (&gt;1)</a:t>
            </a:r>
            <a:r>
              <a:rPr lang="en-US" dirty="0"/>
              <a:t>TR ↓TR ↑</a:t>
            </a:r>
            <a:r>
              <a:rPr lang="en-US" b="1" dirty="0"/>
              <a:t>Inelastic (&lt;1)</a:t>
            </a:r>
            <a:r>
              <a:rPr lang="en-US" dirty="0"/>
              <a:t>TR ↑TR ↓</a:t>
            </a:r>
            <a:r>
              <a:rPr lang="en-US" b="1" dirty="0"/>
              <a:t>Unit Elastic (=1)</a:t>
            </a:r>
            <a:r>
              <a:rPr lang="en-US" dirty="0"/>
              <a:t>TR stays </a:t>
            </a:r>
            <a:r>
              <a:rPr lang="en-US" dirty="0" err="1"/>
              <a:t>sameTR</a:t>
            </a:r>
            <a:r>
              <a:rPr lang="en-US" dirty="0"/>
              <a:t> stays same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My opinion:</a:t>
            </a:r>
            <a:br>
              <a:rPr lang="en-US" dirty="0"/>
            </a:br>
            <a:r>
              <a:rPr lang="en-US" dirty="0"/>
              <a:t>Think of elasticity as a “sensitivity dial.” When demand is elastic, customers react a lot — so price changes backfire easily. When inelastic, they barely react — so firms can raise prices without much revenue loss.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093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http://</a:t>
            </a:r>
            <a:r>
              <a:rPr lang="en-US" dirty="0" err="1"/>
              <a:t>youtu.be</a:t>
            </a:r>
            <a:r>
              <a:rPr lang="en-US" dirty="0"/>
              <a:t>/COf2bQEQ7Zw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86615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32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112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8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Law of demand: Q(P) is a decreasing function of P</a:t>
            </a:r>
            <a:endParaRPr lang="en-US" dirty="0"/>
          </a:p>
          <a:p>
            <a:r>
              <a:rPr lang="en-US" dirty="0"/>
              <a:t>it means:</a:t>
            </a:r>
            <a:br>
              <a:rPr lang="en-US" dirty="0"/>
            </a:br>
            <a:r>
              <a:rPr lang="en-US" dirty="0"/>
              <a:t>As </a:t>
            </a:r>
            <a:r>
              <a:rPr lang="en-US" b="1" dirty="0"/>
              <a:t>price (P)</a:t>
            </a:r>
            <a:r>
              <a:rPr lang="en-US" dirty="0"/>
              <a:t> increases → people </a:t>
            </a:r>
            <a:r>
              <a:rPr lang="en-US" b="1" dirty="0"/>
              <a:t>buy less</a:t>
            </a:r>
            <a:r>
              <a:rPr lang="en-US" dirty="0"/>
              <a:t> → </a:t>
            </a:r>
            <a:r>
              <a:rPr lang="en-US" b="1" dirty="0"/>
              <a:t>quantity demanded (Q)</a:t>
            </a:r>
            <a:r>
              <a:rPr lang="en-US" dirty="0"/>
              <a:t> goes down.</a:t>
            </a:r>
          </a:p>
          <a:p>
            <a:r>
              <a:rPr lang="en-US" b="1" dirty="0"/>
              <a:t>💡 Easy way to think about it:</a:t>
            </a:r>
          </a:p>
          <a:p>
            <a:r>
              <a:rPr lang="en-US" dirty="0"/>
              <a:t>Imagine your favorite coffee:</a:t>
            </a:r>
          </a:p>
          <a:p>
            <a:r>
              <a:rPr lang="en-US" dirty="0"/>
              <a:t>At </a:t>
            </a:r>
            <a:r>
              <a:rPr lang="en-US" b="1" dirty="0"/>
              <a:t>$3</a:t>
            </a:r>
            <a:r>
              <a:rPr lang="en-US" dirty="0"/>
              <a:t>, you might buy it every day.</a:t>
            </a:r>
          </a:p>
          <a:p>
            <a:r>
              <a:rPr lang="en-US" dirty="0"/>
              <a:t>At </a:t>
            </a:r>
            <a:r>
              <a:rPr lang="en-US" b="1" dirty="0"/>
              <a:t>$6</a:t>
            </a:r>
            <a:r>
              <a:rPr lang="en-US" dirty="0"/>
              <a:t>, maybe only twice a week.</a:t>
            </a:r>
          </a:p>
          <a:p>
            <a:r>
              <a:rPr lang="en-US" dirty="0"/>
              <a:t>At </a:t>
            </a:r>
            <a:r>
              <a:rPr lang="en-US" b="1" dirty="0"/>
              <a:t>$10</a:t>
            </a:r>
            <a:r>
              <a:rPr lang="en-US" dirty="0"/>
              <a:t>, probably never.</a:t>
            </a:r>
          </a:p>
          <a:p>
            <a:r>
              <a:rPr lang="en-US" dirty="0"/>
              <a:t>So, as price goes </a:t>
            </a:r>
            <a:r>
              <a:rPr lang="en-US" b="1" dirty="0"/>
              <a:t>up</a:t>
            </a:r>
            <a:r>
              <a:rPr lang="en-US" dirty="0"/>
              <a:t>, demand goes </a:t>
            </a:r>
            <a:r>
              <a:rPr lang="en-US" b="1" dirty="0"/>
              <a:t>down</a:t>
            </a:r>
            <a:r>
              <a:rPr lang="en-US" dirty="0"/>
              <a:t> — that’s why it’s a </a:t>
            </a:r>
            <a:r>
              <a:rPr lang="en-US" i="1" dirty="0"/>
              <a:t>decreasing</a:t>
            </a:r>
            <a:r>
              <a:rPr lang="en-US" dirty="0"/>
              <a:t> function.</a:t>
            </a:r>
          </a:p>
          <a:p>
            <a:r>
              <a:rPr lang="en-US" b="1" dirty="0"/>
              <a:t>🧠 In simple math terms:</a:t>
            </a:r>
          </a:p>
          <a:p>
            <a:r>
              <a:rPr lang="en-US" dirty="0"/>
              <a:t>If the demand function is </a:t>
            </a:r>
            <a:r>
              <a:rPr lang="en-US" b="1" dirty="0"/>
              <a:t>Q(P) = 100 − 0.5P</a:t>
            </a:r>
            <a:r>
              <a:rPr lang="en-US" dirty="0"/>
              <a:t>,</a:t>
            </a:r>
          </a:p>
          <a:p>
            <a:r>
              <a:rPr lang="en-US" dirty="0"/>
              <a:t>when P = 0 → Q = 100 (everyone wants it!)</a:t>
            </a:r>
          </a:p>
          <a:p>
            <a:r>
              <a:rPr lang="en-US" dirty="0"/>
              <a:t>when P = 100 → Q = 50</a:t>
            </a:r>
          </a:p>
          <a:p>
            <a:r>
              <a:rPr lang="en-US" dirty="0"/>
              <a:t>when P = 200 → Q = 0</a:t>
            </a:r>
          </a:p>
          <a:p>
            <a:r>
              <a:rPr lang="en-US" dirty="0"/>
              <a:t>The slope is negative (−0.5), showing that </a:t>
            </a:r>
            <a:r>
              <a:rPr lang="en-US" b="1" dirty="0"/>
              <a:t>for every $1 increase in price, 0.5 fewer units are demanded</a:t>
            </a:r>
            <a:r>
              <a:rPr lang="en-US" dirty="0"/>
              <a:t>.</a:t>
            </a:r>
          </a:p>
          <a:p>
            <a:r>
              <a:rPr lang="en-US" dirty="0"/>
              <a:t>👉 </a:t>
            </a:r>
            <a:r>
              <a:rPr lang="en-US" b="1" dirty="0"/>
              <a:t>In short:</a:t>
            </a:r>
            <a:r>
              <a:rPr lang="en-US" dirty="0"/>
              <a:t> higher prices discourage buyers — that’s the </a:t>
            </a:r>
            <a:r>
              <a:rPr lang="en-US" i="1" dirty="0"/>
              <a:t>law of demand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2364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</p:spPr>
            <p:txBody>
              <a:bodyPr/>
              <a:lstStyle/>
              <a:p>
                <a:r>
                  <a:rPr lang="en-US" dirty="0"/>
                  <a:t>QC​=26.17−3.98PC​+2.25PP​+… </a:t>
                </a:r>
              </a:p>
              <a:p>
                <a:r>
                  <a:rPr lang="en-US" dirty="0"/>
                  <a:t>Here, the </a:t>
                </a:r>
                <a:r>
                  <a:rPr lang="en-US" b="1" dirty="0"/>
                  <a:t>coefficient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is </a:t>
                </a:r>
                <a:r>
                  <a:rPr lang="en-US" b="1" dirty="0"/>
                  <a:t>−3.98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That means Coke’s own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ar-AE" dirty="0"/>
                  <a:t>) </a:t>
                </a:r>
                <a:r>
                  <a:rPr lang="en-US" dirty="0"/>
                  <a:t>affects quantity demanded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ar-AE" dirty="0"/>
                  <a:t>) </a:t>
                </a:r>
                <a:r>
                  <a:rPr lang="en-US" i="1" dirty="0"/>
                  <a:t>negatively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r>
                  <a:rPr lang="en-US" b="1" dirty="0"/>
                  <a:t> What it means in plain English:</a:t>
                </a:r>
              </a:p>
              <a:p>
                <a:r>
                  <a:rPr lang="en-US" dirty="0"/>
                  <a:t>The formula says:</a:t>
                </a:r>
              </a:p>
              <a:p>
                <a:r>
                  <a:rPr lang="en-US" dirty="0"/>
                  <a:t>For every </a:t>
                </a:r>
                <a:r>
                  <a:rPr lang="en-US" b="1" dirty="0"/>
                  <a:t>1 unit increase in Coke’s price</a:t>
                </a:r>
                <a:r>
                  <a:rPr lang="en-US" dirty="0"/>
                  <a:t>, the </a:t>
                </a:r>
                <a:r>
                  <a:rPr lang="en-US" b="1" dirty="0"/>
                  <a:t>quantity demanded of Coke</a:t>
                </a:r>
                <a:r>
                  <a:rPr lang="en-US" dirty="0"/>
                  <a:t> goes </a:t>
                </a:r>
                <a:r>
                  <a:rPr lang="en-US" b="1" dirty="0"/>
                  <a:t>down by 3.98 units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That’s because: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120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sSub>
                        <m:sSub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  <m:sub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3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.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98</m:t>
                      </m:r>
                      <m:r>
                        <a:rPr lang="ar-AE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sz="1200" i="0" kern="12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Δ</m:t>
                      </m:r>
                      <m:sSub>
                        <m:sSubPr>
                          <m:ctrlP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lang="ar-AE" sz="1200" i="1" kern="12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ar-AE" dirty="0"/>
              </a:p>
              <a:p>
                <a:r>
                  <a:rPr lang="en-US" dirty="0"/>
                  <a:t>So: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goes </a:t>
                </a:r>
                <a:r>
                  <a:rPr lang="en-US" b="1" dirty="0"/>
                  <a:t>up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goes </a:t>
                </a:r>
                <a:r>
                  <a:rPr lang="en-US" b="1" dirty="0"/>
                  <a:t>down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goes </a:t>
                </a:r>
                <a:r>
                  <a:rPr lang="en-US" b="1" dirty="0"/>
                  <a:t>down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dirty="0"/>
                  <a:t>goes </a:t>
                </a:r>
                <a:r>
                  <a:rPr lang="en-US" b="1" dirty="0"/>
                  <a:t>up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That’s exactly the </a:t>
                </a:r>
                <a:r>
                  <a:rPr lang="en-US" b="1" dirty="0"/>
                  <a:t>Law of Demand</a:t>
                </a:r>
                <a:r>
                  <a:rPr lang="en-US" dirty="0"/>
                  <a:t> — just written in math form.</a:t>
                </a:r>
                <a:br>
                  <a:rPr lang="en-US" dirty="0"/>
                </a:br>
                <a:r>
                  <a:rPr lang="en-US" dirty="0"/>
                  <a:t>The negative sign (−3.98) </a:t>
                </a:r>
                <a:r>
                  <a:rPr lang="en-US" i="1" dirty="0"/>
                  <a:t>doesn’t mean</a:t>
                </a:r>
                <a:r>
                  <a:rPr lang="en-US" dirty="0"/>
                  <a:t> the price itself is negative — it means the </a:t>
                </a:r>
                <a:r>
                  <a:rPr lang="en-US" b="1" dirty="0"/>
                  <a:t>relationship</a:t>
                </a:r>
                <a:r>
                  <a:rPr lang="en-US" dirty="0"/>
                  <a:t> between price and demand is </a:t>
                </a:r>
                <a:r>
                  <a:rPr lang="en-US" b="1" dirty="0"/>
                  <a:t>inverse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🎯 In short: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ar-AE" dirty="0"/>
                  <a:t>= </a:t>
                </a:r>
                <a:r>
                  <a:rPr lang="en-US" dirty="0"/>
                  <a:t>Coke’s price</a:t>
                </a:r>
              </a:p>
              <a:p>
                <a:r>
                  <a:rPr lang="en-US" dirty="0"/>
                  <a:t>Coefficient (−3.98) = slope showing </a:t>
                </a:r>
                <a:r>
                  <a:rPr lang="en-US" i="1" dirty="0"/>
                  <a:t>direction</a:t>
                </a:r>
                <a:r>
                  <a:rPr lang="en-US" dirty="0"/>
                  <a:t> of effect</a:t>
                </a:r>
              </a:p>
              <a:p>
                <a:r>
                  <a:rPr lang="en-US" dirty="0"/>
                  <a:t>Negative slope → when </a:t>
                </a:r>
                <a:r>
                  <a:rPr lang="en-US" b="1" dirty="0"/>
                  <a:t>price rises</a:t>
                </a:r>
                <a:r>
                  <a:rPr lang="en-US" dirty="0"/>
                  <a:t>, </a:t>
                </a:r>
                <a:r>
                  <a:rPr lang="en-US" b="1" dirty="0"/>
                  <a:t>demand falls</a:t>
                </a:r>
                <a:endParaRPr lang="en-US" dirty="0"/>
              </a:p>
              <a:p>
                <a:r>
                  <a:rPr lang="en-US" dirty="0"/>
                  <a:t>So yes — the minus sign </a:t>
                </a:r>
                <a:r>
                  <a:rPr lang="en-US" b="1" dirty="0"/>
                  <a:t>confirms</a:t>
                </a:r>
                <a:r>
                  <a:rPr lang="en-US" dirty="0"/>
                  <a:t> that Coke’s demand decreases when Coke’s price increases.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9625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noFill/>
              <a:ln w="9525"/>
            </p:spPr>
            <p:txBody>
              <a:bodyPr/>
              <a:lstStyle/>
              <a:p>
                <a:r>
                  <a:rPr lang="en-US" dirty="0"/>
                  <a:t>QC​=26.17−3.98PC​+2.25PP​+… </a:t>
                </a:r>
              </a:p>
              <a:p>
                <a:r>
                  <a:rPr lang="en-US" dirty="0"/>
                  <a:t>Here, the </a:t>
                </a:r>
                <a:r>
                  <a:rPr lang="en-US" b="1" dirty="0"/>
                  <a:t>coefficient</a:t>
                </a:r>
                <a:r>
                  <a:rPr lang="en-US" dirty="0"/>
                  <a:t> of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r>
                  <a:rPr lang="en-US" dirty="0"/>
                  <a:t>is </a:t>
                </a:r>
                <a:r>
                  <a:rPr lang="en-US" b="1" dirty="0"/>
                  <a:t>−3.98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That means Coke’s own price (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r>
                  <a:rPr lang="ar-AE" dirty="0"/>
                  <a:t>) </a:t>
                </a:r>
                <a:r>
                  <a:rPr lang="en-US" dirty="0"/>
                  <a:t>affects quantity demanded (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𝑄_𝐶</a:t>
                </a:r>
                <a:r>
                  <a:rPr lang="ar-AE" dirty="0"/>
                  <a:t>) </a:t>
                </a:r>
                <a:r>
                  <a:rPr lang="en-US" i="1" dirty="0"/>
                  <a:t>negatively</a:t>
                </a:r>
                <a:r>
                  <a:rPr lang="en-US" dirty="0"/>
                  <a:t>.</a:t>
                </a:r>
              </a:p>
              <a:p>
                <a:br>
                  <a:rPr lang="en-US" dirty="0"/>
                </a:br>
                <a:r>
                  <a:rPr lang="en-US" b="1" dirty="0"/>
                  <a:t> What it means in plain English:</a:t>
                </a:r>
              </a:p>
              <a:p>
                <a:r>
                  <a:rPr lang="en-US" dirty="0"/>
                  <a:t>The formula says:</a:t>
                </a:r>
              </a:p>
              <a:p>
                <a:r>
                  <a:rPr lang="en-US" dirty="0"/>
                  <a:t>For every </a:t>
                </a:r>
                <a:r>
                  <a:rPr lang="en-US" b="1" dirty="0"/>
                  <a:t>1 unit increase in Coke’s price</a:t>
                </a:r>
                <a:r>
                  <a:rPr lang="en-US" dirty="0"/>
                  <a:t>, the </a:t>
                </a:r>
                <a:r>
                  <a:rPr lang="en-US" b="1" dirty="0"/>
                  <a:t>quantity demanded of Coke</a:t>
                </a:r>
                <a:r>
                  <a:rPr lang="en-US" dirty="0"/>
                  <a:t> goes </a:t>
                </a:r>
                <a:r>
                  <a:rPr lang="en-US" b="1" dirty="0"/>
                  <a:t>down by 3.98 units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That’s because:</a:t>
                </a:r>
              </a:p>
              <a:p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𝑄_𝐶=−3.98×</a:t>
                </a:r>
                <a:r>
                  <a:rPr lang="el-GR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Δ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endParaRPr lang="ar-AE" dirty="0"/>
              </a:p>
              <a:p>
                <a:r>
                  <a:rPr lang="en-US" dirty="0"/>
                  <a:t>So:</a:t>
                </a:r>
              </a:p>
              <a:p>
                <a:r>
                  <a:rPr lang="en-US" dirty="0"/>
                  <a:t>If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r>
                  <a:rPr lang="en-US" dirty="0"/>
                  <a:t>goes </a:t>
                </a:r>
                <a:r>
                  <a:rPr lang="en-US" b="1" dirty="0"/>
                  <a:t>up</a:t>
                </a:r>
                <a:r>
                  <a:rPr lang="en-US" dirty="0"/>
                  <a:t>,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𝑄_𝐶</a:t>
                </a:r>
                <a:r>
                  <a:rPr lang="en-US" dirty="0"/>
                  <a:t>goes </a:t>
                </a:r>
                <a:r>
                  <a:rPr lang="en-US" b="1" dirty="0"/>
                  <a:t>down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r>
                  <a:rPr lang="en-US" dirty="0"/>
                  <a:t>goes </a:t>
                </a:r>
                <a:r>
                  <a:rPr lang="en-US" b="1" dirty="0"/>
                  <a:t>down</a:t>
                </a:r>
                <a:r>
                  <a:rPr lang="en-US" dirty="0"/>
                  <a:t>,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𝑄_𝐶</a:t>
                </a:r>
                <a:r>
                  <a:rPr lang="en-US" dirty="0"/>
                  <a:t>goes </a:t>
                </a:r>
                <a:r>
                  <a:rPr lang="en-US" b="1" dirty="0"/>
                  <a:t>up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That’s exactly the </a:t>
                </a:r>
                <a:r>
                  <a:rPr lang="en-US" b="1" dirty="0"/>
                  <a:t>Law of Demand</a:t>
                </a:r>
                <a:r>
                  <a:rPr lang="en-US" dirty="0"/>
                  <a:t> — just written in math form.</a:t>
                </a:r>
                <a:br>
                  <a:rPr lang="en-US" dirty="0"/>
                </a:br>
                <a:r>
                  <a:rPr lang="en-US" dirty="0"/>
                  <a:t>The negative sign (−3.98) </a:t>
                </a:r>
                <a:r>
                  <a:rPr lang="en-US" i="1" dirty="0"/>
                  <a:t>doesn’t mean</a:t>
                </a:r>
                <a:r>
                  <a:rPr lang="en-US" dirty="0"/>
                  <a:t> the price itself is negative — it means the </a:t>
                </a:r>
                <a:r>
                  <a:rPr lang="en-US" b="1" dirty="0"/>
                  <a:t>relationship</a:t>
                </a:r>
                <a:r>
                  <a:rPr lang="en-US" dirty="0"/>
                  <a:t> between price and demand is </a:t>
                </a:r>
                <a:r>
                  <a:rPr lang="en-US" b="1" dirty="0"/>
                  <a:t>inverse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b="1" dirty="0"/>
                  <a:t>🎯 In short:</a:t>
                </a:r>
              </a:p>
              <a:p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𝑃_𝐶</a:t>
                </a:r>
                <a:r>
                  <a:rPr lang="ar-AE" dirty="0"/>
                  <a:t>= </a:t>
                </a:r>
                <a:r>
                  <a:rPr lang="en-US" dirty="0"/>
                  <a:t>Coke’s price</a:t>
                </a:r>
              </a:p>
              <a:p>
                <a:r>
                  <a:rPr lang="en-US" dirty="0"/>
                  <a:t>Coefficient (−3.98) = slope showing </a:t>
                </a:r>
                <a:r>
                  <a:rPr lang="en-US" i="1" dirty="0"/>
                  <a:t>direction</a:t>
                </a:r>
                <a:r>
                  <a:rPr lang="en-US" dirty="0"/>
                  <a:t> of effect</a:t>
                </a:r>
              </a:p>
              <a:p>
                <a:r>
                  <a:rPr lang="en-US" dirty="0"/>
                  <a:t>Negative slope → when </a:t>
                </a:r>
                <a:r>
                  <a:rPr lang="en-US" b="1" dirty="0"/>
                  <a:t>price rises</a:t>
                </a:r>
                <a:r>
                  <a:rPr lang="en-US" dirty="0"/>
                  <a:t>, </a:t>
                </a:r>
                <a:r>
                  <a:rPr lang="en-US" b="1" dirty="0"/>
                  <a:t>demand falls</a:t>
                </a:r>
                <a:endParaRPr lang="en-US" dirty="0"/>
              </a:p>
              <a:p>
                <a:r>
                  <a:rPr lang="en-US" dirty="0"/>
                  <a:t>So yes — the minus sign </a:t>
                </a:r>
                <a:r>
                  <a:rPr lang="en-US" b="1" dirty="0"/>
                  <a:t>confirms</a:t>
                </a:r>
                <a:r>
                  <a:rPr lang="en-US" dirty="0"/>
                  <a:t> that Coke’s demand decreases when Coke’s price increases.</a:t>
                </a:r>
              </a:p>
              <a:p>
                <a:endParaRPr lang="en-US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2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065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194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40400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6379" indent="-286379">
              <a:buAutoNum type="romanLcParenBoth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942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Top-left: Elastic demand (ε &lt; −1)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The demand curve is relatively </a:t>
            </a:r>
            <a:r>
              <a:rPr lang="en-US" i="1" dirty="0"/>
              <a:t>flat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When price changes slightly, quantity demanded changes </a:t>
            </a:r>
            <a:r>
              <a:rPr lang="en-US" i="1" dirty="0"/>
              <a:t>a lot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Luxury goods, branded clothes, vacations.</a:t>
            </a:r>
          </a:p>
          <a:p>
            <a:r>
              <a:rPr lang="en-US" b="1" dirty="0"/>
              <a:t>Explanation:</a:t>
            </a:r>
            <a:br>
              <a:rPr lang="en-US" dirty="0"/>
            </a:br>
            <a:r>
              <a:rPr lang="en-US" dirty="0"/>
              <a:t>Consumers are </a:t>
            </a:r>
            <a:r>
              <a:rPr lang="en-US" i="1" dirty="0"/>
              <a:t>very responsive</a:t>
            </a:r>
            <a:r>
              <a:rPr lang="en-US" dirty="0"/>
              <a:t> to price changes.</a:t>
            </a:r>
            <a:br>
              <a:rPr lang="en-US" dirty="0"/>
            </a:br>
            <a:r>
              <a:rPr lang="en-US" dirty="0"/>
              <a:t>If the price falls from 6 to 4, quantity demanded jumps sharply (40 → 90).</a:t>
            </a:r>
          </a:p>
          <a:p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A small drop in price → big increase in demand → </a:t>
            </a:r>
            <a:r>
              <a:rPr lang="en-US" i="1" dirty="0"/>
              <a:t>elastic response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2️⃣ Top-right: Inelastic demand (ε &gt; −1)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The demand curve is </a:t>
            </a:r>
            <a:r>
              <a:rPr lang="en-US" i="1" dirty="0"/>
              <a:t>steeper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When price changes, quantity demanded changes </a:t>
            </a:r>
            <a:r>
              <a:rPr lang="en-US" i="1" dirty="0"/>
              <a:t>a little</a:t>
            </a:r>
            <a:r>
              <a:rPr lang="en-US" dirty="0"/>
              <a:t>.</a:t>
            </a:r>
          </a:p>
          <a:p>
            <a:r>
              <a:rPr lang="en-US" b="1" dirty="0"/>
              <a:t>Example:</a:t>
            </a:r>
            <a:r>
              <a:rPr lang="en-US" dirty="0"/>
              <a:t> Gasoline, insulin, salt.</a:t>
            </a:r>
          </a:p>
          <a:p>
            <a:r>
              <a:rPr lang="en-US" b="1" dirty="0"/>
              <a:t>Explanation:</a:t>
            </a:r>
            <a:br>
              <a:rPr lang="en-US" dirty="0"/>
            </a:br>
            <a:r>
              <a:rPr lang="en-US" dirty="0"/>
              <a:t>Even if the price rises from 4 to 6, quantity demanded only falls slightly (72 → 60).</a:t>
            </a:r>
          </a:p>
          <a:p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Consumers are </a:t>
            </a:r>
            <a:r>
              <a:rPr lang="en-US" i="1" dirty="0"/>
              <a:t>not very responsive</a:t>
            </a:r>
            <a:r>
              <a:rPr lang="en-US" dirty="0"/>
              <a:t> → </a:t>
            </a:r>
            <a:r>
              <a:rPr lang="en-US" i="1" dirty="0"/>
              <a:t>inelastic demand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3️⃣ Bottom-left: Perfectly elastic (ε = −∞)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A </a:t>
            </a:r>
            <a:r>
              <a:rPr lang="en-US" i="1" dirty="0"/>
              <a:t>horizontal line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At this price, consumers will buy </a:t>
            </a:r>
            <a:r>
              <a:rPr lang="en-US" i="1" dirty="0"/>
              <a:t>any quantity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If price rises even slightly, demand drops to zero.</a:t>
            </a:r>
          </a:p>
          <a:p>
            <a:r>
              <a:rPr lang="en-US" b="1" dirty="0"/>
              <a:t>Example:</a:t>
            </a:r>
            <a:r>
              <a:rPr lang="en-US" dirty="0"/>
              <a:t> Perfectly competitive markets (e.g., wheat, stock prices).</a:t>
            </a:r>
          </a:p>
          <a:p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Price is fixed by the market — firms are </a:t>
            </a:r>
            <a:r>
              <a:rPr lang="en-US" i="1" dirty="0"/>
              <a:t>price takers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4️⃣ Bottom-right: Perfectly inelastic (ε = 0)</a:t>
            </a:r>
          </a:p>
          <a:p>
            <a:r>
              <a:rPr lang="en-US" b="1" dirty="0"/>
              <a:t>What it shows:</a:t>
            </a:r>
            <a:br>
              <a:rPr lang="en-US" dirty="0"/>
            </a:br>
            <a:r>
              <a:rPr lang="en-US" dirty="0"/>
              <a:t>A </a:t>
            </a:r>
            <a:r>
              <a:rPr lang="en-US" i="1" dirty="0"/>
              <a:t>vertical line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Quantity demanded </a:t>
            </a:r>
            <a:r>
              <a:rPr lang="en-US" i="1" dirty="0"/>
              <a:t>never changes</a:t>
            </a:r>
            <a:r>
              <a:rPr lang="en-US" dirty="0"/>
              <a:t>, no matter what happens to price.</a:t>
            </a:r>
          </a:p>
          <a:p>
            <a:r>
              <a:rPr lang="en-US" b="1" dirty="0"/>
              <a:t>Example:</a:t>
            </a:r>
            <a:r>
              <a:rPr lang="en-US" dirty="0"/>
              <a:t> Life-saving medicine, emergency necessities.</a:t>
            </a:r>
          </a:p>
          <a:p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People buy the same amount even if price doubles — </a:t>
            </a:r>
            <a:r>
              <a:rPr lang="en-US" i="1" dirty="0"/>
              <a:t>no price sensitivity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6739D-65CF-4DAD-9E67-7D9A92341269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1959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807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54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5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9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859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68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46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42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5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93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5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3FB96-CF12-46D5-82A6-D43B42465419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E66BE-1E63-4E51-8B70-6B236F9B03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659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youtu.be/COf2bQEQ7Zw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Quantifying Demand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RSM 5010</a:t>
            </a:r>
          </a:p>
        </p:txBody>
      </p:sp>
    </p:spTree>
    <p:extLst>
      <p:ext uri="{BB962C8B-B14F-4D97-AF65-F5344CB8AC3E}">
        <p14:creationId xmlns:p14="http://schemas.microsoft.com/office/powerpoint/2010/main" val="44068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8" y="-883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demand curves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rot="5400000" flipH="1" flipV="1">
            <a:off x="2409120" y="2584090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330841" y="3432658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985196" y="154715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43116" y="34674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714890" y="2238445"/>
                <a:ext cx="16130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elastic: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0890" y="2238445"/>
                <a:ext cx="161301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26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rot="5400000" flipH="1" flipV="1">
            <a:off x="6096794" y="258329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017721" y="3505810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672076" y="154715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29996" y="34674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 rot="5400000" flipH="1" flipV="1">
            <a:off x="2409914" y="496440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30841" y="5885332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3368025" y="4965200"/>
            <a:ext cx="1921470" cy="0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431704" y="4329101"/>
                <a:ext cx="184090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perfectly elastic: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𝜀</m:t>
                      </m:r>
                      <m:r>
                        <a:rPr lang="en-US" i="1">
                          <a:latin typeface="Cambria Math" charset="0"/>
                        </a:rPr>
                        <m:t>=−</m:t>
                      </m:r>
                      <m:r>
                        <a:rPr lang="en-US" i="1">
                          <a:latin typeface="Cambria Math" charset="0"/>
                        </a:rPr>
                        <m:t>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329100"/>
                <a:ext cx="1840902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/>
          <p:cNvSpPr txBox="1"/>
          <p:nvPr/>
        </p:nvSpPr>
        <p:spPr>
          <a:xfrm>
            <a:off x="2985196" y="391220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43116" y="58101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5400000" flipH="1" flipV="1">
            <a:off x="6096794" y="4964406"/>
            <a:ext cx="184344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7017721" y="5886920"/>
            <a:ext cx="211227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7286557" y="5042010"/>
            <a:ext cx="1536200" cy="3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8059856" y="4725145"/>
                <a:ext cx="199658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perfectly inelastic: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charset="0"/>
                        </a:rPr>
                        <m:t>𝜀</m:t>
                      </m:r>
                      <m:r>
                        <a:rPr lang="en-US" i="1">
                          <a:latin typeface="Cambria Math" charset="0"/>
                        </a:rPr>
                        <m:t>=</m:t>
                      </m:r>
                      <m:r>
                        <a:rPr lang="en-US" i="1">
                          <a:latin typeface="Cambria Math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5855" y="4725144"/>
                <a:ext cx="1996585" cy="646331"/>
              </a:xfrm>
              <a:prstGeom prst="rect">
                <a:avLst/>
              </a:prstGeom>
              <a:blipFill rotWithShape="0">
                <a:blip r:embed="rId5"/>
                <a:stretch>
                  <a:fillRect t="-4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/>
          <p:cNvSpPr txBox="1"/>
          <p:nvPr/>
        </p:nvSpPr>
        <p:spPr>
          <a:xfrm>
            <a:off x="6672076" y="39506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129996" y="581011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cxnSp>
        <p:nvCxnSpPr>
          <p:cNvPr id="44" name="Straight Connector 43"/>
          <p:cNvCxnSpPr/>
          <p:nvPr/>
        </p:nvCxnSpPr>
        <p:spPr>
          <a:xfrm>
            <a:off x="3330840" y="2584090"/>
            <a:ext cx="4608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330841" y="2814520"/>
            <a:ext cx="126736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350044" y="3064152"/>
            <a:ext cx="883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4290964" y="3160166"/>
            <a:ext cx="6912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2985196" y="239206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985196" y="266090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599676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406181" y="3505810"/>
            <a:ext cx="4992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90</a:t>
            </a:r>
          </a:p>
        </p:txBody>
      </p:sp>
      <p:sp>
        <p:nvSpPr>
          <p:cNvPr id="57" name="Freeform 56"/>
          <p:cNvSpPr/>
          <p:nvPr/>
        </p:nvSpPr>
        <p:spPr>
          <a:xfrm>
            <a:off x="3446056" y="2315255"/>
            <a:ext cx="1721223" cy="578224"/>
          </a:xfrm>
          <a:custGeom>
            <a:avLst/>
            <a:gdLst>
              <a:gd name="connsiteX0" fmla="*/ 0 w 1721223"/>
              <a:gd name="connsiteY0" fmla="*/ 0 h 578224"/>
              <a:gd name="connsiteX1" fmla="*/ 564776 w 1721223"/>
              <a:gd name="connsiteY1" fmla="*/ 349624 h 578224"/>
              <a:gd name="connsiteX2" fmla="*/ 1721223 w 1721223"/>
              <a:gd name="connsiteY2" fmla="*/ 578224 h 57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21223" h="578224">
                <a:moveTo>
                  <a:pt x="0" y="0"/>
                </a:moveTo>
                <a:cubicBezTo>
                  <a:pt x="138953" y="126626"/>
                  <a:pt x="277906" y="253253"/>
                  <a:pt x="564776" y="349624"/>
                </a:cubicBezTo>
                <a:cubicBezTo>
                  <a:pt x="851646" y="445995"/>
                  <a:pt x="1286434" y="512109"/>
                  <a:pt x="1721223" y="578224"/>
                </a:cubicBez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8" name="Straight Connector 57"/>
          <p:cNvCxnSpPr/>
          <p:nvPr/>
        </p:nvCxnSpPr>
        <p:spPr>
          <a:xfrm>
            <a:off x="7017721" y="2584090"/>
            <a:ext cx="65288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7017720" y="2814520"/>
            <a:ext cx="7681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 60"/>
          <p:cNvSpPr/>
          <p:nvPr/>
        </p:nvSpPr>
        <p:spPr>
          <a:xfrm>
            <a:off x="7545604" y="1931206"/>
            <a:ext cx="470647" cy="1264023"/>
          </a:xfrm>
          <a:custGeom>
            <a:avLst/>
            <a:gdLst>
              <a:gd name="connsiteX0" fmla="*/ 0 w 470647"/>
              <a:gd name="connsiteY0" fmla="*/ 0 h 1264023"/>
              <a:gd name="connsiteX1" fmla="*/ 147917 w 470647"/>
              <a:gd name="connsiteY1" fmla="*/ 699247 h 1264023"/>
              <a:gd name="connsiteX2" fmla="*/ 470647 w 470647"/>
              <a:gd name="connsiteY2" fmla="*/ 1264023 h 1264023"/>
              <a:gd name="connsiteX3" fmla="*/ 470647 w 470647"/>
              <a:gd name="connsiteY3" fmla="*/ 1264023 h 1264023"/>
              <a:gd name="connsiteX4" fmla="*/ 470647 w 470647"/>
              <a:gd name="connsiteY4" fmla="*/ 1264023 h 1264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647" h="1264023">
                <a:moveTo>
                  <a:pt x="0" y="0"/>
                </a:moveTo>
                <a:cubicBezTo>
                  <a:pt x="34738" y="244288"/>
                  <a:pt x="69476" y="488577"/>
                  <a:pt x="147917" y="699247"/>
                </a:cubicBezTo>
                <a:cubicBezTo>
                  <a:pt x="226358" y="909918"/>
                  <a:pt x="470647" y="1264023"/>
                  <a:pt x="470647" y="1264023"/>
                </a:cubicBezTo>
                <a:lnTo>
                  <a:pt x="470647" y="1264023"/>
                </a:lnTo>
                <a:lnTo>
                  <a:pt x="470647" y="1264023"/>
                </a:lnTo>
              </a:path>
            </a:pathLst>
          </a:cu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63" name="Straight Connector 62"/>
          <p:cNvCxnSpPr/>
          <p:nvPr/>
        </p:nvCxnSpPr>
        <p:spPr>
          <a:xfrm rot="5400000">
            <a:off x="7228948" y="3064152"/>
            <a:ext cx="88331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rot="5400000">
            <a:off x="7440174" y="3160164"/>
            <a:ext cx="69129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7401771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670606" y="350581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72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6748886" y="2660900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748886" y="2392065"/>
            <a:ext cx="3456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7670062" y="2222385"/>
                <a:ext cx="17743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inelastic: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&gt;−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6061" y="2222385"/>
                <a:ext cx="1774311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749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B994C9C-0767-50C1-24FD-67B4F601B1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38570" y="311655"/>
            <a:ext cx="12502042" cy="422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2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20" grpId="0"/>
      <p:bldP spid="21" grpId="0"/>
      <p:bldP spid="30" grpId="0"/>
      <p:bldP spid="31" grpId="0"/>
      <p:bldP spid="32" grpId="0"/>
      <p:bldP spid="37" grpId="0"/>
      <p:bldP spid="38" grpId="0"/>
      <p:bldP spid="39" grpId="0"/>
      <p:bldP spid="51" grpId="0"/>
      <p:bldP spid="52" grpId="0"/>
      <p:bldP spid="53" grpId="0"/>
      <p:bldP spid="54" grpId="0"/>
      <p:bldP spid="57" grpId="0" animBg="1"/>
      <p:bldP spid="61" grpId="0" animBg="1"/>
      <p:bldP spid="65" grpId="0"/>
      <p:bldP spid="66" grpId="0"/>
      <p:bldP spid="67" grpId="0"/>
      <p:bldP spid="68" grpId="0"/>
      <p:bldP spid="6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-1" y="8849"/>
            <a:ext cx="11636943" cy="107721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Practice: Computing Elasticity When Slope is Constant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1919536" y="1692212"/>
            <a:ext cx="7467600" cy="4873752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Demand:    	 </a:t>
            </a:r>
            <a:r>
              <a:rPr lang="en-US" i="1" dirty="0"/>
              <a:t>Q = 1000</a:t>
            </a:r>
            <a:r>
              <a:rPr lang="en-US" dirty="0"/>
              <a:t>(</a:t>
            </a:r>
            <a:r>
              <a:rPr lang="en-US" i="1" dirty="0"/>
              <a:t>12 – p</a:t>
            </a:r>
            <a:r>
              <a:rPr lang="en-US" dirty="0"/>
              <a:t>)</a:t>
            </a:r>
          </a:p>
          <a:p>
            <a:pPr>
              <a:lnSpc>
                <a:spcPct val="60000"/>
              </a:lnSpc>
              <a:spcBef>
                <a:spcPct val="5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dirty="0"/>
          </a:p>
          <a:p>
            <a:pPr>
              <a:lnSpc>
                <a:spcPct val="80000"/>
              </a:lnSpc>
              <a:spcBef>
                <a:spcPct val="10000"/>
              </a:spcBef>
              <a:buFontTx/>
              <a:buNone/>
            </a:pPr>
            <a:r>
              <a:rPr lang="en-US" dirty="0"/>
              <a:t>Graph:                             Elasticity:</a:t>
            </a:r>
          </a:p>
        </p:txBody>
      </p:sp>
      <p:grpSp>
        <p:nvGrpSpPr>
          <p:cNvPr id="2" name="Group 27"/>
          <p:cNvGrpSpPr>
            <a:grpSpLocks/>
          </p:cNvGrpSpPr>
          <p:nvPr/>
        </p:nvGrpSpPr>
        <p:grpSpPr bwMode="auto">
          <a:xfrm>
            <a:off x="3762376" y="4357689"/>
            <a:ext cx="1165225" cy="2058988"/>
            <a:chOff x="1410" y="2745"/>
            <a:chExt cx="734" cy="1297"/>
          </a:xfrm>
        </p:grpSpPr>
        <p:sp>
          <p:nvSpPr>
            <p:cNvPr id="35857" name="Text Box 19"/>
            <p:cNvSpPr txBox="1">
              <a:spLocks noChangeArrowheads="1"/>
            </p:cNvSpPr>
            <p:nvPr/>
          </p:nvSpPr>
          <p:spPr bwMode="auto">
            <a:xfrm>
              <a:off x="1410" y="2745"/>
              <a:ext cx="174" cy="1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8</a:t>
              </a:r>
            </a:p>
          </p:txBody>
        </p:sp>
        <p:grpSp>
          <p:nvGrpSpPr>
            <p:cNvPr id="3" name="Group 23"/>
            <p:cNvGrpSpPr>
              <a:grpSpLocks/>
            </p:cNvGrpSpPr>
            <p:nvPr/>
          </p:nvGrpSpPr>
          <p:grpSpPr bwMode="auto">
            <a:xfrm>
              <a:off x="1620" y="2841"/>
              <a:ext cx="524" cy="1201"/>
              <a:chOff x="960" y="2352"/>
              <a:chExt cx="524" cy="1201"/>
            </a:xfrm>
          </p:grpSpPr>
          <p:sp>
            <p:nvSpPr>
              <p:cNvPr id="35859" name="Line 17"/>
              <p:cNvSpPr>
                <a:spLocks noChangeShapeType="1"/>
              </p:cNvSpPr>
              <p:nvPr/>
            </p:nvSpPr>
            <p:spPr bwMode="auto">
              <a:xfrm>
                <a:off x="960" y="2352"/>
                <a:ext cx="380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0" name="Line 18"/>
              <p:cNvSpPr>
                <a:spLocks noChangeShapeType="1"/>
              </p:cNvSpPr>
              <p:nvPr/>
            </p:nvSpPr>
            <p:spPr bwMode="auto">
              <a:xfrm flipH="1" flipV="1">
                <a:off x="1340" y="2352"/>
                <a:ext cx="0" cy="768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1" name="Line 20"/>
              <p:cNvSpPr>
                <a:spLocks noChangeShapeType="1"/>
              </p:cNvSpPr>
              <p:nvPr/>
            </p:nvSpPr>
            <p:spPr bwMode="auto">
              <a:xfrm>
                <a:off x="1340" y="3151"/>
                <a:ext cx="0" cy="23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62" name="Text Box 22"/>
              <p:cNvSpPr txBox="1">
                <a:spLocks noChangeArrowheads="1"/>
              </p:cNvSpPr>
              <p:nvPr/>
            </p:nvSpPr>
            <p:spPr bwMode="auto">
              <a:xfrm>
                <a:off x="1202" y="3398"/>
                <a:ext cx="282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4000</a:t>
                </a:r>
              </a:p>
            </p:txBody>
          </p:sp>
        </p:grpSp>
      </p:grp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432176" y="3352801"/>
            <a:ext cx="3446463" cy="2671763"/>
            <a:chOff x="542" y="1623"/>
            <a:chExt cx="2171" cy="1683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732" y="1776"/>
              <a:ext cx="1764" cy="1530"/>
              <a:chOff x="732" y="1776"/>
              <a:chExt cx="1764" cy="1530"/>
            </a:xfrm>
          </p:grpSpPr>
          <p:grpSp>
            <p:nvGrpSpPr>
              <p:cNvPr id="6" name="Group 7"/>
              <p:cNvGrpSpPr>
                <a:grpSpLocks/>
              </p:cNvGrpSpPr>
              <p:nvPr/>
            </p:nvGrpSpPr>
            <p:grpSpPr bwMode="auto">
              <a:xfrm>
                <a:off x="960" y="1776"/>
                <a:ext cx="1536" cy="1344"/>
                <a:chOff x="960" y="1776"/>
                <a:chExt cx="1536" cy="1344"/>
              </a:xfrm>
            </p:grpSpPr>
            <p:sp>
              <p:nvSpPr>
                <p:cNvPr id="35855" name="Line 5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0" cy="13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35856" name="Line 6"/>
                <p:cNvSpPr>
                  <a:spLocks noChangeShapeType="1"/>
                </p:cNvSpPr>
                <p:nvPr/>
              </p:nvSpPr>
              <p:spPr bwMode="auto">
                <a:xfrm>
                  <a:off x="960" y="3120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35852" name="Line 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1248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35853" name="Text Box 10"/>
              <p:cNvSpPr txBox="1">
                <a:spLocks noChangeArrowheads="1"/>
              </p:cNvSpPr>
              <p:nvPr/>
            </p:nvSpPr>
            <p:spPr bwMode="auto">
              <a:xfrm>
                <a:off x="732" y="1920"/>
                <a:ext cx="231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12</a:t>
                </a:r>
              </a:p>
            </p:txBody>
          </p:sp>
          <p:sp>
            <p:nvSpPr>
              <p:cNvPr id="35854" name="Text Box 11"/>
              <p:cNvSpPr txBox="1">
                <a:spLocks noChangeArrowheads="1"/>
              </p:cNvSpPr>
              <p:nvPr/>
            </p:nvSpPr>
            <p:spPr bwMode="auto">
              <a:xfrm>
                <a:off x="2040" y="3151"/>
                <a:ext cx="34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12,000</a:t>
                </a:r>
              </a:p>
            </p:txBody>
          </p:sp>
        </p:grpSp>
        <p:sp>
          <p:nvSpPr>
            <p:cNvPr id="35849" name="Text Box 24"/>
            <p:cNvSpPr txBox="1">
              <a:spLocks noChangeArrowheads="1"/>
            </p:cNvSpPr>
            <p:nvPr/>
          </p:nvSpPr>
          <p:spPr bwMode="auto">
            <a:xfrm>
              <a:off x="542" y="1623"/>
              <a:ext cx="1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</a:t>
              </a:r>
            </a:p>
          </p:txBody>
        </p:sp>
        <p:sp>
          <p:nvSpPr>
            <p:cNvPr id="35850" name="Text Box 25"/>
            <p:cNvSpPr txBox="1">
              <a:spLocks noChangeArrowheads="1"/>
            </p:cNvSpPr>
            <p:nvPr/>
          </p:nvSpPr>
          <p:spPr bwMode="auto">
            <a:xfrm>
              <a:off x="2500" y="2952"/>
              <a:ext cx="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</a:p>
          </p:txBody>
        </p:sp>
      </p:grpSp>
      <p:sp>
        <p:nvSpPr>
          <p:cNvPr id="105501" name="Text Box 29"/>
          <p:cNvSpPr txBox="1">
            <a:spLocks noChangeArrowheads="1"/>
          </p:cNvSpPr>
          <p:nvPr/>
        </p:nvSpPr>
        <p:spPr bwMode="auto">
          <a:xfrm>
            <a:off x="7030807" y="3162243"/>
            <a:ext cx="3096344" cy="286232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ym typeface="Wingdings" pitchFamily="2" charset="2"/>
              </a:rPr>
              <a:t>p</a:t>
            </a:r>
            <a:r>
              <a:rPr lang="en-US" sz="2000" baseline="-25000" dirty="0">
                <a:sym typeface="Wingdings" pitchFamily="2" charset="2"/>
              </a:rPr>
              <a:t>0 </a:t>
            </a:r>
            <a:r>
              <a:rPr lang="en-US" sz="2000" dirty="0">
                <a:sym typeface="Wingdings" pitchFamily="2" charset="2"/>
              </a:rPr>
              <a:t>= 8</a:t>
            </a:r>
          </a:p>
          <a:p>
            <a:pPr algn="l"/>
            <a:r>
              <a:rPr lang="en-US" sz="2000" dirty="0">
                <a:sym typeface="Wingdings" pitchFamily="2" charset="2"/>
              </a:rPr>
              <a:t>p</a:t>
            </a:r>
            <a:r>
              <a:rPr lang="en-US" sz="2000" baseline="-25000" dirty="0">
                <a:sym typeface="Wingdings" pitchFamily="2" charset="2"/>
              </a:rPr>
              <a:t>1 </a:t>
            </a:r>
            <a:r>
              <a:rPr lang="en-US" sz="2000" dirty="0">
                <a:sym typeface="Wingdings" pitchFamily="2" charset="2"/>
              </a:rPr>
              <a:t>= 8.04</a:t>
            </a:r>
          </a:p>
          <a:p>
            <a:pPr algn="l"/>
            <a:r>
              <a:rPr lang="en-US" sz="2000" i="1" dirty="0">
                <a:sym typeface="Wingdings" pitchFamily="2" charset="2"/>
              </a:rPr>
              <a:t>Q</a:t>
            </a:r>
            <a:r>
              <a:rPr lang="en-US" sz="2000" baseline="-25000" dirty="0">
                <a:sym typeface="Wingdings" pitchFamily="2" charset="2"/>
              </a:rPr>
              <a:t>0 </a:t>
            </a:r>
            <a:r>
              <a:rPr lang="en-US" sz="2000" dirty="0">
                <a:sym typeface="Wingdings" pitchFamily="2" charset="2"/>
              </a:rPr>
              <a:t>= 4000</a:t>
            </a:r>
          </a:p>
          <a:p>
            <a:pPr algn="l"/>
            <a:r>
              <a:rPr lang="en-US" sz="2000" i="1" dirty="0">
                <a:sym typeface="Wingdings" pitchFamily="2" charset="2"/>
              </a:rPr>
              <a:t>Q</a:t>
            </a:r>
            <a:r>
              <a:rPr lang="en-US" sz="2000" baseline="-25000" dirty="0">
                <a:sym typeface="Wingdings" pitchFamily="2" charset="2"/>
              </a:rPr>
              <a:t>1 </a:t>
            </a:r>
            <a:r>
              <a:rPr lang="en-US" sz="2000" dirty="0">
                <a:sym typeface="Wingdings" pitchFamily="2" charset="2"/>
              </a:rPr>
              <a:t>= 1000(12-8.04)</a:t>
            </a:r>
          </a:p>
          <a:p>
            <a:pPr algn="l"/>
            <a:r>
              <a:rPr lang="en-US" sz="2000" dirty="0">
                <a:sym typeface="Wingdings" pitchFamily="2" charset="2"/>
              </a:rPr>
              <a:t>    = 3960</a:t>
            </a:r>
          </a:p>
          <a:p>
            <a:r>
              <a:rPr lang="en-US" sz="2000" dirty="0">
                <a:latin typeface="Symbol" pitchFamily="18" charset="2"/>
                <a:sym typeface="Wingdings" pitchFamily="2" charset="2"/>
              </a:rPr>
              <a:t>D</a:t>
            </a:r>
            <a:r>
              <a:rPr lang="en-US" sz="2000" dirty="0">
                <a:sym typeface="Wingdings" pitchFamily="2" charset="2"/>
              </a:rPr>
              <a:t>Q/</a:t>
            </a:r>
            <a:r>
              <a:rPr lang="en-US" sz="2000" i="1" dirty="0">
                <a:sym typeface="Wingdings" pitchFamily="2" charset="2"/>
              </a:rPr>
              <a:t> Q</a:t>
            </a:r>
            <a:r>
              <a:rPr lang="en-US" sz="2000" baseline="-25000" dirty="0"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 = -40/4000 = -1%</a:t>
            </a:r>
          </a:p>
          <a:p>
            <a:r>
              <a:rPr lang="en-US" sz="2000" dirty="0" err="1">
                <a:latin typeface="Symbol" pitchFamily="18" charset="2"/>
                <a:sym typeface="Wingdings" pitchFamily="2" charset="2"/>
              </a:rPr>
              <a:t>D</a:t>
            </a:r>
            <a:r>
              <a:rPr lang="en-US" sz="2000" dirty="0" err="1">
                <a:sym typeface="Wingdings" pitchFamily="2" charset="2"/>
              </a:rPr>
              <a:t>p</a:t>
            </a:r>
            <a:r>
              <a:rPr lang="en-US" sz="2000" dirty="0">
                <a:sym typeface="Wingdings" pitchFamily="2" charset="2"/>
              </a:rPr>
              <a:t>/ p</a:t>
            </a:r>
            <a:r>
              <a:rPr lang="en-US" sz="2000" baseline="-25000" dirty="0">
                <a:sym typeface="Wingdings" pitchFamily="2" charset="2"/>
              </a:rPr>
              <a:t>0</a:t>
            </a:r>
            <a:r>
              <a:rPr lang="en-US" sz="2000" dirty="0">
                <a:sym typeface="Wingdings" pitchFamily="2" charset="2"/>
              </a:rPr>
              <a:t> = 0.04/8 =  0.5%</a:t>
            </a:r>
          </a:p>
          <a:p>
            <a:pPr algn="l"/>
            <a:r>
              <a:rPr lang="en-US" sz="2000" dirty="0">
                <a:sym typeface="Wingdings" pitchFamily="2" charset="2"/>
              </a:rPr>
              <a:t>Elasticity = -1/0.5 = - 2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490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55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01" grpId="0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3"/>
            <a:ext cx="10515600" cy="1325563"/>
          </a:xfrm>
        </p:spPr>
        <p:txBody>
          <a:bodyPr/>
          <a:lstStyle/>
          <a:p>
            <a:r>
              <a:rPr lang="en-US" dirty="0"/>
              <a:t>Why isn’t Elasticity constant when slope 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Always true: if slope is constant (demand is a straight line), elasticity isn’t! </a:t>
            </a:r>
          </a:p>
        </p:txBody>
      </p:sp>
      <p:grpSp>
        <p:nvGrpSpPr>
          <p:cNvPr id="4" name="Group 26"/>
          <p:cNvGrpSpPr>
            <a:grpSpLocks/>
          </p:cNvGrpSpPr>
          <p:nvPr/>
        </p:nvGrpSpPr>
        <p:grpSpPr bwMode="auto">
          <a:xfrm>
            <a:off x="3432176" y="3352801"/>
            <a:ext cx="3446463" cy="2671763"/>
            <a:chOff x="542" y="1623"/>
            <a:chExt cx="2171" cy="1683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732" y="1776"/>
              <a:ext cx="1764" cy="1530"/>
              <a:chOff x="732" y="1776"/>
              <a:chExt cx="1764" cy="1530"/>
            </a:xfrm>
          </p:grpSpPr>
          <p:grpSp>
            <p:nvGrpSpPr>
              <p:cNvPr id="8" name="Group 7"/>
              <p:cNvGrpSpPr>
                <a:grpSpLocks/>
              </p:cNvGrpSpPr>
              <p:nvPr/>
            </p:nvGrpSpPr>
            <p:grpSpPr bwMode="auto">
              <a:xfrm>
                <a:off x="960" y="1776"/>
                <a:ext cx="1536" cy="1344"/>
                <a:chOff x="960" y="1776"/>
                <a:chExt cx="1536" cy="1344"/>
              </a:xfrm>
            </p:grpSpPr>
            <p:sp>
              <p:nvSpPr>
                <p:cNvPr id="12" name="Line 5"/>
                <p:cNvSpPr>
                  <a:spLocks noChangeShapeType="1"/>
                </p:cNvSpPr>
                <p:nvPr/>
              </p:nvSpPr>
              <p:spPr bwMode="auto">
                <a:xfrm>
                  <a:off x="960" y="1776"/>
                  <a:ext cx="0" cy="134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  <p:sp>
              <p:nvSpPr>
                <p:cNvPr id="13" name="Line 6"/>
                <p:cNvSpPr>
                  <a:spLocks noChangeShapeType="1"/>
                </p:cNvSpPr>
                <p:nvPr/>
              </p:nvSpPr>
              <p:spPr bwMode="auto">
                <a:xfrm>
                  <a:off x="960" y="3120"/>
                  <a:ext cx="1536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CA"/>
                </a:p>
              </p:txBody>
            </p:sp>
          </p:grpSp>
          <p:sp>
            <p:nvSpPr>
              <p:cNvPr id="9" name="Line 8"/>
              <p:cNvSpPr>
                <a:spLocks noChangeShapeType="1"/>
              </p:cNvSpPr>
              <p:nvPr/>
            </p:nvSpPr>
            <p:spPr bwMode="auto">
              <a:xfrm>
                <a:off x="960" y="2016"/>
                <a:ext cx="1248" cy="11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CA"/>
              </a:p>
            </p:txBody>
          </p:sp>
          <p:sp>
            <p:nvSpPr>
              <p:cNvPr id="10" name="Text Box 10"/>
              <p:cNvSpPr txBox="1">
                <a:spLocks noChangeArrowheads="1"/>
              </p:cNvSpPr>
              <p:nvPr/>
            </p:nvSpPr>
            <p:spPr bwMode="auto">
              <a:xfrm>
                <a:off x="732" y="1920"/>
                <a:ext cx="231" cy="194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12</a:t>
                </a:r>
              </a:p>
            </p:txBody>
          </p:sp>
          <p:sp>
            <p:nvSpPr>
              <p:cNvPr id="11" name="Text Box 11"/>
              <p:cNvSpPr txBox="1">
                <a:spLocks noChangeArrowheads="1"/>
              </p:cNvSpPr>
              <p:nvPr/>
            </p:nvSpPr>
            <p:spPr bwMode="auto">
              <a:xfrm>
                <a:off x="2040" y="3151"/>
                <a:ext cx="344" cy="155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/>
                  <a:t>12,000</a:t>
                </a:r>
              </a:p>
            </p:txBody>
          </p:sp>
        </p:grpSp>
        <p:sp>
          <p:nvSpPr>
            <p:cNvPr id="6" name="Text Box 24"/>
            <p:cNvSpPr txBox="1">
              <a:spLocks noChangeArrowheads="1"/>
            </p:cNvSpPr>
            <p:nvPr/>
          </p:nvSpPr>
          <p:spPr bwMode="auto">
            <a:xfrm>
              <a:off x="542" y="1623"/>
              <a:ext cx="183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/>
                <a:t>P</a:t>
              </a:r>
            </a:p>
          </p:txBody>
        </p:sp>
        <p:sp>
          <p:nvSpPr>
            <p:cNvPr id="7" name="Text Box 25"/>
            <p:cNvSpPr txBox="1">
              <a:spLocks noChangeArrowheads="1"/>
            </p:cNvSpPr>
            <p:nvPr/>
          </p:nvSpPr>
          <p:spPr bwMode="auto">
            <a:xfrm>
              <a:off x="2500" y="2952"/>
              <a:ext cx="213" cy="23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 dirty="0"/>
                <a:t>Q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 flipH="1">
            <a:off x="4223792" y="3352800"/>
            <a:ext cx="1853158" cy="6238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6076950" y="5085184"/>
            <a:ext cx="2251298" cy="3774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044866" y="2404688"/>
            <a:ext cx="2448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here, one unit of Q is a big percent change (Q is small), but one unit of P is a pretty small change (P is big) (so elasticity is far from zero; numerator big and denominator small)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476280" y="4268651"/>
            <a:ext cx="1652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Down here, the reverse, so  elasticity is closer to zero</a:t>
            </a:r>
          </a:p>
        </p:txBody>
      </p:sp>
    </p:spTree>
    <p:extLst>
      <p:ext uri="{BB962C8B-B14F-4D97-AF65-F5344CB8AC3E}">
        <p14:creationId xmlns:p14="http://schemas.microsoft.com/office/powerpoint/2010/main" val="209459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099"/>
            <a:ext cx="10789045" cy="1145981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8915" name="Line 3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1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891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892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892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892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8923" name="Text Box 13"/>
          <p:cNvSpPr txBox="1">
            <a:spLocks noChangeArrowheads="1"/>
          </p:cNvSpPr>
          <p:nvPr/>
        </p:nvSpPr>
        <p:spPr bwMode="auto">
          <a:xfrm>
            <a:off x="2270125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4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8925" name="Text Box 15"/>
          <p:cNvSpPr txBox="1">
            <a:spLocks noChangeArrowheads="1"/>
          </p:cNvSpPr>
          <p:nvPr/>
        </p:nvSpPr>
        <p:spPr bwMode="auto">
          <a:xfrm>
            <a:off x="2736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8926" name="Text Box 16"/>
          <p:cNvSpPr txBox="1">
            <a:spLocks noChangeArrowheads="1"/>
          </p:cNvSpPr>
          <p:nvPr/>
        </p:nvSpPr>
        <p:spPr bwMode="auto">
          <a:xfrm>
            <a:off x="33718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8927" name="Text Box 17"/>
          <p:cNvSpPr txBox="1">
            <a:spLocks noChangeArrowheads="1"/>
          </p:cNvSpPr>
          <p:nvPr/>
        </p:nvSpPr>
        <p:spPr bwMode="auto">
          <a:xfrm>
            <a:off x="3981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8928" name="Text Box 18"/>
          <p:cNvSpPr txBox="1">
            <a:spLocks noChangeArrowheads="1"/>
          </p:cNvSpPr>
          <p:nvPr/>
        </p:nvSpPr>
        <p:spPr bwMode="auto">
          <a:xfrm>
            <a:off x="459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8929" name="Text Box 19"/>
          <p:cNvSpPr txBox="1">
            <a:spLocks noChangeArrowheads="1"/>
          </p:cNvSpPr>
          <p:nvPr/>
        </p:nvSpPr>
        <p:spPr bwMode="auto">
          <a:xfrm>
            <a:off x="5276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8930" name="Line 2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8931" name="Line 2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60305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3993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3994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3994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3994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3994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39945" name="Text Box 14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46" name="Text Box 2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47" name="Text Box 2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48" name="Text Box 22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49" name="Text Box 23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50" name="Text Box 2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5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3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3995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3995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57" name="Text Box 31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39958" name="Text Box 32"/>
          <p:cNvSpPr txBox="1">
            <a:spLocks noChangeArrowheads="1"/>
          </p:cNvSpPr>
          <p:nvPr/>
        </p:nvSpPr>
        <p:spPr bwMode="auto">
          <a:xfrm>
            <a:off x="27432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39959" name="Text Box 33"/>
          <p:cNvSpPr txBox="1">
            <a:spLocks noChangeArrowheads="1"/>
          </p:cNvSpPr>
          <p:nvPr/>
        </p:nvSpPr>
        <p:spPr bwMode="auto">
          <a:xfrm>
            <a:off x="32194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39960" name="Text Box 34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39961" name="Text Box 35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39962" name="Text Box 36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39963" name="Line 37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4" name="Line 38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5" name="Line 39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39966" name="Line 40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035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4637"/>
            <a:ext cx="101341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0963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4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0965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0966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0967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0968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0969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0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1" name="Text Box 27"/>
          <p:cNvSpPr txBox="1">
            <a:spLocks noChangeArrowheads="1"/>
          </p:cNvSpPr>
          <p:nvPr/>
        </p:nvSpPr>
        <p:spPr bwMode="auto">
          <a:xfrm>
            <a:off x="190500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0972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0973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4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5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6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7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0978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79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80" name="Text Box 36"/>
          <p:cNvSpPr txBox="1">
            <a:spLocks noChangeArrowheads="1"/>
          </p:cNvSpPr>
          <p:nvPr/>
        </p:nvSpPr>
        <p:spPr bwMode="auto">
          <a:xfrm>
            <a:off x="6172201" y="3429000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0981" name="Text Box 3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2" name="Text Box 3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3" name="Text Box 3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84" name="Text Box 4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85" name="Text Box 4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86" name="Text Box 4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87" name="Text Box 4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88" name="Text Box 44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0989" name="Text Box 45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0990" name="Text Box 46"/>
          <p:cNvSpPr txBox="1">
            <a:spLocks noChangeArrowheads="1"/>
          </p:cNvSpPr>
          <p:nvPr/>
        </p:nvSpPr>
        <p:spPr bwMode="auto">
          <a:xfrm>
            <a:off x="3829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0991" name="Text Box 47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0992" name="Text Box 48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0993" name="Line 4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4" name="Line 5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5" name="Line 5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0996" name="Line 5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89321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1987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8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1989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1990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1991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1992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1993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4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5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1996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1997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8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1999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0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1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2002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3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4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2005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6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7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2008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09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10" name="Text Box 4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1" name="Text Box 4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2" name="Text Box 44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3" name="Text Box 45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14" name="Text Box 46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15" name="Text Box 4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16" name="Text Box 4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2017" name="Text Box 4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2018" name="Text Box 5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2019" name="Text Box 51"/>
          <p:cNvSpPr txBox="1">
            <a:spLocks noChangeArrowheads="1"/>
          </p:cNvSpPr>
          <p:nvPr/>
        </p:nvSpPr>
        <p:spPr bwMode="auto">
          <a:xfrm>
            <a:off x="39624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2020" name="Text Box 52"/>
          <p:cNvSpPr txBox="1">
            <a:spLocks noChangeArrowheads="1"/>
          </p:cNvSpPr>
          <p:nvPr/>
        </p:nvSpPr>
        <p:spPr bwMode="auto">
          <a:xfrm>
            <a:off x="4438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2021" name="Text Box 53"/>
          <p:cNvSpPr txBox="1">
            <a:spLocks noChangeArrowheads="1"/>
          </p:cNvSpPr>
          <p:nvPr/>
        </p:nvSpPr>
        <p:spPr bwMode="auto">
          <a:xfrm>
            <a:off x="51244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2022" name="Line 5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3" name="Line 5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4" name="Line 5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2025" name="Line 5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2084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3011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2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3013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3014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3015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3016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3017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8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19" name="Text Box 27"/>
          <p:cNvSpPr txBox="1">
            <a:spLocks noChangeArrowheads="1"/>
          </p:cNvSpPr>
          <p:nvPr/>
        </p:nvSpPr>
        <p:spPr bwMode="auto">
          <a:xfrm>
            <a:off x="1911350" y="2973388"/>
            <a:ext cx="527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80</a:t>
            </a:r>
          </a:p>
        </p:txBody>
      </p:sp>
      <p:sp>
        <p:nvSpPr>
          <p:cNvPr id="43020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3021" name="Line 29"/>
          <p:cNvSpPr>
            <a:spLocks noChangeShapeType="1"/>
          </p:cNvSpPr>
          <p:nvPr/>
        </p:nvSpPr>
        <p:spPr bwMode="auto">
          <a:xfrm flipV="1">
            <a:off x="73914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2" name="Line 30"/>
          <p:cNvSpPr>
            <a:spLocks noChangeShapeType="1"/>
          </p:cNvSpPr>
          <p:nvPr/>
        </p:nvSpPr>
        <p:spPr bwMode="auto">
          <a:xfrm flipH="1">
            <a:off x="6934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3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4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5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3026" name="Line 34"/>
          <p:cNvSpPr>
            <a:spLocks noChangeShapeType="1"/>
          </p:cNvSpPr>
          <p:nvPr/>
        </p:nvSpPr>
        <p:spPr bwMode="auto">
          <a:xfrm flipV="1">
            <a:off x="8001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7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28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3029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0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1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3032" name="Line 40"/>
          <p:cNvSpPr>
            <a:spLocks noChangeShapeType="1"/>
          </p:cNvSpPr>
          <p:nvPr/>
        </p:nvSpPr>
        <p:spPr bwMode="auto">
          <a:xfrm flipV="1">
            <a:off x="86106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3" name="Line 41"/>
          <p:cNvSpPr>
            <a:spLocks noChangeShapeType="1"/>
          </p:cNvSpPr>
          <p:nvPr/>
        </p:nvSpPr>
        <p:spPr bwMode="auto">
          <a:xfrm flipH="1">
            <a:off x="6934200" y="35814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4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5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6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3037" name="Line 45"/>
          <p:cNvSpPr>
            <a:spLocks noChangeShapeType="1"/>
          </p:cNvSpPr>
          <p:nvPr/>
        </p:nvSpPr>
        <p:spPr bwMode="auto">
          <a:xfrm flipV="1">
            <a:off x="9220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8" name="Line 46"/>
          <p:cNvSpPr>
            <a:spLocks noChangeShapeType="1"/>
          </p:cNvSpPr>
          <p:nvPr/>
        </p:nvSpPr>
        <p:spPr bwMode="auto">
          <a:xfrm flipH="1">
            <a:off x="6934200" y="4648200"/>
            <a:ext cx="2286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39" name="Text Box 47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0" name="Text Box 48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1" name="Text Box 49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2" name="Text Box 50"/>
          <p:cNvSpPr txBox="1">
            <a:spLocks noChangeArrowheads="1"/>
          </p:cNvSpPr>
          <p:nvPr/>
        </p:nvSpPr>
        <p:spPr bwMode="auto">
          <a:xfrm>
            <a:off x="84010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3" name="Text Box 51"/>
          <p:cNvSpPr txBox="1">
            <a:spLocks noChangeArrowheads="1"/>
          </p:cNvSpPr>
          <p:nvPr/>
        </p:nvSpPr>
        <p:spPr bwMode="auto">
          <a:xfrm>
            <a:off x="9010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44" name="Text Box 52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45" name="Text Box 53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3046" name="Text Box 54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3047" name="Text Box 55"/>
          <p:cNvSpPr txBox="1">
            <a:spLocks noChangeArrowheads="1"/>
          </p:cNvSpPr>
          <p:nvPr/>
        </p:nvSpPr>
        <p:spPr bwMode="auto">
          <a:xfrm>
            <a:off x="33210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3048" name="Text Box 56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3049" name="Text Box 57"/>
          <p:cNvSpPr txBox="1">
            <a:spLocks noChangeArrowheads="1"/>
          </p:cNvSpPr>
          <p:nvPr/>
        </p:nvSpPr>
        <p:spPr bwMode="auto">
          <a:xfrm>
            <a:off x="457200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3050" name="Text Box 58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3051" name="Line 59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2" name="Line 60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3" name="Line 61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3054" name="Line 62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8448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732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4035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6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4037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4038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4039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40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4041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2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3" name="Text Box 27"/>
          <p:cNvSpPr txBox="1">
            <a:spLocks noChangeArrowheads="1"/>
          </p:cNvSpPr>
          <p:nvPr/>
        </p:nvSpPr>
        <p:spPr bwMode="auto">
          <a:xfrm>
            <a:off x="1905000" y="2971801"/>
            <a:ext cx="53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</a:t>
            </a:r>
            <a:r>
              <a:rPr lang="en-US"/>
              <a:t> 80</a:t>
            </a:r>
          </a:p>
        </p:txBody>
      </p:sp>
      <p:sp>
        <p:nvSpPr>
          <p:cNvPr id="44044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4045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6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7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8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49" name="Text Box 33"/>
          <p:cNvSpPr txBox="1">
            <a:spLocks noChangeArrowheads="1"/>
          </p:cNvSpPr>
          <p:nvPr/>
        </p:nvSpPr>
        <p:spPr bwMode="auto">
          <a:xfrm>
            <a:off x="1905001" y="34432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60</a:t>
            </a:r>
          </a:p>
        </p:txBody>
      </p:sp>
      <p:sp>
        <p:nvSpPr>
          <p:cNvPr id="44050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1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2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4053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4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5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4056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7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8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59" name="Text Box 44"/>
          <p:cNvSpPr txBox="1">
            <a:spLocks noChangeArrowheads="1"/>
          </p:cNvSpPr>
          <p:nvPr/>
        </p:nvSpPr>
        <p:spPr bwMode="auto">
          <a:xfrm>
            <a:off x="1905001" y="45100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20</a:t>
            </a:r>
          </a:p>
        </p:txBody>
      </p:sp>
      <p:sp>
        <p:nvSpPr>
          <p:cNvPr id="44060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1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62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4063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4" name="Text Box 49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5" name="AutoShape 50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4066" name="Rectangle 51"/>
          <p:cNvSpPr>
            <a:spLocks noChangeArrowheads="1"/>
          </p:cNvSpPr>
          <p:nvPr/>
        </p:nvSpPr>
        <p:spPr bwMode="auto">
          <a:xfrm>
            <a:off x="7162800" y="60198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4067" name="Text Box 52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68" name="Text Box 53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69" name="Text Box 54"/>
          <p:cNvSpPr txBox="1">
            <a:spLocks noChangeArrowheads="1"/>
          </p:cNvSpPr>
          <p:nvPr/>
        </p:nvSpPr>
        <p:spPr bwMode="auto">
          <a:xfrm>
            <a:off x="77406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0" name="Text Box 55"/>
          <p:cNvSpPr txBox="1">
            <a:spLocks noChangeArrowheads="1"/>
          </p:cNvSpPr>
          <p:nvPr/>
        </p:nvSpPr>
        <p:spPr bwMode="auto">
          <a:xfrm>
            <a:off x="85788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1" name="Text Box 56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2" name="Text Box 57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3" name="Text Box 58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4074" name="Text Box 59"/>
          <p:cNvSpPr txBox="1">
            <a:spLocks noChangeArrowheads="1"/>
          </p:cNvSpPr>
          <p:nvPr/>
        </p:nvSpPr>
        <p:spPr bwMode="auto">
          <a:xfrm>
            <a:off x="27432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4075" name="Text Box 60"/>
          <p:cNvSpPr txBox="1">
            <a:spLocks noChangeArrowheads="1"/>
          </p:cNvSpPr>
          <p:nvPr/>
        </p:nvSpPr>
        <p:spPr bwMode="auto">
          <a:xfrm>
            <a:off x="335280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4076" name="Text Box 61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4077" name="Text Box 62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4078" name="Text Box 63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4079" name="Line 64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0" name="Line 65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1" name="Line 66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4082" name="Line 67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97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-7620" y="-128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5059" name="Text Box 7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0" name="Text Box 8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5061" name="Text Box 9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5062" name="Text Box 10"/>
          <p:cNvSpPr txBox="1">
            <a:spLocks noChangeArrowheads="1"/>
          </p:cNvSpPr>
          <p:nvPr/>
        </p:nvSpPr>
        <p:spPr bwMode="auto">
          <a:xfrm>
            <a:off x="6400800" y="22875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5063" name="Line 11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64" name="Text Box 12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5065" name="Line 25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6" name="Line 26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67" name="Text Box 27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5068" name="Text Box 28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5069" name="Line 29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0" name="Line 30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1" name="Line 31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2" name="Line 32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3" name="Text Box 33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5074" name="Line 34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5" name="Line 35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6" name="Text Box 36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5077" name="Line 37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8" name="Line 38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79" name="Text Box 39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5080" name="Line 40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1" name="Line 42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2" name="Line 43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3" name="Text Box 44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5084" name="Line 45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5" name="Freeform 46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086" name="Freeform 47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5087" name="AutoShape 48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8" name="AutoShape 49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89" name="Text Box 50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0" name="Text Box 51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1" name="AutoShape 52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2" name="Rectangle 53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5093" name="AutoShape 54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5094" name="Rectangle 55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5095" name="Text Box 56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096" name="Text Box 57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097" name="Text Box 58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098" name="Text Box 59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099" name="Text Box 60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0" name="Text Box 61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1" name="Text Box 62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5102" name="Text Box 63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5103" name="Text Box 64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5104" name="Text Box 65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5105" name="Text Box 66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5106" name="Text Box 67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5107" name="Line 68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8" name="Line 69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09" name="Line 70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5110" name="Line 71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977FD1-4902-E50A-D075-9D9815429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2215" y="-439714"/>
            <a:ext cx="6248942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8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Where we are, where we’re going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399441"/>
              </p:ext>
            </p:extLst>
          </p:nvPr>
        </p:nvGraphicFramePr>
        <p:xfrm>
          <a:off x="413886" y="1155032"/>
          <a:ext cx="11550316" cy="503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50924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190"/>
            <a:ext cx="8534400" cy="758952"/>
          </a:xfrm>
        </p:spPr>
        <p:txBody>
          <a:bodyPr>
            <a:normAutofit/>
          </a:bodyPr>
          <a:lstStyle/>
          <a:p>
            <a:r>
              <a:rPr lang="en-US" sz="3700" dirty="0"/>
              <a:t>Elasticity, Total Revenue and Linear Demand</a:t>
            </a:r>
          </a:p>
        </p:txBody>
      </p:sp>
      <p:sp>
        <p:nvSpPr>
          <p:cNvPr id="46083" name="Text Box 3"/>
          <p:cNvSpPr txBox="1">
            <a:spLocks noChangeArrowheads="1"/>
          </p:cNvSpPr>
          <p:nvPr/>
        </p:nvSpPr>
        <p:spPr bwMode="auto">
          <a:xfrm>
            <a:off x="101536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5734050" y="5348288"/>
            <a:ext cx="343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Q</a:t>
            </a:r>
          </a:p>
        </p:txBody>
      </p:sp>
      <p:sp>
        <p:nvSpPr>
          <p:cNvPr id="46085" name="Text Box 5"/>
          <p:cNvSpPr txBox="1">
            <a:spLocks noChangeArrowheads="1"/>
          </p:cNvSpPr>
          <p:nvPr/>
        </p:nvSpPr>
        <p:spPr bwMode="auto">
          <a:xfrm>
            <a:off x="2057400" y="21351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P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400800" y="2147888"/>
            <a:ext cx="42832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TR</a:t>
            </a:r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>
            <a:off x="2438400" y="2667000"/>
            <a:ext cx="3048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1889125" y="24399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100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 flipV="1">
            <a:off x="2971800" y="31242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 flipH="1">
            <a:off x="2438400" y="3124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905001" y="2971800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80</a:t>
            </a:r>
          </a:p>
        </p:txBody>
      </p:sp>
      <p:sp>
        <p:nvSpPr>
          <p:cNvPr id="46092" name="Text Box 12"/>
          <p:cNvSpPr txBox="1">
            <a:spLocks noChangeArrowheads="1"/>
          </p:cNvSpPr>
          <p:nvPr/>
        </p:nvSpPr>
        <p:spPr bwMode="auto">
          <a:xfrm>
            <a:off x="6324600" y="4497388"/>
            <a:ext cx="5357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800</a:t>
            </a:r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 flipV="1">
            <a:off x="73152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4" name="Line 14"/>
          <p:cNvSpPr>
            <a:spLocks noChangeShapeType="1"/>
          </p:cNvSpPr>
          <p:nvPr/>
        </p:nvSpPr>
        <p:spPr bwMode="auto">
          <a:xfrm flipH="1">
            <a:off x="6934200" y="4648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3581400" y="36576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 flipH="1">
            <a:off x="2438400" y="3657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1905000" y="34448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60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79248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 flipH="1">
            <a:off x="6934200" y="35814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172201" y="3430588"/>
            <a:ext cx="65274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1200</a:t>
            </a:r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4191000" y="41910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>
            <a:off x="2438400" y="4191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1905001" y="3976688"/>
            <a:ext cx="54694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Arial" pitchFamily="34" charset="0"/>
              </a:rPr>
              <a:t>  </a:t>
            </a:r>
            <a:r>
              <a:rPr lang="en-US"/>
              <a:t>40</a:t>
            </a:r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8763000" y="35814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4800600" y="4724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H="1">
            <a:off x="2438400" y="4724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1905000" y="4511676"/>
            <a:ext cx="52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20</a:t>
            </a:r>
          </a:p>
        </p:txBody>
      </p:sp>
      <p:sp>
        <p:nvSpPr>
          <p:cNvPr id="46108" name="Line 28"/>
          <p:cNvSpPr>
            <a:spLocks noChangeShapeType="1"/>
          </p:cNvSpPr>
          <p:nvPr/>
        </p:nvSpPr>
        <p:spPr bwMode="auto">
          <a:xfrm flipV="1">
            <a:off x="9372600" y="46482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09" name="Freeform 29"/>
          <p:cNvSpPr>
            <a:spLocks/>
          </p:cNvSpPr>
          <p:nvPr/>
        </p:nvSpPr>
        <p:spPr bwMode="auto">
          <a:xfrm>
            <a:off x="6934200" y="4632326"/>
            <a:ext cx="2478088" cy="15875"/>
          </a:xfrm>
          <a:custGeom>
            <a:avLst/>
            <a:gdLst>
              <a:gd name="T0" fmla="*/ 2147483647 w 1561"/>
              <a:gd name="T1" fmla="*/ 0 h 10"/>
              <a:gd name="T2" fmla="*/ 0 w 1561"/>
              <a:gd name="T3" fmla="*/ 2147483647 h 10"/>
              <a:gd name="T4" fmla="*/ 0 60000 65536"/>
              <a:gd name="T5" fmla="*/ 0 60000 65536"/>
              <a:gd name="T6" fmla="*/ 0 w 1561"/>
              <a:gd name="T7" fmla="*/ 0 h 10"/>
              <a:gd name="T8" fmla="*/ 1561 w 1561"/>
              <a:gd name="T9" fmla="*/ 10 h 1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561" h="10">
                <a:moveTo>
                  <a:pt x="1561" y="0"/>
                </a:moveTo>
                <a:lnTo>
                  <a:pt x="0" y="1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 type="oval" w="med" len="med"/>
            <a:tailEnd type="oval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10" name="Freeform 30"/>
          <p:cNvSpPr>
            <a:spLocks/>
          </p:cNvSpPr>
          <p:nvPr/>
        </p:nvSpPr>
        <p:spPr bwMode="auto">
          <a:xfrm>
            <a:off x="6934200" y="3238500"/>
            <a:ext cx="2819400" cy="2019300"/>
          </a:xfrm>
          <a:custGeom>
            <a:avLst/>
            <a:gdLst>
              <a:gd name="T0" fmla="*/ 0 w 1776"/>
              <a:gd name="T1" fmla="*/ 2147483647 h 1272"/>
              <a:gd name="T2" fmla="*/ 2147483647 w 1776"/>
              <a:gd name="T3" fmla="*/ 0 h 1272"/>
              <a:gd name="T4" fmla="*/ 2147483647 w 1776"/>
              <a:gd name="T5" fmla="*/ 2147483647 h 1272"/>
              <a:gd name="T6" fmla="*/ 0 60000 65536"/>
              <a:gd name="T7" fmla="*/ 0 60000 65536"/>
              <a:gd name="T8" fmla="*/ 0 60000 65536"/>
              <a:gd name="T9" fmla="*/ 0 w 1776"/>
              <a:gd name="T10" fmla="*/ 0 h 1272"/>
              <a:gd name="T11" fmla="*/ 1776 w 1776"/>
              <a:gd name="T12" fmla="*/ 1272 h 12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76" h="1272">
                <a:moveTo>
                  <a:pt x="0" y="1272"/>
                </a:moveTo>
                <a:cubicBezTo>
                  <a:pt x="148" y="1060"/>
                  <a:pt x="592" y="0"/>
                  <a:pt x="888" y="0"/>
                </a:cubicBezTo>
                <a:cubicBezTo>
                  <a:pt x="1184" y="0"/>
                  <a:pt x="1591" y="1007"/>
                  <a:pt x="1776" y="1272"/>
                </a:cubicBezTo>
              </a:path>
            </a:pathLst>
          </a:custGeom>
          <a:noFill/>
          <a:ln w="38100">
            <a:solidFill>
              <a:srgbClr val="000099"/>
            </a:solidFill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46111" name="AutoShape 31"/>
          <p:cNvSpPr>
            <a:spLocks/>
          </p:cNvSpPr>
          <p:nvPr/>
        </p:nvSpPr>
        <p:spPr bwMode="auto">
          <a:xfrm rot="7794075">
            <a:off x="3098800" y="2141538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2" name="AutoShape 32"/>
          <p:cNvSpPr>
            <a:spLocks/>
          </p:cNvSpPr>
          <p:nvPr/>
        </p:nvSpPr>
        <p:spPr bwMode="auto">
          <a:xfrm rot="7794075">
            <a:off x="4724400" y="35052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4937125" y="37719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3352800" y="2668588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5" name="AutoShape 35"/>
          <p:cNvSpPr>
            <a:spLocks/>
          </p:cNvSpPr>
          <p:nvPr/>
        </p:nvSpPr>
        <p:spPr bwMode="auto">
          <a:xfrm rot="-5400000">
            <a:off x="75057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6" name="Rectangle 36"/>
          <p:cNvSpPr>
            <a:spLocks noChangeArrowheads="1"/>
          </p:cNvSpPr>
          <p:nvPr/>
        </p:nvSpPr>
        <p:spPr bwMode="auto">
          <a:xfrm>
            <a:off x="7162800" y="5943600"/>
            <a:ext cx="77521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Elastic</a:t>
            </a:r>
          </a:p>
        </p:txBody>
      </p:sp>
      <p:sp>
        <p:nvSpPr>
          <p:cNvPr id="46117" name="AutoShape 37"/>
          <p:cNvSpPr>
            <a:spLocks/>
          </p:cNvSpPr>
          <p:nvPr/>
        </p:nvSpPr>
        <p:spPr bwMode="auto">
          <a:xfrm rot="-5400000">
            <a:off x="9182100" y="5143500"/>
            <a:ext cx="228600" cy="1371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  <p:sp>
        <p:nvSpPr>
          <p:cNvPr id="46118" name="Rectangle 38"/>
          <p:cNvSpPr>
            <a:spLocks noChangeArrowheads="1"/>
          </p:cNvSpPr>
          <p:nvPr/>
        </p:nvSpPr>
        <p:spPr bwMode="auto">
          <a:xfrm>
            <a:off x="8839200" y="6019801"/>
            <a:ext cx="958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Inelastic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6781800" y="5349875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0" name="Text Box 40"/>
          <p:cNvSpPr txBox="1">
            <a:spLocks noChangeArrowheads="1"/>
          </p:cNvSpPr>
          <p:nvPr/>
        </p:nvSpPr>
        <p:spPr bwMode="auto">
          <a:xfrm>
            <a:off x="7156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1" name="Text Box 41"/>
          <p:cNvSpPr txBox="1">
            <a:spLocks noChangeArrowheads="1"/>
          </p:cNvSpPr>
          <p:nvPr/>
        </p:nvSpPr>
        <p:spPr bwMode="auto">
          <a:xfrm>
            <a:off x="7791450" y="5349875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2" name="Text Box 42"/>
          <p:cNvSpPr txBox="1">
            <a:spLocks noChangeArrowheads="1"/>
          </p:cNvSpPr>
          <p:nvPr/>
        </p:nvSpPr>
        <p:spPr bwMode="auto">
          <a:xfrm>
            <a:off x="85026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3" name="Text Box 43"/>
          <p:cNvSpPr txBox="1">
            <a:spLocks noChangeArrowheads="1"/>
          </p:cNvSpPr>
          <p:nvPr/>
        </p:nvSpPr>
        <p:spPr bwMode="auto">
          <a:xfrm>
            <a:off x="9188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24" name="Text Box 44"/>
          <p:cNvSpPr txBox="1">
            <a:spLocks noChangeArrowheads="1"/>
          </p:cNvSpPr>
          <p:nvPr/>
        </p:nvSpPr>
        <p:spPr bwMode="auto">
          <a:xfrm>
            <a:off x="9696450" y="53355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25" name="Text Box 45"/>
          <p:cNvSpPr txBox="1">
            <a:spLocks noChangeArrowheads="1"/>
          </p:cNvSpPr>
          <p:nvPr/>
        </p:nvSpPr>
        <p:spPr bwMode="auto">
          <a:xfrm>
            <a:off x="2209800" y="5424488"/>
            <a:ext cx="30168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6126" name="Text Box 46"/>
          <p:cNvSpPr txBox="1">
            <a:spLocks noChangeArrowheads="1"/>
          </p:cNvSpPr>
          <p:nvPr/>
        </p:nvSpPr>
        <p:spPr bwMode="auto">
          <a:xfrm>
            <a:off x="27876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10</a:t>
            </a:r>
          </a:p>
        </p:txBody>
      </p:sp>
      <p:sp>
        <p:nvSpPr>
          <p:cNvPr id="46127" name="Text Box 47"/>
          <p:cNvSpPr txBox="1">
            <a:spLocks noChangeArrowheads="1"/>
          </p:cNvSpPr>
          <p:nvPr/>
        </p:nvSpPr>
        <p:spPr bwMode="auto">
          <a:xfrm>
            <a:off x="3397250" y="5424488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20</a:t>
            </a:r>
          </a:p>
        </p:txBody>
      </p:sp>
      <p:sp>
        <p:nvSpPr>
          <p:cNvPr id="46128" name="Text Box 48"/>
          <p:cNvSpPr txBox="1">
            <a:spLocks noChangeArrowheads="1"/>
          </p:cNvSpPr>
          <p:nvPr/>
        </p:nvSpPr>
        <p:spPr bwMode="auto">
          <a:xfrm>
            <a:off x="39306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30</a:t>
            </a:r>
          </a:p>
        </p:txBody>
      </p:sp>
      <p:sp>
        <p:nvSpPr>
          <p:cNvPr id="46129" name="Text Box 49"/>
          <p:cNvSpPr txBox="1">
            <a:spLocks noChangeArrowheads="1"/>
          </p:cNvSpPr>
          <p:nvPr/>
        </p:nvSpPr>
        <p:spPr bwMode="auto">
          <a:xfrm>
            <a:off x="45402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40</a:t>
            </a:r>
          </a:p>
        </p:txBody>
      </p:sp>
      <p:sp>
        <p:nvSpPr>
          <p:cNvPr id="46130" name="Text Box 50"/>
          <p:cNvSpPr txBox="1">
            <a:spLocks noChangeArrowheads="1"/>
          </p:cNvSpPr>
          <p:nvPr/>
        </p:nvSpPr>
        <p:spPr bwMode="auto">
          <a:xfrm>
            <a:off x="5226050" y="5410200"/>
            <a:ext cx="4187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50</a:t>
            </a:r>
          </a:p>
        </p:txBody>
      </p:sp>
      <p:sp>
        <p:nvSpPr>
          <p:cNvPr id="46131" name="Line 51"/>
          <p:cNvSpPr>
            <a:spLocks noChangeShapeType="1"/>
          </p:cNvSpPr>
          <p:nvPr/>
        </p:nvSpPr>
        <p:spPr bwMode="auto">
          <a:xfrm flipV="1">
            <a:off x="24384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2" name="Line 52"/>
          <p:cNvSpPr>
            <a:spLocks noChangeShapeType="1"/>
          </p:cNvSpPr>
          <p:nvPr/>
        </p:nvSpPr>
        <p:spPr bwMode="auto">
          <a:xfrm>
            <a:off x="2286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3" name="Line 53"/>
          <p:cNvSpPr>
            <a:spLocks noChangeShapeType="1"/>
          </p:cNvSpPr>
          <p:nvPr/>
        </p:nvSpPr>
        <p:spPr bwMode="auto">
          <a:xfrm flipV="1">
            <a:off x="6934200" y="2286000"/>
            <a:ext cx="0" cy="3048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4" name="Line 54"/>
          <p:cNvSpPr>
            <a:spLocks noChangeShapeType="1"/>
          </p:cNvSpPr>
          <p:nvPr/>
        </p:nvSpPr>
        <p:spPr bwMode="auto">
          <a:xfrm>
            <a:off x="6858000" y="5257800"/>
            <a:ext cx="3505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46135" name="Line 55"/>
          <p:cNvSpPr>
            <a:spLocks noChangeShapeType="1"/>
          </p:cNvSpPr>
          <p:nvPr/>
        </p:nvSpPr>
        <p:spPr bwMode="auto">
          <a:xfrm flipH="1">
            <a:off x="3962400" y="32004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6" name="Text Box 56"/>
          <p:cNvSpPr txBox="1">
            <a:spLocks noChangeArrowheads="1"/>
          </p:cNvSpPr>
          <p:nvPr/>
        </p:nvSpPr>
        <p:spPr bwMode="auto">
          <a:xfrm>
            <a:off x="4495800" y="2909888"/>
            <a:ext cx="12319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  <p:sp>
        <p:nvSpPr>
          <p:cNvPr id="46137" name="Line 57"/>
          <p:cNvSpPr>
            <a:spLocks noChangeShapeType="1"/>
          </p:cNvSpPr>
          <p:nvPr/>
        </p:nvSpPr>
        <p:spPr bwMode="auto">
          <a:xfrm flipH="1">
            <a:off x="8382000" y="2895600"/>
            <a:ext cx="2286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CA"/>
          </a:p>
        </p:txBody>
      </p:sp>
      <p:sp>
        <p:nvSpPr>
          <p:cNvPr id="46138" name="Text Box 58"/>
          <p:cNvSpPr txBox="1">
            <a:spLocks noChangeArrowheads="1"/>
          </p:cNvSpPr>
          <p:nvPr/>
        </p:nvSpPr>
        <p:spPr bwMode="auto">
          <a:xfrm>
            <a:off x="7835900" y="2590801"/>
            <a:ext cx="12319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Unit elastic</a:t>
            </a:r>
          </a:p>
        </p:txBody>
      </p:sp>
    </p:spTree>
    <p:extLst>
      <p:ext uri="{BB962C8B-B14F-4D97-AF65-F5344CB8AC3E}">
        <p14:creationId xmlns:p14="http://schemas.microsoft.com/office/powerpoint/2010/main" val="11115517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3983725" y="4350720"/>
            <a:ext cx="307240" cy="1305770"/>
          </a:xfrm>
          <a:prstGeom prst="rect">
            <a:avLst/>
          </a:prstGeom>
          <a:solidFill>
            <a:srgbClr val="FF00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Rectangle 29"/>
          <p:cNvSpPr/>
          <p:nvPr/>
        </p:nvSpPr>
        <p:spPr>
          <a:xfrm>
            <a:off x="2447525" y="4043480"/>
            <a:ext cx="1536200" cy="307240"/>
          </a:xfrm>
          <a:prstGeom prst="rect">
            <a:avLst/>
          </a:prstGeom>
          <a:solidFill>
            <a:srgbClr val="008000">
              <a:alpha val="4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8045"/>
            <a:ext cx="11206243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revenue: Graphical “proof”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ontent Placeholder 38"/>
              <p:cNvSpPr>
                <a:spLocks noGrp="1"/>
              </p:cNvSpPr>
              <p:nvPr>
                <p:ph sz="half" idx="1"/>
              </p:nvPr>
            </p:nvSpPr>
            <p:spPr>
              <a:xfrm>
                <a:off x="6594471" y="1899878"/>
                <a:ext cx="3749040" cy="4572000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Let’s think of the ratio of the size of the red to the size of the green, as a way to think about which is bigger.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charset="0"/>
                        </a:rPr>
                        <m:t>𝑝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charset="0"/>
                        </a:rPr>
                        <m:t>𝑞</m:t>
                      </m:r>
                      <m:r>
                        <a:rPr lang="en-CA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CA" sz="200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</a:rPr>
                        <m:t>𝑞</m:t>
                      </m:r>
                      <m:r>
                        <m:rPr>
                          <m:sty m:val="p"/>
                        </m:rPr>
                        <a:rPr lang="en-US" sz="2000">
                          <a:solidFill>
                            <a:srgbClr val="00B050"/>
                          </a:solidFill>
                          <a:latin typeface="Cambria Math" charset="0"/>
                        </a:rPr>
                        <m:t>Δ</m:t>
                      </m:r>
                      <m:r>
                        <a:rPr lang="en-US" sz="2000" i="1">
                          <a:solidFill>
                            <a:srgbClr val="00B050"/>
                          </a:solidFill>
                          <a:latin typeface="Cambria Math" charset="0"/>
                        </a:rPr>
                        <m:t>𝑝</m:t>
                      </m:r>
                      <m:r>
                        <a:rPr lang="en-CA" sz="20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But look! That’s just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𝑝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CA" sz="2000" b="0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charset="0"/>
                        </a:rPr>
                        <m:t>𝜀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9" name="Content Placeholder 3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6594471" y="1899878"/>
                <a:ext cx="3749040" cy="4572000"/>
              </a:xfrm>
              <a:blipFill>
                <a:blip r:embed="rId3"/>
                <a:stretch>
                  <a:fillRect l="-1789" t="-1467" r="-65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rot="5400000" flipH="1" flipV="1">
            <a:off x="604085" y="3813050"/>
            <a:ext cx="3686880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447526" y="5656490"/>
            <a:ext cx="3955715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447526" y="2545686"/>
            <a:ext cx="3187615" cy="3110805"/>
          </a:xfrm>
          <a:prstGeom prst="lin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447525" y="4350720"/>
            <a:ext cx="184344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5400000">
            <a:off x="3638080" y="5003605"/>
            <a:ext cx="130577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2447525" y="4035450"/>
            <a:ext cx="1536200" cy="803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 flipV="1">
            <a:off x="3983725" y="4035450"/>
            <a:ext cx="0" cy="16210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101881" y="4142635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717831" y="383539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p+∆p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098941" y="5656490"/>
            <a:ext cx="422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484461" y="5678835"/>
            <a:ext cx="8065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q+∆q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3215681" y="3198458"/>
            <a:ext cx="2726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gained ≈ </a:t>
            </a:r>
            <a:r>
              <a:rPr lang="en-US" sz="1600" dirty="0" err="1"/>
              <a:t>q∆p</a:t>
            </a:r>
            <a:r>
              <a:rPr lang="en-US" sz="1600" dirty="0"/>
              <a:t> &gt; 0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rot="10800000" flipV="1">
            <a:off x="3407651" y="3544215"/>
            <a:ext cx="806505" cy="6528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rot="10800000" flipV="1">
            <a:off x="4137348" y="4235505"/>
            <a:ext cx="960123" cy="7680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4531" name="Object 3"/>
          <p:cNvGraphicFramePr>
            <a:graphicFrameLocks noChangeAspect="1"/>
          </p:cNvGraphicFramePr>
          <p:nvPr/>
        </p:nvGraphicFramePr>
        <p:xfrm>
          <a:off x="8323491" y="2804758"/>
          <a:ext cx="255587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15640" progId="Equation.3">
                  <p:embed/>
                </p:oleObj>
              </mc:Choice>
              <mc:Fallback>
                <p:oleObj name="Equation" r:id="rId4" imgW="139680" imgH="215640" progId="Equation.3">
                  <p:embed/>
                  <p:pic>
                    <p:nvPicPr>
                      <p:cNvPr id="534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3491" y="2804758"/>
                        <a:ext cx="255587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" name="TextBox 52"/>
          <p:cNvSpPr txBox="1"/>
          <p:nvPr/>
        </p:nvSpPr>
        <p:spPr>
          <a:xfrm>
            <a:off x="4511824" y="3912205"/>
            <a:ext cx="22535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revenue lost ≈ </a:t>
            </a:r>
            <a:r>
              <a:rPr lang="en-US" sz="1600" dirty="0" err="1"/>
              <a:t>p∆q</a:t>
            </a:r>
            <a:r>
              <a:rPr lang="en-US" sz="1600" dirty="0"/>
              <a:t> &lt; 0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rot="5400000" flipH="1" flipV="1">
            <a:off x="2314786" y="4185084"/>
            <a:ext cx="288032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10800000">
            <a:off x="3971766" y="5661248"/>
            <a:ext cx="316835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70975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How does a change in price affect a firm’s revenue?</a:t>
                </a:r>
              </a:p>
              <a:p>
                <a:pPr lvl="1"/>
                <a:r>
                  <a:rPr lang="en-US" dirty="0"/>
                  <a:t>Revenue = Price times quantity; much more on this to come</a:t>
                </a:r>
              </a:p>
              <a:p>
                <a:pPr lvl="1"/>
                <a:r>
                  <a:rPr lang="en-US" dirty="0"/>
                  <a:t>Not the whole story of profits, since of course there are costs.</a:t>
                </a:r>
              </a:p>
              <a:p>
                <a:pPr lvl="1"/>
                <a:r>
                  <a:rPr lang="en-US" dirty="0"/>
                  <a:t>We care about both the </a:t>
                </a:r>
                <a:r>
                  <a:rPr lang="en-US" b="1" dirty="0">
                    <a:solidFill>
                      <a:srgbClr val="000000"/>
                    </a:solidFill>
                  </a:rPr>
                  <a:t>direction </a:t>
                </a:r>
                <a:r>
                  <a:rPr lang="en-US" dirty="0">
                    <a:solidFill>
                      <a:srgbClr val="000000"/>
                    </a:solidFill>
                  </a:rPr>
                  <a:t>and the </a:t>
                </a:r>
                <a:r>
                  <a:rPr lang="en-US" b="1" dirty="0">
                    <a:solidFill>
                      <a:srgbClr val="000000"/>
                    </a:solidFill>
                  </a:rPr>
                  <a:t>magnitude </a:t>
                </a:r>
                <a:r>
                  <a:rPr lang="en-US" dirty="0">
                    <a:solidFill>
                      <a:srgbClr val="000000"/>
                    </a:solidFill>
                  </a:rPr>
                  <a:t>of revenue change.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/>
                  <a:t>Price elasticity of demand is crucial in understanding the revenue effects of price changes.</a:t>
                </a:r>
              </a:p>
              <a:p>
                <a:pPr lvl="1"/>
                <a:r>
                  <a:rPr lang="en-US" dirty="0"/>
                  <a:t>If a 10% price increase reduces quantity demanded by 20%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so</a:t>
                </a:r>
                <a:r>
                  <a:rPr lang="en-US" dirty="0">
                    <a:sym typeface="Symbol"/>
                  </a:rPr>
                  <a:t> </a:t>
                </a:r>
                <a:r>
                  <a:rPr lang="en-US" dirty="0"/>
                  <a:t>demand is </a:t>
                </a:r>
                <a:r>
                  <a:rPr lang="en-US" b="1" dirty="0"/>
                  <a:t>elastic</a:t>
                </a:r>
                <a:r>
                  <a:rPr lang="en-US" dirty="0"/>
                  <a:t>), how will revenue change?</a:t>
                </a:r>
              </a:p>
              <a:p>
                <a:pPr lvl="1"/>
                <a:r>
                  <a:rPr lang="en-US" dirty="0"/>
                  <a:t>If a 10% price increase reduces quantity demanded by 5%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5</m:t>
                    </m:r>
                    <m:r>
                      <a:rPr lang="en-US" i="1"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/>
                  <a:t> so demand is </a:t>
                </a:r>
                <a:r>
                  <a:rPr lang="en-US" b="1" dirty="0"/>
                  <a:t>inelastic</a:t>
                </a:r>
                <a:r>
                  <a:rPr lang="en-US" dirty="0"/>
                  <a:t>), how will revenue change?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231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and revenue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When price goes up: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Revenue </a:t>
                </a:r>
                <a:r>
                  <a:rPr lang="en-US" b="1" dirty="0">
                    <a:solidFill>
                      <a:srgbClr val="008000"/>
                    </a:solidFill>
                  </a:rPr>
                  <a:t>rises</a:t>
                </a:r>
                <a:r>
                  <a:rPr lang="en-US" dirty="0">
                    <a:solidFill>
                      <a:srgbClr val="000000"/>
                    </a:solidFill>
                  </a:rPr>
                  <a:t> if demand is </a:t>
                </a:r>
                <a:r>
                  <a:rPr lang="en-US" b="1" dirty="0">
                    <a:solidFill>
                      <a:srgbClr val="008000"/>
                    </a:solidFill>
                  </a:rPr>
                  <a:t>inelastic</a:t>
                </a:r>
                <a:r>
                  <a:rPr lang="en-US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b="0" i="0" smtClean="0">
                        <a:latin typeface="Cambria Math" charset="0"/>
                      </a:rPr>
                      <m:t>1</m:t>
                    </m:r>
                    <m:r>
                      <a:rPr lang="en-US" b="0" i="0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Revenue </a:t>
                </a:r>
                <a:r>
                  <a:rPr lang="en-US" b="1" dirty="0">
                    <a:solidFill>
                      <a:srgbClr val="FF0000"/>
                    </a:solidFill>
                  </a:rPr>
                  <a:t>falls</a:t>
                </a:r>
                <a:r>
                  <a:rPr lang="en-US" dirty="0">
                    <a:solidFill>
                      <a:srgbClr val="000000"/>
                    </a:solidFill>
                  </a:rPr>
                  <a:t> if demand is </a:t>
                </a:r>
                <a:r>
                  <a:rPr lang="en-US" b="1" dirty="0">
                    <a:solidFill>
                      <a:srgbClr val="FF0000"/>
                    </a:solidFill>
                  </a:rPr>
                  <a:t>elastic</a:t>
                </a:r>
                <a:r>
                  <a:rPr lang="en-US" dirty="0">
                    <a:solidFill>
                      <a:srgbClr val="000000"/>
                    </a:solidFill>
                  </a:rPr>
                  <a:t>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Revenue is </a:t>
                </a:r>
                <a:r>
                  <a:rPr lang="en-US" b="1" dirty="0">
                    <a:solidFill>
                      <a:srgbClr val="000090"/>
                    </a:solidFill>
                    <a:sym typeface="Symbol"/>
                  </a:rPr>
                  <a:t>unchanged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if demand is </a:t>
                </a:r>
                <a:r>
                  <a:rPr lang="en-US" b="1" dirty="0">
                    <a:solidFill>
                      <a:srgbClr val="000090"/>
                    </a:solidFill>
                    <a:sym typeface="Symbol"/>
                  </a:rPr>
                  <a:t>unit elastic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, 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>
                            <a:latin typeface="Cambria Math" panose="020405030504060302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This should be somewhat intuitive: when you raise price, demand goes down (bad news for revenue) if demand is elastic. But why exactly at -1?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general rule of thumb for “small” changes in price:</a:t>
                </a:r>
              </a:p>
              <a:p>
                <a:pPr marL="0" indent="0" algn="ctr">
                  <a:buNone/>
                </a:pPr>
                <a:r>
                  <a:rPr lang="en-US" b="1" i="1" dirty="0">
                    <a:solidFill>
                      <a:srgbClr val="0000FF"/>
                    </a:solidFill>
                  </a:rPr>
                  <a:t>% change in revenue ≈ (1 + </a:t>
                </a:r>
                <a:r>
                  <a:rPr lang="en-US" i="1" dirty="0">
                    <a:solidFill>
                      <a:srgbClr val="0000FF"/>
                    </a:solidFill>
                    <a:sym typeface="Symbol"/>
                  </a:rPr>
                  <a:t></a:t>
                </a:r>
                <a:r>
                  <a:rPr lang="en-US" b="1" i="1" dirty="0">
                    <a:solidFill>
                      <a:srgbClr val="0000FF"/>
                    </a:solidFill>
                  </a:rPr>
                  <a:t>) × % change in price</a:t>
                </a:r>
                <a:endParaRPr lang="en-US" dirty="0"/>
              </a:p>
              <a:p>
                <a:pPr lvl="1"/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Cigarettes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≈−</m:t>
                    </m:r>
                    <m:r>
                      <a:rPr lang="en-US" b="0" i="1" smtClean="0"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  <m:r>
                      <a:rPr lang="en-US" b="0" i="1" smtClean="0">
                        <a:latin typeface="Cambria Math" charset="0"/>
                      </a:rPr>
                      <m:t>5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rises about 0.5%</a:t>
                </a:r>
              </a:p>
              <a:p>
                <a:pPr lvl="1"/>
                <a:r>
                  <a:rPr lang="en-US" dirty="0"/>
                  <a:t>Domestic luxury cars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≈−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9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falls about 0.9%</a:t>
                </a:r>
              </a:p>
              <a:p>
                <a:pPr lvl="1"/>
                <a:r>
                  <a:rPr lang="en-US" dirty="0"/>
                  <a:t>Foreign luxury cars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≈−</m:t>
                    </m:r>
                    <m:r>
                      <a:rPr lang="en-US" i="1">
                        <a:latin typeface="Cambria Math" charset="0"/>
                      </a:rPr>
                      <m:t>2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8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</a:t>
                </a:r>
                <a:r>
                  <a:rPr lang="en-US" dirty="0"/>
                  <a:t>: price goes up 1%, revenue falls about 1.8%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408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Elasticity rules of thumb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38185"/>
              </p:ext>
            </p:extLst>
          </p:nvPr>
        </p:nvGraphicFramePr>
        <p:xfrm>
          <a:off x="346509" y="1126156"/>
          <a:ext cx="11007291" cy="50508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4246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1975701" y="1630458"/>
            <a:ext cx="8229600" cy="4921596"/>
          </a:xfrm>
        </p:spPr>
        <p:txBody>
          <a:bodyPr>
            <a:normAutofit/>
          </a:bodyPr>
          <a:lstStyle/>
          <a:p>
            <a:pPr marL="1828800" lvl="1" indent="-1371600">
              <a:spcAft>
                <a:spcPts val="1000"/>
              </a:spcAft>
              <a:buNone/>
              <a:tabLst>
                <a:tab pos="4743450" algn="ctr"/>
              </a:tabLst>
            </a:pPr>
            <a:r>
              <a:rPr lang="en-GB" sz="2000" b="1" dirty="0"/>
              <a:t>	Good/Service 	                  Elasticity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Air travel (leisure)		-1.52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Air travel (business)		-1.15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Tobacco (short run)		-0.46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Tobacco (long run)		-1.89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(overall)		-1.30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(Budweiser)		-4.19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Beer (Milwaukee’s Best)		-6.21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Gasoline (short run)		-0.20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Gasoline (long run)		-0.60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Luxury autos (domestic)		-1.90</a:t>
            </a:r>
          </a:p>
          <a:p>
            <a:pPr marL="1828800" lvl="1" indent="-1371600">
              <a:buNone/>
              <a:tabLst>
                <a:tab pos="4743450" algn="ctr"/>
              </a:tabLst>
            </a:pPr>
            <a:r>
              <a:rPr lang="en-GB" sz="2000" dirty="0"/>
              <a:t>	Luxury autos (foreign)		-2.80</a:t>
            </a:r>
            <a:endParaRPr lang="en-US" sz="2000" dirty="0"/>
          </a:p>
        </p:txBody>
      </p:sp>
      <p:sp>
        <p:nvSpPr>
          <p:cNvPr id="3" name="Action Button: Movie 2">
            <a:hlinkClick r:id="rId3" highlightClick="1"/>
          </p:cNvPr>
          <p:cNvSpPr/>
          <p:nvPr/>
        </p:nvSpPr>
        <p:spPr>
          <a:xfrm>
            <a:off x="1824027" y="737320"/>
            <a:ext cx="8532948" cy="6120680"/>
          </a:xfrm>
          <a:prstGeom prst="actionButtonMovie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Some examples</a:t>
            </a:r>
          </a:p>
        </p:txBody>
      </p:sp>
    </p:spTree>
    <p:extLst>
      <p:ext uri="{BB962C8B-B14F-4D97-AF65-F5344CB8AC3E}">
        <p14:creationId xmlns:p14="http://schemas.microsoft.com/office/powerpoint/2010/main" val="152389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Summary: price elasticity of demand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863041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11283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Cross-price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54518" y="1145406"/>
                <a:ext cx="10699282" cy="503155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Cross-price elasticity </a:t>
                </a:r>
                <a:r>
                  <a:rPr lang="en-US" dirty="0">
                    <a:solidFill>
                      <a:srgbClr val="000000"/>
                    </a:solidFill>
                  </a:rPr>
                  <a:t>measures how much the quantity demanded of product </a:t>
                </a:r>
                <a:r>
                  <a:rPr lang="en-US" dirty="0" err="1">
                    <a:solidFill>
                      <a:srgbClr val="000000"/>
                    </a:solidFill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</a:rPr>
                  <a:t> responds to a price change of product j: </a:t>
                </a:r>
                <a:br>
                  <a:rPr lang="en-US" dirty="0">
                    <a:solidFill>
                      <a:srgbClr val="000000"/>
                    </a:solidFill>
                  </a:rPr>
                </a:br>
                <a:br>
                  <a:rPr lang="en-US" dirty="0">
                    <a:solidFill>
                      <a:srgbClr val="000000"/>
                    </a:solidFill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den>
                    </m:f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endParaRPr lang="en-US" sz="1800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sz="2600" dirty="0">
                    <a:solidFill>
                      <a:srgbClr val="000000"/>
                    </a:solidFill>
                  </a:rPr>
                  <a:t>How sensitive is demand to prices of competing products?</a:t>
                </a:r>
              </a:p>
              <a:p>
                <a:endParaRPr lang="en-US" dirty="0">
                  <a:solidFill>
                    <a:srgbClr val="000000"/>
                  </a:solidFill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</a:rPr>
                  <a:t>Some jargon:</a:t>
                </a:r>
              </a:p>
              <a:p>
                <a:pPr lvl="1"/>
                <a:r>
                  <a:rPr lang="en-US" sz="1800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sz="1800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sz="1800" b="1" dirty="0">
                    <a:solidFill>
                      <a:srgbClr val="000000"/>
                    </a:solidFill>
                  </a:rPr>
                  <a:t>substitutes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>
                    <a:solidFill>
                      <a:srgbClr val="000000"/>
                    </a:solidFill>
                    <a:sym typeface="Symbol"/>
                  </a:rPr>
                  <a:t>(e.g., </a:t>
                </a:r>
                <a:r>
                  <a:rPr lang="en-US" sz="1800" dirty="0">
                    <a:solidFill>
                      <a:srgbClr val="000000"/>
                    </a:solidFill>
                  </a:rPr>
                  <a:t>Coke and Pepsi; tea and coffee).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b="1" dirty="0">
                    <a:solidFill>
                      <a:srgbClr val="000000"/>
                    </a:solidFill>
                  </a:rPr>
                  <a:t>complements </a:t>
                </a:r>
                <a:r>
                  <a:rPr lang="en-US" dirty="0">
                    <a:solidFill>
                      <a:srgbClr val="000000"/>
                    </a:solidFill>
                  </a:rPr>
                  <a:t>(e.g., cereal and milk; smartphones and smartphone apps).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𝑖𝑗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0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we say </a:t>
                </a:r>
                <a:r>
                  <a:rPr lang="en-US" dirty="0" err="1">
                    <a:solidFill>
                      <a:srgbClr val="000000"/>
                    </a:solidFill>
                    <a:sym typeface="Symbol"/>
                  </a:rPr>
                  <a:t>i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and j are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independent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(e.g., laptops and ice cream).</a:t>
                </a:r>
                <a:endParaRPr 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4518" y="1145406"/>
                <a:ext cx="10699282" cy="5031557"/>
              </a:xfrm>
              <a:blipFill>
                <a:blip r:embed="rId3"/>
                <a:stretch>
                  <a:fillRect l="-854" t="-242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07963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Cross-price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93516"/>
              </p:ext>
            </p:extLst>
          </p:nvPr>
        </p:nvGraphicFramePr>
        <p:xfrm>
          <a:off x="2891645" y="1736812"/>
          <a:ext cx="6415815" cy="1981200"/>
        </p:xfrm>
        <a:graphic>
          <a:graphicData uri="http://schemas.openxmlformats.org/drawingml/2006/table">
            <a:tbl>
              <a:tblPr/>
              <a:tblGrid>
                <a:gridCol w="1665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66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66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Civic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Camry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7-series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Honda Civic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-6.528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0.078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Toyota Camry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-6.031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1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Lexus LS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-3.085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0.093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BMW 7-series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0.032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-3.515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035661" y="1268760"/>
            <a:ext cx="61279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Price elasticities (price in column)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2741" y="4041069"/>
            <a:ext cx="7412165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Why are the “own-price” elasticities so high?</a:t>
            </a:r>
          </a:p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Are the Civic and Camry complements or substitutes? What about the Civic and the 7-series?</a:t>
            </a:r>
          </a:p>
          <a:p>
            <a:pPr marL="342900" indent="-342900" defTabSz="457200">
              <a:spcBef>
                <a:spcPct val="20000"/>
              </a:spcBef>
              <a:buClr>
                <a:srgbClr val="80878F"/>
              </a:buClr>
              <a:buSzPct val="100000"/>
              <a:buFont typeface="Arial Unicode MS"/>
              <a:buChar char="▶"/>
            </a:pPr>
            <a:r>
              <a:rPr lang="en-US" sz="2000" dirty="0"/>
              <a:t>If BMW raises the price of the 7-series, what happens to sales of the Lexus? And vice versa?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439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Income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33137" y="1145406"/>
                <a:ext cx="10920663" cy="503155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>
                    <a:solidFill>
                      <a:srgbClr val="000000"/>
                    </a:solidFill>
                  </a:rPr>
                  <a:t>Income elasticity: </a:t>
                </a:r>
                <a:r>
                  <a:rPr lang="en-US" dirty="0">
                    <a:solidFill>
                      <a:srgbClr val="000000"/>
                    </a:solidFill>
                  </a:rPr>
                  <a:t>how responsive/sensitive is quantity demanded to changes in consumers’ income?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Δ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𝑞</m:t>
                              </m:r>
                            </m:den>
                          </m:f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Δ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/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</a:rPr>
                  <a:t>Inferior </a:t>
                </a:r>
                <a:r>
                  <a:rPr lang="en-US" dirty="0">
                    <a:solidFill>
                      <a:srgbClr val="000000"/>
                    </a:solidFill>
                  </a:rPr>
                  <a:t>good: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&lt;0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Normal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good: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&gt;0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Necessity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0&lt;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&lt;1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Luxury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&gt;1</m:t>
                    </m:r>
                  </m:oMath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145406"/>
                <a:ext cx="10920663" cy="5031557"/>
              </a:xfrm>
              <a:blipFill>
                <a:blip r:embed="rId3"/>
                <a:stretch>
                  <a:fillRect l="-1004" t="-20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28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Overview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522684"/>
              </p:ext>
            </p:extLst>
          </p:nvPr>
        </p:nvGraphicFramePr>
        <p:xfrm>
          <a:off x="283464" y="1490472"/>
          <a:ext cx="11070336" cy="4686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456968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Summary: Demand elasticities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14" y="1325563"/>
            <a:ext cx="10853286" cy="4851400"/>
          </a:xfrm>
        </p:spPr>
        <p:txBody>
          <a:bodyPr>
            <a:noAutofit/>
          </a:bodyPr>
          <a:lstStyle/>
          <a:p>
            <a:r>
              <a:rPr lang="en-US" dirty="0"/>
              <a:t>The demand function for a good depends on (at a minimum) its own price, the prices of related products, and consumer income</a:t>
            </a:r>
          </a:p>
          <a:p>
            <a:pPr lvl="1"/>
            <a:r>
              <a:rPr lang="en-US" dirty="0"/>
              <a:t>Own price change: move along the demand curve</a:t>
            </a:r>
          </a:p>
          <a:p>
            <a:pPr lvl="1"/>
            <a:r>
              <a:rPr lang="en-US" dirty="0"/>
              <a:t>Other factors change: shift in the demand curve</a:t>
            </a:r>
          </a:p>
          <a:p>
            <a:pPr lvl="1"/>
            <a:endParaRPr lang="en-US" dirty="0"/>
          </a:p>
          <a:p>
            <a:r>
              <a:rPr lang="en-US" dirty="0"/>
              <a:t>Price elasticity of demand measures the responsiveness of quantity demanded to a price change. Useful for predicting impact of price changes on quantity.</a:t>
            </a:r>
          </a:p>
          <a:p>
            <a:pPr lvl="1"/>
            <a:r>
              <a:rPr lang="en-US" dirty="0"/>
              <a:t>Revenue rises/falls with price if demand is inelastic/elastic.</a:t>
            </a:r>
          </a:p>
          <a:p>
            <a:pPr lvl="1"/>
            <a:endParaRPr lang="en-US" dirty="0"/>
          </a:p>
          <a:p>
            <a:r>
              <a:rPr lang="en-US" dirty="0"/>
              <a:t>Other useful elasticity concepts: cross-price and income elasticity.</a:t>
            </a:r>
          </a:p>
        </p:txBody>
      </p:sp>
    </p:spTree>
    <p:extLst>
      <p:ext uri="{BB962C8B-B14F-4D97-AF65-F5344CB8AC3E}">
        <p14:creationId xmlns:p14="http://schemas.microsoft.com/office/powerpoint/2010/main" val="432016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Demand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325563"/>
            <a:ext cx="6793523" cy="4078532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0000"/>
                </a:solidFill>
              </a:rPr>
              <a:t>A </a:t>
            </a:r>
            <a:r>
              <a:rPr lang="en-US" b="1" dirty="0">
                <a:solidFill>
                  <a:srgbClr val="000000"/>
                </a:solidFill>
              </a:rPr>
              <a:t>demand function Q(P) </a:t>
            </a:r>
            <a:r>
              <a:rPr lang="en-US" dirty="0">
                <a:solidFill>
                  <a:srgbClr val="000000"/>
                </a:solidFill>
              </a:rPr>
              <a:t>describes the relationship between price and quantity demanded (when all other factors are held constant):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e.g., Q(P) = 100 – 0.5P.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Demand curve is simply the graphical representation.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Law of demand: Q(P) is a decreasing function of P.</a:t>
            </a:r>
          </a:p>
          <a:p>
            <a:endParaRPr lang="en-US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000000"/>
                </a:solidFill>
              </a:rPr>
              <a:t>In general, the quantity Q demanded at price P also depends on many other factors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0EECBCD-BE03-108F-907E-E96A28BD6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5311" y="877423"/>
            <a:ext cx="4900085" cy="4526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634888" cy="1414914"/>
          </a:xfrm>
        </p:spPr>
        <p:txBody>
          <a:bodyPr/>
          <a:lstStyle/>
          <a:p>
            <a:r>
              <a:rPr lang="en-US" dirty="0"/>
              <a:t>Coke and Pepsi example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quarter" idx="1"/>
          </p:nvPr>
        </p:nvSpPr>
        <p:spPr>
          <a:xfrm>
            <a:off x="246889" y="1627632"/>
            <a:ext cx="9989286" cy="5433554"/>
          </a:xfrm>
          <a:noFill/>
        </p:spPr>
        <p:txBody>
          <a:bodyPr>
            <a:normAutofit/>
          </a:bodyPr>
          <a:lstStyle/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The demand for Coke and Pepsi:</a:t>
            </a:r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endParaRPr lang="en-US" sz="1600" b="1" dirty="0"/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Estimated demands based on quarterly data from 1968 to 1986: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Q – quarterly quantity of syrup sold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P – price of syrup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 – square root of quarterly advertising expenses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S – equals 1 if spring or summer, equals 0 if winter or fall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I – real income (1986 dollars)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Average values from data: Q</a:t>
            </a:r>
            <a:r>
              <a:rPr lang="en-US" sz="1600" b="1" baseline="-25000" dirty="0"/>
              <a:t>C</a:t>
            </a:r>
            <a:r>
              <a:rPr lang="en-US" sz="1600" b="1" dirty="0"/>
              <a:t> = 30.22, Q</a:t>
            </a:r>
            <a:r>
              <a:rPr lang="en-US" sz="1600" b="1" baseline="-25000" dirty="0"/>
              <a:t>P</a:t>
            </a:r>
            <a:r>
              <a:rPr lang="en-US" sz="1600" b="1" dirty="0"/>
              <a:t> = 22.72 , P</a:t>
            </a:r>
            <a:r>
              <a:rPr lang="en-US" sz="1600" b="1" baseline="-25000" dirty="0"/>
              <a:t>C</a:t>
            </a:r>
            <a:r>
              <a:rPr lang="en-US" sz="1600" b="1" dirty="0"/>
              <a:t> = 12.96, P</a:t>
            </a:r>
            <a:r>
              <a:rPr lang="en-US" sz="1600" b="1" baseline="-25000" dirty="0"/>
              <a:t>P</a:t>
            </a:r>
            <a:r>
              <a:rPr lang="en-US" sz="1600" b="1" dirty="0"/>
              <a:t> = 8.16, A</a:t>
            </a:r>
            <a:r>
              <a:rPr lang="en-US" sz="1600" b="1" baseline="-25000" dirty="0"/>
              <a:t>C</a:t>
            </a:r>
            <a:r>
              <a:rPr lang="en-US" sz="1600" b="1" dirty="0"/>
              <a:t> = 5.89, 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600" b="1" dirty="0"/>
              <a:t>A</a:t>
            </a:r>
            <a:r>
              <a:rPr lang="en-US" sz="1600" b="1" baseline="-25000" dirty="0"/>
              <a:t>P</a:t>
            </a:r>
            <a:r>
              <a:rPr lang="en-US" sz="1600" b="1" dirty="0"/>
              <a:t> = 5.28, I = 20.63   (The difference in prices reflects, among other things, different syrup concentration).</a:t>
            </a:r>
          </a:p>
          <a:p>
            <a:pPr marL="381000" indent="-381000">
              <a:spcBef>
                <a:spcPct val="30000"/>
              </a:spcBef>
              <a:buNone/>
            </a:pPr>
            <a:r>
              <a:rPr lang="en-US" sz="1400" dirty="0"/>
              <a:t>Source: </a:t>
            </a:r>
            <a:r>
              <a:rPr lang="en-US" sz="1400" dirty="0" err="1"/>
              <a:t>Gamsi</a:t>
            </a:r>
            <a:r>
              <a:rPr lang="en-US" sz="1400" dirty="0"/>
              <a:t>, </a:t>
            </a:r>
            <a:r>
              <a:rPr lang="en-US" sz="1400" dirty="0" err="1"/>
              <a:t>Laffont</a:t>
            </a:r>
            <a:r>
              <a:rPr lang="en-US" sz="1400" dirty="0"/>
              <a:t>, and </a:t>
            </a:r>
            <a:r>
              <a:rPr lang="en-US" sz="1400" dirty="0" err="1"/>
              <a:t>Vuong</a:t>
            </a:r>
            <a:r>
              <a:rPr lang="en-US" sz="1400" dirty="0"/>
              <a:t>, “Econometric Analysis of Collusive Behavior in a Soft-Drink Market,” </a:t>
            </a:r>
            <a:r>
              <a:rPr lang="en-US" sz="1400" i="1" dirty="0"/>
              <a:t>Journal of Economics and Management Strategy</a:t>
            </a:r>
            <a:r>
              <a:rPr lang="en-US" sz="1400" dirty="0"/>
              <a:t>, Summer 1992.</a:t>
            </a:r>
          </a:p>
          <a:p>
            <a:pPr marL="381000" indent="-381000">
              <a:buNone/>
            </a:pPr>
            <a:r>
              <a:rPr lang="en-US" sz="1800" dirty="0"/>
              <a:t> </a:t>
            </a:r>
          </a:p>
          <a:p>
            <a:pPr marL="381000" indent="-381000">
              <a:buNone/>
            </a:pPr>
            <a:endParaRPr lang="en-US" sz="1800" dirty="0"/>
          </a:p>
        </p:txBody>
      </p:sp>
      <p:graphicFrame>
        <p:nvGraphicFramePr>
          <p:cNvPr id="7170" name="Object 5" descr="Bouquet"/>
          <p:cNvGraphicFramePr>
            <a:graphicFrameLocks noChangeAspect="1"/>
          </p:cNvGraphicFramePr>
          <p:nvPr/>
        </p:nvGraphicFramePr>
        <p:xfrm>
          <a:off x="2228850" y="2095500"/>
          <a:ext cx="7543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936960" imgH="457200" progId="">
                  <p:embed/>
                </p:oleObj>
              </mc:Choice>
              <mc:Fallback>
                <p:oleObj name="Equation" r:id="rId3" imgW="3936960" imgH="457200" progId="">
                  <p:embed/>
                  <p:pic>
                    <p:nvPicPr>
                      <p:cNvPr id="7170" name="Object 5" descr="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50" y="2095500"/>
                        <a:ext cx="75438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 r:embed="rId5"/>
                              <a:srcRect/>
                              <a:tile tx="0" ty="0" sx="100000" sy="100000" flip="none" algn="tl"/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37070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Demand elasticity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021876"/>
              </p:ext>
            </p:extLst>
          </p:nvPr>
        </p:nvGraphicFramePr>
        <p:xfrm>
          <a:off x="557784" y="1609344"/>
          <a:ext cx="10963656" cy="4809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5171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63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1006" y="1001026"/>
                <a:ext cx="11444438" cy="4928135"/>
              </a:xfrm>
            </p:spPr>
            <p:txBody>
              <a:bodyPr>
                <a:noAutofit/>
              </a:bodyPr>
              <a:lstStyle/>
              <a:p>
                <a:r>
                  <a:rPr lang="en-US" sz="2400" b="1" dirty="0">
                    <a:solidFill>
                      <a:srgbClr val="000000"/>
                    </a:solidFill>
                  </a:rPr>
                  <a:t>Price elasticity of demand:</a:t>
                </a:r>
                <a:r>
                  <a:rPr lang="en-US" sz="2400" dirty="0">
                    <a:solidFill>
                      <a:srgbClr val="000000"/>
                    </a:solidFill>
                  </a:rPr>
                  <a:t> </a:t>
                </a:r>
                <a:br>
                  <a:rPr lang="en-US" sz="2400" dirty="0">
                    <a:solidFill>
                      <a:srgbClr val="000000"/>
                    </a:solidFill>
                  </a:rPr>
                </a:br>
                <a:br>
                  <a:rPr lang="en-US" sz="2400" b="0" i="1" dirty="0">
                    <a:solidFill>
                      <a:srgbClr val="000000"/>
                    </a:solidFill>
                    <a:latin typeface="Cambria Math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𝜀</m:t>
                    </m:r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≈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change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in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quantity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demanded</m:t>
                        </m:r>
                      </m:num>
                      <m:den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%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change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in</m:t>
                        </m:r>
                        <m: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price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𝑞</m:t>
                            </m:r>
                          </m:den>
                        </m:f>
                      </m:num>
                      <m:den>
                        <m:f>
                          <m:fPr>
                            <m:type m:val="lin"/>
                            <m:ctrlP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Δ</m:t>
                            </m:r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sz="2400" b="0" i="1" smtClean="0">
                                <a:solidFill>
                                  <a:srgbClr val="000000"/>
                                </a:solidFill>
                                <a:latin typeface="Cambria Math" charset="0"/>
                              </a:rPr>
                              <m:t>𝑝</m:t>
                            </m:r>
                          </m:den>
                        </m:f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Δ</m:t>
                        </m:r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𝑝</m:t>
                        </m:r>
                      </m:den>
                    </m:f>
                    <m:r>
                      <a:rPr lang="en-US" sz="2400" b="0" i="1" smtClean="0">
                        <a:solidFill>
                          <a:srgbClr val="000000"/>
                        </a:solidFill>
                        <a:latin typeface="Cambria Math" charset="0"/>
                      </a:rPr>
                      <m:t>×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𝑝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rgbClr val="000000"/>
                            </a:solidFill>
                            <a:latin typeface="Cambria Math" charset="0"/>
                          </a:rPr>
                          <m:t>𝑞</m:t>
                        </m:r>
                      </m:den>
                    </m:f>
                  </m:oMath>
                </a14:m>
                <a:endParaRPr lang="en-US" sz="2400" dirty="0">
                  <a:solidFill>
                    <a:srgbClr val="000000"/>
                  </a:solidFill>
                </a:endParaRPr>
              </a:p>
              <a:p>
                <a:pPr lvl="1"/>
                <a:endParaRPr lang="en-US" dirty="0">
                  <a:solidFill>
                    <a:srgbClr val="000000"/>
                  </a:solidFill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It measures how sensitive the quantity demanded is to a price change (with all other factors </a:t>
                </a:r>
                <a:r>
                  <a:rPr lang="en-US" b="1" dirty="0">
                    <a:solidFill>
                      <a:srgbClr val="000000"/>
                    </a:solidFill>
                  </a:rPr>
                  <a:t>held constant</a:t>
                </a:r>
                <a:r>
                  <a:rPr lang="en-US" dirty="0">
                    <a:solidFill>
                      <a:srgbClr val="000000"/>
                    </a:solidFill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</a:rPr>
                  <a:t>It is usually </a:t>
                </a:r>
                <a:r>
                  <a:rPr lang="en-US" b="1" dirty="0">
                    <a:solidFill>
                      <a:srgbClr val="000000"/>
                    </a:solidFill>
                  </a:rPr>
                  <a:t>negative </a:t>
                </a:r>
                <a:r>
                  <a:rPr lang="en-US" dirty="0">
                    <a:solidFill>
                      <a:srgbClr val="000000"/>
                    </a:solidFill>
                  </a:rPr>
                  <a:t>(due to the law of demand: quantity demanded drops as price rises).</a:t>
                </a:r>
              </a:p>
              <a:p>
                <a:r>
                  <a:rPr lang="en-US" sz="2400" dirty="0">
                    <a:solidFill>
                      <a:srgbClr val="000000"/>
                    </a:solidFill>
                  </a:rPr>
                  <a:t>Example: when price increases from 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$4 to 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1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$6, quantity demanded of a good decreases from 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120 to 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1 </a:t>
                </a:r>
                <a:r>
                  <a:rPr lang="en-US" sz="2400" dirty="0">
                    <a:solidFill>
                      <a:srgbClr val="000000"/>
                    </a:solidFill>
                  </a:rPr>
                  <a:t>= 80. What is the price elasticity at the point (p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,q</a:t>
                </a:r>
                <a:r>
                  <a:rPr lang="en-US" sz="2400" baseline="-25000" dirty="0">
                    <a:solidFill>
                      <a:srgbClr val="000000"/>
                    </a:solidFill>
                  </a:rPr>
                  <a:t>0</a:t>
                </a:r>
                <a:r>
                  <a:rPr lang="en-US" sz="2400" dirty="0">
                    <a:solidFill>
                      <a:srgbClr val="000000"/>
                    </a:solidFill>
                  </a:rPr>
                  <a:t>)?</a:t>
                </a:r>
              </a:p>
              <a:p>
                <a:pPr marL="0" indent="0">
                  <a:buNone/>
                </a:pPr>
                <a:br>
                  <a:rPr lang="en-US" sz="2400" dirty="0">
                    <a:solidFill>
                      <a:srgbClr val="0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𝜀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≈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80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120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120</m:t>
                              </m:r>
                            </m:den>
                          </m:f>
                        </m:num>
                        <m:den>
                          <m:f>
                            <m:fPr>
                              <m:type m:val="lin"/>
                              <m:ctrlPr>
                                <a:rPr 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6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−</m:t>
                                  </m:r>
                                  <m:r>
                                    <a:rPr lang="en-US" sz="2400" b="0" i="1" smtClean="0">
                                      <a:solidFill>
                                        <a:srgbClr val="000000"/>
                                      </a:solidFill>
                                      <a:latin typeface="Cambria Math" charset="0"/>
                                    </a:rPr>
                                    <m:t>4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sz="2400" b="0" i="1" smtClean="0">
                                  <a:solidFill>
                                    <a:srgbClr val="000000"/>
                                  </a:solidFill>
                                  <a:latin typeface="Cambria Math" charset="0"/>
                                </a:rPr>
                                <m:t>4</m:t>
                              </m:r>
                            </m:den>
                          </m:f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−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33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%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50</m:t>
                          </m:r>
                          <m:r>
                            <a:rPr lang="en-US" sz="2400" b="0" i="1" smtClean="0">
                              <a:solidFill>
                                <a:srgbClr val="000000"/>
                              </a:solidFill>
                              <a:latin typeface="Cambria Math" charset="0"/>
                            </a:rPr>
                            <m:t>%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≈−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0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.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667</m:t>
                      </m:r>
                      <m:r>
                        <a:rPr lang="en-US" sz="2400" b="0" i="1" smtClean="0">
                          <a:solidFill>
                            <a:srgbClr val="000000"/>
                          </a:solidFill>
                          <a:latin typeface="Cambria Math" charset="0"/>
                        </a:rPr>
                        <m:t>.</m:t>
                      </m:r>
                    </m:oMath>
                  </m:oMathPara>
                </a14:m>
                <a:endParaRPr 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1006" y="1001026"/>
                <a:ext cx="11444438" cy="4928135"/>
              </a:xfrm>
              <a:blipFill>
                <a:blip r:embed="rId3"/>
                <a:stretch>
                  <a:fillRect l="-746" t="-1731" r="-213" b="-53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9943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Comments:</a:t>
                </a:r>
                <a:endParaRPr 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sz="2600" dirty="0"/>
                  <a:t> usually varies with price (i.e., it may depend on where you are on the demand curve).</a:t>
                </a:r>
              </a:p>
              <a:p>
                <a:pPr lvl="1"/>
                <a:r>
                  <a:rPr lang="en-US" sz="2600" dirty="0"/>
                  <a:t>Although related,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charset="0"/>
                      </a:rPr>
                      <m:t>𝜀</m:t>
                    </m:r>
                  </m:oMath>
                </a14:m>
                <a:r>
                  <a:rPr lang="en-US" sz="2600" dirty="0"/>
                  <a:t> is </a:t>
                </a:r>
                <a:r>
                  <a:rPr lang="en-US" sz="2600" b="1" dirty="0"/>
                  <a:t>different from the slope </a:t>
                </a:r>
                <a:r>
                  <a:rPr lang="en-US" sz="2600" dirty="0"/>
                  <a:t>of demand curve.</a:t>
                </a:r>
              </a:p>
              <a:p>
                <a:pPr lvl="1"/>
                <a:r>
                  <a:rPr lang="en-US" sz="2600" dirty="0"/>
                  <a:t>One advantage of using percentage change in the definition of price elasticity is to keep it </a:t>
                </a:r>
                <a:r>
                  <a:rPr lang="en-US" sz="2600" b="1" dirty="0">
                    <a:solidFill>
                      <a:srgbClr val="000000"/>
                    </a:solidFill>
                  </a:rPr>
                  <a:t>unit-free</a:t>
                </a:r>
                <a:r>
                  <a:rPr lang="en-US" sz="2600" dirty="0"/>
                  <a:t>.</a:t>
                </a:r>
              </a:p>
              <a:p>
                <a:pPr lvl="1"/>
                <a:r>
                  <a:rPr lang="en-US" sz="2600" dirty="0"/>
                  <a:t>Has a </a:t>
                </a:r>
                <a:r>
                  <a:rPr lang="en-US" sz="2600" b="1" dirty="0"/>
                  <a:t>magical </a:t>
                </a:r>
                <a:r>
                  <a:rPr lang="en-US" sz="2600" dirty="0"/>
                  <a:t>relationship to revenue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Use price elasticity for prediction: when only the price changes,</a:t>
                </a:r>
              </a:p>
              <a:p>
                <a:pPr algn="ctr">
                  <a:buNone/>
                </a:pPr>
                <a:r>
                  <a:rPr lang="en-US" b="1" i="1" dirty="0">
                    <a:solidFill>
                      <a:srgbClr val="0000FF"/>
                    </a:solidFill>
                  </a:rPr>
                  <a:t>% change in quantity ≈ price elasticity × % change in price</a:t>
                </a:r>
                <a:endParaRPr lang="en-US" dirty="0"/>
              </a:p>
              <a:p>
                <a:r>
                  <a:rPr lang="en-US" dirty="0"/>
                  <a:t>Example: if price elasticity is –2 and the price increases by 3%, how much will quantity demanded change?</a:t>
                </a:r>
              </a:p>
              <a:p>
                <a:pPr lvl="1"/>
                <a:r>
                  <a:rPr lang="en-US" sz="2800" dirty="0"/>
                  <a:t>It will decrease by 6%.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916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Price elasticity of demand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4048" y="1554480"/>
                <a:ext cx="11548872" cy="5056632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rgbClr val="000000"/>
                    </a:solidFill>
                  </a:rPr>
                  <a:t>Demand is said to be </a:t>
                </a:r>
                <a:r>
                  <a:rPr lang="en-US" b="1" dirty="0">
                    <a:solidFill>
                      <a:srgbClr val="000000"/>
                    </a:solidFill>
                  </a:rPr>
                  <a:t>elastic</a:t>
                </a:r>
                <a:r>
                  <a:rPr lang="en-US" dirty="0">
                    <a:solidFill>
                      <a:srgbClr val="000000"/>
                    </a:solidFill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&gt;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&lt;−</m:t>
                    </m:r>
                    <m:r>
                      <a:rPr lang="en-US" b="0" i="1" smtClean="0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b="0" i="1" smtClean="0">
                        <a:latin typeface="Cambria Math" charset="0"/>
                      </a:rPr>
                      <m:t>=−</m:t>
                    </m:r>
                    <m:r>
                      <a:rPr lang="en-US" b="0" i="1" smtClean="0">
                        <a:latin typeface="Cambria Math" charset="0"/>
                      </a:rPr>
                      <m:t>2</m:t>
                    </m:r>
                    <m:r>
                      <a:rPr lang="en-US" b="0" i="1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is larger than the change in price.</a:t>
                </a:r>
              </a:p>
              <a:p>
                <a:pPr lvl="1">
                  <a:buFont typeface="Arial" pitchFamily="34" charset="0"/>
                  <a:buChar char="•"/>
                </a:pPr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Demand is said to be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inelastic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charset="0"/>
                      </a:rPr>
                      <m:t>−</m:t>
                    </m:r>
                    <m:r>
                      <a:rPr lang="en-US" b="0" i="0" smtClean="0">
                        <a:latin typeface="Cambria Math" charset="0"/>
                      </a:rPr>
                      <m:t>1</m:t>
                    </m:r>
                    <m:r>
                      <a:rPr lang="en-US" b="0" i="0" smtClean="0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&lt;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).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For example,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</m:t>
                    </m:r>
                    <m:r>
                      <a:rPr lang="en-US" i="1">
                        <a:latin typeface="Cambria Math" charset="0"/>
                      </a:rPr>
                      <m:t>0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  <m:r>
                      <a:rPr lang="en-US" i="1">
                        <a:latin typeface="Cambria Math" charset="0"/>
                      </a:rPr>
                      <m:t>5</m:t>
                    </m:r>
                    <m:r>
                      <a:rPr lang="en-US" i="1"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is smaller than the change in price.</a:t>
                </a:r>
              </a:p>
              <a:p>
                <a:pPr lvl="1"/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Edge case: demand is said to be </a:t>
                </a:r>
                <a:r>
                  <a:rPr lang="en-US" b="1" dirty="0">
                    <a:solidFill>
                      <a:srgbClr val="000000"/>
                    </a:solidFill>
                    <a:sym typeface="Symbol"/>
                  </a:rPr>
                  <a:t>unit elastic </a:t>
                </a:r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latin typeface="Cambria Math" charset="0"/>
                      </a:rPr>
                      <m:t>=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.</a:t>
                </a: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Equivalently,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charset="0"/>
                      </a:rPr>
                      <m:t>𝜀</m:t>
                    </m:r>
                    <m:r>
                      <a:rPr lang="en-US" i="1">
                        <a:latin typeface="Cambria Math" charset="0"/>
                      </a:rPr>
                      <m:t>=−</m:t>
                    </m:r>
                    <m:r>
                      <a:rPr lang="en-US" i="1">
                        <a:latin typeface="Cambria Math" charset="0"/>
                      </a:rPr>
                      <m:t>1</m:t>
                    </m:r>
                    <m:r>
                      <a:rPr lang="en-US" b="0" i="0" smtClean="0">
                        <a:latin typeface="Cambria Math" charset="0"/>
                      </a:rPr>
                      <m:t>.</m:t>
                    </m:r>
                  </m:oMath>
                </a14:m>
                <a:endParaRPr lang="en-US" dirty="0">
                  <a:solidFill>
                    <a:srgbClr val="000000"/>
                  </a:solidFill>
                  <a:sym typeface="Symbol"/>
                </a:endParaRPr>
              </a:p>
              <a:p>
                <a:pPr lvl="1"/>
                <a:r>
                  <a:rPr lang="en-US" dirty="0">
                    <a:solidFill>
                      <a:srgbClr val="000000"/>
                    </a:solidFill>
                    <a:sym typeface="Symbol"/>
                  </a:rPr>
                  <a:t>Quantity response exactly offsets the change in price.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48" y="1554480"/>
                <a:ext cx="11548872" cy="5056632"/>
              </a:xfrm>
              <a:blipFill rotWithShape="0">
                <a:blip r:embed="rId3"/>
                <a:stretch>
                  <a:fillRect l="-950" t="-19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4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12859</TotalTime>
  <Words>4687</Words>
  <Application>Microsoft Office PowerPoint</Application>
  <PresentationFormat>Widescreen</PresentationFormat>
  <Paragraphs>636</Paragraphs>
  <Slides>30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Arial Unicode MS</vt:lpstr>
      <vt:lpstr>Calibri</vt:lpstr>
      <vt:lpstr>Calibri Light</vt:lpstr>
      <vt:lpstr>Cambria Math</vt:lpstr>
      <vt:lpstr>Symbol</vt:lpstr>
      <vt:lpstr>Wingdings</vt:lpstr>
      <vt:lpstr>Office Theme</vt:lpstr>
      <vt:lpstr>Equation</vt:lpstr>
      <vt:lpstr>Quantifying Demand</vt:lpstr>
      <vt:lpstr>Where we are, where we’re going</vt:lpstr>
      <vt:lpstr>Overview</vt:lpstr>
      <vt:lpstr>Demand functions</vt:lpstr>
      <vt:lpstr>Coke and Pepsi example</vt:lpstr>
      <vt:lpstr>Demand elasticity</vt:lpstr>
      <vt:lpstr>Price elasticity of demand</vt:lpstr>
      <vt:lpstr>Price elasticity of demand</vt:lpstr>
      <vt:lpstr>Price elasticity of demand</vt:lpstr>
      <vt:lpstr>Price elasticity and demand curves</vt:lpstr>
      <vt:lpstr>Practice: Computing Elasticity When Slope is Constant</vt:lpstr>
      <vt:lpstr>Why isn’t Elasticity constant when slope is?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Elasticity, Total Revenue and Linear Demand</vt:lpstr>
      <vt:lpstr>Price elasticity and revenue: Graphical “proof”</vt:lpstr>
      <vt:lpstr>Price elasticity and revenue</vt:lpstr>
      <vt:lpstr>Price elasticity and revenue</vt:lpstr>
      <vt:lpstr>Elasticity rules of thumb</vt:lpstr>
      <vt:lpstr>Some examples</vt:lpstr>
      <vt:lpstr>Summary: price elasticity of demand</vt:lpstr>
      <vt:lpstr>Cross-price elasticity of demand</vt:lpstr>
      <vt:lpstr>Cross-price elasticity</vt:lpstr>
      <vt:lpstr>Income elasticity of demand</vt:lpstr>
      <vt:lpstr>Summary: Demand elasticities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Quantifying Demand</dc:title>
  <dc:creator>Matthew Mitchell</dc:creator>
  <cp:lastModifiedBy>Rituparna Bera</cp:lastModifiedBy>
  <cp:revision>44</cp:revision>
  <dcterms:created xsi:type="dcterms:W3CDTF">2019-09-27T02:17:46Z</dcterms:created>
  <dcterms:modified xsi:type="dcterms:W3CDTF">2025-10-30T14:22:37Z</dcterms:modified>
</cp:coreProperties>
</file>