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79" r:id="rId5"/>
    <p:sldId id="292" r:id="rId6"/>
    <p:sldId id="259" r:id="rId7"/>
    <p:sldId id="260" r:id="rId8"/>
    <p:sldId id="261" r:id="rId9"/>
    <p:sldId id="293" r:id="rId10"/>
    <p:sldId id="295" r:id="rId11"/>
    <p:sldId id="280" r:id="rId12"/>
    <p:sldId id="262" r:id="rId13"/>
    <p:sldId id="296" r:id="rId14"/>
    <p:sldId id="282" r:id="rId15"/>
    <p:sldId id="263" r:id="rId16"/>
    <p:sldId id="264" r:id="rId17"/>
    <p:sldId id="265" r:id="rId18"/>
    <p:sldId id="266" r:id="rId19"/>
    <p:sldId id="267" r:id="rId20"/>
    <p:sldId id="269" r:id="rId21"/>
    <p:sldId id="270" r:id="rId22"/>
    <p:sldId id="271" r:id="rId23"/>
    <p:sldId id="281" r:id="rId24"/>
    <p:sldId id="284" r:id="rId25"/>
    <p:sldId id="285" r:id="rId26"/>
    <p:sldId id="286" r:id="rId27"/>
    <p:sldId id="287" r:id="rId28"/>
    <p:sldId id="294" r:id="rId29"/>
    <p:sldId id="297" r:id="rId30"/>
    <p:sldId id="272" r:id="rId31"/>
    <p:sldId id="273" r:id="rId32"/>
    <p:sldId id="274" r:id="rId33"/>
    <p:sldId id="291" r:id="rId34"/>
    <p:sldId id="289" r:id="rId35"/>
    <p:sldId id="290" r:id="rId36"/>
    <p:sldId id="27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8" autoAdjust="0"/>
    <p:restoredTop sz="84054" autoAdjust="0"/>
  </p:normalViewPr>
  <p:slideViewPr>
    <p:cSldViewPr snapToGrid="0">
      <p:cViewPr varScale="1">
        <p:scale>
          <a:sx n="61" d="100"/>
          <a:sy n="61" d="100"/>
        </p:scale>
        <p:origin x="1402" y="27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1162"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4D10ED-B73C-4A12-BED5-1632ACA6EE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B2BA853-4610-4285-84D5-318DD704E55C}">
      <dgm:prSet/>
      <dgm:spPr/>
      <dgm:t>
        <a:bodyPr/>
        <a:lstStyle/>
        <a:p>
          <a:pPr rtl="0"/>
          <a:r>
            <a:rPr lang="en-US"/>
            <a:t>Quantity demanded depends on other factors besides price:</a:t>
          </a:r>
          <a:endParaRPr lang="en-CA"/>
        </a:p>
      </dgm:t>
    </dgm:pt>
    <dgm:pt modelId="{E67FD0B3-CFD6-43FF-8A9F-B328AFFAE207}" type="parTrans" cxnId="{EFFFEAAB-372E-4FD2-8894-016D84797276}">
      <dgm:prSet/>
      <dgm:spPr/>
      <dgm:t>
        <a:bodyPr/>
        <a:lstStyle/>
        <a:p>
          <a:endParaRPr lang="en-US"/>
        </a:p>
      </dgm:t>
    </dgm:pt>
    <dgm:pt modelId="{78D03DB3-7CE2-42C0-A936-C8E1ADE4D434}" type="sibTrans" cxnId="{EFFFEAAB-372E-4FD2-8894-016D84797276}">
      <dgm:prSet/>
      <dgm:spPr/>
      <dgm:t>
        <a:bodyPr/>
        <a:lstStyle/>
        <a:p>
          <a:endParaRPr lang="en-US"/>
        </a:p>
      </dgm:t>
    </dgm:pt>
    <dgm:pt modelId="{9C3B4699-D2AC-4356-81C7-9B4FECB74367}">
      <dgm:prSet/>
      <dgm:spPr/>
      <dgm:t>
        <a:bodyPr/>
        <a:lstStyle/>
        <a:p>
          <a:pPr rtl="0"/>
          <a:r>
            <a:rPr lang="en-US"/>
            <a:t>Consumer tastes</a:t>
          </a:r>
          <a:endParaRPr lang="en-CA"/>
        </a:p>
      </dgm:t>
    </dgm:pt>
    <dgm:pt modelId="{867DDE85-8741-40CA-A387-28B5E99F1713}" type="parTrans" cxnId="{38C27C2E-CDFC-46FC-B9B3-9F725A70E62C}">
      <dgm:prSet/>
      <dgm:spPr/>
      <dgm:t>
        <a:bodyPr/>
        <a:lstStyle/>
        <a:p>
          <a:endParaRPr lang="en-US"/>
        </a:p>
      </dgm:t>
    </dgm:pt>
    <dgm:pt modelId="{FBBB78E9-6342-405C-A4A2-67C447506E5A}" type="sibTrans" cxnId="{38C27C2E-CDFC-46FC-B9B3-9F725A70E62C}">
      <dgm:prSet/>
      <dgm:spPr/>
      <dgm:t>
        <a:bodyPr/>
        <a:lstStyle/>
        <a:p>
          <a:endParaRPr lang="en-US"/>
        </a:p>
      </dgm:t>
    </dgm:pt>
    <dgm:pt modelId="{A3152AEF-2F5F-4ACD-92CD-13D19DCCEB60}">
      <dgm:prSet/>
      <dgm:spPr/>
      <dgm:t>
        <a:bodyPr/>
        <a:lstStyle/>
        <a:p>
          <a:pPr rtl="0"/>
          <a:r>
            <a:rPr lang="en-US"/>
            <a:t>Prices of substitutes or complements</a:t>
          </a:r>
          <a:endParaRPr lang="en-CA"/>
        </a:p>
      </dgm:t>
    </dgm:pt>
    <dgm:pt modelId="{1E176654-CADD-42B9-B37C-1387BE9650D5}" type="parTrans" cxnId="{ABC161A6-D098-4581-BDFD-FD1D96B3B30F}">
      <dgm:prSet/>
      <dgm:spPr/>
      <dgm:t>
        <a:bodyPr/>
        <a:lstStyle/>
        <a:p>
          <a:endParaRPr lang="en-US"/>
        </a:p>
      </dgm:t>
    </dgm:pt>
    <dgm:pt modelId="{43FB9EB9-28C4-437A-822F-88470ED7947C}" type="sibTrans" cxnId="{ABC161A6-D098-4581-BDFD-FD1D96B3B30F}">
      <dgm:prSet/>
      <dgm:spPr/>
      <dgm:t>
        <a:bodyPr/>
        <a:lstStyle/>
        <a:p>
          <a:endParaRPr lang="en-US"/>
        </a:p>
      </dgm:t>
    </dgm:pt>
    <dgm:pt modelId="{CBFA92F1-CC9C-4455-95F6-FBBCBBBDA500}">
      <dgm:prSet/>
      <dgm:spPr/>
      <dgm:t>
        <a:bodyPr/>
        <a:lstStyle/>
        <a:p>
          <a:pPr rtl="0"/>
          <a:r>
            <a:rPr lang="en-US"/>
            <a:t>Demographics (population, income, etc.)</a:t>
          </a:r>
          <a:endParaRPr lang="en-CA"/>
        </a:p>
      </dgm:t>
    </dgm:pt>
    <dgm:pt modelId="{D1EC4D48-026C-42C8-9B28-E4861CDADA85}" type="parTrans" cxnId="{228B0E59-78D4-4ACF-9F34-7576B27AEAA6}">
      <dgm:prSet/>
      <dgm:spPr/>
      <dgm:t>
        <a:bodyPr/>
        <a:lstStyle/>
        <a:p>
          <a:endParaRPr lang="en-US"/>
        </a:p>
      </dgm:t>
    </dgm:pt>
    <dgm:pt modelId="{65B148B9-5E31-4393-B7A9-A4C28151D732}" type="sibTrans" cxnId="{228B0E59-78D4-4ACF-9F34-7576B27AEAA6}">
      <dgm:prSet/>
      <dgm:spPr/>
      <dgm:t>
        <a:bodyPr/>
        <a:lstStyle/>
        <a:p>
          <a:endParaRPr lang="en-US"/>
        </a:p>
      </dgm:t>
    </dgm:pt>
    <dgm:pt modelId="{5BFD5837-FE84-4BAA-AD72-624287B6F405}">
      <dgm:prSet/>
      <dgm:spPr/>
      <dgm:t>
        <a:bodyPr/>
        <a:lstStyle/>
        <a:p>
          <a:pPr rtl="0"/>
          <a:r>
            <a:rPr lang="en-US"/>
            <a:t>Advertising</a:t>
          </a:r>
          <a:endParaRPr lang="en-CA"/>
        </a:p>
      </dgm:t>
    </dgm:pt>
    <dgm:pt modelId="{71DE5A51-CD3C-4C71-88B0-C9D9F3A49B44}" type="parTrans" cxnId="{332E362E-04C3-48C9-AEE9-0DC9C2F559C2}">
      <dgm:prSet/>
      <dgm:spPr/>
      <dgm:t>
        <a:bodyPr/>
        <a:lstStyle/>
        <a:p>
          <a:endParaRPr lang="en-US"/>
        </a:p>
      </dgm:t>
    </dgm:pt>
    <dgm:pt modelId="{5EE56264-6E27-4AD8-993A-79132172D206}" type="sibTrans" cxnId="{332E362E-04C3-48C9-AEE9-0DC9C2F559C2}">
      <dgm:prSet/>
      <dgm:spPr/>
      <dgm:t>
        <a:bodyPr/>
        <a:lstStyle/>
        <a:p>
          <a:endParaRPr lang="en-US"/>
        </a:p>
      </dgm:t>
    </dgm:pt>
    <dgm:pt modelId="{C7788587-1DF7-4FEE-91F8-4D65DF868191}">
      <dgm:prSet/>
      <dgm:spPr/>
      <dgm:t>
        <a:bodyPr/>
        <a:lstStyle/>
        <a:p>
          <a:pPr rtl="0"/>
          <a:r>
            <a:rPr lang="en-US"/>
            <a:t>…</a:t>
          </a:r>
          <a:endParaRPr lang="en-CA"/>
        </a:p>
      </dgm:t>
    </dgm:pt>
    <dgm:pt modelId="{E4698C6D-8A37-4AD3-B9B9-DF24DD997496}" type="parTrans" cxnId="{668948D3-CB19-48F0-BB4F-A08C4424E847}">
      <dgm:prSet/>
      <dgm:spPr/>
      <dgm:t>
        <a:bodyPr/>
        <a:lstStyle/>
        <a:p>
          <a:endParaRPr lang="en-US"/>
        </a:p>
      </dgm:t>
    </dgm:pt>
    <dgm:pt modelId="{730A57C6-3A66-41AB-89BA-BCF47AA172D9}" type="sibTrans" cxnId="{668948D3-CB19-48F0-BB4F-A08C4424E847}">
      <dgm:prSet/>
      <dgm:spPr/>
      <dgm:t>
        <a:bodyPr/>
        <a:lstStyle/>
        <a:p>
          <a:endParaRPr lang="en-US"/>
        </a:p>
      </dgm:t>
    </dgm:pt>
    <dgm:pt modelId="{EC08A682-C5EE-4F43-BEAC-664C27DB69B6}">
      <dgm:prSet/>
      <dgm:spPr/>
      <dgm:t>
        <a:bodyPr/>
        <a:lstStyle/>
        <a:p>
          <a:pPr rtl="0"/>
          <a:r>
            <a:rPr lang="en-US"/>
            <a:t>A demand curve describes the relationship between price and quantity demanded when </a:t>
          </a:r>
          <a:r>
            <a:rPr lang="en-US" b="1"/>
            <a:t>all</a:t>
          </a:r>
          <a:r>
            <a:rPr lang="en-US"/>
            <a:t> other factors are </a:t>
          </a:r>
          <a:r>
            <a:rPr lang="en-US" b="1"/>
            <a:t>held constant</a:t>
          </a:r>
          <a:r>
            <a:rPr lang="en-US"/>
            <a:t>.</a:t>
          </a:r>
          <a:endParaRPr lang="en-CA"/>
        </a:p>
      </dgm:t>
    </dgm:pt>
    <dgm:pt modelId="{7202DF05-6A70-4585-8E53-4F87F3451536}" type="parTrans" cxnId="{294AA4F7-9276-44A4-A402-22D8C5F680C2}">
      <dgm:prSet/>
      <dgm:spPr/>
      <dgm:t>
        <a:bodyPr/>
        <a:lstStyle/>
        <a:p>
          <a:endParaRPr lang="en-US"/>
        </a:p>
      </dgm:t>
    </dgm:pt>
    <dgm:pt modelId="{F44159BD-9E0A-41C2-BE53-67A02FE8E4F0}" type="sibTrans" cxnId="{294AA4F7-9276-44A4-A402-22D8C5F680C2}">
      <dgm:prSet/>
      <dgm:spPr/>
      <dgm:t>
        <a:bodyPr/>
        <a:lstStyle/>
        <a:p>
          <a:endParaRPr lang="en-US"/>
        </a:p>
      </dgm:t>
    </dgm:pt>
    <dgm:pt modelId="{E8AC7DA2-38EF-4BBF-AA84-9C80325C1CF8}">
      <dgm:prSet/>
      <dgm:spPr/>
      <dgm:t>
        <a:bodyPr/>
        <a:lstStyle/>
        <a:p>
          <a:pPr rtl="0"/>
          <a:r>
            <a:rPr lang="en-US"/>
            <a:t>If some other factors change, the demand curve will </a:t>
          </a:r>
          <a:r>
            <a:rPr lang="en-US" b="1"/>
            <a:t>shift</a:t>
          </a:r>
          <a:r>
            <a:rPr lang="en-US"/>
            <a:t>.</a:t>
          </a:r>
          <a:endParaRPr lang="en-CA"/>
        </a:p>
      </dgm:t>
    </dgm:pt>
    <dgm:pt modelId="{DA862BD2-64C5-4C9C-B5C3-341CBA8854AB}" type="parTrans" cxnId="{D93E1DA8-296E-43BA-AD28-77E4E8F3D464}">
      <dgm:prSet/>
      <dgm:spPr/>
      <dgm:t>
        <a:bodyPr/>
        <a:lstStyle/>
        <a:p>
          <a:endParaRPr lang="en-US"/>
        </a:p>
      </dgm:t>
    </dgm:pt>
    <dgm:pt modelId="{FCBA3FB3-F39A-4806-9BF1-2C5A692223FB}" type="sibTrans" cxnId="{D93E1DA8-296E-43BA-AD28-77E4E8F3D464}">
      <dgm:prSet/>
      <dgm:spPr/>
      <dgm:t>
        <a:bodyPr/>
        <a:lstStyle/>
        <a:p>
          <a:endParaRPr lang="en-US"/>
        </a:p>
      </dgm:t>
    </dgm:pt>
    <dgm:pt modelId="{5C58AAE9-B317-4A2A-BD7A-57275BAD79D3}" type="pres">
      <dgm:prSet presAssocID="{054D10ED-B73C-4A12-BED5-1632ACA6EEEE}" presName="linear" presStyleCnt="0">
        <dgm:presLayoutVars>
          <dgm:animLvl val="lvl"/>
          <dgm:resizeHandles val="exact"/>
        </dgm:presLayoutVars>
      </dgm:prSet>
      <dgm:spPr/>
    </dgm:pt>
    <dgm:pt modelId="{44DDEF36-9958-4A6C-BD55-EF5AF0C0964B}" type="pres">
      <dgm:prSet presAssocID="{4B2BA853-4610-4285-84D5-318DD704E55C}" presName="parentText" presStyleLbl="node1" presStyleIdx="0" presStyleCnt="3">
        <dgm:presLayoutVars>
          <dgm:chMax val="0"/>
          <dgm:bulletEnabled val="1"/>
        </dgm:presLayoutVars>
      </dgm:prSet>
      <dgm:spPr/>
    </dgm:pt>
    <dgm:pt modelId="{BB4290DC-D418-4E7F-B26E-2185B96CAAB6}" type="pres">
      <dgm:prSet presAssocID="{4B2BA853-4610-4285-84D5-318DD704E55C}" presName="childText" presStyleLbl="revTx" presStyleIdx="0" presStyleCnt="1">
        <dgm:presLayoutVars>
          <dgm:bulletEnabled val="1"/>
        </dgm:presLayoutVars>
      </dgm:prSet>
      <dgm:spPr/>
    </dgm:pt>
    <dgm:pt modelId="{457EB4EC-69AC-4FD7-A659-91F85D2B82C5}" type="pres">
      <dgm:prSet presAssocID="{EC08A682-C5EE-4F43-BEAC-664C27DB69B6}" presName="parentText" presStyleLbl="node1" presStyleIdx="1" presStyleCnt="3">
        <dgm:presLayoutVars>
          <dgm:chMax val="0"/>
          <dgm:bulletEnabled val="1"/>
        </dgm:presLayoutVars>
      </dgm:prSet>
      <dgm:spPr/>
    </dgm:pt>
    <dgm:pt modelId="{6A25F5F5-418D-42C9-8049-593942F916E5}" type="pres">
      <dgm:prSet presAssocID="{F44159BD-9E0A-41C2-BE53-67A02FE8E4F0}" presName="spacer" presStyleCnt="0"/>
      <dgm:spPr/>
    </dgm:pt>
    <dgm:pt modelId="{A863ADEE-B2E5-4E41-B22A-5B68A7E28EA4}" type="pres">
      <dgm:prSet presAssocID="{E8AC7DA2-38EF-4BBF-AA84-9C80325C1CF8}" presName="parentText" presStyleLbl="node1" presStyleIdx="2" presStyleCnt="3">
        <dgm:presLayoutVars>
          <dgm:chMax val="0"/>
          <dgm:bulletEnabled val="1"/>
        </dgm:presLayoutVars>
      </dgm:prSet>
      <dgm:spPr/>
    </dgm:pt>
  </dgm:ptLst>
  <dgm:cxnLst>
    <dgm:cxn modelId="{75777604-9767-4438-8A3B-64293CEF0315}" type="presOf" srcId="{C7788587-1DF7-4FEE-91F8-4D65DF868191}" destId="{BB4290DC-D418-4E7F-B26E-2185B96CAAB6}" srcOrd="0" destOrd="4" presId="urn:microsoft.com/office/officeart/2005/8/layout/vList2"/>
    <dgm:cxn modelId="{B9270225-108C-4E4D-B4B5-8DD21FD196F1}" type="presOf" srcId="{5BFD5837-FE84-4BAA-AD72-624287B6F405}" destId="{BB4290DC-D418-4E7F-B26E-2185B96CAAB6}" srcOrd="0" destOrd="3" presId="urn:microsoft.com/office/officeart/2005/8/layout/vList2"/>
    <dgm:cxn modelId="{332E362E-04C3-48C9-AEE9-0DC9C2F559C2}" srcId="{4B2BA853-4610-4285-84D5-318DD704E55C}" destId="{5BFD5837-FE84-4BAA-AD72-624287B6F405}" srcOrd="3" destOrd="0" parTransId="{71DE5A51-CD3C-4C71-88B0-C9D9F3A49B44}" sibTransId="{5EE56264-6E27-4AD8-993A-79132172D206}"/>
    <dgm:cxn modelId="{38C27C2E-CDFC-46FC-B9B3-9F725A70E62C}" srcId="{4B2BA853-4610-4285-84D5-318DD704E55C}" destId="{9C3B4699-D2AC-4356-81C7-9B4FECB74367}" srcOrd="0" destOrd="0" parTransId="{867DDE85-8741-40CA-A387-28B5E99F1713}" sibTransId="{FBBB78E9-6342-405C-A4A2-67C447506E5A}"/>
    <dgm:cxn modelId="{053F5B5D-2347-42F0-A421-01C1C250E588}" type="presOf" srcId="{054D10ED-B73C-4A12-BED5-1632ACA6EEEE}" destId="{5C58AAE9-B317-4A2A-BD7A-57275BAD79D3}" srcOrd="0" destOrd="0" presId="urn:microsoft.com/office/officeart/2005/8/layout/vList2"/>
    <dgm:cxn modelId="{2E0FC756-F2C2-44B4-8CCB-BDCA4BB2F85C}" type="presOf" srcId="{CBFA92F1-CC9C-4455-95F6-FBBCBBBDA500}" destId="{BB4290DC-D418-4E7F-B26E-2185B96CAAB6}" srcOrd="0" destOrd="2" presId="urn:microsoft.com/office/officeart/2005/8/layout/vList2"/>
    <dgm:cxn modelId="{228B0E59-78D4-4ACF-9F34-7576B27AEAA6}" srcId="{4B2BA853-4610-4285-84D5-318DD704E55C}" destId="{CBFA92F1-CC9C-4455-95F6-FBBCBBBDA500}" srcOrd="2" destOrd="0" parTransId="{D1EC4D48-026C-42C8-9B28-E4861CDADA85}" sibTransId="{65B148B9-5E31-4393-B7A9-A4C28151D732}"/>
    <dgm:cxn modelId="{ABC161A6-D098-4581-BDFD-FD1D96B3B30F}" srcId="{4B2BA853-4610-4285-84D5-318DD704E55C}" destId="{A3152AEF-2F5F-4ACD-92CD-13D19DCCEB60}" srcOrd="1" destOrd="0" parTransId="{1E176654-CADD-42B9-B37C-1387BE9650D5}" sibTransId="{43FB9EB9-28C4-437A-822F-88470ED7947C}"/>
    <dgm:cxn modelId="{D93E1DA8-296E-43BA-AD28-77E4E8F3D464}" srcId="{054D10ED-B73C-4A12-BED5-1632ACA6EEEE}" destId="{E8AC7DA2-38EF-4BBF-AA84-9C80325C1CF8}" srcOrd="2" destOrd="0" parTransId="{DA862BD2-64C5-4C9C-B5C3-341CBA8854AB}" sibTransId="{FCBA3FB3-F39A-4806-9BF1-2C5A692223FB}"/>
    <dgm:cxn modelId="{EFFFEAAB-372E-4FD2-8894-016D84797276}" srcId="{054D10ED-B73C-4A12-BED5-1632ACA6EEEE}" destId="{4B2BA853-4610-4285-84D5-318DD704E55C}" srcOrd="0" destOrd="0" parTransId="{E67FD0B3-CFD6-43FF-8A9F-B328AFFAE207}" sibTransId="{78D03DB3-7CE2-42C0-A936-C8E1ADE4D434}"/>
    <dgm:cxn modelId="{538420B5-290E-4C43-A8A4-D33DA9A0D1D5}" type="presOf" srcId="{EC08A682-C5EE-4F43-BEAC-664C27DB69B6}" destId="{457EB4EC-69AC-4FD7-A659-91F85D2B82C5}" srcOrd="0" destOrd="0" presId="urn:microsoft.com/office/officeart/2005/8/layout/vList2"/>
    <dgm:cxn modelId="{16CBBDB6-6AF9-4519-A145-5B4B9996F2F5}" type="presOf" srcId="{A3152AEF-2F5F-4ACD-92CD-13D19DCCEB60}" destId="{BB4290DC-D418-4E7F-B26E-2185B96CAAB6}" srcOrd="0" destOrd="1" presId="urn:microsoft.com/office/officeart/2005/8/layout/vList2"/>
    <dgm:cxn modelId="{F8E7CECD-F2C9-4215-B26A-3D7BEB2FD6C0}" type="presOf" srcId="{9C3B4699-D2AC-4356-81C7-9B4FECB74367}" destId="{BB4290DC-D418-4E7F-B26E-2185B96CAAB6}" srcOrd="0" destOrd="0" presId="urn:microsoft.com/office/officeart/2005/8/layout/vList2"/>
    <dgm:cxn modelId="{DB8D07D2-FA5F-46FD-BB68-5EF7E744A278}" type="presOf" srcId="{E8AC7DA2-38EF-4BBF-AA84-9C80325C1CF8}" destId="{A863ADEE-B2E5-4E41-B22A-5B68A7E28EA4}" srcOrd="0" destOrd="0" presId="urn:microsoft.com/office/officeart/2005/8/layout/vList2"/>
    <dgm:cxn modelId="{668948D3-CB19-48F0-BB4F-A08C4424E847}" srcId="{4B2BA853-4610-4285-84D5-318DD704E55C}" destId="{C7788587-1DF7-4FEE-91F8-4D65DF868191}" srcOrd="4" destOrd="0" parTransId="{E4698C6D-8A37-4AD3-B9B9-DF24DD997496}" sibTransId="{730A57C6-3A66-41AB-89BA-BCF47AA172D9}"/>
    <dgm:cxn modelId="{5DC8CAD9-3797-4423-8DE4-68714AB5A9B9}" type="presOf" srcId="{4B2BA853-4610-4285-84D5-318DD704E55C}" destId="{44DDEF36-9958-4A6C-BD55-EF5AF0C0964B}" srcOrd="0" destOrd="0" presId="urn:microsoft.com/office/officeart/2005/8/layout/vList2"/>
    <dgm:cxn modelId="{294AA4F7-9276-44A4-A402-22D8C5F680C2}" srcId="{054D10ED-B73C-4A12-BED5-1632ACA6EEEE}" destId="{EC08A682-C5EE-4F43-BEAC-664C27DB69B6}" srcOrd="1" destOrd="0" parTransId="{7202DF05-6A70-4585-8E53-4F87F3451536}" sibTransId="{F44159BD-9E0A-41C2-BE53-67A02FE8E4F0}"/>
    <dgm:cxn modelId="{2057F3E2-D441-4565-BCD7-08C6C150213A}" type="presParOf" srcId="{5C58AAE9-B317-4A2A-BD7A-57275BAD79D3}" destId="{44DDEF36-9958-4A6C-BD55-EF5AF0C0964B}" srcOrd="0" destOrd="0" presId="urn:microsoft.com/office/officeart/2005/8/layout/vList2"/>
    <dgm:cxn modelId="{DAC38604-7881-416F-A9F5-F2AD17774E42}" type="presParOf" srcId="{5C58AAE9-B317-4A2A-BD7A-57275BAD79D3}" destId="{BB4290DC-D418-4E7F-B26E-2185B96CAAB6}" srcOrd="1" destOrd="0" presId="urn:microsoft.com/office/officeart/2005/8/layout/vList2"/>
    <dgm:cxn modelId="{EF3E05E4-0F9F-48AB-996C-3F6E7297BB5A}" type="presParOf" srcId="{5C58AAE9-B317-4A2A-BD7A-57275BAD79D3}" destId="{457EB4EC-69AC-4FD7-A659-91F85D2B82C5}" srcOrd="2" destOrd="0" presId="urn:microsoft.com/office/officeart/2005/8/layout/vList2"/>
    <dgm:cxn modelId="{F738DEDE-A279-45F2-AD51-E9E2431D3E55}" type="presParOf" srcId="{5C58AAE9-B317-4A2A-BD7A-57275BAD79D3}" destId="{6A25F5F5-418D-42C9-8049-593942F916E5}" srcOrd="3" destOrd="0" presId="urn:microsoft.com/office/officeart/2005/8/layout/vList2"/>
    <dgm:cxn modelId="{F43FFCF3-70C3-4BCD-AEC5-6381579BDAF7}" type="presParOf" srcId="{5C58AAE9-B317-4A2A-BD7A-57275BAD79D3}" destId="{A863ADEE-B2E5-4E41-B22A-5B68A7E28EA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2C784C-5996-4046-B73C-8D11965D70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8F56759-DB02-4BCD-84C5-FAC5FC4DA81E}">
      <dgm:prSet/>
      <dgm:spPr/>
      <dgm:t>
        <a:bodyPr/>
        <a:lstStyle/>
        <a:p>
          <a:pPr rtl="0"/>
          <a:r>
            <a:rPr lang="en-US"/>
            <a:t>Firm: what is the demand for a firm’s product</a:t>
          </a:r>
          <a:endParaRPr lang="en-CA"/>
        </a:p>
      </dgm:t>
    </dgm:pt>
    <dgm:pt modelId="{02A18574-D91A-42A6-BB13-6BB76A6A753B}" type="parTrans" cxnId="{DFD93D2C-99EF-4905-98AD-CFF8695B7696}">
      <dgm:prSet/>
      <dgm:spPr/>
      <dgm:t>
        <a:bodyPr/>
        <a:lstStyle/>
        <a:p>
          <a:endParaRPr lang="en-US"/>
        </a:p>
      </dgm:t>
    </dgm:pt>
    <dgm:pt modelId="{1CF51C7A-D695-44C6-960A-9B13CF580E70}" type="sibTrans" cxnId="{DFD93D2C-99EF-4905-98AD-CFF8695B7696}">
      <dgm:prSet/>
      <dgm:spPr/>
      <dgm:t>
        <a:bodyPr/>
        <a:lstStyle/>
        <a:p>
          <a:endParaRPr lang="en-US"/>
        </a:p>
      </dgm:t>
    </dgm:pt>
    <dgm:pt modelId="{3542EFBB-7F14-4F0E-B1B3-AA5121CD9BDD}">
      <dgm:prSet/>
      <dgm:spPr/>
      <dgm:t>
        <a:bodyPr/>
        <a:lstStyle/>
        <a:p>
          <a:pPr rtl="0"/>
          <a:r>
            <a:rPr lang="en-US"/>
            <a:t>i.e. iPad, GM trucks, posts on Instagram</a:t>
          </a:r>
          <a:endParaRPr lang="en-CA"/>
        </a:p>
      </dgm:t>
    </dgm:pt>
    <dgm:pt modelId="{08B7F739-58F6-461B-A6BA-FAA47EEC77B3}" type="parTrans" cxnId="{A6894A25-CFE2-4AF2-9BAD-B1CD49E8862F}">
      <dgm:prSet/>
      <dgm:spPr/>
      <dgm:t>
        <a:bodyPr/>
        <a:lstStyle/>
        <a:p>
          <a:endParaRPr lang="en-US"/>
        </a:p>
      </dgm:t>
    </dgm:pt>
    <dgm:pt modelId="{7D9A9114-142E-417A-BB3F-2AEEC7902940}" type="sibTrans" cxnId="{A6894A25-CFE2-4AF2-9BAD-B1CD49E8862F}">
      <dgm:prSet/>
      <dgm:spPr/>
      <dgm:t>
        <a:bodyPr/>
        <a:lstStyle/>
        <a:p>
          <a:endParaRPr lang="en-US"/>
        </a:p>
      </dgm:t>
    </dgm:pt>
    <dgm:pt modelId="{9A8B51B9-0EB1-43CE-A08C-174651EDD674}">
      <dgm:prSet/>
      <dgm:spPr/>
      <dgm:t>
        <a:bodyPr/>
        <a:lstStyle/>
        <a:p>
          <a:pPr rtl="0"/>
          <a:r>
            <a:rPr lang="en-US"/>
            <a:t>Market: what is the demand for a variety of similar products</a:t>
          </a:r>
          <a:endParaRPr lang="en-CA"/>
        </a:p>
      </dgm:t>
    </dgm:pt>
    <dgm:pt modelId="{6BF54BB1-A1A3-4B41-8EAD-6785B3D4A984}" type="parTrans" cxnId="{3D434341-919B-4E1A-9C75-DA922AC2276F}">
      <dgm:prSet/>
      <dgm:spPr/>
      <dgm:t>
        <a:bodyPr/>
        <a:lstStyle/>
        <a:p>
          <a:endParaRPr lang="en-US"/>
        </a:p>
      </dgm:t>
    </dgm:pt>
    <dgm:pt modelId="{EBE0E6EC-5E8A-4D1B-8B76-29C31DA6DE3D}" type="sibTrans" cxnId="{3D434341-919B-4E1A-9C75-DA922AC2276F}">
      <dgm:prSet/>
      <dgm:spPr/>
      <dgm:t>
        <a:bodyPr/>
        <a:lstStyle/>
        <a:p>
          <a:endParaRPr lang="en-US"/>
        </a:p>
      </dgm:t>
    </dgm:pt>
    <dgm:pt modelId="{1F9D6B21-CB6A-4AAD-A8D3-6244170F5C98}">
      <dgm:prSet/>
      <dgm:spPr/>
      <dgm:t>
        <a:bodyPr/>
        <a:lstStyle/>
        <a:p>
          <a:pPr rtl="0"/>
          <a:r>
            <a:rPr lang="en-US"/>
            <a:t>i.e. Tablet computers</a:t>
          </a:r>
          <a:endParaRPr lang="en-CA"/>
        </a:p>
      </dgm:t>
    </dgm:pt>
    <dgm:pt modelId="{DA8072AA-4E45-4E9D-8731-1B02CE08D0AA}" type="parTrans" cxnId="{856EB82E-EE0D-4B34-B6E8-B76F22206721}">
      <dgm:prSet/>
      <dgm:spPr/>
      <dgm:t>
        <a:bodyPr/>
        <a:lstStyle/>
        <a:p>
          <a:endParaRPr lang="en-US"/>
        </a:p>
      </dgm:t>
    </dgm:pt>
    <dgm:pt modelId="{8542D46E-A48E-44A1-A35C-82326BDD81C8}" type="sibTrans" cxnId="{856EB82E-EE0D-4B34-B6E8-B76F22206721}">
      <dgm:prSet/>
      <dgm:spPr/>
      <dgm:t>
        <a:bodyPr/>
        <a:lstStyle/>
        <a:p>
          <a:endParaRPr lang="en-US"/>
        </a:p>
      </dgm:t>
    </dgm:pt>
    <dgm:pt modelId="{7711AEEB-53DE-4761-807D-0698DA53F875}">
      <dgm:prSet/>
      <dgm:spPr/>
      <dgm:t>
        <a:bodyPr/>
        <a:lstStyle/>
        <a:p>
          <a:pPr rtl="0"/>
          <a:r>
            <a:rPr lang="en-US" dirty="0"/>
            <a:t>This works best when the product is relatively homogenous (like oil), but the model works well even if the product isn’t completely homogenous. </a:t>
          </a:r>
          <a:endParaRPr lang="en-CA" dirty="0"/>
        </a:p>
      </dgm:t>
    </dgm:pt>
    <dgm:pt modelId="{BC640237-C0DE-4E08-88FF-146B29013461}" type="parTrans" cxnId="{AB06A0A5-2F82-47FE-89F6-0799E22AD104}">
      <dgm:prSet/>
      <dgm:spPr/>
      <dgm:t>
        <a:bodyPr/>
        <a:lstStyle/>
        <a:p>
          <a:endParaRPr lang="en-US"/>
        </a:p>
      </dgm:t>
    </dgm:pt>
    <dgm:pt modelId="{93C0E06A-F530-4824-851E-DFC1E980516C}" type="sibTrans" cxnId="{AB06A0A5-2F82-47FE-89F6-0799E22AD104}">
      <dgm:prSet/>
      <dgm:spPr/>
      <dgm:t>
        <a:bodyPr/>
        <a:lstStyle/>
        <a:p>
          <a:endParaRPr lang="en-US"/>
        </a:p>
      </dgm:t>
    </dgm:pt>
    <dgm:pt modelId="{8A274C7E-9A00-4EF8-A3AB-C5835F7EC30B}">
      <dgm:prSet/>
      <dgm:spPr/>
      <dgm:t>
        <a:bodyPr/>
        <a:lstStyle/>
        <a:p>
          <a:pPr rtl="0"/>
          <a:r>
            <a:rPr lang="en-US" dirty="0"/>
            <a:t>Individual: what does a given consumer demand of a given product</a:t>
          </a:r>
          <a:endParaRPr lang="en-CA" dirty="0"/>
        </a:p>
      </dgm:t>
    </dgm:pt>
    <dgm:pt modelId="{7969FBB3-7DB4-499A-80CC-5C934A197FFC}" type="parTrans" cxnId="{241459A1-795B-4CEF-9E5F-E46DBB2BD90C}">
      <dgm:prSet/>
      <dgm:spPr/>
      <dgm:t>
        <a:bodyPr/>
        <a:lstStyle/>
        <a:p>
          <a:endParaRPr lang="en-US"/>
        </a:p>
      </dgm:t>
    </dgm:pt>
    <dgm:pt modelId="{0D6E682C-BC94-406E-9722-98823A70BDFF}" type="sibTrans" cxnId="{241459A1-795B-4CEF-9E5F-E46DBB2BD90C}">
      <dgm:prSet/>
      <dgm:spPr/>
      <dgm:t>
        <a:bodyPr/>
        <a:lstStyle/>
        <a:p>
          <a:endParaRPr lang="en-US"/>
        </a:p>
      </dgm:t>
    </dgm:pt>
    <dgm:pt modelId="{06A980BA-7ADE-4D08-AE5C-E2A7D818B9E6}">
      <dgm:prSet/>
      <dgm:spPr/>
      <dgm:t>
        <a:bodyPr/>
        <a:lstStyle/>
        <a:p>
          <a:pPr rtl="0"/>
          <a:r>
            <a:rPr lang="en-US" dirty="0"/>
            <a:t>How many beers would I buy at a given price?</a:t>
          </a:r>
          <a:endParaRPr lang="en-CA" dirty="0"/>
        </a:p>
      </dgm:t>
    </dgm:pt>
    <dgm:pt modelId="{A062151D-5875-4A3F-AC86-FF47A156D74E}" type="parTrans" cxnId="{DE9FF31F-3D4E-49F5-935F-FC5D662E0C1B}">
      <dgm:prSet/>
      <dgm:spPr/>
      <dgm:t>
        <a:bodyPr/>
        <a:lstStyle/>
        <a:p>
          <a:endParaRPr lang="en-US"/>
        </a:p>
      </dgm:t>
    </dgm:pt>
    <dgm:pt modelId="{4320DC0A-512A-430A-9A72-E231ED8931D4}" type="sibTrans" cxnId="{DE9FF31F-3D4E-49F5-935F-FC5D662E0C1B}">
      <dgm:prSet/>
      <dgm:spPr/>
      <dgm:t>
        <a:bodyPr/>
        <a:lstStyle/>
        <a:p>
          <a:endParaRPr lang="en-US"/>
        </a:p>
      </dgm:t>
    </dgm:pt>
    <dgm:pt modelId="{46D60D71-911E-4E3D-ADC2-C2580C13840C}">
      <dgm:prSet/>
      <dgm:spPr/>
      <dgm:t>
        <a:bodyPr/>
        <a:lstStyle/>
        <a:p>
          <a:pPr rtl="0"/>
          <a:r>
            <a:rPr lang="en-US"/>
            <a:t>Our GM example focused on FIRM demand. Our model of supply and demand today will use MARKET demand.</a:t>
          </a:r>
          <a:endParaRPr lang="en-CA"/>
        </a:p>
      </dgm:t>
    </dgm:pt>
    <dgm:pt modelId="{39BEF838-830B-446C-AEBA-8E68A378F1EC}" type="parTrans" cxnId="{9CEF1CF1-77E8-4D32-B436-6705EA333544}">
      <dgm:prSet/>
      <dgm:spPr/>
      <dgm:t>
        <a:bodyPr/>
        <a:lstStyle/>
        <a:p>
          <a:endParaRPr lang="en-US"/>
        </a:p>
      </dgm:t>
    </dgm:pt>
    <dgm:pt modelId="{14C463DC-C325-490E-8F25-63E42BFB61FB}" type="sibTrans" cxnId="{9CEF1CF1-77E8-4D32-B436-6705EA333544}">
      <dgm:prSet/>
      <dgm:spPr/>
      <dgm:t>
        <a:bodyPr/>
        <a:lstStyle/>
        <a:p>
          <a:endParaRPr lang="en-US"/>
        </a:p>
      </dgm:t>
    </dgm:pt>
    <dgm:pt modelId="{ECC59385-430D-41DD-9FB5-BE6BBCCF241F}">
      <dgm:prSet/>
      <dgm:spPr/>
      <dgm:t>
        <a:bodyPr/>
        <a:lstStyle/>
        <a:p>
          <a:pPr rtl="0"/>
          <a:r>
            <a:rPr lang="en-US"/>
            <a:t>Law of demand relevant to all three.</a:t>
          </a:r>
          <a:endParaRPr lang="en-CA"/>
        </a:p>
      </dgm:t>
    </dgm:pt>
    <dgm:pt modelId="{DC315ADF-EF69-44DC-A4D0-D6FAB98BC84B}" type="parTrans" cxnId="{B45EF21A-3CA2-41A2-B28B-74A21D084932}">
      <dgm:prSet/>
      <dgm:spPr/>
      <dgm:t>
        <a:bodyPr/>
        <a:lstStyle/>
        <a:p>
          <a:endParaRPr lang="en-US"/>
        </a:p>
      </dgm:t>
    </dgm:pt>
    <dgm:pt modelId="{087121CD-8D2C-44CD-B25E-3F207DC83CF3}" type="sibTrans" cxnId="{B45EF21A-3CA2-41A2-B28B-74A21D084932}">
      <dgm:prSet/>
      <dgm:spPr/>
      <dgm:t>
        <a:bodyPr/>
        <a:lstStyle/>
        <a:p>
          <a:endParaRPr lang="en-US"/>
        </a:p>
      </dgm:t>
    </dgm:pt>
    <dgm:pt modelId="{AB821402-8C48-4605-96CD-445A5527B9A1}" type="pres">
      <dgm:prSet presAssocID="{112C784C-5996-4046-B73C-8D11965D70A1}" presName="linear" presStyleCnt="0">
        <dgm:presLayoutVars>
          <dgm:animLvl val="lvl"/>
          <dgm:resizeHandles val="exact"/>
        </dgm:presLayoutVars>
      </dgm:prSet>
      <dgm:spPr/>
    </dgm:pt>
    <dgm:pt modelId="{91519897-312A-4726-8CBA-5D8876F7F90F}" type="pres">
      <dgm:prSet presAssocID="{68F56759-DB02-4BCD-84C5-FAC5FC4DA81E}" presName="parentText" presStyleLbl="node1" presStyleIdx="0" presStyleCnt="4">
        <dgm:presLayoutVars>
          <dgm:chMax val="0"/>
          <dgm:bulletEnabled val="1"/>
        </dgm:presLayoutVars>
      </dgm:prSet>
      <dgm:spPr/>
    </dgm:pt>
    <dgm:pt modelId="{BEFD0C3E-8E1E-490E-A8E9-0DAD285679FC}" type="pres">
      <dgm:prSet presAssocID="{68F56759-DB02-4BCD-84C5-FAC5FC4DA81E}" presName="childText" presStyleLbl="revTx" presStyleIdx="0" presStyleCnt="4">
        <dgm:presLayoutVars>
          <dgm:bulletEnabled val="1"/>
        </dgm:presLayoutVars>
      </dgm:prSet>
      <dgm:spPr/>
    </dgm:pt>
    <dgm:pt modelId="{93CE74AC-EE3D-4E74-B5DA-26728DB9D6DB}" type="pres">
      <dgm:prSet presAssocID="{9A8B51B9-0EB1-43CE-A08C-174651EDD674}" presName="parentText" presStyleLbl="node1" presStyleIdx="1" presStyleCnt="4">
        <dgm:presLayoutVars>
          <dgm:chMax val="0"/>
          <dgm:bulletEnabled val="1"/>
        </dgm:presLayoutVars>
      </dgm:prSet>
      <dgm:spPr/>
    </dgm:pt>
    <dgm:pt modelId="{538BA50A-3B72-4CB9-951C-6932C86F6371}" type="pres">
      <dgm:prSet presAssocID="{9A8B51B9-0EB1-43CE-A08C-174651EDD674}" presName="childText" presStyleLbl="revTx" presStyleIdx="1" presStyleCnt="4">
        <dgm:presLayoutVars>
          <dgm:bulletEnabled val="1"/>
        </dgm:presLayoutVars>
      </dgm:prSet>
      <dgm:spPr/>
    </dgm:pt>
    <dgm:pt modelId="{2EFF2E9D-1E09-4C9F-A8DF-A6CC38161557}" type="pres">
      <dgm:prSet presAssocID="{8A274C7E-9A00-4EF8-A3AB-C5835F7EC30B}" presName="parentText" presStyleLbl="node1" presStyleIdx="2" presStyleCnt="4">
        <dgm:presLayoutVars>
          <dgm:chMax val="0"/>
          <dgm:bulletEnabled val="1"/>
        </dgm:presLayoutVars>
      </dgm:prSet>
      <dgm:spPr/>
    </dgm:pt>
    <dgm:pt modelId="{2112D140-801C-4FFE-B162-7EC288CF76D3}" type="pres">
      <dgm:prSet presAssocID="{8A274C7E-9A00-4EF8-A3AB-C5835F7EC30B}" presName="childText" presStyleLbl="revTx" presStyleIdx="2" presStyleCnt="4">
        <dgm:presLayoutVars>
          <dgm:bulletEnabled val="1"/>
        </dgm:presLayoutVars>
      </dgm:prSet>
      <dgm:spPr/>
    </dgm:pt>
    <dgm:pt modelId="{504C590C-7D44-40E8-B526-BDEEEB51D049}" type="pres">
      <dgm:prSet presAssocID="{46D60D71-911E-4E3D-ADC2-C2580C13840C}" presName="parentText" presStyleLbl="node1" presStyleIdx="3" presStyleCnt="4">
        <dgm:presLayoutVars>
          <dgm:chMax val="0"/>
          <dgm:bulletEnabled val="1"/>
        </dgm:presLayoutVars>
      </dgm:prSet>
      <dgm:spPr/>
    </dgm:pt>
    <dgm:pt modelId="{FAD42D3F-8148-41C6-B236-1D559AFA769D}" type="pres">
      <dgm:prSet presAssocID="{46D60D71-911E-4E3D-ADC2-C2580C13840C}" presName="childText" presStyleLbl="revTx" presStyleIdx="3" presStyleCnt="4">
        <dgm:presLayoutVars>
          <dgm:bulletEnabled val="1"/>
        </dgm:presLayoutVars>
      </dgm:prSet>
      <dgm:spPr/>
    </dgm:pt>
  </dgm:ptLst>
  <dgm:cxnLst>
    <dgm:cxn modelId="{69D67F05-DDC7-44D3-9F3E-AE3ADB02F3DC}" type="presOf" srcId="{06A980BA-7ADE-4D08-AE5C-E2A7D818B9E6}" destId="{2112D140-801C-4FFE-B162-7EC288CF76D3}" srcOrd="0" destOrd="0" presId="urn:microsoft.com/office/officeart/2005/8/layout/vList2"/>
    <dgm:cxn modelId="{B45EF21A-3CA2-41A2-B28B-74A21D084932}" srcId="{46D60D71-911E-4E3D-ADC2-C2580C13840C}" destId="{ECC59385-430D-41DD-9FB5-BE6BBCCF241F}" srcOrd="0" destOrd="0" parTransId="{DC315ADF-EF69-44DC-A4D0-D6FAB98BC84B}" sibTransId="{087121CD-8D2C-44CD-B25E-3F207DC83CF3}"/>
    <dgm:cxn modelId="{DE9FF31F-3D4E-49F5-935F-FC5D662E0C1B}" srcId="{8A274C7E-9A00-4EF8-A3AB-C5835F7EC30B}" destId="{06A980BA-7ADE-4D08-AE5C-E2A7D818B9E6}" srcOrd="0" destOrd="0" parTransId="{A062151D-5875-4A3F-AC86-FF47A156D74E}" sibTransId="{4320DC0A-512A-430A-9A72-E231ED8931D4}"/>
    <dgm:cxn modelId="{A6894A25-CFE2-4AF2-9BAD-B1CD49E8862F}" srcId="{68F56759-DB02-4BCD-84C5-FAC5FC4DA81E}" destId="{3542EFBB-7F14-4F0E-B1B3-AA5121CD9BDD}" srcOrd="0" destOrd="0" parTransId="{08B7F739-58F6-461B-A6BA-FAA47EEC77B3}" sibTransId="{7D9A9114-142E-417A-BB3F-2AEEC7902940}"/>
    <dgm:cxn modelId="{DFD93D2C-99EF-4905-98AD-CFF8695B7696}" srcId="{112C784C-5996-4046-B73C-8D11965D70A1}" destId="{68F56759-DB02-4BCD-84C5-FAC5FC4DA81E}" srcOrd="0" destOrd="0" parTransId="{02A18574-D91A-42A6-BB13-6BB76A6A753B}" sibTransId="{1CF51C7A-D695-44C6-960A-9B13CF580E70}"/>
    <dgm:cxn modelId="{856EB82E-EE0D-4B34-B6E8-B76F22206721}" srcId="{9A8B51B9-0EB1-43CE-A08C-174651EDD674}" destId="{1F9D6B21-CB6A-4AAD-A8D3-6244170F5C98}" srcOrd="0" destOrd="0" parTransId="{DA8072AA-4E45-4E9D-8731-1B02CE08D0AA}" sibTransId="{8542D46E-A48E-44A1-A35C-82326BDD81C8}"/>
    <dgm:cxn modelId="{3D434341-919B-4E1A-9C75-DA922AC2276F}" srcId="{112C784C-5996-4046-B73C-8D11965D70A1}" destId="{9A8B51B9-0EB1-43CE-A08C-174651EDD674}" srcOrd="1" destOrd="0" parTransId="{6BF54BB1-A1A3-4B41-8EAD-6785B3D4A984}" sibTransId="{EBE0E6EC-5E8A-4D1B-8B76-29C31DA6DE3D}"/>
    <dgm:cxn modelId="{1A96966D-48FF-4607-958F-876594D387F2}" type="presOf" srcId="{3542EFBB-7F14-4F0E-B1B3-AA5121CD9BDD}" destId="{BEFD0C3E-8E1E-490E-A8E9-0DAD285679FC}" srcOrd="0" destOrd="0" presId="urn:microsoft.com/office/officeart/2005/8/layout/vList2"/>
    <dgm:cxn modelId="{CB5DA14E-5608-4C04-81DC-B3536F2AB0DA}" type="presOf" srcId="{1F9D6B21-CB6A-4AAD-A8D3-6244170F5C98}" destId="{538BA50A-3B72-4CB9-951C-6932C86F6371}" srcOrd="0" destOrd="0" presId="urn:microsoft.com/office/officeart/2005/8/layout/vList2"/>
    <dgm:cxn modelId="{2F6EFA83-9BEE-4688-8900-851A3FAC4C79}" type="presOf" srcId="{7711AEEB-53DE-4761-807D-0698DA53F875}" destId="{538BA50A-3B72-4CB9-951C-6932C86F6371}" srcOrd="0" destOrd="1" presId="urn:microsoft.com/office/officeart/2005/8/layout/vList2"/>
    <dgm:cxn modelId="{90CB808C-C679-4B07-96C3-2587B4CC88C2}" type="presOf" srcId="{68F56759-DB02-4BCD-84C5-FAC5FC4DA81E}" destId="{91519897-312A-4726-8CBA-5D8876F7F90F}" srcOrd="0" destOrd="0" presId="urn:microsoft.com/office/officeart/2005/8/layout/vList2"/>
    <dgm:cxn modelId="{371DE296-F28F-4C65-968F-4298FC954566}" type="presOf" srcId="{46D60D71-911E-4E3D-ADC2-C2580C13840C}" destId="{504C590C-7D44-40E8-B526-BDEEEB51D049}" srcOrd="0" destOrd="0" presId="urn:microsoft.com/office/officeart/2005/8/layout/vList2"/>
    <dgm:cxn modelId="{241459A1-795B-4CEF-9E5F-E46DBB2BD90C}" srcId="{112C784C-5996-4046-B73C-8D11965D70A1}" destId="{8A274C7E-9A00-4EF8-A3AB-C5835F7EC30B}" srcOrd="2" destOrd="0" parTransId="{7969FBB3-7DB4-499A-80CC-5C934A197FFC}" sibTransId="{0D6E682C-BC94-406E-9722-98823A70BDFF}"/>
    <dgm:cxn modelId="{AEC358A4-2382-4A76-A548-98AB4ADDF942}" type="presOf" srcId="{8A274C7E-9A00-4EF8-A3AB-C5835F7EC30B}" destId="{2EFF2E9D-1E09-4C9F-A8DF-A6CC38161557}" srcOrd="0" destOrd="0" presId="urn:microsoft.com/office/officeart/2005/8/layout/vList2"/>
    <dgm:cxn modelId="{AB06A0A5-2F82-47FE-89F6-0799E22AD104}" srcId="{9A8B51B9-0EB1-43CE-A08C-174651EDD674}" destId="{7711AEEB-53DE-4761-807D-0698DA53F875}" srcOrd="1" destOrd="0" parTransId="{BC640237-C0DE-4E08-88FF-146B29013461}" sibTransId="{93C0E06A-F530-4824-851E-DFC1E980516C}"/>
    <dgm:cxn modelId="{78B272C6-7F3D-47AC-B92A-94954D4363F8}" type="presOf" srcId="{112C784C-5996-4046-B73C-8D11965D70A1}" destId="{AB821402-8C48-4605-96CD-445A5527B9A1}" srcOrd="0" destOrd="0" presId="urn:microsoft.com/office/officeart/2005/8/layout/vList2"/>
    <dgm:cxn modelId="{9CEF1CF1-77E8-4D32-B436-6705EA333544}" srcId="{112C784C-5996-4046-B73C-8D11965D70A1}" destId="{46D60D71-911E-4E3D-ADC2-C2580C13840C}" srcOrd="3" destOrd="0" parTransId="{39BEF838-830B-446C-AEBA-8E68A378F1EC}" sibTransId="{14C463DC-C325-490E-8F25-63E42BFB61FB}"/>
    <dgm:cxn modelId="{DEA4EAF2-7FFF-4E72-840D-C0E477F25799}" type="presOf" srcId="{ECC59385-430D-41DD-9FB5-BE6BBCCF241F}" destId="{FAD42D3F-8148-41C6-B236-1D559AFA769D}" srcOrd="0" destOrd="0" presId="urn:microsoft.com/office/officeart/2005/8/layout/vList2"/>
    <dgm:cxn modelId="{8333C1FE-A39A-43FD-BB9C-111C3953024C}" type="presOf" srcId="{9A8B51B9-0EB1-43CE-A08C-174651EDD674}" destId="{93CE74AC-EE3D-4E74-B5DA-26728DB9D6DB}" srcOrd="0" destOrd="0" presId="urn:microsoft.com/office/officeart/2005/8/layout/vList2"/>
    <dgm:cxn modelId="{FAAC13D3-EC9D-438D-A255-E074F39AE7F9}" type="presParOf" srcId="{AB821402-8C48-4605-96CD-445A5527B9A1}" destId="{91519897-312A-4726-8CBA-5D8876F7F90F}" srcOrd="0" destOrd="0" presId="urn:microsoft.com/office/officeart/2005/8/layout/vList2"/>
    <dgm:cxn modelId="{7FBE0572-5568-42DF-9349-CEFAFC5062B8}" type="presParOf" srcId="{AB821402-8C48-4605-96CD-445A5527B9A1}" destId="{BEFD0C3E-8E1E-490E-A8E9-0DAD285679FC}" srcOrd="1" destOrd="0" presId="urn:microsoft.com/office/officeart/2005/8/layout/vList2"/>
    <dgm:cxn modelId="{0C4BBCC6-8569-4963-A037-AAA5EAC3AD11}" type="presParOf" srcId="{AB821402-8C48-4605-96CD-445A5527B9A1}" destId="{93CE74AC-EE3D-4E74-B5DA-26728DB9D6DB}" srcOrd="2" destOrd="0" presId="urn:microsoft.com/office/officeart/2005/8/layout/vList2"/>
    <dgm:cxn modelId="{A5B472D3-FB11-4A8E-8A7D-DC06756DDAFB}" type="presParOf" srcId="{AB821402-8C48-4605-96CD-445A5527B9A1}" destId="{538BA50A-3B72-4CB9-951C-6932C86F6371}" srcOrd="3" destOrd="0" presId="urn:microsoft.com/office/officeart/2005/8/layout/vList2"/>
    <dgm:cxn modelId="{019617D6-297A-4919-8C4A-056A22190527}" type="presParOf" srcId="{AB821402-8C48-4605-96CD-445A5527B9A1}" destId="{2EFF2E9D-1E09-4C9F-A8DF-A6CC38161557}" srcOrd="4" destOrd="0" presId="urn:microsoft.com/office/officeart/2005/8/layout/vList2"/>
    <dgm:cxn modelId="{20A88D6A-8DFD-4825-B161-FE6B58ACFD7C}" type="presParOf" srcId="{AB821402-8C48-4605-96CD-445A5527B9A1}" destId="{2112D140-801C-4FFE-B162-7EC288CF76D3}" srcOrd="5" destOrd="0" presId="urn:microsoft.com/office/officeart/2005/8/layout/vList2"/>
    <dgm:cxn modelId="{9B53BD52-5621-491C-BF52-09C5A2B54933}" type="presParOf" srcId="{AB821402-8C48-4605-96CD-445A5527B9A1}" destId="{504C590C-7D44-40E8-B526-BDEEEB51D049}" srcOrd="6" destOrd="0" presId="urn:microsoft.com/office/officeart/2005/8/layout/vList2"/>
    <dgm:cxn modelId="{B1D1F256-9A65-4825-8026-350E36BA192C}" type="presParOf" srcId="{AB821402-8C48-4605-96CD-445A5527B9A1}" destId="{FAD42D3F-8148-41C6-B236-1D559AFA769D}"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5F8A239-B360-40F4-BE97-1BAE0CCB3AA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CA"/>
        </a:p>
      </dgm:t>
    </dgm:pt>
    <dgm:pt modelId="{37B97C35-5474-4684-8EE8-0B2A179F3152}">
      <dgm:prSet/>
      <dgm:spPr/>
      <dgm:t>
        <a:bodyPr/>
        <a:lstStyle/>
        <a:p>
          <a:r>
            <a:rPr lang="en-CA"/>
            <a:t>The demand curve shows the relationship between prices and quantities holding conditions fixed</a:t>
          </a:r>
        </a:p>
      </dgm:t>
    </dgm:pt>
    <dgm:pt modelId="{1F760496-99FB-48D8-BAB7-E34751EF01DB}" type="parTrans" cxnId="{A98E3AA7-049D-400F-A064-9770FAC87FD7}">
      <dgm:prSet/>
      <dgm:spPr/>
      <dgm:t>
        <a:bodyPr/>
        <a:lstStyle/>
        <a:p>
          <a:endParaRPr lang="en-CA"/>
        </a:p>
      </dgm:t>
    </dgm:pt>
    <dgm:pt modelId="{A029125F-1C3E-44FB-9739-A9618ABA4F47}" type="sibTrans" cxnId="{A98E3AA7-049D-400F-A064-9770FAC87FD7}">
      <dgm:prSet/>
      <dgm:spPr/>
      <dgm:t>
        <a:bodyPr/>
        <a:lstStyle/>
        <a:p>
          <a:endParaRPr lang="en-CA"/>
        </a:p>
      </dgm:t>
    </dgm:pt>
    <dgm:pt modelId="{31AD193E-0681-4E1C-8178-857F7609AAA3}">
      <dgm:prSet/>
      <dgm:spPr/>
      <dgm:t>
        <a:bodyPr/>
        <a:lstStyle/>
        <a:p>
          <a:r>
            <a:rPr lang="en-CA" dirty="0"/>
            <a:t>Could be for an individual, a firm, or a market</a:t>
          </a:r>
        </a:p>
      </dgm:t>
    </dgm:pt>
    <dgm:pt modelId="{28D9C891-94A8-4C70-A7C6-7456D56C4DF6}" type="parTrans" cxnId="{DDCF08F3-0BA9-471F-9493-040395F11430}">
      <dgm:prSet/>
      <dgm:spPr/>
      <dgm:t>
        <a:bodyPr/>
        <a:lstStyle/>
        <a:p>
          <a:endParaRPr lang="en-CA"/>
        </a:p>
      </dgm:t>
    </dgm:pt>
    <dgm:pt modelId="{403348C9-0F17-4186-81D7-C2F263245CA1}" type="sibTrans" cxnId="{DDCF08F3-0BA9-471F-9493-040395F11430}">
      <dgm:prSet/>
      <dgm:spPr/>
      <dgm:t>
        <a:bodyPr/>
        <a:lstStyle/>
        <a:p>
          <a:endParaRPr lang="en-CA"/>
        </a:p>
      </dgm:t>
    </dgm:pt>
    <dgm:pt modelId="{5E9B007D-9E59-4876-AF22-7B1B42E2A2D8}">
      <dgm:prSet/>
      <dgm:spPr/>
      <dgm:t>
        <a:bodyPr/>
        <a:lstStyle/>
        <a:p>
          <a:r>
            <a:rPr lang="en-CA"/>
            <a:t>If conditions change, the curve shifts</a:t>
          </a:r>
        </a:p>
      </dgm:t>
    </dgm:pt>
    <dgm:pt modelId="{EFEAD349-D487-4506-B34A-301E15994BD1}" type="parTrans" cxnId="{AA1CB18F-AAAF-42B8-8349-B02BF11A803F}">
      <dgm:prSet/>
      <dgm:spPr/>
      <dgm:t>
        <a:bodyPr/>
        <a:lstStyle/>
        <a:p>
          <a:endParaRPr lang="en-CA"/>
        </a:p>
      </dgm:t>
    </dgm:pt>
    <dgm:pt modelId="{CAB59460-DE96-4175-81B7-E2A79BDF8815}" type="sibTrans" cxnId="{AA1CB18F-AAAF-42B8-8349-B02BF11A803F}">
      <dgm:prSet/>
      <dgm:spPr/>
      <dgm:t>
        <a:bodyPr/>
        <a:lstStyle/>
        <a:p>
          <a:endParaRPr lang="en-CA"/>
        </a:p>
      </dgm:t>
    </dgm:pt>
    <dgm:pt modelId="{99035643-1EAA-4EE3-9A11-2B9358957D73}" type="pres">
      <dgm:prSet presAssocID="{95F8A239-B360-40F4-BE97-1BAE0CCB3AA9}" presName="linear" presStyleCnt="0">
        <dgm:presLayoutVars>
          <dgm:animLvl val="lvl"/>
          <dgm:resizeHandles val="exact"/>
        </dgm:presLayoutVars>
      </dgm:prSet>
      <dgm:spPr/>
    </dgm:pt>
    <dgm:pt modelId="{11C2E6A4-BDB9-4920-BDCA-7A434B60CE76}" type="pres">
      <dgm:prSet presAssocID="{37B97C35-5474-4684-8EE8-0B2A179F3152}" presName="parentText" presStyleLbl="node1" presStyleIdx="0" presStyleCnt="2" custLinFactNeighborY="-1753">
        <dgm:presLayoutVars>
          <dgm:chMax val="0"/>
          <dgm:bulletEnabled val="1"/>
        </dgm:presLayoutVars>
      </dgm:prSet>
      <dgm:spPr/>
    </dgm:pt>
    <dgm:pt modelId="{E159D633-E824-4ECF-9DE0-D488E9ADE5F4}" type="pres">
      <dgm:prSet presAssocID="{37B97C35-5474-4684-8EE8-0B2A179F3152}" presName="childText" presStyleLbl="revTx" presStyleIdx="0" presStyleCnt="1">
        <dgm:presLayoutVars>
          <dgm:bulletEnabled val="1"/>
        </dgm:presLayoutVars>
      </dgm:prSet>
      <dgm:spPr/>
    </dgm:pt>
    <dgm:pt modelId="{EBB5433E-56AB-4367-BB4D-A7AE4D3D580C}" type="pres">
      <dgm:prSet presAssocID="{5E9B007D-9E59-4876-AF22-7B1B42E2A2D8}" presName="parentText" presStyleLbl="node1" presStyleIdx="1" presStyleCnt="2">
        <dgm:presLayoutVars>
          <dgm:chMax val="0"/>
          <dgm:bulletEnabled val="1"/>
        </dgm:presLayoutVars>
      </dgm:prSet>
      <dgm:spPr/>
    </dgm:pt>
  </dgm:ptLst>
  <dgm:cxnLst>
    <dgm:cxn modelId="{35D85C06-F1AC-449C-B07E-B65C30251A2D}" type="presOf" srcId="{31AD193E-0681-4E1C-8178-857F7609AAA3}" destId="{E159D633-E824-4ECF-9DE0-D488E9ADE5F4}" srcOrd="0" destOrd="0" presId="urn:microsoft.com/office/officeart/2005/8/layout/vList2"/>
    <dgm:cxn modelId="{9F3B7944-46A4-431E-9112-06DF2EBFAEE2}" type="presOf" srcId="{37B97C35-5474-4684-8EE8-0B2A179F3152}" destId="{11C2E6A4-BDB9-4920-BDCA-7A434B60CE76}" srcOrd="0" destOrd="0" presId="urn:microsoft.com/office/officeart/2005/8/layout/vList2"/>
    <dgm:cxn modelId="{AA1CB18F-AAAF-42B8-8349-B02BF11A803F}" srcId="{95F8A239-B360-40F4-BE97-1BAE0CCB3AA9}" destId="{5E9B007D-9E59-4876-AF22-7B1B42E2A2D8}" srcOrd="1" destOrd="0" parTransId="{EFEAD349-D487-4506-B34A-301E15994BD1}" sibTransId="{CAB59460-DE96-4175-81B7-E2A79BDF8815}"/>
    <dgm:cxn modelId="{A98E3AA7-049D-400F-A064-9770FAC87FD7}" srcId="{95F8A239-B360-40F4-BE97-1BAE0CCB3AA9}" destId="{37B97C35-5474-4684-8EE8-0B2A179F3152}" srcOrd="0" destOrd="0" parTransId="{1F760496-99FB-48D8-BAB7-E34751EF01DB}" sibTransId="{A029125F-1C3E-44FB-9739-A9618ABA4F47}"/>
    <dgm:cxn modelId="{0B2B9DCA-47BA-4C09-9740-1B45C87816AA}" type="presOf" srcId="{95F8A239-B360-40F4-BE97-1BAE0CCB3AA9}" destId="{99035643-1EAA-4EE3-9A11-2B9358957D73}" srcOrd="0" destOrd="0" presId="urn:microsoft.com/office/officeart/2005/8/layout/vList2"/>
    <dgm:cxn modelId="{DDCF08F3-0BA9-471F-9493-040395F11430}" srcId="{37B97C35-5474-4684-8EE8-0B2A179F3152}" destId="{31AD193E-0681-4E1C-8178-857F7609AAA3}" srcOrd="0" destOrd="0" parTransId="{28D9C891-94A8-4C70-A7C6-7456D56C4DF6}" sibTransId="{403348C9-0F17-4186-81D7-C2F263245CA1}"/>
    <dgm:cxn modelId="{AC1F2BF8-D4F3-4237-AA81-58E65205CFEC}" type="presOf" srcId="{5E9B007D-9E59-4876-AF22-7B1B42E2A2D8}" destId="{EBB5433E-56AB-4367-BB4D-A7AE4D3D580C}" srcOrd="0" destOrd="0" presId="urn:microsoft.com/office/officeart/2005/8/layout/vList2"/>
    <dgm:cxn modelId="{0248E6CF-8C47-4A97-B664-BE07A80A6C22}" type="presParOf" srcId="{99035643-1EAA-4EE3-9A11-2B9358957D73}" destId="{11C2E6A4-BDB9-4920-BDCA-7A434B60CE76}" srcOrd="0" destOrd="0" presId="urn:microsoft.com/office/officeart/2005/8/layout/vList2"/>
    <dgm:cxn modelId="{36C62FAB-8E72-4F4C-B91D-0F301BCFF407}" type="presParOf" srcId="{99035643-1EAA-4EE3-9A11-2B9358957D73}" destId="{E159D633-E824-4ECF-9DE0-D488E9ADE5F4}" srcOrd="1" destOrd="0" presId="urn:microsoft.com/office/officeart/2005/8/layout/vList2"/>
    <dgm:cxn modelId="{13E5CF40-334E-4B4D-BF8D-FA06120EE982}" type="presParOf" srcId="{99035643-1EAA-4EE3-9A11-2B9358957D73}" destId="{EBB5433E-56AB-4367-BB4D-A7AE4D3D580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080210-EB6A-472A-ACD4-39A166C6238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CA"/>
        </a:p>
      </dgm:t>
    </dgm:pt>
    <dgm:pt modelId="{9BC7CE9B-E6B1-4D0E-80A7-F2D3E6FF410A}">
      <dgm:prSet phldrT="[Text]"/>
      <dgm:spPr/>
      <dgm:t>
        <a:bodyPr/>
        <a:lstStyle/>
        <a:p>
          <a:r>
            <a:rPr lang="en-CA" dirty="0"/>
            <a:t>Individual Demand</a:t>
          </a:r>
        </a:p>
      </dgm:t>
    </dgm:pt>
    <dgm:pt modelId="{8C14C7BA-D0DF-4EF3-8F5A-0573CF35E6B3}" type="parTrans" cxnId="{4F3CEECB-17D6-43FE-8525-1BC4E5201F29}">
      <dgm:prSet/>
      <dgm:spPr/>
      <dgm:t>
        <a:bodyPr/>
        <a:lstStyle/>
        <a:p>
          <a:endParaRPr lang="en-CA"/>
        </a:p>
      </dgm:t>
    </dgm:pt>
    <dgm:pt modelId="{1FE2A5A2-891E-4BF0-BDE9-5875D57F0CDB}" type="sibTrans" cxnId="{4F3CEECB-17D6-43FE-8525-1BC4E5201F29}">
      <dgm:prSet/>
      <dgm:spPr/>
      <dgm:t>
        <a:bodyPr/>
        <a:lstStyle/>
        <a:p>
          <a:endParaRPr lang="en-CA"/>
        </a:p>
      </dgm:t>
    </dgm:pt>
    <dgm:pt modelId="{84356445-B865-42D2-B35C-7160216DB074}">
      <dgm:prSet phldrT="[Text]"/>
      <dgm:spPr/>
      <dgm:t>
        <a:bodyPr/>
        <a:lstStyle/>
        <a:p>
          <a:r>
            <a:rPr lang="en-CA" dirty="0"/>
            <a:t>Firm Demand</a:t>
          </a:r>
        </a:p>
      </dgm:t>
    </dgm:pt>
    <dgm:pt modelId="{AE2806DF-DFA0-4F40-9BCF-9D3480C2F9E6}" type="parTrans" cxnId="{C58A038B-ED15-47C8-A617-8D59C41A0BD8}">
      <dgm:prSet/>
      <dgm:spPr/>
      <dgm:t>
        <a:bodyPr/>
        <a:lstStyle/>
        <a:p>
          <a:endParaRPr lang="en-CA"/>
        </a:p>
      </dgm:t>
    </dgm:pt>
    <dgm:pt modelId="{B6EEB007-EE4B-45D9-BA18-29C6908F4BBD}" type="sibTrans" cxnId="{C58A038B-ED15-47C8-A617-8D59C41A0BD8}">
      <dgm:prSet/>
      <dgm:spPr/>
      <dgm:t>
        <a:bodyPr/>
        <a:lstStyle/>
        <a:p>
          <a:endParaRPr lang="en-CA"/>
        </a:p>
      </dgm:t>
    </dgm:pt>
    <dgm:pt modelId="{65AC49BA-9387-4B02-B60A-F2C6769075B0}">
      <dgm:prSet phldrT="[Text]"/>
      <dgm:spPr/>
      <dgm:t>
        <a:bodyPr/>
        <a:lstStyle/>
        <a:p>
          <a:r>
            <a:rPr lang="en-CA" dirty="0"/>
            <a:t>Example: Demand for coffee at Found Coffee</a:t>
          </a:r>
        </a:p>
      </dgm:t>
    </dgm:pt>
    <dgm:pt modelId="{0CC49B48-E70B-4F53-B38D-825430AB8246}" type="parTrans" cxnId="{B3B61289-B494-48E3-8C05-B26B5F438D32}">
      <dgm:prSet/>
      <dgm:spPr/>
      <dgm:t>
        <a:bodyPr/>
        <a:lstStyle/>
        <a:p>
          <a:endParaRPr lang="en-CA"/>
        </a:p>
      </dgm:t>
    </dgm:pt>
    <dgm:pt modelId="{DA963B72-09F8-48D8-A3A2-C6468345D687}" type="sibTrans" cxnId="{B3B61289-B494-48E3-8C05-B26B5F438D32}">
      <dgm:prSet/>
      <dgm:spPr/>
      <dgm:t>
        <a:bodyPr/>
        <a:lstStyle/>
        <a:p>
          <a:endParaRPr lang="en-CA"/>
        </a:p>
      </dgm:t>
    </dgm:pt>
    <dgm:pt modelId="{2A15B2AB-68AD-4BAD-930D-A167F73256B2}">
      <dgm:prSet phldrT="[Text]"/>
      <dgm:spPr/>
      <dgm:t>
        <a:bodyPr/>
        <a:lstStyle/>
        <a:p>
          <a:r>
            <a:rPr lang="en-CA" dirty="0"/>
            <a:t>Market Demand</a:t>
          </a:r>
        </a:p>
      </dgm:t>
    </dgm:pt>
    <dgm:pt modelId="{BCD8DCEB-C931-48B2-86DD-8874BEA14ADE}" type="parTrans" cxnId="{DE0F46C4-C5D9-402F-BD8F-D91F1EF3F81F}">
      <dgm:prSet/>
      <dgm:spPr/>
      <dgm:t>
        <a:bodyPr/>
        <a:lstStyle/>
        <a:p>
          <a:endParaRPr lang="en-CA"/>
        </a:p>
      </dgm:t>
    </dgm:pt>
    <dgm:pt modelId="{190D5EE4-455C-46DA-8805-5CD7E0CC58DD}" type="sibTrans" cxnId="{DE0F46C4-C5D9-402F-BD8F-D91F1EF3F81F}">
      <dgm:prSet/>
      <dgm:spPr/>
      <dgm:t>
        <a:bodyPr/>
        <a:lstStyle/>
        <a:p>
          <a:endParaRPr lang="en-CA"/>
        </a:p>
      </dgm:t>
    </dgm:pt>
    <dgm:pt modelId="{6F612DE7-44B3-4F37-A844-B6CDBDE495C9}">
      <dgm:prSet phldrT="[Text]"/>
      <dgm:spPr/>
      <dgm:t>
        <a:bodyPr/>
        <a:lstStyle/>
        <a:p>
          <a:r>
            <a:rPr lang="en-CA" dirty="0"/>
            <a:t>Example: International demand for wholesale coffee</a:t>
          </a:r>
        </a:p>
      </dgm:t>
    </dgm:pt>
    <dgm:pt modelId="{56289093-52BE-4511-9363-6CEBACF70EA5}" type="parTrans" cxnId="{4EF7F17B-C2E6-489A-93B6-81FC4504318C}">
      <dgm:prSet/>
      <dgm:spPr/>
      <dgm:t>
        <a:bodyPr/>
        <a:lstStyle/>
        <a:p>
          <a:endParaRPr lang="en-CA"/>
        </a:p>
      </dgm:t>
    </dgm:pt>
    <dgm:pt modelId="{A8986409-0292-4011-ABE6-DD4F2DD43C1D}" type="sibTrans" cxnId="{4EF7F17B-C2E6-489A-93B6-81FC4504318C}">
      <dgm:prSet/>
      <dgm:spPr/>
      <dgm:t>
        <a:bodyPr/>
        <a:lstStyle/>
        <a:p>
          <a:endParaRPr lang="en-CA"/>
        </a:p>
      </dgm:t>
    </dgm:pt>
    <dgm:pt modelId="{901E67F1-A6FD-4B5C-BC5D-2AFCE379BEA9}">
      <dgm:prSet phldrT="[Text]"/>
      <dgm:spPr/>
      <dgm:t>
        <a:bodyPr/>
        <a:lstStyle/>
        <a:p>
          <a:r>
            <a:rPr lang="en-CA" dirty="0"/>
            <a:t>Example: My demand for coffee</a:t>
          </a:r>
        </a:p>
      </dgm:t>
    </dgm:pt>
    <dgm:pt modelId="{4E65B2EB-93CB-4FD1-AF2E-4FEDC6EAA73A}" type="parTrans" cxnId="{09254347-25A2-4E69-811B-922E506F3959}">
      <dgm:prSet/>
      <dgm:spPr/>
      <dgm:t>
        <a:bodyPr/>
        <a:lstStyle/>
        <a:p>
          <a:endParaRPr lang="en-CA"/>
        </a:p>
      </dgm:t>
    </dgm:pt>
    <dgm:pt modelId="{C78E77B2-07E3-4442-9FFA-FF9EACDEBCA9}" type="sibTrans" cxnId="{09254347-25A2-4E69-811B-922E506F3959}">
      <dgm:prSet/>
      <dgm:spPr/>
      <dgm:t>
        <a:bodyPr/>
        <a:lstStyle/>
        <a:p>
          <a:endParaRPr lang="en-CA"/>
        </a:p>
      </dgm:t>
    </dgm:pt>
    <dgm:pt modelId="{C43B6577-04A0-45DC-839B-E8D02373E93A}" type="pres">
      <dgm:prSet presAssocID="{B8080210-EB6A-472A-ACD4-39A166C62387}" presName="Name0" presStyleCnt="0">
        <dgm:presLayoutVars>
          <dgm:dir/>
          <dgm:animLvl val="lvl"/>
          <dgm:resizeHandles val="exact"/>
        </dgm:presLayoutVars>
      </dgm:prSet>
      <dgm:spPr/>
    </dgm:pt>
    <dgm:pt modelId="{E9AACB85-AEA3-49D8-BDB9-1B04E686E554}" type="pres">
      <dgm:prSet presAssocID="{9BC7CE9B-E6B1-4D0E-80A7-F2D3E6FF410A}" presName="composite" presStyleCnt="0"/>
      <dgm:spPr/>
    </dgm:pt>
    <dgm:pt modelId="{BD9B11A6-91C3-4967-BC86-20E9FFF6D5B8}" type="pres">
      <dgm:prSet presAssocID="{9BC7CE9B-E6B1-4D0E-80A7-F2D3E6FF410A}" presName="parTx" presStyleLbl="alignNode1" presStyleIdx="0" presStyleCnt="3">
        <dgm:presLayoutVars>
          <dgm:chMax val="0"/>
          <dgm:chPref val="0"/>
          <dgm:bulletEnabled val="1"/>
        </dgm:presLayoutVars>
      </dgm:prSet>
      <dgm:spPr/>
    </dgm:pt>
    <dgm:pt modelId="{68994794-B0D6-40AB-AE01-E8EACE7BFC15}" type="pres">
      <dgm:prSet presAssocID="{9BC7CE9B-E6B1-4D0E-80A7-F2D3E6FF410A}" presName="desTx" presStyleLbl="alignAccFollowNode1" presStyleIdx="0" presStyleCnt="3" custLinFactNeighborY="2738">
        <dgm:presLayoutVars>
          <dgm:bulletEnabled val="1"/>
        </dgm:presLayoutVars>
      </dgm:prSet>
      <dgm:spPr/>
    </dgm:pt>
    <dgm:pt modelId="{D3BDF1A8-B274-4E98-8060-72B6EADE9397}" type="pres">
      <dgm:prSet presAssocID="{1FE2A5A2-891E-4BF0-BDE9-5875D57F0CDB}" presName="space" presStyleCnt="0"/>
      <dgm:spPr/>
    </dgm:pt>
    <dgm:pt modelId="{A14A5066-DDCC-48B6-8CA1-1041341C2FBC}" type="pres">
      <dgm:prSet presAssocID="{84356445-B865-42D2-B35C-7160216DB074}" presName="composite" presStyleCnt="0"/>
      <dgm:spPr/>
    </dgm:pt>
    <dgm:pt modelId="{A61338F7-3F91-44C2-B101-5E93E5BDED33}" type="pres">
      <dgm:prSet presAssocID="{84356445-B865-42D2-B35C-7160216DB074}" presName="parTx" presStyleLbl="alignNode1" presStyleIdx="1" presStyleCnt="3">
        <dgm:presLayoutVars>
          <dgm:chMax val="0"/>
          <dgm:chPref val="0"/>
          <dgm:bulletEnabled val="1"/>
        </dgm:presLayoutVars>
      </dgm:prSet>
      <dgm:spPr/>
    </dgm:pt>
    <dgm:pt modelId="{F6203677-DEEB-495F-9EDC-6D42B21BEDAC}" type="pres">
      <dgm:prSet presAssocID="{84356445-B865-42D2-B35C-7160216DB074}" presName="desTx" presStyleLbl="alignAccFollowNode1" presStyleIdx="1" presStyleCnt="3">
        <dgm:presLayoutVars>
          <dgm:bulletEnabled val="1"/>
        </dgm:presLayoutVars>
      </dgm:prSet>
      <dgm:spPr/>
    </dgm:pt>
    <dgm:pt modelId="{51A30F1B-E689-46C8-B8B4-B59B67A317EE}" type="pres">
      <dgm:prSet presAssocID="{B6EEB007-EE4B-45D9-BA18-29C6908F4BBD}" presName="space" presStyleCnt="0"/>
      <dgm:spPr/>
    </dgm:pt>
    <dgm:pt modelId="{10EDDC8C-5AD2-4E7F-9239-5D80CC730F12}" type="pres">
      <dgm:prSet presAssocID="{2A15B2AB-68AD-4BAD-930D-A167F73256B2}" presName="composite" presStyleCnt="0"/>
      <dgm:spPr/>
    </dgm:pt>
    <dgm:pt modelId="{09B22876-534E-4908-999C-6E55BA7C4D88}" type="pres">
      <dgm:prSet presAssocID="{2A15B2AB-68AD-4BAD-930D-A167F73256B2}" presName="parTx" presStyleLbl="alignNode1" presStyleIdx="2" presStyleCnt="3">
        <dgm:presLayoutVars>
          <dgm:chMax val="0"/>
          <dgm:chPref val="0"/>
          <dgm:bulletEnabled val="1"/>
        </dgm:presLayoutVars>
      </dgm:prSet>
      <dgm:spPr/>
    </dgm:pt>
    <dgm:pt modelId="{16386336-128E-49FD-B318-7A022F93C8FF}" type="pres">
      <dgm:prSet presAssocID="{2A15B2AB-68AD-4BAD-930D-A167F73256B2}" presName="desTx" presStyleLbl="alignAccFollowNode1" presStyleIdx="2" presStyleCnt="3">
        <dgm:presLayoutVars>
          <dgm:bulletEnabled val="1"/>
        </dgm:presLayoutVars>
      </dgm:prSet>
      <dgm:spPr/>
    </dgm:pt>
  </dgm:ptLst>
  <dgm:cxnLst>
    <dgm:cxn modelId="{6EEB4F04-6A13-480B-A4CF-8CBDD3E12EDE}" type="presOf" srcId="{901E67F1-A6FD-4B5C-BC5D-2AFCE379BEA9}" destId="{68994794-B0D6-40AB-AE01-E8EACE7BFC15}" srcOrd="0" destOrd="0" presId="urn:microsoft.com/office/officeart/2005/8/layout/hList1"/>
    <dgm:cxn modelId="{BEBCDA2A-3F60-4065-8A13-B4429611741C}" type="presOf" srcId="{B8080210-EB6A-472A-ACD4-39A166C62387}" destId="{C43B6577-04A0-45DC-839B-E8D02373E93A}" srcOrd="0" destOrd="0" presId="urn:microsoft.com/office/officeart/2005/8/layout/hList1"/>
    <dgm:cxn modelId="{09254347-25A2-4E69-811B-922E506F3959}" srcId="{9BC7CE9B-E6B1-4D0E-80A7-F2D3E6FF410A}" destId="{901E67F1-A6FD-4B5C-BC5D-2AFCE379BEA9}" srcOrd="0" destOrd="0" parTransId="{4E65B2EB-93CB-4FD1-AF2E-4FEDC6EAA73A}" sibTransId="{C78E77B2-07E3-4442-9FFA-FF9EACDEBCA9}"/>
    <dgm:cxn modelId="{13A5EE4F-6E6D-4F08-AC79-E9115E6FD5AF}" type="presOf" srcId="{9BC7CE9B-E6B1-4D0E-80A7-F2D3E6FF410A}" destId="{BD9B11A6-91C3-4967-BC86-20E9FFF6D5B8}" srcOrd="0" destOrd="0" presId="urn:microsoft.com/office/officeart/2005/8/layout/hList1"/>
    <dgm:cxn modelId="{4EF7F17B-C2E6-489A-93B6-81FC4504318C}" srcId="{2A15B2AB-68AD-4BAD-930D-A167F73256B2}" destId="{6F612DE7-44B3-4F37-A844-B6CDBDE495C9}" srcOrd="0" destOrd="0" parTransId="{56289093-52BE-4511-9363-6CEBACF70EA5}" sibTransId="{A8986409-0292-4011-ABE6-DD4F2DD43C1D}"/>
    <dgm:cxn modelId="{2927D581-8640-4292-AF90-476C75ED07EA}" type="presOf" srcId="{84356445-B865-42D2-B35C-7160216DB074}" destId="{A61338F7-3F91-44C2-B101-5E93E5BDED33}" srcOrd="0" destOrd="0" presId="urn:microsoft.com/office/officeart/2005/8/layout/hList1"/>
    <dgm:cxn modelId="{8BB46F86-10FF-4E71-8AA0-813862E55191}" type="presOf" srcId="{65AC49BA-9387-4B02-B60A-F2C6769075B0}" destId="{F6203677-DEEB-495F-9EDC-6D42B21BEDAC}" srcOrd="0" destOrd="0" presId="urn:microsoft.com/office/officeart/2005/8/layout/hList1"/>
    <dgm:cxn modelId="{B3B61289-B494-48E3-8C05-B26B5F438D32}" srcId="{84356445-B865-42D2-B35C-7160216DB074}" destId="{65AC49BA-9387-4B02-B60A-F2C6769075B0}" srcOrd="0" destOrd="0" parTransId="{0CC49B48-E70B-4F53-B38D-825430AB8246}" sibTransId="{DA963B72-09F8-48D8-A3A2-C6468345D687}"/>
    <dgm:cxn modelId="{C58A038B-ED15-47C8-A617-8D59C41A0BD8}" srcId="{B8080210-EB6A-472A-ACD4-39A166C62387}" destId="{84356445-B865-42D2-B35C-7160216DB074}" srcOrd="1" destOrd="0" parTransId="{AE2806DF-DFA0-4F40-9BCF-9D3480C2F9E6}" sibTransId="{B6EEB007-EE4B-45D9-BA18-29C6908F4BBD}"/>
    <dgm:cxn modelId="{0A1372BD-79CD-4578-8053-71A5A6A5A506}" type="presOf" srcId="{6F612DE7-44B3-4F37-A844-B6CDBDE495C9}" destId="{16386336-128E-49FD-B318-7A022F93C8FF}" srcOrd="0" destOrd="0" presId="urn:microsoft.com/office/officeart/2005/8/layout/hList1"/>
    <dgm:cxn modelId="{DE0F46C4-C5D9-402F-BD8F-D91F1EF3F81F}" srcId="{B8080210-EB6A-472A-ACD4-39A166C62387}" destId="{2A15B2AB-68AD-4BAD-930D-A167F73256B2}" srcOrd="2" destOrd="0" parTransId="{BCD8DCEB-C931-48B2-86DD-8874BEA14ADE}" sibTransId="{190D5EE4-455C-46DA-8805-5CD7E0CC58DD}"/>
    <dgm:cxn modelId="{4F3CEECB-17D6-43FE-8525-1BC4E5201F29}" srcId="{B8080210-EB6A-472A-ACD4-39A166C62387}" destId="{9BC7CE9B-E6B1-4D0E-80A7-F2D3E6FF410A}" srcOrd="0" destOrd="0" parTransId="{8C14C7BA-D0DF-4EF3-8F5A-0573CF35E6B3}" sibTransId="{1FE2A5A2-891E-4BF0-BDE9-5875D57F0CDB}"/>
    <dgm:cxn modelId="{130C5EF6-C5F1-4BFF-9745-C1A71926132B}" type="presOf" srcId="{2A15B2AB-68AD-4BAD-930D-A167F73256B2}" destId="{09B22876-534E-4908-999C-6E55BA7C4D88}" srcOrd="0" destOrd="0" presId="urn:microsoft.com/office/officeart/2005/8/layout/hList1"/>
    <dgm:cxn modelId="{446E8DA5-C0B4-4FA8-976B-253C449FA8E3}" type="presParOf" srcId="{C43B6577-04A0-45DC-839B-E8D02373E93A}" destId="{E9AACB85-AEA3-49D8-BDB9-1B04E686E554}" srcOrd="0" destOrd="0" presId="urn:microsoft.com/office/officeart/2005/8/layout/hList1"/>
    <dgm:cxn modelId="{893C97EC-DC9A-4E4A-8BE1-5B3D43FC2A18}" type="presParOf" srcId="{E9AACB85-AEA3-49D8-BDB9-1B04E686E554}" destId="{BD9B11A6-91C3-4967-BC86-20E9FFF6D5B8}" srcOrd="0" destOrd="0" presId="urn:microsoft.com/office/officeart/2005/8/layout/hList1"/>
    <dgm:cxn modelId="{A496C392-CBED-49D3-B45E-56E8969AD324}" type="presParOf" srcId="{E9AACB85-AEA3-49D8-BDB9-1B04E686E554}" destId="{68994794-B0D6-40AB-AE01-E8EACE7BFC15}" srcOrd="1" destOrd="0" presId="urn:microsoft.com/office/officeart/2005/8/layout/hList1"/>
    <dgm:cxn modelId="{F9515759-CF6B-487E-B1A4-67B363EEE849}" type="presParOf" srcId="{C43B6577-04A0-45DC-839B-E8D02373E93A}" destId="{D3BDF1A8-B274-4E98-8060-72B6EADE9397}" srcOrd="1" destOrd="0" presId="urn:microsoft.com/office/officeart/2005/8/layout/hList1"/>
    <dgm:cxn modelId="{3EAAB74B-384B-4D83-AA7B-F37521D3F5B6}" type="presParOf" srcId="{C43B6577-04A0-45DC-839B-E8D02373E93A}" destId="{A14A5066-DDCC-48B6-8CA1-1041341C2FBC}" srcOrd="2" destOrd="0" presId="urn:microsoft.com/office/officeart/2005/8/layout/hList1"/>
    <dgm:cxn modelId="{C9C7582B-7908-4F8D-AE31-B885B7970DD4}" type="presParOf" srcId="{A14A5066-DDCC-48B6-8CA1-1041341C2FBC}" destId="{A61338F7-3F91-44C2-B101-5E93E5BDED33}" srcOrd="0" destOrd="0" presId="urn:microsoft.com/office/officeart/2005/8/layout/hList1"/>
    <dgm:cxn modelId="{F3630CCA-E3CE-4B44-BBE0-E5B50030123A}" type="presParOf" srcId="{A14A5066-DDCC-48B6-8CA1-1041341C2FBC}" destId="{F6203677-DEEB-495F-9EDC-6D42B21BEDAC}" srcOrd="1" destOrd="0" presId="urn:microsoft.com/office/officeart/2005/8/layout/hList1"/>
    <dgm:cxn modelId="{9B0277E4-EE7D-411D-B8AD-26C6D9734ED3}" type="presParOf" srcId="{C43B6577-04A0-45DC-839B-E8D02373E93A}" destId="{51A30F1B-E689-46C8-B8B4-B59B67A317EE}" srcOrd="3" destOrd="0" presId="urn:microsoft.com/office/officeart/2005/8/layout/hList1"/>
    <dgm:cxn modelId="{020E032C-B5B7-4F95-9B94-4FBAA39F446C}" type="presParOf" srcId="{C43B6577-04A0-45DC-839B-E8D02373E93A}" destId="{10EDDC8C-5AD2-4E7F-9239-5D80CC730F12}" srcOrd="4" destOrd="0" presId="urn:microsoft.com/office/officeart/2005/8/layout/hList1"/>
    <dgm:cxn modelId="{73636E23-95DA-411F-9689-AA6CA4CBAA27}" type="presParOf" srcId="{10EDDC8C-5AD2-4E7F-9239-5D80CC730F12}" destId="{09B22876-534E-4908-999C-6E55BA7C4D88}" srcOrd="0" destOrd="0" presId="urn:microsoft.com/office/officeart/2005/8/layout/hList1"/>
    <dgm:cxn modelId="{405832B5-5F5C-4790-B6C3-A7359F24EDF9}" type="presParOf" srcId="{10EDDC8C-5AD2-4E7F-9239-5D80CC730F12}" destId="{16386336-128E-49FD-B318-7A022F93C8F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624E68F-B855-4356-95ED-7BD66C627F3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A4BDCD0-BB09-43D2-865A-16E86DA3E081}">
      <dgm:prSet/>
      <dgm:spPr/>
      <dgm:t>
        <a:bodyPr/>
        <a:lstStyle/>
        <a:p>
          <a:pPr rtl="0"/>
          <a:r>
            <a:rPr lang="en-CA"/>
            <a:t>Supply and Demand analysis is useful to understand how changes in a market might lead to changes in prices and quantities in that market.</a:t>
          </a:r>
        </a:p>
      </dgm:t>
    </dgm:pt>
    <dgm:pt modelId="{A2B90DA9-3A49-4A45-83FD-B0A1395A4FBA}" type="parTrans" cxnId="{BF4B9686-667D-4477-B9E7-E84DB20EB251}">
      <dgm:prSet/>
      <dgm:spPr/>
      <dgm:t>
        <a:bodyPr/>
        <a:lstStyle/>
        <a:p>
          <a:endParaRPr lang="en-US"/>
        </a:p>
      </dgm:t>
    </dgm:pt>
    <dgm:pt modelId="{E0E21572-BD64-431E-A822-3A85EC8C0EA8}" type="sibTrans" cxnId="{BF4B9686-667D-4477-B9E7-E84DB20EB251}">
      <dgm:prSet/>
      <dgm:spPr/>
      <dgm:t>
        <a:bodyPr/>
        <a:lstStyle/>
        <a:p>
          <a:endParaRPr lang="en-US"/>
        </a:p>
      </dgm:t>
    </dgm:pt>
    <dgm:pt modelId="{70AD3C4F-8A2A-432F-962F-AC9B918DCD2F}">
      <dgm:prSet/>
      <dgm:spPr/>
      <dgm:t>
        <a:bodyPr/>
        <a:lstStyle/>
        <a:p>
          <a:pPr rtl="0"/>
          <a:r>
            <a:rPr lang="en-CA"/>
            <a:t>It would be useful in the GM example, for the </a:t>
          </a:r>
          <a:r>
            <a:rPr lang="en-CA" i="1"/>
            <a:t>coupon</a:t>
          </a:r>
          <a:r>
            <a:rPr lang="en-CA"/>
            <a:t> market. But it isn’t how GM sets prices!</a:t>
          </a:r>
        </a:p>
      </dgm:t>
    </dgm:pt>
    <dgm:pt modelId="{B699A400-1835-494C-B334-D0A4F57CBDDA}" type="parTrans" cxnId="{5D5BBF6E-42DD-4145-A3D1-EEF16155E666}">
      <dgm:prSet/>
      <dgm:spPr/>
      <dgm:t>
        <a:bodyPr/>
        <a:lstStyle/>
        <a:p>
          <a:endParaRPr lang="en-US"/>
        </a:p>
      </dgm:t>
    </dgm:pt>
    <dgm:pt modelId="{8E17F5ED-E608-4951-A925-F1FA09F72ED5}" type="sibTrans" cxnId="{5D5BBF6E-42DD-4145-A3D1-EEF16155E666}">
      <dgm:prSet/>
      <dgm:spPr/>
      <dgm:t>
        <a:bodyPr/>
        <a:lstStyle/>
        <a:p>
          <a:endParaRPr lang="en-US"/>
        </a:p>
      </dgm:t>
    </dgm:pt>
    <dgm:pt modelId="{459BFDA4-2C5E-4961-AD54-51CE8DE9F07F}" type="pres">
      <dgm:prSet presAssocID="{1624E68F-B855-4356-95ED-7BD66C627F39}" presName="linear" presStyleCnt="0">
        <dgm:presLayoutVars>
          <dgm:animLvl val="lvl"/>
          <dgm:resizeHandles val="exact"/>
        </dgm:presLayoutVars>
      </dgm:prSet>
      <dgm:spPr/>
    </dgm:pt>
    <dgm:pt modelId="{99FD4868-9F70-4902-A6DA-69135BA017AA}" type="pres">
      <dgm:prSet presAssocID="{2A4BDCD0-BB09-43D2-865A-16E86DA3E081}" presName="parentText" presStyleLbl="node1" presStyleIdx="0" presStyleCnt="2">
        <dgm:presLayoutVars>
          <dgm:chMax val="0"/>
          <dgm:bulletEnabled val="1"/>
        </dgm:presLayoutVars>
      </dgm:prSet>
      <dgm:spPr/>
    </dgm:pt>
    <dgm:pt modelId="{9C7E7CF9-6452-4BF3-A7B3-A08B72E5B40A}" type="pres">
      <dgm:prSet presAssocID="{E0E21572-BD64-431E-A822-3A85EC8C0EA8}" presName="spacer" presStyleCnt="0"/>
      <dgm:spPr/>
    </dgm:pt>
    <dgm:pt modelId="{6C6190A2-8387-4039-9735-E67092513FD6}" type="pres">
      <dgm:prSet presAssocID="{70AD3C4F-8A2A-432F-962F-AC9B918DCD2F}" presName="parentText" presStyleLbl="node1" presStyleIdx="1" presStyleCnt="2">
        <dgm:presLayoutVars>
          <dgm:chMax val="0"/>
          <dgm:bulletEnabled val="1"/>
        </dgm:presLayoutVars>
      </dgm:prSet>
      <dgm:spPr/>
    </dgm:pt>
  </dgm:ptLst>
  <dgm:cxnLst>
    <dgm:cxn modelId="{3835EB0C-CBEB-404B-A689-096AD3804902}" type="presOf" srcId="{70AD3C4F-8A2A-432F-962F-AC9B918DCD2F}" destId="{6C6190A2-8387-4039-9735-E67092513FD6}" srcOrd="0" destOrd="0" presId="urn:microsoft.com/office/officeart/2005/8/layout/vList2"/>
    <dgm:cxn modelId="{5D5BBF6E-42DD-4145-A3D1-EEF16155E666}" srcId="{1624E68F-B855-4356-95ED-7BD66C627F39}" destId="{70AD3C4F-8A2A-432F-962F-AC9B918DCD2F}" srcOrd="1" destOrd="0" parTransId="{B699A400-1835-494C-B334-D0A4F57CBDDA}" sibTransId="{8E17F5ED-E608-4951-A925-F1FA09F72ED5}"/>
    <dgm:cxn modelId="{74D78F75-3916-4BE7-9402-BC372538B62A}" type="presOf" srcId="{2A4BDCD0-BB09-43D2-865A-16E86DA3E081}" destId="{99FD4868-9F70-4902-A6DA-69135BA017AA}" srcOrd="0" destOrd="0" presId="urn:microsoft.com/office/officeart/2005/8/layout/vList2"/>
    <dgm:cxn modelId="{BF4B9686-667D-4477-B9E7-E84DB20EB251}" srcId="{1624E68F-B855-4356-95ED-7BD66C627F39}" destId="{2A4BDCD0-BB09-43D2-865A-16E86DA3E081}" srcOrd="0" destOrd="0" parTransId="{A2B90DA9-3A49-4A45-83FD-B0A1395A4FBA}" sibTransId="{E0E21572-BD64-431E-A822-3A85EC8C0EA8}"/>
    <dgm:cxn modelId="{4F0127FE-2142-4EBA-B74B-325640F7F7FF}" type="presOf" srcId="{1624E68F-B855-4356-95ED-7BD66C627F39}" destId="{459BFDA4-2C5E-4961-AD54-51CE8DE9F07F}" srcOrd="0" destOrd="0" presId="urn:microsoft.com/office/officeart/2005/8/layout/vList2"/>
    <dgm:cxn modelId="{E4E6ED4C-E575-4856-B29B-A0AF150B7CB4}" type="presParOf" srcId="{459BFDA4-2C5E-4961-AD54-51CE8DE9F07F}" destId="{99FD4868-9F70-4902-A6DA-69135BA017AA}" srcOrd="0" destOrd="0" presId="urn:microsoft.com/office/officeart/2005/8/layout/vList2"/>
    <dgm:cxn modelId="{FBA16D98-3833-4468-954E-69FD0737F7E2}" type="presParOf" srcId="{459BFDA4-2C5E-4961-AD54-51CE8DE9F07F}" destId="{9C7E7CF9-6452-4BF3-A7B3-A08B72E5B40A}" srcOrd="1" destOrd="0" presId="urn:microsoft.com/office/officeart/2005/8/layout/vList2"/>
    <dgm:cxn modelId="{37DC4DEF-E25B-4555-834D-F5FDE165CF14}" type="presParOf" srcId="{459BFDA4-2C5E-4961-AD54-51CE8DE9F07F}" destId="{6C6190A2-8387-4039-9735-E67092513FD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CD78E9-818E-4161-8653-522E0E1199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9012295-FFA5-49EF-B0C3-DCDFB2DE5503}">
      <dgm:prSet/>
      <dgm:spPr/>
      <dgm:t>
        <a:bodyPr/>
        <a:lstStyle/>
        <a:p>
          <a:pPr rtl="0"/>
          <a:r>
            <a:rPr lang="en-US"/>
            <a:t>Do you think the price of coupons would be low or high?</a:t>
          </a:r>
          <a:endParaRPr lang="en-CA"/>
        </a:p>
      </dgm:t>
    </dgm:pt>
    <dgm:pt modelId="{5CC29C6B-BA6E-4853-A9CD-DE8D7334A292}" type="parTrans" cxnId="{52E80106-33A0-465C-A21D-668DD75361E6}">
      <dgm:prSet/>
      <dgm:spPr/>
      <dgm:t>
        <a:bodyPr/>
        <a:lstStyle/>
        <a:p>
          <a:endParaRPr lang="en-US"/>
        </a:p>
      </dgm:t>
    </dgm:pt>
    <dgm:pt modelId="{86A4C607-EF19-4A14-8B1F-B9D4B22474A6}" type="sibTrans" cxnId="{52E80106-33A0-465C-A21D-668DD75361E6}">
      <dgm:prSet/>
      <dgm:spPr/>
      <dgm:t>
        <a:bodyPr/>
        <a:lstStyle/>
        <a:p>
          <a:endParaRPr lang="en-US"/>
        </a:p>
      </dgm:t>
    </dgm:pt>
    <dgm:pt modelId="{8EBE69BB-71A4-4CFA-ADA4-247C1279898A}">
      <dgm:prSet/>
      <dgm:spPr/>
      <dgm:t>
        <a:bodyPr/>
        <a:lstStyle/>
        <a:p>
          <a:pPr rtl="0"/>
          <a:r>
            <a:rPr lang="en-US" dirty="0"/>
            <a:t>How would publicity or facilitating transactions influence the price of coupons?</a:t>
          </a:r>
          <a:endParaRPr lang="en-CA" dirty="0"/>
        </a:p>
      </dgm:t>
    </dgm:pt>
    <dgm:pt modelId="{957E98F1-61E4-4E88-B995-16F4D181C90B}" type="parTrans" cxnId="{18B80FAF-55CA-4C01-9676-0F610D842D20}">
      <dgm:prSet/>
      <dgm:spPr/>
      <dgm:t>
        <a:bodyPr/>
        <a:lstStyle/>
        <a:p>
          <a:endParaRPr lang="en-US"/>
        </a:p>
      </dgm:t>
    </dgm:pt>
    <dgm:pt modelId="{B8B6E76F-CF95-4A01-B07F-E2F540E39BC3}" type="sibTrans" cxnId="{18B80FAF-55CA-4C01-9676-0F610D842D20}">
      <dgm:prSet/>
      <dgm:spPr/>
      <dgm:t>
        <a:bodyPr/>
        <a:lstStyle/>
        <a:p>
          <a:endParaRPr lang="en-US"/>
        </a:p>
      </dgm:t>
    </dgm:pt>
    <dgm:pt modelId="{4069D6DB-849E-43DA-9CB7-A9BF3EC09E33}">
      <dgm:prSet/>
      <dgm:spPr/>
      <dgm:t>
        <a:bodyPr/>
        <a:lstStyle/>
        <a:p>
          <a:pPr rtl="0"/>
          <a:r>
            <a:rPr lang="en-US" dirty="0"/>
            <a:t>Supply and Demand analysis is helpful for firms both in forecasting and in strategy</a:t>
          </a:r>
          <a:endParaRPr lang="en-CA" dirty="0"/>
        </a:p>
      </dgm:t>
    </dgm:pt>
    <dgm:pt modelId="{8AD8DA5E-F008-4BE5-B732-384A1B203CCF}" type="parTrans" cxnId="{92271E06-475D-4864-ADC1-183DA08CD092}">
      <dgm:prSet/>
      <dgm:spPr/>
      <dgm:t>
        <a:bodyPr/>
        <a:lstStyle/>
        <a:p>
          <a:endParaRPr lang="en-US"/>
        </a:p>
      </dgm:t>
    </dgm:pt>
    <dgm:pt modelId="{233AE3D5-EBC5-4228-858B-905E445B9CC4}" type="sibTrans" cxnId="{92271E06-475D-4864-ADC1-183DA08CD092}">
      <dgm:prSet/>
      <dgm:spPr/>
      <dgm:t>
        <a:bodyPr/>
        <a:lstStyle/>
        <a:p>
          <a:endParaRPr lang="en-US"/>
        </a:p>
      </dgm:t>
    </dgm:pt>
    <dgm:pt modelId="{C652B319-E589-4A81-B13E-4EE974FFA404}">
      <dgm:prSet/>
      <dgm:spPr/>
      <dgm:t>
        <a:bodyPr/>
        <a:lstStyle/>
        <a:p>
          <a:pPr rtl="0"/>
          <a:r>
            <a:rPr lang="en-US"/>
            <a:t>Suppose that GM issued more coupons. How would that impact the price and quantity of the coupons?</a:t>
          </a:r>
          <a:endParaRPr lang="en-CA" dirty="0"/>
        </a:p>
      </dgm:t>
    </dgm:pt>
    <dgm:pt modelId="{4870E2F3-3009-4562-B7AA-738FDAE040AA}" type="parTrans" cxnId="{7B4A9BDC-8951-4D89-BFCE-19105D22AE9E}">
      <dgm:prSet/>
      <dgm:spPr/>
      <dgm:t>
        <a:bodyPr/>
        <a:lstStyle/>
        <a:p>
          <a:endParaRPr lang="en-CA"/>
        </a:p>
      </dgm:t>
    </dgm:pt>
    <dgm:pt modelId="{D865981F-DEBC-46AE-B196-597A0E61B7B6}" type="sibTrans" cxnId="{7B4A9BDC-8951-4D89-BFCE-19105D22AE9E}">
      <dgm:prSet/>
      <dgm:spPr/>
      <dgm:t>
        <a:bodyPr/>
        <a:lstStyle/>
        <a:p>
          <a:endParaRPr lang="en-CA"/>
        </a:p>
      </dgm:t>
    </dgm:pt>
    <dgm:pt modelId="{19301AF7-B732-4F8B-97FB-A9209F617CB6}">
      <dgm:prSet/>
      <dgm:spPr/>
      <dgm:t>
        <a:bodyPr/>
        <a:lstStyle/>
        <a:p>
          <a:pPr rtl="0"/>
          <a:r>
            <a:rPr lang="en-US" dirty="0"/>
            <a:t>Suppose GM trucks had an increase in demand. How would this impact the price/quantity for coupons?</a:t>
          </a:r>
          <a:endParaRPr lang="en-CA" dirty="0"/>
        </a:p>
      </dgm:t>
    </dgm:pt>
    <dgm:pt modelId="{C8C3F770-4882-49F5-8D2D-D25631AFBA5A}" type="parTrans" cxnId="{57ECF163-C386-42AF-BAC7-3491541F9FBB}">
      <dgm:prSet/>
      <dgm:spPr/>
      <dgm:t>
        <a:bodyPr/>
        <a:lstStyle/>
        <a:p>
          <a:endParaRPr lang="en-CA"/>
        </a:p>
      </dgm:t>
    </dgm:pt>
    <dgm:pt modelId="{DBD0A8ED-FB52-4262-80B4-0A53F3B4EEFD}" type="sibTrans" cxnId="{57ECF163-C386-42AF-BAC7-3491541F9FBB}">
      <dgm:prSet/>
      <dgm:spPr/>
      <dgm:t>
        <a:bodyPr/>
        <a:lstStyle/>
        <a:p>
          <a:endParaRPr lang="en-CA"/>
        </a:p>
      </dgm:t>
    </dgm:pt>
    <dgm:pt modelId="{A5D7F66E-32C9-4A85-9E40-B5598787D8D6}" type="pres">
      <dgm:prSet presAssocID="{41CD78E9-818E-4161-8653-522E0E119918}" presName="linear" presStyleCnt="0">
        <dgm:presLayoutVars>
          <dgm:animLvl val="lvl"/>
          <dgm:resizeHandles val="exact"/>
        </dgm:presLayoutVars>
      </dgm:prSet>
      <dgm:spPr/>
    </dgm:pt>
    <dgm:pt modelId="{7B6C87DE-F705-4338-86DD-D5A21CB15054}" type="pres">
      <dgm:prSet presAssocID="{29012295-FFA5-49EF-B0C3-DCDFB2DE5503}" presName="parentText" presStyleLbl="node1" presStyleIdx="0" presStyleCnt="4">
        <dgm:presLayoutVars>
          <dgm:chMax val="0"/>
          <dgm:bulletEnabled val="1"/>
        </dgm:presLayoutVars>
      </dgm:prSet>
      <dgm:spPr/>
    </dgm:pt>
    <dgm:pt modelId="{CFB7E3DF-C407-434B-BA09-2CBFF1CDFB59}" type="pres">
      <dgm:prSet presAssocID="{86A4C607-EF19-4A14-8B1F-B9D4B22474A6}" presName="spacer" presStyleCnt="0"/>
      <dgm:spPr/>
    </dgm:pt>
    <dgm:pt modelId="{EFDB580F-2724-45D5-B62F-D4B5CD07F3FF}" type="pres">
      <dgm:prSet presAssocID="{8EBE69BB-71A4-4CFA-ADA4-247C1279898A}" presName="parentText" presStyleLbl="node1" presStyleIdx="1" presStyleCnt="4">
        <dgm:presLayoutVars>
          <dgm:chMax val="0"/>
          <dgm:bulletEnabled val="1"/>
        </dgm:presLayoutVars>
      </dgm:prSet>
      <dgm:spPr/>
    </dgm:pt>
    <dgm:pt modelId="{CADB8594-5050-4A98-9D09-9C6CA70B50E9}" type="pres">
      <dgm:prSet presAssocID="{B8B6E76F-CF95-4A01-B07F-E2F540E39BC3}" presName="spacer" presStyleCnt="0"/>
      <dgm:spPr/>
    </dgm:pt>
    <dgm:pt modelId="{8DC79EEE-7D45-4BD4-96C8-4621766579B0}" type="pres">
      <dgm:prSet presAssocID="{C652B319-E589-4A81-B13E-4EE974FFA404}" presName="parentText" presStyleLbl="node1" presStyleIdx="2" presStyleCnt="4">
        <dgm:presLayoutVars>
          <dgm:chMax val="0"/>
          <dgm:bulletEnabled val="1"/>
        </dgm:presLayoutVars>
      </dgm:prSet>
      <dgm:spPr/>
    </dgm:pt>
    <dgm:pt modelId="{CBF76836-FF82-4006-90D6-EE2C02D80F0D}" type="pres">
      <dgm:prSet presAssocID="{D865981F-DEBC-46AE-B196-597A0E61B7B6}" presName="spacer" presStyleCnt="0"/>
      <dgm:spPr/>
    </dgm:pt>
    <dgm:pt modelId="{96FDA999-2EB3-4399-B082-73A85E005FA5}" type="pres">
      <dgm:prSet presAssocID="{19301AF7-B732-4F8B-97FB-A9209F617CB6}" presName="parentText" presStyleLbl="node1" presStyleIdx="3" presStyleCnt="4">
        <dgm:presLayoutVars>
          <dgm:chMax val="0"/>
          <dgm:bulletEnabled val="1"/>
        </dgm:presLayoutVars>
      </dgm:prSet>
      <dgm:spPr/>
    </dgm:pt>
    <dgm:pt modelId="{6E7E2B9C-A8A9-41C7-B1F2-FFA7DBE69235}" type="pres">
      <dgm:prSet presAssocID="{19301AF7-B732-4F8B-97FB-A9209F617CB6}" presName="childText" presStyleLbl="revTx" presStyleIdx="0" presStyleCnt="1">
        <dgm:presLayoutVars>
          <dgm:bulletEnabled val="1"/>
        </dgm:presLayoutVars>
      </dgm:prSet>
      <dgm:spPr/>
    </dgm:pt>
  </dgm:ptLst>
  <dgm:cxnLst>
    <dgm:cxn modelId="{52E80106-33A0-465C-A21D-668DD75361E6}" srcId="{41CD78E9-818E-4161-8653-522E0E119918}" destId="{29012295-FFA5-49EF-B0C3-DCDFB2DE5503}" srcOrd="0" destOrd="0" parTransId="{5CC29C6B-BA6E-4853-A9CD-DE8D7334A292}" sibTransId="{86A4C607-EF19-4A14-8B1F-B9D4B22474A6}"/>
    <dgm:cxn modelId="{92271E06-475D-4864-ADC1-183DA08CD092}" srcId="{19301AF7-B732-4F8B-97FB-A9209F617CB6}" destId="{4069D6DB-849E-43DA-9CB7-A9BF3EC09E33}" srcOrd="0" destOrd="0" parTransId="{8AD8DA5E-F008-4BE5-B732-384A1B203CCF}" sibTransId="{233AE3D5-EBC5-4228-858B-905E445B9CC4}"/>
    <dgm:cxn modelId="{D22E2C10-AC85-4357-B047-C3199E79B11F}" type="presOf" srcId="{C652B319-E589-4A81-B13E-4EE974FFA404}" destId="{8DC79EEE-7D45-4BD4-96C8-4621766579B0}" srcOrd="0" destOrd="0" presId="urn:microsoft.com/office/officeart/2005/8/layout/vList2"/>
    <dgm:cxn modelId="{ABA0325C-5BE4-4EC0-8875-64CDCF116FF6}" type="presOf" srcId="{29012295-FFA5-49EF-B0C3-DCDFB2DE5503}" destId="{7B6C87DE-F705-4338-86DD-D5A21CB15054}" srcOrd="0" destOrd="0" presId="urn:microsoft.com/office/officeart/2005/8/layout/vList2"/>
    <dgm:cxn modelId="{F0B23E5C-8F47-4DDE-BE13-A89664D21659}" type="presOf" srcId="{4069D6DB-849E-43DA-9CB7-A9BF3EC09E33}" destId="{6E7E2B9C-A8A9-41C7-B1F2-FFA7DBE69235}" srcOrd="0" destOrd="0" presId="urn:microsoft.com/office/officeart/2005/8/layout/vList2"/>
    <dgm:cxn modelId="{57ECF163-C386-42AF-BAC7-3491541F9FBB}" srcId="{41CD78E9-818E-4161-8653-522E0E119918}" destId="{19301AF7-B732-4F8B-97FB-A9209F617CB6}" srcOrd="3" destOrd="0" parTransId="{C8C3F770-4882-49F5-8D2D-D25631AFBA5A}" sibTransId="{DBD0A8ED-FB52-4262-80B4-0A53F3B4EEFD}"/>
    <dgm:cxn modelId="{46A78E81-D140-462A-8DAA-0386FBD085B9}" type="presOf" srcId="{8EBE69BB-71A4-4CFA-ADA4-247C1279898A}" destId="{EFDB580F-2724-45D5-B62F-D4B5CD07F3FF}" srcOrd="0" destOrd="0" presId="urn:microsoft.com/office/officeart/2005/8/layout/vList2"/>
    <dgm:cxn modelId="{A47C3288-FB90-4939-9C03-5D0CCDF832EF}" type="presOf" srcId="{19301AF7-B732-4F8B-97FB-A9209F617CB6}" destId="{96FDA999-2EB3-4399-B082-73A85E005FA5}" srcOrd="0" destOrd="0" presId="urn:microsoft.com/office/officeart/2005/8/layout/vList2"/>
    <dgm:cxn modelId="{18B80FAF-55CA-4C01-9676-0F610D842D20}" srcId="{41CD78E9-818E-4161-8653-522E0E119918}" destId="{8EBE69BB-71A4-4CFA-ADA4-247C1279898A}" srcOrd="1" destOrd="0" parTransId="{957E98F1-61E4-4E88-B995-16F4D181C90B}" sibTransId="{B8B6E76F-CF95-4A01-B07F-E2F540E39BC3}"/>
    <dgm:cxn modelId="{4B4557B6-1032-43F6-90C0-467DEB4EF025}" type="presOf" srcId="{41CD78E9-818E-4161-8653-522E0E119918}" destId="{A5D7F66E-32C9-4A85-9E40-B5598787D8D6}" srcOrd="0" destOrd="0" presId="urn:microsoft.com/office/officeart/2005/8/layout/vList2"/>
    <dgm:cxn modelId="{7B4A9BDC-8951-4D89-BFCE-19105D22AE9E}" srcId="{41CD78E9-818E-4161-8653-522E0E119918}" destId="{C652B319-E589-4A81-B13E-4EE974FFA404}" srcOrd="2" destOrd="0" parTransId="{4870E2F3-3009-4562-B7AA-738FDAE040AA}" sibTransId="{D865981F-DEBC-46AE-B196-597A0E61B7B6}"/>
    <dgm:cxn modelId="{13576C03-6C52-4299-9E16-3906F5055FE9}" type="presParOf" srcId="{A5D7F66E-32C9-4A85-9E40-B5598787D8D6}" destId="{7B6C87DE-F705-4338-86DD-D5A21CB15054}" srcOrd="0" destOrd="0" presId="urn:microsoft.com/office/officeart/2005/8/layout/vList2"/>
    <dgm:cxn modelId="{457B83A9-F6CB-4D2F-A5B1-0DC1E65DAD0A}" type="presParOf" srcId="{A5D7F66E-32C9-4A85-9E40-B5598787D8D6}" destId="{CFB7E3DF-C407-434B-BA09-2CBFF1CDFB59}" srcOrd="1" destOrd="0" presId="urn:microsoft.com/office/officeart/2005/8/layout/vList2"/>
    <dgm:cxn modelId="{3FB37F77-A20E-4105-80AF-7DAFDFF64751}" type="presParOf" srcId="{A5D7F66E-32C9-4A85-9E40-B5598787D8D6}" destId="{EFDB580F-2724-45D5-B62F-D4B5CD07F3FF}" srcOrd="2" destOrd="0" presId="urn:microsoft.com/office/officeart/2005/8/layout/vList2"/>
    <dgm:cxn modelId="{80B35F7F-ECC7-47A6-9EEF-7B33738C2380}" type="presParOf" srcId="{A5D7F66E-32C9-4A85-9E40-B5598787D8D6}" destId="{CADB8594-5050-4A98-9D09-9C6CA70B50E9}" srcOrd="3" destOrd="0" presId="urn:microsoft.com/office/officeart/2005/8/layout/vList2"/>
    <dgm:cxn modelId="{76D0D216-1FAA-4945-AC81-F1F6578E809F}" type="presParOf" srcId="{A5D7F66E-32C9-4A85-9E40-B5598787D8D6}" destId="{8DC79EEE-7D45-4BD4-96C8-4621766579B0}" srcOrd="4" destOrd="0" presId="urn:microsoft.com/office/officeart/2005/8/layout/vList2"/>
    <dgm:cxn modelId="{1FC92722-A4C0-4E98-9A50-58870D7775D6}" type="presParOf" srcId="{A5D7F66E-32C9-4A85-9E40-B5598787D8D6}" destId="{CBF76836-FF82-4006-90D6-EE2C02D80F0D}" srcOrd="5" destOrd="0" presId="urn:microsoft.com/office/officeart/2005/8/layout/vList2"/>
    <dgm:cxn modelId="{A2A6B953-BDEF-40FE-AFC4-A19B9024FD2E}" type="presParOf" srcId="{A5D7F66E-32C9-4A85-9E40-B5598787D8D6}" destId="{96FDA999-2EB3-4399-B082-73A85E005FA5}" srcOrd="6" destOrd="0" presId="urn:microsoft.com/office/officeart/2005/8/layout/vList2"/>
    <dgm:cxn modelId="{B4EC41A9-F7E5-4923-84B6-481A37507E23}" type="presParOf" srcId="{A5D7F66E-32C9-4A85-9E40-B5598787D8D6}" destId="{6E7E2B9C-A8A9-41C7-B1F2-FFA7DBE69235}"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F4E78BC-7458-433D-ABE1-EC6E9A41A7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37A34E0-9B4E-45F2-8995-178372812CF0}">
      <dgm:prSet/>
      <dgm:spPr/>
      <dgm:t>
        <a:bodyPr/>
        <a:lstStyle/>
        <a:p>
          <a:pPr rtl="0"/>
          <a:r>
            <a:rPr lang="en-CA" dirty="0"/>
            <a:t>Many firms act as platforms between two sides</a:t>
          </a:r>
        </a:p>
      </dgm:t>
    </dgm:pt>
    <dgm:pt modelId="{0DA08FD1-7AAC-4FBB-9937-E716B571DD44}" type="parTrans" cxnId="{B53941F4-4A71-4644-AFB0-953BBD4B5796}">
      <dgm:prSet/>
      <dgm:spPr/>
      <dgm:t>
        <a:bodyPr/>
        <a:lstStyle/>
        <a:p>
          <a:endParaRPr lang="en-US"/>
        </a:p>
      </dgm:t>
    </dgm:pt>
    <dgm:pt modelId="{7EC37E25-194F-49E0-BB9E-132CF0A107CB}" type="sibTrans" cxnId="{B53941F4-4A71-4644-AFB0-953BBD4B5796}">
      <dgm:prSet/>
      <dgm:spPr/>
      <dgm:t>
        <a:bodyPr/>
        <a:lstStyle/>
        <a:p>
          <a:endParaRPr lang="en-US"/>
        </a:p>
      </dgm:t>
    </dgm:pt>
    <dgm:pt modelId="{8C19AAAC-71CC-48CC-8723-565F105BFAB7}">
      <dgm:prSet/>
      <dgm:spPr/>
      <dgm:t>
        <a:bodyPr/>
        <a:lstStyle/>
        <a:p>
          <a:pPr rtl="0"/>
          <a:r>
            <a:rPr lang="en-CA" dirty="0"/>
            <a:t>Buyers and sellers via eBay, Amazon</a:t>
          </a:r>
        </a:p>
      </dgm:t>
    </dgm:pt>
    <dgm:pt modelId="{7046CD71-0B2D-4DEE-97B0-BF9B99B34C00}" type="parTrans" cxnId="{29D5F3DE-3389-4177-8F97-D256EA8D5AEA}">
      <dgm:prSet/>
      <dgm:spPr/>
      <dgm:t>
        <a:bodyPr/>
        <a:lstStyle/>
        <a:p>
          <a:endParaRPr lang="en-US"/>
        </a:p>
      </dgm:t>
    </dgm:pt>
    <dgm:pt modelId="{7509E982-D9FD-4C94-A568-E9F0DA103CF0}" type="sibTrans" cxnId="{29D5F3DE-3389-4177-8F97-D256EA8D5AEA}">
      <dgm:prSet/>
      <dgm:spPr/>
      <dgm:t>
        <a:bodyPr/>
        <a:lstStyle/>
        <a:p>
          <a:endParaRPr lang="en-US"/>
        </a:p>
      </dgm:t>
    </dgm:pt>
    <dgm:pt modelId="{CA96FAFD-F257-474A-8806-3584E7327FDA}">
      <dgm:prSet/>
      <dgm:spPr/>
      <dgm:t>
        <a:bodyPr/>
        <a:lstStyle/>
        <a:p>
          <a:pPr rtl="0"/>
          <a:r>
            <a:rPr lang="en-CA" dirty="0"/>
            <a:t>Consumers and Advertisers via Google, Facebook</a:t>
          </a:r>
        </a:p>
      </dgm:t>
    </dgm:pt>
    <dgm:pt modelId="{2388C77D-62D0-4E07-873F-A24DD1BFD613}" type="parTrans" cxnId="{F0E9B308-B3F4-4C50-8596-E28F4FF41566}">
      <dgm:prSet/>
      <dgm:spPr/>
      <dgm:t>
        <a:bodyPr/>
        <a:lstStyle/>
        <a:p>
          <a:endParaRPr lang="en-US"/>
        </a:p>
      </dgm:t>
    </dgm:pt>
    <dgm:pt modelId="{18C3921D-46FD-4B6E-A045-A606151AA33A}" type="sibTrans" cxnId="{F0E9B308-B3F4-4C50-8596-E28F4FF41566}">
      <dgm:prSet/>
      <dgm:spPr/>
      <dgm:t>
        <a:bodyPr/>
        <a:lstStyle/>
        <a:p>
          <a:endParaRPr lang="en-US"/>
        </a:p>
      </dgm:t>
    </dgm:pt>
    <dgm:pt modelId="{8C000541-12A0-455B-B72C-DC8B4A078ACC}">
      <dgm:prSet/>
      <dgm:spPr/>
      <dgm:t>
        <a:bodyPr/>
        <a:lstStyle/>
        <a:p>
          <a:pPr rtl="0"/>
          <a:r>
            <a:rPr lang="en-CA" dirty="0"/>
            <a:t>Posters and viewers on social media</a:t>
          </a:r>
        </a:p>
      </dgm:t>
    </dgm:pt>
    <dgm:pt modelId="{18A5BD29-305E-40CF-84E5-7897F986FC67}" type="parTrans" cxnId="{51A190C5-9CA4-4C62-992F-DF35C7D86BAF}">
      <dgm:prSet/>
      <dgm:spPr/>
      <dgm:t>
        <a:bodyPr/>
        <a:lstStyle/>
        <a:p>
          <a:endParaRPr lang="en-US"/>
        </a:p>
      </dgm:t>
    </dgm:pt>
    <dgm:pt modelId="{7949A00E-677C-44C5-A175-C5E37EE2E7A8}" type="sibTrans" cxnId="{51A190C5-9CA4-4C62-992F-DF35C7D86BAF}">
      <dgm:prSet/>
      <dgm:spPr/>
      <dgm:t>
        <a:bodyPr/>
        <a:lstStyle/>
        <a:p>
          <a:endParaRPr lang="en-US"/>
        </a:p>
      </dgm:t>
    </dgm:pt>
    <dgm:pt modelId="{387EE835-5868-4A4E-B38E-A2C8B4222281}">
      <dgm:prSet/>
      <dgm:spPr/>
      <dgm:t>
        <a:bodyPr/>
        <a:lstStyle/>
        <a:p>
          <a:pPr rtl="0"/>
          <a:r>
            <a:rPr lang="en-CA" dirty="0"/>
            <a:t>The tax, then, might be a charge per transaction</a:t>
          </a:r>
        </a:p>
      </dgm:t>
    </dgm:pt>
    <dgm:pt modelId="{B1E63FE4-C81E-43B3-B389-E1CE2132E74B}" type="parTrans" cxnId="{D4F2F1A8-ED3B-4145-8D94-7B59F02C947E}">
      <dgm:prSet/>
      <dgm:spPr/>
      <dgm:t>
        <a:bodyPr/>
        <a:lstStyle/>
        <a:p>
          <a:endParaRPr lang="en-US"/>
        </a:p>
      </dgm:t>
    </dgm:pt>
    <dgm:pt modelId="{7CE430A5-55E4-4F58-A2D3-44CDA7E9B095}" type="sibTrans" cxnId="{D4F2F1A8-ED3B-4145-8D94-7B59F02C947E}">
      <dgm:prSet/>
      <dgm:spPr/>
      <dgm:t>
        <a:bodyPr/>
        <a:lstStyle/>
        <a:p>
          <a:endParaRPr lang="en-US"/>
        </a:p>
      </dgm:t>
    </dgm:pt>
    <dgm:pt modelId="{6F417C16-4FC4-4A25-B7C2-8850DD2577EF}">
      <dgm:prSet/>
      <dgm:spPr/>
      <dgm:t>
        <a:bodyPr/>
        <a:lstStyle/>
        <a:p>
          <a:pPr rtl="0"/>
          <a:r>
            <a:rPr lang="en-CA" dirty="0"/>
            <a:t>This can be how the platform makes money</a:t>
          </a:r>
        </a:p>
      </dgm:t>
    </dgm:pt>
    <dgm:pt modelId="{F114BDDB-CCCF-4297-9B16-2A5681CBA1D6}" type="parTrans" cxnId="{9D2BCB0A-CA09-4BB3-BC2A-9FC904347B3C}">
      <dgm:prSet/>
      <dgm:spPr/>
      <dgm:t>
        <a:bodyPr/>
        <a:lstStyle/>
        <a:p>
          <a:endParaRPr lang="en-US"/>
        </a:p>
      </dgm:t>
    </dgm:pt>
    <dgm:pt modelId="{6509F8F8-E945-4D00-B170-2D93C4A09E63}" type="sibTrans" cxnId="{9D2BCB0A-CA09-4BB3-BC2A-9FC904347B3C}">
      <dgm:prSet/>
      <dgm:spPr/>
      <dgm:t>
        <a:bodyPr/>
        <a:lstStyle/>
        <a:p>
          <a:endParaRPr lang="en-US"/>
        </a:p>
      </dgm:t>
    </dgm:pt>
    <dgm:pt modelId="{E6E5EE66-B3B9-4218-A7BE-6D9D52639660}">
      <dgm:prSet/>
      <dgm:spPr/>
      <dgm:t>
        <a:bodyPr/>
        <a:lstStyle/>
        <a:p>
          <a:pPr rtl="0"/>
          <a:r>
            <a:rPr lang="en-CA" dirty="0"/>
            <a:t>But these charges lower transactions (makes sense, but costly)</a:t>
          </a:r>
        </a:p>
      </dgm:t>
    </dgm:pt>
    <dgm:pt modelId="{EF9FBEEE-4592-427D-AB60-9046B26D25C5}" type="parTrans" cxnId="{887143DB-5879-4ADA-9824-680B4A7D3749}">
      <dgm:prSet/>
      <dgm:spPr/>
    </dgm:pt>
    <dgm:pt modelId="{BA1B27B2-804F-471F-BB14-8B2E58B2681E}" type="sibTrans" cxnId="{887143DB-5879-4ADA-9824-680B4A7D3749}">
      <dgm:prSet/>
      <dgm:spPr/>
    </dgm:pt>
    <dgm:pt modelId="{684B3B83-8708-4938-8C04-6E5FB24BD53A}" type="pres">
      <dgm:prSet presAssocID="{AF4E78BC-7458-433D-ABE1-EC6E9A41A74F}" presName="linear" presStyleCnt="0">
        <dgm:presLayoutVars>
          <dgm:animLvl val="lvl"/>
          <dgm:resizeHandles val="exact"/>
        </dgm:presLayoutVars>
      </dgm:prSet>
      <dgm:spPr/>
    </dgm:pt>
    <dgm:pt modelId="{7C664E3A-1E86-4E2A-B685-F0E29BD95D77}" type="pres">
      <dgm:prSet presAssocID="{137A34E0-9B4E-45F2-8995-178372812CF0}" presName="parentText" presStyleLbl="node1" presStyleIdx="0" presStyleCnt="2">
        <dgm:presLayoutVars>
          <dgm:chMax val="0"/>
          <dgm:bulletEnabled val="1"/>
        </dgm:presLayoutVars>
      </dgm:prSet>
      <dgm:spPr/>
    </dgm:pt>
    <dgm:pt modelId="{3BE157C5-E9C7-489C-9325-C3312AE2BA58}" type="pres">
      <dgm:prSet presAssocID="{137A34E0-9B4E-45F2-8995-178372812CF0}" presName="childText" presStyleLbl="revTx" presStyleIdx="0" presStyleCnt="2">
        <dgm:presLayoutVars>
          <dgm:bulletEnabled val="1"/>
        </dgm:presLayoutVars>
      </dgm:prSet>
      <dgm:spPr/>
    </dgm:pt>
    <dgm:pt modelId="{3242050A-9FAD-4DC3-B3A5-E3282CB99C8F}" type="pres">
      <dgm:prSet presAssocID="{387EE835-5868-4A4E-B38E-A2C8B4222281}" presName="parentText" presStyleLbl="node1" presStyleIdx="1" presStyleCnt="2">
        <dgm:presLayoutVars>
          <dgm:chMax val="0"/>
          <dgm:bulletEnabled val="1"/>
        </dgm:presLayoutVars>
      </dgm:prSet>
      <dgm:spPr/>
    </dgm:pt>
    <dgm:pt modelId="{51B529EB-97AE-413F-B108-C157E77B7275}" type="pres">
      <dgm:prSet presAssocID="{387EE835-5868-4A4E-B38E-A2C8B4222281}" presName="childText" presStyleLbl="revTx" presStyleIdx="1" presStyleCnt="2">
        <dgm:presLayoutVars>
          <dgm:bulletEnabled val="1"/>
        </dgm:presLayoutVars>
      </dgm:prSet>
      <dgm:spPr/>
    </dgm:pt>
  </dgm:ptLst>
  <dgm:cxnLst>
    <dgm:cxn modelId="{F0E9B308-B3F4-4C50-8596-E28F4FF41566}" srcId="{137A34E0-9B4E-45F2-8995-178372812CF0}" destId="{CA96FAFD-F257-474A-8806-3584E7327FDA}" srcOrd="1" destOrd="0" parTransId="{2388C77D-62D0-4E07-873F-A24DD1BFD613}" sibTransId="{18C3921D-46FD-4B6E-A045-A606151AA33A}"/>
    <dgm:cxn modelId="{9D2BCB0A-CA09-4BB3-BC2A-9FC904347B3C}" srcId="{387EE835-5868-4A4E-B38E-A2C8B4222281}" destId="{6F417C16-4FC4-4A25-B7C2-8850DD2577EF}" srcOrd="0" destOrd="0" parTransId="{F114BDDB-CCCF-4297-9B16-2A5681CBA1D6}" sibTransId="{6509F8F8-E945-4D00-B170-2D93C4A09E63}"/>
    <dgm:cxn modelId="{8E431013-21C5-4F8E-B192-30A796124E51}" type="presOf" srcId="{8C19AAAC-71CC-48CC-8723-565F105BFAB7}" destId="{3BE157C5-E9C7-489C-9325-C3312AE2BA58}" srcOrd="0" destOrd="0" presId="urn:microsoft.com/office/officeart/2005/8/layout/vList2"/>
    <dgm:cxn modelId="{C07F6421-B166-45F4-BE92-3A2C27E2762F}" type="presOf" srcId="{E6E5EE66-B3B9-4218-A7BE-6D9D52639660}" destId="{51B529EB-97AE-413F-B108-C157E77B7275}" srcOrd="0" destOrd="1" presId="urn:microsoft.com/office/officeart/2005/8/layout/vList2"/>
    <dgm:cxn modelId="{C5FEFA29-C38F-4B76-B4A8-FBFF759C8E60}" type="presOf" srcId="{8C000541-12A0-455B-B72C-DC8B4A078ACC}" destId="{3BE157C5-E9C7-489C-9325-C3312AE2BA58}" srcOrd="0" destOrd="2" presId="urn:microsoft.com/office/officeart/2005/8/layout/vList2"/>
    <dgm:cxn modelId="{5DF77531-6D6E-4014-9A81-36916A273906}" type="presOf" srcId="{AF4E78BC-7458-433D-ABE1-EC6E9A41A74F}" destId="{684B3B83-8708-4938-8C04-6E5FB24BD53A}" srcOrd="0" destOrd="0" presId="urn:microsoft.com/office/officeart/2005/8/layout/vList2"/>
    <dgm:cxn modelId="{E8969961-EDFF-4D97-A860-CBEFFB125135}" type="presOf" srcId="{387EE835-5868-4A4E-B38E-A2C8B4222281}" destId="{3242050A-9FAD-4DC3-B3A5-E3282CB99C8F}" srcOrd="0" destOrd="0" presId="urn:microsoft.com/office/officeart/2005/8/layout/vList2"/>
    <dgm:cxn modelId="{AA213451-C5C5-4A22-8191-033FD97BDF2B}" type="presOf" srcId="{137A34E0-9B4E-45F2-8995-178372812CF0}" destId="{7C664E3A-1E86-4E2A-B685-F0E29BD95D77}" srcOrd="0" destOrd="0" presId="urn:microsoft.com/office/officeart/2005/8/layout/vList2"/>
    <dgm:cxn modelId="{D4F2F1A8-ED3B-4145-8D94-7B59F02C947E}" srcId="{AF4E78BC-7458-433D-ABE1-EC6E9A41A74F}" destId="{387EE835-5868-4A4E-B38E-A2C8B4222281}" srcOrd="1" destOrd="0" parTransId="{B1E63FE4-C81E-43B3-B389-E1CE2132E74B}" sibTransId="{7CE430A5-55E4-4F58-A2D3-44CDA7E9B095}"/>
    <dgm:cxn modelId="{F11509B6-ECA7-4E3B-BE30-B23BCDA2A018}" type="presOf" srcId="{CA96FAFD-F257-474A-8806-3584E7327FDA}" destId="{3BE157C5-E9C7-489C-9325-C3312AE2BA58}" srcOrd="0" destOrd="1" presId="urn:microsoft.com/office/officeart/2005/8/layout/vList2"/>
    <dgm:cxn modelId="{51A190C5-9CA4-4C62-992F-DF35C7D86BAF}" srcId="{137A34E0-9B4E-45F2-8995-178372812CF0}" destId="{8C000541-12A0-455B-B72C-DC8B4A078ACC}" srcOrd="2" destOrd="0" parTransId="{18A5BD29-305E-40CF-84E5-7897F986FC67}" sibTransId="{7949A00E-677C-44C5-A175-C5E37EE2E7A8}"/>
    <dgm:cxn modelId="{887143DB-5879-4ADA-9824-680B4A7D3749}" srcId="{387EE835-5868-4A4E-B38E-A2C8B4222281}" destId="{E6E5EE66-B3B9-4218-A7BE-6D9D52639660}" srcOrd="1" destOrd="0" parTransId="{EF9FBEEE-4592-427D-AB60-9046B26D25C5}" sibTransId="{BA1B27B2-804F-471F-BB14-8B2E58B2681E}"/>
    <dgm:cxn modelId="{29D5F3DE-3389-4177-8F97-D256EA8D5AEA}" srcId="{137A34E0-9B4E-45F2-8995-178372812CF0}" destId="{8C19AAAC-71CC-48CC-8723-565F105BFAB7}" srcOrd="0" destOrd="0" parTransId="{7046CD71-0B2D-4DEE-97B0-BF9B99B34C00}" sibTransId="{7509E982-D9FD-4C94-A568-E9F0DA103CF0}"/>
    <dgm:cxn modelId="{B53941F4-4A71-4644-AFB0-953BBD4B5796}" srcId="{AF4E78BC-7458-433D-ABE1-EC6E9A41A74F}" destId="{137A34E0-9B4E-45F2-8995-178372812CF0}" srcOrd="0" destOrd="0" parTransId="{0DA08FD1-7AAC-4FBB-9937-E716B571DD44}" sibTransId="{7EC37E25-194F-49E0-BB9E-132CF0A107CB}"/>
    <dgm:cxn modelId="{64F978F8-F306-42A7-A7D5-A1A3F9669891}" type="presOf" srcId="{6F417C16-4FC4-4A25-B7C2-8850DD2577EF}" destId="{51B529EB-97AE-413F-B108-C157E77B7275}" srcOrd="0" destOrd="0" presId="urn:microsoft.com/office/officeart/2005/8/layout/vList2"/>
    <dgm:cxn modelId="{15FE1317-9D6F-433B-9B23-36D3548803F9}" type="presParOf" srcId="{684B3B83-8708-4938-8C04-6E5FB24BD53A}" destId="{7C664E3A-1E86-4E2A-B685-F0E29BD95D77}" srcOrd="0" destOrd="0" presId="urn:microsoft.com/office/officeart/2005/8/layout/vList2"/>
    <dgm:cxn modelId="{3E7D936E-7A65-4D6F-8AB0-D717789E88E7}" type="presParOf" srcId="{684B3B83-8708-4938-8C04-6E5FB24BD53A}" destId="{3BE157C5-E9C7-489C-9325-C3312AE2BA58}" srcOrd="1" destOrd="0" presId="urn:microsoft.com/office/officeart/2005/8/layout/vList2"/>
    <dgm:cxn modelId="{5205EA10-9122-4ECE-8B3B-7515FCAD64E8}" type="presParOf" srcId="{684B3B83-8708-4938-8C04-6E5FB24BD53A}" destId="{3242050A-9FAD-4DC3-B3A5-E3282CB99C8F}" srcOrd="2" destOrd="0" presId="urn:microsoft.com/office/officeart/2005/8/layout/vList2"/>
    <dgm:cxn modelId="{2BFE1372-2B89-4B5E-8E10-3323BF6D34E7}" type="presParOf" srcId="{684B3B83-8708-4938-8C04-6E5FB24BD53A}" destId="{51B529EB-97AE-413F-B108-C157E77B727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F4E78BC-7458-433D-ABE1-EC6E9A41A74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87EE835-5868-4A4E-B38E-A2C8B4222281}">
      <dgm:prSet/>
      <dgm:spPr/>
      <dgm:t>
        <a:bodyPr/>
        <a:lstStyle/>
        <a:p>
          <a:pPr rtl="0"/>
          <a:r>
            <a:rPr lang="en-CA" dirty="0"/>
            <a:t>CS and PS are really the reason people use platforms</a:t>
          </a:r>
        </a:p>
      </dgm:t>
    </dgm:pt>
    <dgm:pt modelId="{B1E63FE4-C81E-43B3-B389-E1CE2132E74B}" type="parTrans" cxnId="{D4F2F1A8-ED3B-4145-8D94-7B59F02C947E}">
      <dgm:prSet/>
      <dgm:spPr/>
      <dgm:t>
        <a:bodyPr/>
        <a:lstStyle/>
        <a:p>
          <a:endParaRPr lang="en-US"/>
        </a:p>
      </dgm:t>
    </dgm:pt>
    <dgm:pt modelId="{7CE430A5-55E4-4F58-A2D3-44CDA7E9B095}" type="sibTrans" cxnId="{D4F2F1A8-ED3B-4145-8D94-7B59F02C947E}">
      <dgm:prSet/>
      <dgm:spPr/>
      <dgm:t>
        <a:bodyPr/>
        <a:lstStyle/>
        <a:p>
          <a:endParaRPr lang="en-US"/>
        </a:p>
      </dgm:t>
    </dgm:pt>
    <dgm:pt modelId="{6F417C16-4FC4-4A25-B7C2-8850DD2577EF}">
      <dgm:prSet/>
      <dgm:spPr/>
      <dgm:t>
        <a:bodyPr/>
        <a:lstStyle/>
        <a:p>
          <a:pPr rtl="0"/>
          <a:r>
            <a:rPr lang="en-CA" dirty="0"/>
            <a:t>So making them work well is not just a civics question; it’s the source of platform value</a:t>
          </a:r>
        </a:p>
      </dgm:t>
    </dgm:pt>
    <dgm:pt modelId="{F114BDDB-CCCF-4297-9B16-2A5681CBA1D6}" type="parTrans" cxnId="{9D2BCB0A-CA09-4BB3-BC2A-9FC904347B3C}">
      <dgm:prSet/>
      <dgm:spPr/>
      <dgm:t>
        <a:bodyPr/>
        <a:lstStyle/>
        <a:p>
          <a:endParaRPr lang="en-US"/>
        </a:p>
      </dgm:t>
    </dgm:pt>
    <dgm:pt modelId="{6509F8F8-E945-4D00-B170-2D93C4A09E63}" type="sibTrans" cxnId="{9D2BCB0A-CA09-4BB3-BC2A-9FC904347B3C}">
      <dgm:prSet/>
      <dgm:spPr/>
      <dgm:t>
        <a:bodyPr/>
        <a:lstStyle/>
        <a:p>
          <a:endParaRPr lang="en-US"/>
        </a:p>
      </dgm:t>
    </dgm:pt>
    <dgm:pt modelId="{6B6EB685-576C-4EFB-B122-A66147BA03E5}">
      <dgm:prSet/>
      <dgm:spPr/>
      <dgm:t>
        <a:bodyPr/>
        <a:lstStyle/>
        <a:p>
          <a:pPr rtl="0"/>
          <a:r>
            <a:rPr lang="en-CA" dirty="0"/>
            <a:t>Tension: revenue from these fees, versus discouraging transactions/benefit of the platform</a:t>
          </a:r>
        </a:p>
      </dgm:t>
    </dgm:pt>
    <dgm:pt modelId="{97C33484-AF27-4D0C-AE58-9D04AEC75B4D}" type="parTrans" cxnId="{E673A704-83F4-4330-8D52-B02975A47728}">
      <dgm:prSet/>
      <dgm:spPr/>
    </dgm:pt>
    <dgm:pt modelId="{7D5FF891-1440-4C54-ADE5-667AB3369281}" type="sibTrans" cxnId="{E673A704-83F4-4330-8D52-B02975A47728}">
      <dgm:prSet/>
      <dgm:spPr/>
    </dgm:pt>
    <dgm:pt modelId="{7F5FA6A7-5DC9-4A4B-9F74-356F41862EAB}">
      <dgm:prSet/>
      <dgm:spPr/>
      <dgm:t>
        <a:bodyPr/>
        <a:lstStyle/>
        <a:p>
          <a:pPr rtl="0"/>
          <a:r>
            <a:rPr lang="en-CA" dirty="0"/>
            <a:t>When we think in detail about pricing, we’ll delve into solutions to this in more detail</a:t>
          </a:r>
        </a:p>
      </dgm:t>
    </dgm:pt>
    <dgm:pt modelId="{373CF46A-F822-41F3-9CAB-B469CAB8D327}" type="parTrans" cxnId="{4D195FC8-723C-41B7-9CB6-E3EB09679DAD}">
      <dgm:prSet/>
      <dgm:spPr/>
    </dgm:pt>
    <dgm:pt modelId="{4CA3CAC7-8015-452F-AA58-EFD5963CD18B}" type="sibTrans" cxnId="{4D195FC8-723C-41B7-9CB6-E3EB09679DAD}">
      <dgm:prSet/>
      <dgm:spPr/>
    </dgm:pt>
    <dgm:pt modelId="{684B3B83-8708-4938-8C04-6E5FB24BD53A}" type="pres">
      <dgm:prSet presAssocID="{AF4E78BC-7458-433D-ABE1-EC6E9A41A74F}" presName="linear" presStyleCnt="0">
        <dgm:presLayoutVars>
          <dgm:animLvl val="lvl"/>
          <dgm:resizeHandles val="exact"/>
        </dgm:presLayoutVars>
      </dgm:prSet>
      <dgm:spPr/>
    </dgm:pt>
    <dgm:pt modelId="{3242050A-9FAD-4DC3-B3A5-E3282CB99C8F}" type="pres">
      <dgm:prSet presAssocID="{387EE835-5868-4A4E-B38E-A2C8B4222281}" presName="parentText" presStyleLbl="node1" presStyleIdx="0" presStyleCnt="2">
        <dgm:presLayoutVars>
          <dgm:chMax val="0"/>
          <dgm:bulletEnabled val="1"/>
        </dgm:presLayoutVars>
      </dgm:prSet>
      <dgm:spPr/>
    </dgm:pt>
    <dgm:pt modelId="{51B529EB-97AE-413F-B108-C157E77B7275}" type="pres">
      <dgm:prSet presAssocID="{387EE835-5868-4A4E-B38E-A2C8B4222281}" presName="childText" presStyleLbl="revTx" presStyleIdx="0" presStyleCnt="2">
        <dgm:presLayoutVars>
          <dgm:bulletEnabled val="1"/>
        </dgm:presLayoutVars>
      </dgm:prSet>
      <dgm:spPr/>
    </dgm:pt>
    <dgm:pt modelId="{49677C04-52E9-4D1B-B736-0D9E3B3AC680}" type="pres">
      <dgm:prSet presAssocID="{6B6EB685-576C-4EFB-B122-A66147BA03E5}" presName="parentText" presStyleLbl="node1" presStyleIdx="1" presStyleCnt="2">
        <dgm:presLayoutVars>
          <dgm:chMax val="0"/>
          <dgm:bulletEnabled val="1"/>
        </dgm:presLayoutVars>
      </dgm:prSet>
      <dgm:spPr/>
    </dgm:pt>
    <dgm:pt modelId="{4025EC7A-975D-453B-80B3-41BB7D1826CC}" type="pres">
      <dgm:prSet presAssocID="{6B6EB685-576C-4EFB-B122-A66147BA03E5}" presName="childText" presStyleLbl="revTx" presStyleIdx="1" presStyleCnt="2">
        <dgm:presLayoutVars>
          <dgm:bulletEnabled val="1"/>
        </dgm:presLayoutVars>
      </dgm:prSet>
      <dgm:spPr/>
    </dgm:pt>
  </dgm:ptLst>
  <dgm:cxnLst>
    <dgm:cxn modelId="{E673A704-83F4-4330-8D52-B02975A47728}" srcId="{AF4E78BC-7458-433D-ABE1-EC6E9A41A74F}" destId="{6B6EB685-576C-4EFB-B122-A66147BA03E5}" srcOrd="1" destOrd="0" parTransId="{97C33484-AF27-4D0C-AE58-9D04AEC75B4D}" sibTransId="{7D5FF891-1440-4C54-ADE5-667AB3369281}"/>
    <dgm:cxn modelId="{9D2BCB0A-CA09-4BB3-BC2A-9FC904347B3C}" srcId="{387EE835-5868-4A4E-B38E-A2C8B4222281}" destId="{6F417C16-4FC4-4A25-B7C2-8850DD2577EF}" srcOrd="0" destOrd="0" parTransId="{F114BDDB-CCCF-4297-9B16-2A5681CBA1D6}" sibTransId="{6509F8F8-E945-4D00-B170-2D93C4A09E63}"/>
    <dgm:cxn modelId="{BC4BE51D-5F04-4C71-AA65-3576F85C4B53}" type="presOf" srcId="{6B6EB685-576C-4EFB-B122-A66147BA03E5}" destId="{49677C04-52E9-4D1B-B736-0D9E3B3AC680}" srcOrd="0" destOrd="0" presId="urn:microsoft.com/office/officeart/2005/8/layout/vList2"/>
    <dgm:cxn modelId="{5DF77531-6D6E-4014-9A81-36916A273906}" type="presOf" srcId="{AF4E78BC-7458-433D-ABE1-EC6E9A41A74F}" destId="{684B3B83-8708-4938-8C04-6E5FB24BD53A}" srcOrd="0" destOrd="0" presId="urn:microsoft.com/office/officeart/2005/8/layout/vList2"/>
    <dgm:cxn modelId="{E8969961-EDFF-4D97-A860-CBEFFB125135}" type="presOf" srcId="{387EE835-5868-4A4E-B38E-A2C8B4222281}" destId="{3242050A-9FAD-4DC3-B3A5-E3282CB99C8F}" srcOrd="0" destOrd="0" presId="urn:microsoft.com/office/officeart/2005/8/layout/vList2"/>
    <dgm:cxn modelId="{F5EB0E7C-9539-4B28-8DB5-81BA849603A7}" type="presOf" srcId="{7F5FA6A7-5DC9-4A4B-9F74-356F41862EAB}" destId="{4025EC7A-975D-453B-80B3-41BB7D1826CC}" srcOrd="0" destOrd="0" presId="urn:microsoft.com/office/officeart/2005/8/layout/vList2"/>
    <dgm:cxn modelId="{D4F2F1A8-ED3B-4145-8D94-7B59F02C947E}" srcId="{AF4E78BC-7458-433D-ABE1-EC6E9A41A74F}" destId="{387EE835-5868-4A4E-B38E-A2C8B4222281}" srcOrd="0" destOrd="0" parTransId="{B1E63FE4-C81E-43B3-B389-E1CE2132E74B}" sibTransId="{7CE430A5-55E4-4F58-A2D3-44CDA7E9B095}"/>
    <dgm:cxn modelId="{4D195FC8-723C-41B7-9CB6-E3EB09679DAD}" srcId="{6B6EB685-576C-4EFB-B122-A66147BA03E5}" destId="{7F5FA6A7-5DC9-4A4B-9F74-356F41862EAB}" srcOrd="0" destOrd="0" parTransId="{373CF46A-F822-41F3-9CAB-B469CAB8D327}" sibTransId="{4CA3CAC7-8015-452F-AA58-EFD5963CD18B}"/>
    <dgm:cxn modelId="{64F978F8-F306-42A7-A7D5-A1A3F9669891}" type="presOf" srcId="{6F417C16-4FC4-4A25-B7C2-8850DD2577EF}" destId="{51B529EB-97AE-413F-B108-C157E77B7275}" srcOrd="0" destOrd="0" presId="urn:microsoft.com/office/officeart/2005/8/layout/vList2"/>
    <dgm:cxn modelId="{5205EA10-9122-4ECE-8B3B-7515FCAD64E8}" type="presParOf" srcId="{684B3B83-8708-4938-8C04-6E5FB24BD53A}" destId="{3242050A-9FAD-4DC3-B3A5-E3282CB99C8F}" srcOrd="0" destOrd="0" presId="urn:microsoft.com/office/officeart/2005/8/layout/vList2"/>
    <dgm:cxn modelId="{2BFE1372-2B89-4B5E-8E10-3323BF6D34E7}" type="presParOf" srcId="{684B3B83-8708-4938-8C04-6E5FB24BD53A}" destId="{51B529EB-97AE-413F-B108-C157E77B7275}" srcOrd="1" destOrd="0" presId="urn:microsoft.com/office/officeart/2005/8/layout/vList2"/>
    <dgm:cxn modelId="{BF71882C-F2DA-4834-8C9E-F1AA1BBB567B}" type="presParOf" srcId="{684B3B83-8708-4938-8C04-6E5FB24BD53A}" destId="{49677C04-52E9-4D1B-B736-0D9E3B3AC680}" srcOrd="2" destOrd="0" presId="urn:microsoft.com/office/officeart/2005/8/layout/vList2"/>
    <dgm:cxn modelId="{2B0DCB71-AE77-4791-B9D8-36D91CE30EA0}" type="presParOf" srcId="{684B3B83-8708-4938-8C04-6E5FB24BD53A}" destId="{4025EC7A-975D-453B-80B3-41BB7D1826C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DEF36-9958-4A6C-BD55-EF5AF0C0964B}">
      <dsp:nvSpPr>
        <dsp:cNvPr id="0" name=""/>
        <dsp:cNvSpPr/>
      </dsp:nvSpPr>
      <dsp:spPr>
        <a:xfrm>
          <a:off x="0" y="2169"/>
          <a:ext cx="10515600"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Quantity demanded depends on other factors besides price:</a:t>
          </a:r>
          <a:endParaRPr lang="en-CA" sz="2400" kern="1200"/>
        </a:p>
      </dsp:txBody>
      <dsp:txXfrm>
        <a:off x="44549" y="46718"/>
        <a:ext cx="10426502" cy="823502"/>
      </dsp:txXfrm>
    </dsp:sp>
    <dsp:sp modelId="{BB4290DC-D418-4E7F-B26E-2185B96CAAB6}">
      <dsp:nvSpPr>
        <dsp:cNvPr id="0" name=""/>
        <dsp:cNvSpPr/>
      </dsp:nvSpPr>
      <dsp:spPr>
        <a:xfrm>
          <a:off x="0" y="914769"/>
          <a:ext cx="10515600" cy="1540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Consumer tastes</a:t>
          </a:r>
          <a:endParaRPr lang="en-CA" sz="1900" kern="1200"/>
        </a:p>
        <a:p>
          <a:pPr marL="171450" lvl="1" indent="-171450" algn="l" defTabSz="844550" rtl="0">
            <a:lnSpc>
              <a:spcPct val="90000"/>
            </a:lnSpc>
            <a:spcBef>
              <a:spcPct val="0"/>
            </a:spcBef>
            <a:spcAft>
              <a:spcPct val="20000"/>
            </a:spcAft>
            <a:buChar char="•"/>
          </a:pPr>
          <a:r>
            <a:rPr lang="en-US" sz="1900" kern="1200"/>
            <a:t>Prices of substitutes or complements</a:t>
          </a:r>
          <a:endParaRPr lang="en-CA" sz="1900" kern="1200"/>
        </a:p>
        <a:p>
          <a:pPr marL="171450" lvl="1" indent="-171450" algn="l" defTabSz="844550" rtl="0">
            <a:lnSpc>
              <a:spcPct val="90000"/>
            </a:lnSpc>
            <a:spcBef>
              <a:spcPct val="0"/>
            </a:spcBef>
            <a:spcAft>
              <a:spcPct val="20000"/>
            </a:spcAft>
            <a:buChar char="•"/>
          </a:pPr>
          <a:r>
            <a:rPr lang="en-US" sz="1900" kern="1200"/>
            <a:t>Demographics (population, income, etc.)</a:t>
          </a:r>
          <a:endParaRPr lang="en-CA" sz="1900" kern="1200"/>
        </a:p>
        <a:p>
          <a:pPr marL="171450" lvl="1" indent="-171450" algn="l" defTabSz="844550" rtl="0">
            <a:lnSpc>
              <a:spcPct val="90000"/>
            </a:lnSpc>
            <a:spcBef>
              <a:spcPct val="0"/>
            </a:spcBef>
            <a:spcAft>
              <a:spcPct val="20000"/>
            </a:spcAft>
            <a:buChar char="•"/>
          </a:pPr>
          <a:r>
            <a:rPr lang="en-US" sz="1900" kern="1200"/>
            <a:t>Advertising</a:t>
          </a:r>
          <a:endParaRPr lang="en-CA" sz="1900" kern="1200"/>
        </a:p>
        <a:p>
          <a:pPr marL="171450" lvl="1" indent="-171450" algn="l" defTabSz="844550" rtl="0">
            <a:lnSpc>
              <a:spcPct val="90000"/>
            </a:lnSpc>
            <a:spcBef>
              <a:spcPct val="0"/>
            </a:spcBef>
            <a:spcAft>
              <a:spcPct val="20000"/>
            </a:spcAft>
            <a:buChar char="•"/>
          </a:pPr>
          <a:r>
            <a:rPr lang="en-US" sz="1900" kern="1200"/>
            <a:t>…</a:t>
          </a:r>
          <a:endParaRPr lang="en-CA" sz="1900" kern="1200"/>
        </a:p>
      </dsp:txBody>
      <dsp:txXfrm>
        <a:off x="0" y="914769"/>
        <a:ext cx="10515600" cy="1540080"/>
      </dsp:txXfrm>
    </dsp:sp>
    <dsp:sp modelId="{457EB4EC-69AC-4FD7-A659-91F85D2B82C5}">
      <dsp:nvSpPr>
        <dsp:cNvPr id="0" name=""/>
        <dsp:cNvSpPr/>
      </dsp:nvSpPr>
      <dsp:spPr>
        <a:xfrm>
          <a:off x="0" y="2454849"/>
          <a:ext cx="10515600"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A demand curve describes the relationship between price and quantity demanded when </a:t>
          </a:r>
          <a:r>
            <a:rPr lang="en-US" sz="2400" b="1" kern="1200"/>
            <a:t>all</a:t>
          </a:r>
          <a:r>
            <a:rPr lang="en-US" sz="2400" kern="1200"/>
            <a:t> other factors are </a:t>
          </a:r>
          <a:r>
            <a:rPr lang="en-US" sz="2400" b="1" kern="1200"/>
            <a:t>held constant</a:t>
          </a:r>
          <a:r>
            <a:rPr lang="en-US" sz="2400" kern="1200"/>
            <a:t>.</a:t>
          </a:r>
          <a:endParaRPr lang="en-CA" sz="2400" kern="1200"/>
        </a:p>
      </dsp:txBody>
      <dsp:txXfrm>
        <a:off x="44549" y="2499398"/>
        <a:ext cx="10426502" cy="823502"/>
      </dsp:txXfrm>
    </dsp:sp>
    <dsp:sp modelId="{A863ADEE-B2E5-4E41-B22A-5B68A7E28EA4}">
      <dsp:nvSpPr>
        <dsp:cNvPr id="0" name=""/>
        <dsp:cNvSpPr/>
      </dsp:nvSpPr>
      <dsp:spPr>
        <a:xfrm>
          <a:off x="0" y="3436569"/>
          <a:ext cx="10515600"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a:t>If some other factors change, the demand curve will </a:t>
          </a:r>
          <a:r>
            <a:rPr lang="en-US" sz="2400" b="1" kern="1200"/>
            <a:t>shift</a:t>
          </a:r>
          <a:r>
            <a:rPr lang="en-US" sz="2400" kern="1200"/>
            <a:t>.</a:t>
          </a:r>
          <a:endParaRPr lang="en-CA" sz="2400" kern="1200"/>
        </a:p>
      </dsp:txBody>
      <dsp:txXfrm>
        <a:off x="44549" y="3481118"/>
        <a:ext cx="10426502" cy="8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19897-312A-4726-8CBA-5D8876F7F90F}">
      <dsp:nvSpPr>
        <dsp:cNvPr id="0" name=""/>
        <dsp:cNvSpPr/>
      </dsp:nvSpPr>
      <dsp:spPr>
        <a:xfrm>
          <a:off x="0" y="16900"/>
          <a:ext cx="11650531" cy="8745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Firm: what is the demand for a firm’s product</a:t>
          </a:r>
          <a:endParaRPr lang="en-CA" sz="2300" kern="1200"/>
        </a:p>
      </dsp:txBody>
      <dsp:txXfrm>
        <a:off x="42693" y="59593"/>
        <a:ext cx="11565145" cy="789189"/>
      </dsp:txXfrm>
    </dsp:sp>
    <dsp:sp modelId="{BEFD0C3E-8E1E-490E-A8E9-0DAD285679FC}">
      <dsp:nvSpPr>
        <dsp:cNvPr id="0" name=""/>
        <dsp:cNvSpPr/>
      </dsp:nvSpPr>
      <dsp:spPr>
        <a:xfrm>
          <a:off x="0" y="891475"/>
          <a:ext cx="1165053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904"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a:t>i.e. iPad, GM trucks, posts on Instagram</a:t>
          </a:r>
          <a:endParaRPr lang="en-CA" sz="1800" kern="1200"/>
        </a:p>
      </dsp:txBody>
      <dsp:txXfrm>
        <a:off x="0" y="891475"/>
        <a:ext cx="11650531" cy="380880"/>
      </dsp:txXfrm>
    </dsp:sp>
    <dsp:sp modelId="{93CE74AC-EE3D-4E74-B5DA-26728DB9D6DB}">
      <dsp:nvSpPr>
        <dsp:cNvPr id="0" name=""/>
        <dsp:cNvSpPr/>
      </dsp:nvSpPr>
      <dsp:spPr>
        <a:xfrm>
          <a:off x="0" y="1272355"/>
          <a:ext cx="11650531" cy="8745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Market: what is the demand for a variety of similar products</a:t>
          </a:r>
          <a:endParaRPr lang="en-CA" sz="2300" kern="1200"/>
        </a:p>
      </dsp:txBody>
      <dsp:txXfrm>
        <a:off x="42693" y="1315048"/>
        <a:ext cx="11565145" cy="789189"/>
      </dsp:txXfrm>
    </dsp:sp>
    <dsp:sp modelId="{538BA50A-3B72-4CB9-951C-6932C86F6371}">
      <dsp:nvSpPr>
        <dsp:cNvPr id="0" name=""/>
        <dsp:cNvSpPr/>
      </dsp:nvSpPr>
      <dsp:spPr>
        <a:xfrm>
          <a:off x="0" y="2146930"/>
          <a:ext cx="11650531"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904"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a:t>i.e. Tablet computers</a:t>
          </a:r>
          <a:endParaRPr lang="en-CA" sz="1800" kern="1200"/>
        </a:p>
        <a:p>
          <a:pPr marL="171450" lvl="1" indent="-171450" algn="l" defTabSz="800100" rtl="0">
            <a:lnSpc>
              <a:spcPct val="90000"/>
            </a:lnSpc>
            <a:spcBef>
              <a:spcPct val="0"/>
            </a:spcBef>
            <a:spcAft>
              <a:spcPct val="20000"/>
            </a:spcAft>
            <a:buChar char="•"/>
          </a:pPr>
          <a:r>
            <a:rPr lang="en-US" sz="1800" kern="1200" dirty="0"/>
            <a:t>This works best when the product is relatively homogenous (like oil), but the model works well even if the product isn’t completely homogenous. </a:t>
          </a:r>
          <a:endParaRPr lang="en-CA" sz="1800" kern="1200" dirty="0"/>
        </a:p>
      </dsp:txBody>
      <dsp:txXfrm>
        <a:off x="0" y="2146930"/>
        <a:ext cx="11650531" cy="833175"/>
      </dsp:txXfrm>
    </dsp:sp>
    <dsp:sp modelId="{2EFF2E9D-1E09-4C9F-A8DF-A6CC38161557}">
      <dsp:nvSpPr>
        <dsp:cNvPr id="0" name=""/>
        <dsp:cNvSpPr/>
      </dsp:nvSpPr>
      <dsp:spPr>
        <a:xfrm>
          <a:off x="0" y="2980105"/>
          <a:ext cx="11650531" cy="8745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dirty="0"/>
            <a:t>Individual: what does a given consumer demand of a given product</a:t>
          </a:r>
          <a:endParaRPr lang="en-CA" sz="2300" kern="1200" dirty="0"/>
        </a:p>
      </dsp:txBody>
      <dsp:txXfrm>
        <a:off x="42693" y="3022798"/>
        <a:ext cx="11565145" cy="789189"/>
      </dsp:txXfrm>
    </dsp:sp>
    <dsp:sp modelId="{2112D140-801C-4FFE-B162-7EC288CF76D3}">
      <dsp:nvSpPr>
        <dsp:cNvPr id="0" name=""/>
        <dsp:cNvSpPr/>
      </dsp:nvSpPr>
      <dsp:spPr>
        <a:xfrm>
          <a:off x="0" y="3854680"/>
          <a:ext cx="1165053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904"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dirty="0"/>
            <a:t>How many beers would I buy at a given price?</a:t>
          </a:r>
          <a:endParaRPr lang="en-CA" sz="1800" kern="1200" dirty="0"/>
        </a:p>
      </dsp:txBody>
      <dsp:txXfrm>
        <a:off x="0" y="3854680"/>
        <a:ext cx="11650531" cy="380880"/>
      </dsp:txXfrm>
    </dsp:sp>
    <dsp:sp modelId="{504C590C-7D44-40E8-B526-BDEEEB51D049}">
      <dsp:nvSpPr>
        <dsp:cNvPr id="0" name=""/>
        <dsp:cNvSpPr/>
      </dsp:nvSpPr>
      <dsp:spPr>
        <a:xfrm>
          <a:off x="0" y="4235560"/>
          <a:ext cx="11650531" cy="8745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t>Our GM example focused on FIRM demand. Our model of supply and demand today will use MARKET demand.</a:t>
          </a:r>
          <a:endParaRPr lang="en-CA" sz="2300" kern="1200"/>
        </a:p>
      </dsp:txBody>
      <dsp:txXfrm>
        <a:off x="42693" y="4278253"/>
        <a:ext cx="11565145" cy="789189"/>
      </dsp:txXfrm>
    </dsp:sp>
    <dsp:sp modelId="{FAD42D3F-8148-41C6-B236-1D559AFA769D}">
      <dsp:nvSpPr>
        <dsp:cNvPr id="0" name=""/>
        <dsp:cNvSpPr/>
      </dsp:nvSpPr>
      <dsp:spPr>
        <a:xfrm>
          <a:off x="0" y="5110134"/>
          <a:ext cx="11650531"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9904"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a:t>Law of demand relevant to all three.</a:t>
          </a:r>
          <a:endParaRPr lang="en-CA" sz="1800" kern="1200"/>
        </a:p>
      </dsp:txBody>
      <dsp:txXfrm>
        <a:off x="0" y="5110134"/>
        <a:ext cx="11650531" cy="3808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C2E6A4-BDB9-4920-BDCA-7A434B60CE76}">
      <dsp:nvSpPr>
        <dsp:cNvPr id="0" name=""/>
        <dsp:cNvSpPr/>
      </dsp:nvSpPr>
      <dsp:spPr>
        <a:xfrm>
          <a:off x="0" y="30069"/>
          <a:ext cx="10957560" cy="210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CA" sz="4000" kern="1200"/>
            <a:t>The demand curve shows the relationship between prices and quantities holding conditions fixed</a:t>
          </a:r>
        </a:p>
      </dsp:txBody>
      <dsp:txXfrm>
        <a:off x="102806" y="132875"/>
        <a:ext cx="10751948" cy="1900388"/>
      </dsp:txXfrm>
    </dsp:sp>
    <dsp:sp modelId="{E159D633-E824-4ECF-9DE0-D488E9ADE5F4}">
      <dsp:nvSpPr>
        <dsp:cNvPr id="0" name=""/>
        <dsp:cNvSpPr/>
      </dsp:nvSpPr>
      <dsp:spPr>
        <a:xfrm>
          <a:off x="0" y="2147681"/>
          <a:ext cx="10957560"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7903"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CA" sz="3100" kern="1200" dirty="0"/>
            <a:t>Could be for an individual, a firm, or a market</a:t>
          </a:r>
        </a:p>
      </dsp:txBody>
      <dsp:txXfrm>
        <a:off x="0" y="2147681"/>
        <a:ext cx="10957560" cy="662400"/>
      </dsp:txXfrm>
    </dsp:sp>
    <dsp:sp modelId="{EBB5433E-56AB-4367-BB4D-A7AE4D3D580C}">
      <dsp:nvSpPr>
        <dsp:cNvPr id="0" name=""/>
        <dsp:cNvSpPr/>
      </dsp:nvSpPr>
      <dsp:spPr>
        <a:xfrm>
          <a:off x="0" y="2810081"/>
          <a:ext cx="10957560" cy="210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CA" sz="4000" kern="1200"/>
            <a:t>If conditions change, the curve shifts</a:t>
          </a:r>
        </a:p>
      </dsp:txBody>
      <dsp:txXfrm>
        <a:off x="102806" y="2912887"/>
        <a:ext cx="10751948" cy="19003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B11A6-91C3-4967-BC86-20E9FFF6D5B8}">
      <dsp:nvSpPr>
        <dsp:cNvPr id="0" name=""/>
        <dsp:cNvSpPr/>
      </dsp:nvSpPr>
      <dsp:spPr>
        <a:xfrm>
          <a:off x="2576" y="1617524"/>
          <a:ext cx="2511968" cy="9337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CA" sz="2700" kern="1200" dirty="0"/>
            <a:t>Individual Demand</a:t>
          </a:r>
        </a:p>
      </dsp:txBody>
      <dsp:txXfrm>
        <a:off x="2576" y="1617524"/>
        <a:ext cx="2511968" cy="933791"/>
      </dsp:txXfrm>
    </dsp:sp>
    <dsp:sp modelId="{68994794-B0D6-40AB-AE01-E8EACE7BFC15}">
      <dsp:nvSpPr>
        <dsp:cNvPr id="0" name=""/>
        <dsp:cNvSpPr/>
      </dsp:nvSpPr>
      <dsp:spPr>
        <a:xfrm>
          <a:off x="2576" y="2610671"/>
          <a:ext cx="2511968" cy="21678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CA" sz="2700" kern="1200" dirty="0"/>
            <a:t>Example: My demand for coffee</a:t>
          </a:r>
        </a:p>
      </dsp:txBody>
      <dsp:txXfrm>
        <a:off x="2576" y="2610671"/>
        <a:ext cx="2511968" cy="2167863"/>
      </dsp:txXfrm>
    </dsp:sp>
    <dsp:sp modelId="{A61338F7-3F91-44C2-B101-5E93E5BDED33}">
      <dsp:nvSpPr>
        <dsp:cNvPr id="0" name=""/>
        <dsp:cNvSpPr/>
      </dsp:nvSpPr>
      <dsp:spPr>
        <a:xfrm>
          <a:off x="2866219" y="1617524"/>
          <a:ext cx="2511968" cy="9337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CA" sz="2700" kern="1200" dirty="0"/>
            <a:t>Firm Demand</a:t>
          </a:r>
        </a:p>
      </dsp:txBody>
      <dsp:txXfrm>
        <a:off x="2866219" y="1617524"/>
        <a:ext cx="2511968" cy="933791"/>
      </dsp:txXfrm>
    </dsp:sp>
    <dsp:sp modelId="{F6203677-DEEB-495F-9EDC-6D42B21BEDAC}">
      <dsp:nvSpPr>
        <dsp:cNvPr id="0" name=""/>
        <dsp:cNvSpPr/>
      </dsp:nvSpPr>
      <dsp:spPr>
        <a:xfrm>
          <a:off x="2866219" y="2551315"/>
          <a:ext cx="2511968" cy="21678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CA" sz="2700" kern="1200" dirty="0"/>
            <a:t>Example: Demand for coffee at Found Coffee</a:t>
          </a:r>
        </a:p>
      </dsp:txBody>
      <dsp:txXfrm>
        <a:off x="2866219" y="2551315"/>
        <a:ext cx="2511968" cy="2167863"/>
      </dsp:txXfrm>
    </dsp:sp>
    <dsp:sp modelId="{09B22876-534E-4908-999C-6E55BA7C4D88}">
      <dsp:nvSpPr>
        <dsp:cNvPr id="0" name=""/>
        <dsp:cNvSpPr/>
      </dsp:nvSpPr>
      <dsp:spPr>
        <a:xfrm>
          <a:off x="5729863" y="1617524"/>
          <a:ext cx="2511968" cy="93379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CA" sz="2700" kern="1200" dirty="0"/>
            <a:t>Market Demand</a:t>
          </a:r>
        </a:p>
      </dsp:txBody>
      <dsp:txXfrm>
        <a:off x="5729863" y="1617524"/>
        <a:ext cx="2511968" cy="933791"/>
      </dsp:txXfrm>
    </dsp:sp>
    <dsp:sp modelId="{16386336-128E-49FD-B318-7A022F93C8FF}">
      <dsp:nvSpPr>
        <dsp:cNvPr id="0" name=""/>
        <dsp:cNvSpPr/>
      </dsp:nvSpPr>
      <dsp:spPr>
        <a:xfrm>
          <a:off x="5729863" y="2551315"/>
          <a:ext cx="2511968" cy="21678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CA" sz="2700" kern="1200" dirty="0"/>
            <a:t>Example: International demand for wholesale coffee</a:t>
          </a:r>
        </a:p>
      </dsp:txBody>
      <dsp:txXfrm>
        <a:off x="5729863" y="2551315"/>
        <a:ext cx="2511968" cy="21678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D4868-9F70-4902-A6DA-69135BA017AA}">
      <dsp:nvSpPr>
        <dsp:cNvPr id="0" name=""/>
        <dsp:cNvSpPr/>
      </dsp:nvSpPr>
      <dsp:spPr>
        <a:xfrm>
          <a:off x="0" y="424369"/>
          <a:ext cx="11074101" cy="1948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CA" sz="3700" kern="1200"/>
            <a:t>Supply and Demand analysis is useful to understand how changes in a market might lead to changes in prices and quantities in that market.</a:t>
          </a:r>
        </a:p>
      </dsp:txBody>
      <dsp:txXfrm>
        <a:off x="95096" y="519465"/>
        <a:ext cx="10883909" cy="1757858"/>
      </dsp:txXfrm>
    </dsp:sp>
    <dsp:sp modelId="{6C6190A2-8387-4039-9735-E67092513FD6}">
      <dsp:nvSpPr>
        <dsp:cNvPr id="0" name=""/>
        <dsp:cNvSpPr/>
      </dsp:nvSpPr>
      <dsp:spPr>
        <a:xfrm>
          <a:off x="0" y="2478979"/>
          <a:ext cx="11074101" cy="1948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rtl="0">
            <a:lnSpc>
              <a:spcPct val="90000"/>
            </a:lnSpc>
            <a:spcBef>
              <a:spcPct val="0"/>
            </a:spcBef>
            <a:spcAft>
              <a:spcPct val="35000"/>
            </a:spcAft>
            <a:buNone/>
          </a:pPr>
          <a:r>
            <a:rPr lang="en-CA" sz="3700" kern="1200"/>
            <a:t>It would be useful in the GM example, for the </a:t>
          </a:r>
          <a:r>
            <a:rPr lang="en-CA" sz="3700" i="1" kern="1200"/>
            <a:t>coupon</a:t>
          </a:r>
          <a:r>
            <a:rPr lang="en-CA" sz="3700" kern="1200"/>
            <a:t> market. But it isn’t how GM sets prices!</a:t>
          </a:r>
        </a:p>
      </dsp:txBody>
      <dsp:txXfrm>
        <a:off x="95096" y="2574075"/>
        <a:ext cx="10883909" cy="17578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6C87DE-F705-4338-86DD-D5A21CB15054}">
      <dsp:nvSpPr>
        <dsp:cNvPr id="0" name=""/>
        <dsp:cNvSpPr/>
      </dsp:nvSpPr>
      <dsp:spPr>
        <a:xfrm>
          <a:off x="0" y="88188"/>
          <a:ext cx="11216640" cy="10266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t>Do you think the price of coupons would be low or high?</a:t>
          </a:r>
          <a:endParaRPr lang="en-CA" sz="2700" kern="1200"/>
        </a:p>
      </dsp:txBody>
      <dsp:txXfrm>
        <a:off x="50118" y="138306"/>
        <a:ext cx="11116404" cy="926439"/>
      </dsp:txXfrm>
    </dsp:sp>
    <dsp:sp modelId="{EFDB580F-2724-45D5-B62F-D4B5CD07F3FF}">
      <dsp:nvSpPr>
        <dsp:cNvPr id="0" name=""/>
        <dsp:cNvSpPr/>
      </dsp:nvSpPr>
      <dsp:spPr>
        <a:xfrm>
          <a:off x="0" y="1192623"/>
          <a:ext cx="11216640" cy="10266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How would publicity or facilitating transactions influence the price of coupons?</a:t>
          </a:r>
          <a:endParaRPr lang="en-CA" sz="2700" kern="1200" dirty="0"/>
        </a:p>
      </dsp:txBody>
      <dsp:txXfrm>
        <a:off x="50118" y="1242741"/>
        <a:ext cx="11116404" cy="926439"/>
      </dsp:txXfrm>
    </dsp:sp>
    <dsp:sp modelId="{8DC79EEE-7D45-4BD4-96C8-4621766579B0}">
      <dsp:nvSpPr>
        <dsp:cNvPr id="0" name=""/>
        <dsp:cNvSpPr/>
      </dsp:nvSpPr>
      <dsp:spPr>
        <a:xfrm>
          <a:off x="0" y="2297058"/>
          <a:ext cx="11216640" cy="10266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a:t>Suppose that GM issued more coupons. How would that impact the price and quantity of the coupons?</a:t>
          </a:r>
          <a:endParaRPr lang="en-CA" sz="2700" kern="1200" dirty="0"/>
        </a:p>
      </dsp:txBody>
      <dsp:txXfrm>
        <a:off x="50118" y="2347176"/>
        <a:ext cx="11116404" cy="926439"/>
      </dsp:txXfrm>
    </dsp:sp>
    <dsp:sp modelId="{96FDA999-2EB3-4399-B082-73A85E005FA5}">
      <dsp:nvSpPr>
        <dsp:cNvPr id="0" name=""/>
        <dsp:cNvSpPr/>
      </dsp:nvSpPr>
      <dsp:spPr>
        <a:xfrm>
          <a:off x="0" y="3401493"/>
          <a:ext cx="11216640" cy="10266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kern="1200" dirty="0"/>
            <a:t>Suppose GM trucks had an increase in demand. How would this impact the price/quantity for coupons?</a:t>
          </a:r>
          <a:endParaRPr lang="en-CA" sz="2700" kern="1200" dirty="0"/>
        </a:p>
      </dsp:txBody>
      <dsp:txXfrm>
        <a:off x="50118" y="3451611"/>
        <a:ext cx="11116404" cy="926439"/>
      </dsp:txXfrm>
    </dsp:sp>
    <dsp:sp modelId="{6E7E2B9C-A8A9-41C7-B1F2-FFA7DBE69235}">
      <dsp:nvSpPr>
        <dsp:cNvPr id="0" name=""/>
        <dsp:cNvSpPr/>
      </dsp:nvSpPr>
      <dsp:spPr>
        <a:xfrm>
          <a:off x="0" y="4428168"/>
          <a:ext cx="11216640"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6128"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kern="1200" dirty="0"/>
            <a:t>Supply and Demand analysis is helpful for firms both in forecasting and in strategy</a:t>
          </a:r>
          <a:endParaRPr lang="en-CA" sz="2100" kern="1200" dirty="0"/>
        </a:p>
      </dsp:txBody>
      <dsp:txXfrm>
        <a:off x="0" y="4428168"/>
        <a:ext cx="11216640" cy="447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64E3A-1E86-4E2A-B685-F0E29BD95D77}">
      <dsp:nvSpPr>
        <dsp:cNvPr id="0" name=""/>
        <dsp:cNvSpPr/>
      </dsp:nvSpPr>
      <dsp:spPr>
        <a:xfrm>
          <a:off x="0" y="280802"/>
          <a:ext cx="11125200"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CA" sz="3900" kern="1200" dirty="0"/>
            <a:t>Many firms act as platforms between two sides</a:t>
          </a:r>
        </a:p>
      </dsp:txBody>
      <dsp:txXfrm>
        <a:off x="44549" y="325351"/>
        <a:ext cx="11036102" cy="823502"/>
      </dsp:txXfrm>
    </dsp:sp>
    <dsp:sp modelId="{3BE157C5-E9C7-489C-9325-C3312AE2BA58}">
      <dsp:nvSpPr>
        <dsp:cNvPr id="0" name=""/>
        <dsp:cNvSpPr/>
      </dsp:nvSpPr>
      <dsp:spPr>
        <a:xfrm>
          <a:off x="0" y="1193402"/>
          <a:ext cx="11125200" cy="14935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225"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CA" sz="3000" kern="1200" dirty="0"/>
            <a:t>Buyers and sellers via eBay, Amazon</a:t>
          </a:r>
        </a:p>
        <a:p>
          <a:pPr marL="285750" lvl="1" indent="-285750" algn="l" defTabSz="1333500" rtl="0">
            <a:lnSpc>
              <a:spcPct val="90000"/>
            </a:lnSpc>
            <a:spcBef>
              <a:spcPct val="0"/>
            </a:spcBef>
            <a:spcAft>
              <a:spcPct val="20000"/>
            </a:spcAft>
            <a:buChar char="•"/>
          </a:pPr>
          <a:r>
            <a:rPr lang="en-CA" sz="3000" kern="1200" dirty="0"/>
            <a:t>Consumers and Advertisers via Google, Facebook</a:t>
          </a:r>
        </a:p>
        <a:p>
          <a:pPr marL="285750" lvl="1" indent="-285750" algn="l" defTabSz="1333500" rtl="0">
            <a:lnSpc>
              <a:spcPct val="90000"/>
            </a:lnSpc>
            <a:spcBef>
              <a:spcPct val="0"/>
            </a:spcBef>
            <a:spcAft>
              <a:spcPct val="20000"/>
            </a:spcAft>
            <a:buChar char="•"/>
          </a:pPr>
          <a:r>
            <a:rPr lang="en-CA" sz="3000" kern="1200" dirty="0"/>
            <a:t>Posters and viewers on social media</a:t>
          </a:r>
        </a:p>
      </dsp:txBody>
      <dsp:txXfrm>
        <a:off x="0" y="1193402"/>
        <a:ext cx="11125200" cy="1493505"/>
      </dsp:txXfrm>
    </dsp:sp>
    <dsp:sp modelId="{3242050A-9FAD-4DC3-B3A5-E3282CB99C8F}">
      <dsp:nvSpPr>
        <dsp:cNvPr id="0" name=""/>
        <dsp:cNvSpPr/>
      </dsp:nvSpPr>
      <dsp:spPr>
        <a:xfrm>
          <a:off x="0" y="2686907"/>
          <a:ext cx="11125200" cy="912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CA" sz="3900" kern="1200" dirty="0"/>
            <a:t>The tax, then, might be a charge per transaction</a:t>
          </a:r>
        </a:p>
      </dsp:txBody>
      <dsp:txXfrm>
        <a:off x="44549" y="2731456"/>
        <a:ext cx="11036102" cy="823502"/>
      </dsp:txXfrm>
    </dsp:sp>
    <dsp:sp modelId="{51B529EB-97AE-413F-B108-C157E77B7275}">
      <dsp:nvSpPr>
        <dsp:cNvPr id="0" name=""/>
        <dsp:cNvSpPr/>
      </dsp:nvSpPr>
      <dsp:spPr>
        <a:xfrm>
          <a:off x="0" y="3599507"/>
          <a:ext cx="1112520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225"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CA" sz="3000" kern="1200" dirty="0"/>
            <a:t>This can be how the platform makes money</a:t>
          </a:r>
        </a:p>
        <a:p>
          <a:pPr marL="285750" lvl="1" indent="-285750" algn="l" defTabSz="1333500" rtl="0">
            <a:lnSpc>
              <a:spcPct val="90000"/>
            </a:lnSpc>
            <a:spcBef>
              <a:spcPct val="0"/>
            </a:spcBef>
            <a:spcAft>
              <a:spcPct val="20000"/>
            </a:spcAft>
            <a:buChar char="•"/>
          </a:pPr>
          <a:r>
            <a:rPr lang="en-CA" sz="3000" kern="1200" dirty="0"/>
            <a:t>But these charges lower transactions (makes sense, but costly)</a:t>
          </a:r>
        </a:p>
      </dsp:txBody>
      <dsp:txXfrm>
        <a:off x="0" y="3599507"/>
        <a:ext cx="11125200" cy="13724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2050A-9FAD-4DC3-B3A5-E3282CB99C8F}">
      <dsp:nvSpPr>
        <dsp:cNvPr id="0" name=""/>
        <dsp:cNvSpPr/>
      </dsp:nvSpPr>
      <dsp:spPr>
        <a:xfrm>
          <a:off x="0" y="232539"/>
          <a:ext cx="11125200" cy="150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CA" sz="3900" kern="1200" dirty="0"/>
            <a:t>CS and PS are really the reason people use platforms</a:t>
          </a:r>
        </a:p>
      </dsp:txBody>
      <dsp:txXfrm>
        <a:off x="73507" y="306046"/>
        <a:ext cx="10978186" cy="1358776"/>
      </dsp:txXfrm>
    </dsp:sp>
    <dsp:sp modelId="{51B529EB-97AE-413F-B108-C157E77B7275}">
      <dsp:nvSpPr>
        <dsp:cNvPr id="0" name=""/>
        <dsp:cNvSpPr/>
      </dsp:nvSpPr>
      <dsp:spPr>
        <a:xfrm>
          <a:off x="0" y="1738330"/>
          <a:ext cx="11125200"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225"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CA" sz="3000" kern="1200" dirty="0"/>
            <a:t>So making them work well is not just a civics question; it’s the source of platform value</a:t>
          </a:r>
        </a:p>
      </dsp:txBody>
      <dsp:txXfrm>
        <a:off x="0" y="1738330"/>
        <a:ext cx="11125200" cy="888030"/>
      </dsp:txXfrm>
    </dsp:sp>
    <dsp:sp modelId="{49677C04-52E9-4D1B-B736-0D9E3B3AC680}">
      <dsp:nvSpPr>
        <dsp:cNvPr id="0" name=""/>
        <dsp:cNvSpPr/>
      </dsp:nvSpPr>
      <dsp:spPr>
        <a:xfrm>
          <a:off x="0" y="2626360"/>
          <a:ext cx="11125200" cy="150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CA" sz="3900" kern="1200" dirty="0"/>
            <a:t>Tension: revenue from these fees, versus discouraging transactions/benefit of the platform</a:t>
          </a:r>
        </a:p>
      </dsp:txBody>
      <dsp:txXfrm>
        <a:off x="73507" y="2699867"/>
        <a:ext cx="10978186" cy="1358776"/>
      </dsp:txXfrm>
    </dsp:sp>
    <dsp:sp modelId="{4025EC7A-975D-453B-80B3-41BB7D1826CC}">
      <dsp:nvSpPr>
        <dsp:cNvPr id="0" name=""/>
        <dsp:cNvSpPr/>
      </dsp:nvSpPr>
      <dsp:spPr>
        <a:xfrm>
          <a:off x="0" y="4132150"/>
          <a:ext cx="11125200" cy="888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225" tIns="49530" rIns="277368" bIns="49530" numCol="1" spcCol="1270" anchor="t" anchorCtr="0">
          <a:noAutofit/>
        </a:bodyPr>
        <a:lstStyle/>
        <a:p>
          <a:pPr marL="285750" lvl="1" indent="-285750" algn="l" defTabSz="1333500" rtl="0">
            <a:lnSpc>
              <a:spcPct val="90000"/>
            </a:lnSpc>
            <a:spcBef>
              <a:spcPct val="0"/>
            </a:spcBef>
            <a:spcAft>
              <a:spcPct val="20000"/>
            </a:spcAft>
            <a:buChar char="•"/>
          </a:pPr>
          <a:r>
            <a:rPr lang="en-CA" sz="3000" kern="1200" dirty="0"/>
            <a:t>When we think in detail about pricing, we’ll delve into solutions to this in more detail</a:t>
          </a:r>
        </a:p>
      </dsp:txBody>
      <dsp:txXfrm>
        <a:off x="0" y="4132150"/>
        <a:ext cx="11125200" cy="8880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305451-56AA-42B0-8CB6-F6D0E1034C60}" type="datetimeFigureOut">
              <a:rPr lang="en-US" smtClean="0"/>
              <a:t>10/11/2025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5334EF-8268-4D95-96AC-EBB6F130CD10}" type="slidenum">
              <a:rPr lang="en-US" smtClean="0"/>
              <a:t>‹#›</a:t>
            </a:fld>
            <a:endParaRPr lang="en-US"/>
          </a:p>
        </p:txBody>
      </p:sp>
    </p:spTree>
    <p:extLst>
      <p:ext uri="{BB962C8B-B14F-4D97-AF65-F5344CB8AC3E}">
        <p14:creationId xmlns:p14="http://schemas.microsoft.com/office/powerpoint/2010/main" val="283608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a busy Saturday market. Buyers arrive with wallets; sellers arrive with goods. Prices aren’t fixed—they </a:t>
            </a:r>
            <a:r>
              <a:rPr lang="en-US" i="1" dirty="0"/>
              <a:t>emerge</a:t>
            </a:r>
            <a:r>
              <a:rPr lang="en-US" dirty="0"/>
              <a:t> from a tug-of-war between how much people want (demand) and how much people will bring to sell (supply). When this dance works well, both sides leave happier than they arrived—hello, surplus.</a:t>
            </a:r>
          </a:p>
        </p:txBody>
      </p:sp>
      <p:sp>
        <p:nvSpPr>
          <p:cNvPr id="4" name="Slide Number Placeholder 3"/>
          <p:cNvSpPr>
            <a:spLocks noGrp="1"/>
          </p:cNvSpPr>
          <p:nvPr>
            <p:ph type="sldNum" sz="quarter" idx="5"/>
          </p:nvPr>
        </p:nvSpPr>
        <p:spPr/>
        <p:txBody>
          <a:bodyPr/>
          <a:lstStyle/>
          <a:p>
            <a:fld id="{9F5334EF-8268-4D95-96AC-EBB6F130CD10}" type="slidenum">
              <a:rPr lang="en-US" smtClean="0"/>
              <a:t>2</a:t>
            </a:fld>
            <a:endParaRPr lang="en-US"/>
          </a:p>
        </p:txBody>
      </p:sp>
    </p:spTree>
    <p:extLst>
      <p:ext uri="{BB962C8B-B14F-4D97-AF65-F5344CB8AC3E}">
        <p14:creationId xmlns:p14="http://schemas.microsoft.com/office/powerpoint/2010/main" val="343024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tell the story of demand through a person (micro), a firm’s customers (</a:t>
            </a:r>
            <a:r>
              <a:rPr lang="en-US" dirty="0" err="1"/>
              <a:t>meso</a:t>
            </a:r>
            <a:r>
              <a:rPr lang="en-US" dirty="0"/>
              <a:t>), or an entire market (macro). Same rules, broader ripples.</a:t>
            </a:r>
          </a:p>
        </p:txBody>
      </p:sp>
      <p:sp>
        <p:nvSpPr>
          <p:cNvPr id="4" name="Slide Number Placeholder 3"/>
          <p:cNvSpPr>
            <a:spLocks noGrp="1"/>
          </p:cNvSpPr>
          <p:nvPr>
            <p:ph type="sldNum" sz="quarter" idx="5"/>
          </p:nvPr>
        </p:nvSpPr>
        <p:spPr/>
        <p:txBody>
          <a:bodyPr/>
          <a:lstStyle/>
          <a:p>
            <a:fld id="{9F5334EF-8268-4D95-96AC-EBB6F130CD10}" type="slidenum">
              <a:rPr lang="en-US" smtClean="0"/>
              <a:t>11</a:t>
            </a:fld>
            <a:endParaRPr lang="en-US"/>
          </a:p>
        </p:txBody>
      </p:sp>
    </p:spTree>
    <p:extLst>
      <p:ext uri="{BB962C8B-B14F-4D97-AF65-F5344CB8AC3E}">
        <p14:creationId xmlns:p14="http://schemas.microsoft.com/office/powerpoint/2010/main" val="3416877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Vendors ask: “At this price, how much should we bring?” Higher prices lure more producers to the table. Map that across prices, and supply slopes up because better pay draws bigger effort.</a:t>
            </a:r>
          </a:p>
        </p:txBody>
      </p:sp>
      <p:sp>
        <p:nvSpPr>
          <p:cNvPr id="4" name="Slide Number Placeholder 3"/>
          <p:cNvSpPr>
            <a:spLocks noGrp="1"/>
          </p:cNvSpPr>
          <p:nvPr>
            <p:ph type="sldNum" sz="quarter" idx="5"/>
          </p:nvPr>
        </p:nvSpPr>
        <p:spPr/>
        <p:txBody>
          <a:bodyPr/>
          <a:lstStyle/>
          <a:p>
            <a:fld id="{9F5334EF-8268-4D95-96AC-EBB6F130CD10}" type="slidenum">
              <a:rPr lang="en-US" smtClean="0"/>
              <a:t>12</a:t>
            </a:fld>
            <a:endParaRPr lang="en-US"/>
          </a:p>
        </p:txBody>
      </p:sp>
    </p:spTree>
    <p:extLst>
      <p:ext uri="{BB962C8B-B14F-4D97-AF65-F5344CB8AC3E}">
        <p14:creationId xmlns:p14="http://schemas.microsoft.com/office/powerpoint/2010/main" val="2127126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secondary market for GM coupons. As coupon prices rise, more holders decide to sell rather than use them. No single seller controls the market; together, they </a:t>
            </a:r>
            <a:r>
              <a:rPr lang="en-US" i="1" dirty="0"/>
              <a:t>are</a:t>
            </a:r>
            <a:r>
              <a:rPr lang="en-US" dirty="0"/>
              <a:t> the supply.</a:t>
            </a:r>
          </a:p>
        </p:txBody>
      </p:sp>
      <p:sp>
        <p:nvSpPr>
          <p:cNvPr id="4" name="Slide Number Placeholder 3"/>
          <p:cNvSpPr>
            <a:spLocks noGrp="1"/>
          </p:cNvSpPr>
          <p:nvPr>
            <p:ph type="sldNum" sz="quarter" idx="5"/>
          </p:nvPr>
        </p:nvSpPr>
        <p:spPr/>
        <p:txBody>
          <a:bodyPr/>
          <a:lstStyle/>
          <a:p>
            <a:fld id="{9F5334EF-8268-4D95-96AC-EBB6F130CD10}" type="slidenum">
              <a:rPr lang="en-US" smtClean="0"/>
              <a:t>13</a:t>
            </a:fld>
            <a:endParaRPr lang="en-US"/>
          </a:p>
        </p:txBody>
      </p:sp>
    </p:spTree>
    <p:extLst>
      <p:ext uri="{BB962C8B-B14F-4D97-AF65-F5344CB8AC3E}">
        <p14:creationId xmlns:p14="http://schemas.microsoft.com/office/powerpoint/2010/main" val="818335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GM’s </a:t>
            </a:r>
            <a:r>
              <a:rPr lang="en-US" i="1" dirty="0"/>
              <a:t>own</a:t>
            </a:r>
            <a:r>
              <a:rPr lang="en-US" dirty="0"/>
              <a:t> pricing is a different beast than a many-seller market. Supply curves tell their clearest stories when no single producer is steering the ship.</a:t>
            </a:r>
          </a:p>
        </p:txBody>
      </p:sp>
      <p:sp>
        <p:nvSpPr>
          <p:cNvPr id="4" name="Slide Number Placeholder 3"/>
          <p:cNvSpPr>
            <a:spLocks noGrp="1"/>
          </p:cNvSpPr>
          <p:nvPr>
            <p:ph type="sldNum" sz="quarter" idx="5"/>
          </p:nvPr>
        </p:nvSpPr>
        <p:spPr/>
        <p:txBody>
          <a:bodyPr/>
          <a:lstStyle/>
          <a:p>
            <a:fld id="{9F5334EF-8268-4D95-96AC-EBB6F130CD10}" type="slidenum">
              <a:rPr lang="en-US" smtClean="0"/>
              <a:t>14</a:t>
            </a:fld>
            <a:endParaRPr lang="en-US"/>
          </a:p>
        </p:txBody>
      </p:sp>
    </p:spTree>
    <p:extLst>
      <p:ext uri="{BB962C8B-B14F-4D97-AF65-F5344CB8AC3E}">
        <p14:creationId xmlns:p14="http://schemas.microsoft.com/office/powerpoint/2010/main" val="21386555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price, fewer limes? A drought hits farms, inputs get pricier, or regs tighten—</a:t>
            </a:r>
            <a:r>
              <a:rPr lang="en-US" i="1" dirty="0"/>
              <a:t>the whole supply curve shifts left</a:t>
            </a:r>
            <a:r>
              <a:rPr lang="en-US" dirty="0"/>
              <a:t>. Now even yesterday’s price can’t pull out yesterday’s quantity.</a:t>
            </a:r>
          </a:p>
        </p:txBody>
      </p:sp>
      <p:sp>
        <p:nvSpPr>
          <p:cNvPr id="4" name="Slide Number Placeholder 3"/>
          <p:cNvSpPr>
            <a:spLocks noGrp="1"/>
          </p:cNvSpPr>
          <p:nvPr>
            <p:ph type="sldNum" sz="quarter" idx="5"/>
          </p:nvPr>
        </p:nvSpPr>
        <p:spPr/>
        <p:txBody>
          <a:bodyPr/>
          <a:lstStyle/>
          <a:p>
            <a:fld id="{9F5334EF-8268-4D95-96AC-EBB6F130CD10}" type="slidenum">
              <a:rPr lang="en-US" smtClean="0"/>
              <a:t>15</a:t>
            </a:fld>
            <a:endParaRPr lang="en-US"/>
          </a:p>
        </p:txBody>
      </p:sp>
    </p:spTree>
    <p:extLst>
      <p:ext uri="{BB962C8B-B14F-4D97-AF65-F5344CB8AC3E}">
        <p14:creationId xmlns:p14="http://schemas.microsoft.com/office/powerpoint/2010/main" val="1511961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price is above the truce point, goods pile up (surplus) and sellers cut price. When below, shelves empty (shortage) and price is bid up. The only calm is where quantity supplied equals quantity demanded—the market’s “peace treaty.”</a:t>
            </a:r>
          </a:p>
        </p:txBody>
      </p:sp>
      <p:sp>
        <p:nvSpPr>
          <p:cNvPr id="4" name="Slide Number Placeholder 3"/>
          <p:cNvSpPr>
            <a:spLocks noGrp="1"/>
          </p:cNvSpPr>
          <p:nvPr>
            <p:ph type="sldNum" sz="quarter" idx="5"/>
          </p:nvPr>
        </p:nvSpPr>
        <p:spPr/>
        <p:txBody>
          <a:bodyPr/>
          <a:lstStyle/>
          <a:p>
            <a:fld id="{9F5334EF-8268-4D95-96AC-EBB6F130CD10}" type="slidenum">
              <a:rPr lang="en-US" smtClean="0"/>
              <a:t>17</a:t>
            </a:fld>
            <a:endParaRPr lang="en-US"/>
          </a:p>
        </p:txBody>
      </p:sp>
    </p:spTree>
    <p:extLst>
      <p:ext uri="{BB962C8B-B14F-4D97-AF65-F5344CB8AC3E}">
        <p14:creationId xmlns:p14="http://schemas.microsoft.com/office/powerpoint/2010/main" val="1419008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hurricane? Bottled water demand jumps right—price and quantity rise. Gas prices spike? Fewer SUVs sold. Uber arrives? The taxi-medallion market re-prices its future. Shifts change the truce point.</a:t>
            </a:r>
          </a:p>
        </p:txBody>
      </p:sp>
      <p:sp>
        <p:nvSpPr>
          <p:cNvPr id="4" name="Slide Number Placeholder 3"/>
          <p:cNvSpPr>
            <a:spLocks noGrp="1"/>
          </p:cNvSpPr>
          <p:nvPr>
            <p:ph type="sldNum" sz="quarter" idx="5"/>
          </p:nvPr>
        </p:nvSpPr>
        <p:spPr/>
        <p:txBody>
          <a:bodyPr/>
          <a:lstStyle/>
          <a:p>
            <a:fld id="{9F5334EF-8268-4D95-96AC-EBB6F130CD10}" type="slidenum">
              <a:rPr lang="en-US" smtClean="0"/>
              <a:t>18</a:t>
            </a:fld>
            <a:endParaRPr lang="en-US"/>
          </a:p>
        </p:txBody>
      </p:sp>
    </p:spTree>
    <p:extLst>
      <p:ext uri="{BB962C8B-B14F-4D97-AF65-F5344CB8AC3E}">
        <p14:creationId xmlns:p14="http://schemas.microsoft.com/office/powerpoint/2010/main" val="2677418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demand rises and supply is </a:t>
            </a:r>
            <a:r>
              <a:rPr lang="en-US" i="1" dirty="0"/>
              <a:t>steep</a:t>
            </a:r>
            <a:r>
              <a:rPr lang="en-US" dirty="0"/>
              <a:t> (hard to expand), prices shoot up more than quantities (think rare metals). If supply is </a:t>
            </a:r>
            <a:r>
              <a:rPr lang="en-US" i="1" dirty="0"/>
              <a:t>flat</a:t>
            </a:r>
            <a:r>
              <a:rPr lang="en-US" dirty="0"/>
              <a:t> (easy to scale), quantities surge more than prices (think T-shirts).</a:t>
            </a:r>
          </a:p>
        </p:txBody>
      </p:sp>
      <p:sp>
        <p:nvSpPr>
          <p:cNvPr id="4" name="Slide Number Placeholder 3"/>
          <p:cNvSpPr>
            <a:spLocks noGrp="1"/>
          </p:cNvSpPr>
          <p:nvPr>
            <p:ph type="sldNum" sz="quarter" idx="5"/>
          </p:nvPr>
        </p:nvSpPr>
        <p:spPr/>
        <p:txBody>
          <a:bodyPr/>
          <a:lstStyle/>
          <a:p>
            <a:fld id="{9F5334EF-8268-4D95-96AC-EBB6F130CD10}" type="slidenum">
              <a:rPr lang="en-US" smtClean="0"/>
              <a:t>19</a:t>
            </a:fld>
            <a:endParaRPr lang="en-US"/>
          </a:p>
        </p:txBody>
      </p:sp>
    </p:spTree>
    <p:extLst>
      <p:ext uri="{BB962C8B-B14F-4D97-AF65-F5344CB8AC3E}">
        <p14:creationId xmlns:p14="http://schemas.microsoft.com/office/powerpoint/2010/main" val="3150211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car-shopping. At a high sticker price, you hesitate; at a lower price, you lean in. Plot that feeling for every possible price and—boom—you’ve drawn a demand curve that slopes down because lower prices tempt more buyers.</a:t>
            </a:r>
          </a:p>
        </p:txBody>
      </p:sp>
      <p:sp>
        <p:nvSpPr>
          <p:cNvPr id="4" name="Slide Number Placeholder 3"/>
          <p:cNvSpPr>
            <a:spLocks noGrp="1"/>
          </p:cNvSpPr>
          <p:nvPr>
            <p:ph type="sldNum" sz="quarter" idx="5"/>
          </p:nvPr>
        </p:nvSpPr>
        <p:spPr/>
        <p:txBody>
          <a:bodyPr/>
          <a:lstStyle/>
          <a:p>
            <a:fld id="{9F5334EF-8268-4D95-96AC-EBB6F130CD10}" type="slidenum">
              <a:rPr lang="en-US" smtClean="0"/>
              <a:t>3</a:t>
            </a:fld>
            <a:endParaRPr lang="en-US"/>
          </a:p>
        </p:txBody>
      </p:sp>
    </p:spTree>
    <p:extLst>
      <p:ext uri="{BB962C8B-B14F-4D97-AF65-F5344CB8AC3E}">
        <p14:creationId xmlns:p14="http://schemas.microsoft.com/office/powerpoint/2010/main" val="81247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Picture a grocery bulk bin with a simple per-unit price. Ask: “At </a:t>
            </a:r>
            <a:r>
              <a:rPr lang="en-US" i="1" dirty="0"/>
              <a:t>this</a:t>
            </a:r>
            <a:r>
              <a:rPr lang="en-US" dirty="0"/>
              <a:t> price, how many scoops would people take?” That </a:t>
            </a:r>
            <a:r>
              <a:rPr lang="en-US" i="1" dirty="0"/>
              <a:t>whole</a:t>
            </a:r>
            <a:r>
              <a:rPr lang="en-US" dirty="0"/>
              <a:t> price-quantity relationship, at a moment in time, is the story we call “demand.”</a:t>
            </a:r>
          </a:p>
        </p:txBody>
      </p:sp>
      <p:sp>
        <p:nvSpPr>
          <p:cNvPr id="4" name="Slide Number Placeholder 3"/>
          <p:cNvSpPr>
            <a:spLocks noGrp="1"/>
          </p:cNvSpPr>
          <p:nvPr>
            <p:ph type="sldNum" sz="quarter" idx="5"/>
          </p:nvPr>
        </p:nvSpPr>
        <p:spPr/>
        <p:txBody>
          <a:bodyPr/>
          <a:lstStyle/>
          <a:p>
            <a:fld id="{9F5334EF-8268-4D95-96AC-EBB6F130CD10}" type="slidenum">
              <a:rPr lang="en-US" smtClean="0"/>
              <a:t>4</a:t>
            </a:fld>
            <a:endParaRPr lang="en-US"/>
          </a:p>
        </p:txBody>
      </p:sp>
    </p:spTree>
    <p:extLst>
      <p:ext uri="{BB962C8B-B14F-4D97-AF65-F5344CB8AC3E}">
        <p14:creationId xmlns:p14="http://schemas.microsoft.com/office/powerpoint/2010/main" val="187751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raining, concerts just ended, and everyone opens the ride app. When the price surges, some riders tap out; when the price drops, they flood back. Same city, same night—different willingness to ride as price moves.</a:t>
            </a:r>
          </a:p>
        </p:txBody>
      </p:sp>
      <p:sp>
        <p:nvSpPr>
          <p:cNvPr id="4" name="Slide Number Placeholder 3"/>
          <p:cNvSpPr>
            <a:spLocks noGrp="1"/>
          </p:cNvSpPr>
          <p:nvPr>
            <p:ph type="sldNum" sz="quarter" idx="5"/>
          </p:nvPr>
        </p:nvSpPr>
        <p:spPr/>
        <p:txBody>
          <a:bodyPr/>
          <a:lstStyle/>
          <a:p>
            <a:fld id="{9F5334EF-8268-4D95-96AC-EBB6F130CD10}" type="slidenum">
              <a:rPr lang="en-US" smtClean="0"/>
              <a:t>5</a:t>
            </a:fld>
            <a:endParaRPr lang="en-US"/>
          </a:p>
        </p:txBody>
      </p:sp>
    </p:spTree>
    <p:extLst>
      <p:ext uri="{BB962C8B-B14F-4D97-AF65-F5344CB8AC3E}">
        <p14:creationId xmlns:p14="http://schemas.microsoft.com/office/powerpoint/2010/main" val="1712125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GM raises its price: you slide </a:t>
            </a:r>
            <a:r>
              <a:rPr lang="en-US" i="1" dirty="0"/>
              <a:t>along</a:t>
            </a:r>
            <a:r>
              <a:rPr lang="en-US" dirty="0"/>
              <a:t> the same demand curve (you buy less just because it’s pricier). But if a safety scare hits or Ford drops its price, the </a:t>
            </a:r>
            <a:r>
              <a:rPr lang="en-US" i="1" dirty="0"/>
              <a:t>whole</a:t>
            </a:r>
            <a:r>
              <a:rPr lang="en-US" dirty="0"/>
              <a:t> curve shifts left—suddenly, even at last week’s price, fewer people want GM.</a:t>
            </a:r>
          </a:p>
        </p:txBody>
      </p:sp>
      <p:sp>
        <p:nvSpPr>
          <p:cNvPr id="4" name="Slide Number Placeholder 3"/>
          <p:cNvSpPr>
            <a:spLocks noGrp="1"/>
          </p:cNvSpPr>
          <p:nvPr>
            <p:ph type="sldNum" sz="quarter" idx="5"/>
          </p:nvPr>
        </p:nvSpPr>
        <p:spPr/>
        <p:txBody>
          <a:bodyPr/>
          <a:lstStyle/>
          <a:p>
            <a:fld id="{9F5334EF-8268-4D95-96AC-EBB6F130CD10}" type="slidenum">
              <a:rPr lang="en-US" smtClean="0"/>
              <a:t>6</a:t>
            </a:fld>
            <a:endParaRPr lang="en-US"/>
          </a:p>
        </p:txBody>
      </p:sp>
    </p:spTree>
    <p:extLst>
      <p:ext uri="{BB962C8B-B14F-4D97-AF65-F5344CB8AC3E}">
        <p14:creationId xmlns:p14="http://schemas.microsoft.com/office/powerpoint/2010/main" val="821626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GM raises its price: you slide </a:t>
            </a:r>
            <a:r>
              <a:rPr lang="en-US" i="1" dirty="0"/>
              <a:t>along</a:t>
            </a:r>
            <a:r>
              <a:rPr lang="en-US" dirty="0"/>
              <a:t> the same demand curve (you buy less just because it’s pricier). But if a safety scare hits or Ford drops its price, the </a:t>
            </a:r>
            <a:r>
              <a:rPr lang="en-US" i="1" dirty="0"/>
              <a:t>whole</a:t>
            </a:r>
            <a:r>
              <a:rPr lang="en-US" dirty="0"/>
              <a:t> curve shifts left—suddenly, even at last week’s price, fewer people want GM.</a:t>
            </a:r>
          </a:p>
        </p:txBody>
      </p:sp>
      <p:sp>
        <p:nvSpPr>
          <p:cNvPr id="4" name="Slide Number Placeholder 3"/>
          <p:cNvSpPr>
            <a:spLocks noGrp="1"/>
          </p:cNvSpPr>
          <p:nvPr>
            <p:ph type="sldNum" sz="quarter" idx="5"/>
          </p:nvPr>
        </p:nvSpPr>
        <p:spPr/>
        <p:txBody>
          <a:bodyPr/>
          <a:lstStyle/>
          <a:p>
            <a:fld id="{9F5334EF-8268-4D95-96AC-EBB6F130CD10}" type="slidenum">
              <a:rPr lang="en-US" smtClean="0"/>
              <a:t>7</a:t>
            </a:fld>
            <a:endParaRPr lang="en-US"/>
          </a:p>
        </p:txBody>
      </p:sp>
    </p:spTree>
    <p:extLst>
      <p:ext uri="{BB962C8B-B14F-4D97-AF65-F5344CB8AC3E}">
        <p14:creationId xmlns:p14="http://schemas.microsoft.com/office/powerpoint/2010/main" val="32819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person’s appetite for rides is a tiny line. Add your block: bigger line. Add the whole city: that’s the market demand. Same logic—different scale—very different impact.</a:t>
            </a:r>
          </a:p>
        </p:txBody>
      </p:sp>
      <p:sp>
        <p:nvSpPr>
          <p:cNvPr id="4" name="Slide Number Placeholder 3"/>
          <p:cNvSpPr>
            <a:spLocks noGrp="1"/>
          </p:cNvSpPr>
          <p:nvPr>
            <p:ph type="sldNum" sz="quarter" idx="5"/>
          </p:nvPr>
        </p:nvSpPr>
        <p:spPr/>
        <p:txBody>
          <a:bodyPr/>
          <a:lstStyle/>
          <a:p>
            <a:fld id="{9F5334EF-8268-4D95-96AC-EBB6F130CD10}" type="slidenum">
              <a:rPr lang="en-US" smtClean="0"/>
              <a:t>8</a:t>
            </a:fld>
            <a:endParaRPr lang="en-US"/>
          </a:p>
        </p:txBody>
      </p:sp>
    </p:spTree>
    <p:extLst>
      <p:ext uri="{BB962C8B-B14F-4D97-AF65-F5344CB8AC3E}">
        <p14:creationId xmlns:p14="http://schemas.microsoft.com/office/powerpoint/2010/main" val="3644366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festival ends; prices might be fixed briefly, but desire isn’t—demand swells because more people </a:t>
            </a:r>
            <a:r>
              <a:rPr lang="en-US" i="1" dirty="0"/>
              <a:t>want in</a:t>
            </a:r>
            <a:r>
              <a:rPr lang="en-US" dirty="0"/>
              <a:t>. Even with the same posted price, the </a:t>
            </a:r>
            <a:r>
              <a:rPr lang="en-US" i="1" dirty="0"/>
              <a:t>conditions</a:t>
            </a:r>
            <a:r>
              <a:rPr lang="en-US" dirty="0"/>
              <a:t> behind demand have risen.</a:t>
            </a:r>
          </a:p>
        </p:txBody>
      </p:sp>
      <p:sp>
        <p:nvSpPr>
          <p:cNvPr id="4" name="Slide Number Placeholder 3"/>
          <p:cNvSpPr>
            <a:spLocks noGrp="1"/>
          </p:cNvSpPr>
          <p:nvPr>
            <p:ph type="sldNum" sz="quarter" idx="5"/>
          </p:nvPr>
        </p:nvSpPr>
        <p:spPr/>
        <p:txBody>
          <a:bodyPr/>
          <a:lstStyle/>
          <a:p>
            <a:fld id="{9F5334EF-8268-4D95-96AC-EBB6F130CD10}" type="slidenum">
              <a:rPr lang="en-US" smtClean="0"/>
              <a:t>9</a:t>
            </a:fld>
            <a:endParaRPr lang="en-US"/>
          </a:p>
        </p:txBody>
      </p:sp>
    </p:spTree>
    <p:extLst>
      <p:ext uri="{BB962C8B-B14F-4D97-AF65-F5344CB8AC3E}">
        <p14:creationId xmlns:p14="http://schemas.microsoft.com/office/powerpoint/2010/main" val="3361638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tell the story of demand through a person (micro), a firm’s customers (</a:t>
            </a:r>
            <a:r>
              <a:rPr lang="en-US" dirty="0" err="1"/>
              <a:t>meso</a:t>
            </a:r>
            <a:r>
              <a:rPr lang="en-US" dirty="0"/>
              <a:t>), or an entire market (macro). Same rules, broader ripples.</a:t>
            </a:r>
          </a:p>
        </p:txBody>
      </p:sp>
      <p:sp>
        <p:nvSpPr>
          <p:cNvPr id="4" name="Slide Number Placeholder 3"/>
          <p:cNvSpPr>
            <a:spLocks noGrp="1"/>
          </p:cNvSpPr>
          <p:nvPr>
            <p:ph type="sldNum" sz="quarter" idx="5"/>
          </p:nvPr>
        </p:nvSpPr>
        <p:spPr/>
        <p:txBody>
          <a:bodyPr/>
          <a:lstStyle/>
          <a:p>
            <a:fld id="{9F5334EF-8268-4D95-96AC-EBB6F130CD10}" type="slidenum">
              <a:rPr lang="en-US" smtClean="0"/>
              <a:t>10</a:t>
            </a:fld>
            <a:endParaRPr lang="en-US"/>
          </a:p>
        </p:txBody>
      </p:sp>
    </p:spTree>
    <p:extLst>
      <p:ext uri="{BB962C8B-B14F-4D97-AF65-F5344CB8AC3E}">
        <p14:creationId xmlns:p14="http://schemas.microsoft.com/office/powerpoint/2010/main" val="2910746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E6F51C-1637-431D-95B0-71D7D1EFEC55}"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E70A5-05FA-48EE-9D87-53ACBF6140D5}" type="slidenum">
              <a:rPr lang="en-US" smtClean="0"/>
              <a:t>‹#›</a:t>
            </a:fld>
            <a:endParaRPr lang="en-US"/>
          </a:p>
        </p:txBody>
      </p:sp>
    </p:spTree>
    <p:extLst>
      <p:ext uri="{BB962C8B-B14F-4D97-AF65-F5344CB8AC3E}">
        <p14:creationId xmlns:p14="http://schemas.microsoft.com/office/powerpoint/2010/main" val="142932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6F51C-1637-431D-95B0-71D7D1EFEC55}"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E70A5-05FA-48EE-9D87-53ACBF6140D5}" type="slidenum">
              <a:rPr lang="en-US" smtClean="0"/>
              <a:t>‹#›</a:t>
            </a:fld>
            <a:endParaRPr lang="en-US"/>
          </a:p>
        </p:txBody>
      </p:sp>
    </p:spTree>
    <p:extLst>
      <p:ext uri="{BB962C8B-B14F-4D97-AF65-F5344CB8AC3E}">
        <p14:creationId xmlns:p14="http://schemas.microsoft.com/office/powerpoint/2010/main" val="300901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6F51C-1637-431D-95B0-71D7D1EFEC55}"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E70A5-05FA-48EE-9D87-53ACBF6140D5}" type="slidenum">
              <a:rPr lang="en-US" smtClean="0"/>
              <a:t>‹#›</a:t>
            </a:fld>
            <a:endParaRPr lang="en-US"/>
          </a:p>
        </p:txBody>
      </p:sp>
    </p:spTree>
    <p:extLst>
      <p:ext uri="{BB962C8B-B14F-4D97-AF65-F5344CB8AC3E}">
        <p14:creationId xmlns:p14="http://schemas.microsoft.com/office/powerpoint/2010/main" val="977799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6F51C-1637-431D-95B0-71D7D1EFEC55}"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E70A5-05FA-48EE-9D87-53ACBF6140D5}" type="slidenum">
              <a:rPr lang="en-US" smtClean="0"/>
              <a:t>‹#›</a:t>
            </a:fld>
            <a:endParaRPr lang="en-US"/>
          </a:p>
        </p:txBody>
      </p:sp>
    </p:spTree>
    <p:extLst>
      <p:ext uri="{BB962C8B-B14F-4D97-AF65-F5344CB8AC3E}">
        <p14:creationId xmlns:p14="http://schemas.microsoft.com/office/powerpoint/2010/main" val="402616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E6F51C-1637-431D-95B0-71D7D1EFEC55}"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E70A5-05FA-48EE-9D87-53ACBF6140D5}" type="slidenum">
              <a:rPr lang="en-US" smtClean="0"/>
              <a:t>‹#›</a:t>
            </a:fld>
            <a:endParaRPr lang="en-US"/>
          </a:p>
        </p:txBody>
      </p:sp>
    </p:spTree>
    <p:extLst>
      <p:ext uri="{BB962C8B-B14F-4D97-AF65-F5344CB8AC3E}">
        <p14:creationId xmlns:p14="http://schemas.microsoft.com/office/powerpoint/2010/main" val="4222895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E6F51C-1637-431D-95B0-71D7D1EFEC55}" type="datetimeFigureOut">
              <a:rPr lang="en-US" smtClean="0"/>
              <a:t>10/11/2025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E70A5-05FA-48EE-9D87-53ACBF6140D5}" type="slidenum">
              <a:rPr lang="en-US" smtClean="0"/>
              <a:t>‹#›</a:t>
            </a:fld>
            <a:endParaRPr lang="en-US"/>
          </a:p>
        </p:txBody>
      </p:sp>
    </p:spTree>
    <p:extLst>
      <p:ext uri="{BB962C8B-B14F-4D97-AF65-F5344CB8AC3E}">
        <p14:creationId xmlns:p14="http://schemas.microsoft.com/office/powerpoint/2010/main" val="2697494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6F51C-1637-431D-95B0-71D7D1EFEC55}" type="datetimeFigureOut">
              <a:rPr lang="en-US" smtClean="0"/>
              <a:t>10/11/2025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9E70A5-05FA-48EE-9D87-53ACBF6140D5}" type="slidenum">
              <a:rPr lang="en-US" smtClean="0"/>
              <a:t>‹#›</a:t>
            </a:fld>
            <a:endParaRPr lang="en-US"/>
          </a:p>
        </p:txBody>
      </p:sp>
    </p:spTree>
    <p:extLst>
      <p:ext uri="{BB962C8B-B14F-4D97-AF65-F5344CB8AC3E}">
        <p14:creationId xmlns:p14="http://schemas.microsoft.com/office/powerpoint/2010/main" val="250333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E6F51C-1637-431D-95B0-71D7D1EFEC55}" type="datetimeFigureOut">
              <a:rPr lang="en-US" smtClean="0"/>
              <a:t>10/11/2025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9E70A5-05FA-48EE-9D87-53ACBF6140D5}" type="slidenum">
              <a:rPr lang="en-US" smtClean="0"/>
              <a:t>‹#›</a:t>
            </a:fld>
            <a:endParaRPr lang="en-US"/>
          </a:p>
        </p:txBody>
      </p:sp>
    </p:spTree>
    <p:extLst>
      <p:ext uri="{BB962C8B-B14F-4D97-AF65-F5344CB8AC3E}">
        <p14:creationId xmlns:p14="http://schemas.microsoft.com/office/powerpoint/2010/main" val="2745444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6F51C-1637-431D-95B0-71D7D1EFEC55}" type="datetimeFigureOut">
              <a:rPr lang="en-US" smtClean="0"/>
              <a:t>10/11/2025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9E70A5-05FA-48EE-9D87-53ACBF6140D5}" type="slidenum">
              <a:rPr lang="en-US" smtClean="0"/>
              <a:t>‹#›</a:t>
            </a:fld>
            <a:endParaRPr lang="en-US"/>
          </a:p>
        </p:txBody>
      </p:sp>
    </p:spTree>
    <p:extLst>
      <p:ext uri="{BB962C8B-B14F-4D97-AF65-F5344CB8AC3E}">
        <p14:creationId xmlns:p14="http://schemas.microsoft.com/office/powerpoint/2010/main" val="2620985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E6F51C-1637-431D-95B0-71D7D1EFEC55}" type="datetimeFigureOut">
              <a:rPr lang="en-US" smtClean="0"/>
              <a:t>10/11/2025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E70A5-05FA-48EE-9D87-53ACBF6140D5}" type="slidenum">
              <a:rPr lang="en-US" smtClean="0"/>
              <a:t>‹#›</a:t>
            </a:fld>
            <a:endParaRPr lang="en-US"/>
          </a:p>
        </p:txBody>
      </p:sp>
    </p:spTree>
    <p:extLst>
      <p:ext uri="{BB962C8B-B14F-4D97-AF65-F5344CB8AC3E}">
        <p14:creationId xmlns:p14="http://schemas.microsoft.com/office/powerpoint/2010/main" val="134274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E6F51C-1637-431D-95B0-71D7D1EFEC55}" type="datetimeFigureOut">
              <a:rPr lang="en-US" smtClean="0"/>
              <a:t>10/11/2025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E70A5-05FA-48EE-9D87-53ACBF6140D5}" type="slidenum">
              <a:rPr lang="en-US" smtClean="0"/>
              <a:t>‹#›</a:t>
            </a:fld>
            <a:endParaRPr lang="en-US"/>
          </a:p>
        </p:txBody>
      </p:sp>
    </p:spTree>
    <p:extLst>
      <p:ext uri="{BB962C8B-B14F-4D97-AF65-F5344CB8AC3E}">
        <p14:creationId xmlns:p14="http://schemas.microsoft.com/office/powerpoint/2010/main" val="1033626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6F51C-1637-431D-95B0-71D7D1EFEC55}" type="datetimeFigureOut">
              <a:rPr lang="en-US" smtClean="0"/>
              <a:t>10/11/2025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E70A5-05FA-48EE-9D87-53ACBF6140D5}" type="slidenum">
              <a:rPr lang="en-US" smtClean="0"/>
              <a:t>‹#›</a:t>
            </a:fld>
            <a:endParaRPr lang="en-US"/>
          </a:p>
        </p:txBody>
      </p:sp>
    </p:spTree>
    <p:extLst>
      <p:ext uri="{BB962C8B-B14F-4D97-AF65-F5344CB8AC3E}">
        <p14:creationId xmlns:p14="http://schemas.microsoft.com/office/powerpoint/2010/main" val="448215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embeddings/oleObject7.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6.bin"/><Relationship Id="rId2" Type="http://schemas.openxmlformats.org/officeDocument/2006/relationships/notesSlide" Target="../notesSlides/notesSlide16.xml"/><Relationship Id="rId16"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8.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 Id="rId14" Type="http://schemas.openxmlformats.org/officeDocument/2006/relationships/image" Target="../media/image6.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1"/>
                </a:solidFill>
              </a:rPr>
              <a:t>Supply and Demand</a:t>
            </a:r>
          </a:p>
        </p:txBody>
      </p:sp>
      <p:sp>
        <p:nvSpPr>
          <p:cNvPr id="3" name="Subtitle 2"/>
          <p:cNvSpPr>
            <a:spLocks noGrp="1"/>
          </p:cNvSpPr>
          <p:nvPr>
            <p:ph type="subTitle" idx="1"/>
          </p:nvPr>
        </p:nvSpPr>
        <p:spPr/>
        <p:txBody>
          <a:bodyPr/>
          <a:lstStyle/>
          <a:p>
            <a:r>
              <a:rPr lang="en-US" dirty="0">
                <a:solidFill>
                  <a:schemeClr val="accent1"/>
                </a:solidFill>
              </a:rPr>
              <a:t>RSM 5010</a:t>
            </a:r>
          </a:p>
        </p:txBody>
      </p:sp>
    </p:spTree>
    <p:extLst>
      <p:ext uri="{BB962C8B-B14F-4D97-AF65-F5344CB8AC3E}">
        <p14:creationId xmlns:p14="http://schemas.microsoft.com/office/powerpoint/2010/main" val="3187699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1360-2DA7-FBB8-E51B-0E70C9F3B311}"/>
              </a:ext>
            </a:extLst>
          </p:cNvPr>
          <p:cNvSpPr>
            <a:spLocks noGrp="1"/>
          </p:cNvSpPr>
          <p:nvPr>
            <p:ph type="title"/>
          </p:nvPr>
        </p:nvSpPr>
        <p:spPr>
          <a:xfrm>
            <a:off x="0" y="0"/>
            <a:ext cx="10515600" cy="1325563"/>
          </a:xfrm>
        </p:spPr>
        <p:txBody>
          <a:bodyPr/>
          <a:lstStyle/>
          <a:p>
            <a:r>
              <a:rPr lang="en-CA" dirty="0">
                <a:solidFill>
                  <a:schemeClr val="accent1"/>
                </a:solidFill>
              </a:rPr>
              <a:t>Demand: Summary</a:t>
            </a:r>
          </a:p>
        </p:txBody>
      </p:sp>
      <p:graphicFrame>
        <p:nvGraphicFramePr>
          <p:cNvPr id="4" name="Content Placeholder 3">
            <a:extLst>
              <a:ext uri="{FF2B5EF4-FFF2-40B4-BE49-F238E27FC236}">
                <a16:creationId xmlns:a16="http://schemas.microsoft.com/office/drawing/2014/main" id="{35408121-3A27-E41F-47A2-5AD5BBC14E35}"/>
              </a:ext>
            </a:extLst>
          </p:cNvPr>
          <p:cNvGraphicFramePr>
            <a:graphicFrameLocks noGrp="1"/>
          </p:cNvGraphicFramePr>
          <p:nvPr>
            <p:ph idx="1"/>
            <p:extLst>
              <p:ext uri="{D42A27DB-BD31-4B8C-83A1-F6EECF244321}">
                <p14:modId xmlns:p14="http://schemas.microsoft.com/office/powerpoint/2010/main" val="2672107151"/>
              </p:ext>
            </p:extLst>
          </p:nvPr>
        </p:nvGraphicFramePr>
        <p:xfrm>
          <a:off x="838200" y="1239520"/>
          <a:ext cx="10957560" cy="4957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0698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CA" dirty="0">
                <a:solidFill>
                  <a:schemeClr val="accent1"/>
                </a:solidFill>
              </a:rPr>
              <a:t>Summary: Three Types of Demand</a:t>
            </a:r>
          </a:p>
        </p:txBody>
      </p:sp>
      <p:sp>
        <p:nvSpPr>
          <p:cNvPr id="3" name="Content Placeholder 2"/>
          <p:cNvSpPr>
            <a:spLocks noGrp="1"/>
          </p:cNvSpPr>
          <p:nvPr>
            <p:ph idx="1"/>
          </p:nvPr>
        </p:nvSpPr>
        <p:spPr/>
        <p:txBody>
          <a:bodyPr>
            <a:normAutofit/>
          </a:bodyPr>
          <a:lstStyle/>
          <a:p>
            <a:endParaRPr lang="en-CA" dirty="0"/>
          </a:p>
          <a:p>
            <a:endParaRPr lang="en-CA" dirty="0"/>
          </a:p>
          <a:p>
            <a:endParaRPr lang="en-CA" dirty="0"/>
          </a:p>
        </p:txBody>
      </p:sp>
      <p:graphicFrame>
        <p:nvGraphicFramePr>
          <p:cNvPr id="5" name="Diagram 4"/>
          <p:cNvGraphicFramePr/>
          <p:nvPr>
            <p:extLst>
              <p:ext uri="{D42A27DB-BD31-4B8C-83A1-F6EECF244321}">
                <p14:modId xmlns:p14="http://schemas.microsoft.com/office/powerpoint/2010/main" val="3432024699"/>
              </p:ext>
            </p:extLst>
          </p:nvPr>
        </p:nvGraphicFramePr>
        <p:xfrm>
          <a:off x="1847528" y="521296"/>
          <a:ext cx="8244408" cy="63367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238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95"/>
            <a:ext cx="10515600" cy="1325563"/>
          </a:xfrm>
        </p:spPr>
        <p:txBody>
          <a:bodyPr/>
          <a:lstStyle/>
          <a:p>
            <a:r>
              <a:rPr lang="en-US" dirty="0">
                <a:solidFill>
                  <a:schemeClr val="accent1"/>
                </a:solidFill>
              </a:rPr>
              <a:t>The supply curve</a:t>
            </a:r>
          </a:p>
        </p:txBody>
      </p:sp>
      <p:sp>
        <p:nvSpPr>
          <p:cNvPr id="3" name="Content Placeholder 2"/>
          <p:cNvSpPr>
            <a:spLocks noGrp="1"/>
          </p:cNvSpPr>
          <p:nvPr>
            <p:ph idx="1"/>
          </p:nvPr>
        </p:nvSpPr>
        <p:spPr>
          <a:xfrm>
            <a:off x="838200" y="1099692"/>
            <a:ext cx="9367101" cy="821516"/>
          </a:xfrm>
        </p:spPr>
        <p:txBody>
          <a:bodyPr>
            <a:normAutofit fontScale="77500" lnSpcReduction="20000"/>
          </a:bodyPr>
          <a:lstStyle/>
          <a:p>
            <a:r>
              <a:rPr lang="en-US" b="1" dirty="0"/>
              <a:t>Supply curve:</a:t>
            </a:r>
            <a:r>
              <a:rPr lang="en-US" dirty="0"/>
              <a:t> a representation of the relationship between the price of a good and the quantity supplied. </a:t>
            </a:r>
            <a:r>
              <a:rPr lang="en-US" dirty="0">
                <a:solidFill>
                  <a:srgbClr val="FF0000"/>
                </a:solidFill>
              </a:rPr>
              <a:t>ONLY DEFINED FOR THE MARKET!</a:t>
            </a:r>
          </a:p>
        </p:txBody>
      </p:sp>
      <p:sp>
        <p:nvSpPr>
          <p:cNvPr id="70" name="Content Placeholder 5"/>
          <p:cNvSpPr txBox="1">
            <a:spLocks/>
          </p:cNvSpPr>
          <p:nvPr/>
        </p:nvSpPr>
        <p:spPr>
          <a:xfrm>
            <a:off x="5945689" y="2217769"/>
            <a:ext cx="4259613" cy="4229402"/>
          </a:xfrm>
          <a:prstGeom prst="rect">
            <a:avLst/>
          </a:prstGeom>
        </p:spPr>
        <p:txBody>
          <a:bodyPr>
            <a:normAutofit/>
          </a:bodyPr>
          <a:lstStyle>
            <a:lvl1pPr marL="342900" indent="-342900" algn="l" defTabSz="457200" rtl="0" eaLnBrk="1" latinLnBrk="0" hangingPunct="1">
              <a:spcBef>
                <a:spcPct val="20000"/>
              </a:spcBef>
              <a:buClr>
                <a:srgbClr val="80878F"/>
              </a:buClr>
              <a:buSzPct val="100000"/>
              <a:buFont typeface="Arial Unicode MS"/>
              <a:buChar char="▶"/>
              <a:defRPr sz="2000" kern="1200">
                <a:solidFill>
                  <a:schemeClr val="tx1"/>
                </a:solidFill>
                <a:latin typeface="Calibri"/>
                <a:ea typeface="+mn-ea"/>
                <a:cs typeface="+mn-cs"/>
              </a:defRPr>
            </a:lvl1pPr>
            <a:lvl2pPr marL="742950" indent="-285750" algn="l" defTabSz="457200" rtl="0" eaLnBrk="1" latinLnBrk="0" hangingPunct="1">
              <a:spcBef>
                <a:spcPct val="20000"/>
              </a:spcBef>
              <a:buClr>
                <a:srgbClr val="80878F"/>
              </a:buClr>
              <a:buSzPct val="100000"/>
              <a:buFont typeface="Arial Unicode MS"/>
              <a:buChar char="▶"/>
              <a:defRPr sz="1800" kern="1200">
                <a:solidFill>
                  <a:schemeClr val="tx1"/>
                </a:solidFill>
                <a:latin typeface="Calibri"/>
                <a:ea typeface="+mn-ea"/>
                <a:cs typeface="+mn-cs"/>
              </a:defRPr>
            </a:lvl2pPr>
            <a:lvl3pPr marL="1143000" indent="-228600" algn="l" defTabSz="457200" rtl="0" eaLnBrk="1" latinLnBrk="0" hangingPunct="1">
              <a:spcBef>
                <a:spcPct val="20000"/>
              </a:spcBef>
              <a:buClr>
                <a:srgbClr val="80878F"/>
              </a:buClr>
              <a:buSzPct val="100000"/>
              <a:buFont typeface="Arial Unicode MS"/>
              <a:buChar char="▶"/>
              <a:defRPr sz="1600" kern="1200">
                <a:solidFill>
                  <a:schemeClr val="tx1"/>
                </a:solidFill>
                <a:latin typeface="Calibri"/>
                <a:ea typeface="+mn-ea"/>
                <a:cs typeface="+mn-cs"/>
              </a:defRPr>
            </a:lvl3pPr>
            <a:lvl4pPr marL="1600200" indent="-228600" algn="l" defTabSz="457200" rtl="0" eaLnBrk="1" latinLnBrk="0" hangingPunct="1">
              <a:spcBef>
                <a:spcPct val="20000"/>
              </a:spcBef>
              <a:buClr>
                <a:srgbClr val="80878F"/>
              </a:buClr>
              <a:buSzPct val="100000"/>
              <a:buFont typeface="Arial Unicode MS"/>
              <a:buChar char="▶"/>
              <a:defRPr sz="1400" kern="1200">
                <a:solidFill>
                  <a:schemeClr val="tx1"/>
                </a:solidFill>
                <a:latin typeface="Calibri"/>
                <a:ea typeface="+mn-ea"/>
                <a:cs typeface="+mn-cs"/>
              </a:defRPr>
            </a:lvl4pPr>
            <a:lvl5pPr marL="2057400" indent="-228600" algn="l" defTabSz="457200" rtl="0" eaLnBrk="1" latinLnBrk="0" hangingPunct="1">
              <a:spcBef>
                <a:spcPct val="20000"/>
              </a:spcBef>
              <a:buClr>
                <a:srgbClr val="80878F"/>
              </a:buClr>
              <a:buSzPct val="100000"/>
              <a:buFont typeface="Arial Unicode MS"/>
              <a:buChar char="▶"/>
              <a:defRPr sz="1400" kern="1200">
                <a:solidFill>
                  <a:schemeClr val="tx1"/>
                </a:solidFill>
                <a:latin typeface="Calibri"/>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Price on vertical axis, quantity on horizontal axis</a:t>
            </a:r>
          </a:p>
          <a:p>
            <a:r>
              <a:rPr lang="en-US" dirty="0"/>
              <a:t>At </a:t>
            </a:r>
            <a:r>
              <a:rPr lang="en-US" b="1" dirty="0"/>
              <a:t>any</a:t>
            </a:r>
            <a:r>
              <a:rPr lang="en-US" dirty="0"/>
              <a:t> given price, what quantity will producers sell?</a:t>
            </a:r>
          </a:p>
          <a:p>
            <a:pPr lvl="1"/>
            <a:r>
              <a:rPr lang="en-US" dirty="0"/>
              <a:t>At price P</a:t>
            </a:r>
            <a:r>
              <a:rPr lang="en-US" baseline="-25000" dirty="0"/>
              <a:t>1</a:t>
            </a:r>
            <a:r>
              <a:rPr lang="en-US" dirty="0"/>
              <a:t>, sellers are willing to supply Q</a:t>
            </a:r>
            <a:r>
              <a:rPr lang="en-US" baseline="-25000" dirty="0"/>
              <a:t>1</a:t>
            </a:r>
            <a:r>
              <a:rPr lang="en-US" dirty="0"/>
              <a:t>.</a:t>
            </a:r>
          </a:p>
          <a:p>
            <a:pPr lvl="1"/>
            <a:r>
              <a:rPr lang="en-US" dirty="0"/>
              <a:t>At price P</a:t>
            </a:r>
            <a:r>
              <a:rPr lang="en-US" baseline="-25000" dirty="0"/>
              <a:t>2</a:t>
            </a:r>
            <a:r>
              <a:rPr lang="en-US" dirty="0"/>
              <a:t>, sellers are willing to supply Q</a:t>
            </a:r>
            <a:r>
              <a:rPr lang="en-US" baseline="-25000" dirty="0"/>
              <a:t>2</a:t>
            </a:r>
            <a:r>
              <a:rPr lang="en-US" dirty="0"/>
              <a:t>.</a:t>
            </a:r>
          </a:p>
          <a:p>
            <a:r>
              <a:rPr lang="en-US" dirty="0"/>
              <a:t>“Law of Supply”: supply curves are upward sloping.</a:t>
            </a:r>
          </a:p>
        </p:txBody>
      </p:sp>
      <p:cxnSp>
        <p:nvCxnSpPr>
          <p:cNvPr id="23" name="Straight Arrow Connector 22"/>
          <p:cNvCxnSpPr/>
          <p:nvPr/>
        </p:nvCxnSpPr>
        <p:spPr>
          <a:xfrm rot="5400000" flipH="1" flipV="1">
            <a:off x="1574598" y="3635175"/>
            <a:ext cx="2455101" cy="1252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2795884" y="4868989"/>
            <a:ext cx="293109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795885" y="2836127"/>
            <a:ext cx="2402145" cy="1905000"/>
          </a:xfrm>
          <a:prstGeom prst="line">
            <a:avLst/>
          </a:prstGeom>
          <a:ln w="19050">
            <a:solidFill>
              <a:srgbClr val="57068C"/>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859901" y="3908662"/>
            <a:ext cx="0" cy="9603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39558" y="2363656"/>
            <a:ext cx="1013307" cy="338554"/>
          </a:xfrm>
          <a:prstGeom prst="rect">
            <a:avLst/>
          </a:prstGeom>
          <a:noFill/>
        </p:spPr>
        <p:txBody>
          <a:bodyPr wrap="square" rtlCol="0">
            <a:spAutoFit/>
          </a:bodyPr>
          <a:lstStyle/>
          <a:p>
            <a:r>
              <a:rPr lang="en-US" sz="1600" dirty="0"/>
              <a:t>Price</a:t>
            </a:r>
          </a:p>
        </p:txBody>
      </p:sp>
      <p:sp>
        <p:nvSpPr>
          <p:cNvPr id="28" name="TextBox 27"/>
          <p:cNvSpPr txBox="1"/>
          <p:nvPr/>
        </p:nvSpPr>
        <p:spPr>
          <a:xfrm>
            <a:off x="5045531" y="4835810"/>
            <a:ext cx="1585840" cy="338554"/>
          </a:xfrm>
          <a:prstGeom prst="rect">
            <a:avLst/>
          </a:prstGeom>
          <a:noFill/>
        </p:spPr>
        <p:txBody>
          <a:bodyPr wrap="square" rtlCol="0">
            <a:spAutoFit/>
          </a:bodyPr>
          <a:lstStyle/>
          <a:p>
            <a:r>
              <a:rPr lang="en-US" sz="1600" dirty="0"/>
              <a:t>Quantity</a:t>
            </a:r>
          </a:p>
        </p:txBody>
      </p:sp>
      <p:sp>
        <p:nvSpPr>
          <p:cNvPr id="29" name="TextBox 28"/>
          <p:cNvSpPr txBox="1"/>
          <p:nvPr/>
        </p:nvSpPr>
        <p:spPr>
          <a:xfrm>
            <a:off x="2228317" y="3708818"/>
            <a:ext cx="609600" cy="338554"/>
          </a:xfrm>
          <a:prstGeom prst="rect">
            <a:avLst/>
          </a:prstGeom>
          <a:noFill/>
        </p:spPr>
        <p:txBody>
          <a:bodyPr wrap="square" rtlCol="0">
            <a:spAutoFit/>
          </a:bodyPr>
          <a:lstStyle/>
          <a:p>
            <a:r>
              <a:rPr lang="en-US" sz="1600" dirty="0"/>
              <a:t>P</a:t>
            </a:r>
            <a:r>
              <a:rPr lang="en-US" sz="1600" baseline="-25000" dirty="0"/>
              <a:t>1</a:t>
            </a:r>
            <a:endParaRPr lang="en-US" sz="1600" dirty="0"/>
          </a:p>
        </p:txBody>
      </p:sp>
      <p:sp>
        <p:nvSpPr>
          <p:cNvPr id="30" name="TextBox 29"/>
          <p:cNvSpPr txBox="1"/>
          <p:nvPr/>
        </p:nvSpPr>
        <p:spPr>
          <a:xfrm>
            <a:off x="3712809" y="4800518"/>
            <a:ext cx="506820" cy="338554"/>
          </a:xfrm>
          <a:prstGeom prst="rect">
            <a:avLst/>
          </a:prstGeom>
          <a:noFill/>
        </p:spPr>
        <p:txBody>
          <a:bodyPr wrap="square" rtlCol="0">
            <a:spAutoFit/>
          </a:bodyPr>
          <a:lstStyle/>
          <a:p>
            <a:r>
              <a:rPr lang="en-US" sz="1600" dirty="0"/>
              <a:t>Q</a:t>
            </a:r>
            <a:r>
              <a:rPr lang="en-US" sz="1600" baseline="-25000" dirty="0"/>
              <a:t>1</a:t>
            </a:r>
            <a:endParaRPr lang="en-US" sz="1600" dirty="0"/>
          </a:p>
        </p:txBody>
      </p:sp>
      <p:sp>
        <p:nvSpPr>
          <p:cNvPr id="31" name="TextBox 30"/>
          <p:cNvSpPr txBox="1"/>
          <p:nvPr/>
        </p:nvSpPr>
        <p:spPr>
          <a:xfrm>
            <a:off x="4668509" y="3185044"/>
            <a:ext cx="323682" cy="338554"/>
          </a:xfrm>
          <a:prstGeom prst="rect">
            <a:avLst/>
          </a:prstGeom>
          <a:noFill/>
        </p:spPr>
        <p:txBody>
          <a:bodyPr wrap="square" rtlCol="0">
            <a:spAutoFit/>
          </a:bodyPr>
          <a:lstStyle/>
          <a:p>
            <a:r>
              <a:rPr lang="en-US" sz="1600" dirty="0">
                <a:solidFill>
                  <a:srgbClr val="57068C"/>
                </a:solidFill>
              </a:rPr>
              <a:t>S</a:t>
            </a:r>
          </a:p>
        </p:txBody>
      </p:sp>
      <p:cxnSp>
        <p:nvCxnSpPr>
          <p:cNvPr id="32" name="Straight Connector 31"/>
          <p:cNvCxnSpPr/>
          <p:nvPr/>
        </p:nvCxnSpPr>
        <p:spPr>
          <a:xfrm>
            <a:off x="2795885" y="3908661"/>
            <a:ext cx="1064017"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08412" y="3555844"/>
            <a:ext cx="1470487" cy="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4278899" y="3555847"/>
            <a:ext cx="1" cy="131314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228317" y="3405032"/>
            <a:ext cx="609600" cy="338554"/>
          </a:xfrm>
          <a:prstGeom prst="rect">
            <a:avLst/>
          </a:prstGeom>
          <a:noFill/>
        </p:spPr>
        <p:txBody>
          <a:bodyPr wrap="square" rtlCol="0">
            <a:spAutoFit/>
          </a:bodyPr>
          <a:lstStyle/>
          <a:p>
            <a:r>
              <a:rPr lang="en-US" sz="1600" dirty="0"/>
              <a:t>P</a:t>
            </a:r>
            <a:r>
              <a:rPr lang="en-US" sz="1600" baseline="-25000" dirty="0"/>
              <a:t>2</a:t>
            </a:r>
            <a:endParaRPr lang="en-US" sz="1600" dirty="0"/>
          </a:p>
        </p:txBody>
      </p:sp>
      <p:sp>
        <p:nvSpPr>
          <p:cNvPr id="36" name="TextBox 35"/>
          <p:cNvSpPr txBox="1"/>
          <p:nvPr/>
        </p:nvSpPr>
        <p:spPr>
          <a:xfrm>
            <a:off x="4111647" y="4802056"/>
            <a:ext cx="430821" cy="338554"/>
          </a:xfrm>
          <a:prstGeom prst="rect">
            <a:avLst/>
          </a:prstGeom>
          <a:noFill/>
        </p:spPr>
        <p:txBody>
          <a:bodyPr wrap="square" rtlCol="0">
            <a:spAutoFit/>
          </a:bodyPr>
          <a:lstStyle/>
          <a:p>
            <a:r>
              <a:rPr lang="en-US" sz="1600" dirty="0"/>
              <a:t>Q</a:t>
            </a:r>
            <a:r>
              <a:rPr lang="en-US" sz="1600" baseline="-25000" dirty="0"/>
              <a:t>2</a:t>
            </a:r>
            <a:endParaRPr lang="en-US" sz="1600" dirty="0"/>
          </a:p>
        </p:txBody>
      </p:sp>
    </p:spTree>
    <p:extLst>
      <p:ext uri="{BB962C8B-B14F-4D97-AF65-F5344CB8AC3E}">
        <p14:creationId xmlns:p14="http://schemas.microsoft.com/office/powerpoint/2010/main" val="68019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5" grpId="0"/>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1D96-84E2-C7E2-6391-D486ED987645}"/>
              </a:ext>
            </a:extLst>
          </p:cNvPr>
          <p:cNvSpPr>
            <a:spLocks noGrp="1"/>
          </p:cNvSpPr>
          <p:nvPr>
            <p:ph type="title"/>
          </p:nvPr>
        </p:nvSpPr>
        <p:spPr>
          <a:xfrm>
            <a:off x="0" y="0"/>
            <a:ext cx="10515600" cy="1325563"/>
          </a:xfrm>
        </p:spPr>
        <p:txBody>
          <a:bodyPr/>
          <a:lstStyle/>
          <a:p>
            <a:r>
              <a:rPr lang="en-CA" dirty="0">
                <a:solidFill>
                  <a:schemeClr val="accent1"/>
                </a:solidFill>
              </a:rPr>
              <a:t>Interpreting the supply curve</a:t>
            </a:r>
          </a:p>
        </p:txBody>
      </p:sp>
      <p:sp>
        <p:nvSpPr>
          <p:cNvPr id="3" name="Content Placeholder 2">
            <a:extLst>
              <a:ext uri="{FF2B5EF4-FFF2-40B4-BE49-F238E27FC236}">
                <a16:creationId xmlns:a16="http://schemas.microsoft.com/office/drawing/2014/main" id="{51C01CD5-2F51-301C-6461-60000D5B2316}"/>
              </a:ext>
            </a:extLst>
          </p:cNvPr>
          <p:cNvSpPr>
            <a:spLocks noGrp="1"/>
          </p:cNvSpPr>
          <p:nvPr>
            <p:ph idx="1"/>
          </p:nvPr>
        </p:nvSpPr>
        <p:spPr/>
        <p:txBody>
          <a:bodyPr>
            <a:normAutofit lnSpcReduction="10000"/>
          </a:bodyPr>
          <a:lstStyle/>
          <a:p>
            <a:r>
              <a:rPr lang="en-CA" dirty="0"/>
              <a:t>Sellers of GM truck coupons: the higher is the price, the more people will </a:t>
            </a:r>
          </a:p>
          <a:p>
            <a:pPr lvl="1"/>
            <a:r>
              <a:rPr lang="en-CA" dirty="0"/>
              <a:t>Try to find a buyer</a:t>
            </a:r>
          </a:p>
          <a:p>
            <a:pPr lvl="1"/>
            <a:r>
              <a:rPr lang="en-CA" dirty="0"/>
              <a:t>Sell instead of using the coupon</a:t>
            </a:r>
          </a:p>
          <a:p>
            <a:pPr lvl="1"/>
            <a:r>
              <a:rPr lang="en-CA" dirty="0"/>
              <a:t>Etc.</a:t>
            </a:r>
          </a:p>
          <a:p>
            <a:pPr lvl="1"/>
            <a:endParaRPr lang="en-CA" dirty="0"/>
          </a:p>
          <a:p>
            <a:r>
              <a:rPr lang="en-CA" dirty="0"/>
              <a:t>Supply curves make sense in cases like the GM truck coupons case, when there are plenty of suppliers, any one of which does not have a big impact on the price</a:t>
            </a:r>
          </a:p>
          <a:p>
            <a:pPr lvl="1"/>
            <a:r>
              <a:rPr lang="en-CA" dirty="0"/>
              <a:t>Unlike GM’s pricing decision; that kind of pricing problem will be a big topic next time.</a:t>
            </a:r>
          </a:p>
        </p:txBody>
      </p:sp>
    </p:spTree>
    <p:extLst>
      <p:ext uri="{BB962C8B-B14F-4D97-AF65-F5344CB8AC3E}">
        <p14:creationId xmlns:p14="http://schemas.microsoft.com/office/powerpoint/2010/main" val="548478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CA" dirty="0">
                <a:solidFill>
                  <a:schemeClr val="accent1"/>
                </a:solidFill>
              </a:rPr>
              <a:t>Be Careful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39310871"/>
              </p:ext>
            </p:extLst>
          </p:nvPr>
        </p:nvGraphicFramePr>
        <p:xfrm>
          <a:off x="279699" y="1325563"/>
          <a:ext cx="11074101"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4247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solidFill>
                  <a:schemeClr val="accent1"/>
                </a:solidFill>
              </a:rPr>
              <a:t>Supply: other factors</a:t>
            </a:r>
          </a:p>
        </p:txBody>
      </p:sp>
      <p:sp>
        <p:nvSpPr>
          <p:cNvPr id="3" name="Content Placeholder 2"/>
          <p:cNvSpPr>
            <a:spLocks noGrp="1"/>
          </p:cNvSpPr>
          <p:nvPr>
            <p:ph idx="1"/>
          </p:nvPr>
        </p:nvSpPr>
        <p:spPr>
          <a:xfrm>
            <a:off x="322729" y="1452282"/>
            <a:ext cx="11031071" cy="4724681"/>
          </a:xfrm>
        </p:spPr>
        <p:txBody>
          <a:bodyPr>
            <a:normAutofit fontScale="92500" lnSpcReduction="10000"/>
          </a:bodyPr>
          <a:lstStyle/>
          <a:p>
            <a:endParaRPr lang="en-US" dirty="0"/>
          </a:p>
          <a:p>
            <a:r>
              <a:rPr lang="en-US" dirty="0"/>
              <a:t>Quantity supplied also depends on other factors besides price:</a:t>
            </a:r>
          </a:p>
          <a:p>
            <a:pPr lvl="1"/>
            <a:r>
              <a:rPr lang="en-US" dirty="0"/>
              <a:t>Input prices</a:t>
            </a:r>
          </a:p>
          <a:p>
            <a:pPr lvl="1"/>
            <a:r>
              <a:rPr lang="en-US" dirty="0"/>
              <a:t>Technology and substitutes in production</a:t>
            </a:r>
          </a:p>
          <a:p>
            <a:pPr lvl="1"/>
            <a:r>
              <a:rPr lang="en-US" dirty="0"/>
              <a:t>Nature</a:t>
            </a:r>
          </a:p>
          <a:p>
            <a:pPr lvl="1"/>
            <a:r>
              <a:rPr lang="en-US" dirty="0"/>
              <a:t>Number of suppliers</a:t>
            </a:r>
          </a:p>
          <a:p>
            <a:pPr lvl="1"/>
            <a:r>
              <a:rPr lang="en-US" dirty="0"/>
              <a:t>Regulation</a:t>
            </a:r>
          </a:p>
          <a:p>
            <a:pPr lvl="1"/>
            <a:r>
              <a:rPr lang="en-US" dirty="0"/>
              <a:t>…</a:t>
            </a:r>
          </a:p>
          <a:p>
            <a:endParaRPr lang="en-US" dirty="0"/>
          </a:p>
          <a:p>
            <a:r>
              <a:rPr lang="en-US" dirty="0"/>
              <a:t>A supply curve describes relationship between P and Q when </a:t>
            </a:r>
            <a:r>
              <a:rPr lang="en-US" b="1" dirty="0"/>
              <a:t>all</a:t>
            </a:r>
            <a:r>
              <a:rPr lang="en-US" dirty="0"/>
              <a:t> other factors are </a:t>
            </a:r>
            <a:r>
              <a:rPr lang="en-US" b="1" dirty="0"/>
              <a:t>held constant</a:t>
            </a:r>
            <a:r>
              <a:rPr lang="en-US" dirty="0"/>
              <a:t>.</a:t>
            </a:r>
          </a:p>
          <a:p>
            <a:r>
              <a:rPr lang="en-US" dirty="0"/>
              <a:t>If some other factor changes, the supply curve will </a:t>
            </a:r>
            <a:r>
              <a:rPr lang="en-US" b="1" dirty="0"/>
              <a:t>shift</a:t>
            </a:r>
            <a:r>
              <a:rPr lang="en-US" dirty="0"/>
              <a:t>.</a:t>
            </a:r>
          </a:p>
        </p:txBody>
      </p:sp>
    </p:spTree>
    <p:extLst>
      <p:ext uri="{BB962C8B-B14F-4D97-AF65-F5344CB8AC3E}">
        <p14:creationId xmlns:p14="http://schemas.microsoft.com/office/powerpoint/2010/main" val="10585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solidFill>
                  <a:schemeClr val="accent1"/>
                </a:solidFill>
              </a:rPr>
              <a:t>Supply: other factors</a:t>
            </a:r>
          </a:p>
        </p:txBody>
      </p:sp>
      <p:sp>
        <p:nvSpPr>
          <p:cNvPr id="3" name="Content Placeholder 2"/>
          <p:cNvSpPr>
            <a:spLocks noGrp="1"/>
          </p:cNvSpPr>
          <p:nvPr>
            <p:ph idx="1"/>
          </p:nvPr>
        </p:nvSpPr>
        <p:spPr>
          <a:xfrm>
            <a:off x="1975701" y="1099692"/>
            <a:ext cx="8229600" cy="1577720"/>
          </a:xfrm>
        </p:spPr>
        <p:txBody>
          <a:bodyPr>
            <a:normAutofit fontScale="77500" lnSpcReduction="20000"/>
          </a:bodyPr>
          <a:lstStyle/>
          <a:p>
            <a:r>
              <a:rPr lang="en-US" dirty="0"/>
              <a:t>Suppose S</a:t>
            </a:r>
            <a:r>
              <a:rPr lang="en-US" baseline="-25000" dirty="0"/>
              <a:t>1</a:t>
            </a:r>
            <a:r>
              <a:rPr lang="en-US" dirty="0"/>
              <a:t> is the initial supply for limes.</a:t>
            </a:r>
          </a:p>
          <a:p>
            <a:r>
              <a:rPr lang="en-US" dirty="0"/>
              <a:t>What happens if the price increases from P</a:t>
            </a:r>
            <a:r>
              <a:rPr lang="en-US" baseline="-25000" dirty="0"/>
              <a:t>1</a:t>
            </a:r>
            <a:r>
              <a:rPr lang="en-US" dirty="0"/>
              <a:t> to P</a:t>
            </a:r>
            <a:r>
              <a:rPr lang="en-US" baseline="-25000" dirty="0"/>
              <a:t>2</a:t>
            </a:r>
            <a:r>
              <a:rPr lang="en-US" dirty="0"/>
              <a:t>?</a:t>
            </a:r>
          </a:p>
          <a:p>
            <a:r>
              <a:rPr lang="en-US" dirty="0"/>
              <a:t>Suppose a drought hits the citrus-growing regions of Mexico.</a:t>
            </a:r>
            <a:br>
              <a:rPr lang="en-US" dirty="0"/>
            </a:br>
            <a:r>
              <a:rPr lang="en-US" dirty="0"/>
              <a:t>What happens?</a:t>
            </a:r>
          </a:p>
        </p:txBody>
      </p:sp>
      <p:sp>
        <p:nvSpPr>
          <p:cNvPr id="6" name="Content Placeholder 2"/>
          <p:cNvSpPr txBox="1">
            <a:spLocks/>
          </p:cNvSpPr>
          <p:nvPr/>
        </p:nvSpPr>
        <p:spPr>
          <a:xfrm>
            <a:off x="6083569" y="2679511"/>
            <a:ext cx="4121733" cy="3049496"/>
          </a:xfrm>
          <a:prstGeom prst="rect">
            <a:avLst/>
          </a:prstGeom>
        </p:spPr>
        <p:txBody>
          <a:bodyPr vert="horz" lIns="182880" tIns="91440" rIns="182880" bIns="91440" rtlCol="0" anchor="t" anchorCtr="0">
            <a:normAutofit/>
          </a:bodyPr>
          <a:lstStyle>
            <a:lvl1pPr marL="342900" indent="-342900" algn="l" defTabSz="457200" rtl="0" eaLnBrk="1" latinLnBrk="0" hangingPunct="1">
              <a:spcBef>
                <a:spcPct val="20000"/>
              </a:spcBef>
              <a:buClr>
                <a:srgbClr val="80878F"/>
              </a:buClr>
              <a:buSzPct val="100000"/>
              <a:buFont typeface="Arial Unicode MS"/>
              <a:buChar char="▶"/>
              <a:defRPr sz="2000" kern="1200">
                <a:solidFill>
                  <a:schemeClr val="tx1"/>
                </a:solidFill>
                <a:latin typeface="Calibri"/>
                <a:ea typeface="+mn-ea"/>
                <a:cs typeface="+mn-cs"/>
              </a:defRPr>
            </a:lvl1pPr>
            <a:lvl2pPr marL="742950" indent="-285750" algn="l" defTabSz="457200" rtl="0" eaLnBrk="1" latinLnBrk="0" hangingPunct="1">
              <a:spcBef>
                <a:spcPct val="20000"/>
              </a:spcBef>
              <a:buClr>
                <a:srgbClr val="80878F"/>
              </a:buClr>
              <a:buSzPct val="100000"/>
              <a:buFont typeface="Arial Unicode MS"/>
              <a:buChar char="▶"/>
              <a:defRPr sz="1800" kern="1200">
                <a:solidFill>
                  <a:schemeClr val="tx1"/>
                </a:solidFill>
                <a:latin typeface="Calibri"/>
                <a:ea typeface="+mn-ea"/>
                <a:cs typeface="+mn-cs"/>
              </a:defRPr>
            </a:lvl2pPr>
            <a:lvl3pPr marL="1143000" indent="-228600" algn="l" defTabSz="457200" rtl="0" eaLnBrk="1" latinLnBrk="0" hangingPunct="1">
              <a:spcBef>
                <a:spcPct val="20000"/>
              </a:spcBef>
              <a:buClr>
                <a:srgbClr val="80878F"/>
              </a:buClr>
              <a:buSzPct val="100000"/>
              <a:buFont typeface="Arial Unicode MS"/>
              <a:buChar char="▶"/>
              <a:defRPr sz="1600" kern="1200">
                <a:solidFill>
                  <a:schemeClr val="tx1"/>
                </a:solidFill>
                <a:latin typeface="Calibri"/>
                <a:ea typeface="+mn-ea"/>
                <a:cs typeface="+mn-cs"/>
              </a:defRPr>
            </a:lvl3pPr>
            <a:lvl4pPr marL="1600200" indent="-228600" algn="l" defTabSz="457200" rtl="0" eaLnBrk="1" latinLnBrk="0" hangingPunct="1">
              <a:spcBef>
                <a:spcPct val="20000"/>
              </a:spcBef>
              <a:buClr>
                <a:srgbClr val="80878F"/>
              </a:buClr>
              <a:buSzPct val="100000"/>
              <a:buFont typeface="Arial Unicode MS"/>
              <a:buChar char="▶"/>
              <a:defRPr sz="1400" kern="1200">
                <a:solidFill>
                  <a:schemeClr val="tx1"/>
                </a:solidFill>
                <a:latin typeface="Calibri"/>
                <a:ea typeface="+mn-ea"/>
                <a:cs typeface="+mn-cs"/>
              </a:defRPr>
            </a:lvl4pPr>
            <a:lvl5pPr marL="2057400" indent="-228600" algn="l" defTabSz="457200" rtl="0" eaLnBrk="1" latinLnBrk="0" hangingPunct="1">
              <a:spcBef>
                <a:spcPct val="20000"/>
              </a:spcBef>
              <a:buClr>
                <a:srgbClr val="80878F"/>
              </a:buClr>
              <a:buSzPct val="100000"/>
              <a:buFont typeface="Arial Unicode MS"/>
              <a:buChar char="▶"/>
              <a:defRPr sz="1400" kern="1200">
                <a:solidFill>
                  <a:schemeClr val="tx1"/>
                </a:solidFill>
                <a:latin typeface="Calibri"/>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Important to distinguish between:</a:t>
            </a:r>
          </a:p>
          <a:p>
            <a:pPr lvl="1"/>
            <a:r>
              <a:rPr lang="en-US" dirty="0"/>
              <a:t>Changes in quantity supplied (movements </a:t>
            </a:r>
            <a:r>
              <a:rPr lang="en-US" b="1" dirty="0"/>
              <a:t>along</a:t>
            </a:r>
            <a:r>
              <a:rPr lang="en-US" dirty="0"/>
              <a:t> the supply curve when price changes)</a:t>
            </a:r>
          </a:p>
          <a:p>
            <a:pPr lvl="1"/>
            <a:r>
              <a:rPr lang="en-US" dirty="0"/>
              <a:t>Changes in supply (</a:t>
            </a:r>
            <a:r>
              <a:rPr lang="en-US" b="1" dirty="0"/>
              <a:t>shifts</a:t>
            </a:r>
            <a:r>
              <a:rPr lang="en-US" dirty="0"/>
              <a:t> in the curve itself when other factors change)</a:t>
            </a:r>
          </a:p>
        </p:txBody>
      </p:sp>
      <p:cxnSp>
        <p:nvCxnSpPr>
          <p:cNvPr id="37" name="Straight Arrow Connector 36"/>
          <p:cNvCxnSpPr/>
          <p:nvPr/>
        </p:nvCxnSpPr>
        <p:spPr>
          <a:xfrm rot="5400000" flipH="1" flipV="1">
            <a:off x="1537829" y="3923606"/>
            <a:ext cx="2455101" cy="1252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759115" y="5157420"/>
            <a:ext cx="293109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3391681" y="4725274"/>
            <a:ext cx="864296" cy="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125760" y="2632708"/>
            <a:ext cx="914400" cy="338554"/>
          </a:xfrm>
          <a:prstGeom prst="rect">
            <a:avLst/>
          </a:prstGeom>
          <a:noFill/>
        </p:spPr>
        <p:txBody>
          <a:bodyPr wrap="square" rtlCol="0">
            <a:spAutoFit/>
          </a:bodyPr>
          <a:lstStyle/>
          <a:p>
            <a:r>
              <a:rPr lang="en-US" sz="1600" dirty="0"/>
              <a:t>Price</a:t>
            </a:r>
          </a:p>
        </p:txBody>
      </p:sp>
      <p:sp>
        <p:nvSpPr>
          <p:cNvPr id="41" name="TextBox 40"/>
          <p:cNvSpPr txBox="1"/>
          <p:nvPr/>
        </p:nvSpPr>
        <p:spPr>
          <a:xfrm>
            <a:off x="5015887" y="5197086"/>
            <a:ext cx="1062625" cy="338554"/>
          </a:xfrm>
          <a:prstGeom prst="rect">
            <a:avLst/>
          </a:prstGeom>
          <a:noFill/>
        </p:spPr>
        <p:txBody>
          <a:bodyPr wrap="square" rtlCol="0">
            <a:spAutoFit/>
          </a:bodyPr>
          <a:lstStyle/>
          <a:p>
            <a:r>
              <a:rPr lang="en-US" sz="1600" dirty="0"/>
              <a:t>Quantity</a:t>
            </a:r>
          </a:p>
        </p:txBody>
      </p:sp>
      <p:sp>
        <p:nvSpPr>
          <p:cNvPr id="42" name="TextBox 41"/>
          <p:cNvSpPr txBox="1"/>
          <p:nvPr/>
        </p:nvSpPr>
        <p:spPr>
          <a:xfrm>
            <a:off x="2392319" y="4107321"/>
            <a:ext cx="473902" cy="338554"/>
          </a:xfrm>
          <a:prstGeom prst="rect">
            <a:avLst/>
          </a:prstGeom>
          <a:noFill/>
        </p:spPr>
        <p:txBody>
          <a:bodyPr wrap="square" rtlCol="0">
            <a:spAutoFit/>
          </a:bodyPr>
          <a:lstStyle/>
          <a:p>
            <a:r>
              <a:rPr lang="en-US" sz="1600" dirty="0"/>
              <a:t>P</a:t>
            </a:r>
            <a:r>
              <a:rPr lang="en-US" sz="1600" baseline="-25000" dirty="0"/>
              <a:t>1</a:t>
            </a:r>
            <a:endParaRPr lang="en-US" sz="1600" dirty="0"/>
          </a:p>
        </p:txBody>
      </p:sp>
      <p:sp>
        <p:nvSpPr>
          <p:cNvPr id="43" name="TextBox 42"/>
          <p:cNvSpPr txBox="1"/>
          <p:nvPr/>
        </p:nvSpPr>
        <p:spPr>
          <a:xfrm>
            <a:off x="3640110" y="5130998"/>
            <a:ext cx="473902" cy="338554"/>
          </a:xfrm>
          <a:prstGeom prst="rect">
            <a:avLst/>
          </a:prstGeom>
          <a:noFill/>
        </p:spPr>
        <p:txBody>
          <a:bodyPr wrap="square" rtlCol="0">
            <a:spAutoFit/>
          </a:bodyPr>
          <a:lstStyle/>
          <a:p>
            <a:r>
              <a:rPr lang="en-US" sz="1600" dirty="0"/>
              <a:t>Q</a:t>
            </a:r>
            <a:r>
              <a:rPr lang="en-US" sz="1600" baseline="-25000" dirty="0"/>
              <a:t>1</a:t>
            </a:r>
            <a:endParaRPr lang="en-US" sz="1600" dirty="0"/>
          </a:p>
        </p:txBody>
      </p:sp>
      <p:sp>
        <p:nvSpPr>
          <p:cNvPr id="44" name="TextBox 43"/>
          <p:cNvSpPr txBox="1"/>
          <p:nvPr/>
        </p:nvSpPr>
        <p:spPr>
          <a:xfrm>
            <a:off x="4480703" y="3007119"/>
            <a:ext cx="473902" cy="338554"/>
          </a:xfrm>
          <a:prstGeom prst="rect">
            <a:avLst/>
          </a:prstGeom>
          <a:noFill/>
        </p:spPr>
        <p:txBody>
          <a:bodyPr wrap="square" rtlCol="0">
            <a:spAutoFit/>
          </a:bodyPr>
          <a:lstStyle/>
          <a:p>
            <a:r>
              <a:rPr lang="en-US" sz="1600" dirty="0">
                <a:solidFill>
                  <a:srgbClr val="FF0000"/>
                </a:solidFill>
              </a:rPr>
              <a:t>S</a:t>
            </a:r>
            <a:r>
              <a:rPr lang="en-US" sz="1600" baseline="-25000" dirty="0">
                <a:solidFill>
                  <a:srgbClr val="FF0000"/>
                </a:solidFill>
              </a:rPr>
              <a:t>1</a:t>
            </a:r>
            <a:endParaRPr lang="en-US" sz="1600" dirty="0">
              <a:solidFill>
                <a:srgbClr val="FF0000"/>
              </a:solidFill>
            </a:endParaRPr>
          </a:p>
        </p:txBody>
      </p:sp>
      <p:cxnSp>
        <p:nvCxnSpPr>
          <p:cNvPr id="45" name="Straight Connector 44"/>
          <p:cNvCxnSpPr/>
          <p:nvPr/>
        </p:nvCxnSpPr>
        <p:spPr>
          <a:xfrm>
            <a:off x="2784167" y="4280598"/>
            <a:ext cx="103966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2798780" y="3842187"/>
            <a:ext cx="1513563" cy="20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3612973" y="4506069"/>
            <a:ext cx="1325668" cy="20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393423" y="3683523"/>
            <a:ext cx="626547" cy="338554"/>
          </a:xfrm>
          <a:prstGeom prst="rect">
            <a:avLst/>
          </a:prstGeom>
          <a:noFill/>
        </p:spPr>
        <p:txBody>
          <a:bodyPr wrap="square" rtlCol="0">
            <a:spAutoFit/>
          </a:bodyPr>
          <a:lstStyle/>
          <a:p>
            <a:r>
              <a:rPr lang="en-US" sz="1600" dirty="0"/>
              <a:t>P</a:t>
            </a:r>
            <a:r>
              <a:rPr lang="en-US" sz="1600" baseline="-25000" dirty="0"/>
              <a:t>2</a:t>
            </a:r>
            <a:endParaRPr lang="en-US" sz="1600" dirty="0"/>
          </a:p>
        </p:txBody>
      </p:sp>
      <p:sp>
        <p:nvSpPr>
          <p:cNvPr id="49" name="TextBox 48"/>
          <p:cNvSpPr txBox="1"/>
          <p:nvPr/>
        </p:nvSpPr>
        <p:spPr>
          <a:xfrm>
            <a:off x="4043029" y="5133086"/>
            <a:ext cx="473902" cy="338554"/>
          </a:xfrm>
          <a:prstGeom prst="rect">
            <a:avLst/>
          </a:prstGeom>
          <a:noFill/>
        </p:spPr>
        <p:txBody>
          <a:bodyPr wrap="square" rtlCol="0">
            <a:spAutoFit/>
          </a:bodyPr>
          <a:lstStyle/>
          <a:p>
            <a:r>
              <a:rPr lang="en-US" sz="1600" dirty="0"/>
              <a:t>Q</a:t>
            </a:r>
            <a:r>
              <a:rPr lang="en-US" sz="1600" baseline="-25000" dirty="0"/>
              <a:t>2</a:t>
            </a:r>
            <a:endParaRPr lang="en-US" sz="1600" dirty="0"/>
          </a:p>
        </p:txBody>
      </p:sp>
      <p:sp>
        <p:nvSpPr>
          <p:cNvPr id="50" name="TextBox 49"/>
          <p:cNvSpPr txBox="1"/>
          <p:nvPr/>
        </p:nvSpPr>
        <p:spPr>
          <a:xfrm>
            <a:off x="3749304" y="2863101"/>
            <a:ext cx="473902" cy="338554"/>
          </a:xfrm>
          <a:prstGeom prst="rect">
            <a:avLst/>
          </a:prstGeom>
          <a:noFill/>
        </p:spPr>
        <p:txBody>
          <a:bodyPr wrap="square" rtlCol="0">
            <a:spAutoFit/>
          </a:bodyPr>
          <a:lstStyle/>
          <a:p>
            <a:r>
              <a:rPr lang="en-US" sz="1600" dirty="0">
                <a:solidFill>
                  <a:srgbClr val="FF0000"/>
                </a:solidFill>
              </a:rPr>
              <a:t>S</a:t>
            </a:r>
            <a:r>
              <a:rPr lang="en-US" sz="1600" baseline="-25000" dirty="0">
                <a:solidFill>
                  <a:srgbClr val="FF0000"/>
                </a:solidFill>
              </a:rPr>
              <a:t>2</a:t>
            </a:r>
            <a:endParaRPr lang="en-US" sz="1600" dirty="0">
              <a:solidFill>
                <a:srgbClr val="FF0000"/>
              </a:solidFill>
            </a:endParaRPr>
          </a:p>
        </p:txBody>
      </p:sp>
      <p:cxnSp>
        <p:nvCxnSpPr>
          <p:cNvPr id="51" name="Straight Connector 50"/>
          <p:cNvCxnSpPr/>
          <p:nvPr/>
        </p:nvCxnSpPr>
        <p:spPr>
          <a:xfrm rot="16200000" flipH="1">
            <a:off x="2807132" y="4516509"/>
            <a:ext cx="1298530" cy="83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30925" y="5135174"/>
            <a:ext cx="473902" cy="338554"/>
          </a:xfrm>
          <a:prstGeom prst="rect">
            <a:avLst/>
          </a:prstGeom>
          <a:noFill/>
        </p:spPr>
        <p:txBody>
          <a:bodyPr wrap="square" rtlCol="0">
            <a:spAutoFit/>
          </a:bodyPr>
          <a:lstStyle/>
          <a:p>
            <a:r>
              <a:rPr lang="en-US" sz="1600" dirty="0"/>
              <a:t>Q</a:t>
            </a:r>
            <a:r>
              <a:rPr lang="en-US" sz="1600" baseline="-25000" dirty="0"/>
              <a:t>3</a:t>
            </a:r>
            <a:endParaRPr lang="en-US" sz="1600" dirty="0"/>
          </a:p>
        </p:txBody>
      </p:sp>
      <p:cxnSp>
        <p:nvCxnSpPr>
          <p:cNvPr id="53" name="Straight Arrow Connector 52"/>
          <p:cNvCxnSpPr/>
          <p:nvPr/>
        </p:nvCxnSpPr>
        <p:spPr>
          <a:xfrm rot="10800000" flipV="1">
            <a:off x="3410468" y="3842187"/>
            <a:ext cx="826718" cy="12526"/>
          </a:xfrm>
          <a:prstGeom prst="straightConnector1">
            <a:avLst/>
          </a:prstGeom>
          <a:ln w="38100">
            <a:solidFill>
              <a:srgbClr val="7030A0"/>
            </a:solidFill>
            <a:tailEnd type="triangle" w="sm"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73724" y="4230494"/>
            <a:ext cx="480163" cy="338554"/>
          </a:xfrm>
          <a:prstGeom prst="rect">
            <a:avLst/>
          </a:prstGeom>
          <a:noFill/>
        </p:spPr>
        <p:txBody>
          <a:bodyPr wrap="square" rtlCol="0">
            <a:spAutoFit/>
          </a:bodyPr>
          <a:lstStyle/>
          <a:p>
            <a:r>
              <a:rPr lang="en-US" sz="1600" dirty="0">
                <a:solidFill>
                  <a:srgbClr val="7030A0"/>
                </a:solidFill>
              </a:rPr>
              <a:t>E</a:t>
            </a:r>
            <a:r>
              <a:rPr lang="en-US" sz="1600" baseline="-25000" dirty="0">
                <a:solidFill>
                  <a:srgbClr val="7030A0"/>
                </a:solidFill>
              </a:rPr>
              <a:t>1</a:t>
            </a:r>
            <a:endParaRPr lang="en-US" sz="1600" dirty="0">
              <a:solidFill>
                <a:srgbClr val="7030A0"/>
              </a:solidFill>
            </a:endParaRPr>
          </a:p>
        </p:txBody>
      </p:sp>
      <p:sp>
        <p:nvSpPr>
          <p:cNvPr id="55" name="TextBox 54"/>
          <p:cNvSpPr txBox="1"/>
          <p:nvPr/>
        </p:nvSpPr>
        <p:spPr>
          <a:xfrm>
            <a:off x="3992878" y="3493546"/>
            <a:ext cx="480163" cy="338554"/>
          </a:xfrm>
          <a:prstGeom prst="rect">
            <a:avLst/>
          </a:prstGeom>
          <a:noFill/>
        </p:spPr>
        <p:txBody>
          <a:bodyPr wrap="square" rtlCol="0">
            <a:spAutoFit/>
          </a:bodyPr>
          <a:lstStyle/>
          <a:p>
            <a:r>
              <a:rPr lang="en-US" sz="1600" dirty="0">
                <a:solidFill>
                  <a:srgbClr val="7030A0"/>
                </a:solidFill>
              </a:rPr>
              <a:t>E</a:t>
            </a:r>
            <a:r>
              <a:rPr lang="en-US" sz="1600" baseline="-25000" dirty="0">
                <a:solidFill>
                  <a:srgbClr val="7030A0"/>
                </a:solidFill>
              </a:rPr>
              <a:t>2</a:t>
            </a:r>
            <a:endParaRPr lang="en-US" sz="1600" dirty="0">
              <a:solidFill>
                <a:srgbClr val="7030A0"/>
              </a:solidFill>
            </a:endParaRPr>
          </a:p>
        </p:txBody>
      </p:sp>
      <p:sp>
        <p:nvSpPr>
          <p:cNvPr id="56" name="TextBox 55"/>
          <p:cNvSpPr txBox="1"/>
          <p:nvPr/>
        </p:nvSpPr>
        <p:spPr>
          <a:xfrm>
            <a:off x="3132783" y="3506071"/>
            <a:ext cx="480163" cy="338554"/>
          </a:xfrm>
          <a:prstGeom prst="rect">
            <a:avLst/>
          </a:prstGeom>
          <a:noFill/>
        </p:spPr>
        <p:txBody>
          <a:bodyPr wrap="square" rtlCol="0">
            <a:spAutoFit/>
          </a:bodyPr>
          <a:lstStyle/>
          <a:p>
            <a:r>
              <a:rPr lang="en-US" sz="1600" dirty="0">
                <a:solidFill>
                  <a:srgbClr val="7030A0"/>
                </a:solidFill>
              </a:rPr>
              <a:t>E</a:t>
            </a:r>
            <a:r>
              <a:rPr lang="en-US" sz="1600" baseline="-25000" dirty="0">
                <a:solidFill>
                  <a:srgbClr val="7030A0"/>
                </a:solidFill>
              </a:rPr>
              <a:t>3</a:t>
            </a:r>
            <a:endParaRPr lang="en-US" sz="1600" dirty="0">
              <a:solidFill>
                <a:srgbClr val="7030A0"/>
              </a:solidFill>
            </a:endParaRPr>
          </a:p>
        </p:txBody>
      </p:sp>
      <p:sp>
        <p:nvSpPr>
          <p:cNvPr id="57" name="TextBox 56"/>
          <p:cNvSpPr txBox="1"/>
          <p:nvPr/>
        </p:nvSpPr>
        <p:spPr>
          <a:xfrm>
            <a:off x="2646381" y="5633409"/>
            <a:ext cx="5937336" cy="584776"/>
          </a:xfrm>
          <a:prstGeom prst="rect">
            <a:avLst/>
          </a:prstGeom>
          <a:noFill/>
        </p:spPr>
        <p:txBody>
          <a:bodyPr wrap="square" rtlCol="0">
            <a:spAutoFit/>
          </a:bodyPr>
          <a:lstStyle/>
          <a:p>
            <a:pPr algn="l"/>
            <a:r>
              <a:rPr lang="en-US" sz="1600" dirty="0"/>
              <a:t>E</a:t>
            </a:r>
            <a:r>
              <a:rPr lang="en-US" sz="1600" baseline="-25000" dirty="0"/>
              <a:t>1</a:t>
            </a:r>
            <a:r>
              <a:rPr lang="en-US" sz="1600" dirty="0"/>
              <a:t> </a:t>
            </a:r>
            <a:r>
              <a:rPr lang="en-US" sz="1600" dirty="0">
                <a:sym typeface="Symbol"/>
              </a:rPr>
              <a:t> E</a:t>
            </a:r>
            <a:r>
              <a:rPr lang="en-US" sz="1600" baseline="-25000" dirty="0">
                <a:sym typeface="Symbol"/>
              </a:rPr>
              <a:t>2</a:t>
            </a:r>
            <a:r>
              <a:rPr lang="en-US" sz="1600" dirty="0">
                <a:sym typeface="Symbol"/>
              </a:rPr>
              <a:t>: increase in price</a:t>
            </a:r>
          </a:p>
          <a:p>
            <a:pPr algn="l"/>
            <a:r>
              <a:rPr lang="en-US" sz="1600" dirty="0"/>
              <a:t>E</a:t>
            </a:r>
            <a:r>
              <a:rPr lang="en-US" sz="1600" baseline="-25000" dirty="0"/>
              <a:t>2</a:t>
            </a:r>
            <a:r>
              <a:rPr lang="en-US" sz="1600" dirty="0"/>
              <a:t> </a:t>
            </a:r>
            <a:r>
              <a:rPr lang="en-US" sz="1600" dirty="0">
                <a:sym typeface="Symbol"/>
              </a:rPr>
              <a:t> E</a:t>
            </a:r>
            <a:r>
              <a:rPr lang="en-US" sz="1600" baseline="-25000" dirty="0">
                <a:sym typeface="Symbol"/>
              </a:rPr>
              <a:t>3</a:t>
            </a:r>
            <a:r>
              <a:rPr lang="en-US" sz="1600" dirty="0">
                <a:sym typeface="Symbol"/>
              </a:rPr>
              <a:t>: decrease in number of suppliers (due to drought)</a:t>
            </a:r>
            <a:endParaRPr lang="en-US" dirty="0"/>
          </a:p>
        </p:txBody>
      </p:sp>
      <p:cxnSp>
        <p:nvCxnSpPr>
          <p:cNvPr id="58" name="Straight Connector 57"/>
          <p:cNvCxnSpPr/>
          <p:nvPr/>
        </p:nvCxnSpPr>
        <p:spPr>
          <a:xfrm rot="5400000" flipH="1" flipV="1">
            <a:off x="3253892" y="3059310"/>
            <a:ext cx="1816274" cy="18037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2809219" y="2867245"/>
            <a:ext cx="1617944" cy="161377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823828" y="3854714"/>
            <a:ext cx="450937" cy="438411"/>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9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2" grpId="0"/>
      <p:bldP spid="43" grpId="0"/>
      <p:bldP spid="48" grpId="0"/>
      <p:bldP spid="49" grpId="0"/>
      <p:bldP spid="50" grpId="0"/>
      <p:bldP spid="52" grpId="0"/>
      <p:bldP spid="54" grpId="0"/>
      <p:bldP spid="55" grpId="0"/>
      <p:bldP spid="56" grpId="0"/>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23" y="18336"/>
            <a:ext cx="10515600" cy="1325563"/>
          </a:xfrm>
        </p:spPr>
        <p:txBody>
          <a:bodyPr/>
          <a:lstStyle/>
          <a:p>
            <a:r>
              <a:rPr lang="en-US" dirty="0">
                <a:solidFill>
                  <a:schemeClr val="accent1"/>
                </a:solidFill>
              </a:rPr>
              <a:t>Market equilibrium</a:t>
            </a:r>
          </a:p>
        </p:txBody>
      </p:sp>
      <p:sp>
        <p:nvSpPr>
          <p:cNvPr id="3" name="Content Placeholder 2"/>
          <p:cNvSpPr>
            <a:spLocks noGrp="1"/>
          </p:cNvSpPr>
          <p:nvPr>
            <p:ph idx="1"/>
          </p:nvPr>
        </p:nvSpPr>
        <p:spPr>
          <a:xfrm>
            <a:off x="623944" y="1011218"/>
            <a:ext cx="10725374" cy="5572461"/>
          </a:xfrm>
        </p:spPr>
        <p:txBody>
          <a:bodyPr>
            <a:normAutofit fontScale="85000" lnSpcReduction="20000"/>
          </a:bodyPr>
          <a:lstStyle/>
          <a:p>
            <a:r>
              <a:rPr lang="en-US" dirty="0"/>
              <a:t>Market equilibrium (P</a:t>
            </a:r>
            <a:r>
              <a:rPr lang="en-US" baseline="30000" dirty="0"/>
              <a:t>*</a:t>
            </a:r>
            <a:r>
              <a:rPr lang="en-US" dirty="0"/>
              <a:t>,Q</a:t>
            </a:r>
            <a:r>
              <a:rPr lang="en-US" baseline="30000" dirty="0"/>
              <a:t>*</a:t>
            </a:r>
            <a:r>
              <a:rPr lang="en-US" dirty="0"/>
              <a:t>): intersection of supply and demand curves</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r>
              <a:rPr lang="en-US" dirty="0"/>
              <a:t>Why is (P</a:t>
            </a:r>
            <a:r>
              <a:rPr lang="en-US" baseline="30000" dirty="0"/>
              <a:t>*</a:t>
            </a:r>
            <a:r>
              <a:rPr lang="en-US" dirty="0"/>
              <a:t>,Q</a:t>
            </a:r>
            <a:r>
              <a:rPr lang="en-US" baseline="30000" dirty="0"/>
              <a:t>*</a:t>
            </a:r>
            <a:r>
              <a:rPr lang="en-US" dirty="0"/>
              <a:t>) an “equilibrium”?</a:t>
            </a:r>
          </a:p>
          <a:p>
            <a:pPr lvl="1"/>
            <a:r>
              <a:rPr lang="en-US" dirty="0"/>
              <a:t>If P &gt; P</a:t>
            </a:r>
            <a:r>
              <a:rPr lang="en-US" baseline="30000" dirty="0"/>
              <a:t>*</a:t>
            </a:r>
            <a:r>
              <a:rPr lang="en-US" dirty="0"/>
              <a:t>, quantity supplied &gt; quantity demanded and P will fall (surplus).</a:t>
            </a:r>
            <a:endParaRPr lang="en-US" baseline="30000" dirty="0"/>
          </a:p>
          <a:p>
            <a:pPr lvl="1"/>
            <a:r>
              <a:rPr lang="en-US" dirty="0"/>
              <a:t>If P &lt; P</a:t>
            </a:r>
            <a:r>
              <a:rPr lang="en-US" baseline="30000" dirty="0"/>
              <a:t>*</a:t>
            </a:r>
            <a:r>
              <a:rPr lang="en-US" dirty="0"/>
              <a:t>, quantity supplied &lt; quantity demanded and P will rise (shortage).</a:t>
            </a:r>
          </a:p>
          <a:p>
            <a:r>
              <a:rPr lang="en-US" dirty="0"/>
              <a:t>At the equilibrium price P = P</a:t>
            </a:r>
            <a:r>
              <a:rPr lang="en-US" baseline="30000" dirty="0"/>
              <a:t>*</a:t>
            </a:r>
            <a:r>
              <a:rPr lang="en-US" dirty="0"/>
              <a:t>, quantity supplied = quantity demanded and there are no forces pushing the price in either direction.</a:t>
            </a:r>
          </a:p>
          <a:p>
            <a:pPr lvl="1"/>
            <a:r>
              <a:rPr lang="en-US" dirty="0"/>
              <a:t>The market “clears” and is at a stable state.</a:t>
            </a:r>
          </a:p>
        </p:txBody>
      </p:sp>
      <p:cxnSp>
        <p:nvCxnSpPr>
          <p:cNvPr id="32" name="Straight Arrow Connector 31"/>
          <p:cNvCxnSpPr/>
          <p:nvPr/>
        </p:nvCxnSpPr>
        <p:spPr>
          <a:xfrm rot="5400000" flipH="1" flipV="1">
            <a:off x="3472344" y="2823454"/>
            <a:ext cx="2317316" cy="1252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624739" y="4000898"/>
            <a:ext cx="29060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800104" y="1984208"/>
            <a:ext cx="2154477" cy="16409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825156" y="2046839"/>
            <a:ext cx="2141951" cy="157827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6200000" flipH="1">
            <a:off x="5282355" y="3405912"/>
            <a:ext cx="1177446" cy="1252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V="1">
            <a:off x="4637265" y="2823454"/>
            <a:ext cx="1215024" cy="1252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814711" y="2773348"/>
            <a:ext cx="87682" cy="8768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9" name="TextBox 38"/>
          <p:cNvSpPr txBox="1"/>
          <p:nvPr/>
        </p:nvSpPr>
        <p:spPr>
          <a:xfrm>
            <a:off x="5665749" y="4000898"/>
            <a:ext cx="428835" cy="338554"/>
          </a:xfrm>
          <a:prstGeom prst="rect">
            <a:avLst/>
          </a:prstGeom>
          <a:noFill/>
        </p:spPr>
        <p:txBody>
          <a:bodyPr wrap="square" rtlCol="0">
            <a:spAutoFit/>
          </a:bodyPr>
          <a:lstStyle/>
          <a:p>
            <a:pPr algn="ctr"/>
            <a:r>
              <a:rPr lang="en-US" sz="1600" dirty="0"/>
              <a:t>Q</a:t>
            </a:r>
            <a:r>
              <a:rPr lang="en-US" sz="1600" baseline="30000" dirty="0"/>
              <a:t>*</a:t>
            </a:r>
            <a:endParaRPr lang="en-US" sz="1600" dirty="0"/>
          </a:p>
        </p:txBody>
      </p:sp>
      <p:sp>
        <p:nvSpPr>
          <p:cNvPr id="40" name="TextBox 39"/>
          <p:cNvSpPr txBox="1"/>
          <p:nvPr/>
        </p:nvSpPr>
        <p:spPr>
          <a:xfrm>
            <a:off x="4284347" y="2661267"/>
            <a:ext cx="524004" cy="338554"/>
          </a:xfrm>
          <a:prstGeom prst="rect">
            <a:avLst/>
          </a:prstGeom>
          <a:noFill/>
        </p:spPr>
        <p:txBody>
          <a:bodyPr wrap="square" rtlCol="0">
            <a:spAutoFit/>
          </a:bodyPr>
          <a:lstStyle/>
          <a:p>
            <a:r>
              <a:rPr lang="en-US" sz="1600" dirty="0"/>
              <a:t>P</a:t>
            </a:r>
            <a:r>
              <a:rPr lang="en-US" sz="1600" baseline="30000" dirty="0"/>
              <a:t>*</a:t>
            </a:r>
            <a:endParaRPr lang="en-US" sz="1600" dirty="0"/>
          </a:p>
        </p:txBody>
      </p:sp>
      <p:sp>
        <p:nvSpPr>
          <p:cNvPr id="41" name="TextBox 40"/>
          <p:cNvSpPr txBox="1"/>
          <p:nvPr/>
        </p:nvSpPr>
        <p:spPr>
          <a:xfrm>
            <a:off x="6881060" y="4002986"/>
            <a:ext cx="961372" cy="338554"/>
          </a:xfrm>
          <a:prstGeom prst="rect">
            <a:avLst/>
          </a:prstGeom>
          <a:noFill/>
        </p:spPr>
        <p:txBody>
          <a:bodyPr wrap="square" rtlCol="0">
            <a:spAutoFit/>
          </a:bodyPr>
          <a:lstStyle/>
          <a:p>
            <a:r>
              <a:rPr lang="en-US" sz="1600" dirty="0"/>
              <a:t>Quantity</a:t>
            </a:r>
          </a:p>
        </p:txBody>
      </p:sp>
      <p:sp>
        <p:nvSpPr>
          <p:cNvPr id="42" name="TextBox 41"/>
          <p:cNvSpPr txBox="1"/>
          <p:nvPr/>
        </p:nvSpPr>
        <p:spPr>
          <a:xfrm>
            <a:off x="3679116" y="1645654"/>
            <a:ext cx="945623" cy="338554"/>
          </a:xfrm>
          <a:prstGeom prst="rect">
            <a:avLst/>
          </a:prstGeom>
          <a:noFill/>
        </p:spPr>
        <p:txBody>
          <a:bodyPr wrap="square" rtlCol="0">
            <a:spAutoFit/>
          </a:bodyPr>
          <a:lstStyle/>
          <a:p>
            <a:r>
              <a:rPr lang="en-US" sz="1600" dirty="0"/>
              <a:t>Price</a:t>
            </a:r>
          </a:p>
        </p:txBody>
      </p:sp>
      <p:sp>
        <p:nvSpPr>
          <p:cNvPr id="43" name="TextBox 42"/>
          <p:cNvSpPr txBox="1"/>
          <p:nvPr/>
        </p:nvSpPr>
        <p:spPr>
          <a:xfrm>
            <a:off x="6570158" y="3035473"/>
            <a:ext cx="310902" cy="338554"/>
          </a:xfrm>
          <a:prstGeom prst="rect">
            <a:avLst/>
          </a:prstGeom>
          <a:noFill/>
          <a:ln>
            <a:noFill/>
          </a:ln>
        </p:spPr>
        <p:txBody>
          <a:bodyPr wrap="none" rtlCol="0">
            <a:spAutoFit/>
          </a:bodyPr>
          <a:lstStyle/>
          <a:p>
            <a:r>
              <a:rPr lang="en-US" sz="1600" dirty="0">
                <a:solidFill>
                  <a:srgbClr val="0000FF"/>
                </a:solidFill>
              </a:rPr>
              <a:t>D</a:t>
            </a:r>
          </a:p>
        </p:txBody>
      </p:sp>
      <p:sp>
        <p:nvSpPr>
          <p:cNvPr id="44" name="TextBox 43"/>
          <p:cNvSpPr txBox="1"/>
          <p:nvPr/>
        </p:nvSpPr>
        <p:spPr>
          <a:xfrm>
            <a:off x="6583014" y="1749044"/>
            <a:ext cx="278943" cy="338554"/>
          </a:xfrm>
          <a:prstGeom prst="rect">
            <a:avLst/>
          </a:prstGeom>
          <a:noFill/>
          <a:ln>
            <a:noFill/>
          </a:ln>
        </p:spPr>
        <p:txBody>
          <a:bodyPr wrap="none" rtlCol="0">
            <a:spAutoFit/>
          </a:bodyPr>
          <a:lstStyle/>
          <a:p>
            <a:r>
              <a:rPr lang="en-US" sz="1600" dirty="0">
                <a:solidFill>
                  <a:srgbClr val="FF0000"/>
                </a:solidFill>
              </a:rPr>
              <a:t>S</a:t>
            </a:r>
          </a:p>
        </p:txBody>
      </p:sp>
      <p:sp>
        <p:nvSpPr>
          <p:cNvPr id="45" name="TextBox 44"/>
          <p:cNvSpPr txBox="1"/>
          <p:nvPr/>
        </p:nvSpPr>
        <p:spPr>
          <a:xfrm>
            <a:off x="5665749" y="2435782"/>
            <a:ext cx="413534" cy="337566"/>
          </a:xfrm>
          <a:prstGeom prst="rect">
            <a:avLst/>
          </a:prstGeom>
          <a:noFill/>
        </p:spPr>
        <p:txBody>
          <a:bodyPr wrap="square" rtlCol="0">
            <a:spAutoFit/>
          </a:bodyPr>
          <a:lstStyle/>
          <a:p>
            <a:pPr algn="ctr"/>
            <a:r>
              <a:rPr lang="en-US" sz="1600" dirty="0">
                <a:solidFill>
                  <a:srgbClr val="7030A0"/>
                </a:solidFill>
              </a:rPr>
              <a:t>E</a:t>
            </a:r>
          </a:p>
        </p:txBody>
      </p:sp>
    </p:spTree>
    <p:extLst>
      <p:ext uri="{BB962C8B-B14F-4D97-AF65-F5344CB8AC3E}">
        <p14:creationId xmlns:p14="http://schemas.microsoft.com/office/powerpoint/2010/main" val="89928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p:bldP spid="40" grpId="0"/>
      <p:bldP spid="43" grpId="0"/>
      <p:bldP spid="44" grpId="0"/>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35" y="7884"/>
            <a:ext cx="10515600" cy="1325563"/>
          </a:xfrm>
        </p:spPr>
        <p:txBody>
          <a:bodyPr/>
          <a:lstStyle/>
          <a:p>
            <a:r>
              <a:rPr lang="en-US" dirty="0">
                <a:solidFill>
                  <a:schemeClr val="accent1"/>
                </a:solidFill>
              </a:rPr>
              <a:t>Changes in equilibrium</a:t>
            </a:r>
          </a:p>
        </p:txBody>
      </p:sp>
      <p:sp>
        <p:nvSpPr>
          <p:cNvPr id="3" name="Content Placeholder 2"/>
          <p:cNvSpPr>
            <a:spLocks noGrp="1"/>
          </p:cNvSpPr>
          <p:nvPr>
            <p:ph idx="1"/>
          </p:nvPr>
        </p:nvSpPr>
        <p:spPr>
          <a:xfrm>
            <a:off x="1975701" y="1099693"/>
            <a:ext cx="8229600" cy="1241131"/>
          </a:xfrm>
        </p:spPr>
        <p:txBody>
          <a:bodyPr>
            <a:normAutofit fontScale="92500"/>
          </a:bodyPr>
          <a:lstStyle/>
          <a:p>
            <a:r>
              <a:rPr lang="en-US" dirty="0"/>
              <a:t>What happens if any of our “other factors” changes?</a:t>
            </a:r>
          </a:p>
          <a:p>
            <a:pPr lvl="1"/>
            <a:r>
              <a:rPr lang="en-US" dirty="0"/>
              <a:t>Either demand or supply (or both) will shift.</a:t>
            </a:r>
          </a:p>
          <a:p>
            <a:pPr lvl="1"/>
            <a:r>
              <a:rPr lang="en-US" dirty="0"/>
              <a:t>The equilibrium price and output will change.</a:t>
            </a:r>
          </a:p>
        </p:txBody>
      </p:sp>
      <p:cxnSp>
        <p:nvCxnSpPr>
          <p:cNvPr id="6" name="Straight Arrow Connector 5"/>
          <p:cNvCxnSpPr/>
          <p:nvPr/>
        </p:nvCxnSpPr>
        <p:spPr>
          <a:xfrm rot="5400000" flipH="1" flipV="1">
            <a:off x="1887255" y="3916347"/>
            <a:ext cx="2317316" cy="1252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027123" y="5093791"/>
            <a:ext cx="29060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139858" y="3127205"/>
            <a:ext cx="2154477" cy="16409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7331" y="3452882"/>
            <a:ext cx="1929008" cy="1427967"/>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509375" y="4599013"/>
            <a:ext cx="98955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3039649" y="4116761"/>
            <a:ext cx="964504"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54049" y="4066657"/>
            <a:ext cx="87682" cy="8768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p:cNvSpPr txBox="1"/>
          <p:nvPr/>
        </p:nvSpPr>
        <p:spPr>
          <a:xfrm>
            <a:off x="2375670" y="2655391"/>
            <a:ext cx="678393" cy="338554"/>
          </a:xfrm>
          <a:prstGeom prst="rect">
            <a:avLst/>
          </a:prstGeom>
          <a:noFill/>
        </p:spPr>
        <p:txBody>
          <a:bodyPr wrap="square" rtlCol="0">
            <a:spAutoFit/>
          </a:bodyPr>
          <a:lstStyle/>
          <a:p>
            <a:pPr algn="ctr"/>
            <a:r>
              <a:rPr lang="en-US" sz="1600" dirty="0"/>
              <a:t>Price</a:t>
            </a:r>
          </a:p>
        </p:txBody>
      </p:sp>
      <p:cxnSp>
        <p:nvCxnSpPr>
          <p:cNvPr id="14" name="Straight Connector 13"/>
          <p:cNvCxnSpPr/>
          <p:nvPr/>
        </p:nvCxnSpPr>
        <p:spPr>
          <a:xfrm>
            <a:off x="3680564" y="3116767"/>
            <a:ext cx="1929008" cy="1427967"/>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57178" y="3692964"/>
            <a:ext cx="87682" cy="8768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aphicFrame>
        <p:nvGraphicFramePr>
          <p:cNvPr id="16" name="Object 15"/>
          <p:cNvGraphicFramePr>
            <a:graphicFrameLocks noChangeAspect="1"/>
          </p:cNvGraphicFramePr>
          <p:nvPr/>
        </p:nvGraphicFramePr>
        <p:xfrm>
          <a:off x="2817105" y="3953902"/>
          <a:ext cx="227013" cy="339725"/>
        </p:xfrm>
        <a:graphic>
          <a:graphicData uri="http://schemas.openxmlformats.org/presentationml/2006/ole">
            <mc:AlternateContent xmlns:mc="http://schemas.openxmlformats.org/markup-compatibility/2006">
              <mc:Choice xmlns:v="urn:schemas-microsoft-com:vml" Requires="v">
                <p:oleObj name="Equation" r:id="rId3" imgW="152400" imgH="228600" progId="Equation.3">
                  <p:embed/>
                </p:oleObj>
              </mc:Choice>
              <mc:Fallback>
                <p:oleObj name="Equation" r:id="rId3" imgW="152400" imgH="228600" progId="Equation.3">
                  <p:embed/>
                  <p:pic>
                    <p:nvPicPr>
                      <p:cNvPr id="0" name=""/>
                      <p:cNvPicPr>
                        <a:picLocks noChangeAspect="1" noChangeArrowheads="1"/>
                      </p:cNvPicPr>
                      <p:nvPr/>
                    </p:nvPicPr>
                    <p:blipFill>
                      <a:blip r:embed="rId4"/>
                      <a:srcRect/>
                      <a:stretch>
                        <a:fillRect/>
                      </a:stretch>
                    </p:blipFill>
                    <p:spPr bwMode="auto">
                      <a:xfrm>
                        <a:off x="2817105" y="3953902"/>
                        <a:ext cx="227013" cy="3397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cxnSp>
        <p:nvCxnSpPr>
          <p:cNvPr id="17" name="Straight Connector 16"/>
          <p:cNvCxnSpPr/>
          <p:nvPr/>
        </p:nvCxnSpPr>
        <p:spPr>
          <a:xfrm rot="5400000">
            <a:off x="3837140" y="4423651"/>
            <a:ext cx="1325675" cy="1461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3052177" y="3740980"/>
            <a:ext cx="1417529" cy="20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9" name="Object 5"/>
          <p:cNvGraphicFramePr>
            <a:graphicFrameLocks noChangeAspect="1"/>
          </p:cNvGraphicFramePr>
          <p:nvPr/>
        </p:nvGraphicFramePr>
        <p:xfrm>
          <a:off x="2820280" y="3569727"/>
          <a:ext cx="227013" cy="339725"/>
        </p:xfrm>
        <a:graphic>
          <a:graphicData uri="http://schemas.openxmlformats.org/presentationml/2006/ole">
            <mc:AlternateContent xmlns:mc="http://schemas.openxmlformats.org/markup-compatibility/2006">
              <mc:Choice xmlns:v="urn:schemas-microsoft-com:vml" Requires="v">
                <p:oleObj name="Equation" r:id="rId5" imgW="152400" imgH="228600" progId="Equation.3">
                  <p:embed/>
                </p:oleObj>
              </mc:Choice>
              <mc:Fallback>
                <p:oleObj name="Equation" r:id="rId5" imgW="152400" imgH="228600" progId="Equation.3">
                  <p:embed/>
                  <p:pic>
                    <p:nvPicPr>
                      <p:cNvPr id="0" name=""/>
                      <p:cNvPicPr>
                        <a:picLocks noChangeAspect="1" noChangeArrowheads="1"/>
                      </p:cNvPicPr>
                      <p:nvPr/>
                    </p:nvPicPr>
                    <p:blipFill>
                      <a:blip r:embed="rId6"/>
                      <a:srcRect/>
                      <a:stretch>
                        <a:fillRect/>
                      </a:stretch>
                    </p:blipFill>
                    <p:spPr bwMode="auto">
                      <a:xfrm>
                        <a:off x="2820280" y="3569727"/>
                        <a:ext cx="227013" cy="3397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20" name="TextBox 19"/>
          <p:cNvSpPr txBox="1"/>
          <p:nvPr/>
        </p:nvSpPr>
        <p:spPr>
          <a:xfrm>
            <a:off x="3067591" y="5563341"/>
            <a:ext cx="2865570" cy="338554"/>
          </a:xfrm>
          <a:prstGeom prst="rect">
            <a:avLst/>
          </a:prstGeom>
          <a:noFill/>
        </p:spPr>
        <p:txBody>
          <a:bodyPr wrap="square" rtlCol="0">
            <a:spAutoFit/>
          </a:bodyPr>
          <a:lstStyle/>
          <a:p>
            <a:pPr algn="ctr"/>
            <a:r>
              <a:rPr lang="en-US" sz="1600" dirty="0"/>
              <a:t>Demand increases</a:t>
            </a:r>
          </a:p>
        </p:txBody>
      </p:sp>
      <p:cxnSp>
        <p:nvCxnSpPr>
          <p:cNvPr id="21" name="Straight Arrow Connector 20"/>
          <p:cNvCxnSpPr/>
          <p:nvPr/>
        </p:nvCxnSpPr>
        <p:spPr>
          <a:xfrm rot="5400000" flipH="1" flipV="1">
            <a:off x="5910199" y="3918435"/>
            <a:ext cx="2317316" cy="1252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050065" y="5095879"/>
            <a:ext cx="2906038"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7526055" y="3154345"/>
            <a:ext cx="2154477" cy="16409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7250481" y="2789002"/>
            <a:ext cx="1964501" cy="149268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388268" y="3204449"/>
            <a:ext cx="1929008" cy="1427967"/>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8478032" y="4006114"/>
            <a:ext cx="87682" cy="8768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Oval 26"/>
          <p:cNvSpPr/>
          <p:nvPr/>
        </p:nvSpPr>
        <p:spPr>
          <a:xfrm>
            <a:off x="8004131" y="3632422"/>
            <a:ext cx="87682" cy="8768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8" name="Straight Connector 27"/>
          <p:cNvCxnSpPr/>
          <p:nvPr/>
        </p:nvCxnSpPr>
        <p:spPr>
          <a:xfrm rot="5400000">
            <a:off x="8014570" y="4592752"/>
            <a:ext cx="1025046" cy="208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0800000">
            <a:off x="7085558" y="3678350"/>
            <a:ext cx="916489" cy="20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7346515" y="4398596"/>
            <a:ext cx="1411267" cy="417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0800000">
            <a:off x="7075119" y="4043692"/>
            <a:ext cx="1417529" cy="20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062594" y="5538592"/>
            <a:ext cx="2893509" cy="338554"/>
          </a:xfrm>
          <a:prstGeom prst="rect">
            <a:avLst/>
          </a:prstGeom>
          <a:noFill/>
        </p:spPr>
        <p:txBody>
          <a:bodyPr wrap="square" rtlCol="0">
            <a:spAutoFit/>
          </a:bodyPr>
          <a:lstStyle/>
          <a:p>
            <a:pPr algn="ctr"/>
            <a:r>
              <a:rPr lang="en-US" sz="1600" dirty="0"/>
              <a:t>Supply decreases</a:t>
            </a:r>
          </a:p>
        </p:txBody>
      </p:sp>
      <p:cxnSp>
        <p:nvCxnSpPr>
          <p:cNvPr id="33" name="Straight Arrow Connector 32"/>
          <p:cNvCxnSpPr/>
          <p:nvPr/>
        </p:nvCxnSpPr>
        <p:spPr>
          <a:xfrm>
            <a:off x="4605403" y="4480015"/>
            <a:ext cx="814192" cy="1588"/>
          </a:xfrm>
          <a:prstGeom prst="straightConnector1">
            <a:avLst/>
          </a:prstGeom>
          <a:ln w="1270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0800000">
            <a:off x="8638786" y="3315095"/>
            <a:ext cx="663879" cy="15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129413" y="3290043"/>
            <a:ext cx="676406" cy="50104"/>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460378" y="2637256"/>
            <a:ext cx="1990165" cy="307777"/>
          </a:xfrm>
          <a:prstGeom prst="rect">
            <a:avLst/>
          </a:prstGeom>
          <a:noFill/>
        </p:spPr>
        <p:txBody>
          <a:bodyPr wrap="square" rtlCol="0">
            <a:spAutoFit/>
          </a:bodyPr>
          <a:lstStyle/>
          <a:p>
            <a:pPr algn="ctr"/>
            <a:r>
              <a:rPr lang="en-US" sz="1400" dirty="0"/>
              <a:t>new equilibrium</a:t>
            </a:r>
          </a:p>
        </p:txBody>
      </p:sp>
      <p:sp>
        <p:nvSpPr>
          <p:cNvPr id="37" name="TextBox 36"/>
          <p:cNvSpPr txBox="1"/>
          <p:nvPr/>
        </p:nvSpPr>
        <p:spPr>
          <a:xfrm>
            <a:off x="7315511" y="2594377"/>
            <a:ext cx="1725396" cy="307777"/>
          </a:xfrm>
          <a:prstGeom prst="rect">
            <a:avLst/>
          </a:prstGeom>
          <a:noFill/>
        </p:spPr>
        <p:txBody>
          <a:bodyPr wrap="square" rtlCol="0">
            <a:spAutoFit/>
          </a:bodyPr>
          <a:lstStyle/>
          <a:p>
            <a:pPr algn="ctr"/>
            <a:r>
              <a:rPr lang="en-US" sz="1400" dirty="0"/>
              <a:t>new equilibrium</a:t>
            </a:r>
          </a:p>
        </p:txBody>
      </p:sp>
      <p:cxnSp>
        <p:nvCxnSpPr>
          <p:cNvPr id="38" name="Straight Arrow Connector 37"/>
          <p:cNvCxnSpPr/>
          <p:nvPr/>
        </p:nvCxnSpPr>
        <p:spPr>
          <a:xfrm rot="16200000" flipH="1">
            <a:off x="7676366" y="3229500"/>
            <a:ext cx="676406" cy="50104"/>
          </a:xfrm>
          <a:prstGeom prst="straightConnector1">
            <a:avLst/>
          </a:prstGeom>
          <a:ln>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421831" y="2778212"/>
            <a:ext cx="678393" cy="338554"/>
          </a:xfrm>
          <a:prstGeom prst="rect">
            <a:avLst/>
          </a:prstGeom>
          <a:noFill/>
        </p:spPr>
        <p:txBody>
          <a:bodyPr wrap="square" rtlCol="0">
            <a:spAutoFit/>
          </a:bodyPr>
          <a:lstStyle/>
          <a:p>
            <a:pPr algn="ctr"/>
            <a:r>
              <a:rPr lang="en-US" sz="1600" dirty="0"/>
              <a:t>Price</a:t>
            </a:r>
          </a:p>
        </p:txBody>
      </p:sp>
      <p:sp>
        <p:nvSpPr>
          <p:cNvPr id="40" name="TextBox 39"/>
          <p:cNvSpPr txBox="1"/>
          <p:nvPr/>
        </p:nvSpPr>
        <p:spPr>
          <a:xfrm>
            <a:off x="5211515" y="5108405"/>
            <a:ext cx="979158" cy="338554"/>
          </a:xfrm>
          <a:prstGeom prst="rect">
            <a:avLst/>
          </a:prstGeom>
          <a:noFill/>
        </p:spPr>
        <p:txBody>
          <a:bodyPr wrap="square" rtlCol="0">
            <a:spAutoFit/>
          </a:bodyPr>
          <a:lstStyle/>
          <a:p>
            <a:pPr algn="ctr"/>
            <a:r>
              <a:rPr lang="en-US" sz="1600" dirty="0"/>
              <a:t>Quantity</a:t>
            </a:r>
          </a:p>
        </p:txBody>
      </p:sp>
      <p:sp>
        <p:nvSpPr>
          <p:cNvPr id="41" name="TextBox 40"/>
          <p:cNvSpPr txBox="1"/>
          <p:nvPr/>
        </p:nvSpPr>
        <p:spPr>
          <a:xfrm>
            <a:off x="9240824" y="5111428"/>
            <a:ext cx="979158" cy="338554"/>
          </a:xfrm>
          <a:prstGeom prst="rect">
            <a:avLst/>
          </a:prstGeom>
          <a:noFill/>
        </p:spPr>
        <p:txBody>
          <a:bodyPr wrap="square" rtlCol="0">
            <a:spAutoFit/>
          </a:bodyPr>
          <a:lstStyle/>
          <a:p>
            <a:pPr algn="ctr"/>
            <a:r>
              <a:rPr lang="en-US" sz="1600" dirty="0"/>
              <a:t>Quantity</a:t>
            </a:r>
          </a:p>
        </p:txBody>
      </p:sp>
      <p:graphicFrame>
        <p:nvGraphicFramePr>
          <p:cNvPr id="42" name="Object 8"/>
          <p:cNvGraphicFramePr>
            <a:graphicFrameLocks noChangeAspect="1"/>
          </p:cNvGraphicFramePr>
          <p:nvPr/>
        </p:nvGraphicFramePr>
        <p:xfrm>
          <a:off x="4357114" y="5078709"/>
          <a:ext cx="303212" cy="339725"/>
        </p:xfrm>
        <a:graphic>
          <a:graphicData uri="http://schemas.openxmlformats.org/presentationml/2006/ole">
            <mc:AlternateContent xmlns:mc="http://schemas.openxmlformats.org/markup-compatibility/2006">
              <mc:Choice xmlns:v="urn:schemas-microsoft-com:vml" Requires="v">
                <p:oleObj name="Equation" r:id="rId7" imgW="203200" imgH="228600" progId="Equation.3">
                  <p:embed/>
                </p:oleObj>
              </mc:Choice>
              <mc:Fallback>
                <p:oleObj name="Equation" r:id="rId7" imgW="203200" imgH="228600" progId="Equation.3">
                  <p:embed/>
                  <p:pic>
                    <p:nvPicPr>
                      <p:cNvPr id="0" name=""/>
                      <p:cNvPicPr>
                        <a:picLocks noChangeAspect="1" noChangeArrowheads="1"/>
                      </p:cNvPicPr>
                      <p:nvPr/>
                    </p:nvPicPr>
                    <p:blipFill>
                      <a:blip r:embed="rId8"/>
                      <a:srcRect/>
                      <a:stretch>
                        <a:fillRect/>
                      </a:stretch>
                    </p:blipFill>
                    <p:spPr bwMode="auto">
                      <a:xfrm>
                        <a:off x="4357114" y="5078709"/>
                        <a:ext cx="303212" cy="3397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3" name="Object 9"/>
          <p:cNvGraphicFramePr>
            <a:graphicFrameLocks noChangeAspect="1"/>
          </p:cNvGraphicFramePr>
          <p:nvPr/>
        </p:nvGraphicFramePr>
        <p:xfrm>
          <a:off x="3871339" y="5070771"/>
          <a:ext cx="303212" cy="339725"/>
        </p:xfrm>
        <a:graphic>
          <a:graphicData uri="http://schemas.openxmlformats.org/presentationml/2006/ole">
            <mc:AlternateContent xmlns:mc="http://schemas.openxmlformats.org/markup-compatibility/2006">
              <mc:Choice xmlns:v="urn:schemas-microsoft-com:vml" Requires="v">
                <p:oleObj name="Equation" r:id="rId9" imgW="203200" imgH="228600" progId="Equation.3">
                  <p:embed/>
                </p:oleObj>
              </mc:Choice>
              <mc:Fallback>
                <p:oleObj name="Equation" r:id="rId9" imgW="203200" imgH="228600" progId="Equation.3">
                  <p:embed/>
                  <p:pic>
                    <p:nvPicPr>
                      <p:cNvPr id="0" name=""/>
                      <p:cNvPicPr>
                        <a:picLocks noChangeAspect="1" noChangeArrowheads="1"/>
                      </p:cNvPicPr>
                      <p:nvPr/>
                    </p:nvPicPr>
                    <p:blipFill>
                      <a:blip r:embed="rId10"/>
                      <a:srcRect/>
                      <a:stretch>
                        <a:fillRect/>
                      </a:stretch>
                    </p:blipFill>
                    <p:spPr bwMode="auto">
                      <a:xfrm>
                        <a:off x="3871339" y="5070771"/>
                        <a:ext cx="303212" cy="3397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4" name="Object 43"/>
          <p:cNvGraphicFramePr>
            <a:graphicFrameLocks noChangeAspect="1"/>
          </p:cNvGraphicFramePr>
          <p:nvPr/>
        </p:nvGraphicFramePr>
        <p:xfrm>
          <a:off x="6825249" y="3892110"/>
          <a:ext cx="227013" cy="339725"/>
        </p:xfrm>
        <a:graphic>
          <a:graphicData uri="http://schemas.openxmlformats.org/presentationml/2006/ole">
            <mc:AlternateContent xmlns:mc="http://schemas.openxmlformats.org/markup-compatibility/2006">
              <mc:Choice xmlns:v="urn:schemas-microsoft-com:vml" Requires="v">
                <p:oleObj name="Equation" r:id="rId11" imgW="152400" imgH="228600" progId="Equation.3">
                  <p:embed/>
                </p:oleObj>
              </mc:Choice>
              <mc:Fallback>
                <p:oleObj name="Equation" r:id="rId11" imgW="152400" imgH="228600" progId="Equation.3">
                  <p:embed/>
                  <p:pic>
                    <p:nvPicPr>
                      <p:cNvPr id="0" name=""/>
                      <p:cNvPicPr>
                        <a:picLocks noChangeAspect="1" noChangeArrowheads="1"/>
                      </p:cNvPicPr>
                      <p:nvPr/>
                    </p:nvPicPr>
                    <p:blipFill>
                      <a:blip r:embed="rId4"/>
                      <a:srcRect/>
                      <a:stretch>
                        <a:fillRect/>
                      </a:stretch>
                    </p:blipFill>
                    <p:spPr bwMode="auto">
                      <a:xfrm>
                        <a:off x="6825249" y="3892110"/>
                        <a:ext cx="227013" cy="3397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5" name="Object 5"/>
          <p:cNvGraphicFramePr>
            <a:graphicFrameLocks noChangeAspect="1"/>
          </p:cNvGraphicFramePr>
          <p:nvPr/>
        </p:nvGraphicFramePr>
        <p:xfrm>
          <a:off x="6828424" y="3523234"/>
          <a:ext cx="227013" cy="339725"/>
        </p:xfrm>
        <a:graphic>
          <a:graphicData uri="http://schemas.openxmlformats.org/presentationml/2006/ole">
            <mc:AlternateContent xmlns:mc="http://schemas.openxmlformats.org/markup-compatibility/2006">
              <mc:Choice xmlns:v="urn:schemas-microsoft-com:vml" Requires="v">
                <p:oleObj name="Equation" r:id="rId12" imgW="152400" imgH="228600" progId="Equation.3">
                  <p:embed/>
                </p:oleObj>
              </mc:Choice>
              <mc:Fallback>
                <p:oleObj name="Equation" r:id="rId12" imgW="152400" imgH="228600" progId="Equation.3">
                  <p:embed/>
                  <p:pic>
                    <p:nvPicPr>
                      <p:cNvPr id="0" name=""/>
                      <p:cNvPicPr>
                        <a:picLocks noChangeAspect="1" noChangeArrowheads="1"/>
                      </p:cNvPicPr>
                      <p:nvPr/>
                    </p:nvPicPr>
                    <p:blipFill>
                      <a:blip r:embed="rId6"/>
                      <a:srcRect/>
                      <a:stretch>
                        <a:fillRect/>
                      </a:stretch>
                    </p:blipFill>
                    <p:spPr bwMode="auto">
                      <a:xfrm>
                        <a:off x="6828424" y="3523234"/>
                        <a:ext cx="227013" cy="3397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6" name="Object 8"/>
          <p:cNvGraphicFramePr>
            <a:graphicFrameLocks noChangeAspect="1"/>
          </p:cNvGraphicFramePr>
          <p:nvPr/>
        </p:nvGraphicFramePr>
        <p:xfrm>
          <a:off x="8395860" y="5078113"/>
          <a:ext cx="303212" cy="339725"/>
        </p:xfrm>
        <a:graphic>
          <a:graphicData uri="http://schemas.openxmlformats.org/presentationml/2006/ole">
            <mc:AlternateContent xmlns:mc="http://schemas.openxmlformats.org/markup-compatibility/2006">
              <mc:Choice xmlns:v="urn:schemas-microsoft-com:vml" Requires="v">
                <p:oleObj name="Equation" r:id="rId13" imgW="203200" imgH="228600" progId="Equation.3">
                  <p:embed/>
                </p:oleObj>
              </mc:Choice>
              <mc:Fallback>
                <p:oleObj name="Equation" r:id="rId13" imgW="203200" imgH="228600" progId="Equation.3">
                  <p:embed/>
                  <p:pic>
                    <p:nvPicPr>
                      <p:cNvPr id="0" name=""/>
                      <p:cNvPicPr>
                        <a:picLocks noChangeAspect="1" noChangeArrowheads="1"/>
                      </p:cNvPicPr>
                      <p:nvPr/>
                    </p:nvPicPr>
                    <p:blipFill>
                      <a:blip r:embed="rId14"/>
                      <a:srcRect/>
                      <a:stretch>
                        <a:fillRect/>
                      </a:stretch>
                    </p:blipFill>
                    <p:spPr bwMode="auto">
                      <a:xfrm>
                        <a:off x="8395860" y="5078113"/>
                        <a:ext cx="303212" cy="3397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47" name="Object 9"/>
          <p:cNvGraphicFramePr>
            <a:graphicFrameLocks noChangeAspect="1"/>
          </p:cNvGraphicFramePr>
          <p:nvPr/>
        </p:nvGraphicFramePr>
        <p:xfrm>
          <a:off x="7910085" y="5070175"/>
          <a:ext cx="303212" cy="339725"/>
        </p:xfrm>
        <a:graphic>
          <a:graphicData uri="http://schemas.openxmlformats.org/presentationml/2006/ole">
            <mc:AlternateContent xmlns:mc="http://schemas.openxmlformats.org/markup-compatibility/2006">
              <mc:Choice xmlns:v="urn:schemas-microsoft-com:vml" Requires="v">
                <p:oleObj name="Equation" r:id="rId15" imgW="203200" imgH="228600" progId="Equation.3">
                  <p:embed/>
                </p:oleObj>
              </mc:Choice>
              <mc:Fallback>
                <p:oleObj name="Equation" r:id="rId15" imgW="203200" imgH="228600" progId="Equation.3">
                  <p:embed/>
                  <p:pic>
                    <p:nvPicPr>
                      <p:cNvPr id="0" name=""/>
                      <p:cNvPicPr>
                        <a:picLocks noChangeAspect="1" noChangeArrowheads="1"/>
                      </p:cNvPicPr>
                      <p:nvPr/>
                    </p:nvPicPr>
                    <p:blipFill>
                      <a:blip r:embed="rId16"/>
                      <a:srcRect/>
                      <a:stretch>
                        <a:fillRect/>
                      </a:stretch>
                    </p:blipFill>
                    <p:spPr bwMode="auto">
                      <a:xfrm>
                        <a:off x="7910085" y="5070175"/>
                        <a:ext cx="303212" cy="3397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0048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20" grpId="0"/>
      <p:bldP spid="26" grpId="0" animBg="1"/>
      <p:bldP spid="27" grpId="0" animBg="1"/>
      <p:bldP spid="32" grpId="0"/>
      <p:bldP spid="36" grpId="0"/>
      <p:bldP spid="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solidFill>
                  <a:schemeClr val="accent1"/>
                </a:solidFill>
              </a:rPr>
              <a:t>Analyzing changes in equilibrium</a:t>
            </a:r>
          </a:p>
        </p:txBody>
      </p:sp>
      <p:sp>
        <p:nvSpPr>
          <p:cNvPr id="3" name="Content Placeholder 2"/>
          <p:cNvSpPr>
            <a:spLocks noGrp="1"/>
          </p:cNvSpPr>
          <p:nvPr>
            <p:ph idx="1"/>
          </p:nvPr>
        </p:nvSpPr>
        <p:spPr>
          <a:xfrm>
            <a:off x="656216" y="1325563"/>
            <a:ext cx="10697584" cy="4851400"/>
          </a:xfrm>
        </p:spPr>
        <p:txBody>
          <a:bodyPr>
            <a:normAutofit lnSpcReduction="10000"/>
          </a:bodyPr>
          <a:lstStyle/>
          <a:p>
            <a:endParaRPr lang="en-US" dirty="0"/>
          </a:p>
          <a:p>
            <a:r>
              <a:rPr lang="en-US" dirty="0"/>
              <a:t>Three steps:</a:t>
            </a:r>
          </a:p>
          <a:p>
            <a:pPr marL="800100" lvl="1" indent="-342900">
              <a:buFont typeface="+mj-lt"/>
              <a:buAutoNum type="arabicPeriod"/>
            </a:pPr>
            <a:r>
              <a:rPr lang="en-US" dirty="0"/>
              <a:t>Decide whether the event shifts the supply or demand curve (or both).</a:t>
            </a:r>
          </a:p>
          <a:p>
            <a:pPr marL="800100" lvl="1" indent="-342900">
              <a:buFont typeface="+mj-lt"/>
              <a:buAutoNum type="arabicPeriod"/>
            </a:pPr>
            <a:r>
              <a:rPr lang="en-US" dirty="0"/>
              <a:t>Decide what direction the curve shifts.</a:t>
            </a:r>
          </a:p>
          <a:p>
            <a:pPr marL="800100" lvl="1" indent="-342900">
              <a:buFont typeface="+mj-lt"/>
              <a:buAutoNum type="arabicPeriod"/>
            </a:pPr>
            <a:r>
              <a:rPr lang="en-US" dirty="0"/>
              <a:t>Use a diagram to see how the shift changes the equilibrium price and quantity.</a:t>
            </a:r>
          </a:p>
          <a:p>
            <a:pPr marL="400050"/>
            <a:endParaRPr lang="en-US" dirty="0"/>
          </a:p>
          <a:p>
            <a:pPr marL="400050"/>
            <a:r>
              <a:rPr lang="en-US" dirty="0"/>
              <a:t>Examples:</a:t>
            </a:r>
          </a:p>
          <a:p>
            <a:pPr marL="800100" lvl="1"/>
            <a:r>
              <a:rPr lang="en-US" dirty="0"/>
              <a:t>Impact of a hurricane on the market for bottled water?</a:t>
            </a:r>
          </a:p>
          <a:p>
            <a:pPr marL="800100" lvl="1"/>
            <a:r>
              <a:rPr lang="en-US" dirty="0"/>
              <a:t>Impact of an increase in the price of gasoline on the automobile market?</a:t>
            </a:r>
          </a:p>
          <a:p>
            <a:pPr marL="800100" lvl="1"/>
            <a:r>
              <a:rPr lang="en-US" dirty="0"/>
              <a:t>Impact of Uber on the market for taxi medallions?</a:t>
            </a:r>
          </a:p>
          <a:p>
            <a:pPr marL="800100" lvl="1"/>
            <a:endParaRPr lang="en-US" dirty="0"/>
          </a:p>
        </p:txBody>
      </p:sp>
    </p:spTree>
    <p:extLst>
      <p:ext uri="{BB962C8B-B14F-4D97-AF65-F5344CB8AC3E}">
        <p14:creationId xmlns:p14="http://schemas.microsoft.com/office/powerpoint/2010/main" val="16404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solidFill>
                  <a:schemeClr val="accent1"/>
                </a:solidFill>
              </a:rPr>
              <a:t>Overview</a:t>
            </a:r>
          </a:p>
        </p:txBody>
      </p:sp>
      <p:sp>
        <p:nvSpPr>
          <p:cNvPr id="3" name="Content Placeholder 2"/>
          <p:cNvSpPr>
            <a:spLocks noGrp="1"/>
          </p:cNvSpPr>
          <p:nvPr>
            <p:ph idx="1"/>
          </p:nvPr>
        </p:nvSpPr>
        <p:spPr>
          <a:xfrm>
            <a:off x="384048" y="1463040"/>
            <a:ext cx="11695176" cy="5047488"/>
          </a:xfrm>
        </p:spPr>
        <p:txBody>
          <a:bodyPr>
            <a:normAutofit fontScale="92500" lnSpcReduction="10000"/>
          </a:bodyPr>
          <a:lstStyle/>
          <a:p>
            <a:r>
              <a:rPr lang="en-US" dirty="0"/>
              <a:t>Questions:</a:t>
            </a:r>
          </a:p>
          <a:p>
            <a:pPr lvl="1"/>
            <a:r>
              <a:rPr lang="en-US" dirty="0"/>
              <a:t>How are market prices determined?</a:t>
            </a:r>
          </a:p>
          <a:p>
            <a:pPr lvl="2"/>
            <a:r>
              <a:rPr lang="en-US" dirty="0"/>
              <a:t>For instance the coupons in the GM example.</a:t>
            </a:r>
          </a:p>
          <a:p>
            <a:pPr lvl="1"/>
            <a:r>
              <a:rPr lang="en-US" dirty="0"/>
              <a:t>What drives changes in market price?</a:t>
            </a:r>
          </a:p>
          <a:p>
            <a:endParaRPr lang="en-US" dirty="0"/>
          </a:p>
          <a:p>
            <a:r>
              <a:rPr lang="en-US" dirty="0"/>
              <a:t>Concepts:</a:t>
            </a:r>
          </a:p>
          <a:p>
            <a:pPr lvl="1"/>
            <a:r>
              <a:rPr lang="en-US" dirty="0"/>
              <a:t>Demand curve</a:t>
            </a:r>
          </a:p>
          <a:p>
            <a:pPr lvl="1"/>
            <a:r>
              <a:rPr lang="en-US" dirty="0"/>
              <a:t>Supply curve</a:t>
            </a:r>
          </a:p>
          <a:p>
            <a:pPr lvl="1"/>
            <a:r>
              <a:rPr lang="en-US" dirty="0"/>
              <a:t>Equilibrium</a:t>
            </a:r>
          </a:p>
          <a:p>
            <a:pPr lvl="1"/>
            <a:r>
              <a:rPr lang="en-US" dirty="0"/>
              <a:t>Shifts in supply and demand</a:t>
            </a:r>
          </a:p>
          <a:p>
            <a:pPr lvl="1"/>
            <a:endParaRPr lang="en-US" dirty="0"/>
          </a:p>
          <a:p>
            <a:r>
              <a:rPr lang="en-US" dirty="0"/>
              <a:t>Economic principles:</a:t>
            </a:r>
          </a:p>
          <a:p>
            <a:pPr lvl="1"/>
            <a:r>
              <a:rPr lang="en-US" dirty="0"/>
              <a:t>Markets bring buyers and sellers together and generate surplus for both.</a:t>
            </a:r>
          </a:p>
          <a:p>
            <a:pPr lvl="1"/>
            <a:r>
              <a:rPr lang="en-US" dirty="0"/>
              <a:t>What does it mean for a market to work “well”?</a:t>
            </a:r>
          </a:p>
        </p:txBody>
      </p:sp>
    </p:spTree>
    <p:extLst>
      <p:ext uri="{BB962C8B-B14F-4D97-AF65-F5344CB8AC3E}">
        <p14:creationId xmlns:p14="http://schemas.microsoft.com/office/powerpoint/2010/main" val="79099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274"/>
            <a:ext cx="10515600" cy="1325563"/>
          </a:xfrm>
        </p:spPr>
        <p:txBody>
          <a:bodyPr/>
          <a:lstStyle/>
          <a:p>
            <a:r>
              <a:rPr lang="en-US" dirty="0">
                <a:solidFill>
                  <a:schemeClr val="accent1"/>
                </a:solidFill>
              </a:rPr>
              <a:t>Price vs. output effect</a:t>
            </a:r>
          </a:p>
        </p:txBody>
      </p:sp>
      <p:sp>
        <p:nvSpPr>
          <p:cNvPr id="3" name="Content Placeholder 2"/>
          <p:cNvSpPr>
            <a:spLocks noGrp="1"/>
          </p:cNvSpPr>
          <p:nvPr>
            <p:ph idx="1"/>
          </p:nvPr>
        </p:nvSpPr>
        <p:spPr>
          <a:xfrm>
            <a:off x="1975701" y="1114991"/>
            <a:ext cx="8229600" cy="5120640"/>
          </a:xfrm>
        </p:spPr>
        <p:txBody>
          <a:bodyPr/>
          <a:lstStyle/>
          <a:p>
            <a:r>
              <a:rPr lang="en-US" dirty="0"/>
              <a:t>The relative impact of a change on price and output depends on the slope of the relevant curve.</a:t>
            </a:r>
          </a:p>
          <a:p>
            <a:pPr lvl="1"/>
            <a:r>
              <a:rPr lang="en-US" dirty="0"/>
              <a:t>When </a:t>
            </a:r>
            <a:r>
              <a:rPr lang="en-US" dirty="0">
                <a:solidFill>
                  <a:srgbClr val="0000FF"/>
                </a:solidFill>
              </a:rPr>
              <a:t>demand</a:t>
            </a:r>
            <a:r>
              <a:rPr lang="en-US" dirty="0"/>
              <a:t> changes, whether the main impact is price or quantity depends on the slope of the </a:t>
            </a:r>
            <a:r>
              <a:rPr lang="en-US" dirty="0">
                <a:solidFill>
                  <a:srgbClr val="FF0000"/>
                </a:solidFill>
              </a:rPr>
              <a:t>supply</a:t>
            </a:r>
            <a:r>
              <a:rPr lang="en-US" dirty="0"/>
              <a:t> curve.</a:t>
            </a:r>
          </a:p>
        </p:txBody>
      </p:sp>
      <p:cxnSp>
        <p:nvCxnSpPr>
          <p:cNvPr id="34" name="Straight Connector 33"/>
          <p:cNvCxnSpPr/>
          <p:nvPr/>
        </p:nvCxnSpPr>
        <p:spPr>
          <a:xfrm>
            <a:off x="6725758" y="3985532"/>
            <a:ext cx="1746422" cy="137571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7011966" y="4222675"/>
            <a:ext cx="1936375" cy="49753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7401261" y="3734277"/>
            <a:ext cx="1738184" cy="136748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V="1">
            <a:off x="2660387" y="4541132"/>
            <a:ext cx="1707659" cy="251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V="1">
            <a:off x="3926767" y="5004778"/>
            <a:ext cx="989478" cy="1179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2895164" y="4175608"/>
            <a:ext cx="2375405" cy="98381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467693" y="3804299"/>
            <a:ext cx="1738184" cy="136748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flipV="1">
            <a:off x="2672741" y="4771792"/>
            <a:ext cx="1060990" cy="1693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flipH="1" flipV="1">
            <a:off x="1562498" y="4407524"/>
            <a:ext cx="2204580" cy="125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658523" y="5503550"/>
            <a:ext cx="2818356"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821023" y="4010245"/>
            <a:ext cx="1631092" cy="1272746"/>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975701" y="3329473"/>
            <a:ext cx="758898" cy="307777"/>
          </a:xfrm>
          <a:prstGeom prst="rect">
            <a:avLst/>
          </a:prstGeom>
          <a:noFill/>
        </p:spPr>
        <p:txBody>
          <a:bodyPr wrap="square" rtlCol="0">
            <a:spAutoFit/>
          </a:bodyPr>
          <a:lstStyle/>
          <a:p>
            <a:r>
              <a:rPr lang="en-US" sz="1400" dirty="0"/>
              <a:t>Price</a:t>
            </a:r>
          </a:p>
        </p:txBody>
      </p:sp>
      <p:sp>
        <p:nvSpPr>
          <p:cNvPr id="46" name="TextBox 45"/>
          <p:cNvSpPr txBox="1"/>
          <p:nvPr/>
        </p:nvSpPr>
        <p:spPr>
          <a:xfrm>
            <a:off x="4797232" y="5518165"/>
            <a:ext cx="888555" cy="307777"/>
          </a:xfrm>
          <a:prstGeom prst="rect">
            <a:avLst/>
          </a:prstGeom>
          <a:noFill/>
        </p:spPr>
        <p:txBody>
          <a:bodyPr wrap="square" rtlCol="0">
            <a:spAutoFit/>
          </a:bodyPr>
          <a:lstStyle/>
          <a:p>
            <a:r>
              <a:rPr lang="en-US" sz="1400" dirty="0"/>
              <a:t>Quantity</a:t>
            </a:r>
          </a:p>
        </p:txBody>
      </p:sp>
      <p:sp>
        <p:nvSpPr>
          <p:cNvPr id="47" name="Oval 46"/>
          <p:cNvSpPr/>
          <p:nvPr/>
        </p:nvSpPr>
        <p:spPr>
          <a:xfrm>
            <a:off x="3757936" y="4733538"/>
            <a:ext cx="75157" cy="8768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p:cNvSpPr/>
          <p:nvPr/>
        </p:nvSpPr>
        <p:spPr>
          <a:xfrm>
            <a:off x="4376846" y="4491198"/>
            <a:ext cx="75157" cy="8768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p:cNvCxnSpPr>
            <a:endCxn id="47" idx="4"/>
          </p:cNvCxnSpPr>
          <p:nvPr/>
        </p:nvCxnSpPr>
        <p:spPr>
          <a:xfrm rot="16200000" flipV="1">
            <a:off x="3448087" y="5168647"/>
            <a:ext cx="708904" cy="140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5400000" flipH="1" flipV="1">
            <a:off x="5508422" y="4386929"/>
            <a:ext cx="2204580" cy="125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592091" y="5507669"/>
            <a:ext cx="2818356"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862918" y="3329473"/>
            <a:ext cx="827018" cy="307777"/>
          </a:xfrm>
          <a:prstGeom prst="rect">
            <a:avLst/>
          </a:prstGeom>
          <a:noFill/>
        </p:spPr>
        <p:txBody>
          <a:bodyPr wrap="square" rtlCol="0">
            <a:spAutoFit/>
          </a:bodyPr>
          <a:lstStyle/>
          <a:p>
            <a:r>
              <a:rPr lang="en-US" sz="1400" dirty="0"/>
              <a:t>Price</a:t>
            </a:r>
          </a:p>
        </p:txBody>
      </p:sp>
      <p:sp>
        <p:nvSpPr>
          <p:cNvPr id="53" name="TextBox 52"/>
          <p:cNvSpPr txBox="1"/>
          <p:nvPr/>
        </p:nvSpPr>
        <p:spPr>
          <a:xfrm>
            <a:off x="8703143" y="5522283"/>
            <a:ext cx="888555" cy="307777"/>
          </a:xfrm>
          <a:prstGeom prst="rect">
            <a:avLst/>
          </a:prstGeom>
          <a:noFill/>
        </p:spPr>
        <p:txBody>
          <a:bodyPr wrap="square" rtlCol="0">
            <a:spAutoFit/>
          </a:bodyPr>
          <a:lstStyle/>
          <a:p>
            <a:r>
              <a:rPr lang="en-US" sz="1400" dirty="0"/>
              <a:t>Quantity</a:t>
            </a:r>
          </a:p>
        </p:txBody>
      </p:sp>
      <p:cxnSp>
        <p:nvCxnSpPr>
          <p:cNvPr id="54" name="Straight Connector 53"/>
          <p:cNvCxnSpPr/>
          <p:nvPr/>
        </p:nvCxnSpPr>
        <p:spPr>
          <a:xfrm rot="10800000" flipV="1">
            <a:off x="6626906" y="4244570"/>
            <a:ext cx="1374031" cy="1280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8012781" y="4193957"/>
            <a:ext cx="75157" cy="8768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6" name="Oval 55"/>
          <p:cNvSpPr/>
          <p:nvPr/>
        </p:nvSpPr>
        <p:spPr>
          <a:xfrm>
            <a:off x="7831548" y="4852985"/>
            <a:ext cx="75157" cy="8768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7" name="Straight Connector 56"/>
          <p:cNvCxnSpPr>
            <a:stCxn id="56" idx="2"/>
          </p:cNvCxnSpPr>
          <p:nvPr/>
        </p:nvCxnSpPr>
        <p:spPr>
          <a:xfrm rot="10800000" flipV="1">
            <a:off x="6593955" y="4896826"/>
            <a:ext cx="1237592" cy="195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V="1">
            <a:off x="7442450" y="4887574"/>
            <a:ext cx="1223320" cy="1235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6200000" flipV="1">
            <a:off x="7594667" y="5225141"/>
            <a:ext cx="577585" cy="767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658523" y="5825509"/>
            <a:ext cx="2818356" cy="523220"/>
          </a:xfrm>
          <a:prstGeom prst="rect">
            <a:avLst/>
          </a:prstGeom>
          <a:noFill/>
        </p:spPr>
        <p:txBody>
          <a:bodyPr wrap="square" rtlCol="0">
            <a:spAutoFit/>
          </a:bodyPr>
          <a:lstStyle/>
          <a:p>
            <a:pPr algn="ctr"/>
            <a:r>
              <a:rPr lang="en-US" sz="1400" dirty="0"/>
              <a:t>Flat supply:</a:t>
            </a:r>
            <a:br>
              <a:rPr lang="en-US" sz="1400" dirty="0"/>
            </a:br>
            <a:r>
              <a:rPr lang="en-US" sz="1400" dirty="0"/>
              <a:t>impact mainly on output</a:t>
            </a:r>
          </a:p>
        </p:txBody>
      </p:sp>
      <p:sp>
        <p:nvSpPr>
          <p:cNvPr id="61" name="TextBox 60"/>
          <p:cNvSpPr txBox="1"/>
          <p:nvPr/>
        </p:nvSpPr>
        <p:spPr>
          <a:xfrm>
            <a:off x="6592092" y="5829628"/>
            <a:ext cx="2818356" cy="523220"/>
          </a:xfrm>
          <a:prstGeom prst="rect">
            <a:avLst/>
          </a:prstGeom>
          <a:noFill/>
        </p:spPr>
        <p:txBody>
          <a:bodyPr wrap="square" rtlCol="0">
            <a:spAutoFit/>
          </a:bodyPr>
          <a:lstStyle/>
          <a:p>
            <a:pPr algn="ctr"/>
            <a:r>
              <a:rPr lang="en-US" sz="1400" dirty="0"/>
              <a:t>Steep supply:</a:t>
            </a:r>
            <a:br>
              <a:rPr lang="en-US" sz="1400" dirty="0"/>
            </a:br>
            <a:r>
              <a:rPr lang="en-US" sz="1400" dirty="0"/>
              <a:t>impact mainly on price</a:t>
            </a:r>
          </a:p>
        </p:txBody>
      </p:sp>
    </p:spTree>
    <p:extLst>
      <p:ext uri="{BB962C8B-B14F-4D97-AF65-F5344CB8AC3E}">
        <p14:creationId xmlns:p14="http://schemas.microsoft.com/office/powerpoint/2010/main" val="40121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animBg="1"/>
      <p:bldP spid="48" grpId="0" animBg="1"/>
      <p:bldP spid="52" grpId="0"/>
      <p:bldP spid="53" grpId="0"/>
      <p:bldP spid="55" grpId="0" animBg="1"/>
      <p:bldP spid="56" grpId="0" animBg="1"/>
      <p:bldP spid="60" grpId="0"/>
      <p:bldP spid="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solidFill>
                  <a:schemeClr val="accent1"/>
                </a:solidFill>
              </a:rPr>
              <a:t>Price vs. output effect</a:t>
            </a:r>
          </a:p>
        </p:txBody>
      </p:sp>
      <p:sp>
        <p:nvSpPr>
          <p:cNvPr id="3" name="Content Placeholder 2"/>
          <p:cNvSpPr>
            <a:spLocks noGrp="1"/>
          </p:cNvSpPr>
          <p:nvPr>
            <p:ph idx="1"/>
          </p:nvPr>
        </p:nvSpPr>
        <p:spPr>
          <a:xfrm>
            <a:off x="1975701" y="1114991"/>
            <a:ext cx="8229600" cy="5120640"/>
          </a:xfrm>
        </p:spPr>
        <p:txBody>
          <a:bodyPr/>
          <a:lstStyle/>
          <a:p>
            <a:r>
              <a:rPr lang="en-US" dirty="0"/>
              <a:t>The relative impact of a change on price and output depends on the slope of the relevant curve.</a:t>
            </a:r>
          </a:p>
          <a:p>
            <a:pPr lvl="1"/>
            <a:r>
              <a:rPr lang="en-US" dirty="0"/>
              <a:t>When </a:t>
            </a:r>
            <a:r>
              <a:rPr lang="en-US" dirty="0">
                <a:solidFill>
                  <a:srgbClr val="FF0000"/>
                </a:solidFill>
              </a:rPr>
              <a:t>supply</a:t>
            </a:r>
            <a:r>
              <a:rPr lang="en-US" dirty="0"/>
              <a:t> changes, whether the main impact is price or quantity depends on the slope of the </a:t>
            </a:r>
            <a:r>
              <a:rPr lang="en-US" dirty="0">
                <a:solidFill>
                  <a:srgbClr val="0000FF"/>
                </a:solidFill>
              </a:rPr>
              <a:t>demand</a:t>
            </a:r>
            <a:r>
              <a:rPr lang="en-US" dirty="0"/>
              <a:t> curve.</a:t>
            </a:r>
          </a:p>
          <a:p>
            <a:endParaRPr lang="en-US" dirty="0"/>
          </a:p>
        </p:txBody>
      </p:sp>
      <p:cxnSp>
        <p:nvCxnSpPr>
          <p:cNvPr id="6" name="Straight Connector 5"/>
          <p:cNvCxnSpPr/>
          <p:nvPr/>
        </p:nvCxnSpPr>
        <p:spPr>
          <a:xfrm rot="16200000" flipV="1">
            <a:off x="3781216" y="5167680"/>
            <a:ext cx="989478" cy="1179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16200000" flipV="1">
            <a:off x="6864228" y="4988507"/>
            <a:ext cx="1347825" cy="1179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981260" y="4060495"/>
            <a:ext cx="4571" cy="9127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1416947" y="4570426"/>
            <a:ext cx="2204580" cy="125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12972" y="5666452"/>
            <a:ext cx="2818356"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675810" y="3862704"/>
            <a:ext cx="1440494" cy="14029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439897" y="3912808"/>
            <a:ext cx="1615858" cy="15908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663284" y="4351220"/>
            <a:ext cx="2680570" cy="588723"/>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975701" y="3445023"/>
            <a:ext cx="764088" cy="307777"/>
          </a:xfrm>
          <a:prstGeom prst="rect">
            <a:avLst/>
          </a:prstGeom>
          <a:noFill/>
        </p:spPr>
        <p:txBody>
          <a:bodyPr wrap="square" rtlCol="0">
            <a:spAutoFit/>
          </a:bodyPr>
          <a:lstStyle/>
          <a:p>
            <a:r>
              <a:rPr lang="en-US" sz="1400" dirty="0"/>
              <a:t>Price</a:t>
            </a:r>
          </a:p>
        </p:txBody>
      </p:sp>
      <p:sp>
        <p:nvSpPr>
          <p:cNvPr id="15" name="TextBox 14"/>
          <p:cNvSpPr txBox="1"/>
          <p:nvPr/>
        </p:nvSpPr>
        <p:spPr>
          <a:xfrm>
            <a:off x="4614431" y="5681067"/>
            <a:ext cx="897301" cy="311895"/>
          </a:xfrm>
          <a:prstGeom prst="rect">
            <a:avLst/>
          </a:prstGeom>
          <a:noFill/>
        </p:spPr>
        <p:txBody>
          <a:bodyPr wrap="square" rtlCol="0">
            <a:spAutoFit/>
          </a:bodyPr>
          <a:lstStyle/>
          <a:p>
            <a:r>
              <a:rPr lang="en-US" sz="1400" dirty="0"/>
              <a:t>Quantity</a:t>
            </a:r>
          </a:p>
        </p:txBody>
      </p:sp>
      <p:sp>
        <p:nvSpPr>
          <p:cNvPr id="16" name="Oval 15"/>
          <p:cNvSpPr/>
          <p:nvPr/>
        </p:nvSpPr>
        <p:spPr>
          <a:xfrm>
            <a:off x="3402320" y="4463953"/>
            <a:ext cx="75157" cy="8768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7" name="Oval 16"/>
          <p:cNvSpPr/>
          <p:nvPr/>
        </p:nvSpPr>
        <p:spPr>
          <a:xfrm>
            <a:off x="4231295" y="4654100"/>
            <a:ext cx="75157" cy="8768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p:cNvCxnSpPr/>
          <p:nvPr/>
        </p:nvCxnSpPr>
        <p:spPr>
          <a:xfrm rot="10800000" flipV="1">
            <a:off x="2514836" y="4716391"/>
            <a:ext cx="1707659" cy="251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V="1">
            <a:off x="2881233" y="5095599"/>
            <a:ext cx="1129520" cy="1590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flipH="1" flipV="1">
            <a:off x="5362871" y="4549831"/>
            <a:ext cx="2204580" cy="1252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446540" y="5670571"/>
            <a:ext cx="2818356"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7398178" y="3805716"/>
            <a:ext cx="1615858" cy="159080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658805" y="3792682"/>
            <a:ext cx="1440494" cy="140291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6629639" y="4370856"/>
            <a:ext cx="1964721" cy="457198"/>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942569" y="3459424"/>
            <a:ext cx="764088" cy="307777"/>
          </a:xfrm>
          <a:prstGeom prst="rect">
            <a:avLst/>
          </a:prstGeom>
          <a:noFill/>
        </p:spPr>
        <p:txBody>
          <a:bodyPr wrap="square" rtlCol="0">
            <a:spAutoFit/>
          </a:bodyPr>
          <a:lstStyle/>
          <a:p>
            <a:r>
              <a:rPr lang="en-US" sz="1400" dirty="0"/>
              <a:t>Price</a:t>
            </a:r>
          </a:p>
        </p:txBody>
      </p:sp>
      <p:sp>
        <p:nvSpPr>
          <p:cNvPr id="26" name="TextBox 25"/>
          <p:cNvSpPr txBox="1"/>
          <p:nvPr/>
        </p:nvSpPr>
        <p:spPr>
          <a:xfrm>
            <a:off x="8617301" y="5685185"/>
            <a:ext cx="1149841" cy="307777"/>
          </a:xfrm>
          <a:prstGeom prst="rect">
            <a:avLst/>
          </a:prstGeom>
          <a:noFill/>
        </p:spPr>
        <p:txBody>
          <a:bodyPr wrap="square" rtlCol="0">
            <a:spAutoFit/>
          </a:bodyPr>
          <a:lstStyle/>
          <a:p>
            <a:r>
              <a:rPr lang="en-US" sz="1400" dirty="0"/>
              <a:t>Quantity</a:t>
            </a:r>
          </a:p>
        </p:txBody>
      </p:sp>
      <p:cxnSp>
        <p:nvCxnSpPr>
          <p:cNvPr id="27" name="Straight Connector 26"/>
          <p:cNvCxnSpPr/>
          <p:nvPr/>
        </p:nvCxnSpPr>
        <p:spPr>
          <a:xfrm rot="10800000" flipV="1">
            <a:off x="6481355" y="4320975"/>
            <a:ext cx="978613" cy="1281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7496526" y="4270363"/>
            <a:ext cx="75157" cy="8768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9" name="Oval 28"/>
          <p:cNvSpPr/>
          <p:nvPr/>
        </p:nvSpPr>
        <p:spPr>
          <a:xfrm>
            <a:off x="7685997" y="5015887"/>
            <a:ext cx="75157" cy="8768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0" name="Straight Connector 29"/>
          <p:cNvCxnSpPr>
            <a:stCxn id="29" idx="2"/>
          </p:cNvCxnSpPr>
          <p:nvPr/>
        </p:nvCxnSpPr>
        <p:spPr>
          <a:xfrm rot="10800000" flipV="1">
            <a:off x="6448404" y="5059728"/>
            <a:ext cx="1237592" cy="195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V="1">
            <a:off x="7424402" y="5388043"/>
            <a:ext cx="577585" cy="767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500446" y="5942514"/>
            <a:ext cx="2830883" cy="523220"/>
          </a:xfrm>
          <a:prstGeom prst="rect">
            <a:avLst/>
          </a:prstGeom>
          <a:noFill/>
        </p:spPr>
        <p:txBody>
          <a:bodyPr wrap="square" rtlCol="0">
            <a:spAutoFit/>
          </a:bodyPr>
          <a:lstStyle/>
          <a:p>
            <a:pPr algn="ctr"/>
            <a:r>
              <a:rPr lang="en-US" sz="1400" dirty="0"/>
              <a:t>Flat demand:</a:t>
            </a:r>
            <a:br>
              <a:rPr lang="en-US" sz="1400" dirty="0"/>
            </a:br>
            <a:r>
              <a:rPr lang="en-US" sz="1400" dirty="0"/>
              <a:t>impact mainly on output</a:t>
            </a:r>
          </a:p>
        </p:txBody>
      </p:sp>
      <p:sp>
        <p:nvSpPr>
          <p:cNvPr id="33" name="TextBox 32"/>
          <p:cNvSpPr txBox="1"/>
          <p:nvPr/>
        </p:nvSpPr>
        <p:spPr>
          <a:xfrm>
            <a:off x="6458900" y="5946633"/>
            <a:ext cx="2805997" cy="523220"/>
          </a:xfrm>
          <a:prstGeom prst="rect">
            <a:avLst/>
          </a:prstGeom>
          <a:noFill/>
        </p:spPr>
        <p:txBody>
          <a:bodyPr wrap="square" rtlCol="0">
            <a:spAutoFit/>
          </a:bodyPr>
          <a:lstStyle/>
          <a:p>
            <a:pPr algn="ctr"/>
            <a:r>
              <a:rPr lang="en-US" sz="1400" dirty="0"/>
              <a:t>Steep demand:</a:t>
            </a:r>
            <a:br>
              <a:rPr lang="en-US" sz="1400" dirty="0"/>
            </a:br>
            <a:r>
              <a:rPr lang="en-US" sz="1400" dirty="0"/>
              <a:t>impact mainly on price</a:t>
            </a:r>
          </a:p>
        </p:txBody>
      </p:sp>
    </p:spTree>
    <p:extLst>
      <p:ext uri="{BB962C8B-B14F-4D97-AF65-F5344CB8AC3E}">
        <p14:creationId xmlns:p14="http://schemas.microsoft.com/office/powerpoint/2010/main" val="9278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P spid="17" grpId="0" animBg="1"/>
      <p:bldP spid="25" grpId="0"/>
      <p:bldP spid="26" grpId="0"/>
      <p:bldP spid="28" grpId="0" animBg="1"/>
      <p:bldP spid="29" grpId="0" animBg="1"/>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solidFill>
                  <a:schemeClr val="accent1"/>
                </a:solidFill>
              </a:rPr>
              <a:t>Back to GM 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595086"/>
              </p:ext>
            </p:extLst>
          </p:nvPr>
        </p:nvGraphicFramePr>
        <p:xfrm>
          <a:off x="599440" y="1325562"/>
          <a:ext cx="11216640" cy="4963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2305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solidFill>
                  <a:schemeClr val="accent1"/>
                </a:solidFill>
              </a:rPr>
              <a:t>Taxes: An application of Supply and Demand</a:t>
            </a:r>
          </a:p>
        </p:txBody>
      </p:sp>
      <p:sp>
        <p:nvSpPr>
          <p:cNvPr id="3" name="Content Placeholder 2"/>
          <p:cNvSpPr>
            <a:spLocks noGrp="1"/>
          </p:cNvSpPr>
          <p:nvPr>
            <p:ph idx="1"/>
          </p:nvPr>
        </p:nvSpPr>
        <p:spPr>
          <a:xfrm>
            <a:off x="623944" y="1325563"/>
            <a:ext cx="10729856" cy="4851400"/>
          </a:xfrm>
        </p:spPr>
        <p:txBody>
          <a:bodyPr>
            <a:normAutofit fontScale="92500" lnSpcReduction="10000"/>
          </a:bodyPr>
          <a:lstStyle/>
          <a:p>
            <a:r>
              <a:rPr lang="en-US" dirty="0"/>
              <a:t>Consider two alternative ways of imposing a $3/gal tax on oil</a:t>
            </a:r>
          </a:p>
          <a:p>
            <a:pPr marL="514350" indent="-514350">
              <a:buFont typeface="+mj-lt"/>
              <a:buAutoNum type="arabicPeriod"/>
            </a:pPr>
            <a:r>
              <a:rPr lang="en-US" dirty="0"/>
              <a:t>Excise tax: the seller (i.e. supplier) is required to pay, out of the transaction price of oil, $3 to the government for each gallon it sells. (This is the usual way gasoline taxes are collected, for instance)</a:t>
            </a:r>
          </a:p>
          <a:p>
            <a:pPr marL="514350" indent="-514350">
              <a:buFont typeface="+mj-lt"/>
              <a:buAutoNum type="arabicPeriod"/>
            </a:pPr>
            <a:r>
              <a:rPr lang="en-US" dirty="0"/>
              <a:t>“Sales” tax: the buyer (i.e. demander) is required to pay, along with the bill for gas charged by the gas station, an extra $3 (like the way the HST is added to your bill; it isn’t included in the price, except not done as a percent, but a flat $/gal)</a:t>
            </a:r>
          </a:p>
          <a:p>
            <a:pPr marL="514350" indent="-514350">
              <a:buFont typeface="+mj-lt"/>
              <a:buAutoNum type="arabicPeriod"/>
            </a:pPr>
            <a:endParaRPr lang="en-US" dirty="0"/>
          </a:p>
          <a:p>
            <a:r>
              <a:rPr lang="en-US" dirty="0"/>
              <a:t>Our question: What do these do to consumers/producers, prices, quantities, etc.</a:t>
            </a:r>
          </a:p>
          <a:p>
            <a:pPr lvl="1"/>
            <a:r>
              <a:rPr lang="en-US" dirty="0"/>
              <a:t>We can use supply and demand for this</a:t>
            </a:r>
          </a:p>
        </p:txBody>
      </p:sp>
    </p:spTree>
    <p:extLst>
      <p:ext uri="{BB962C8B-B14F-4D97-AF65-F5344CB8AC3E}">
        <p14:creationId xmlns:p14="http://schemas.microsoft.com/office/powerpoint/2010/main" val="2479753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solidFill>
                  <a:schemeClr val="accent1"/>
                </a:solidFill>
              </a:rPr>
              <a:t>Posted vs. Effective prices</a:t>
            </a:r>
          </a:p>
        </p:txBody>
      </p:sp>
      <p:sp>
        <p:nvSpPr>
          <p:cNvPr id="3" name="Content Placeholder 2"/>
          <p:cNvSpPr>
            <a:spLocks noGrp="1"/>
          </p:cNvSpPr>
          <p:nvPr>
            <p:ph idx="1"/>
          </p:nvPr>
        </p:nvSpPr>
        <p:spPr/>
        <p:txBody>
          <a:bodyPr/>
          <a:lstStyle/>
          <a:p>
            <a:r>
              <a:rPr lang="en-US" dirty="0"/>
              <a:t>Posted price: what the seller collects from the buyer (pre any taxes)</a:t>
            </a:r>
          </a:p>
          <a:p>
            <a:r>
              <a:rPr lang="en-US" dirty="0"/>
              <a:t>Effective price:</a:t>
            </a:r>
          </a:p>
          <a:p>
            <a:pPr lvl="1"/>
            <a:r>
              <a:rPr lang="en-US" dirty="0"/>
              <a:t>For buyer: the total they pay, inclusive of taxes</a:t>
            </a:r>
          </a:p>
          <a:p>
            <a:pPr lvl="1"/>
            <a:r>
              <a:rPr lang="en-US" dirty="0"/>
              <a:t>For seller: the total they keep, after taxes</a:t>
            </a:r>
          </a:p>
          <a:p>
            <a:pPr lvl="1"/>
            <a:endParaRPr lang="en-US" dirty="0"/>
          </a:p>
          <a:p>
            <a:r>
              <a:rPr lang="en-US" dirty="0"/>
              <a:t>We’ll use the demand/supply curves, keeping the posted price on the vertical axis, but thinking about how it impacts effective prices, since that’s what people care about.</a:t>
            </a:r>
          </a:p>
          <a:p>
            <a:pPr lvl="1"/>
            <a:endParaRPr lang="en-US" dirty="0"/>
          </a:p>
        </p:txBody>
      </p:sp>
    </p:spTree>
    <p:extLst>
      <p:ext uri="{BB962C8B-B14F-4D97-AF65-F5344CB8AC3E}">
        <p14:creationId xmlns:p14="http://schemas.microsoft.com/office/powerpoint/2010/main" val="1099743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solidFill>
                  <a:schemeClr val="accent1"/>
                </a:solidFill>
              </a:rPr>
              <a:t>Example: Excise tax (producer pays)</a:t>
            </a:r>
          </a:p>
        </p:txBody>
      </p:sp>
      <p:sp>
        <p:nvSpPr>
          <p:cNvPr id="3" name="Content Placeholder 2"/>
          <p:cNvSpPr>
            <a:spLocks noGrp="1"/>
          </p:cNvSpPr>
          <p:nvPr>
            <p:ph idx="1"/>
          </p:nvPr>
        </p:nvSpPr>
        <p:spPr/>
        <p:txBody>
          <a:bodyPr/>
          <a:lstStyle/>
          <a:p>
            <a:endParaRPr lang="en-US"/>
          </a:p>
        </p:txBody>
      </p:sp>
      <p:pic>
        <p:nvPicPr>
          <p:cNvPr id="2050"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336" y="1690688"/>
            <a:ext cx="5288696" cy="4468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41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048"/>
            <a:ext cx="10515600" cy="1325563"/>
          </a:xfrm>
        </p:spPr>
        <p:txBody>
          <a:bodyPr/>
          <a:lstStyle/>
          <a:p>
            <a:r>
              <a:rPr lang="en-US" dirty="0">
                <a:solidFill>
                  <a:schemeClr val="accent1"/>
                </a:solidFill>
              </a:rPr>
              <a:t>Example: Sales tax (buyer pays)</a:t>
            </a:r>
          </a:p>
        </p:txBody>
      </p:sp>
      <p:sp>
        <p:nvSpPr>
          <p:cNvPr id="3" name="Content Placeholder 2"/>
          <p:cNvSpPr>
            <a:spLocks noGrp="1"/>
          </p:cNvSpPr>
          <p:nvPr>
            <p:ph idx="1"/>
          </p:nvPr>
        </p:nvSpPr>
        <p:spPr/>
        <p:txBody>
          <a:bodyPr/>
          <a:lstStyle/>
          <a:p>
            <a:endParaRPr lang="en-US"/>
          </a:p>
        </p:txBody>
      </p:sp>
      <p:pic>
        <p:nvPicPr>
          <p:cNvPr id="3074" name="Picture 2" descr="screen-shot-2016-12-24-at-12-56-22-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041" y="1293308"/>
            <a:ext cx="6442823" cy="541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0159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solidFill>
                  <a:schemeClr val="accent1"/>
                </a:solidFill>
              </a:rPr>
              <a:t>Notice a similarity?</a:t>
            </a:r>
          </a:p>
        </p:txBody>
      </p:sp>
      <p:sp>
        <p:nvSpPr>
          <p:cNvPr id="3" name="Content Placeholder 2"/>
          <p:cNvSpPr>
            <a:spLocks noGrp="1"/>
          </p:cNvSpPr>
          <p:nvPr>
            <p:ph idx="1"/>
          </p:nvPr>
        </p:nvSpPr>
        <p:spPr>
          <a:xfrm>
            <a:off x="838200" y="1825625"/>
            <a:ext cx="4419600" cy="4351338"/>
          </a:xfrm>
        </p:spPr>
        <p:txBody>
          <a:bodyPr/>
          <a:lstStyle/>
          <a:p>
            <a:r>
              <a:rPr lang="en-US" dirty="0"/>
              <a:t>Effective prices are the same in the two examples</a:t>
            </a:r>
          </a:p>
          <a:p>
            <a:r>
              <a:rPr lang="en-US" dirty="0"/>
              <a:t>One isn’t better or worse for consumers or producers… but let’s think more about that next.</a:t>
            </a:r>
          </a:p>
        </p:txBody>
      </p:sp>
      <p:pic>
        <p:nvPicPr>
          <p:cNvPr id="4098"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991" y="1825625"/>
            <a:ext cx="5209159" cy="444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523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F03739-80BE-B648-3190-DCF421DD7447}"/>
              </a:ext>
            </a:extLst>
          </p:cNvPr>
          <p:cNvPicPr>
            <a:picLocks noGrp="1" noChangeAspect="1"/>
          </p:cNvPicPr>
          <p:nvPr>
            <p:ph idx="1"/>
          </p:nvPr>
        </p:nvPicPr>
        <p:blipFill>
          <a:blip r:embed="rId2"/>
          <a:stretch>
            <a:fillRect/>
          </a:stretch>
        </p:blipFill>
        <p:spPr>
          <a:xfrm>
            <a:off x="643467" y="1684189"/>
            <a:ext cx="10905066" cy="3489621"/>
          </a:xfrm>
          <a:prstGeom prst="rect">
            <a:avLst/>
          </a:prstGeom>
        </p:spPr>
      </p:pic>
    </p:spTree>
    <p:extLst>
      <p:ext uri="{BB962C8B-B14F-4D97-AF65-F5344CB8AC3E}">
        <p14:creationId xmlns:p14="http://schemas.microsoft.com/office/powerpoint/2010/main" val="41516463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CA" dirty="0">
                <a:solidFill>
                  <a:schemeClr val="accent1"/>
                </a:solidFill>
              </a:rPr>
              <a:t>Alternative interpretation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7586190"/>
              </p:ext>
            </p:extLst>
          </p:nvPr>
        </p:nvGraphicFramePr>
        <p:xfrm>
          <a:off x="436880" y="1402080"/>
          <a:ext cx="11125200" cy="5252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36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719"/>
            <a:ext cx="10515600" cy="1325563"/>
          </a:xfrm>
        </p:spPr>
        <p:txBody>
          <a:bodyPr/>
          <a:lstStyle/>
          <a:p>
            <a:r>
              <a:rPr lang="en-US" dirty="0">
                <a:solidFill>
                  <a:schemeClr val="accent1"/>
                </a:solidFill>
              </a:rPr>
              <a:t>The demand curve</a:t>
            </a:r>
          </a:p>
        </p:txBody>
      </p:sp>
      <p:sp>
        <p:nvSpPr>
          <p:cNvPr id="3" name="Content Placeholder 2"/>
          <p:cNvSpPr>
            <a:spLocks noGrp="1"/>
          </p:cNvSpPr>
          <p:nvPr>
            <p:ph idx="1"/>
          </p:nvPr>
        </p:nvSpPr>
        <p:spPr>
          <a:xfrm>
            <a:off x="1975701" y="1281921"/>
            <a:ext cx="8229600" cy="821516"/>
          </a:xfrm>
        </p:spPr>
        <p:txBody>
          <a:bodyPr>
            <a:normAutofit fontScale="85000" lnSpcReduction="10000"/>
          </a:bodyPr>
          <a:lstStyle/>
          <a:p>
            <a:r>
              <a:rPr lang="en-US" b="1" dirty="0"/>
              <a:t>Demand curve:</a:t>
            </a:r>
            <a:r>
              <a:rPr lang="en-US" dirty="0"/>
              <a:t> a representation of the relationship between the price of a good and the quantity demanded.</a:t>
            </a:r>
          </a:p>
        </p:txBody>
      </p:sp>
      <p:sp>
        <p:nvSpPr>
          <p:cNvPr id="70" name="Content Placeholder 5"/>
          <p:cNvSpPr txBox="1">
            <a:spLocks/>
          </p:cNvSpPr>
          <p:nvPr/>
        </p:nvSpPr>
        <p:spPr>
          <a:xfrm>
            <a:off x="5342185" y="2614572"/>
            <a:ext cx="4259613" cy="3467402"/>
          </a:xfrm>
          <a:prstGeom prst="rect">
            <a:avLst/>
          </a:prstGeom>
        </p:spPr>
        <p:txBody>
          <a:bodyPr>
            <a:normAutofit/>
          </a:bodyPr>
          <a:lstStyle>
            <a:lvl1pPr marL="342900" indent="-342900" algn="l" defTabSz="457200" rtl="0" eaLnBrk="1" latinLnBrk="0" hangingPunct="1">
              <a:spcBef>
                <a:spcPct val="20000"/>
              </a:spcBef>
              <a:buClr>
                <a:srgbClr val="80878F"/>
              </a:buClr>
              <a:buSzPct val="100000"/>
              <a:buFont typeface="Arial Unicode MS"/>
              <a:buChar char="▶"/>
              <a:defRPr sz="2000" kern="1200">
                <a:solidFill>
                  <a:schemeClr val="tx1"/>
                </a:solidFill>
                <a:latin typeface="Calibri"/>
                <a:ea typeface="+mn-ea"/>
                <a:cs typeface="+mn-cs"/>
              </a:defRPr>
            </a:lvl1pPr>
            <a:lvl2pPr marL="742950" indent="-285750" algn="l" defTabSz="457200" rtl="0" eaLnBrk="1" latinLnBrk="0" hangingPunct="1">
              <a:spcBef>
                <a:spcPct val="20000"/>
              </a:spcBef>
              <a:buClr>
                <a:srgbClr val="80878F"/>
              </a:buClr>
              <a:buSzPct val="100000"/>
              <a:buFont typeface="Arial Unicode MS"/>
              <a:buChar char="▶"/>
              <a:defRPr sz="1800" kern="1200">
                <a:solidFill>
                  <a:schemeClr val="tx1"/>
                </a:solidFill>
                <a:latin typeface="Calibri"/>
                <a:ea typeface="+mn-ea"/>
                <a:cs typeface="+mn-cs"/>
              </a:defRPr>
            </a:lvl2pPr>
            <a:lvl3pPr marL="1143000" indent="-228600" algn="l" defTabSz="457200" rtl="0" eaLnBrk="1" latinLnBrk="0" hangingPunct="1">
              <a:spcBef>
                <a:spcPct val="20000"/>
              </a:spcBef>
              <a:buClr>
                <a:srgbClr val="80878F"/>
              </a:buClr>
              <a:buSzPct val="100000"/>
              <a:buFont typeface="Arial Unicode MS"/>
              <a:buChar char="▶"/>
              <a:defRPr sz="1600" kern="1200">
                <a:solidFill>
                  <a:schemeClr val="tx1"/>
                </a:solidFill>
                <a:latin typeface="Calibri"/>
                <a:ea typeface="+mn-ea"/>
                <a:cs typeface="+mn-cs"/>
              </a:defRPr>
            </a:lvl3pPr>
            <a:lvl4pPr marL="1600200" indent="-228600" algn="l" defTabSz="457200" rtl="0" eaLnBrk="1" latinLnBrk="0" hangingPunct="1">
              <a:spcBef>
                <a:spcPct val="20000"/>
              </a:spcBef>
              <a:buClr>
                <a:srgbClr val="80878F"/>
              </a:buClr>
              <a:buSzPct val="100000"/>
              <a:buFont typeface="Arial Unicode MS"/>
              <a:buChar char="▶"/>
              <a:defRPr sz="1400" kern="1200">
                <a:solidFill>
                  <a:schemeClr val="tx1"/>
                </a:solidFill>
                <a:latin typeface="Calibri"/>
                <a:ea typeface="+mn-ea"/>
                <a:cs typeface="+mn-cs"/>
              </a:defRPr>
            </a:lvl4pPr>
            <a:lvl5pPr marL="2057400" indent="-228600" algn="l" defTabSz="457200" rtl="0" eaLnBrk="1" latinLnBrk="0" hangingPunct="1">
              <a:spcBef>
                <a:spcPct val="20000"/>
              </a:spcBef>
              <a:buClr>
                <a:srgbClr val="80878F"/>
              </a:buClr>
              <a:buSzPct val="100000"/>
              <a:buFont typeface="Arial Unicode MS"/>
              <a:buChar char="▶"/>
              <a:defRPr sz="1400" kern="1200">
                <a:solidFill>
                  <a:schemeClr val="tx1"/>
                </a:solidFill>
                <a:latin typeface="Calibri"/>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Price on vertical axis, quantity on horizontal axis</a:t>
            </a:r>
          </a:p>
          <a:p>
            <a:r>
              <a:rPr lang="en-US" dirty="0"/>
              <a:t>At </a:t>
            </a:r>
            <a:r>
              <a:rPr lang="en-US" b="1" dirty="0"/>
              <a:t>any</a:t>
            </a:r>
            <a:r>
              <a:rPr lang="en-US" dirty="0"/>
              <a:t> given price, what quantity will consumers buy?</a:t>
            </a:r>
          </a:p>
          <a:p>
            <a:pPr lvl="1"/>
            <a:r>
              <a:rPr lang="en-US" dirty="0"/>
              <a:t>At price P</a:t>
            </a:r>
            <a:r>
              <a:rPr lang="en-US" baseline="-25000" dirty="0"/>
              <a:t>1</a:t>
            </a:r>
            <a:r>
              <a:rPr lang="en-US" dirty="0"/>
              <a:t>, consumers are willing to buy Q</a:t>
            </a:r>
            <a:r>
              <a:rPr lang="en-US" baseline="-25000" dirty="0"/>
              <a:t>1</a:t>
            </a:r>
            <a:r>
              <a:rPr lang="en-US" dirty="0"/>
              <a:t>.</a:t>
            </a:r>
          </a:p>
          <a:p>
            <a:pPr lvl="1"/>
            <a:r>
              <a:rPr lang="en-US" dirty="0"/>
              <a:t>At price P</a:t>
            </a:r>
            <a:r>
              <a:rPr lang="en-US" baseline="-25000" dirty="0"/>
              <a:t>2</a:t>
            </a:r>
            <a:r>
              <a:rPr lang="en-US" dirty="0"/>
              <a:t>, consumers are willing to buy Q</a:t>
            </a:r>
            <a:r>
              <a:rPr lang="en-US" baseline="-25000" dirty="0"/>
              <a:t>2</a:t>
            </a:r>
            <a:r>
              <a:rPr lang="en-US" dirty="0"/>
              <a:t>.</a:t>
            </a:r>
          </a:p>
          <a:p>
            <a:r>
              <a:rPr lang="en-US" dirty="0"/>
              <a:t>“Law of Demand”: demand curves are downward sloping.</a:t>
            </a:r>
          </a:p>
        </p:txBody>
      </p:sp>
      <p:cxnSp>
        <p:nvCxnSpPr>
          <p:cNvPr id="85" name="Straight Arrow Connector 84"/>
          <p:cNvCxnSpPr/>
          <p:nvPr/>
        </p:nvCxnSpPr>
        <p:spPr>
          <a:xfrm rot="5400000" flipH="1" flipV="1">
            <a:off x="995227" y="3879003"/>
            <a:ext cx="2455101" cy="1252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2216513" y="5112817"/>
            <a:ext cx="293109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2216513" y="3158757"/>
            <a:ext cx="2029216" cy="1954060"/>
          </a:xfrm>
          <a:prstGeom prst="line">
            <a:avLst/>
          </a:prstGeom>
          <a:ln w="19050">
            <a:solidFill>
              <a:srgbClr val="57068C"/>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flipH="1">
            <a:off x="2899183" y="4680671"/>
            <a:ext cx="864296" cy="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1389888" y="2607484"/>
            <a:ext cx="883606" cy="338554"/>
          </a:xfrm>
          <a:prstGeom prst="rect">
            <a:avLst/>
          </a:prstGeom>
          <a:noFill/>
        </p:spPr>
        <p:txBody>
          <a:bodyPr wrap="square" rtlCol="0">
            <a:spAutoFit/>
          </a:bodyPr>
          <a:lstStyle/>
          <a:p>
            <a:r>
              <a:rPr lang="en-US" sz="1600" dirty="0"/>
              <a:t>Price</a:t>
            </a:r>
          </a:p>
        </p:txBody>
      </p:sp>
      <p:sp>
        <p:nvSpPr>
          <p:cNvPr id="90" name="TextBox 89"/>
          <p:cNvSpPr txBox="1"/>
          <p:nvPr/>
        </p:nvSpPr>
        <p:spPr>
          <a:xfrm>
            <a:off x="4245730" y="5079638"/>
            <a:ext cx="1137018" cy="338554"/>
          </a:xfrm>
          <a:prstGeom prst="rect">
            <a:avLst/>
          </a:prstGeom>
          <a:noFill/>
        </p:spPr>
        <p:txBody>
          <a:bodyPr wrap="square" rtlCol="0">
            <a:spAutoFit/>
          </a:bodyPr>
          <a:lstStyle/>
          <a:p>
            <a:r>
              <a:rPr lang="en-US" sz="1600" dirty="0"/>
              <a:t>Quantity</a:t>
            </a:r>
          </a:p>
        </p:txBody>
      </p:sp>
      <p:sp>
        <p:nvSpPr>
          <p:cNvPr id="91" name="TextBox 90"/>
          <p:cNvSpPr txBox="1"/>
          <p:nvPr/>
        </p:nvSpPr>
        <p:spPr>
          <a:xfrm>
            <a:off x="1895010" y="4057496"/>
            <a:ext cx="405980" cy="338554"/>
          </a:xfrm>
          <a:prstGeom prst="rect">
            <a:avLst/>
          </a:prstGeom>
          <a:noFill/>
        </p:spPr>
        <p:txBody>
          <a:bodyPr wrap="square" rtlCol="0">
            <a:spAutoFit/>
          </a:bodyPr>
          <a:lstStyle/>
          <a:p>
            <a:r>
              <a:rPr lang="en-US" sz="1600" dirty="0"/>
              <a:t>P</a:t>
            </a:r>
            <a:r>
              <a:rPr lang="en-US" sz="1600" baseline="-25000" dirty="0"/>
              <a:t>1</a:t>
            </a:r>
            <a:endParaRPr lang="en-US" sz="1600" dirty="0"/>
          </a:p>
        </p:txBody>
      </p:sp>
      <p:sp>
        <p:nvSpPr>
          <p:cNvPr id="92" name="TextBox 91"/>
          <p:cNvSpPr txBox="1"/>
          <p:nvPr/>
        </p:nvSpPr>
        <p:spPr>
          <a:xfrm>
            <a:off x="3167306" y="5044346"/>
            <a:ext cx="506820" cy="338554"/>
          </a:xfrm>
          <a:prstGeom prst="rect">
            <a:avLst/>
          </a:prstGeom>
          <a:noFill/>
        </p:spPr>
        <p:txBody>
          <a:bodyPr wrap="square" rtlCol="0">
            <a:spAutoFit/>
          </a:bodyPr>
          <a:lstStyle/>
          <a:p>
            <a:r>
              <a:rPr lang="en-US" sz="1600" dirty="0"/>
              <a:t>Q</a:t>
            </a:r>
            <a:r>
              <a:rPr lang="en-US" sz="1600" baseline="-25000" dirty="0"/>
              <a:t>1</a:t>
            </a:r>
            <a:endParaRPr lang="en-US" sz="1600" dirty="0"/>
          </a:p>
        </p:txBody>
      </p:sp>
      <p:sp>
        <p:nvSpPr>
          <p:cNvPr id="93" name="TextBox 92"/>
          <p:cNvSpPr txBox="1"/>
          <p:nvPr/>
        </p:nvSpPr>
        <p:spPr>
          <a:xfrm>
            <a:off x="3764319" y="4448020"/>
            <a:ext cx="391655" cy="338554"/>
          </a:xfrm>
          <a:prstGeom prst="rect">
            <a:avLst/>
          </a:prstGeom>
          <a:noFill/>
        </p:spPr>
        <p:txBody>
          <a:bodyPr wrap="square" rtlCol="0">
            <a:spAutoFit/>
          </a:bodyPr>
          <a:lstStyle/>
          <a:p>
            <a:pPr algn="ctr"/>
            <a:r>
              <a:rPr lang="en-US" sz="1600" dirty="0">
                <a:solidFill>
                  <a:srgbClr val="57068C"/>
                </a:solidFill>
              </a:rPr>
              <a:t>D</a:t>
            </a:r>
          </a:p>
        </p:txBody>
      </p:sp>
      <p:cxnSp>
        <p:nvCxnSpPr>
          <p:cNvPr id="94" name="Straight Connector 93"/>
          <p:cNvCxnSpPr/>
          <p:nvPr/>
        </p:nvCxnSpPr>
        <p:spPr>
          <a:xfrm>
            <a:off x="2241565" y="4235995"/>
            <a:ext cx="108976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229040" y="3799672"/>
            <a:ext cx="663878"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a:off x="2231129" y="4461466"/>
            <a:ext cx="1325668" cy="20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889690" y="3650856"/>
            <a:ext cx="566906" cy="338554"/>
          </a:xfrm>
          <a:prstGeom prst="rect">
            <a:avLst/>
          </a:prstGeom>
          <a:noFill/>
        </p:spPr>
        <p:txBody>
          <a:bodyPr wrap="square" rtlCol="0">
            <a:spAutoFit/>
          </a:bodyPr>
          <a:lstStyle/>
          <a:p>
            <a:r>
              <a:rPr lang="en-US" sz="1600" dirty="0"/>
              <a:t>P</a:t>
            </a:r>
            <a:r>
              <a:rPr lang="en-US" sz="1600" baseline="-25000" dirty="0"/>
              <a:t>2</a:t>
            </a:r>
            <a:endParaRPr lang="en-US" sz="1600" dirty="0"/>
          </a:p>
        </p:txBody>
      </p:sp>
      <p:sp>
        <p:nvSpPr>
          <p:cNvPr id="98" name="TextBox 97"/>
          <p:cNvSpPr txBox="1"/>
          <p:nvPr/>
        </p:nvSpPr>
        <p:spPr>
          <a:xfrm>
            <a:off x="2737288" y="5045884"/>
            <a:ext cx="430821" cy="338554"/>
          </a:xfrm>
          <a:prstGeom prst="rect">
            <a:avLst/>
          </a:prstGeom>
          <a:noFill/>
        </p:spPr>
        <p:txBody>
          <a:bodyPr wrap="square" rtlCol="0">
            <a:spAutoFit/>
          </a:bodyPr>
          <a:lstStyle/>
          <a:p>
            <a:r>
              <a:rPr lang="en-US" sz="1600" dirty="0"/>
              <a:t>Q</a:t>
            </a:r>
            <a:r>
              <a:rPr lang="en-US" sz="1600" baseline="-25000" dirty="0"/>
              <a:t>2</a:t>
            </a:r>
            <a:endParaRPr lang="en-US" sz="1600" dirty="0"/>
          </a:p>
        </p:txBody>
      </p:sp>
    </p:spTree>
    <p:extLst>
      <p:ext uri="{BB962C8B-B14F-4D97-AF65-F5344CB8AC3E}">
        <p14:creationId xmlns:p14="http://schemas.microsoft.com/office/powerpoint/2010/main" val="2233614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91" grpId="0"/>
      <p:bldP spid="92" grpId="0"/>
      <p:bldP spid="93" grpId="0"/>
      <p:bldP spid="97" grpId="0"/>
      <p:bldP spid="9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70"/>
            <a:ext cx="10515600" cy="1325563"/>
          </a:xfrm>
        </p:spPr>
        <p:txBody>
          <a:bodyPr/>
          <a:lstStyle/>
          <a:p>
            <a:r>
              <a:rPr lang="en-US" dirty="0">
                <a:solidFill>
                  <a:schemeClr val="accent1"/>
                </a:solidFill>
              </a:rPr>
              <a:t>Welfare analysis</a:t>
            </a:r>
          </a:p>
        </p:txBody>
      </p:sp>
      <p:sp>
        <p:nvSpPr>
          <p:cNvPr id="3" name="Content Placeholder 2"/>
          <p:cNvSpPr>
            <a:spLocks noGrp="1"/>
          </p:cNvSpPr>
          <p:nvPr>
            <p:ph idx="1"/>
          </p:nvPr>
        </p:nvSpPr>
        <p:spPr/>
        <p:txBody>
          <a:bodyPr>
            <a:normAutofit fontScale="70000" lnSpcReduction="20000"/>
          </a:bodyPr>
          <a:lstStyle/>
          <a:p>
            <a:r>
              <a:rPr lang="en-US" dirty="0"/>
              <a:t>One way to think about demand curves: the </a:t>
            </a:r>
            <a:r>
              <a:rPr lang="en-US" b="1" dirty="0"/>
              <a:t>height</a:t>
            </a:r>
            <a:r>
              <a:rPr lang="en-US" dirty="0"/>
              <a:t> of the curve at each point is the</a:t>
            </a:r>
            <a:r>
              <a:rPr lang="en-US" b="1" dirty="0"/>
              <a:t> willingness to pay </a:t>
            </a:r>
            <a:r>
              <a:rPr lang="en-US" dirty="0"/>
              <a:t>for the </a:t>
            </a:r>
            <a:r>
              <a:rPr lang="en-US" dirty="0" err="1"/>
              <a:t>Q</a:t>
            </a:r>
            <a:r>
              <a:rPr lang="en-US" baseline="30000" dirty="0" err="1"/>
              <a:t>th</a:t>
            </a:r>
            <a:r>
              <a:rPr lang="en-US" dirty="0"/>
              <a:t> unit.</a:t>
            </a:r>
          </a:p>
          <a:p>
            <a:r>
              <a:rPr lang="en-US" b="1" dirty="0"/>
              <a:t>Consumer surplus: </a:t>
            </a:r>
            <a:r>
              <a:rPr lang="en-US" dirty="0"/>
              <a:t>the difference between willingness to pay and price actually paid.</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Problem solving tip:</a:t>
            </a:r>
            <a:r>
              <a:rPr lang="en-US" dirty="0"/>
              <a:t> CS is the area below demand and above the price.</a:t>
            </a:r>
            <a:endParaRPr lang="en-US" b="1" dirty="0"/>
          </a:p>
        </p:txBody>
      </p:sp>
      <p:sp>
        <p:nvSpPr>
          <p:cNvPr id="6" name="Right Triangle 5"/>
          <p:cNvSpPr/>
          <p:nvPr/>
        </p:nvSpPr>
        <p:spPr>
          <a:xfrm>
            <a:off x="4583531" y="3149202"/>
            <a:ext cx="1124465" cy="914400"/>
          </a:xfrm>
          <a:prstGeom prst="r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Arrow Connector 6"/>
          <p:cNvCxnSpPr/>
          <p:nvPr/>
        </p:nvCxnSpPr>
        <p:spPr>
          <a:xfrm rot="5400000" flipH="1" flipV="1">
            <a:off x="3378747" y="3859716"/>
            <a:ext cx="2384854" cy="24712"/>
          </a:xfrm>
          <a:prstGeom prst="straightConnector1">
            <a:avLst/>
          </a:prstGeom>
          <a:ln w="127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558817" y="5052143"/>
            <a:ext cx="2953264" cy="1235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4583530" y="3124489"/>
            <a:ext cx="2323070" cy="192765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571174" y="4075959"/>
            <a:ext cx="116153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5226082" y="4570229"/>
            <a:ext cx="98854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668359" y="2673198"/>
            <a:ext cx="910084" cy="343746"/>
          </a:xfrm>
          <a:prstGeom prst="rect">
            <a:avLst/>
          </a:prstGeom>
          <a:noFill/>
        </p:spPr>
        <p:txBody>
          <a:bodyPr wrap="square" rtlCol="0">
            <a:spAutoFit/>
          </a:bodyPr>
          <a:lstStyle/>
          <a:p>
            <a:pPr algn="ctr"/>
            <a:r>
              <a:rPr lang="en-US" sz="1600" dirty="0"/>
              <a:t>Price</a:t>
            </a:r>
          </a:p>
        </p:txBody>
      </p:sp>
      <p:sp>
        <p:nvSpPr>
          <p:cNvPr id="13" name="TextBox 12"/>
          <p:cNvSpPr txBox="1"/>
          <p:nvPr/>
        </p:nvSpPr>
        <p:spPr>
          <a:xfrm>
            <a:off x="6800438" y="5068055"/>
            <a:ext cx="961475" cy="338554"/>
          </a:xfrm>
          <a:prstGeom prst="rect">
            <a:avLst/>
          </a:prstGeom>
          <a:noFill/>
        </p:spPr>
        <p:txBody>
          <a:bodyPr wrap="square" rtlCol="0">
            <a:spAutoFit/>
          </a:bodyPr>
          <a:lstStyle/>
          <a:p>
            <a:pPr algn="ctr"/>
            <a:r>
              <a:rPr lang="en-US" sz="1600" dirty="0"/>
              <a:t>Quantity</a:t>
            </a:r>
          </a:p>
        </p:txBody>
      </p:sp>
      <p:sp>
        <p:nvSpPr>
          <p:cNvPr id="14" name="TextBox 13"/>
          <p:cNvSpPr txBox="1"/>
          <p:nvPr/>
        </p:nvSpPr>
        <p:spPr>
          <a:xfrm>
            <a:off x="4279808" y="3884748"/>
            <a:ext cx="303835" cy="338554"/>
          </a:xfrm>
          <a:prstGeom prst="rect">
            <a:avLst/>
          </a:prstGeom>
          <a:noFill/>
        </p:spPr>
        <p:txBody>
          <a:bodyPr wrap="square" rtlCol="0">
            <a:spAutoFit/>
          </a:bodyPr>
          <a:lstStyle/>
          <a:p>
            <a:pPr algn="ctr"/>
            <a:r>
              <a:rPr lang="en-US" sz="1600" dirty="0"/>
              <a:t>P</a:t>
            </a:r>
          </a:p>
        </p:txBody>
      </p:sp>
      <p:sp>
        <p:nvSpPr>
          <p:cNvPr id="15" name="TextBox 14"/>
          <p:cNvSpPr txBox="1"/>
          <p:nvPr/>
        </p:nvSpPr>
        <p:spPr>
          <a:xfrm>
            <a:off x="5569609" y="5059817"/>
            <a:ext cx="303835" cy="338554"/>
          </a:xfrm>
          <a:prstGeom prst="rect">
            <a:avLst/>
          </a:prstGeom>
          <a:noFill/>
        </p:spPr>
        <p:txBody>
          <a:bodyPr wrap="square" rtlCol="0">
            <a:spAutoFit/>
          </a:bodyPr>
          <a:lstStyle/>
          <a:p>
            <a:pPr algn="ctr"/>
            <a:r>
              <a:rPr lang="en-US" sz="1600" dirty="0"/>
              <a:t>Q</a:t>
            </a:r>
          </a:p>
        </p:txBody>
      </p:sp>
      <p:cxnSp>
        <p:nvCxnSpPr>
          <p:cNvPr id="16" name="Straight Arrow Connector 15"/>
          <p:cNvCxnSpPr/>
          <p:nvPr/>
        </p:nvCxnSpPr>
        <p:spPr>
          <a:xfrm rot="10800000" flipV="1">
            <a:off x="4941876" y="3260413"/>
            <a:ext cx="691978" cy="5066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16018" y="2877353"/>
            <a:ext cx="2449181" cy="338554"/>
          </a:xfrm>
          <a:prstGeom prst="rect">
            <a:avLst/>
          </a:prstGeom>
          <a:noFill/>
        </p:spPr>
        <p:txBody>
          <a:bodyPr wrap="square" rtlCol="0">
            <a:spAutoFit/>
          </a:bodyPr>
          <a:lstStyle/>
          <a:p>
            <a:pPr algn="ctr"/>
            <a:r>
              <a:rPr lang="en-US" sz="1600" dirty="0"/>
              <a:t>consumer surplus (CS)</a:t>
            </a:r>
          </a:p>
        </p:txBody>
      </p:sp>
      <p:sp>
        <p:nvSpPr>
          <p:cNvPr id="18" name="TextBox 17"/>
          <p:cNvSpPr txBox="1"/>
          <p:nvPr/>
        </p:nvSpPr>
        <p:spPr>
          <a:xfrm>
            <a:off x="6289758" y="4293110"/>
            <a:ext cx="304578" cy="338554"/>
          </a:xfrm>
          <a:prstGeom prst="rect">
            <a:avLst/>
          </a:prstGeom>
          <a:noFill/>
        </p:spPr>
        <p:txBody>
          <a:bodyPr wrap="square" rtlCol="0">
            <a:spAutoFit/>
          </a:bodyPr>
          <a:lstStyle/>
          <a:p>
            <a:pPr algn="ctr"/>
            <a:r>
              <a:rPr lang="en-US" sz="1600" dirty="0">
                <a:solidFill>
                  <a:srgbClr val="0000FF"/>
                </a:solidFill>
              </a:rPr>
              <a:t>D</a:t>
            </a:r>
          </a:p>
        </p:txBody>
      </p:sp>
    </p:spTree>
    <p:extLst>
      <p:ext uri="{BB962C8B-B14F-4D97-AF65-F5344CB8AC3E}">
        <p14:creationId xmlns:p14="http://schemas.microsoft.com/office/powerpoint/2010/main" val="104768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p:bldP spid="15" grpId="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20"/>
            <a:ext cx="10515600" cy="1325563"/>
          </a:xfrm>
        </p:spPr>
        <p:txBody>
          <a:bodyPr/>
          <a:lstStyle/>
          <a:p>
            <a:r>
              <a:rPr lang="en-US" dirty="0">
                <a:solidFill>
                  <a:schemeClr val="accent1"/>
                </a:solidFill>
              </a:rPr>
              <a:t>Welfare analysis</a:t>
            </a:r>
          </a:p>
        </p:txBody>
      </p:sp>
      <p:sp>
        <p:nvSpPr>
          <p:cNvPr id="3" name="Content Placeholder 2"/>
          <p:cNvSpPr>
            <a:spLocks noGrp="1"/>
          </p:cNvSpPr>
          <p:nvPr>
            <p:ph idx="1"/>
          </p:nvPr>
        </p:nvSpPr>
        <p:spPr>
          <a:xfrm>
            <a:off x="516367" y="1452282"/>
            <a:ext cx="10837433" cy="4724681"/>
          </a:xfrm>
        </p:spPr>
        <p:txBody>
          <a:bodyPr>
            <a:normAutofit fontScale="85000" lnSpcReduction="20000"/>
          </a:bodyPr>
          <a:lstStyle/>
          <a:p>
            <a:r>
              <a:rPr lang="en-US" dirty="0"/>
              <a:t>One way to think about supply curves: the </a:t>
            </a:r>
            <a:r>
              <a:rPr lang="en-US" b="1" dirty="0"/>
              <a:t>height</a:t>
            </a:r>
            <a:r>
              <a:rPr lang="en-US" dirty="0"/>
              <a:t> of the curve at each point is the</a:t>
            </a:r>
            <a:r>
              <a:rPr lang="en-US" b="1" dirty="0"/>
              <a:t> willingness to supply </a:t>
            </a:r>
            <a:r>
              <a:rPr lang="en-US" dirty="0"/>
              <a:t>for the </a:t>
            </a:r>
            <a:r>
              <a:rPr lang="en-US" dirty="0" err="1"/>
              <a:t>Q</a:t>
            </a:r>
            <a:r>
              <a:rPr lang="en-US" baseline="30000" dirty="0" err="1"/>
              <a:t>th</a:t>
            </a:r>
            <a:r>
              <a:rPr lang="en-US" dirty="0"/>
              <a:t> unit.</a:t>
            </a:r>
          </a:p>
          <a:p>
            <a:r>
              <a:rPr lang="en-US" b="1" dirty="0"/>
              <a:t>Producer surplus: </a:t>
            </a:r>
            <a:r>
              <a:rPr lang="en-US" dirty="0"/>
              <a:t>the difference between price actually received and willingness to supply.</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Problem solving tip:</a:t>
            </a:r>
            <a:r>
              <a:rPr lang="en-US" dirty="0"/>
              <a:t> PS is the area above supply and below the price.</a:t>
            </a:r>
            <a:endParaRPr lang="en-US" b="1" dirty="0"/>
          </a:p>
        </p:txBody>
      </p:sp>
      <p:sp>
        <p:nvSpPr>
          <p:cNvPr id="19" name="Right Triangle 18"/>
          <p:cNvSpPr/>
          <p:nvPr/>
        </p:nvSpPr>
        <p:spPr>
          <a:xfrm rot="5400000">
            <a:off x="4791737" y="3867904"/>
            <a:ext cx="805731" cy="113246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20" name="Straight Arrow Connector 19"/>
          <p:cNvCxnSpPr/>
          <p:nvPr/>
        </p:nvCxnSpPr>
        <p:spPr>
          <a:xfrm rot="5400000" flipH="1" flipV="1">
            <a:off x="3435948" y="3805211"/>
            <a:ext cx="2384854" cy="24712"/>
          </a:xfrm>
          <a:prstGeom prst="straightConnector1">
            <a:avLst/>
          </a:prstGeom>
          <a:ln w="127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4616018" y="4997638"/>
            <a:ext cx="2953264" cy="1235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628375" y="4021454"/>
            <a:ext cx="116153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5283283" y="4515724"/>
            <a:ext cx="98854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937300" y="2649291"/>
            <a:ext cx="745148" cy="338554"/>
          </a:xfrm>
          <a:prstGeom prst="rect">
            <a:avLst/>
          </a:prstGeom>
          <a:noFill/>
        </p:spPr>
        <p:txBody>
          <a:bodyPr wrap="square" rtlCol="0">
            <a:spAutoFit/>
          </a:bodyPr>
          <a:lstStyle/>
          <a:p>
            <a:pPr algn="ctr"/>
            <a:r>
              <a:rPr lang="en-US" sz="1600" dirty="0"/>
              <a:t>Price</a:t>
            </a:r>
          </a:p>
        </p:txBody>
      </p:sp>
      <p:sp>
        <p:nvSpPr>
          <p:cNvPr id="25" name="TextBox 24"/>
          <p:cNvSpPr txBox="1"/>
          <p:nvPr/>
        </p:nvSpPr>
        <p:spPr>
          <a:xfrm>
            <a:off x="6817589" y="5013550"/>
            <a:ext cx="1299843" cy="338554"/>
          </a:xfrm>
          <a:prstGeom prst="rect">
            <a:avLst/>
          </a:prstGeom>
          <a:noFill/>
        </p:spPr>
        <p:txBody>
          <a:bodyPr wrap="square" rtlCol="0">
            <a:spAutoFit/>
          </a:bodyPr>
          <a:lstStyle/>
          <a:p>
            <a:pPr algn="ctr"/>
            <a:r>
              <a:rPr lang="en-US" sz="1600" dirty="0"/>
              <a:t>Quantity</a:t>
            </a:r>
          </a:p>
        </p:txBody>
      </p:sp>
      <p:sp>
        <p:nvSpPr>
          <p:cNvPr id="26" name="TextBox 25"/>
          <p:cNvSpPr txBox="1"/>
          <p:nvPr/>
        </p:nvSpPr>
        <p:spPr>
          <a:xfrm>
            <a:off x="4359486" y="3830243"/>
            <a:ext cx="228276" cy="338554"/>
          </a:xfrm>
          <a:prstGeom prst="rect">
            <a:avLst/>
          </a:prstGeom>
          <a:noFill/>
        </p:spPr>
        <p:txBody>
          <a:bodyPr wrap="square" rtlCol="0">
            <a:spAutoFit/>
          </a:bodyPr>
          <a:lstStyle/>
          <a:p>
            <a:pPr algn="ctr"/>
            <a:r>
              <a:rPr lang="en-US" sz="1600" dirty="0"/>
              <a:t>P</a:t>
            </a:r>
          </a:p>
        </p:txBody>
      </p:sp>
      <p:sp>
        <p:nvSpPr>
          <p:cNvPr id="27" name="TextBox 26"/>
          <p:cNvSpPr txBox="1"/>
          <p:nvPr/>
        </p:nvSpPr>
        <p:spPr>
          <a:xfrm>
            <a:off x="5626810" y="5005312"/>
            <a:ext cx="303835" cy="338554"/>
          </a:xfrm>
          <a:prstGeom prst="rect">
            <a:avLst/>
          </a:prstGeom>
          <a:noFill/>
        </p:spPr>
        <p:txBody>
          <a:bodyPr wrap="square" rtlCol="0">
            <a:spAutoFit/>
          </a:bodyPr>
          <a:lstStyle/>
          <a:p>
            <a:pPr algn="ctr"/>
            <a:r>
              <a:rPr lang="en-US" sz="1600" dirty="0"/>
              <a:t>Q</a:t>
            </a:r>
          </a:p>
        </p:txBody>
      </p:sp>
      <p:sp>
        <p:nvSpPr>
          <p:cNvPr id="28" name="TextBox 27"/>
          <p:cNvSpPr txBox="1"/>
          <p:nvPr/>
        </p:nvSpPr>
        <p:spPr>
          <a:xfrm>
            <a:off x="6064345" y="4398040"/>
            <a:ext cx="2053087" cy="338554"/>
          </a:xfrm>
          <a:prstGeom prst="rect">
            <a:avLst/>
          </a:prstGeom>
          <a:noFill/>
        </p:spPr>
        <p:txBody>
          <a:bodyPr wrap="square" rtlCol="0">
            <a:spAutoFit/>
          </a:bodyPr>
          <a:lstStyle/>
          <a:p>
            <a:pPr algn="ctr"/>
            <a:r>
              <a:rPr lang="en-US" sz="1600" dirty="0"/>
              <a:t>producer surplus (PS)</a:t>
            </a:r>
          </a:p>
        </p:txBody>
      </p:sp>
      <p:cxnSp>
        <p:nvCxnSpPr>
          <p:cNvPr id="29" name="Straight Connector 28"/>
          <p:cNvCxnSpPr/>
          <p:nvPr/>
        </p:nvCxnSpPr>
        <p:spPr>
          <a:xfrm flipV="1">
            <a:off x="4628375" y="3205908"/>
            <a:ext cx="2261287" cy="16434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621931" y="3287722"/>
            <a:ext cx="465438" cy="338554"/>
          </a:xfrm>
          <a:prstGeom prst="rect">
            <a:avLst/>
          </a:prstGeom>
          <a:noFill/>
        </p:spPr>
        <p:txBody>
          <a:bodyPr wrap="square" rtlCol="0">
            <a:spAutoFit/>
          </a:bodyPr>
          <a:lstStyle/>
          <a:p>
            <a:r>
              <a:rPr lang="en-US" sz="1600" dirty="0">
                <a:solidFill>
                  <a:srgbClr val="FF0000"/>
                </a:solidFill>
              </a:rPr>
              <a:t>S</a:t>
            </a:r>
          </a:p>
        </p:txBody>
      </p:sp>
      <p:cxnSp>
        <p:nvCxnSpPr>
          <p:cNvPr id="31" name="Straight Arrow Connector 30"/>
          <p:cNvCxnSpPr/>
          <p:nvPr/>
        </p:nvCxnSpPr>
        <p:spPr>
          <a:xfrm rot="10800000">
            <a:off x="4999080" y="4194451"/>
            <a:ext cx="1136821" cy="39541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37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p:bldP spid="27" grpId="0"/>
      <p:bldP spid="2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solidFill>
                  <a:schemeClr val="accent1"/>
                </a:solidFill>
              </a:rPr>
              <a:t>Welfare analysis</a:t>
            </a:r>
          </a:p>
        </p:txBody>
      </p:sp>
      <p:sp>
        <p:nvSpPr>
          <p:cNvPr id="3" name="Content Placeholder 2"/>
          <p:cNvSpPr>
            <a:spLocks noGrp="1"/>
          </p:cNvSpPr>
          <p:nvPr>
            <p:ph idx="1"/>
          </p:nvPr>
        </p:nvSpPr>
        <p:spPr>
          <a:xfrm>
            <a:off x="720762" y="1099692"/>
            <a:ext cx="10843709" cy="5656110"/>
          </a:xfrm>
        </p:spPr>
        <p:txBody>
          <a:bodyPr>
            <a:normAutofit fontScale="85000" lnSpcReduction="20000"/>
          </a:bodyPr>
          <a:lstStyle/>
          <a:p>
            <a:r>
              <a:rPr lang="en-US" b="1" dirty="0"/>
              <a:t>Total surplus: </a:t>
            </a:r>
            <a:r>
              <a:rPr lang="en-US" dirty="0"/>
              <a:t>the sum of consumer surplus and producer surplus.</a:t>
            </a:r>
          </a:p>
          <a:p>
            <a:pPr lvl="1"/>
            <a:r>
              <a:rPr lang="en-US" dirty="0"/>
              <a:t>This is economists’ main criterion for measuring market efficiency.</a:t>
            </a:r>
          </a:p>
          <a:p>
            <a:pPr lvl="1"/>
            <a:r>
              <a:rPr lang="en-US" dirty="0"/>
              <a:t>Equals: (willingness to pay) – (willingness to supply).</a:t>
            </a:r>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Problem solving tip:</a:t>
            </a:r>
            <a:r>
              <a:rPr lang="en-US" dirty="0"/>
              <a:t> TS is the area above supply and below demand.</a:t>
            </a:r>
            <a:endParaRPr lang="en-US" b="1" dirty="0"/>
          </a:p>
          <a:p>
            <a:r>
              <a:rPr lang="en-US" dirty="0"/>
              <a:t>Market equilibrium (P</a:t>
            </a:r>
            <a:r>
              <a:rPr lang="en-US" baseline="30000" dirty="0"/>
              <a:t>*</a:t>
            </a:r>
            <a:r>
              <a:rPr lang="en-US" dirty="0"/>
              <a:t>,Q</a:t>
            </a:r>
            <a:r>
              <a:rPr lang="en-US" baseline="30000" dirty="0"/>
              <a:t>*</a:t>
            </a:r>
            <a:r>
              <a:rPr lang="en-US" dirty="0"/>
              <a:t>) is </a:t>
            </a:r>
            <a:r>
              <a:rPr lang="en-US" b="1" dirty="0"/>
              <a:t>efficient:</a:t>
            </a:r>
            <a:r>
              <a:rPr lang="en-US" dirty="0"/>
              <a:t> each and every socially desirable unit (willingness to pay greater than willingness to supply) is produced!</a:t>
            </a:r>
          </a:p>
        </p:txBody>
      </p:sp>
      <p:sp>
        <p:nvSpPr>
          <p:cNvPr id="32" name="Right Triangle 31"/>
          <p:cNvSpPr/>
          <p:nvPr/>
        </p:nvSpPr>
        <p:spPr>
          <a:xfrm rot="5400000">
            <a:off x="4378411" y="3767199"/>
            <a:ext cx="803187" cy="1099755"/>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Right Triangle 32"/>
          <p:cNvSpPr/>
          <p:nvPr/>
        </p:nvSpPr>
        <p:spPr>
          <a:xfrm>
            <a:off x="4242488" y="2976365"/>
            <a:ext cx="1124465" cy="914400"/>
          </a:xfrm>
          <a:prstGeom prst="rtTriangl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4" name="Straight Arrow Connector 33"/>
          <p:cNvCxnSpPr/>
          <p:nvPr/>
        </p:nvCxnSpPr>
        <p:spPr>
          <a:xfrm rot="5400000" flipH="1" flipV="1">
            <a:off x="3037704" y="3686879"/>
            <a:ext cx="2384854" cy="24712"/>
          </a:xfrm>
          <a:prstGeom prst="straightConnector1">
            <a:avLst/>
          </a:prstGeom>
          <a:ln w="127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217774" y="4879306"/>
            <a:ext cx="2953264" cy="1235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242487" y="2951652"/>
            <a:ext cx="2323070" cy="192765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230131" y="3903122"/>
            <a:ext cx="116153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4885039" y="4397392"/>
            <a:ext cx="98854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281082" y="2515660"/>
            <a:ext cx="972519" cy="338554"/>
          </a:xfrm>
          <a:prstGeom prst="rect">
            <a:avLst/>
          </a:prstGeom>
          <a:noFill/>
        </p:spPr>
        <p:txBody>
          <a:bodyPr wrap="square" rtlCol="0">
            <a:spAutoFit/>
          </a:bodyPr>
          <a:lstStyle/>
          <a:p>
            <a:pPr algn="ctr"/>
            <a:r>
              <a:rPr lang="en-US" sz="1600" dirty="0"/>
              <a:t>Price</a:t>
            </a:r>
          </a:p>
        </p:txBody>
      </p:sp>
      <p:sp>
        <p:nvSpPr>
          <p:cNvPr id="40" name="TextBox 39"/>
          <p:cNvSpPr txBox="1"/>
          <p:nvPr/>
        </p:nvSpPr>
        <p:spPr>
          <a:xfrm>
            <a:off x="6373442" y="4895218"/>
            <a:ext cx="1366058" cy="338554"/>
          </a:xfrm>
          <a:prstGeom prst="rect">
            <a:avLst/>
          </a:prstGeom>
          <a:noFill/>
        </p:spPr>
        <p:txBody>
          <a:bodyPr wrap="square" rtlCol="0">
            <a:spAutoFit/>
          </a:bodyPr>
          <a:lstStyle/>
          <a:p>
            <a:pPr algn="ctr"/>
            <a:r>
              <a:rPr lang="en-US" sz="1600" dirty="0"/>
              <a:t>Quantity</a:t>
            </a:r>
          </a:p>
        </p:txBody>
      </p:sp>
      <p:sp>
        <p:nvSpPr>
          <p:cNvPr id="41" name="TextBox 40"/>
          <p:cNvSpPr txBox="1"/>
          <p:nvPr/>
        </p:nvSpPr>
        <p:spPr>
          <a:xfrm>
            <a:off x="3906862" y="3727210"/>
            <a:ext cx="367641" cy="338554"/>
          </a:xfrm>
          <a:prstGeom prst="rect">
            <a:avLst/>
          </a:prstGeom>
          <a:noFill/>
        </p:spPr>
        <p:txBody>
          <a:bodyPr wrap="square" rtlCol="0">
            <a:spAutoFit/>
          </a:bodyPr>
          <a:lstStyle/>
          <a:p>
            <a:pPr algn="ctr"/>
            <a:r>
              <a:rPr lang="en-US" sz="1600" dirty="0"/>
              <a:t>P</a:t>
            </a:r>
            <a:r>
              <a:rPr lang="en-US" sz="1600" baseline="30000" dirty="0"/>
              <a:t>*</a:t>
            </a:r>
          </a:p>
        </p:txBody>
      </p:sp>
      <p:sp>
        <p:nvSpPr>
          <p:cNvPr id="42" name="TextBox 41"/>
          <p:cNvSpPr txBox="1"/>
          <p:nvPr/>
        </p:nvSpPr>
        <p:spPr>
          <a:xfrm>
            <a:off x="5178281" y="4886980"/>
            <a:ext cx="404405" cy="338554"/>
          </a:xfrm>
          <a:prstGeom prst="rect">
            <a:avLst/>
          </a:prstGeom>
          <a:noFill/>
        </p:spPr>
        <p:txBody>
          <a:bodyPr wrap="square" rtlCol="0">
            <a:spAutoFit/>
          </a:bodyPr>
          <a:lstStyle/>
          <a:p>
            <a:pPr algn="ctr"/>
            <a:r>
              <a:rPr lang="en-US" sz="1600" dirty="0"/>
              <a:t>Q</a:t>
            </a:r>
            <a:r>
              <a:rPr lang="en-US" sz="1600" baseline="30000" dirty="0"/>
              <a:t>*</a:t>
            </a:r>
          </a:p>
        </p:txBody>
      </p:sp>
      <p:cxnSp>
        <p:nvCxnSpPr>
          <p:cNvPr id="43" name="Straight Arrow Connector 42"/>
          <p:cNvCxnSpPr/>
          <p:nvPr/>
        </p:nvCxnSpPr>
        <p:spPr>
          <a:xfrm rot="10800000" flipV="1">
            <a:off x="4600833" y="3087576"/>
            <a:ext cx="691978" cy="5066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096873" y="2882759"/>
            <a:ext cx="856734" cy="338554"/>
          </a:xfrm>
          <a:prstGeom prst="rect">
            <a:avLst/>
          </a:prstGeom>
          <a:noFill/>
        </p:spPr>
        <p:txBody>
          <a:bodyPr wrap="square" rtlCol="0">
            <a:spAutoFit/>
          </a:bodyPr>
          <a:lstStyle/>
          <a:p>
            <a:pPr algn="ctr"/>
            <a:r>
              <a:rPr lang="en-US" sz="1600" dirty="0"/>
              <a:t>CS</a:t>
            </a:r>
          </a:p>
        </p:txBody>
      </p:sp>
      <p:sp>
        <p:nvSpPr>
          <p:cNvPr id="45" name="TextBox 44"/>
          <p:cNvSpPr txBox="1"/>
          <p:nvPr/>
        </p:nvSpPr>
        <p:spPr>
          <a:xfrm>
            <a:off x="6161904" y="4351278"/>
            <a:ext cx="539579" cy="338554"/>
          </a:xfrm>
          <a:prstGeom prst="rect">
            <a:avLst/>
          </a:prstGeom>
          <a:noFill/>
        </p:spPr>
        <p:txBody>
          <a:bodyPr wrap="square" rtlCol="0">
            <a:spAutoFit/>
          </a:bodyPr>
          <a:lstStyle/>
          <a:p>
            <a:r>
              <a:rPr lang="en-US" sz="1600" dirty="0">
                <a:solidFill>
                  <a:srgbClr val="0000FF"/>
                </a:solidFill>
              </a:rPr>
              <a:t>D</a:t>
            </a:r>
          </a:p>
        </p:txBody>
      </p:sp>
      <p:cxnSp>
        <p:nvCxnSpPr>
          <p:cNvPr id="46" name="Straight Connector 45"/>
          <p:cNvCxnSpPr/>
          <p:nvPr/>
        </p:nvCxnSpPr>
        <p:spPr>
          <a:xfrm flipV="1">
            <a:off x="4230131" y="3087576"/>
            <a:ext cx="2261287" cy="164344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4600836" y="4076123"/>
            <a:ext cx="1643446" cy="988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241794" y="3992561"/>
            <a:ext cx="682111" cy="338554"/>
          </a:xfrm>
          <a:prstGeom prst="rect">
            <a:avLst/>
          </a:prstGeom>
          <a:noFill/>
        </p:spPr>
        <p:txBody>
          <a:bodyPr wrap="square" rtlCol="0">
            <a:spAutoFit/>
          </a:bodyPr>
          <a:lstStyle/>
          <a:p>
            <a:pPr algn="ctr"/>
            <a:r>
              <a:rPr lang="en-US" sz="1600" dirty="0"/>
              <a:t>PS</a:t>
            </a:r>
          </a:p>
        </p:txBody>
      </p:sp>
      <p:sp>
        <p:nvSpPr>
          <p:cNvPr id="49" name="TextBox 48"/>
          <p:cNvSpPr txBox="1"/>
          <p:nvPr/>
        </p:nvSpPr>
        <p:spPr>
          <a:xfrm>
            <a:off x="6223687" y="3169390"/>
            <a:ext cx="465438" cy="338554"/>
          </a:xfrm>
          <a:prstGeom prst="rect">
            <a:avLst/>
          </a:prstGeom>
          <a:noFill/>
        </p:spPr>
        <p:txBody>
          <a:bodyPr wrap="square" rtlCol="0">
            <a:spAutoFit/>
          </a:bodyPr>
          <a:lstStyle/>
          <a:p>
            <a:r>
              <a:rPr lang="en-US" sz="1600" dirty="0">
                <a:solidFill>
                  <a:srgbClr val="FF0000"/>
                </a:solidFill>
              </a:rPr>
              <a:t>S</a:t>
            </a:r>
          </a:p>
        </p:txBody>
      </p:sp>
      <p:sp>
        <p:nvSpPr>
          <p:cNvPr id="24" name="TextBox 23"/>
          <p:cNvSpPr txBox="1"/>
          <p:nvPr/>
        </p:nvSpPr>
        <p:spPr>
          <a:xfrm>
            <a:off x="6660794" y="3424926"/>
            <a:ext cx="2102206" cy="338554"/>
          </a:xfrm>
          <a:prstGeom prst="rect">
            <a:avLst/>
          </a:prstGeom>
          <a:noFill/>
        </p:spPr>
        <p:txBody>
          <a:bodyPr wrap="square" rtlCol="0">
            <a:spAutoFit/>
          </a:bodyPr>
          <a:lstStyle/>
          <a:p>
            <a:pPr algn="ctr"/>
            <a:r>
              <a:rPr lang="en-US" sz="1600" dirty="0"/>
              <a:t>Total Surplus = CS + PS</a:t>
            </a:r>
          </a:p>
        </p:txBody>
      </p:sp>
    </p:spTree>
    <p:extLst>
      <p:ext uri="{BB962C8B-B14F-4D97-AF65-F5344CB8AC3E}">
        <p14:creationId xmlns:p14="http://schemas.microsoft.com/office/powerpoint/2010/main" val="72764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44" grpId="0"/>
      <p:bldP spid="48" grpId="0"/>
      <p:bldP spid="2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CA" dirty="0">
                <a:solidFill>
                  <a:schemeClr val="accent1"/>
                </a:solidFill>
              </a:rPr>
              <a:t>There is renewed interest among firms in welfare analysis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15839954"/>
              </p:ext>
            </p:extLst>
          </p:nvPr>
        </p:nvGraphicFramePr>
        <p:xfrm>
          <a:off x="436880" y="1402080"/>
          <a:ext cx="11125200" cy="5252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2601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CA" dirty="0">
                <a:solidFill>
                  <a:schemeClr val="accent1"/>
                </a:solidFill>
              </a:rPr>
              <a:t>Platform value and fees/taxes</a:t>
            </a:r>
          </a:p>
        </p:txBody>
      </p:sp>
      <p:sp>
        <p:nvSpPr>
          <p:cNvPr id="3" name="Content Placeholder 2"/>
          <p:cNvSpPr>
            <a:spLocks noGrp="1"/>
          </p:cNvSpPr>
          <p:nvPr>
            <p:ph idx="1"/>
          </p:nvPr>
        </p:nvSpPr>
        <p:spPr>
          <a:xfrm>
            <a:off x="838200" y="1825625"/>
            <a:ext cx="3583193" cy="4351338"/>
          </a:xfrm>
        </p:spPr>
        <p:txBody>
          <a:bodyPr/>
          <a:lstStyle/>
          <a:p>
            <a:r>
              <a:rPr lang="en-CA" dirty="0"/>
              <a:t>What is CS and PS before/after the tax/fee?</a:t>
            </a:r>
          </a:p>
          <a:p>
            <a:endParaRPr lang="en-CA" dirty="0"/>
          </a:p>
          <a:p>
            <a:r>
              <a:rPr lang="en-CA" dirty="0"/>
              <a:t>Harder one: Can you see tax revenue ($3 times number of gallons) on the graph?</a:t>
            </a:r>
          </a:p>
        </p:txBody>
      </p:sp>
      <p:pic>
        <p:nvPicPr>
          <p:cNvPr id="4" name="Picture 3"/>
          <p:cNvPicPr>
            <a:picLocks noChangeAspect="1"/>
          </p:cNvPicPr>
          <p:nvPr/>
        </p:nvPicPr>
        <p:blipFill>
          <a:blip r:embed="rId2"/>
          <a:stretch>
            <a:fillRect/>
          </a:stretch>
        </p:blipFill>
        <p:spPr>
          <a:xfrm>
            <a:off x="5565959" y="1206815"/>
            <a:ext cx="5212532" cy="4444369"/>
          </a:xfrm>
          <a:prstGeom prst="rect">
            <a:avLst/>
          </a:prstGeom>
        </p:spPr>
      </p:pic>
    </p:spTree>
    <p:extLst>
      <p:ext uri="{BB962C8B-B14F-4D97-AF65-F5344CB8AC3E}">
        <p14:creationId xmlns:p14="http://schemas.microsoft.com/office/powerpoint/2010/main" val="42556669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CA" dirty="0">
                <a:solidFill>
                  <a:schemeClr val="accent1"/>
                </a:solidFill>
              </a:rPr>
              <a:t>Review: Supply and Demand</a:t>
            </a:r>
          </a:p>
        </p:txBody>
      </p:sp>
      <p:sp>
        <p:nvSpPr>
          <p:cNvPr id="3" name="Content Placeholder 2"/>
          <p:cNvSpPr>
            <a:spLocks noGrp="1"/>
          </p:cNvSpPr>
          <p:nvPr>
            <p:ph idx="1"/>
          </p:nvPr>
        </p:nvSpPr>
        <p:spPr/>
        <p:txBody>
          <a:bodyPr/>
          <a:lstStyle/>
          <a:p>
            <a:r>
              <a:rPr lang="en-CA" dirty="0"/>
              <a:t>We can combine a MARKET demand curve with a market supply curve to understand prices and quantities in markets</a:t>
            </a:r>
          </a:p>
          <a:p>
            <a:pPr lvl="1"/>
            <a:r>
              <a:rPr lang="en-CA" dirty="0"/>
              <a:t>How will they change when forces change?</a:t>
            </a:r>
          </a:p>
          <a:p>
            <a:pPr lvl="1"/>
            <a:r>
              <a:rPr lang="en-CA" dirty="0"/>
              <a:t>How do policies impact markets?</a:t>
            </a:r>
          </a:p>
          <a:p>
            <a:pPr lvl="1"/>
            <a:endParaRPr lang="en-CA" dirty="0"/>
          </a:p>
          <a:p>
            <a:r>
              <a:rPr lang="en-CA" dirty="0"/>
              <a:t>We can use these same tools to understand the well being of participants in these markets</a:t>
            </a:r>
          </a:p>
          <a:p>
            <a:endParaRPr lang="en-CA" dirty="0"/>
          </a:p>
          <a:p>
            <a:r>
              <a:rPr lang="en-CA" dirty="0"/>
              <a:t>If the firm is a platform: how do decisions impact the platform?</a:t>
            </a:r>
          </a:p>
          <a:p>
            <a:endParaRPr lang="en-CA" dirty="0"/>
          </a:p>
        </p:txBody>
      </p:sp>
    </p:spTree>
    <p:extLst>
      <p:ext uri="{BB962C8B-B14F-4D97-AF65-F5344CB8AC3E}">
        <p14:creationId xmlns:p14="http://schemas.microsoft.com/office/powerpoint/2010/main" val="3603955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CA" dirty="0">
                <a:solidFill>
                  <a:schemeClr val="accent1"/>
                </a:solidFill>
              </a:rPr>
              <a:t>Review: Supply and Demand</a:t>
            </a:r>
            <a:endParaRPr lang="en-US" dirty="0">
              <a:solidFill>
                <a:schemeClr val="accent1"/>
              </a:solidFill>
            </a:endParaRPr>
          </a:p>
        </p:txBody>
      </p:sp>
      <p:sp>
        <p:nvSpPr>
          <p:cNvPr id="3" name="Content Placeholder 2"/>
          <p:cNvSpPr>
            <a:spLocks noGrp="1"/>
          </p:cNvSpPr>
          <p:nvPr>
            <p:ph idx="1"/>
          </p:nvPr>
        </p:nvSpPr>
        <p:spPr>
          <a:xfrm>
            <a:off x="398033" y="1690687"/>
            <a:ext cx="10955767" cy="4486275"/>
          </a:xfrm>
        </p:spPr>
        <p:txBody>
          <a:bodyPr>
            <a:normAutofit/>
          </a:bodyPr>
          <a:lstStyle/>
          <a:p>
            <a:r>
              <a:rPr lang="en-US" dirty="0"/>
              <a:t>Concepts:</a:t>
            </a:r>
          </a:p>
          <a:p>
            <a:pPr lvl="1"/>
            <a:r>
              <a:rPr lang="en-US" dirty="0"/>
              <a:t>Demand curves and supply curves for a market</a:t>
            </a:r>
          </a:p>
          <a:p>
            <a:pPr lvl="1"/>
            <a:r>
              <a:rPr lang="en-US" dirty="0"/>
              <a:t>Market equilibrium ⟺ supply equals demand</a:t>
            </a:r>
          </a:p>
          <a:p>
            <a:pPr lvl="1"/>
            <a:r>
              <a:rPr lang="en-US" dirty="0"/>
              <a:t>Transactions create value: consumer and producer surplus</a:t>
            </a:r>
          </a:p>
          <a:p>
            <a:endParaRPr lang="en-US" dirty="0"/>
          </a:p>
          <a:p>
            <a:r>
              <a:rPr lang="en-US" dirty="0"/>
              <a:t>How do we use these ideas?</a:t>
            </a:r>
          </a:p>
          <a:p>
            <a:pPr lvl="1"/>
            <a:r>
              <a:rPr lang="en-US" dirty="0"/>
              <a:t>Demand and supply shifters change prices and quantities; formulate hypotheses and develop forecasts about price trends in competitive markets.</a:t>
            </a:r>
          </a:p>
          <a:p>
            <a:pPr lvl="1"/>
            <a:r>
              <a:rPr lang="en-US" dirty="0"/>
              <a:t>Predict implications of policy changes for market conditions. These “policy changes” might correspond to firm decisions when the firm is a platform</a:t>
            </a:r>
          </a:p>
        </p:txBody>
      </p:sp>
    </p:spTree>
    <p:extLst>
      <p:ext uri="{BB962C8B-B14F-4D97-AF65-F5344CB8AC3E}">
        <p14:creationId xmlns:p14="http://schemas.microsoft.com/office/powerpoint/2010/main" val="378272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CA" dirty="0">
                <a:solidFill>
                  <a:schemeClr val="accent1"/>
                </a:solidFill>
              </a:rPr>
              <a:t>Demand is a story</a:t>
            </a:r>
          </a:p>
        </p:txBody>
      </p:sp>
      <p:sp>
        <p:nvSpPr>
          <p:cNvPr id="3" name="Content Placeholder 2"/>
          <p:cNvSpPr>
            <a:spLocks noGrp="1"/>
          </p:cNvSpPr>
          <p:nvPr>
            <p:ph idx="1"/>
          </p:nvPr>
        </p:nvSpPr>
        <p:spPr/>
        <p:txBody>
          <a:bodyPr>
            <a:normAutofit/>
          </a:bodyPr>
          <a:lstStyle/>
          <a:p>
            <a:r>
              <a:rPr lang="en-CA" dirty="0"/>
              <a:t>Demand relates prices and quantities; how many units would be purchased at a given per-unit price (</a:t>
            </a:r>
            <a:r>
              <a:rPr lang="en-CA" i="1" dirty="0"/>
              <a:t>quantity demanded</a:t>
            </a:r>
            <a:r>
              <a:rPr lang="en-CA" dirty="0"/>
              <a:t>)</a:t>
            </a:r>
          </a:p>
          <a:p>
            <a:r>
              <a:rPr lang="en-CA" dirty="0">
                <a:solidFill>
                  <a:srgbClr val="FF0000"/>
                </a:solidFill>
              </a:rPr>
              <a:t>As if the customer (or customers) could buy all they want at a flat, per unit price (like in the bulk food section)</a:t>
            </a:r>
          </a:p>
          <a:p>
            <a:r>
              <a:rPr lang="en-US" dirty="0"/>
              <a:t>The lower the price, the more people want (“Law of Demand”) (“Demand slopes down”)</a:t>
            </a:r>
          </a:p>
          <a:p>
            <a:r>
              <a:rPr lang="en-US" dirty="0"/>
              <a:t> Demand isn’t fixed over time; the one-percent four-percent rule could change, for GM, or it could stay the same and the quantity purchased at $20,000 could change. But demand refers to any given price-quantity relationship, fixed at some point in time</a:t>
            </a:r>
          </a:p>
          <a:p>
            <a:endParaRPr lang="en-CA" dirty="0"/>
          </a:p>
        </p:txBody>
      </p:sp>
    </p:spTree>
    <p:extLst>
      <p:ext uri="{BB962C8B-B14F-4D97-AF65-F5344CB8AC3E}">
        <p14:creationId xmlns:p14="http://schemas.microsoft.com/office/powerpoint/2010/main" val="1867111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CA" dirty="0">
                <a:solidFill>
                  <a:schemeClr val="accent1"/>
                </a:solidFill>
              </a:rPr>
              <a:t>The law of demand: Uber</a:t>
            </a:r>
          </a:p>
        </p:txBody>
      </p:sp>
      <p:sp>
        <p:nvSpPr>
          <p:cNvPr id="3" name="Content Placeholder 2"/>
          <p:cNvSpPr>
            <a:spLocks noGrp="1"/>
          </p:cNvSpPr>
          <p:nvPr>
            <p:ph idx="1"/>
          </p:nvPr>
        </p:nvSpPr>
        <p:spPr/>
        <p:txBody>
          <a:bodyPr/>
          <a:lstStyle/>
          <a:p>
            <a:endParaRPr lang="en-CA" dirty="0"/>
          </a:p>
        </p:txBody>
      </p:sp>
      <p:pic>
        <p:nvPicPr>
          <p:cNvPr id="4" name="Picture 3"/>
          <p:cNvPicPr>
            <a:picLocks noChangeAspect="1"/>
          </p:cNvPicPr>
          <p:nvPr/>
        </p:nvPicPr>
        <p:blipFill>
          <a:blip r:embed="rId3"/>
          <a:stretch>
            <a:fillRect/>
          </a:stretch>
        </p:blipFill>
        <p:spPr>
          <a:xfrm>
            <a:off x="1687696" y="1285575"/>
            <a:ext cx="7694888" cy="5018405"/>
          </a:xfrm>
          <a:prstGeom prst="rect">
            <a:avLst/>
          </a:prstGeom>
        </p:spPr>
      </p:pic>
      <p:cxnSp>
        <p:nvCxnSpPr>
          <p:cNvPr id="6" name="Straight Arrow Connector 5"/>
          <p:cNvCxnSpPr/>
          <p:nvPr/>
        </p:nvCxnSpPr>
        <p:spPr>
          <a:xfrm flipH="1">
            <a:off x="5669280" y="3291840"/>
            <a:ext cx="4130936" cy="150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883200" y="3001383"/>
            <a:ext cx="2229911" cy="1754326"/>
          </a:xfrm>
          <a:prstGeom prst="rect">
            <a:avLst/>
          </a:prstGeom>
          <a:noFill/>
        </p:spPr>
        <p:txBody>
          <a:bodyPr wrap="square" rtlCol="0">
            <a:spAutoFit/>
          </a:bodyPr>
          <a:lstStyle/>
          <a:p>
            <a:r>
              <a:rPr lang="en-CA" dirty="0"/>
              <a:t>At the boundary, conditions are roughly held fixed, but prices are higher to the right of the boundary</a:t>
            </a:r>
          </a:p>
        </p:txBody>
      </p:sp>
      <p:cxnSp>
        <p:nvCxnSpPr>
          <p:cNvPr id="9" name="Straight Arrow Connector 8"/>
          <p:cNvCxnSpPr/>
          <p:nvPr/>
        </p:nvCxnSpPr>
        <p:spPr>
          <a:xfrm flipV="1">
            <a:off x="3259567" y="6176963"/>
            <a:ext cx="1764254" cy="299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14862" y="5934670"/>
            <a:ext cx="1429512" cy="923330"/>
          </a:xfrm>
          <a:prstGeom prst="rect">
            <a:avLst/>
          </a:prstGeom>
          <a:noFill/>
        </p:spPr>
        <p:txBody>
          <a:bodyPr wrap="square" rtlCol="0">
            <a:spAutoFit/>
          </a:bodyPr>
          <a:lstStyle/>
          <a:p>
            <a:r>
              <a:rPr lang="en-CA" dirty="0"/>
              <a:t>A measure of demand conditions</a:t>
            </a:r>
          </a:p>
        </p:txBody>
      </p:sp>
    </p:spTree>
    <p:extLst>
      <p:ext uri="{BB962C8B-B14F-4D97-AF65-F5344CB8AC3E}">
        <p14:creationId xmlns:p14="http://schemas.microsoft.com/office/powerpoint/2010/main" val="15094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a:solidFill>
                  <a:schemeClr val="accent1"/>
                </a:solidFill>
              </a:rPr>
              <a:t>Demand: other factors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040577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41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6" y="-8304"/>
            <a:ext cx="10515600" cy="1325563"/>
          </a:xfrm>
        </p:spPr>
        <p:txBody>
          <a:bodyPr/>
          <a:lstStyle/>
          <a:p>
            <a:r>
              <a:rPr lang="en-US" dirty="0">
                <a:solidFill>
                  <a:schemeClr val="accent1"/>
                </a:solidFill>
              </a:rPr>
              <a:t>Demand: other factors</a:t>
            </a:r>
          </a:p>
        </p:txBody>
      </p:sp>
      <p:sp>
        <p:nvSpPr>
          <p:cNvPr id="3" name="Content Placeholder 2"/>
          <p:cNvSpPr>
            <a:spLocks noGrp="1"/>
          </p:cNvSpPr>
          <p:nvPr>
            <p:ph idx="1"/>
          </p:nvPr>
        </p:nvSpPr>
        <p:spPr>
          <a:xfrm>
            <a:off x="1975701" y="1099693"/>
            <a:ext cx="8229600" cy="1254041"/>
          </a:xfrm>
        </p:spPr>
        <p:txBody>
          <a:bodyPr>
            <a:normAutofit fontScale="62500" lnSpcReduction="20000"/>
          </a:bodyPr>
          <a:lstStyle/>
          <a:p>
            <a:r>
              <a:rPr lang="en-US" dirty="0"/>
              <a:t>Suppose D</a:t>
            </a:r>
            <a:r>
              <a:rPr lang="en-US" baseline="-25000" dirty="0"/>
              <a:t>1</a:t>
            </a:r>
            <a:r>
              <a:rPr lang="en-US" dirty="0"/>
              <a:t> is the initial demand curve for GM trucks.</a:t>
            </a:r>
          </a:p>
          <a:p>
            <a:r>
              <a:rPr lang="en-US" dirty="0"/>
              <a:t>What happens if GM raises its price from P</a:t>
            </a:r>
            <a:r>
              <a:rPr lang="en-US" baseline="-25000" dirty="0"/>
              <a:t>1</a:t>
            </a:r>
            <a:r>
              <a:rPr lang="en-US" dirty="0"/>
              <a:t> to P</a:t>
            </a:r>
            <a:r>
              <a:rPr lang="en-US" baseline="-25000" dirty="0"/>
              <a:t>2</a:t>
            </a:r>
            <a:r>
              <a:rPr lang="en-US" dirty="0"/>
              <a:t>?</a:t>
            </a:r>
          </a:p>
          <a:p>
            <a:r>
              <a:rPr lang="en-US" dirty="0"/>
              <a:t>What if people discover GM trucks have a fire risk?</a:t>
            </a:r>
          </a:p>
          <a:p>
            <a:r>
              <a:rPr lang="en-US" dirty="0"/>
              <a:t>What if the price of Ford trucks goes down?</a:t>
            </a:r>
          </a:p>
        </p:txBody>
      </p:sp>
      <p:sp>
        <p:nvSpPr>
          <p:cNvPr id="6" name="Content Placeholder 2"/>
          <p:cNvSpPr txBox="1">
            <a:spLocks/>
          </p:cNvSpPr>
          <p:nvPr/>
        </p:nvSpPr>
        <p:spPr>
          <a:xfrm>
            <a:off x="5976465" y="2353733"/>
            <a:ext cx="4228836" cy="3380294"/>
          </a:xfrm>
          <a:prstGeom prst="rect">
            <a:avLst/>
          </a:prstGeom>
        </p:spPr>
        <p:txBody>
          <a:bodyPr vert="horz" lIns="182880" tIns="91440" rIns="182880" bIns="91440" rtlCol="0" anchor="t" anchorCtr="0">
            <a:normAutofit/>
          </a:bodyPr>
          <a:lstStyle>
            <a:lvl1pPr marL="342900" indent="-342900" algn="l" defTabSz="457200" rtl="0" eaLnBrk="1" latinLnBrk="0" hangingPunct="1">
              <a:spcBef>
                <a:spcPct val="20000"/>
              </a:spcBef>
              <a:buClr>
                <a:srgbClr val="80878F"/>
              </a:buClr>
              <a:buSzPct val="100000"/>
              <a:buFont typeface="Arial Unicode MS"/>
              <a:buChar char="▶"/>
              <a:defRPr sz="2000" kern="1200">
                <a:solidFill>
                  <a:schemeClr val="tx1"/>
                </a:solidFill>
                <a:latin typeface="Calibri"/>
                <a:ea typeface="+mn-ea"/>
                <a:cs typeface="+mn-cs"/>
              </a:defRPr>
            </a:lvl1pPr>
            <a:lvl2pPr marL="742950" indent="-285750" algn="l" defTabSz="457200" rtl="0" eaLnBrk="1" latinLnBrk="0" hangingPunct="1">
              <a:spcBef>
                <a:spcPct val="20000"/>
              </a:spcBef>
              <a:buClr>
                <a:srgbClr val="80878F"/>
              </a:buClr>
              <a:buSzPct val="100000"/>
              <a:buFont typeface="Arial Unicode MS"/>
              <a:buChar char="▶"/>
              <a:defRPr sz="1800" kern="1200">
                <a:solidFill>
                  <a:schemeClr val="tx1"/>
                </a:solidFill>
                <a:latin typeface="Calibri"/>
                <a:ea typeface="+mn-ea"/>
                <a:cs typeface="+mn-cs"/>
              </a:defRPr>
            </a:lvl2pPr>
            <a:lvl3pPr marL="1143000" indent="-228600" algn="l" defTabSz="457200" rtl="0" eaLnBrk="1" latinLnBrk="0" hangingPunct="1">
              <a:spcBef>
                <a:spcPct val="20000"/>
              </a:spcBef>
              <a:buClr>
                <a:srgbClr val="80878F"/>
              </a:buClr>
              <a:buSzPct val="100000"/>
              <a:buFont typeface="Arial Unicode MS"/>
              <a:buChar char="▶"/>
              <a:defRPr sz="1600" kern="1200">
                <a:solidFill>
                  <a:schemeClr val="tx1"/>
                </a:solidFill>
                <a:latin typeface="Calibri"/>
                <a:ea typeface="+mn-ea"/>
                <a:cs typeface="+mn-cs"/>
              </a:defRPr>
            </a:lvl3pPr>
            <a:lvl4pPr marL="1600200" indent="-228600" algn="l" defTabSz="457200" rtl="0" eaLnBrk="1" latinLnBrk="0" hangingPunct="1">
              <a:spcBef>
                <a:spcPct val="20000"/>
              </a:spcBef>
              <a:buClr>
                <a:srgbClr val="80878F"/>
              </a:buClr>
              <a:buSzPct val="100000"/>
              <a:buFont typeface="Arial Unicode MS"/>
              <a:buChar char="▶"/>
              <a:defRPr sz="1400" kern="1200">
                <a:solidFill>
                  <a:schemeClr val="tx1"/>
                </a:solidFill>
                <a:latin typeface="Calibri"/>
                <a:ea typeface="+mn-ea"/>
                <a:cs typeface="+mn-cs"/>
              </a:defRPr>
            </a:lvl4pPr>
            <a:lvl5pPr marL="2057400" indent="-228600" algn="l" defTabSz="457200" rtl="0" eaLnBrk="1" latinLnBrk="0" hangingPunct="1">
              <a:spcBef>
                <a:spcPct val="20000"/>
              </a:spcBef>
              <a:buClr>
                <a:srgbClr val="80878F"/>
              </a:buClr>
              <a:buSzPct val="100000"/>
              <a:buFont typeface="Arial Unicode MS"/>
              <a:buChar char="▶"/>
              <a:defRPr sz="1400" kern="1200">
                <a:solidFill>
                  <a:schemeClr val="tx1"/>
                </a:solidFill>
                <a:latin typeface="Calibri"/>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Crucial to distinguish between:</a:t>
            </a:r>
          </a:p>
          <a:p>
            <a:pPr lvl="1"/>
            <a:r>
              <a:rPr lang="en-US" dirty="0"/>
              <a:t>Changes in quantity demanded (movements </a:t>
            </a:r>
            <a:r>
              <a:rPr lang="en-US" b="1" dirty="0"/>
              <a:t>along</a:t>
            </a:r>
            <a:r>
              <a:rPr lang="en-US" dirty="0"/>
              <a:t> the demand curve when price changes)</a:t>
            </a:r>
          </a:p>
          <a:p>
            <a:pPr lvl="1"/>
            <a:r>
              <a:rPr lang="en-US" dirty="0"/>
              <a:t>Changes in demand (</a:t>
            </a:r>
            <a:r>
              <a:rPr lang="en-US" b="1" dirty="0"/>
              <a:t>shifts</a:t>
            </a:r>
            <a:r>
              <a:rPr lang="en-US" dirty="0"/>
              <a:t> in the curve itself when other factors change)</a:t>
            </a:r>
          </a:p>
        </p:txBody>
      </p:sp>
      <p:cxnSp>
        <p:nvCxnSpPr>
          <p:cNvPr id="38" name="Straight Arrow Connector 37"/>
          <p:cNvCxnSpPr/>
          <p:nvPr/>
        </p:nvCxnSpPr>
        <p:spPr>
          <a:xfrm rot="5400000" flipH="1" flipV="1">
            <a:off x="1324349" y="3575021"/>
            <a:ext cx="2455101" cy="1252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545635" y="4808835"/>
            <a:ext cx="2931090" cy="1588"/>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708474" y="2967510"/>
            <a:ext cx="1741117" cy="1728591"/>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6200000" flipH="1">
            <a:off x="4080075" y="4389215"/>
            <a:ext cx="864296" cy="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975701" y="2453766"/>
            <a:ext cx="647176" cy="338554"/>
          </a:xfrm>
          <a:prstGeom prst="rect">
            <a:avLst/>
          </a:prstGeom>
          <a:noFill/>
        </p:spPr>
        <p:txBody>
          <a:bodyPr wrap="square" rtlCol="0">
            <a:spAutoFit/>
          </a:bodyPr>
          <a:lstStyle/>
          <a:p>
            <a:r>
              <a:rPr lang="en-US" sz="1600" dirty="0"/>
              <a:t>Price</a:t>
            </a:r>
          </a:p>
        </p:txBody>
      </p:sp>
      <p:sp>
        <p:nvSpPr>
          <p:cNvPr id="43" name="TextBox 42"/>
          <p:cNvSpPr txBox="1"/>
          <p:nvPr/>
        </p:nvSpPr>
        <p:spPr>
          <a:xfrm>
            <a:off x="4802407" y="4848501"/>
            <a:ext cx="918278" cy="338554"/>
          </a:xfrm>
          <a:prstGeom prst="rect">
            <a:avLst/>
          </a:prstGeom>
          <a:noFill/>
        </p:spPr>
        <p:txBody>
          <a:bodyPr wrap="square" rtlCol="0">
            <a:spAutoFit/>
          </a:bodyPr>
          <a:lstStyle/>
          <a:p>
            <a:r>
              <a:rPr lang="en-US" sz="1600" dirty="0"/>
              <a:t>Quantity</a:t>
            </a:r>
          </a:p>
        </p:txBody>
      </p:sp>
      <p:sp>
        <p:nvSpPr>
          <p:cNvPr id="44" name="TextBox 43"/>
          <p:cNvSpPr txBox="1"/>
          <p:nvPr/>
        </p:nvSpPr>
        <p:spPr>
          <a:xfrm>
            <a:off x="2209441" y="3758736"/>
            <a:ext cx="473902" cy="338554"/>
          </a:xfrm>
          <a:prstGeom prst="rect">
            <a:avLst/>
          </a:prstGeom>
          <a:noFill/>
        </p:spPr>
        <p:txBody>
          <a:bodyPr wrap="square" rtlCol="0">
            <a:spAutoFit/>
          </a:bodyPr>
          <a:lstStyle/>
          <a:p>
            <a:r>
              <a:rPr lang="en-US" sz="1600" dirty="0"/>
              <a:t>P</a:t>
            </a:r>
            <a:r>
              <a:rPr lang="en-US" sz="1600" baseline="-25000" dirty="0"/>
              <a:t>1</a:t>
            </a:r>
            <a:endParaRPr lang="en-US" sz="1600" dirty="0"/>
          </a:p>
        </p:txBody>
      </p:sp>
      <p:sp>
        <p:nvSpPr>
          <p:cNvPr id="45" name="TextBox 44"/>
          <p:cNvSpPr txBox="1"/>
          <p:nvPr/>
        </p:nvSpPr>
        <p:spPr>
          <a:xfrm>
            <a:off x="4303452" y="4813011"/>
            <a:ext cx="473902" cy="338554"/>
          </a:xfrm>
          <a:prstGeom prst="rect">
            <a:avLst/>
          </a:prstGeom>
          <a:noFill/>
        </p:spPr>
        <p:txBody>
          <a:bodyPr wrap="square" rtlCol="0">
            <a:spAutoFit/>
          </a:bodyPr>
          <a:lstStyle/>
          <a:p>
            <a:r>
              <a:rPr lang="en-US" sz="1600" dirty="0"/>
              <a:t>Q</a:t>
            </a:r>
            <a:r>
              <a:rPr lang="en-US" sz="1600" baseline="-25000" dirty="0"/>
              <a:t>1</a:t>
            </a:r>
            <a:endParaRPr lang="en-US" sz="1600" dirty="0"/>
          </a:p>
        </p:txBody>
      </p:sp>
      <p:sp>
        <p:nvSpPr>
          <p:cNvPr id="46" name="TextBox 45"/>
          <p:cNvSpPr txBox="1"/>
          <p:nvPr/>
        </p:nvSpPr>
        <p:spPr>
          <a:xfrm>
            <a:off x="2737698" y="2758742"/>
            <a:ext cx="473902" cy="338554"/>
          </a:xfrm>
          <a:prstGeom prst="rect">
            <a:avLst/>
          </a:prstGeom>
          <a:noFill/>
        </p:spPr>
        <p:txBody>
          <a:bodyPr wrap="square" rtlCol="0">
            <a:spAutoFit/>
          </a:bodyPr>
          <a:lstStyle/>
          <a:p>
            <a:r>
              <a:rPr lang="en-US" sz="1600" dirty="0">
                <a:solidFill>
                  <a:srgbClr val="0000FF"/>
                </a:solidFill>
              </a:rPr>
              <a:t>D</a:t>
            </a:r>
            <a:r>
              <a:rPr lang="en-US" sz="1600" baseline="-25000" dirty="0">
                <a:solidFill>
                  <a:srgbClr val="0000FF"/>
                </a:solidFill>
              </a:rPr>
              <a:t>2</a:t>
            </a:r>
            <a:endParaRPr lang="en-US" sz="1600" dirty="0">
              <a:solidFill>
                <a:srgbClr val="0000FF"/>
              </a:solidFill>
            </a:endParaRPr>
          </a:p>
        </p:txBody>
      </p:sp>
      <p:cxnSp>
        <p:nvCxnSpPr>
          <p:cNvPr id="47" name="Straight Connector 46"/>
          <p:cNvCxnSpPr/>
          <p:nvPr/>
        </p:nvCxnSpPr>
        <p:spPr>
          <a:xfrm>
            <a:off x="2570687" y="3932013"/>
            <a:ext cx="1954061"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585300" y="3493602"/>
            <a:ext cx="1513563" cy="208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5400000">
            <a:off x="3399493" y="4157484"/>
            <a:ext cx="1325668" cy="20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215206" y="3317886"/>
            <a:ext cx="599652" cy="338554"/>
          </a:xfrm>
          <a:prstGeom prst="rect">
            <a:avLst/>
          </a:prstGeom>
          <a:noFill/>
        </p:spPr>
        <p:txBody>
          <a:bodyPr wrap="square" rtlCol="0">
            <a:spAutoFit/>
          </a:bodyPr>
          <a:lstStyle/>
          <a:p>
            <a:r>
              <a:rPr lang="en-US" sz="1600" dirty="0"/>
              <a:t>P</a:t>
            </a:r>
            <a:r>
              <a:rPr lang="en-US" sz="1600" baseline="-25000" dirty="0"/>
              <a:t>2</a:t>
            </a:r>
            <a:endParaRPr lang="en-US" sz="1600" dirty="0"/>
          </a:p>
        </p:txBody>
      </p:sp>
      <p:sp>
        <p:nvSpPr>
          <p:cNvPr id="51" name="TextBox 50"/>
          <p:cNvSpPr txBox="1"/>
          <p:nvPr/>
        </p:nvSpPr>
        <p:spPr>
          <a:xfrm>
            <a:off x="3829549" y="4815099"/>
            <a:ext cx="473902" cy="338554"/>
          </a:xfrm>
          <a:prstGeom prst="rect">
            <a:avLst/>
          </a:prstGeom>
          <a:noFill/>
        </p:spPr>
        <p:txBody>
          <a:bodyPr wrap="square" rtlCol="0">
            <a:spAutoFit/>
          </a:bodyPr>
          <a:lstStyle/>
          <a:p>
            <a:r>
              <a:rPr lang="en-US" sz="1600" dirty="0"/>
              <a:t>Q</a:t>
            </a:r>
            <a:r>
              <a:rPr lang="en-US" sz="1600" baseline="-25000" dirty="0"/>
              <a:t>2</a:t>
            </a:r>
            <a:endParaRPr lang="en-US" sz="1600" dirty="0"/>
          </a:p>
        </p:txBody>
      </p:sp>
      <p:cxnSp>
        <p:nvCxnSpPr>
          <p:cNvPr id="52" name="Straight Connector 51"/>
          <p:cNvCxnSpPr/>
          <p:nvPr/>
        </p:nvCxnSpPr>
        <p:spPr>
          <a:xfrm>
            <a:off x="3322248" y="2729514"/>
            <a:ext cx="1778696" cy="1766170"/>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3491347" y="2623043"/>
            <a:ext cx="473902" cy="338554"/>
          </a:xfrm>
          <a:prstGeom prst="rect">
            <a:avLst/>
          </a:prstGeom>
          <a:noFill/>
        </p:spPr>
        <p:txBody>
          <a:bodyPr wrap="square" rtlCol="0">
            <a:spAutoFit/>
          </a:bodyPr>
          <a:lstStyle/>
          <a:p>
            <a:r>
              <a:rPr lang="en-US" sz="1600" dirty="0">
                <a:solidFill>
                  <a:srgbClr val="0000FF"/>
                </a:solidFill>
              </a:rPr>
              <a:t>D</a:t>
            </a:r>
            <a:r>
              <a:rPr lang="en-US" sz="1600" baseline="-25000" dirty="0">
                <a:solidFill>
                  <a:srgbClr val="0000FF"/>
                </a:solidFill>
              </a:rPr>
              <a:t>1</a:t>
            </a:r>
            <a:endParaRPr lang="en-US" sz="1600" dirty="0">
              <a:solidFill>
                <a:srgbClr val="0000FF"/>
              </a:solidFill>
            </a:endParaRPr>
          </a:p>
        </p:txBody>
      </p:sp>
      <p:cxnSp>
        <p:nvCxnSpPr>
          <p:cNvPr id="54" name="Straight Connector 53"/>
          <p:cNvCxnSpPr/>
          <p:nvPr/>
        </p:nvCxnSpPr>
        <p:spPr>
          <a:xfrm rot="16200000" flipH="1">
            <a:off x="2593652" y="4167924"/>
            <a:ext cx="1298530" cy="835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017445" y="4817187"/>
            <a:ext cx="473902" cy="338554"/>
          </a:xfrm>
          <a:prstGeom prst="rect">
            <a:avLst/>
          </a:prstGeom>
          <a:noFill/>
        </p:spPr>
        <p:txBody>
          <a:bodyPr wrap="square" rtlCol="0">
            <a:spAutoFit/>
          </a:bodyPr>
          <a:lstStyle/>
          <a:p>
            <a:r>
              <a:rPr lang="en-US" sz="1600" dirty="0"/>
              <a:t>Q</a:t>
            </a:r>
            <a:r>
              <a:rPr lang="en-US" sz="1600" baseline="-25000" dirty="0"/>
              <a:t>3</a:t>
            </a:r>
            <a:endParaRPr lang="en-US" sz="1600" dirty="0"/>
          </a:p>
        </p:txBody>
      </p:sp>
      <p:cxnSp>
        <p:nvCxnSpPr>
          <p:cNvPr id="56" name="Straight Arrow Connector 55"/>
          <p:cNvCxnSpPr/>
          <p:nvPr/>
        </p:nvCxnSpPr>
        <p:spPr>
          <a:xfrm rot="16200000" flipV="1">
            <a:off x="4086338" y="3493603"/>
            <a:ext cx="425885" cy="425885"/>
          </a:xfrm>
          <a:prstGeom prst="straightConnector1">
            <a:avLst/>
          </a:prstGeom>
          <a:ln w="38100">
            <a:solidFill>
              <a:srgbClr val="7030A0"/>
            </a:solidFill>
            <a:tailEnd type="triangle" w="sm"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0800000" flipV="1">
            <a:off x="3234566" y="3493602"/>
            <a:ext cx="826718" cy="12526"/>
          </a:xfrm>
          <a:prstGeom prst="straightConnector1">
            <a:avLst/>
          </a:prstGeom>
          <a:ln w="38100">
            <a:solidFill>
              <a:srgbClr val="7030A0"/>
            </a:solidFill>
            <a:tailEnd type="triangle" w="sm"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437066" y="3656440"/>
            <a:ext cx="480163" cy="338554"/>
          </a:xfrm>
          <a:prstGeom prst="rect">
            <a:avLst/>
          </a:prstGeom>
          <a:noFill/>
        </p:spPr>
        <p:txBody>
          <a:bodyPr wrap="square" rtlCol="0">
            <a:spAutoFit/>
          </a:bodyPr>
          <a:lstStyle/>
          <a:p>
            <a:r>
              <a:rPr lang="en-US" sz="1600" dirty="0">
                <a:solidFill>
                  <a:srgbClr val="7030A0"/>
                </a:solidFill>
              </a:rPr>
              <a:t>E</a:t>
            </a:r>
            <a:r>
              <a:rPr lang="en-US" sz="1600" baseline="-25000" dirty="0">
                <a:solidFill>
                  <a:srgbClr val="7030A0"/>
                </a:solidFill>
              </a:rPr>
              <a:t>1</a:t>
            </a:r>
            <a:endParaRPr lang="en-US" sz="1600" dirty="0">
              <a:solidFill>
                <a:srgbClr val="7030A0"/>
              </a:solidFill>
            </a:endParaRPr>
          </a:p>
        </p:txBody>
      </p:sp>
      <p:sp>
        <p:nvSpPr>
          <p:cNvPr id="59" name="TextBox 58"/>
          <p:cNvSpPr txBox="1"/>
          <p:nvPr/>
        </p:nvSpPr>
        <p:spPr>
          <a:xfrm>
            <a:off x="3963165" y="3207591"/>
            <a:ext cx="480163" cy="338554"/>
          </a:xfrm>
          <a:prstGeom prst="rect">
            <a:avLst/>
          </a:prstGeom>
          <a:noFill/>
        </p:spPr>
        <p:txBody>
          <a:bodyPr wrap="square" rtlCol="0">
            <a:spAutoFit/>
          </a:bodyPr>
          <a:lstStyle/>
          <a:p>
            <a:r>
              <a:rPr lang="en-US" sz="1600" dirty="0">
                <a:solidFill>
                  <a:srgbClr val="7030A0"/>
                </a:solidFill>
              </a:rPr>
              <a:t>E</a:t>
            </a:r>
            <a:r>
              <a:rPr lang="en-US" sz="1600" baseline="-25000" dirty="0">
                <a:solidFill>
                  <a:srgbClr val="7030A0"/>
                </a:solidFill>
              </a:rPr>
              <a:t>2</a:t>
            </a:r>
            <a:endParaRPr lang="en-US" sz="1600" dirty="0">
              <a:solidFill>
                <a:srgbClr val="7030A0"/>
              </a:solidFill>
            </a:endParaRPr>
          </a:p>
        </p:txBody>
      </p:sp>
      <p:sp>
        <p:nvSpPr>
          <p:cNvPr id="60" name="TextBox 59"/>
          <p:cNvSpPr txBox="1"/>
          <p:nvPr/>
        </p:nvSpPr>
        <p:spPr>
          <a:xfrm>
            <a:off x="3086343" y="3157486"/>
            <a:ext cx="480163" cy="338554"/>
          </a:xfrm>
          <a:prstGeom prst="rect">
            <a:avLst/>
          </a:prstGeom>
          <a:noFill/>
        </p:spPr>
        <p:txBody>
          <a:bodyPr wrap="square" rtlCol="0">
            <a:spAutoFit/>
          </a:bodyPr>
          <a:lstStyle/>
          <a:p>
            <a:r>
              <a:rPr lang="en-US" sz="1600" dirty="0">
                <a:solidFill>
                  <a:srgbClr val="7030A0"/>
                </a:solidFill>
              </a:rPr>
              <a:t>E</a:t>
            </a:r>
            <a:r>
              <a:rPr lang="en-US" sz="1600" baseline="-25000" dirty="0">
                <a:solidFill>
                  <a:srgbClr val="7030A0"/>
                </a:solidFill>
              </a:rPr>
              <a:t>3</a:t>
            </a:r>
            <a:endParaRPr lang="en-US" sz="1600" dirty="0">
              <a:solidFill>
                <a:srgbClr val="7030A0"/>
              </a:solidFill>
            </a:endParaRPr>
          </a:p>
        </p:txBody>
      </p:sp>
      <p:sp>
        <p:nvSpPr>
          <p:cNvPr id="61" name="TextBox 60"/>
          <p:cNvSpPr txBox="1"/>
          <p:nvPr/>
        </p:nvSpPr>
        <p:spPr>
          <a:xfrm>
            <a:off x="2432902" y="5284824"/>
            <a:ext cx="7259738" cy="830997"/>
          </a:xfrm>
          <a:prstGeom prst="rect">
            <a:avLst/>
          </a:prstGeom>
          <a:noFill/>
        </p:spPr>
        <p:txBody>
          <a:bodyPr wrap="square" rtlCol="0">
            <a:spAutoFit/>
          </a:bodyPr>
          <a:lstStyle/>
          <a:p>
            <a:pPr algn="l"/>
            <a:r>
              <a:rPr lang="en-US" sz="1600" dirty="0"/>
              <a:t>E</a:t>
            </a:r>
            <a:r>
              <a:rPr lang="en-US" sz="1600" baseline="-25000" dirty="0"/>
              <a:t>1</a:t>
            </a:r>
            <a:r>
              <a:rPr lang="en-US" sz="1600" dirty="0"/>
              <a:t> </a:t>
            </a:r>
            <a:r>
              <a:rPr lang="en-US" sz="1600" dirty="0">
                <a:sym typeface="Symbol"/>
              </a:rPr>
              <a:t> E</a:t>
            </a:r>
            <a:r>
              <a:rPr lang="en-US" sz="1600" baseline="-25000" dirty="0">
                <a:sym typeface="Symbol"/>
              </a:rPr>
              <a:t>2</a:t>
            </a:r>
            <a:r>
              <a:rPr lang="en-US" sz="1600" dirty="0">
                <a:sym typeface="Symbol"/>
              </a:rPr>
              <a:t>: increase in price of GM trucks</a:t>
            </a:r>
          </a:p>
          <a:p>
            <a:pPr algn="l"/>
            <a:r>
              <a:rPr lang="en-US" sz="1600" dirty="0"/>
              <a:t>E</a:t>
            </a:r>
            <a:r>
              <a:rPr lang="en-US" sz="1600" baseline="-25000" dirty="0"/>
              <a:t>2</a:t>
            </a:r>
            <a:r>
              <a:rPr lang="en-US" sz="1600" dirty="0"/>
              <a:t> </a:t>
            </a:r>
            <a:r>
              <a:rPr lang="en-US" sz="1600" dirty="0">
                <a:sym typeface="Symbol"/>
              </a:rPr>
              <a:t> E</a:t>
            </a:r>
            <a:r>
              <a:rPr lang="en-US" sz="1600" baseline="-25000" dirty="0">
                <a:sym typeface="Symbol"/>
              </a:rPr>
              <a:t>3</a:t>
            </a:r>
            <a:r>
              <a:rPr lang="en-US" sz="1600" dirty="0">
                <a:sym typeface="Symbol"/>
              </a:rPr>
              <a:t>: decrease in price of Ford trucks, or customers learning something bad about GM trucks</a:t>
            </a:r>
            <a:endParaRPr lang="en-US" dirty="0"/>
          </a:p>
        </p:txBody>
      </p:sp>
    </p:spTree>
    <p:extLst>
      <p:ext uri="{BB962C8B-B14F-4D97-AF65-F5344CB8AC3E}">
        <p14:creationId xmlns:p14="http://schemas.microsoft.com/office/powerpoint/2010/main" val="3202528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4" grpId="0"/>
      <p:bldP spid="45" grpId="0"/>
      <p:bldP spid="46" grpId="0"/>
      <p:bldP spid="50" grpId="0"/>
      <p:bldP spid="51" grpId="0"/>
      <p:bldP spid="55" grpId="0"/>
      <p:bldP spid="58" grpId="0"/>
      <p:bldP spid="59" grpId="0"/>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074101" cy="1325563"/>
          </a:xfrm>
        </p:spPr>
        <p:txBody>
          <a:bodyPr/>
          <a:lstStyle/>
          <a:p>
            <a:r>
              <a:rPr lang="en-US" dirty="0">
                <a:solidFill>
                  <a:schemeClr val="accent1"/>
                </a:solidFill>
              </a:rPr>
              <a:t>Demand Curves: Firm vs. Market vs. Individual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1645082"/>
              </p:ext>
            </p:extLst>
          </p:nvPr>
        </p:nvGraphicFramePr>
        <p:xfrm>
          <a:off x="344245" y="1215614"/>
          <a:ext cx="11650531" cy="55079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676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754"/>
            <a:ext cx="10515600" cy="1325563"/>
          </a:xfrm>
        </p:spPr>
        <p:txBody>
          <a:bodyPr/>
          <a:lstStyle/>
          <a:p>
            <a:r>
              <a:rPr lang="en-CA" dirty="0">
                <a:solidFill>
                  <a:schemeClr val="accent1"/>
                </a:solidFill>
              </a:rPr>
              <a:t>Other factors: Uber</a:t>
            </a:r>
          </a:p>
        </p:txBody>
      </p:sp>
      <p:sp>
        <p:nvSpPr>
          <p:cNvPr id="3" name="Content Placeholder 2"/>
          <p:cNvSpPr>
            <a:spLocks noGrp="1"/>
          </p:cNvSpPr>
          <p:nvPr>
            <p:ph idx="1"/>
          </p:nvPr>
        </p:nvSpPr>
        <p:spPr/>
        <p:txBody>
          <a:bodyPr/>
          <a:lstStyle/>
          <a:p>
            <a:endParaRPr lang="en-CA" dirty="0"/>
          </a:p>
        </p:txBody>
      </p:sp>
      <p:pic>
        <p:nvPicPr>
          <p:cNvPr id="4" name="Picture 3"/>
          <p:cNvPicPr>
            <a:picLocks noChangeAspect="1"/>
          </p:cNvPicPr>
          <p:nvPr/>
        </p:nvPicPr>
        <p:blipFill>
          <a:blip r:embed="rId3"/>
          <a:stretch>
            <a:fillRect/>
          </a:stretch>
        </p:blipFill>
        <p:spPr>
          <a:xfrm>
            <a:off x="2368352" y="1608304"/>
            <a:ext cx="7216712" cy="4706551"/>
          </a:xfrm>
          <a:prstGeom prst="rect">
            <a:avLst/>
          </a:prstGeom>
        </p:spPr>
      </p:pic>
      <p:cxnSp>
        <p:nvCxnSpPr>
          <p:cNvPr id="6" name="Straight Arrow Connector 5"/>
          <p:cNvCxnSpPr/>
          <p:nvPr/>
        </p:nvCxnSpPr>
        <p:spPr>
          <a:xfrm flipV="1">
            <a:off x="2086984" y="2990626"/>
            <a:ext cx="2409712" cy="2054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4352476"/>
            <a:ext cx="1990165" cy="2031325"/>
          </a:xfrm>
          <a:prstGeom prst="rect">
            <a:avLst/>
          </a:prstGeom>
          <a:noFill/>
        </p:spPr>
        <p:txBody>
          <a:bodyPr wrap="square" rtlCol="0">
            <a:spAutoFit/>
          </a:bodyPr>
          <a:lstStyle/>
          <a:p>
            <a:r>
              <a:rPr lang="en-CA" dirty="0"/>
              <a:t>Here prices are fixed, but demand conditions are going up (note slight upward slope</a:t>
            </a:r>
          </a:p>
        </p:txBody>
      </p:sp>
      <p:cxnSp>
        <p:nvCxnSpPr>
          <p:cNvPr id="9" name="Straight Arrow Connector 8"/>
          <p:cNvCxnSpPr/>
          <p:nvPr/>
        </p:nvCxnSpPr>
        <p:spPr>
          <a:xfrm flipV="1">
            <a:off x="2549562" y="4701092"/>
            <a:ext cx="4260029" cy="132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918089" y="2740586"/>
            <a:ext cx="2197127" cy="1754326"/>
          </a:xfrm>
          <a:prstGeom prst="rect">
            <a:avLst/>
          </a:prstGeom>
          <a:noFill/>
        </p:spPr>
        <p:txBody>
          <a:bodyPr wrap="square" rtlCol="0">
            <a:spAutoFit/>
          </a:bodyPr>
          <a:lstStyle/>
          <a:p>
            <a:r>
              <a:rPr lang="en-CA" dirty="0"/>
              <a:t>This one is a little worse evidence, since it is not necessarily holding SUPPLY factors constant</a:t>
            </a:r>
          </a:p>
        </p:txBody>
      </p:sp>
    </p:spTree>
    <p:extLst>
      <p:ext uri="{BB962C8B-B14F-4D97-AF65-F5344CB8AC3E}">
        <p14:creationId xmlns:p14="http://schemas.microsoft.com/office/powerpoint/2010/main" val="114639821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2832</TotalTime>
  <Words>3107</Words>
  <Application>Microsoft Office PowerPoint</Application>
  <PresentationFormat>Widescreen</PresentationFormat>
  <Paragraphs>369</Paragraphs>
  <Slides>36</Slides>
  <Notes>17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2" baseType="lpstr">
      <vt:lpstr>Arial</vt:lpstr>
      <vt:lpstr>Calibri</vt:lpstr>
      <vt:lpstr>Symbol</vt:lpstr>
      <vt:lpstr>Times New Roman</vt:lpstr>
      <vt:lpstr>Office Theme</vt:lpstr>
      <vt:lpstr>Equation</vt:lpstr>
      <vt:lpstr>Supply and Demand</vt:lpstr>
      <vt:lpstr>Overview</vt:lpstr>
      <vt:lpstr>The demand curve</vt:lpstr>
      <vt:lpstr>Demand is a story</vt:lpstr>
      <vt:lpstr>The law of demand: Uber</vt:lpstr>
      <vt:lpstr>Demand: other factors</vt:lpstr>
      <vt:lpstr>Demand: other factors</vt:lpstr>
      <vt:lpstr>Demand Curves: Firm vs. Market vs. Individual</vt:lpstr>
      <vt:lpstr>Other factors: Uber</vt:lpstr>
      <vt:lpstr>Demand: Summary</vt:lpstr>
      <vt:lpstr>Summary: Three Types of Demand</vt:lpstr>
      <vt:lpstr>The supply curve</vt:lpstr>
      <vt:lpstr>Interpreting the supply curve</vt:lpstr>
      <vt:lpstr>Be Careful</vt:lpstr>
      <vt:lpstr>Supply: other factors</vt:lpstr>
      <vt:lpstr>Supply: other factors</vt:lpstr>
      <vt:lpstr>Market equilibrium</vt:lpstr>
      <vt:lpstr>Changes in equilibrium</vt:lpstr>
      <vt:lpstr>Analyzing changes in equilibrium</vt:lpstr>
      <vt:lpstr>Price vs. output effect</vt:lpstr>
      <vt:lpstr>Price vs. output effect</vt:lpstr>
      <vt:lpstr>Back to GM example</vt:lpstr>
      <vt:lpstr>Taxes: An application of Supply and Demand</vt:lpstr>
      <vt:lpstr>Posted vs. Effective prices</vt:lpstr>
      <vt:lpstr>Example: Excise tax (producer pays)</vt:lpstr>
      <vt:lpstr>Example: Sales tax (buyer pays)</vt:lpstr>
      <vt:lpstr>Notice a similarity?</vt:lpstr>
      <vt:lpstr>PowerPoint Presentation</vt:lpstr>
      <vt:lpstr>Alternative interpretation</vt:lpstr>
      <vt:lpstr>Welfare analysis</vt:lpstr>
      <vt:lpstr>Welfare analysis</vt:lpstr>
      <vt:lpstr>Welfare analysis</vt:lpstr>
      <vt:lpstr>There is renewed interest among firms in welfare analysis</vt:lpstr>
      <vt:lpstr>Platform value and fees/taxes</vt:lpstr>
      <vt:lpstr>Review: Supply and Demand</vt:lpstr>
      <vt:lpstr>Review: Supply and Demand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and Demand</dc:title>
  <dc:creator>Matthew Mitchell</dc:creator>
  <cp:lastModifiedBy>Rituparna Bera</cp:lastModifiedBy>
  <cp:revision>24</cp:revision>
  <dcterms:created xsi:type="dcterms:W3CDTF">2019-09-24T12:29:49Z</dcterms:created>
  <dcterms:modified xsi:type="dcterms:W3CDTF">2025-10-12T02:52:06Z</dcterms:modified>
</cp:coreProperties>
</file>