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lvl1pPr>
              <a:defRPr>
                <a:solidFill>
                  <a:schemeClr val="accent1"/>
                </a:solidFill>
              </a:defRPr>
            </a:lvl1pPr>
          </a:lstStyle>
          <a:p>
            <a:pPr/>
            <a:r>
              <a:t>Group Problems, Day 1-2</a:t>
            </a:r>
          </a:p>
        </p:txBody>
      </p:sp>
      <p:sp>
        <p:nvSpPr>
          <p:cNvPr id="95" name="Subtitle 2"/>
          <p:cNvSpPr txBox="1"/>
          <p:nvPr>
            <p:ph type="subTitle" sz="quarter" idx="1"/>
          </p:nvPr>
        </p:nvSpPr>
        <p:spPr>
          <a:xfrm>
            <a:off x="1524000" y="3602037"/>
            <a:ext cx="9144000" cy="1655762"/>
          </a:xfrm>
          <a:prstGeom prst="rect">
            <a:avLst/>
          </a:prstGeom>
        </p:spPr>
        <p:txBody>
          <a:bodyPr/>
          <a:lstStyle>
            <a:lvl1pPr>
              <a:defRPr>
                <a:solidFill>
                  <a:schemeClr val="accent1"/>
                </a:solidFill>
              </a:defRPr>
            </a:lvl1pPr>
          </a:lstStyle>
          <a:p>
            <a:pPr/>
            <a:r>
              <a:t>RSM 5101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838200" y="365125"/>
            <a:ext cx="10515600" cy="1325563"/>
          </a:xfrm>
          <a:prstGeom prst="rect">
            <a:avLst/>
          </a:prstGeom>
        </p:spPr>
        <p:txBody>
          <a:bodyPr/>
          <a:lstStyle>
            <a:lvl1pPr>
              <a:defRPr>
                <a:solidFill>
                  <a:schemeClr val="accent1"/>
                </a:solidFill>
              </a:defRPr>
            </a:lvl1pPr>
          </a:lstStyle>
          <a:p>
            <a:pPr/>
            <a:r>
              <a:t>Laptops</a:t>
            </a:r>
          </a:p>
        </p:txBody>
      </p:sp>
      <p:sp>
        <p:nvSpPr>
          <p:cNvPr id="98" name="Content Placeholder 2"/>
          <p:cNvSpPr txBox="1"/>
          <p:nvPr>
            <p:ph type="body" idx="1"/>
          </p:nvPr>
        </p:nvSpPr>
        <p:spPr>
          <a:xfrm>
            <a:off x="838200" y="1825625"/>
            <a:ext cx="10515600" cy="4351338"/>
          </a:xfrm>
          <a:prstGeom prst="rect">
            <a:avLst/>
          </a:prstGeom>
        </p:spPr>
        <p:txBody>
          <a:bodyPr/>
          <a:lstStyle/>
          <a:p>
            <a:pPr marL="217170" indent="-217170" defTabSz="868680">
              <a:lnSpc>
                <a:spcPct val="72000"/>
              </a:lnSpc>
              <a:spcBef>
                <a:spcPts val="900"/>
              </a:spcBef>
              <a:defRPr sz="2185"/>
            </a:pPr>
            <a:r>
              <a:t>There are three types of potential buyers (all potential buyers are one of these). Each buys at either zero or one laptop. The table below shows, for each type of buyer, their willingness to pay (i.e. they buy if the price is less than or equal to their willingness to pay) and the number of consumers in that group:</a:t>
            </a:r>
          </a:p>
          <a:p>
            <a:pPr marL="217170" indent="-217170" defTabSz="868680">
              <a:lnSpc>
                <a:spcPct val="72000"/>
              </a:lnSpc>
              <a:spcBef>
                <a:spcPts val="900"/>
              </a:spcBef>
              <a:defRPr sz="2185"/>
            </a:pPr>
          </a:p>
          <a:p>
            <a:pPr marL="217170" indent="-217170" defTabSz="868680">
              <a:lnSpc>
                <a:spcPct val="72000"/>
              </a:lnSpc>
              <a:spcBef>
                <a:spcPts val="900"/>
              </a:spcBef>
              <a:defRPr sz="2185"/>
            </a:pPr>
          </a:p>
          <a:p>
            <a:pPr marL="217170" indent="-217170" defTabSz="868680">
              <a:lnSpc>
                <a:spcPct val="72000"/>
              </a:lnSpc>
              <a:spcBef>
                <a:spcPts val="900"/>
              </a:spcBef>
              <a:defRPr sz="2185"/>
            </a:pPr>
          </a:p>
          <a:p>
            <a:pPr marL="217170" indent="-217170" defTabSz="868680">
              <a:lnSpc>
                <a:spcPct val="72000"/>
              </a:lnSpc>
              <a:spcBef>
                <a:spcPts val="900"/>
              </a:spcBef>
              <a:defRPr sz="2185"/>
            </a:pPr>
          </a:p>
          <a:p>
            <a:pPr marL="217170" indent="-217170" defTabSz="868680">
              <a:lnSpc>
                <a:spcPct val="72000"/>
              </a:lnSpc>
              <a:spcBef>
                <a:spcPts val="900"/>
              </a:spcBef>
              <a:defRPr sz="2185"/>
            </a:pPr>
          </a:p>
          <a:p>
            <a:pPr marL="217170" indent="-217170" defTabSz="868680">
              <a:lnSpc>
                <a:spcPct val="72000"/>
              </a:lnSpc>
              <a:spcBef>
                <a:spcPts val="900"/>
              </a:spcBef>
              <a:defRPr sz="2185"/>
            </a:pPr>
          </a:p>
          <a:p>
            <a:pPr marL="217170" indent="-217170" defTabSz="868680">
              <a:lnSpc>
                <a:spcPct val="72000"/>
              </a:lnSpc>
              <a:spcBef>
                <a:spcPts val="900"/>
              </a:spcBef>
              <a:defRPr sz="2185"/>
            </a:pPr>
            <a:r>
              <a:t>Draw the demand curve (hint: it won’t look like a nice line, it will have segments and jumps. Also no math is needed for this, just remember the story that a demand curve encapsulates)</a:t>
            </a:r>
          </a:p>
        </p:txBody>
      </p:sp>
      <p:graphicFrame>
        <p:nvGraphicFramePr>
          <p:cNvPr id="99" name="Table 4"/>
          <p:cNvGraphicFramePr/>
          <p:nvPr/>
        </p:nvGraphicFramePr>
        <p:xfrm>
          <a:off x="1881209" y="2921205"/>
          <a:ext cx="6096001" cy="1483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28960"/>
                <a:gridCol w="2835040"/>
                <a:gridCol w="2032000"/>
              </a:tblGrid>
              <a:tr h="370840">
                <a:tc>
                  <a:txBody>
                    <a:bodyPr/>
                    <a:lstStyle/>
                    <a:p>
                      <a:pPr algn="ctr">
                        <a:defRPr sz="1800"/>
                      </a:pPr>
                      <a:r>
                        <a:rPr b="1" sz="2000"/>
                        <a:t>Type</a:t>
                      </a:r>
                    </a:p>
                  </a:txBody>
                  <a:tcPr marL="45720" marR="45720" marT="45720" marB="45720" anchor="ctr" anchorCtr="0" horzOverflow="overflow"/>
                </a:tc>
                <a:tc>
                  <a:txBody>
                    <a:bodyPr/>
                    <a:lstStyle/>
                    <a:p>
                      <a:pPr algn="ctr">
                        <a:defRPr sz="1800"/>
                      </a:pPr>
                      <a:r>
                        <a:rPr b="1" sz="2000"/>
                        <a:t>Willingness to Pay ($)</a:t>
                      </a:r>
                    </a:p>
                  </a:txBody>
                  <a:tcPr marL="45720" marR="45720" marT="45720" marB="45720" anchor="ctr" anchorCtr="0" horzOverflow="overflow"/>
                </a:tc>
                <a:tc>
                  <a:txBody>
                    <a:bodyPr/>
                    <a:lstStyle/>
                    <a:p>
                      <a:pPr algn="ctr">
                        <a:defRPr sz="1800"/>
                      </a:pPr>
                      <a:r>
                        <a:rPr b="1" sz="2000"/>
                        <a:t>Number (‘000s)</a:t>
                      </a:r>
                    </a:p>
                  </a:txBody>
                  <a:tcPr marL="45720" marR="45720" marT="45720" marB="45720" anchor="ctr" anchorCtr="0" horzOverflow="overflow"/>
                </a:tc>
              </a:tr>
              <a:tr h="370840">
                <a:tc>
                  <a:txBody>
                    <a:bodyPr/>
                    <a:lstStyle/>
                    <a:p>
                      <a:pPr algn="ctr">
                        <a:defRPr sz="1800"/>
                      </a:pPr>
                      <a:r>
                        <a:rPr sz="2000"/>
                        <a:t>1</a:t>
                      </a:r>
                    </a:p>
                  </a:txBody>
                  <a:tcPr marL="45720" marR="45720" marT="45720" marB="45720" anchor="ctr" anchorCtr="0" horzOverflow="overflow"/>
                </a:tc>
                <a:tc>
                  <a:txBody>
                    <a:bodyPr/>
                    <a:lstStyle/>
                    <a:p>
                      <a:pPr algn="ctr">
                        <a:defRPr sz="1800"/>
                      </a:pPr>
                      <a:r>
                        <a:rPr sz="2000"/>
                        <a:t>3,000</a:t>
                      </a:r>
                    </a:p>
                  </a:txBody>
                  <a:tcPr marL="45720" marR="45720" marT="45720" marB="45720" anchor="ctr" anchorCtr="0" horzOverflow="overflow"/>
                </a:tc>
                <a:tc>
                  <a:txBody>
                    <a:bodyPr/>
                    <a:lstStyle/>
                    <a:p>
                      <a:pPr algn="ctr">
                        <a:defRPr sz="1800"/>
                      </a:pPr>
                      <a:r>
                        <a:rPr sz="2000"/>
                        <a:t>10</a:t>
                      </a:r>
                    </a:p>
                  </a:txBody>
                  <a:tcPr marL="45720" marR="45720" marT="45720" marB="45720" anchor="ctr" anchorCtr="0" horzOverflow="overflow"/>
                </a:tc>
              </a:tr>
              <a:tr h="370840">
                <a:tc>
                  <a:txBody>
                    <a:bodyPr/>
                    <a:lstStyle/>
                    <a:p>
                      <a:pPr algn="ctr">
                        <a:defRPr sz="1800"/>
                      </a:pPr>
                      <a:r>
                        <a:rPr sz="2000"/>
                        <a:t>2</a:t>
                      </a:r>
                    </a:p>
                  </a:txBody>
                  <a:tcPr marL="45720" marR="45720" marT="45720" marB="45720" anchor="ctr" anchorCtr="0" horzOverflow="overflow"/>
                </a:tc>
                <a:tc>
                  <a:txBody>
                    <a:bodyPr/>
                    <a:lstStyle/>
                    <a:p>
                      <a:pPr algn="ctr">
                        <a:defRPr sz="1800"/>
                      </a:pPr>
                      <a:r>
                        <a:rPr sz="2000"/>
                        <a:t>2,000</a:t>
                      </a:r>
                    </a:p>
                  </a:txBody>
                  <a:tcPr marL="45720" marR="45720" marT="45720" marB="45720" anchor="ctr" anchorCtr="0" horzOverflow="overflow"/>
                </a:tc>
                <a:tc>
                  <a:txBody>
                    <a:bodyPr/>
                    <a:lstStyle/>
                    <a:p>
                      <a:pPr algn="ctr">
                        <a:defRPr sz="1800"/>
                      </a:pPr>
                      <a:r>
                        <a:rPr sz="2000"/>
                        <a:t>10</a:t>
                      </a:r>
                    </a:p>
                  </a:txBody>
                  <a:tcPr marL="45720" marR="45720" marT="45720" marB="45720" anchor="ctr" anchorCtr="0" horzOverflow="overflow"/>
                </a:tc>
              </a:tr>
              <a:tr h="370840">
                <a:tc>
                  <a:txBody>
                    <a:bodyPr/>
                    <a:lstStyle/>
                    <a:p>
                      <a:pPr algn="ctr">
                        <a:defRPr sz="1800"/>
                      </a:pPr>
                      <a:r>
                        <a:rPr sz="2000"/>
                        <a:t>3</a:t>
                      </a:r>
                    </a:p>
                  </a:txBody>
                  <a:tcPr marL="45720" marR="45720" marT="45720" marB="45720" anchor="ctr" anchorCtr="0" horzOverflow="overflow"/>
                </a:tc>
                <a:tc>
                  <a:txBody>
                    <a:bodyPr/>
                    <a:lstStyle/>
                    <a:p>
                      <a:pPr algn="ctr">
                        <a:defRPr sz="1800"/>
                      </a:pPr>
                      <a:r>
                        <a:rPr sz="2000"/>
                        <a:t>1,000</a:t>
                      </a:r>
                    </a:p>
                  </a:txBody>
                  <a:tcPr marL="45720" marR="45720" marT="45720" marB="45720" anchor="ctr" anchorCtr="0" horzOverflow="overflow"/>
                </a:tc>
                <a:tc>
                  <a:txBody>
                    <a:bodyPr/>
                    <a:lstStyle/>
                    <a:p>
                      <a:pPr algn="ctr">
                        <a:defRPr sz="1800"/>
                      </a:pPr>
                      <a:r>
                        <a:rPr sz="2000"/>
                        <a:t>30</a:t>
                      </a:r>
                    </a:p>
                  </a:txBody>
                  <a:tcPr marL="45720" marR="45720" marT="45720" marB="45720" anchor="ctr" anchorCtr="0" horzOverflow="overflow"/>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title"/>
          </p:nvPr>
        </p:nvSpPr>
        <p:spPr>
          <a:xfrm>
            <a:off x="726440" y="1137285"/>
            <a:ext cx="10515601" cy="1325564"/>
          </a:xfrm>
          <a:prstGeom prst="rect">
            <a:avLst/>
          </a:prstGeom>
        </p:spPr>
        <p:txBody>
          <a:bodyPr/>
          <a:lstStyle/>
          <a:p>
            <a:pPr defTabSz="475487">
              <a:defRPr sz="2288">
                <a:solidFill>
                  <a:schemeClr val="accent1"/>
                </a:solidFill>
              </a:defRPr>
            </a:pPr>
            <a:r>
              <a:t>Analyze the potential impacts of the following four scenarios on the demand, supply, price and quantity consumed of Organic Coffee. Use graphs to illustrate your responses</a:t>
            </a:r>
            <a:br/>
          </a:p>
        </p:txBody>
      </p:sp>
      <p:sp>
        <p:nvSpPr>
          <p:cNvPr id="102" name="Content Placeholder 2"/>
          <p:cNvSpPr txBox="1"/>
          <p:nvPr>
            <p:ph type="body" idx="1"/>
          </p:nvPr>
        </p:nvSpPr>
        <p:spPr>
          <a:xfrm>
            <a:off x="400472" y="2296793"/>
            <a:ext cx="10515601" cy="4351339"/>
          </a:xfrm>
          <a:prstGeom prst="rect">
            <a:avLst/>
          </a:prstGeom>
        </p:spPr>
        <p:txBody>
          <a:bodyPr/>
          <a:lstStyle/>
          <a:p>
            <a:pPr/>
            <a:r>
              <a:t>New Research Claiming Health Benefits from Consumption of Organic Coffee</a:t>
            </a:r>
          </a:p>
          <a:p>
            <a:pPr/>
            <a:r>
              <a:t>An increase in the Price of Traditional Coffee</a:t>
            </a:r>
          </a:p>
          <a:p>
            <a:pPr/>
            <a:r>
              <a:t>Exceptionally good Harvest in Major Organic Producing Regions</a:t>
            </a:r>
          </a:p>
          <a:p>
            <a:pPr/>
            <a:r>
              <a:t>The end of a period of government Grants to Organic Coffee Producers</a:t>
            </a:r>
          </a:p>
          <a:p>
            <a:pPr/>
          </a:p>
          <a:p>
            <a:pPr/>
            <a:r>
              <a:t>How does a change in the price of organic coffee shift the demand curve for organic coffee? (Increase, decrease, no change)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