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6" r:id="rId5"/>
    <p:sldId id="259" r:id="rId6"/>
    <p:sldId id="260" r:id="rId7"/>
    <p:sldId id="267" r:id="rId8"/>
    <p:sldId id="261" r:id="rId9"/>
    <p:sldId id="262" r:id="rId10"/>
    <p:sldId id="263" r:id="rId11"/>
    <p:sldId id="268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856" autoAdjust="0"/>
  </p:normalViewPr>
  <p:slideViewPr>
    <p:cSldViewPr snapToGrid="0" snapToObjects="1">
      <p:cViewPr varScale="1">
        <p:scale>
          <a:sx n="73" d="100"/>
          <a:sy n="73" d="100"/>
        </p:scale>
        <p:origin x="2694" y="2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3F0854-91BA-4871-9D78-B5F6C8BF3D97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620D00A-F9A9-4DD9-9419-3F68147A58DB}">
      <dgm:prSet/>
      <dgm:spPr/>
      <dgm:t>
        <a:bodyPr/>
        <a:lstStyle/>
        <a:p>
          <a:r>
            <a:rPr lang="en-US" b="1"/>
            <a:t>Models Tested:</a:t>
          </a:r>
          <a:endParaRPr lang="en-US"/>
        </a:p>
      </dgm:t>
    </dgm:pt>
    <dgm:pt modelId="{FB787DAC-4E76-46E7-9A8D-1C0F64F4ED1B}" type="parTrans" cxnId="{8DA79D20-C94A-489F-9C65-82F259B4819D}">
      <dgm:prSet/>
      <dgm:spPr/>
      <dgm:t>
        <a:bodyPr/>
        <a:lstStyle/>
        <a:p>
          <a:endParaRPr lang="en-US"/>
        </a:p>
      </dgm:t>
    </dgm:pt>
    <dgm:pt modelId="{85BE4B3C-6390-412D-A3DB-9AEF95BE3BBF}" type="sibTrans" cxnId="{8DA79D20-C94A-489F-9C65-82F259B4819D}">
      <dgm:prSet/>
      <dgm:spPr/>
      <dgm:t>
        <a:bodyPr/>
        <a:lstStyle/>
        <a:p>
          <a:endParaRPr lang="en-US"/>
        </a:p>
      </dgm:t>
    </dgm:pt>
    <dgm:pt modelId="{8AD75DFC-4EEE-42E0-A9B7-E589C864F23A}">
      <dgm:prSet/>
      <dgm:spPr/>
      <dgm:t>
        <a:bodyPr/>
        <a:lstStyle/>
        <a:p>
          <a:r>
            <a:rPr lang="en-US" b="1" dirty="0"/>
            <a:t>Decision Tree</a:t>
          </a:r>
          <a:r>
            <a:rPr lang="en-US" dirty="0"/>
            <a:t> – Simple yes/no splits, easy to interpret</a:t>
          </a:r>
        </a:p>
      </dgm:t>
    </dgm:pt>
    <dgm:pt modelId="{F1C4CB4B-4501-4599-9F1C-126C57088F11}" type="parTrans" cxnId="{95B611EC-809A-4F67-A2D4-69F24DBBD9FA}">
      <dgm:prSet/>
      <dgm:spPr/>
      <dgm:t>
        <a:bodyPr/>
        <a:lstStyle/>
        <a:p>
          <a:endParaRPr lang="en-US"/>
        </a:p>
      </dgm:t>
    </dgm:pt>
    <dgm:pt modelId="{3175896D-3843-4E20-9E11-098CA60ABE1B}" type="sibTrans" cxnId="{95B611EC-809A-4F67-A2D4-69F24DBBD9FA}">
      <dgm:prSet/>
      <dgm:spPr/>
      <dgm:t>
        <a:bodyPr/>
        <a:lstStyle/>
        <a:p>
          <a:endParaRPr lang="en-US"/>
        </a:p>
      </dgm:t>
    </dgm:pt>
    <dgm:pt modelId="{1B554D02-935F-46DF-914C-734C295FD8DE}">
      <dgm:prSet/>
      <dgm:spPr/>
      <dgm:t>
        <a:bodyPr/>
        <a:lstStyle/>
        <a:p>
          <a:r>
            <a:rPr lang="en-US" b="1"/>
            <a:t>Random Forest</a:t>
          </a:r>
          <a:r>
            <a:rPr lang="en-US"/>
            <a:t> – Many decision trees combined for better accuracy</a:t>
          </a:r>
        </a:p>
      </dgm:t>
    </dgm:pt>
    <dgm:pt modelId="{C64C90C8-00E2-4E37-A3FF-6AD118F39E80}" type="parTrans" cxnId="{23511C2B-3B09-46CA-941C-AF8FD667F09C}">
      <dgm:prSet/>
      <dgm:spPr/>
      <dgm:t>
        <a:bodyPr/>
        <a:lstStyle/>
        <a:p>
          <a:endParaRPr lang="en-US"/>
        </a:p>
      </dgm:t>
    </dgm:pt>
    <dgm:pt modelId="{0EABEDDA-4F94-439D-AB39-8100DBC4768F}" type="sibTrans" cxnId="{23511C2B-3B09-46CA-941C-AF8FD667F09C}">
      <dgm:prSet/>
      <dgm:spPr/>
      <dgm:t>
        <a:bodyPr/>
        <a:lstStyle/>
        <a:p>
          <a:endParaRPr lang="en-US"/>
        </a:p>
      </dgm:t>
    </dgm:pt>
    <dgm:pt modelId="{447607F4-B201-46F5-8EE1-1DAE3C8866D3}">
      <dgm:prSet/>
      <dgm:spPr/>
      <dgm:t>
        <a:bodyPr/>
        <a:lstStyle/>
        <a:p>
          <a:r>
            <a:rPr lang="en-US" b="1"/>
            <a:t>Logistic Regression</a:t>
          </a:r>
          <a:r>
            <a:rPr lang="en-US"/>
            <a:t> – Classic statistical model for binary classification</a:t>
          </a:r>
        </a:p>
      </dgm:t>
    </dgm:pt>
    <dgm:pt modelId="{5056F3A2-55E9-4FA6-9FEA-B56986F299F7}" type="parTrans" cxnId="{8DF59935-D9D2-4BBF-9C2F-CB7E2B730574}">
      <dgm:prSet/>
      <dgm:spPr/>
      <dgm:t>
        <a:bodyPr/>
        <a:lstStyle/>
        <a:p>
          <a:endParaRPr lang="en-US"/>
        </a:p>
      </dgm:t>
    </dgm:pt>
    <dgm:pt modelId="{D34A4136-3620-4B92-94ED-9832083762B3}" type="sibTrans" cxnId="{8DF59935-D9D2-4BBF-9C2F-CB7E2B730574}">
      <dgm:prSet/>
      <dgm:spPr/>
      <dgm:t>
        <a:bodyPr/>
        <a:lstStyle/>
        <a:p>
          <a:endParaRPr lang="en-US"/>
        </a:p>
      </dgm:t>
    </dgm:pt>
    <dgm:pt modelId="{51422E1E-1999-4955-97B9-8F5CA7206D78}">
      <dgm:prSet/>
      <dgm:spPr/>
      <dgm:t>
        <a:bodyPr/>
        <a:lstStyle/>
        <a:p>
          <a:r>
            <a:rPr lang="en-US" b="1"/>
            <a:t>Neural Network</a:t>
          </a:r>
          <a:r>
            <a:rPr lang="en-US"/>
            <a:t> – Learns complex patterns, inspired by the human brain</a:t>
          </a:r>
        </a:p>
      </dgm:t>
    </dgm:pt>
    <dgm:pt modelId="{B76CE56D-33F5-4417-A775-8F61DD173512}" type="parTrans" cxnId="{F29C7577-F788-416C-AE2C-74A491FEB661}">
      <dgm:prSet/>
      <dgm:spPr/>
      <dgm:t>
        <a:bodyPr/>
        <a:lstStyle/>
        <a:p>
          <a:endParaRPr lang="en-US"/>
        </a:p>
      </dgm:t>
    </dgm:pt>
    <dgm:pt modelId="{9B130522-B4C0-4E2C-8318-A3E5E48CCFD1}" type="sibTrans" cxnId="{F29C7577-F788-416C-AE2C-74A491FEB661}">
      <dgm:prSet/>
      <dgm:spPr/>
      <dgm:t>
        <a:bodyPr/>
        <a:lstStyle/>
        <a:p>
          <a:endParaRPr lang="en-US"/>
        </a:p>
      </dgm:t>
    </dgm:pt>
    <dgm:pt modelId="{EA87B864-BE62-414E-BFF0-36BF4427FDC0}">
      <dgm:prSet/>
      <dgm:spPr/>
      <dgm:t>
        <a:bodyPr/>
        <a:lstStyle/>
        <a:p>
          <a:r>
            <a:rPr lang="en-US" b="1" dirty="0"/>
            <a:t>Why it matters:</a:t>
          </a:r>
          <a:br>
            <a:rPr lang="en-US" dirty="0"/>
          </a:br>
          <a:r>
            <a:rPr lang="en-US" dirty="0"/>
            <a:t>Testing multiple models lets us find the best balance between accuracy, interpretability, and business needs.</a:t>
          </a:r>
        </a:p>
      </dgm:t>
    </dgm:pt>
    <dgm:pt modelId="{381B5BF9-DF1D-4C0E-9282-1E11C319565F}" type="parTrans" cxnId="{FADBFD20-E1C2-43B9-BDF2-ECEF0C407F07}">
      <dgm:prSet/>
      <dgm:spPr/>
      <dgm:t>
        <a:bodyPr/>
        <a:lstStyle/>
        <a:p>
          <a:endParaRPr lang="en-US"/>
        </a:p>
      </dgm:t>
    </dgm:pt>
    <dgm:pt modelId="{0293396E-871E-4C02-B395-54298E44CC30}" type="sibTrans" cxnId="{FADBFD20-E1C2-43B9-BDF2-ECEF0C407F07}">
      <dgm:prSet/>
      <dgm:spPr/>
      <dgm:t>
        <a:bodyPr/>
        <a:lstStyle/>
        <a:p>
          <a:endParaRPr lang="en-US"/>
        </a:p>
      </dgm:t>
    </dgm:pt>
    <dgm:pt modelId="{1F9CC1C0-DC75-4B5C-8C0F-CEE1FEF58E82}" type="pres">
      <dgm:prSet presAssocID="{0D3F0854-91BA-4871-9D78-B5F6C8BF3D97}" presName="diagram" presStyleCnt="0">
        <dgm:presLayoutVars>
          <dgm:dir/>
          <dgm:resizeHandles val="exact"/>
        </dgm:presLayoutVars>
      </dgm:prSet>
      <dgm:spPr/>
    </dgm:pt>
    <dgm:pt modelId="{E69E753B-7D73-4515-816E-412B559FFA19}" type="pres">
      <dgm:prSet presAssocID="{7620D00A-F9A9-4DD9-9419-3F68147A58DB}" presName="node" presStyleLbl="node1" presStyleIdx="0" presStyleCnt="6">
        <dgm:presLayoutVars>
          <dgm:bulletEnabled val="1"/>
        </dgm:presLayoutVars>
      </dgm:prSet>
      <dgm:spPr/>
    </dgm:pt>
    <dgm:pt modelId="{E6EE992E-D1E4-4ADE-B9E5-773831C7CABC}" type="pres">
      <dgm:prSet presAssocID="{85BE4B3C-6390-412D-A3DB-9AEF95BE3BBF}" presName="sibTrans" presStyleCnt="0"/>
      <dgm:spPr/>
    </dgm:pt>
    <dgm:pt modelId="{016E8537-2B47-41CB-B0C6-E5F8B4219BA3}" type="pres">
      <dgm:prSet presAssocID="{8AD75DFC-4EEE-42E0-A9B7-E589C864F23A}" presName="node" presStyleLbl="node1" presStyleIdx="1" presStyleCnt="6">
        <dgm:presLayoutVars>
          <dgm:bulletEnabled val="1"/>
        </dgm:presLayoutVars>
      </dgm:prSet>
      <dgm:spPr/>
    </dgm:pt>
    <dgm:pt modelId="{D1034066-1EA5-4BBE-9D07-FA0F6BB70C01}" type="pres">
      <dgm:prSet presAssocID="{3175896D-3843-4E20-9E11-098CA60ABE1B}" presName="sibTrans" presStyleCnt="0"/>
      <dgm:spPr/>
    </dgm:pt>
    <dgm:pt modelId="{6D526D6B-4273-4DF9-A50B-104D08532477}" type="pres">
      <dgm:prSet presAssocID="{1B554D02-935F-46DF-914C-734C295FD8DE}" presName="node" presStyleLbl="node1" presStyleIdx="2" presStyleCnt="6">
        <dgm:presLayoutVars>
          <dgm:bulletEnabled val="1"/>
        </dgm:presLayoutVars>
      </dgm:prSet>
      <dgm:spPr/>
    </dgm:pt>
    <dgm:pt modelId="{C9F65119-506B-45B8-AE64-E2AA2B143AF6}" type="pres">
      <dgm:prSet presAssocID="{0EABEDDA-4F94-439D-AB39-8100DBC4768F}" presName="sibTrans" presStyleCnt="0"/>
      <dgm:spPr/>
    </dgm:pt>
    <dgm:pt modelId="{1C6FD744-0430-4252-97B0-470E3740459A}" type="pres">
      <dgm:prSet presAssocID="{447607F4-B201-46F5-8EE1-1DAE3C8866D3}" presName="node" presStyleLbl="node1" presStyleIdx="3" presStyleCnt="6">
        <dgm:presLayoutVars>
          <dgm:bulletEnabled val="1"/>
        </dgm:presLayoutVars>
      </dgm:prSet>
      <dgm:spPr/>
    </dgm:pt>
    <dgm:pt modelId="{7CB2C0CD-9381-455A-9509-811A6233DEB3}" type="pres">
      <dgm:prSet presAssocID="{D34A4136-3620-4B92-94ED-9832083762B3}" presName="sibTrans" presStyleCnt="0"/>
      <dgm:spPr/>
    </dgm:pt>
    <dgm:pt modelId="{AF8675E8-4656-4AC8-8EF7-ED8CF88AB1CC}" type="pres">
      <dgm:prSet presAssocID="{51422E1E-1999-4955-97B9-8F5CA7206D78}" presName="node" presStyleLbl="node1" presStyleIdx="4" presStyleCnt="6">
        <dgm:presLayoutVars>
          <dgm:bulletEnabled val="1"/>
        </dgm:presLayoutVars>
      </dgm:prSet>
      <dgm:spPr/>
    </dgm:pt>
    <dgm:pt modelId="{EC099458-4A83-4942-9AD7-7C0ABA603E1E}" type="pres">
      <dgm:prSet presAssocID="{9B130522-B4C0-4E2C-8318-A3E5E48CCFD1}" presName="sibTrans" presStyleCnt="0"/>
      <dgm:spPr/>
    </dgm:pt>
    <dgm:pt modelId="{188E3DA8-BF8F-47C0-8771-613E26DC3D47}" type="pres">
      <dgm:prSet presAssocID="{EA87B864-BE62-414E-BFF0-36BF4427FDC0}" presName="node" presStyleLbl="node1" presStyleIdx="5" presStyleCnt="6">
        <dgm:presLayoutVars>
          <dgm:bulletEnabled val="1"/>
        </dgm:presLayoutVars>
      </dgm:prSet>
      <dgm:spPr/>
    </dgm:pt>
  </dgm:ptLst>
  <dgm:cxnLst>
    <dgm:cxn modelId="{C28A7D17-BF3D-4744-99F6-20D52B429BA3}" type="presOf" srcId="{8AD75DFC-4EEE-42E0-A9B7-E589C864F23A}" destId="{016E8537-2B47-41CB-B0C6-E5F8B4219BA3}" srcOrd="0" destOrd="0" presId="urn:microsoft.com/office/officeart/2005/8/layout/default"/>
    <dgm:cxn modelId="{58920019-AF88-4AC4-A084-AE088B03C3BC}" type="presOf" srcId="{51422E1E-1999-4955-97B9-8F5CA7206D78}" destId="{AF8675E8-4656-4AC8-8EF7-ED8CF88AB1CC}" srcOrd="0" destOrd="0" presId="urn:microsoft.com/office/officeart/2005/8/layout/default"/>
    <dgm:cxn modelId="{8F00E61B-07B8-4604-B476-BD61F4F8ECE8}" type="presOf" srcId="{447607F4-B201-46F5-8EE1-1DAE3C8866D3}" destId="{1C6FD744-0430-4252-97B0-470E3740459A}" srcOrd="0" destOrd="0" presId="urn:microsoft.com/office/officeart/2005/8/layout/default"/>
    <dgm:cxn modelId="{8DA79D20-C94A-489F-9C65-82F259B4819D}" srcId="{0D3F0854-91BA-4871-9D78-B5F6C8BF3D97}" destId="{7620D00A-F9A9-4DD9-9419-3F68147A58DB}" srcOrd="0" destOrd="0" parTransId="{FB787DAC-4E76-46E7-9A8D-1C0F64F4ED1B}" sibTransId="{85BE4B3C-6390-412D-A3DB-9AEF95BE3BBF}"/>
    <dgm:cxn modelId="{FADBFD20-E1C2-43B9-BDF2-ECEF0C407F07}" srcId="{0D3F0854-91BA-4871-9D78-B5F6C8BF3D97}" destId="{EA87B864-BE62-414E-BFF0-36BF4427FDC0}" srcOrd="5" destOrd="0" parTransId="{381B5BF9-DF1D-4C0E-9282-1E11C319565F}" sibTransId="{0293396E-871E-4C02-B395-54298E44CC30}"/>
    <dgm:cxn modelId="{23511C2B-3B09-46CA-941C-AF8FD667F09C}" srcId="{0D3F0854-91BA-4871-9D78-B5F6C8BF3D97}" destId="{1B554D02-935F-46DF-914C-734C295FD8DE}" srcOrd="2" destOrd="0" parTransId="{C64C90C8-00E2-4E37-A3FF-6AD118F39E80}" sibTransId="{0EABEDDA-4F94-439D-AB39-8100DBC4768F}"/>
    <dgm:cxn modelId="{8DF59935-D9D2-4BBF-9C2F-CB7E2B730574}" srcId="{0D3F0854-91BA-4871-9D78-B5F6C8BF3D97}" destId="{447607F4-B201-46F5-8EE1-1DAE3C8866D3}" srcOrd="3" destOrd="0" parTransId="{5056F3A2-55E9-4FA6-9FEA-B56986F299F7}" sibTransId="{D34A4136-3620-4B92-94ED-9832083762B3}"/>
    <dgm:cxn modelId="{C04DD94E-9F68-47AD-A618-9A39C96AA97D}" type="presOf" srcId="{EA87B864-BE62-414E-BFF0-36BF4427FDC0}" destId="{188E3DA8-BF8F-47C0-8771-613E26DC3D47}" srcOrd="0" destOrd="0" presId="urn:microsoft.com/office/officeart/2005/8/layout/default"/>
    <dgm:cxn modelId="{49052372-F8EF-4AF1-9C00-70192C9C9EBD}" type="presOf" srcId="{0D3F0854-91BA-4871-9D78-B5F6C8BF3D97}" destId="{1F9CC1C0-DC75-4B5C-8C0F-CEE1FEF58E82}" srcOrd="0" destOrd="0" presId="urn:microsoft.com/office/officeart/2005/8/layout/default"/>
    <dgm:cxn modelId="{8D47B673-F98E-47A5-B925-EDBFFEF96825}" type="presOf" srcId="{1B554D02-935F-46DF-914C-734C295FD8DE}" destId="{6D526D6B-4273-4DF9-A50B-104D08532477}" srcOrd="0" destOrd="0" presId="urn:microsoft.com/office/officeart/2005/8/layout/default"/>
    <dgm:cxn modelId="{F29C7577-F788-416C-AE2C-74A491FEB661}" srcId="{0D3F0854-91BA-4871-9D78-B5F6C8BF3D97}" destId="{51422E1E-1999-4955-97B9-8F5CA7206D78}" srcOrd="4" destOrd="0" parTransId="{B76CE56D-33F5-4417-A775-8F61DD173512}" sibTransId="{9B130522-B4C0-4E2C-8318-A3E5E48CCFD1}"/>
    <dgm:cxn modelId="{95B611EC-809A-4F67-A2D4-69F24DBBD9FA}" srcId="{0D3F0854-91BA-4871-9D78-B5F6C8BF3D97}" destId="{8AD75DFC-4EEE-42E0-A9B7-E589C864F23A}" srcOrd="1" destOrd="0" parTransId="{F1C4CB4B-4501-4599-9F1C-126C57088F11}" sibTransId="{3175896D-3843-4E20-9E11-098CA60ABE1B}"/>
    <dgm:cxn modelId="{13F2CAFD-C900-4861-8FAF-1E9228A161E6}" type="presOf" srcId="{7620D00A-F9A9-4DD9-9419-3F68147A58DB}" destId="{E69E753B-7D73-4515-816E-412B559FFA19}" srcOrd="0" destOrd="0" presId="urn:microsoft.com/office/officeart/2005/8/layout/default"/>
    <dgm:cxn modelId="{905AB4CB-D26D-48B0-9CC7-066D7C538626}" type="presParOf" srcId="{1F9CC1C0-DC75-4B5C-8C0F-CEE1FEF58E82}" destId="{E69E753B-7D73-4515-816E-412B559FFA19}" srcOrd="0" destOrd="0" presId="urn:microsoft.com/office/officeart/2005/8/layout/default"/>
    <dgm:cxn modelId="{D117D980-D67B-4FEC-BB66-A645C1288752}" type="presParOf" srcId="{1F9CC1C0-DC75-4B5C-8C0F-CEE1FEF58E82}" destId="{E6EE992E-D1E4-4ADE-B9E5-773831C7CABC}" srcOrd="1" destOrd="0" presId="urn:microsoft.com/office/officeart/2005/8/layout/default"/>
    <dgm:cxn modelId="{07361D5B-6406-4D18-B9BB-D1B51DD6E823}" type="presParOf" srcId="{1F9CC1C0-DC75-4B5C-8C0F-CEE1FEF58E82}" destId="{016E8537-2B47-41CB-B0C6-E5F8B4219BA3}" srcOrd="2" destOrd="0" presId="urn:microsoft.com/office/officeart/2005/8/layout/default"/>
    <dgm:cxn modelId="{FF734664-9F96-4F6B-8E82-C1BE2D2074EC}" type="presParOf" srcId="{1F9CC1C0-DC75-4B5C-8C0F-CEE1FEF58E82}" destId="{D1034066-1EA5-4BBE-9D07-FA0F6BB70C01}" srcOrd="3" destOrd="0" presId="urn:microsoft.com/office/officeart/2005/8/layout/default"/>
    <dgm:cxn modelId="{1C71B888-6B7A-4360-87E3-B1F2ADDBA42D}" type="presParOf" srcId="{1F9CC1C0-DC75-4B5C-8C0F-CEE1FEF58E82}" destId="{6D526D6B-4273-4DF9-A50B-104D08532477}" srcOrd="4" destOrd="0" presId="urn:microsoft.com/office/officeart/2005/8/layout/default"/>
    <dgm:cxn modelId="{8B52FDB0-1544-4973-A012-4FFD2C73D2B5}" type="presParOf" srcId="{1F9CC1C0-DC75-4B5C-8C0F-CEE1FEF58E82}" destId="{C9F65119-506B-45B8-AE64-E2AA2B143AF6}" srcOrd="5" destOrd="0" presId="urn:microsoft.com/office/officeart/2005/8/layout/default"/>
    <dgm:cxn modelId="{490754FF-E760-4A90-83F0-2453F8156B68}" type="presParOf" srcId="{1F9CC1C0-DC75-4B5C-8C0F-CEE1FEF58E82}" destId="{1C6FD744-0430-4252-97B0-470E3740459A}" srcOrd="6" destOrd="0" presId="urn:microsoft.com/office/officeart/2005/8/layout/default"/>
    <dgm:cxn modelId="{202E125E-1E5B-4394-98EA-0A39360F7893}" type="presParOf" srcId="{1F9CC1C0-DC75-4B5C-8C0F-CEE1FEF58E82}" destId="{7CB2C0CD-9381-455A-9509-811A6233DEB3}" srcOrd="7" destOrd="0" presId="urn:microsoft.com/office/officeart/2005/8/layout/default"/>
    <dgm:cxn modelId="{AE414FE6-ED99-461F-8290-55A90873B467}" type="presParOf" srcId="{1F9CC1C0-DC75-4B5C-8C0F-CEE1FEF58E82}" destId="{AF8675E8-4656-4AC8-8EF7-ED8CF88AB1CC}" srcOrd="8" destOrd="0" presId="urn:microsoft.com/office/officeart/2005/8/layout/default"/>
    <dgm:cxn modelId="{8CC2A27A-8929-4EE5-BB01-56DCB6F9601A}" type="presParOf" srcId="{1F9CC1C0-DC75-4B5C-8C0F-CEE1FEF58E82}" destId="{EC099458-4A83-4942-9AD7-7C0ABA603E1E}" srcOrd="9" destOrd="0" presId="urn:microsoft.com/office/officeart/2005/8/layout/default"/>
    <dgm:cxn modelId="{2306C4EF-6F30-45ED-8A24-9DA2D02F4804}" type="presParOf" srcId="{1F9CC1C0-DC75-4B5C-8C0F-CEE1FEF58E82}" destId="{188E3DA8-BF8F-47C0-8771-613E26DC3D47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9FF7EC-4731-4544-8BCD-68BF5E61338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E14E25D-F898-4B7B-8DDF-F43E9EA22923}">
      <dgm:prSet/>
      <dgm:spPr/>
      <dgm:t>
        <a:bodyPr/>
        <a:lstStyle/>
        <a:p>
          <a:r>
            <a:rPr lang="en-US" b="1"/>
            <a:t>Goal:</a:t>
          </a:r>
          <a:endParaRPr lang="en-US"/>
        </a:p>
      </dgm:t>
    </dgm:pt>
    <dgm:pt modelId="{CEF98046-6FF4-4049-9BEF-CB629775D925}" type="parTrans" cxnId="{5CF2364F-261E-400E-8854-071443271F80}">
      <dgm:prSet/>
      <dgm:spPr/>
      <dgm:t>
        <a:bodyPr/>
        <a:lstStyle/>
        <a:p>
          <a:endParaRPr lang="en-US"/>
        </a:p>
      </dgm:t>
    </dgm:pt>
    <dgm:pt modelId="{0DD68538-4C20-4F1C-85D1-C3022F36CF82}" type="sibTrans" cxnId="{5CF2364F-261E-400E-8854-071443271F80}">
      <dgm:prSet/>
      <dgm:spPr/>
      <dgm:t>
        <a:bodyPr/>
        <a:lstStyle/>
        <a:p>
          <a:endParaRPr lang="en-US"/>
        </a:p>
      </dgm:t>
    </dgm:pt>
    <dgm:pt modelId="{E622A573-B7E7-42D2-BD2E-4E606065395F}">
      <dgm:prSet/>
      <dgm:spPr/>
      <dgm:t>
        <a:bodyPr/>
        <a:lstStyle/>
        <a:p>
          <a:r>
            <a:rPr lang="en-US"/>
            <a:t>Understand </a:t>
          </a:r>
          <a:r>
            <a:rPr lang="en-US" b="1"/>
            <a:t>why</a:t>
          </a:r>
          <a:r>
            <a:rPr lang="en-US"/>
            <a:t> the model predicted Yes or No.</a:t>
          </a:r>
        </a:p>
      </dgm:t>
    </dgm:pt>
    <dgm:pt modelId="{BB6405AA-90C0-40D7-BD52-31F77DCBABC6}" type="parTrans" cxnId="{6F271A3F-D71B-4618-B673-7EFD4BF852B8}">
      <dgm:prSet/>
      <dgm:spPr/>
      <dgm:t>
        <a:bodyPr/>
        <a:lstStyle/>
        <a:p>
          <a:endParaRPr lang="en-US"/>
        </a:p>
      </dgm:t>
    </dgm:pt>
    <dgm:pt modelId="{8D63612B-0AC4-4B54-8886-66F1F43D854E}" type="sibTrans" cxnId="{6F271A3F-D71B-4618-B673-7EFD4BF852B8}">
      <dgm:prSet/>
      <dgm:spPr/>
      <dgm:t>
        <a:bodyPr/>
        <a:lstStyle/>
        <a:p>
          <a:endParaRPr lang="en-US"/>
        </a:p>
      </dgm:t>
    </dgm:pt>
    <dgm:pt modelId="{A75A7AEF-99A9-496C-AAE6-43F913ECE538}">
      <dgm:prSet/>
      <dgm:spPr/>
      <dgm:t>
        <a:bodyPr/>
        <a:lstStyle/>
        <a:p>
          <a:r>
            <a:rPr lang="en-US"/>
            <a:t>Identify </a:t>
          </a:r>
          <a:r>
            <a:rPr lang="en-US" b="1"/>
            <a:t>which features push</a:t>
          </a:r>
          <a:r>
            <a:rPr lang="en-US"/>
            <a:t> the decision toward Yes or No.</a:t>
          </a:r>
        </a:p>
      </dgm:t>
    </dgm:pt>
    <dgm:pt modelId="{EBC34577-CE23-4666-A8C1-040181A304CF}" type="parTrans" cxnId="{1EDB3793-F76D-4E92-A59F-E6BB1DE98559}">
      <dgm:prSet/>
      <dgm:spPr/>
      <dgm:t>
        <a:bodyPr/>
        <a:lstStyle/>
        <a:p>
          <a:endParaRPr lang="en-US"/>
        </a:p>
      </dgm:t>
    </dgm:pt>
    <dgm:pt modelId="{B5D7073F-C45E-4356-8963-82A666AEEF58}" type="sibTrans" cxnId="{1EDB3793-F76D-4E92-A59F-E6BB1DE98559}">
      <dgm:prSet/>
      <dgm:spPr/>
      <dgm:t>
        <a:bodyPr/>
        <a:lstStyle/>
        <a:p>
          <a:endParaRPr lang="en-US"/>
        </a:p>
      </dgm:t>
    </dgm:pt>
    <dgm:pt modelId="{C80286A0-078F-4F21-8910-9F2666AFD951}">
      <dgm:prSet/>
      <dgm:spPr/>
      <dgm:t>
        <a:bodyPr/>
        <a:lstStyle/>
        <a:p>
          <a:r>
            <a:rPr lang="en-US" b="1"/>
            <a:t>Top Drivers:</a:t>
          </a:r>
          <a:endParaRPr lang="en-US"/>
        </a:p>
      </dgm:t>
    </dgm:pt>
    <dgm:pt modelId="{624AC523-DCC9-4DC2-9561-FF8F53A0A8FE}" type="parTrans" cxnId="{E471B2CC-928B-492F-B7B7-8BD4A6DA7FA1}">
      <dgm:prSet/>
      <dgm:spPr/>
      <dgm:t>
        <a:bodyPr/>
        <a:lstStyle/>
        <a:p>
          <a:endParaRPr lang="en-US"/>
        </a:p>
      </dgm:t>
    </dgm:pt>
    <dgm:pt modelId="{DA8D62A1-D599-4963-BF7B-83A63B78B271}" type="sibTrans" cxnId="{E471B2CC-928B-492F-B7B7-8BD4A6DA7FA1}">
      <dgm:prSet/>
      <dgm:spPr/>
      <dgm:t>
        <a:bodyPr/>
        <a:lstStyle/>
        <a:p>
          <a:endParaRPr lang="en-US"/>
        </a:p>
      </dgm:t>
    </dgm:pt>
    <dgm:pt modelId="{A9E92108-4F7E-4366-ABAF-263D9F26BDED}">
      <dgm:prSet/>
      <dgm:spPr/>
      <dgm:t>
        <a:bodyPr/>
        <a:lstStyle/>
        <a:p>
          <a:r>
            <a:rPr lang="en-US" b="1"/>
            <a:t>Previous contact success</a:t>
          </a:r>
          <a:r>
            <a:rPr lang="en-US"/>
            <a:t> – Customers with a past successful contact are more likely to subscribe again.</a:t>
          </a:r>
        </a:p>
      </dgm:t>
    </dgm:pt>
    <dgm:pt modelId="{69025A87-4EE3-4EF1-A61C-CE9C38E23D69}" type="parTrans" cxnId="{5C0A9A7B-BDB2-4190-B4B6-D27C205A710C}">
      <dgm:prSet/>
      <dgm:spPr/>
      <dgm:t>
        <a:bodyPr/>
        <a:lstStyle/>
        <a:p>
          <a:endParaRPr lang="en-US"/>
        </a:p>
      </dgm:t>
    </dgm:pt>
    <dgm:pt modelId="{47DAC362-0397-4B3D-B954-762BC717147B}" type="sibTrans" cxnId="{5C0A9A7B-BDB2-4190-B4B6-D27C205A710C}">
      <dgm:prSet/>
      <dgm:spPr/>
      <dgm:t>
        <a:bodyPr/>
        <a:lstStyle/>
        <a:p>
          <a:endParaRPr lang="en-US"/>
        </a:p>
      </dgm:t>
    </dgm:pt>
    <dgm:pt modelId="{E12AACCC-18C8-4820-9997-218D78171A5D}">
      <dgm:prSet/>
      <dgm:spPr/>
      <dgm:t>
        <a:bodyPr/>
        <a:lstStyle/>
        <a:p>
          <a:r>
            <a:rPr lang="en-US" b="1"/>
            <a:t>Euribor rate</a:t>
          </a:r>
          <a:r>
            <a:rPr lang="en-US"/>
            <a:t> – Economic conditions influence customer decisions.</a:t>
          </a:r>
        </a:p>
      </dgm:t>
    </dgm:pt>
    <dgm:pt modelId="{9B408956-678A-44E6-B1A6-4431335FDB45}" type="parTrans" cxnId="{F2CECC69-6623-43FF-996D-E47F02613F14}">
      <dgm:prSet/>
      <dgm:spPr/>
      <dgm:t>
        <a:bodyPr/>
        <a:lstStyle/>
        <a:p>
          <a:endParaRPr lang="en-US"/>
        </a:p>
      </dgm:t>
    </dgm:pt>
    <dgm:pt modelId="{6B229380-EF62-4555-9E9F-8069A436E814}" type="sibTrans" cxnId="{F2CECC69-6623-43FF-996D-E47F02613F14}">
      <dgm:prSet/>
      <dgm:spPr/>
      <dgm:t>
        <a:bodyPr/>
        <a:lstStyle/>
        <a:p>
          <a:endParaRPr lang="en-US"/>
        </a:p>
      </dgm:t>
    </dgm:pt>
    <dgm:pt modelId="{F5D4F5E6-6DEA-46B9-86D7-263412A76E4F}">
      <dgm:prSet/>
      <dgm:spPr/>
      <dgm:t>
        <a:bodyPr/>
        <a:lstStyle/>
        <a:p>
          <a:r>
            <a:rPr lang="en-US" b="1"/>
            <a:t>Month of last contact</a:t>
          </a:r>
          <a:r>
            <a:rPr lang="en-US"/>
            <a:t> – Timing affects campaign success rates.</a:t>
          </a:r>
        </a:p>
      </dgm:t>
    </dgm:pt>
    <dgm:pt modelId="{9EAE1790-5274-4E4C-90F6-8F3E4BA46D1D}" type="parTrans" cxnId="{18BDBB17-5128-4F57-B92D-8F2B1E8E9FF4}">
      <dgm:prSet/>
      <dgm:spPr/>
      <dgm:t>
        <a:bodyPr/>
        <a:lstStyle/>
        <a:p>
          <a:endParaRPr lang="en-US"/>
        </a:p>
      </dgm:t>
    </dgm:pt>
    <dgm:pt modelId="{6B3612AD-1FAE-4F8E-A5C6-9E0DBB9BFD7F}" type="sibTrans" cxnId="{18BDBB17-5128-4F57-B92D-8F2B1E8E9FF4}">
      <dgm:prSet/>
      <dgm:spPr/>
      <dgm:t>
        <a:bodyPr/>
        <a:lstStyle/>
        <a:p>
          <a:endParaRPr lang="en-US"/>
        </a:p>
      </dgm:t>
    </dgm:pt>
    <dgm:pt modelId="{051D33AB-22AE-4004-9F64-5A7C6DEF3E41}">
      <dgm:prSet/>
      <dgm:spPr/>
      <dgm:t>
        <a:bodyPr/>
        <a:lstStyle/>
        <a:p>
          <a:r>
            <a:rPr lang="en-US" b="1"/>
            <a:t>Balance</a:t>
          </a:r>
          <a:r>
            <a:rPr lang="en-US"/>
            <a:t> – Indicates financial stability, which can influence decisions.</a:t>
          </a:r>
        </a:p>
      </dgm:t>
    </dgm:pt>
    <dgm:pt modelId="{C3F51B5A-B728-4336-9563-BF1617C0D547}" type="parTrans" cxnId="{A5389C03-DB9E-4B3B-8FF6-C8CC889B217E}">
      <dgm:prSet/>
      <dgm:spPr/>
      <dgm:t>
        <a:bodyPr/>
        <a:lstStyle/>
        <a:p>
          <a:endParaRPr lang="en-US"/>
        </a:p>
      </dgm:t>
    </dgm:pt>
    <dgm:pt modelId="{0DB9A8F0-48CB-46AB-AFD5-5DF2C709C37D}" type="sibTrans" cxnId="{A5389C03-DB9E-4B3B-8FF6-C8CC889B217E}">
      <dgm:prSet/>
      <dgm:spPr/>
      <dgm:t>
        <a:bodyPr/>
        <a:lstStyle/>
        <a:p>
          <a:endParaRPr lang="en-US"/>
        </a:p>
      </dgm:t>
    </dgm:pt>
    <dgm:pt modelId="{CEF42639-9F63-4C21-9379-ED8936B4A6BB}">
      <dgm:prSet/>
      <dgm:spPr/>
      <dgm:t>
        <a:bodyPr/>
        <a:lstStyle/>
        <a:p>
          <a:r>
            <a:rPr lang="en-US" b="1"/>
            <a:t>Age</a:t>
          </a:r>
          <a:r>
            <a:rPr lang="en-US"/>
            <a:t> – Certain age ranges may respond better to term deposit offers.</a:t>
          </a:r>
        </a:p>
      </dgm:t>
    </dgm:pt>
    <dgm:pt modelId="{70EB1704-3C5A-4FC9-B0B0-D2E790A590EF}" type="parTrans" cxnId="{8E15DB27-2EDD-4907-81CC-BF8A6C300913}">
      <dgm:prSet/>
      <dgm:spPr/>
      <dgm:t>
        <a:bodyPr/>
        <a:lstStyle/>
        <a:p>
          <a:endParaRPr lang="en-US"/>
        </a:p>
      </dgm:t>
    </dgm:pt>
    <dgm:pt modelId="{45BD6C3A-7D6E-420A-A99A-1C8DEC84C2CD}" type="sibTrans" cxnId="{8E15DB27-2EDD-4907-81CC-BF8A6C300913}">
      <dgm:prSet/>
      <dgm:spPr/>
      <dgm:t>
        <a:bodyPr/>
        <a:lstStyle/>
        <a:p>
          <a:endParaRPr lang="en-US"/>
        </a:p>
      </dgm:t>
    </dgm:pt>
    <dgm:pt modelId="{DEA31097-74E0-4AEE-9C51-B96494F62E5F}" type="pres">
      <dgm:prSet presAssocID="{BB9FF7EC-4731-4544-8BCD-68BF5E613389}" presName="Name0" presStyleCnt="0">
        <dgm:presLayoutVars>
          <dgm:dir/>
          <dgm:animLvl val="lvl"/>
          <dgm:resizeHandles val="exact"/>
        </dgm:presLayoutVars>
      </dgm:prSet>
      <dgm:spPr/>
    </dgm:pt>
    <dgm:pt modelId="{4CA5DF12-2BFE-4E51-96A2-6760CED19B55}" type="pres">
      <dgm:prSet presAssocID="{7E14E25D-F898-4B7B-8DDF-F43E9EA22923}" presName="linNode" presStyleCnt="0"/>
      <dgm:spPr/>
    </dgm:pt>
    <dgm:pt modelId="{79E654A0-4C3B-40A8-9EA6-46E9B6E68FE0}" type="pres">
      <dgm:prSet presAssocID="{7E14E25D-F898-4B7B-8DDF-F43E9EA22923}" presName="parentText" presStyleLbl="node1" presStyleIdx="0" presStyleCnt="9">
        <dgm:presLayoutVars>
          <dgm:chMax val="1"/>
          <dgm:bulletEnabled val="1"/>
        </dgm:presLayoutVars>
      </dgm:prSet>
      <dgm:spPr/>
    </dgm:pt>
    <dgm:pt modelId="{397C1136-14BA-42DD-873E-7B875D3E146D}" type="pres">
      <dgm:prSet presAssocID="{0DD68538-4C20-4F1C-85D1-C3022F36CF82}" presName="sp" presStyleCnt="0"/>
      <dgm:spPr/>
    </dgm:pt>
    <dgm:pt modelId="{A69955A4-E2D0-4133-A0AE-95E29FF66499}" type="pres">
      <dgm:prSet presAssocID="{E622A573-B7E7-42D2-BD2E-4E606065395F}" presName="linNode" presStyleCnt="0"/>
      <dgm:spPr/>
    </dgm:pt>
    <dgm:pt modelId="{42133A84-0FC1-4F40-9171-0437B558A2DA}" type="pres">
      <dgm:prSet presAssocID="{E622A573-B7E7-42D2-BD2E-4E606065395F}" presName="parentText" presStyleLbl="node1" presStyleIdx="1" presStyleCnt="9">
        <dgm:presLayoutVars>
          <dgm:chMax val="1"/>
          <dgm:bulletEnabled val="1"/>
        </dgm:presLayoutVars>
      </dgm:prSet>
      <dgm:spPr/>
    </dgm:pt>
    <dgm:pt modelId="{EB2BFC67-5D72-425B-9BA5-A6CF798E842B}" type="pres">
      <dgm:prSet presAssocID="{8D63612B-0AC4-4B54-8886-66F1F43D854E}" presName="sp" presStyleCnt="0"/>
      <dgm:spPr/>
    </dgm:pt>
    <dgm:pt modelId="{1F7E24B6-A742-43C8-ABEF-7189E396E88E}" type="pres">
      <dgm:prSet presAssocID="{A75A7AEF-99A9-496C-AAE6-43F913ECE538}" presName="linNode" presStyleCnt="0"/>
      <dgm:spPr/>
    </dgm:pt>
    <dgm:pt modelId="{CBCAA5E7-D03B-4E89-9913-BADDBF286621}" type="pres">
      <dgm:prSet presAssocID="{A75A7AEF-99A9-496C-AAE6-43F913ECE538}" presName="parentText" presStyleLbl="node1" presStyleIdx="2" presStyleCnt="9">
        <dgm:presLayoutVars>
          <dgm:chMax val="1"/>
          <dgm:bulletEnabled val="1"/>
        </dgm:presLayoutVars>
      </dgm:prSet>
      <dgm:spPr/>
    </dgm:pt>
    <dgm:pt modelId="{A22566EC-A098-4370-BA56-75EDEFF8458E}" type="pres">
      <dgm:prSet presAssocID="{B5D7073F-C45E-4356-8963-82A666AEEF58}" presName="sp" presStyleCnt="0"/>
      <dgm:spPr/>
    </dgm:pt>
    <dgm:pt modelId="{22D4AEB1-64D2-4868-AAFE-404316A49B76}" type="pres">
      <dgm:prSet presAssocID="{C80286A0-078F-4F21-8910-9F2666AFD951}" presName="linNode" presStyleCnt="0"/>
      <dgm:spPr/>
    </dgm:pt>
    <dgm:pt modelId="{C86B7E01-7E5F-40CC-83BC-2B0A717016E3}" type="pres">
      <dgm:prSet presAssocID="{C80286A0-078F-4F21-8910-9F2666AFD951}" presName="parentText" presStyleLbl="node1" presStyleIdx="3" presStyleCnt="9">
        <dgm:presLayoutVars>
          <dgm:chMax val="1"/>
          <dgm:bulletEnabled val="1"/>
        </dgm:presLayoutVars>
      </dgm:prSet>
      <dgm:spPr/>
    </dgm:pt>
    <dgm:pt modelId="{D655E2D4-7644-426E-A455-75E6C2109EA1}" type="pres">
      <dgm:prSet presAssocID="{DA8D62A1-D599-4963-BF7B-83A63B78B271}" presName="sp" presStyleCnt="0"/>
      <dgm:spPr/>
    </dgm:pt>
    <dgm:pt modelId="{30BD8EE0-C5E4-44F7-B45A-65989468C097}" type="pres">
      <dgm:prSet presAssocID="{A9E92108-4F7E-4366-ABAF-263D9F26BDED}" presName="linNode" presStyleCnt="0"/>
      <dgm:spPr/>
    </dgm:pt>
    <dgm:pt modelId="{AF29DAD4-9107-4C75-9CE1-A1F260687495}" type="pres">
      <dgm:prSet presAssocID="{A9E92108-4F7E-4366-ABAF-263D9F26BDED}" presName="parentText" presStyleLbl="node1" presStyleIdx="4" presStyleCnt="9">
        <dgm:presLayoutVars>
          <dgm:chMax val="1"/>
          <dgm:bulletEnabled val="1"/>
        </dgm:presLayoutVars>
      </dgm:prSet>
      <dgm:spPr/>
    </dgm:pt>
    <dgm:pt modelId="{099CB1B7-7D62-4253-B055-29F707CB0FBA}" type="pres">
      <dgm:prSet presAssocID="{47DAC362-0397-4B3D-B954-762BC717147B}" presName="sp" presStyleCnt="0"/>
      <dgm:spPr/>
    </dgm:pt>
    <dgm:pt modelId="{5176DF7A-05C1-4650-B0FE-B07A43BF6B43}" type="pres">
      <dgm:prSet presAssocID="{E12AACCC-18C8-4820-9997-218D78171A5D}" presName="linNode" presStyleCnt="0"/>
      <dgm:spPr/>
    </dgm:pt>
    <dgm:pt modelId="{E985676A-E9C1-4714-9DBA-874858E9A077}" type="pres">
      <dgm:prSet presAssocID="{E12AACCC-18C8-4820-9997-218D78171A5D}" presName="parentText" presStyleLbl="node1" presStyleIdx="5" presStyleCnt="9">
        <dgm:presLayoutVars>
          <dgm:chMax val="1"/>
          <dgm:bulletEnabled val="1"/>
        </dgm:presLayoutVars>
      </dgm:prSet>
      <dgm:spPr/>
    </dgm:pt>
    <dgm:pt modelId="{B259127F-FF8A-4AAE-952A-1B831A140F2F}" type="pres">
      <dgm:prSet presAssocID="{6B229380-EF62-4555-9E9F-8069A436E814}" presName="sp" presStyleCnt="0"/>
      <dgm:spPr/>
    </dgm:pt>
    <dgm:pt modelId="{5895BA83-A64F-4291-82F1-A124454E12A3}" type="pres">
      <dgm:prSet presAssocID="{F5D4F5E6-6DEA-46B9-86D7-263412A76E4F}" presName="linNode" presStyleCnt="0"/>
      <dgm:spPr/>
    </dgm:pt>
    <dgm:pt modelId="{6CB02807-047A-47EE-97A7-19F6A049A752}" type="pres">
      <dgm:prSet presAssocID="{F5D4F5E6-6DEA-46B9-86D7-263412A76E4F}" presName="parentText" presStyleLbl="node1" presStyleIdx="6" presStyleCnt="9">
        <dgm:presLayoutVars>
          <dgm:chMax val="1"/>
          <dgm:bulletEnabled val="1"/>
        </dgm:presLayoutVars>
      </dgm:prSet>
      <dgm:spPr/>
    </dgm:pt>
    <dgm:pt modelId="{4CC00367-0F93-4376-9388-9D1B2DB5DB70}" type="pres">
      <dgm:prSet presAssocID="{6B3612AD-1FAE-4F8E-A5C6-9E0DBB9BFD7F}" presName="sp" presStyleCnt="0"/>
      <dgm:spPr/>
    </dgm:pt>
    <dgm:pt modelId="{E6030102-EF23-4B25-80AD-CAF5AF35A409}" type="pres">
      <dgm:prSet presAssocID="{051D33AB-22AE-4004-9F64-5A7C6DEF3E41}" presName="linNode" presStyleCnt="0"/>
      <dgm:spPr/>
    </dgm:pt>
    <dgm:pt modelId="{F7E3C637-478A-4B05-814C-D6BD5B5A0EE4}" type="pres">
      <dgm:prSet presAssocID="{051D33AB-22AE-4004-9F64-5A7C6DEF3E41}" presName="parentText" presStyleLbl="node1" presStyleIdx="7" presStyleCnt="9">
        <dgm:presLayoutVars>
          <dgm:chMax val="1"/>
          <dgm:bulletEnabled val="1"/>
        </dgm:presLayoutVars>
      </dgm:prSet>
      <dgm:spPr/>
    </dgm:pt>
    <dgm:pt modelId="{547C049A-063E-487F-B078-329CA8BB1677}" type="pres">
      <dgm:prSet presAssocID="{0DB9A8F0-48CB-46AB-AFD5-5DF2C709C37D}" presName="sp" presStyleCnt="0"/>
      <dgm:spPr/>
    </dgm:pt>
    <dgm:pt modelId="{524CEED5-5BFD-49F1-8AB1-6F8F877FC91F}" type="pres">
      <dgm:prSet presAssocID="{CEF42639-9F63-4C21-9379-ED8936B4A6BB}" presName="linNode" presStyleCnt="0"/>
      <dgm:spPr/>
    </dgm:pt>
    <dgm:pt modelId="{6913CB72-8F20-4E06-8BA2-C1FA256E8662}" type="pres">
      <dgm:prSet presAssocID="{CEF42639-9F63-4C21-9379-ED8936B4A6BB}" presName="parentText" presStyleLbl="node1" presStyleIdx="8" presStyleCnt="9">
        <dgm:presLayoutVars>
          <dgm:chMax val="1"/>
          <dgm:bulletEnabled val="1"/>
        </dgm:presLayoutVars>
      </dgm:prSet>
      <dgm:spPr/>
    </dgm:pt>
  </dgm:ptLst>
  <dgm:cxnLst>
    <dgm:cxn modelId="{A5389C03-DB9E-4B3B-8FF6-C8CC889B217E}" srcId="{BB9FF7EC-4731-4544-8BCD-68BF5E613389}" destId="{051D33AB-22AE-4004-9F64-5A7C6DEF3E41}" srcOrd="7" destOrd="0" parTransId="{C3F51B5A-B728-4336-9563-BF1617C0D547}" sibTransId="{0DB9A8F0-48CB-46AB-AFD5-5DF2C709C37D}"/>
    <dgm:cxn modelId="{EA91A308-F072-4C2C-9056-687742273CC7}" type="presOf" srcId="{E12AACCC-18C8-4820-9997-218D78171A5D}" destId="{E985676A-E9C1-4714-9DBA-874858E9A077}" srcOrd="0" destOrd="0" presId="urn:microsoft.com/office/officeart/2005/8/layout/vList5"/>
    <dgm:cxn modelId="{18BDBB17-5128-4F57-B92D-8F2B1E8E9FF4}" srcId="{BB9FF7EC-4731-4544-8BCD-68BF5E613389}" destId="{F5D4F5E6-6DEA-46B9-86D7-263412A76E4F}" srcOrd="6" destOrd="0" parTransId="{9EAE1790-5274-4E4C-90F6-8F3E4BA46D1D}" sibTransId="{6B3612AD-1FAE-4F8E-A5C6-9E0DBB9BFD7F}"/>
    <dgm:cxn modelId="{E6FBEA23-3110-4BB1-9023-47CBADFFBB24}" type="presOf" srcId="{7E14E25D-F898-4B7B-8DDF-F43E9EA22923}" destId="{79E654A0-4C3B-40A8-9EA6-46E9B6E68FE0}" srcOrd="0" destOrd="0" presId="urn:microsoft.com/office/officeart/2005/8/layout/vList5"/>
    <dgm:cxn modelId="{8E15DB27-2EDD-4907-81CC-BF8A6C300913}" srcId="{BB9FF7EC-4731-4544-8BCD-68BF5E613389}" destId="{CEF42639-9F63-4C21-9379-ED8936B4A6BB}" srcOrd="8" destOrd="0" parTransId="{70EB1704-3C5A-4FC9-B0B0-D2E790A590EF}" sibTransId="{45BD6C3A-7D6E-420A-A99A-1C8DEC84C2CD}"/>
    <dgm:cxn modelId="{4FD1E42F-6063-4AA7-9286-5B7A1DD00AF4}" type="presOf" srcId="{E622A573-B7E7-42D2-BD2E-4E606065395F}" destId="{42133A84-0FC1-4F40-9171-0437B558A2DA}" srcOrd="0" destOrd="0" presId="urn:microsoft.com/office/officeart/2005/8/layout/vList5"/>
    <dgm:cxn modelId="{6F271A3F-D71B-4618-B673-7EFD4BF852B8}" srcId="{BB9FF7EC-4731-4544-8BCD-68BF5E613389}" destId="{E622A573-B7E7-42D2-BD2E-4E606065395F}" srcOrd="1" destOrd="0" parTransId="{BB6405AA-90C0-40D7-BD52-31F77DCBABC6}" sibTransId="{8D63612B-0AC4-4B54-8886-66F1F43D854E}"/>
    <dgm:cxn modelId="{F2CECC69-6623-43FF-996D-E47F02613F14}" srcId="{BB9FF7EC-4731-4544-8BCD-68BF5E613389}" destId="{E12AACCC-18C8-4820-9997-218D78171A5D}" srcOrd="5" destOrd="0" parTransId="{9B408956-678A-44E6-B1A6-4431335FDB45}" sibTransId="{6B229380-EF62-4555-9E9F-8069A436E814}"/>
    <dgm:cxn modelId="{5CF2364F-261E-400E-8854-071443271F80}" srcId="{BB9FF7EC-4731-4544-8BCD-68BF5E613389}" destId="{7E14E25D-F898-4B7B-8DDF-F43E9EA22923}" srcOrd="0" destOrd="0" parTransId="{CEF98046-6FF4-4049-9BEF-CB629775D925}" sibTransId="{0DD68538-4C20-4F1C-85D1-C3022F36CF82}"/>
    <dgm:cxn modelId="{1835D252-23C6-4FF0-8FC5-EA60B7F8DE60}" type="presOf" srcId="{CEF42639-9F63-4C21-9379-ED8936B4A6BB}" destId="{6913CB72-8F20-4E06-8BA2-C1FA256E8662}" srcOrd="0" destOrd="0" presId="urn:microsoft.com/office/officeart/2005/8/layout/vList5"/>
    <dgm:cxn modelId="{31E48B54-4564-446C-AACA-0A7AFA425CC3}" type="presOf" srcId="{A9E92108-4F7E-4366-ABAF-263D9F26BDED}" destId="{AF29DAD4-9107-4C75-9CE1-A1F260687495}" srcOrd="0" destOrd="0" presId="urn:microsoft.com/office/officeart/2005/8/layout/vList5"/>
    <dgm:cxn modelId="{AB64D574-3FF5-4D3C-A6E4-610107628DB0}" type="presOf" srcId="{C80286A0-078F-4F21-8910-9F2666AFD951}" destId="{C86B7E01-7E5F-40CC-83BC-2B0A717016E3}" srcOrd="0" destOrd="0" presId="urn:microsoft.com/office/officeart/2005/8/layout/vList5"/>
    <dgm:cxn modelId="{18720056-5875-480A-BD81-98EA2167C9F6}" type="presOf" srcId="{A75A7AEF-99A9-496C-AAE6-43F913ECE538}" destId="{CBCAA5E7-D03B-4E89-9913-BADDBF286621}" srcOrd="0" destOrd="0" presId="urn:microsoft.com/office/officeart/2005/8/layout/vList5"/>
    <dgm:cxn modelId="{0B626A57-B86B-48C1-9455-9B788DB39445}" type="presOf" srcId="{051D33AB-22AE-4004-9F64-5A7C6DEF3E41}" destId="{F7E3C637-478A-4B05-814C-D6BD5B5A0EE4}" srcOrd="0" destOrd="0" presId="urn:microsoft.com/office/officeart/2005/8/layout/vList5"/>
    <dgm:cxn modelId="{5C0A9A7B-BDB2-4190-B4B6-D27C205A710C}" srcId="{BB9FF7EC-4731-4544-8BCD-68BF5E613389}" destId="{A9E92108-4F7E-4366-ABAF-263D9F26BDED}" srcOrd="4" destOrd="0" parTransId="{69025A87-4EE3-4EF1-A61C-CE9C38E23D69}" sibTransId="{47DAC362-0397-4B3D-B954-762BC717147B}"/>
    <dgm:cxn modelId="{1EDB3793-F76D-4E92-A59F-E6BB1DE98559}" srcId="{BB9FF7EC-4731-4544-8BCD-68BF5E613389}" destId="{A75A7AEF-99A9-496C-AAE6-43F913ECE538}" srcOrd="2" destOrd="0" parTransId="{EBC34577-CE23-4666-A8C1-040181A304CF}" sibTransId="{B5D7073F-C45E-4356-8963-82A666AEEF58}"/>
    <dgm:cxn modelId="{508E0DBA-C6DC-44B5-8F82-EF4738C73A18}" type="presOf" srcId="{F5D4F5E6-6DEA-46B9-86D7-263412A76E4F}" destId="{6CB02807-047A-47EE-97A7-19F6A049A752}" srcOrd="0" destOrd="0" presId="urn:microsoft.com/office/officeart/2005/8/layout/vList5"/>
    <dgm:cxn modelId="{BF2F93BD-C8F9-4C5A-B2E3-95EDB18B455D}" type="presOf" srcId="{BB9FF7EC-4731-4544-8BCD-68BF5E613389}" destId="{DEA31097-74E0-4AEE-9C51-B96494F62E5F}" srcOrd="0" destOrd="0" presId="urn:microsoft.com/office/officeart/2005/8/layout/vList5"/>
    <dgm:cxn modelId="{E471B2CC-928B-492F-B7B7-8BD4A6DA7FA1}" srcId="{BB9FF7EC-4731-4544-8BCD-68BF5E613389}" destId="{C80286A0-078F-4F21-8910-9F2666AFD951}" srcOrd="3" destOrd="0" parTransId="{624AC523-DCC9-4DC2-9561-FF8F53A0A8FE}" sibTransId="{DA8D62A1-D599-4963-BF7B-83A63B78B271}"/>
    <dgm:cxn modelId="{917A1A9C-858C-479B-96C8-3D4D7567F6F6}" type="presParOf" srcId="{DEA31097-74E0-4AEE-9C51-B96494F62E5F}" destId="{4CA5DF12-2BFE-4E51-96A2-6760CED19B55}" srcOrd="0" destOrd="0" presId="urn:microsoft.com/office/officeart/2005/8/layout/vList5"/>
    <dgm:cxn modelId="{52080ADB-AD87-4BAD-A654-CA7FDF5692B0}" type="presParOf" srcId="{4CA5DF12-2BFE-4E51-96A2-6760CED19B55}" destId="{79E654A0-4C3B-40A8-9EA6-46E9B6E68FE0}" srcOrd="0" destOrd="0" presId="urn:microsoft.com/office/officeart/2005/8/layout/vList5"/>
    <dgm:cxn modelId="{F1A441D7-187C-4DA9-BEBA-E7203851E88B}" type="presParOf" srcId="{DEA31097-74E0-4AEE-9C51-B96494F62E5F}" destId="{397C1136-14BA-42DD-873E-7B875D3E146D}" srcOrd="1" destOrd="0" presId="urn:microsoft.com/office/officeart/2005/8/layout/vList5"/>
    <dgm:cxn modelId="{B56C7369-4D98-4472-9E1F-526BDC0C035B}" type="presParOf" srcId="{DEA31097-74E0-4AEE-9C51-B96494F62E5F}" destId="{A69955A4-E2D0-4133-A0AE-95E29FF66499}" srcOrd="2" destOrd="0" presId="urn:microsoft.com/office/officeart/2005/8/layout/vList5"/>
    <dgm:cxn modelId="{50EBFE09-6AED-4E07-84F6-CE9BD2494757}" type="presParOf" srcId="{A69955A4-E2D0-4133-A0AE-95E29FF66499}" destId="{42133A84-0FC1-4F40-9171-0437B558A2DA}" srcOrd="0" destOrd="0" presId="urn:microsoft.com/office/officeart/2005/8/layout/vList5"/>
    <dgm:cxn modelId="{6BB0DD76-25B1-492A-98C7-D5852F7FB2A1}" type="presParOf" srcId="{DEA31097-74E0-4AEE-9C51-B96494F62E5F}" destId="{EB2BFC67-5D72-425B-9BA5-A6CF798E842B}" srcOrd="3" destOrd="0" presId="urn:microsoft.com/office/officeart/2005/8/layout/vList5"/>
    <dgm:cxn modelId="{6BD077C2-E2D4-4FDF-8ABD-900BB2D19C72}" type="presParOf" srcId="{DEA31097-74E0-4AEE-9C51-B96494F62E5F}" destId="{1F7E24B6-A742-43C8-ABEF-7189E396E88E}" srcOrd="4" destOrd="0" presId="urn:microsoft.com/office/officeart/2005/8/layout/vList5"/>
    <dgm:cxn modelId="{A410A2B4-1A55-4F9E-929E-FDC91B8F7323}" type="presParOf" srcId="{1F7E24B6-A742-43C8-ABEF-7189E396E88E}" destId="{CBCAA5E7-D03B-4E89-9913-BADDBF286621}" srcOrd="0" destOrd="0" presId="urn:microsoft.com/office/officeart/2005/8/layout/vList5"/>
    <dgm:cxn modelId="{4377AED4-CDA2-4C3B-B2D0-B5BFD36C005B}" type="presParOf" srcId="{DEA31097-74E0-4AEE-9C51-B96494F62E5F}" destId="{A22566EC-A098-4370-BA56-75EDEFF8458E}" srcOrd="5" destOrd="0" presId="urn:microsoft.com/office/officeart/2005/8/layout/vList5"/>
    <dgm:cxn modelId="{BE5D7BDB-F76E-4385-AA4B-D8809F030C2D}" type="presParOf" srcId="{DEA31097-74E0-4AEE-9C51-B96494F62E5F}" destId="{22D4AEB1-64D2-4868-AAFE-404316A49B76}" srcOrd="6" destOrd="0" presId="urn:microsoft.com/office/officeart/2005/8/layout/vList5"/>
    <dgm:cxn modelId="{971C8115-B7BF-48A8-A293-F7BE55BD3139}" type="presParOf" srcId="{22D4AEB1-64D2-4868-AAFE-404316A49B76}" destId="{C86B7E01-7E5F-40CC-83BC-2B0A717016E3}" srcOrd="0" destOrd="0" presId="urn:microsoft.com/office/officeart/2005/8/layout/vList5"/>
    <dgm:cxn modelId="{5B0935D2-D072-406D-89BC-D5E2D2CA3BE2}" type="presParOf" srcId="{DEA31097-74E0-4AEE-9C51-B96494F62E5F}" destId="{D655E2D4-7644-426E-A455-75E6C2109EA1}" srcOrd="7" destOrd="0" presId="urn:microsoft.com/office/officeart/2005/8/layout/vList5"/>
    <dgm:cxn modelId="{48038DDC-4877-4F18-A861-DBAE5A4906B8}" type="presParOf" srcId="{DEA31097-74E0-4AEE-9C51-B96494F62E5F}" destId="{30BD8EE0-C5E4-44F7-B45A-65989468C097}" srcOrd="8" destOrd="0" presId="urn:microsoft.com/office/officeart/2005/8/layout/vList5"/>
    <dgm:cxn modelId="{EB999B34-2930-4EF5-9F2B-92A6C3BBC4F4}" type="presParOf" srcId="{30BD8EE0-C5E4-44F7-B45A-65989468C097}" destId="{AF29DAD4-9107-4C75-9CE1-A1F260687495}" srcOrd="0" destOrd="0" presId="urn:microsoft.com/office/officeart/2005/8/layout/vList5"/>
    <dgm:cxn modelId="{A4A7CF0D-6F05-4703-AC7F-F57ADE3D4FBF}" type="presParOf" srcId="{DEA31097-74E0-4AEE-9C51-B96494F62E5F}" destId="{099CB1B7-7D62-4253-B055-29F707CB0FBA}" srcOrd="9" destOrd="0" presId="urn:microsoft.com/office/officeart/2005/8/layout/vList5"/>
    <dgm:cxn modelId="{EF9D3132-7C84-4188-AE6D-B600966D3E87}" type="presParOf" srcId="{DEA31097-74E0-4AEE-9C51-B96494F62E5F}" destId="{5176DF7A-05C1-4650-B0FE-B07A43BF6B43}" srcOrd="10" destOrd="0" presId="urn:microsoft.com/office/officeart/2005/8/layout/vList5"/>
    <dgm:cxn modelId="{9599583B-F7EC-4B2E-A613-EE928931B4A5}" type="presParOf" srcId="{5176DF7A-05C1-4650-B0FE-B07A43BF6B43}" destId="{E985676A-E9C1-4714-9DBA-874858E9A077}" srcOrd="0" destOrd="0" presId="urn:microsoft.com/office/officeart/2005/8/layout/vList5"/>
    <dgm:cxn modelId="{80B86F13-154B-4733-9D4D-370939F171AA}" type="presParOf" srcId="{DEA31097-74E0-4AEE-9C51-B96494F62E5F}" destId="{B259127F-FF8A-4AAE-952A-1B831A140F2F}" srcOrd="11" destOrd="0" presId="urn:microsoft.com/office/officeart/2005/8/layout/vList5"/>
    <dgm:cxn modelId="{0CD3858D-9338-44FA-921A-E922A0598EE2}" type="presParOf" srcId="{DEA31097-74E0-4AEE-9C51-B96494F62E5F}" destId="{5895BA83-A64F-4291-82F1-A124454E12A3}" srcOrd="12" destOrd="0" presId="urn:microsoft.com/office/officeart/2005/8/layout/vList5"/>
    <dgm:cxn modelId="{6934F599-754F-4E7F-B829-4840014EC6C2}" type="presParOf" srcId="{5895BA83-A64F-4291-82F1-A124454E12A3}" destId="{6CB02807-047A-47EE-97A7-19F6A049A752}" srcOrd="0" destOrd="0" presId="urn:microsoft.com/office/officeart/2005/8/layout/vList5"/>
    <dgm:cxn modelId="{B8037FEE-2608-4FF7-952C-962D312D08CF}" type="presParOf" srcId="{DEA31097-74E0-4AEE-9C51-B96494F62E5F}" destId="{4CC00367-0F93-4376-9388-9D1B2DB5DB70}" srcOrd="13" destOrd="0" presId="urn:microsoft.com/office/officeart/2005/8/layout/vList5"/>
    <dgm:cxn modelId="{777931A3-3852-45DD-AA0A-89AE7E29030C}" type="presParOf" srcId="{DEA31097-74E0-4AEE-9C51-B96494F62E5F}" destId="{E6030102-EF23-4B25-80AD-CAF5AF35A409}" srcOrd="14" destOrd="0" presId="urn:microsoft.com/office/officeart/2005/8/layout/vList5"/>
    <dgm:cxn modelId="{D563EFF3-4894-422D-84FA-101B99140B2C}" type="presParOf" srcId="{E6030102-EF23-4B25-80AD-CAF5AF35A409}" destId="{F7E3C637-478A-4B05-814C-D6BD5B5A0EE4}" srcOrd="0" destOrd="0" presId="urn:microsoft.com/office/officeart/2005/8/layout/vList5"/>
    <dgm:cxn modelId="{E62F6EC8-2359-49CD-BFDA-F841ADC472FF}" type="presParOf" srcId="{DEA31097-74E0-4AEE-9C51-B96494F62E5F}" destId="{547C049A-063E-487F-B078-329CA8BB1677}" srcOrd="15" destOrd="0" presId="urn:microsoft.com/office/officeart/2005/8/layout/vList5"/>
    <dgm:cxn modelId="{F5D97370-02F8-4988-A277-8D50EAF986CA}" type="presParOf" srcId="{DEA31097-74E0-4AEE-9C51-B96494F62E5F}" destId="{524CEED5-5BFD-49F1-8AB1-6F8F877FC91F}" srcOrd="16" destOrd="0" presId="urn:microsoft.com/office/officeart/2005/8/layout/vList5"/>
    <dgm:cxn modelId="{A92BC766-2BF3-45CF-8A11-7298D263CA92}" type="presParOf" srcId="{524CEED5-5BFD-49F1-8AB1-6F8F877FC91F}" destId="{6913CB72-8F20-4E06-8BA2-C1FA256E8662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9E753B-7D73-4515-816E-412B559FFA19}">
      <dsp:nvSpPr>
        <dsp:cNvPr id="0" name=""/>
        <dsp:cNvSpPr/>
      </dsp:nvSpPr>
      <dsp:spPr>
        <a:xfrm>
          <a:off x="0" y="179916"/>
          <a:ext cx="2561209" cy="153672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Models Tested:</a:t>
          </a:r>
          <a:endParaRPr lang="en-US" sz="1600" kern="1200"/>
        </a:p>
      </dsp:txBody>
      <dsp:txXfrm>
        <a:off x="0" y="179916"/>
        <a:ext cx="2561209" cy="1536725"/>
      </dsp:txXfrm>
    </dsp:sp>
    <dsp:sp modelId="{016E8537-2B47-41CB-B0C6-E5F8B4219BA3}">
      <dsp:nvSpPr>
        <dsp:cNvPr id="0" name=""/>
        <dsp:cNvSpPr/>
      </dsp:nvSpPr>
      <dsp:spPr>
        <a:xfrm>
          <a:off x="2817330" y="179916"/>
          <a:ext cx="2561209" cy="153672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Decision Tree</a:t>
          </a:r>
          <a:r>
            <a:rPr lang="en-US" sz="1600" kern="1200" dirty="0"/>
            <a:t> – Simple yes/no splits, easy to interpret</a:t>
          </a:r>
        </a:p>
      </dsp:txBody>
      <dsp:txXfrm>
        <a:off x="2817330" y="179916"/>
        <a:ext cx="2561209" cy="1536725"/>
      </dsp:txXfrm>
    </dsp:sp>
    <dsp:sp modelId="{6D526D6B-4273-4DF9-A50B-104D08532477}">
      <dsp:nvSpPr>
        <dsp:cNvPr id="0" name=""/>
        <dsp:cNvSpPr/>
      </dsp:nvSpPr>
      <dsp:spPr>
        <a:xfrm>
          <a:off x="5634661" y="179916"/>
          <a:ext cx="2561209" cy="153672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Random Forest</a:t>
          </a:r>
          <a:r>
            <a:rPr lang="en-US" sz="1600" kern="1200"/>
            <a:t> – Many decision trees combined for better accuracy</a:t>
          </a:r>
        </a:p>
      </dsp:txBody>
      <dsp:txXfrm>
        <a:off x="5634661" y="179916"/>
        <a:ext cx="2561209" cy="1536725"/>
      </dsp:txXfrm>
    </dsp:sp>
    <dsp:sp modelId="{1C6FD744-0430-4252-97B0-470E3740459A}">
      <dsp:nvSpPr>
        <dsp:cNvPr id="0" name=""/>
        <dsp:cNvSpPr/>
      </dsp:nvSpPr>
      <dsp:spPr>
        <a:xfrm>
          <a:off x="0" y="1972762"/>
          <a:ext cx="2561209" cy="153672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Logistic Regression</a:t>
          </a:r>
          <a:r>
            <a:rPr lang="en-US" sz="1600" kern="1200"/>
            <a:t> – Classic statistical model for binary classification</a:t>
          </a:r>
        </a:p>
      </dsp:txBody>
      <dsp:txXfrm>
        <a:off x="0" y="1972762"/>
        <a:ext cx="2561209" cy="1536725"/>
      </dsp:txXfrm>
    </dsp:sp>
    <dsp:sp modelId="{AF8675E8-4656-4AC8-8EF7-ED8CF88AB1CC}">
      <dsp:nvSpPr>
        <dsp:cNvPr id="0" name=""/>
        <dsp:cNvSpPr/>
      </dsp:nvSpPr>
      <dsp:spPr>
        <a:xfrm>
          <a:off x="2817330" y="1972762"/>
          <a:ext cx="2561209" cy="153672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Neural Network</a:t>
          </a:r>
          <a:r>
            <a:rPr lang="en-US" sz="1600" kern="1200"/>
            <a:t> – Learns complex patterns, inspired by the human brain</a:t>
          </a:r>
        </a:p>
      </dsp:txBody>
      <dsp:txXfrm>
        <a:off x="2817330" y="1972762"/>
        <a:ext cx="2561209" cy="1536725"/>
      </dsp:txXfrm>
    </dsp:sp>
    <dsp:sp modelId="{188E3DA8-BF8F-47C0-8771-613E26DC3D47}">
      <dsp:nvSpPr>
        <dsp:cNvPr id="0" name=""/>
        <dsp:cNvSpPr/>
      </dsp:nvSpPr>
      <dsp:spPr>
        <a:xfrm>
          <a:off x="5634661" y="1972762"/>
          <a:ext cx="2561209" cy="153672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Why it matters:</a:t>
          </a:r>
          <a:br>
            <a:rPr lang="en-US" sz="1600" kern="1200" dirty="0"/>
          </a:br>
          <a:r>
            <a:rPr lang="en-US" sz="1600" kern="1200" dirty="0"/>
            <a:t>Testing multiple models lets us find the best balance between accuracy, interpretability, and business needs.</a:t>
          </a:r>
        </a:p>
      </dsp:txBody>
      <dsp:txXfrm>
        <a:off x="5634661" y="1972762"/>
        <a:ext cx="2561209" cy="15367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E654A0-4C3B-40A8-9EA6-46E9B6E68FE0}">
      <dsp:nvSpPr>
        <dsp:cNvPr id="0" name=""/>
        <dsp:cNvSpPr/>
      </dsp:nvSpPr>
      <dsp:spPr>
        <a:xfrm>
          <a:off x="1350408" y="1116"/>
          <a:ext cx="1519210" cy="4226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3335" rIns="26670" bIns="13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/>
            <a:t>Goal:</a:t>
          </a:r>
          <a:endParaRPr lang="en-US" sz="700" kern="1200"/>
        </a:p>
      </dsp:txBody>
      <dsp:txXfrm>
        <a:off x="1371040" y="21748"/>
        <a:ext cx="1477946" cy="381386"/>
      </dsp:txXfrm>
    </dsp:sp>
    <dsp:sp modelId="{42133A84-0FC1-4F40-9171-0437B558A2DA}">
      <dsp:nvSpPr>
        <dsp:cNvPr id="0" name=""/>
        <dsp:cNvSpPr/>
      </dsp:nvSpPr>
      <dsp:spPr>
        <a:xfrm>
          <a:off x="1350408" y="444899"/>
          <a:ext cx="1519210" cy="4226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3335" rIns="26670" bIns="13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Understand </a:t>
          </a:r>
          <a:r>
            <a:rPr lang="en-US" sz="700" b="1" kern="1200"/>
            <a:t>why</a:t>
          </a:r>
          <a:r>
            <a:rPr lang="en-US" sz="700" kern="1200"/>
            <a:t> the model predicted Yes or No.</a:t>
          </a:r>
        </a:p>
      </dsp:txBody>
      <dsp:txXfrm>
        <a:off x="1371040" y="465531"/>
        <a:ext cx="1477946" cy="381386"/>
      </dsp:txXfrm>
    </dsp:sp>
    <dsp:sp modelId="{CBCAA5E7-D03B-4E89-9913-BADDBF286621}">
      <dsp:nvSpPr>
        <dsp:cNvPr id="0" name=""/>
        <dsp:cNvSpPr/>
      </dsp:nvSpPr>
      <dsp:spPr>
        <a:xfrm>
          <a:off x="1350408" y="888682"/>
          <a:ext cx="1519210" cy="4226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3335" rIns="26670" bIns="13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Identify </a:t>
          </a:r>
          <a:r>
            <a:rPr lang="en-US" sz="700" b="1" kern="1200"/>
            <a:t>which features push</a:t>
          </a:r>
          <a:r>
            <a:rPr lang="en-US" sz="700" kern="1200"/>
            <a:t> the decision toward Yes or No.</a:t>
          </a:r>
        </a:p>
      </dsp:txBody>
      <dsp:txXfrm>
        <a:off x="1371040" y="909314"/>
        <a:ext cx="1477946" cy="381386"/>
      </dsp:txXfrm>
    </dsp:sp>
    <dsp:sp modelId="{C86B7E01-7E5F-40CC-83BC-2B0A717016E3}">
      <dsp:nvSpPr>
        <dsp:cNvPr id="0" name=""/>
        <dsp:cNvSpPr/>
      </dsp:nvSpPr>
      <dsp:spPr>
        <a:xfrm>
          <a:off x="1350408" y="1332465"/>
          <a:ext cx="1519210" cy="4226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3335" rIns="26670" bIns="13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/>
            <a:t>Top Drivers:</a:t>
          </a:r>
          <a:endParaRPr lang="en-US" sz="700" kern="1200"/>
        </a:p>
      </dsp:txBody>
      <dsp:txXfrm>
        <a:off x="1371040" y="1353097"/>
        <a:ext cx="1477946" cy="381386"/>
      </dsp:txXfrm>
    </dsp:sp>
    <dsp:sp modelId="{AF29DAD4-9107-4C75-9CE1-A1F260687495}">
      <dsp:nvSpPr>
        <dsp:cNvPr id="0" name=""/>
        <dsp:cNvSpPr/>
      </dsp:nvSpPr>
      <dsp:spPr>
        <a:xfrm>
          <a:off x="1350408" y="1776248"/>
          <a:ext cx="1519210" cy="4226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3335" rIns="26670" bIns="13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/>
            <a:t>Previous contact success</a:t>
          </a:r>
          <a:r>
            <a:rPr lang="en-US" sz="700" kern="1200"/>
            <a:t> – Customers with a past successful contact are more likely to subscribe again.</a:t>
          </a:r>
        </a:p>
      </dsp:txBody>
      <dsp:txXfrm>
        <a:off x="1371040" y="1796880"/>
        <a:ext cx="1477946" cy="381386"/>
      </dsp:txXfrm>
    </dsp:sp>
    <dsp:sp modelId="{E985676A-E9C1-4714-9DBA-874858E9A077}">
      <dsp:nvSpPr>
        <dsp:cNvPr id="0" name=""/>
        <dsp:cNvSpPr/>
      </dsp:nvSpPr>
      <dsp:spPr>
        <a:xfrm>
          <a:off x="1350408" y="2220031"/>
          <a:ext cx="1519210" cy="4226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3335" rIns="26670" bIns="13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/>
            <a:t>Euribor rate</a:t>
          </a:r>
          <a:r>
            <a:rPr lang="en-US" sz="700" kern="1200"/>
            <a:t> – Economic conditions influence customer decisions.</a:t>
          </a:r>
        </a:p>
      </dsp:txBody>
      <dsp:txXfrm>
        <a:off x="1371040" y="2240663"/>
        <a:ext cx="1477946" cy="381386"/>
      </dsp:txXfrm>
    </dsp:sp>
    <dsp:sp modelId="{6CB02807-047A-47EE-97A7-19F6A049A752}">
      <dsp:nvSpPr>
        <dsp:cNvPr id="0" name=""/>
        <dsp:cNvSpPr/>
      </dsp:nvSpPr>
      <dsp:spPr>
        <a:xfrm>
          <a:off x="1350408" y="2663814"/>
          <a:ext cx="1519210" cy="4226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3335" rIns="26670" bIns="13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/>
            <a:t>Month of last contact</a:t>
          </a:r>
          <a:r>
            <a:rPr lang="en-US" sz="700" kern="1200"/>
            <a:t> – Timing affects campaign success rates.</a:t>
          </a:r>
        </a:p>
      </dsp:txBody>
      <dsp:txXfrm>
        <a:off x="1371040" y="2684446"/>
        <a:ext cx="1477946" cy="381386"/>
      </dsp:txXfrm>
    </dsp:sp>
    <dsp:sp modelId="{F7E3C637-478A-4B05-814C-D6BD5B5A0EE4}">
      <dsp:nvSpPr>
        <dsp:cNvPr id="0" name=""/>
        <dsp:cNvSpPr/>
      </dsp:nvSpPr>
      <dsp:spPr>
        <a:xfrm>
          <a:off x="1350408" y="3107597"/>
          <a:ext cx="1519210" cy="4226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3335" rIns="26670" bIns="13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/>
            <a:t>Balance</a:t>
          </a:r>
          <a:r>
            <a:rPr lang="en-US" sz="700" kern="1200"/>
            <a:t> – Indicates financial stability, which can influence decisions.</a:t>
          </a:r>
        </a:p>
      </dsp:txBody>
      <dsp:txXfrm>
        <a:off x="1371040" y="3128229"/>
        <a:ext cx="1477946" cy="381386"/>
      </dsp:txXfrm>
    </dsp:sp>
    <dsp:sp modelId="{6913CB72-8F20-4E06-8BA2-C1FA256E8662}">
      <dsp:nvSpPr>
        <dsp:cNvPr id="0" name=""/>
        <dsp:cNvSpPr/>
      </dsp:nvSpPr>
      <dsp:spPr>
        <a:xfrm>
          <a:off x="1350408" y="3551380"/>
          <a:ext cx="1519210" cy="4226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3335" rIns="26670" bIns="1333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/>
            <a:t>Age</a:t>
          </a:r>
          <a:r>
            <a:rPr lang="en-US" sz="700" kern="1200"/>
            <a:t> – Certain age ranges may respond better to term deposit offers.</a:t>
          </a:r>
        </a:p>
      </dsp:txBody>
      <dsp:txXfrm>
        <a:off x="1371040" y="3572012"/>
        <a:ext cx="1477946" cy="3813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4223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Imagine the marketing team making endless calls — most get a “No.” That’s wasted time, money, and energy.</a:t>
            </a:r>
          </a:p>
          <a:p>
            <a:r>
              <a:t>Our solution is like giving them a fishing map, pointing exactly where the fish are — the customers most likely to say “Yes.”</a:t>
            </a:r>
          </a:p>
          <a:p>
            <a:r>
              <a:t>Example: Instead of 100 calls for 12 Yeses, target 40 calls and get 15 Yeses — better ROI, happier customers, less wasted effort.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SHAP explains which features drive predictions.</a:t>
            </a:r>
          </a:p>
          <a:p>
            <a:r>
              <a:t>Top ones: past campaign success, euribor rate, contact month, balance, and age.</a:t>
            </a:r>
          </a:p>
          <a:p>
            <a:r>
              <a:t>This makes our model transparent and helps align marketing strategies with real drivers.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1F69F1-093C-8E3F-9BA3-AD62E75650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663B9D-B406-22AA-8BD7-8D4961D280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63F813-3707-9673-8A7C-4E9EF77AE2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The workflow is straightforward:</a:t>
            </a:r>
          </a:p>
          <a:p>
            <a:r>
              <a:t>Raw Data → Cleaning → EDA → Preprocessing → Modeling → Evaluation → Business Action.</a:t>
            </a:r>
          </a:p>
          <a:p>
            <a:r>
              <a:t>We target the top 20% high-likelihood customers — doubling conversions and cutting wasted calls by ~50%.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80D1B-D1BA-12C6-37F9-AC4DC83151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2231163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Before — we called everyone and hoped.</a:t>
            </a:r>
          </a:p>
          <a:p>
            <a:r>
              <a:t>After — we target only the best leads.</a:t>
            </a:r>
          </a:p>
          <a:p>
            <a:r>
              <a:t>Result — fewer calls, less cost, and higher conversions.</a:t>
            </a:r>
          </a:p>
          <a:p>
            <a:r>
              <a:t>A data-driven approach makes marketing smarter and more efficient.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Data cleaning is setting the stage before the main act. </a:t>
            </a:r>
          </a:p>
          <a:p>
            <a:r>
              <a:t>We removed fields like “duration” that only appear after the call (to avoid cheating), fixed missing values, and removed “unknown” job/marital statuses.</a:t>
            </a:r>
          </a:p>
          <a:p>
            <a:r>
              <a:t>This ensures the dataset is fair, consistent, and ready for the model to learn properly.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Before building models, we explored the data’s “neighborhood.”</a:t>
            </a:r>
          </a:p>
          <a:p>
            <a:r>
              <a:t>Most customers are between 25–60 years old. A big imbalance exists — 88% No vs. 12% Yes.</a:t>
            </a:r>
          </a:p>
          <a:p>
            <a:r>
              <a:t>Features like past campaign success and euribor rates influence decisions.</a:t>
            </a:r>
          </a:p>
          <a:p>
            <a:r>
              <a:t>We dropped “duration” because it’s a data leak, even though it’s a strong predictor.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9760BD-F7AF-1AEC-A775-EC64317CDC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ACA58C-7084-A00F-E9ED-DA8D97E15D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BA9FFA-16E8-B577-A407-EE0187138C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Feature engineering is translating human language into model language.</a:t>
            </a:r>
          </a:p>
          <a:p>
            <a:r>
              <a:t>We encoded categories, scaled numbers so big values like “balance” don’t overpower others, and labeled Yes=1, No=0.</a:t>
            </a:r>
          </a:p>
          <a:p>
            <a:r>
              <a:t>This keeps the data consistent and structured for the model.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5DDA2-980B-73A1-98B4-A00E90F54B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583688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Before modeling, we prepped the ‘ingredients.’</a:t>
            </a:r>
          </a:p>
          <a:p>
            <a:r>
              <a:t>Encoded categories, scaled numbers, used SMOTE to balance Yes/No, and split the data while keeping the ratio.</a:t>
            </a:r>
          </a:p>
          <a:p>
            <a:r>
              <a:t>The result — a balanced dataset ready for fair model training.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We tested multiple models to find the sweet spot between accuracy and interpretability.</a:t>
            </a:r>
          </a:p>
          <a:p>
            <a:r>
              <a:t>Decision Tree — simple but can overfit.</a:t>
            </a:r>
          </a:p>
          <a:p>
            <a:r>
              <a:t>Random Forest — stable and accurate.</a:t>
            </a:r>
          </a:p>
          <a:p>
            <a:r>
              <a:t>Logistic Regression — easy to interpret.</a:t>
            </a:r>
          </a:p>
          <a:p>
            <a:r>
              <a:t>Neural Network — captures complex hidden patterns.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t>Decision Tree — like playing 20 Questions.</a:t>
            </a:r>
          </a:p>
          <a:p>
            <a:r>
              <a:t>Random Forest — a group of friends voting.</a:t>
            </a:r>
          </a:p>
          <a:p>
            <a:r>
              <a:t>Logistic Regression — a fact-based gut check.</a:t>
            </a:r>
          </a:p>
          <a:p>
            <a:r>
              <a:t>Neural Network — a brain that spots subtle patterns.</a:t>
            </a:r>
          </a:p>
        </p:txBody>
      </p:sp>
    </p:spTree>
    <p:extLst>
      <p:ext uri="{BB962C8B-B14F-4D97-AF65-F5344CB8AC3E}">
        <p14:creationId xmlns:p14="http://schemas.microsoft.com/office/powerpoint/2010/main" val="275530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Our neural network works like this:</a:t>
            </a:r>
          </a:p>
          <a:p>
            <a:r>
              <a:t>Input Layer — collects all features.</a:t>
            </a:r>
          </a:p>
          <a:p>
            <a:r>
              <a:t>Hidden Layers — experts using ReLU activation with Dropout for variety.</a:t>
            </a:r>
          </a:p>
          <a:p>
            <a:r>
              <a:t>Output Layer — Sigmoid giving Yes/No probability.</a:t>
            </a:r>
          </a:p>
          <a:p>
            <a:r>
              <a:t>We train using binary crossentropy loss and Adam optimizer.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Metrics are the scorecard.</a:t>
            </a:r>
          </a:p>
          <a:p>
            <a:r>
              <a:t>Accuracy — overall win rate.</a:t>
            </a:r>
          </a:p>
          <a:p>
            <a:r>
              <a:t>Precision — when we say “Yes,” how often we’re right.</a:t>
            </a:r>
          </a:p>
          <a:p>
            <a:r>
              <a:t>Recall — how many real Yeses we catch.</a:t>
            </a:r>
          </a:p>
          <a:p>
            <a:r>
              <a:t>AUC — how well we rank Yes above No.</a:t>
            </a:r>
          </a:p>
          <a:p>
            <a:r>
              <a:t>Our current AUC is 0.44 — meaning there’s room to improve feature tuning or try other algorithms.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hadeRB/ML_Bank-Marketing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1417" y="1138036"/>
            <a:ext cx="4083287" cy="1402470"/>
          </a:xfrm>
        </p:spPr>
        <p:txBody>
          <a:bodyPr anchor="t">
            <a:normAutofit/>
          </a:bodyPr>
          <a:lstStyle/>
          <a:p>
            <a:r>
              <a:rPr lang="en-US" sz="2800" b="1" dirty="0"/>
              <a:t>Bank Marketing Campaign Prediction</a:t>
            </a:r>
          </a:p>
        </p:txBody>
      </p:sp>
      <p:pic>
        <p:nvPicPr>
          <p:cNvPr id="25" name="Picture 24" descr="Calculator, pen, compass, money and a paper with graphs printed on it">
            <a:extLst>
              <a:ext uri="{FF2B5EF4-FFF2-40B4-BE49-F238E27FC236}">
                <a16:creationId xmlns:a16="http://schemas.microsoft.com/office/drawing/2014/main" id="{8A105C63-B71D-4536-EADF-51E3F30802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5141" r="30918" b="-1"/>
          <a:stretch>
            <a:fillRect/>
          </a:stretch>
        </p:blipFill>
        <p:spPr>
          <a:xfrm>
            <a:off x="20" y="10"/>
            <a:ext cx="3863363" cy="685799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78772" y="871146"/>
            <a:ext cx="552705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1417" y="2551176"/>
            <a:ext cx="4083287" cy="35912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🎯 Objective: Predict whether a customer will subscribe to a term deposit.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💼 Business Value: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• Focus marketing on high-probability customers.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• Improve conversion rates.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• Reduce wasted calls and agent time.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📊 Dataset: Portuguese bank campaign data (41K+ rows, 21 columns).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⚠️ Challenge: Class imbalance (~88% No, ~12% Yes).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This imbalance shaped our preprocessing and model choice — requiring techniques like SMOTE to balance the classes before training.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🔍 Approach: Compare multiple ML models and select the best performer.   </a:t>
            </a:r>
            <a:r>
              <a:rPr lang="en-US" sz="1400" dirty="0" err="1">
                <a:hlinkClick r:id="rId4"/>
              </a:rPr>
              <a:t>Github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6848"/>
          </a:xfrm>
        </p:spPr>
        <p:txBody>
          <a:bodyPr>
            <a:normAutofit fontScale="90000"/>
          </a:bodyPr>
          <a:lstStyle/>
          <a:p>
            <a:r>
              <a:rPr dirty="0"/>
              <a:t>SHAP Feature Importance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81A10430-E383-C8F1-7382-E63FE1DBAC0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204686"/>
          <a:ext cx="4220028" cy="3975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2B05C7-8578-A5FC-BE60-B20030DA4EAE}"/>
              </a:ext>
            </a:extLst>
          </p:cNvPr>
          <p:cNvSpPr txBox="1"/>
          <p:nvPr/>
        </p:nvSpPr>
        <p:spPr>
          <a:xfrm>
            <a:off x="747486" y="5383033"/>
            <a:ext cx="4927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shap</a:t>
            </a:r>
            <a:endParaRPr lang="en-US" dirty="0"/>
          </a:p>
          <a:p>
            <a:r>
              <a:rPr lang="en-US" dirty="0"/>
              <a:t>explainer = </a:t>
            </a:r>
            <a:r>
              <a:rPr lang="en-US" dirty="0" err="1"/>
              <a:t>shap.TreeExplainer</a:t>
            </a:r>
            <a:r>
              <a:rPr lang="en-US" dirty="0"/>
              <a:t>(rf)</a:t>
            </a:r>
          </a:p>
          <a:p>
            <a:r>
              <a:rPr lang="en-US" dirty="0" err="1"/>
              <a:t>shap_values</a:t>
            </a:r>
            <a:r>
              <a:rPr lang="en-US" dirty="0"/>
              <a:t> = </a:t>
            </a:r>
            <a:r>
              <a:rPr lang="en-US" dirty="0" err="1"/>
              <a:t>explainer.shap_values</a:t>
            </a:r>
            <a:r>
              <a:rPr lang="en-US" dirty="0"/>
              <a:t>(</a:t>
            </a:r>
            <a:r>
              <a:rPr lang="en-US" dirty="0" err="1"/>
              <a:t>X_test</a:t>
            </a:r>
            <a:r>
              <a:rPr lang="en-US" dirty="0"/>
              <a:t>)</a:t>
            </a:r>
          </a:p>
          <a:p>
            <a:r>
              <a:rPr lang="en-US" dirty="0" err="1"/>
              <a:t>shap.summary_plot</a:t>
            </a:r>
            <a:r>
              <a:rPr lang="en-US" dirty="0"/>
              <a:t>(</a:t>
            </a:r>
            <a:r>
              <a:rPr lang="en-US" dirty="0" err="1"/>
              <a:t>shap_values</a:t>
            </a:r>
            <a:r>
              <a:rPr lang="en-US" dirty="0"/>
              <a:t>[1], </a:t>
            </a:r>
            <a:r>
              <a:rPr lang="en-US" dirty="0" err="1"/>
              <a:t>X_test</a:t>
            </a:r>
            <a:r>
              <a:rPr lang="en-US" dirty="0"/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F76C37-911C-613C-527B-2F8F99C992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57589" y="1081305"/>
            <a:ext cx="5486411" cy="457200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8475D0-089A-B45B-E37A-1D68C1FD81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8FB4A5-0350-EC04-06E2-FC377738C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End-to-End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7281B-D2B8-832B-B91F-9698D4222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778"/>
            <a:ext cx="3822700" cy="416613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sz="1400" dirty="0"/>
              <a:t>Raw Data → Cleaning → EDA → Preprocessing → Modeling → Evaluation → Business Action</a:t>
            </a:r>
          </a:p>
          <a:p>
            <a:endParaRPr sz="1400" dirty="0"/>
          </a:p>
          <a:p>
            <a:r>
              <a:rPr sz="1400" dirty="0"/>
              <a:t>Quick Steps:</a:t>
            </a:r>
          </a:p>
          <a:p>
            <a:r>
              <a:rPr sz="1400" dirty="0"/>
              <a:t>Raw Data: Start with the bank’s campaign dataset.</a:t>
            </a:r>
          </a:p>
          <a:p>
            <a:r>
              <a:rPr sz="1400" dirty="0"/>
              <a:t>Cleaning: Fix errors, handle missing values, remove leakage.</a:t>
            </a:r>
          </a:p>
          <a:p>
            <a:r>
              <a:rPr sz="1400" dirty="0"/>
              <a:t>EDA: Explore patterns, class balance, and feature importance.</a:t>
            </a:r>
          </a:p>
          <a:p>
            <a:r>
              <a:rPr sz="1400" dirty="0"/>
              <a:t>Preprocessing: Encode, scale, balance classes, split data.</a:t>
            </a:r>
          </a:p>
          <a:p>
            <a:r>
              <a:rPr sz="1400" dirty="0"/>
              <a:t>Modeling: Train multiple algorithms for comparison.</a:t>
            </a:r>
          </a:p>
          <a:p>
            <a:r>
              <a:rPr sz="1400" dirty="0"/>
              <a:t>Evaluation: Check performance with Accuracy, Precision, Recall, AUC.</a:t>
            </a:r>
          </a:p>
          <a:p>
            <a:r>
              <a:rPr sz="1400" dirty="0"/>
              <a:t>Business Action: Use predictions to improve marketing targeting.</a:t>
            </a:r>
          </a:p>
          <a:p>
            <a:endParaRPr sz="1400" dirty="0"/>
          </a:p>
          <a:p>
            <a:endParaRPr sz="1400" dirty="0"/>
          </a:p>
          <a:p>
            <a:endParaRPr sz="1400" dirty="0"/>
          </a:p>
          <a:p>
            <a:r>
              <a:rPr sz="14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97A2C5-ECBA-F831-35DF-CBE66900BBF3}"/>
              </a:ext>
            </a:extLst>
          </p:cNvPr>
          <p:cNvSpPr txBox="1"/>
          <p:nvPr/>
        </p:nvSpPr>
        <p:spPr>
          <a:xfrm>
            <a:off x="4692649" y="2010833"/>
            <a:ext cx="3822700" cy="4166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def </a:t>
            </a:r>
            <a:r>
              <a:rPr lang="en-US" sz="1700" dirty="0" err="1"/>
              <a:t>run_pipeline</a:t>
            </a:r>
            <a:r>
              <a:rPr lang="en-US" sz="1700" dirty="0"/>
              <a:t>(data):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    data = </a:t>
            </a:r>
            <a:r>
              <a:rPr lang="en-US" sz="1700" dirty="0" err="1"/>
              <a:t>clean_data</a:t>
            </a:r>
            <a:r>
              <a:rPr lang="en-US" sz="1700" dirty="0"/>
              <a:t>(data)        # Step 2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    </a:t>
            </a:r>
            <a:r>
              <a:rPr lang="en-US" sz="1700" dirty="0" err="1"/>
              <a:t>X_train</a:t>
            </a:r>
            <a:r>
              <a:rPr lang="en-US" sz="1700" dirty="0"/>
              <a:t>, </a:t>
            </a:r>
            <a:r>
              <a:rPr lang="en-US" sz="1700" dirty="0" err="1"/>
              <a:t>X_test</a:t>
            </a:r>
            <a:r>
              <a:rPr lang="en-US" sz="1700" dirty="0"/>
              <a:t>, </a:t>
            </a:r>
            <a:r>
              <a:rPr lang="en-US" sz="1700" dirty="0" err="1"/>
              <a:t>y_train</a:t>
            </a:r>
            <a:r>
              <a:rPr lang="en-US" sz="1700" dirty="0"/>
              <a:t>, </a:t>
            </a:r>
            <a:r>
              <a:rPr lang="en-US" sz="1700" dirty="0" err="1"/>
              <a:t>y_test</a:t>
            </a:r>
            <a:r>
              <a:rPr lang="en-US" sz="1700" dirty="0"/>
              <a:t> = preprocess(data)  # Step 4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    model = </a:t>
            </a:r>
            <a:r>
              <a:rPr lang="en-US" sz="1700" dirty="0" err="1"/>
              <a:t>train_model</a:t>
            </a:r>
            <a:r>
              <a:rPr lang="en-US" sz="1700" dirty="0"/>
              <a:t>(</a:t>
            </a:r>
            <a:r>
              <a:rPr lang="en-US" sz="1700" dirty="0" err="1"/>
              <a:t>X_train</a:t>
            </a:r>
            <a:r>
              <a:rPr lang="en-US" sz="1700" dirty="0"/>
              <a:t>, </a:t>
            </a:r>
            <a:r>
              <a:rPr lang="en-US" sz="1700" dirty="0" err="1"/>
              <a:t>y_train</a:t>
            </a:r>
            <a:r>
              <a:rPr lang="en-US" sz="1700" dirty="0"/>
              <a:t>)  # Step 5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    evaluate(model, </a:t>
            </a:r>
            <a:r>
              <a:rPr lang="en-US" sz="1700" dirty="0" err="1"/>
              <a:t>X_test</a:t>
            </a:r>
            <a:r>
              <a:rPr lang="en-US" sz="1700" dirty="0"/>
              <a:t>, </a:t>
            </a:r>
            <a:r>
              <a:rPr lang="en-US" sz="1700" dirty="0" err="1"/>
              <a:t>y_test</a:t>
            </a:r>
            <a:r>
              <a:rPr lang="en-US" sz="1700" dirty="0"/>
              <a:t>)        # Step 6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    </a:t>
            </a:r>
            <a:r>
              <a:rPr lang="en-US" sz="1700" dirty="0" err="1"/>
              <a:t>take_business_action</a:t>
            </a:r>
            <a:r>
              <a:rPr lang="en-US" sz="1700" dirty="0"/>
              <a:t>(model, </a:t>
            </a:r>
            <a:r>
              <a:rPr lang="en-US" sz="1700" dirty="0" err="1"/>
              <a:t>X_test</a:t>
            </a:r>
            <a:r>
              <a:rPr lang="en-US" sz="1700" dirty="0"/>
              <a:t>)    # Step 7</a:t>
            </a:r>
          </a:p>
        </p:txBody>
      </p:sp>
    </p:spTree>
    <p:extLst>
      <p:ext uri="{BB962C8B-B14F-4D97-AF65-F5344CB8AC3E}">
        <p14:creationId xmlns:p14="http://schemas.microsoft.com/office/powerpoint/2010/main" val="3320624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68377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Business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77456"/>
            <a:ext cx="3823335" cy="379574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300" b="1"/>
              <a:t>With Neural Network predictions, we can:</a:t>
            </a:r>
            <a:endParaRPr lang="en-US" sz="1300"/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300" b="1"/>
              <a:t>Target the top 20% most likely to say Yes</a:t>
            </a:r>
            <a:r>
              <a:rPr lang="en-US" sz="1300"/>
              <a:t> – Instead of calling everyone, we focus on the small group with the highest predicted probability of subscribing.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300" b="1"/>
              <a:t>Potentially double the conversion rate</a:t>
            </a:r>
            <a:r>
              <a:rPr lang="en-US" sz="1300"/>
              <a:t> – Since we’re only talking to customers most likely to respond positively, the success rate per call can be much higher.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300" b="1"/>
              <a:t>Reduce wasted calls by ~50%</a:t>
            </a:r>
            <a:r>
              <a:rPr lang="en-US" sz="1300"/>
              <a:t> – No need to spend time and money on low-probability leads.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300" b="1"/>
              <a:t>What this means in practice:</a:t>
            </a:r>
            <a:endParaRPr lang="en-US" sz="1300"/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300"/>
              <a:t>Before the model: Marketing might call </a:t>
            </a:r>
            <a:r>
              <a:rPr lang="en-US" sz="1300" b="1"/>
              <a:t>100 people</a:t>
            </a:r>
            <a:r>
              <a:rPr lang="en-US" sz="1300"/>
              <a:t> and get </a:t>
            </a:r>
            <a:r>
              <a:rPr lang="en-US" sz="1300" b="1"/>
              <a:t>12 Yes responses</a:t>
            </a:r>
            <a:r>
              <a:rPr lang="en-US" sz="1300"/>
              <a:t>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300"/>
              <a:t>With the model: Marketing can call </a:t>
            </a:r>
            <a:r>
              <a:rPr lang="en-US" sz="1300" b="1"/>
              <a:t>40 people</a:t>
            </a:r>
            <a:r>
              <a:rPr lang="en-US" sz="1300"/>
              <a:t> (the top 20% of the dataset), but get </a:t>
            </a:r>
            <a:r>
              <a:rPr lang="en-US" sz="1300" b="1"/>
              <a:t>15 Yes responses</a:t>
            </a:r>
            <a:r>
              <a:rPr lang="en-US" sz="1300"/>
              <a:t>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300"/>
              <a:t>Result: Higher success rate, lower cost, and more efficient campaigns.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CDDB1-2730-42B0-4C0F-1B65ED1B30A0}"/>
              </a:ext>
            </a:extLst>
          </p:cNvPr>
          <p:cNvSpPr txBox="1"/>
          <p:nvPr/>
        </p:nvSpPr>
        <p:spPr>
          <a:xfrm>
            <a:off x="4692015" y="2177456"/>
            <a:ext cx="3823335" cy="3795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import numpy as np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# Find the 80th percentile probability (top 20% cutoff)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threshold = np.percentile(y_proba, 80)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# Select customers whose predicted probability is &gt;= threshold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high_likelihood_customers = X_test[y_proba &gt;= threshold]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print(f"Targeting {len(high_likelihood_customers)} high-probability customers")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Cleaning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837D65-581A-F400-A1B1-ABEAE9651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233" y="1553633"/>
            <a:ext cx="3822700" cy="4166130"/>
          </a:xfrm>
        </p:spPr>
        <p:txBody>
          <a:bodyPr vert="horz" lIns="91440" tIns="45720" rIns="91440" bIns="45720" rtlCol="0">
            <a:normAutofit/>
          </a:bodyPr>
          <a:lstStyle/>
          <a:p>
            <a:pPr marL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/>
              <a:t>We cleaned the dataset to make sure the model learns from complete and correct information.</a:t>
            </a:r>
          </a:p>
          <a:p>
            <a:pPr marL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b="1" dirty="0"/>
              <a:t>What we did:</a:t>
            </a:r>
            <a:endParaRPr lang="en-US" altLang="en-US" sz="1400" dirty="0"/>
          </a:p>
          <a:p>
            <a:pPr marL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/>
              <a:t>Removed rows where job or marital status was "unknown"</a:t>
            </a:r>
          </a:p>
          <a:p>
            <a:pPr marL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/>
              <a:t>Replaced "unknown" in education with the most common value (mode)</a:t>
            </a:r>
          </a:p>
          <a:p>
            <a:pPr marL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/>
              <a:t>Kept "unknown" in default but renamed it "</a:t>
            </a:r>
            <a:r>
              <a:rPr lang="en-US" altLang="en-US" sz="1400" dirty="0" err="1"/>
              <a:t>Default_Unknown</a:t>
            </a:r>
            <a:r>
              <a:rPr lang="en-US" altLang="en-US" sz="1400" dirty="0"/>
              <a:t>"</a:t>
            </a:r>
          </a:p>
          <a:p>
            <a:pPr marL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/>
              <a:t>Dropped duration column to avoid data leakage (it’s only known after the call)</a:t>
            </a:r>
          </a:p>
          <a:p>
            <a:pPr marL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b="1" dirty="0"/>
              <a:t>Why it matters:</a:t>
            </a:r>
            <a:br>
              <a:rPr lang="en-US" altLang="en-US" sz="1400" dirty="0"/>
            </a:br>
            <a:r>
              <a:rPr lang="en-US" altLang="en-US" sz="1400" dirty="0"/>
              <a:t>This ensures our data is accurate, consistent, and safe for modeling without giving the model unfair hints.</a:t>
            </a:r>
          </a:p>
          <a:p>
            <a:pPr marL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.</a:t>
            </a:r>
          </a:p>
          <a:p>
            <a:pPr marL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1400" dirty="0"/>
          </a:p>
          <a:p>
            <a:pPr marL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b="1" dirty="0"/>
              <a:t>Result:</a:t>
            </a:r>
            <a:endParaRPr lang="en-US" altLang="en-US" sz="1400" dirty="0"/>
          </a:p>
          <a:p>
            <a:pPr marL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/>
              <a:t>401 rows removed</a:t>
            </a:r>
          </a:p>
          <a:p>
            <a:pPr marL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/>
              <a:t>No missing values left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7FE084-AD76-F0C0-C4F6-4F04416FBE03}"/>
              </a:ext>
            </a:extLst>
          </p:cNvPr>
          <p:cNvSpPr txBox="1"/>
          <p:nvPr/>
        </p:nvSpPr>
        <p:spPr>
          <a:xfrm>
            <a:off x="4692650" y="1553633"/>
            <a:ext cx="3822700" cy="4166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# Remove rows with unknown job or marital status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err="1"/>
              <a:t>df</a:t>
            </a:r>
            <a:r>
              <a:rPr lang="en-US" sz="1200" dirty="0"/>
              <a:t> = </a:t>
            </a:r>
            <a:r>
              <a:rPr lang="en-US" sz="1200" dirty="0" err="1"/>
              <a:t>df</a:t>
            </a:r>
            <a:r>
              <a:rPr lang="en-US" sz="1200" dirty="0"/>
              <a:t>[~</a:t>
            </a:r>
            <a:r>
              <a:rPr lang="en-US" sz="1200" dirty="0" err="1"/>
              <a:t>df</a:t>
            </a:r>
            <a:r>
              <a:rPr lang="en-US" sz="1200" dirty="0"/>
              <a:t>['job'].eq('unknown')]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err="1"/>
              <a:t>df</a:t>
            </a:r>
            <a:r>
              <a:rPr lang="en-US" sz="1200" dirty="0"/>
              <a:t> = </a:t>
            </a:r>
            <a:r>
              <a:rPr lang="en-US" sz="1200" dirty="0" err="1"/>
              <a:t>df</a:t>
            </a:r>
            <a:r>
              <a:rPr lang="en-US" sz="1200" dirty="0"/>
              <a:t>[~</a:t>
            </a:r>
            <a:r>
              <a:rPr lang="en-US" sz="1200" dirty="0" err="1"/>
              <a:t>df</a:t>
            </a:r>
            <a:r>
              <a:rPr lang="en-US" sz="1200" dirty="0"/>
              <a:t>['marital'].eq('unknown')]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# Replace unknown education with mode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err="1"/>
              <a:t>mode_education</a:t>
            </a:r>
            <a:r>
              <a:rPr lang="en-US" sz="1200" dirty="0"/>
              <a:t> = </a:t>
            </a:r>
            <a:r>
              <a:rPr lang="en-US" sz="1200" dirty="0" err="1"/>
              <a:t>df</a:t>
            </a:r>
            <a:r>
              <a:rPr lang="en-US" sz="1200" dirty="0"/>
              <a:t>['education'].mode()[0]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err="1"/>
              <a:t>df</a:t>
            </a:r>
            <a:r>
              <a:rPr lang="en-US" sz="1200" dirty="0"/>
              <a:t>['education'] = </a:t>
            </a:r>
            <a:r>
              <a:rPr lang="en-US" sz="1200" dirty="0" err="1"/>
              <a:t>df</a:t>
            </a:r>
            <a:r>
              <a:rPr lang="en-US" sz="1200" dirty="0"/>
              <a:t>['education'].replace('unknown', </a:t>
            </a:r>
            <a:r>
              <a:rPr lang="en-US" sz="1200" dirty="0" err="1"/>
              <a:t>mode_education</a:t>
            </a:r>
            <a:r>
              <a:rPr lang="en-US" sz="1200" dirty="0"/>
              <a:t>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# Rename unknown in default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err="1"/>
              <a:t>df</a:t>
            </a:r>
            <a:r>
              <a:rPr lang="en-US" sz="1200" dirty="0"/>
              <a:t>['default'] = </a:t>
            </a:r>
            <a:r>
              <a:rPr lang="en-US" sz="1200" dirty="0" err="1"/>
              <a:t>df</a:t>
            </a:r>
            <a:r>
              <a:rPr lang="en-US" sz="1200" dirty="0"/>
              <a:t>['default'].replace('unknown', '</a:t>
            </a:r>
            <a:r>
              <a:rPr lang="en-US" sz="1200" dirty="0" err="1"/>
              <a:t>Default_Unknown</a:t>
            </a:r>
            <a:r>
              <a:rPr lang="en-US" sz="1200" dirty="0"/>
              <a:t>')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# Drop duration column to avoid leakage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err="1"/>
              <a:t>df</a:t>
            </a:r>
            <a:r>
              <a:rPr lang="en-US" sz="1200" dirty="0"/>
              <a:t> = </a:t>
            </a:r>
            <a:r>
              <a:rPr lang="en-US" sz="1200" dirty="0" err="1"/>
              <a:t>df.drop</a:t>
            </a:r>
            <a:r>
              <a:rPr lang="en-US" sz="1200" dirty="0"/>
              <a:t>(columns=['duration'])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print(</a:t>
            </a:r>
            <a:r>
              <a:rPr lang="en-US" sz="1200" dirty="0" err="1"/>
              <a:t>f"Rows</a:t>
            </a:r>
            <a:r>
              <a:rPr lang="en-US" sz="1200" dirty="0"/>
              <a:t> after cleaning: {</a:t>
            </a:r>
            <a:r>
              <a:rPr lang="en-US" sz="1200" dirty="0" err="1"/>
              <a:t>df.shape</a:t>
            </a:r>
            <a:r>
              <a:rPr lang="en-US" sz="1200" dirty="0"/>
              <a:t>[0]}")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print("No missing values:", </a:t>
            </a:r>
            <a:r>
              <a:rPr lang="en-US" sz="1200" dirty="0" err="1"/>
              <a:t>df.isnull</a:t>
            </a:r>
            <a:r>
              <a:rPr lang="en-US" sz="1200" dirty="0"/>
              <a:t>().sum().sum() == 0)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699" cy="8627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332" y="1292376"/>
            <a:ext cx="3822700" cy="4593167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What we found:</a:t>
            </a:r>
            <a:endParaRPr lang="en-US" sz="1600" dirty="0"/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Most customers are </a:t>
            </a:r>
            <a:r>
              <a:rPr lang="en-US" sz="1600" b="1" dirty="0"/>
              <a:t>25–60 years old</a:t>
            </a:r>
            <a:r>
              <a:rPr lang="en-US" sz="1600" dirty="0"/>
              <a:t> (range 18–95)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Balance</a:t>
            </a:r>
            <a:r>
              <a:rPr lang="en-US" sz="1600" dirty="0"/>
              <a:t> column has some very high outliers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Duration</a:t>
            </a:r>
            <a:r>
              <a:rPr lang="en-US" sz="1600" dirty="0"/>
              <a:t> is strongly linked to the target but excluded (to prevent leakage)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Strong </a:t>
            </a:r>
            <a:r>
              <a:rPr lang="en-US" sz="1600" b="1" dirty="0"/>
              <a:t>class imbalance</a:t>
            </a:r>
            <a:r>
              <a:rPr lang="en-US" sz="1600" dirty="0"/>
              <a:t> → 88% said </a:t>
            </a:r>
            <a:r>
              <a:rPr lang="en-US" sz="1600" i="1" dirty="0"/>
              <a:t>No</a:t>
            </a:r>
            <a:r>
              <a:rPr lang="en-US" sz="1600" dirty="0"/>
              <a:t>, 12% said </a:t>
            </a:r>
            <a:r>
              <a:rPr lang="en-US" sz="1600" i="1" dirty="0"/>
              <a:t>Yes</a:t>
            </a:r>
            <a:endParaRPr lang="en-US" sz="1600" dirty="0"/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Economic features (e.g., </a:t>
            </a:r>
            <a:r>
              <a:rPr lang="en-US" sz="1600" b="1" dirty="0" err="1"/>
              <a:t>euribor</a:t>
            </a:r>
            <a:r>
              <a:rPr lang="en-US" sz="1600" b="1" dirty="0"/>
              <a:t> rate</a:t>
            </a:r>
            <a:r>
              <a:rPr lang="en-US" sz="1600" dirty="0"/>
              <a:t>) influence the outcome</a:t>
            </a:r>
          </a:p>
          <a:p>
            <a:pPr indent="-228600" defTabSz="91440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b="1" dirty="0"/>
              <a:t>Why it matters:</a:t>
            </a:r>
            <a:br>
              <a:rPr lang="en-US" sz="1600" dirty="0"/>
            </a:br>
            <a:r>
              <a:rPr lang="en-US" sz="1600" dirty="0"/>
              <a:t>This tells us where to focus modeling efforts — handling imbalance, treating outliers, and selecting the right features.</a:t>
            </a:r>
          </a:p>
          <a:p>
            <a:pPr indent="-228600" defTabSz="91440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EDA also revealed macroeconomic influence — variables like the </a:t>
            </a:r>
            <a:r>
              <a:rPr lang="en-US" sz="1600" dirty="0" err="1"/>
              <a:t>euribor</a:t>
            </a:r>
            <a:r>
              <a:rPr lang="en-US" sz="1600" dirty="0"/>
              <a:t> rate showed strong correlation with the target, guiding feature selection later.”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0897D2-45B9-DEB9-6173-33A58DC6A338}"/>
              </a:ext>
            </a:extLst>
          </p:cNvPr>
          <p:cNvSpPr txBox="1"/>
          <p:nvPr/>
        </p:nvSpPr>
        <p:spPr>
          <a:xfrm>
            <a:off x="4167051" y="1227910"/>
            <a:ext cx="4793663" cy="5630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import </a:t>
            </a:r>
            <a:r>
              <a:rPr lang="en-US" sz="1200" dirty="0" err="1"/>
              <a:t>matplotlib.pyplot</a:t>
            </a:r>
            <a:r>
              <a:rPr lang="en-US" sz="1200" dirty="0"/>
              <a:t> as </a:t>
            </a:r>
            <a:r>
              <a:rPr lang="en-US" sz="1200" dirty="0" err="1"/>
              <a:t>plt</a:t>
            </a:r>
            <a:endParaRPr lang="en-US" sz="12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import seaborn as </a:t>
            </a:r>
            <a:r>
              <a:rPr lang="en-US" sz="1200" dirty="0" err="1"/>
              <a:t>sns</a:t>
            </a:r>
            <a:endParaRPr lang="en-US" sz="12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# Age distribution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err="1"/>
              <a:t>plt.hist</a:t>
            </a:r>
            <a:r>
              <a:rPr lang="en-US" sz="1200" dirty="0"/>
              <a:t>(</a:t>
            </a:r>
            <a:r>
              <a:rPr lang="en-US" sz="1200" dirty="0" err="1"/>
              <a:t>df</a:t>
            </a:r>
            <a:r>
              <a:rPr lang="en-US" sz="1200" dirty="0"/>
              <a:t>['age'], bins=20, </a:t>
            </a:r>
            <a:r>
              <a:rPr lang="en-US" sz="1200" dirty="0" err="1"/>
              <a:t>edgecolor</a:t>
            </a:r>
            <a:r>
              <a:rPr lang="en-US" sz="1200" dirty="0"/>
              <a:t>='black')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err="1"/>
              <a:t>plt.title</a:t>
            </a:r>
            <a:r>
              <a:rPr lang="en-US" sz="1200" dirty="0"/>
              <a:t>('Age Distribution')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err="1"/>
              <a:t>plt.xlabel</a:t>
            </a:r>
            <a:r>
              <a:rPr lang="en-US" sz="1200" dirty="0"/>
              <a:t>('Age')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err="1"/>
              <a:t>plt.ylabel</a:t>
            </a:r>
            <a:r>
              <a:rPr lang="en-US" sz="1200" dirty="0"/>
              <a:t>('Count')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err="1"/>
              <a:t>plt.show</a:t>
            </a:r>
            <a:r>
              <a:rPr lang="en-US" sz="1200" dirty="0"/>
              <a:t>()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# Balance outliers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err="1"/>
              <a:t>sns.boxplot</a:t>
            </a:r>
            <a:r>
              <a:rPr lang="en-US" sz="1200" dirty="0"/>
              <a:t>(x=</a:t>
            </a:r>
            <a:r>
              <a:rPr lang="en-US" sz="1200" dirty="0" err="1"/>
              <a:t>df</a:t>
            </a:r>
            <a:r>
              <a:rPr lang="en-US" sz="1200" dirty="0"/>
              <a:t>['balance'])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err="1"/>
              <a:t>plt.title</a:t>
            </a:r>
            <a:r>
              <a:rPr lang="en-US" sz="1200" dirty="0"/>
              <a:t>('Balance Distribution with Outliers')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err="1"/>
              <a:t>plt.show</a:t>
            </a:r>
            <a:r>
              <a:rPr lang="en-US" sz="1200" dirty="0"/>
              <a:t>()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# Target variable distribution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err="1"/>
              <a:t>sns.countplot</a:t>
            </a:r>
            <a:r>
              <a:rPr lang="en-US" sz="1200" dirty="0"/>
              <a:t>(x='y', data=</a:t>
            </a:r>
            <a:r>
              <a:rPr lang="en-US" sz="1200" dirty="0" err="1"/>
              <a:t>df</a:t>
            </a:r>
            <a:r>
              <a:rPr lang="en-US" sz="1200" dirty="0"/>
              <a:t>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err="1"/>
              <a:t>plt.title</a:t>
            </a:r>
            <a:r>
              <a:rPr lang="en-US" sz="1200" dirty="0"/>
              <a:t>('Target Variable Distribution')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err="1"/>
              <a:t>plt.show</a:t>
            </a:r>
            <a:r>
              <a:rPr lang="en-US" sz="1200" dirty="0"/>
              <a:t>()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# Correlation with </a:t>
            </a:r>
            <a:r>
              <a:rPr lang="en-US" sz="1200" dirty="0" err="1"/>
              <a:t>euribor</a:t>
            </a:r>
            <a:r>
              <a:rPr lang="en-US" sz="1200" dirty="0"/>
              <a:t> rate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print(</a:t>
            </a:r>
            <a:r>
              <a:rPr lang="en-US" sz="1200" dirty="0" err="1"/>
              <a:t>df</a:t>
            </a:r>
            <a:r>
              <a:rPr lang="en-US" sz="1200" dirty="0"/>
              <a:t>[['euribor3m', 'y']].</a:t>
            </a:r>
            <a:r>
              <a:rPr lang="en-US" sz="1200" dirty="0" err="1"/>
              <a:t>corr</a:t>
            </a:r>
            <a:r>
              <a:rPr lang="en-US" sz="1200" dirty="0"/>
              <a:t>())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A829CF-96BE-2C79-12D1-367D41CFF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346105-F0BE-6AF9-2438-0BCFD7A59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Feature Engineering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7447874-3ABD-EEB3-3F1E-4B10539C6C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8650" y="1517481"/>
            <a:ext cx="3822700" cy="416613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</a:rPr>
              <a:t>What we did: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Converted categorical features (job, marital, education, etc.) into numeric form using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</a:rPr>
              <a:t>one-hot encoding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Scaled numeric columns (age, balance, campaign, etc.) for consistent model input</a:t>
            </a: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Created a clear label for the target (y: Yes=1, No=0)</a:t>
            </a: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Removed or merged low-variance features that add little value</a:t>
            </a:r>
          </a:p>
          <a:p>
            <a:pPr marL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Example: columns with almost the same value for all customers, offering little to no predictive power.</a:t>
            </a:r>
          </a:p>
          <a:p>
            <a:pPr marL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</a:rPr>
              <a:t>Why it matters: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This step turns raw data into a machine-readable format, ensuring the model treats all features fairly and avoids bias from scale differences.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5CD524-63AB-B8DF-B3EC-B437AC4643A8}"/>
              </a:ext>
            </a:extLst>
          </p:cNvPr>
          <p:cNvSpPr txBox="1"/>
          <p:nvPr/>
        </p:nvSpPr>
        <p:spPr>
          <a:xfrm>
            <a:off x="4734357" y="1344273"/>
            <a:ext cx="3822700" cy="41661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from </a:t>
            </a:r>
            <a:r>
              <a:rPr lang="en-US" sz="1200" dirty="0" err="1"/>
              <a:t>sklearn.preprocessing</a:t>
            </a:r>
            <a:r>
              <a:rPr lang="en-US" sz="1200" dirty="0"/>
              <a:t> import </a:t>
            </a:r>
            <a:r>
              <a:rPr lang="en-US" sz="1200" dirty="0" err="1"/>
              <a:t>OneHotEncoder</a:t>
            </a:r>
            <a:r>
              <a:rPr lang="en-US" sz="1200" dirty="0"/>
              <a:t>, </a:t>
            </a:r>
            <a:r>
              <a:rPr lang="en-US" sz="1200" dirty="0" err="1"/>
              <a:t>StandardScaler</a:t>
            </a:r>
            <a:endParaRPr lang="en-US" sz="12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from </a:t>
            </a:r>
            <a:r>
              <a:rPr lang="en-US" sz="1200" dirty="0" err="1"/>
              <a:t>sklearn.model_selection</a:t>
            </a:r>
            <a:r>
              <a:rPr lang="en-US" sz="1200" dirty="0"/>
              <a:t> import </a:t>
            </a:r>
            <a:r>
              <a:rPr lang="en-US" sz="1200" dirty="0" err="1"/>
              <a:t>train_test_split</a:t>
            </a:r>
            <a:endParaRPr lang="en-US" sz="12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# One-hot encode categorical variables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err="1"/>
              <a:t>categorical_cols</a:t>
            </a:r>
            <a:r>
              <a:rPr lang="en-US" sz="1200" dirty="0"/>
              <a:t> = </a:t>
            </a:r>
            <a:r>
              <a:rPr lang="en-US" sz="1200" dirty="0" err="1"/>
              <a:t>df.select_dtypes</a:t>
            </a:r>
            <a:r>
              <a:rPr lang="en-US" sz="1200" dirty="0"/>
              <a:t>(include=['object']).</a:t>
            </a:r>
            <a:r>
              <a:rPr lang="en-US" sz="1200" dirty="0" err="1"/>
              <a:t>columns.drop</a:t>
            </a:r>
            <a:r>
              <a:rPr lang="en-US" sz="1200" dirty="0"/>
              <a:t>('y')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err="1"/>
              <a:t>df_encoded</a:t>
            </a:r>
            <a:r>
              <a:rPr lang="en-US" sz="1200" dirty="0"/>
              <a:t> = </a:t>
            </a:r>
            <a:r>
              <a:rPr lang="en-US" sz="1200" dirty="0" err="1"/>
              <a:t>pd.get_dummies</a:t>
            </a:r>
            <a:r>
              <a:rPr lang="en-US" sz="1200" dirty="0"/>
              <a:t>(</a:t>
            </a:r>
            <a:r>
              <a:rPr lang="en-US" sz="1200" dirty="0" err="1"/>
              <a:t>df</a:t>
            </a:r>
            <a:r>
              <a:rPr lang="en-US" sz="1200" dirty="0"/>
              <a:t>, columns=</a:t>
            </a:r>
            <a:r>
              <a:rPr lang="en-US" sz="1200" dirty="0" err="1"/>
              <a:t>categorical_cols</a:t>
            </a:r>
            <a:r>
              <a:rPr lang="en-US" sz="1200" dirty="0"/>
              <a:t>, </a:t>
            </a:r>
            <a:r>
              <a:rPr lang="en-US" sz="1200" dirty="0" err="1"/>
              <a:t>drop_first</a:t>
            </a:r>
            <a:r>
              <a:rPr lang="en-US" sz="1200" dirty="0"/>
              <a:t>=True)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# Encode target variable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err="1"/>
              <a:t>df_encoded</a:t>
            </a:r>
            <a:r>
              <a:rPr lang="en-US" sz="1200" dirty="0"/>
              <a:t>['y'] = </a:t>
            </a:r>
            <a:r>
              <a:rPr lang="en-US" sz="1200" dirty="0" err="1"/>
              <a:t>df_encoded</a:t>
            </a:r>
            <a:r>
              <a:rPr lang="en-US" sz="1200" dirty="0"/>
              <a:t>['y'].map({'yes': 1, 'no': 0})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# Scale numeric features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err="1"/>
              <a:t>numeric_cols</a:t>
            </a:r>
            <a:r>
              <a:rPr lang="en-US" sz="1200" dirty="0"/>
              <a:t> = </a:t>
            </a:r>
            <a:r>
              <a:rPr lang="en-US" sz="1200" dirty="0" err="1"/>
              <a:t>df_encoded.select_dtypes</a:t>
            </a:r>
            <a:r>
              <a:rPr lang="en-US" sz="1200" dirty="0"/>
              <a:t>(include=['int64', 'float64']).</a:t>
            </a:r>
            <a:r>
              <a:rPr lang="en-US" sz="1200" dirty="0" err="1"/>
              <a:t>columns.drop</a:t>
            </a:r>
            <a:r>
              <a:rPr lang="en-US" sz="1200" dirty="0"/>
              <a:t>('y')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scaler = </a:t>
            </a:r>
            <a:r>
              <a:rPr lang="en-US" sz="1200" dirty="0" err="1"/>
              <a:t>StandardScaler</a:t>
            </a:r>
            <a:r>
              <a:rPr lang="en-US" sz="1200" dirty="0"/>
              <a:t>()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err="1"/>
              <a:t>df_encoded</a:t>
            </a:r>
            <a:r>
              <a:rPr lang="en-US" sz="1200" dirty="0"/>
              <a:t>[</a:t>
            </a:r>
            <a:r>
              <a:rPr lang="en-US" sz="1200" dirty="0" err="1"/>
              <a:t>numeric_cols</a:t>
            </a:r>
            <a:r>
              <a:rPr lang="en-US" sz="1200" dirty="0"/>
              <a:t>] = </a:t>
            </a:r>
            <a:r>
              <a:rPr lang="en-US" sz="1200" dirty="0" err="1"/>
              <a:t>scaler.fit_transform</a:t>
            </a:r>
            <a:r>
              <a:rPr lang="en-US" sz="1200" dirty="0"/>
              <a:t>(</a:t>
            </a:r>
            <a:r>
              <a:rPr lang="en-US" sz="1200" dirty="0" err="1"/>
              <a:t>df_encoded</a:t>
            </a:r>
            <a:r>
              <a:rPr lang="en-US" sz="1200" dirty="0"/>
              <a:t>[</a:t>
            </a:r>
            <a:r>
              <a:rPr lang="en-US" sz="1200" dirty="0" err="1"/>
              <a:t>numeric_cols</a:t>
            </a:r>
            <a:r>
              <a:rPr lang="en-US" sz="1200" dirty="0"/>
              <a:t>])</a:t>
            </a:r>
            <a:endParaRPr lang="en-US" sz="1200" b="1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# Train-test split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X = </a:t>
            </a:r>
            <a:r>
              <a:rPr lang="en-US" sz="1200" dirty="0" err="1"/>
              <a:t>df_encoded.drop</a:t>
            </a:r>
            <a:r>
              <a:rPr lang="en-US" sz="1200" dirty="0"/>
              <a:t>('y', axis=1)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y = </a:t>
            </a:r>
            <a:r>
              <a:rPr lang="en-US" sz="1200" dirty="0" err="1"/>
              <a:t>df_encoded</a:t>
            </a:r>
            <a:r>
              <a:rPr lang="en-US" sz="1200" dirty="0"/>
              <a:t>['y']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err="1"/>
              <a:t>X_train</a:t>
            </a:r>
            <a:r>
              <a:rPr lang="en-US" sz="1200" dirty="0"/>
              <a:t>, </a:t>
            </a:r>
            <a:r>
              <a:rPr lang="en-US" sz="1200" dirty="0" err="1"/>
              <a:t>X_test</a:t>
            </a:r>
            <a:r>
              <a:rPr lang="en-US" sz="1200" dirty="0"/>
              <a:t>, </a:t>
            </a:r>
            <a:r>
              <a:rPr lang="en-US" sz="1200" dirty="0" err="1"/>
              <a:t>y_train</a:t>
            </a:r>
            <a:r>
              <a:rPr lang="en-US" sz="1200" dirty="0"/>
              <a:t>, </a:t>
            </a:r>
            <a:r>
              <a:rPr lang="en-US" sz="1200" dirty="0" err="1"/>
              <a:t>y_test</a:t>
            </a:r>
            <a:r>
              <a:rPr lang="en-US" sz="1200" dirty="0"/>
              <a:t> = </a:t>
            </a:r>
            <a:r>
              <a:rPr lang="en-US" sz="1200" dirty="0" err="1"/>
              <a:t>train_test_split</a:t>
            </a:r>
            <a:r>
              <a:rPr lang="en-US" sz="1200" dirty="0"/>
              <a:t>(X, y, </a:t>
            </a:r>
            <a:r>
              <a:rPr lang="en-US" sz="1200" dirty="0" err="1"/>
              <a:t>test_size</a:t>
            </a:r>
            <a:r>
              <a:rPr lang="en-US" sz="1200" dirty="0"/>
              <a:t>=0.2, </a:t>
            </a:r>
            <a:r>
              <a:rPr lang="en-US" sz="1200" dirty="0" err="1"/>
              <a:t>random_state</a:t>
            </a:r>
            <a:r>
              <a:rPr lang="en-US" sz="1200" dirty="0"/>
              <a:t>=42)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print(</a:t>
            </a:r>
            <a:r>
              <a:rPr lang="en-US" sz="1200" dirty="0" err="1"/>
              <a:t>f"X_train</a:t>
            </a:r>
            <a:r>
              <a:rPr lang="en-US" sz="1200" dirty="0"/>
              <a:t> shape: {</a:t>
            </a:r>
            <a:r>
              <a:rPr lang="en-US" sz="1200" dirty="0" err="1"/>
              <a:t>X_train.shape</a:t>
            </a:r>
            <a:r>
              <a:rPr lang="en-US" sz="1200" dirty="0"/>
              <a:t>}, </a:t>
            </a:r>
            <a:r>
              <a:rPr lang="en-US" sz="1200" dirty="0" err="1"/>
              <a:t>X_test</a:t>
            </a:r>
            <a:r>
              <a:rPr lang="en-US" sz="1200" dirty="0"/>
              <a:t> shape: {</a:t>
            </a:r>
            <a:r>
              <a:rPr lang="en-US" sz="1200" dirty="0" err="1"/>
              <a:t>X_test.shape</a:t>
            </a:r>
            <a:r>
              <a:rPr lang="en-US" sz="1200" dirty="0"/>
              <a:t>}")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3707CE-E762-0549-0941-27EF4EDC58F1}"/>
              </a:ext>
            </a:extLst>
          </p:cNvPr>
          <p:cNvSpPr txBox="1"/>
          <p:nvPr/>
        </p:nvSpPr>
        <p:spPr>
          <a:xfrm>
            <a:off x="4167051" y="1227910"/>
            <a:ext cx="4793663" cy="5630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387275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0F24D38-B79E-44B4-830E-043F45D9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20742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Preprocessing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C469874-256B-45B3-A79C-7591B4BA1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700" y="1606671"/>
            <a:ext cx="4042136" cy="492475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FFFF"/>
                </a:solidFill>
              </a:rPr>
              <a:t>What we did:</a:t>
            </a:r>
            <a:endParaRPr lang="en-US" sz="1600" dirty="0">
              <a:solidFill>
                <a:srgbClr val="FFFFFF"/>
              </a:solidFill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One-hot encoded all categorical variables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Scaled numerical variables for uniform model input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Applied </a:t>
            </a:r>
            <a:r>
              <a:rPr lang="en-US" sz="1600" b="1" dirty="0">
                <a:solidFill>
                  <a:srgbClr val="FFFFFF"/>
                </a:solidFill>
              </a:rPr>
              <a:t>SMOTE</a:t>
            </a:r>
            <a:r>
              <a:rPr lang="en-US" sz="1600" dirty="0">
                <a:solidFill>
                  <a:srgbClr val="FFFFFF"/>
                </a:solidFill>
              </a:rPr>
              <a:t> to balance the Yes/No classes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</a:rPr>
              <a:t>Used </a:t>
            </a:r>
            <a:r>
              <a:rPr lang="en-US" sz="1600" b="1" dirty="0">
                <a:solidFill>
                  <a:srgbClr val="FFFFFF"/>
                </a:solidFill>
              </a:rPr>
              <a:t>stratified</a:t>
            </a:r>
            <a:r>
              <a:rPr lang="en-US" sz="1600" dirty="0">
                <a:solidFill>
                  <a:srgbClr val="FFFFFF"/>
                </a:solidFill>
              </a:rPr>
              <a:t> train-test split to preserve target ratio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FFFF"/>
                </a:solidFill>
              </a:rPr>
              <a:t>Why it matters:</a:t>
            </a:r>
            <a:br>
              <a:rPr lang="en-US" sz="1600" dirty="0">
                <a:solidFill>
                  <a:srgbClr val="FFFFFF"/>
                </a:solidFill>
              </a:rPr>
            </a:br>
            <a:r>
              <a:rPr lang="en-US" sz="1600" dirty="0">
                <a:solidFill>
                  <a:srgbClr val="FFFFFF"/>
                </a:solidFill>
              </a:rPr>
              <a:t>Preprocessing ensures the data is balanced, properly scaled, and ready for any machine learning model. This step prevents bias and improves model stability.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86F410-C08C-F8A0-AA5A-F7DA93534D35}"/>
              </a:ext>
            </a:extLst>
          </p:cNvPr>
          <p:cNvSpPr txBox="1"/>
          <p:nvPr/>
        </p:nvSpPr>
        <p:spPr>
          <a:xfrm>
            <a:off x="4572000" y="1946306"/>
            <a:ext cx="4467497" cy="49247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from </a:t>
            </a:r>
            <a:r>
              <a:rPr lang="en-US" sz="1400" dirty="0" err="1">
                <a:solidFill>
                  <a:srgbClr val="FFFFFF"/>
                </a:solidFill>
              </a:rPr>
              <a:t>imblearn.over_sampling</a:t>
            </a:r>
            <a:r>
              <a:rPr lang="en-US" sz="1400" dirty="0">
                <a:solidFill>
                  <a:srgbClr val="FFFFFF"/>
                </a:solidFill>
              </a:rPr>
              <a:t> import SMOTE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from </a:t>
            </a:r>
            <a:r>
              <a:rPr lang="en-US" sz="1400" dirty="0" err="1">
                <a:solidFill>
                  <a:srgbClr val="FFFFFF"/>
                </a:solidFill>
              </a:rPr>
              <a:t>sklearn.model_selection</a:t>
            </a:r>
            <a:r>
              <a:rPr lang="en-US" sz="1400" dirty="0">
                <a:solidFill>
                  <a:srgbClr val="FFFFFF"/>
                </a:solidFill>
              </a:rPr>
              <a:t> import </a:t>
            </a:r>
            <a:r>
              <a:rPr lang="en-US" sz="1400" dirty="0" err="1">
                <a:solidFill>
                  <a:srgbClr val="FFFFFF"/>
                </a:solidFill>
              </a:rPr>
              <a:t>train_test_split</a:t>
            </a:r>
            <a:endParaRPr lang="en-US" sz="1400" dirty="0">
              <a:solidFill>
                <a:srgbClr val="FFFFFF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from </a:t>
            </a:r>
            <a:r>
              <a:rPr lang="en-US" sz="1400" dirty="0" err="1">
                <a:solidFill>
                  <a:srgbClr val="FFFFFF"/>
                </a:solidFill>
              </a:rPr>
              <a:t>sklearn.preprocessing</a:t>
            </a:r>
            <a:r>
              <a:rPr lang="en-US" sz="1400" dirty="0">
                <a:solidFill>
                  <a:srgbClr val="FFFFFF"/>
                </a:solidFill>
              </a:rPr>
              <a:t> import </a:t>
            </a:r>
            <a:r>
              <a:rPr lang="en-US" sz="1400" dirty="0" err="1">
                <a:solidFill>
                  <a:srgbClr val="FFFFFF"/>
                </a:solidFill>
              </a:rPr>
              <a:t>StandardScaler</a:t>
            </a:r>
            <a:endParaRPr lang="en-US" sz="1400" dirty="0">
              <a:solidFill>
                <a:srgbClr val="FFFFFF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FFFFFF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# One-hot encoding already done in feature engineering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# Scale numeric features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scaler = </a:t>
            </a:r>
            <a:r>
              <a:rPr lang="en-US" sz="1400" dirty="0" err="1">
                <a:solidFill>
                  <a:srgbClr val="FFFFFF"/>
                </a:solidFill>
              </a:rPr>
              <a:t>StandardScaler</a:t>
            </a:r>
            <a:r>
              <a:rPr lang="en-US" sz="1400" dirty="0">
                <a:solidFill>
                  <a:srgbClr val="FFFFFF"/>
                </a:solidFill>
              </a:rPr>
              <a:t>()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FFFFFF"/>
                </a:solidFill>
              </a:rPr>
              <a:t>X_scaled</a:t>
            </a:r>
            <a:r>
              <a:rPr lang="en-US" sz="1400" dirty="0">
                <a:solidFill>
                  <a:srgbClr val="FFFFFF"/>
                </a:solidFill>
              </a:rPr>
              <a:t> = </a:t>
            </a:r>
            <a:r>
              <a:rPr lang="en-US" sz="1400" dirty="0" err="1">
                <a:solidFill>
                  <a:srgbClr val="FFFFFF"/>
                </a:solidFill>
              </a:rPr>
              <a:t>scaler.fit_transform</a:t>
            </a:r>
            <a:r>
              <a:rPr lang="en-US" sz="1400" dirty="0">
                <a:solidFill>
                  <a:srgbClr val="FFFFFF"/>
                </a:solidFill>
              </a:rPr>
              <a:t>(X)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FFFFFF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# Apply SMOTE for class balancing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smote = SMOTE(</a:t>
            </a:r>
            <a:r>
              <a:rPr lang="en-US" sz="1400" dirty="0" err="1">
                <a:solidFill>
                  <a:srgbClr val="FFFFFF"/>
                </a:solidFill>
              </a:rPr>
              <a:t>random_state</a:t>
            </a:r>
            <a:r>
              <a:rPr lang="en-US" sz="1400" dirty="0">
                <a:solidFill>
                  <a:srgbClr val="FFFFFF"/>
                </a:solidFill>
              </a:rPr>
              <a:t>=42)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FFFFFF"/>
                </a:solidFill>
              </a:rPr>
              <a:t>X_resampled</a:t>
            </a:r>
            <a:r>
              <a:rPr lang="en-US" sz="1400" dirty="0">
                <a:solidFill>
                  <a:srgbClr val="FFFFFF"/>
                </a:solidFill>
              </a:rPr>
              <a:t>, </a:t>
            </a:r>
            <a:r>
              <a:rPr lang="en-US" sz="1400" dirty="0" err="1">
                <a:solidFill>
                  <a:srgbClr val="FFFFFF"/>
                </a:solidFill>
              </a:rPr>
              <a:t>y_resampled</a:t>
            </a:r>
            <a:r>
              <a:rPr lang="en-US" sz="1400" dirty="0">
                <a:solidFill>
                  <a:srgbClr val="FFFFFF"/>
                </a:solidFill>
              </a:rPr>
              <a:t> = </a:t>
            </a:r>
            <a:r>
              <a:rPr lang="en-US" sz="1400" dirty="0" err="1">
                <a:solidFill>
                  <a:srgbClr val="FFFFFF"/>
                </a:solidFill>
              </a:rPr>
              <a:t>smote.fit_resample</a:t>
            </a:r>
            <a:r>
              <a:rPr lang="en-US" sz="1400" dirty="0">
                <a:solidFill>
                  <a:srgbClr val="FFFFFF"/>
                </a:solidFill>
              </a:rPr>
              <a:t>(</a:t>
            </a:r>
            <a:r>
              <a:rPr lang="en-US" sz="1400" dirty="0" err="1">
                <a:solidFill>
                  <a:srgbClr val="FFFFFF"/>
                </a:solidFill>
              </a:rPr>
              <a:t>X_scaled</a:t>
            </a:r>
            <a:r>
              <a:rPr lang="en-US" sz="1400" dirty="0">
                <a:solidFill>
                  <a:srgbClr val="FFFFFF"/>
                </a:solidFill>
              </a:rPr>
              <a:t>, y)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FFFFFF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# Stratified train-test split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FFFFFF"/>
                </a:solidFill>
              </a:rPr>
              <a:t>X_train</a:t>
            </a:r>
            <a:r>
              <a:rPr lang="en-US" sz="1400" dirty="0">
                <a:solidFill>
                  <a:srgbClr val="FFFFFF"/>
                </a:solidFill>
              </a:rPr>
              <a:t>, </a:t>
            </a:r>
            <a:r>
              <a:rPr lang="en-US" sz="1400" dirty="0" err="1">
                <a:solidFill>
                  <a:srgbClr val="FFFFFF"/>
                </a:solidFill>
              </a:rPr>
              <a:t>X_test</a:t>
            </a:r>
            <a:r>
              <a:rPr lang="en-US" sz="1400" dirty="0">
                <a:solidFill>
                  <a:srgbClr val="FFFFFF"/>
                </a:solidFill>
              </a:rPr>
              <a:t>, </a:t>
            </a:r>
            <a:r>
              <a:rPr lang="en-US" sz="1400" dirty="0" err="1">
                <a:solidFill>
                  <a:srgbClr val="FFFFFF"/>
                </a:solidFill>
              </a:rPr>
              <a:t>y_train</a:t>
            </a:r>
            <a:r>
              <a:rPr lang="en-US" sz="1400" dirty="0">
                <a:solidFill>
                  <a:srgbClr val="FFFFFF"/>
                </a:solidFill>
              </a:rPr>
              <a:t>, </a:t>
            </a:r>
            <a:r>
              <a:rPr lang="en-US" sz="1400" dirty="0" err="1">
                <a:solidFill>
                  <a:srgbClr val="FFFFFF"/>
                </a:solidFill>
              </a:rPr>
              <a:t>y_test</a:t>
            </a:r>
            <a:r>
              <a:rPr lang="en-US" sz="1400" dirty="0">
                <a:solidFill>
                  <a:srgbClr val="FFFFFF"/>
                </a:solidFill>
              </a:rPr>
              <a:t> = </a:t>
            </a:r>
            <a:r>
              <a:rPr lang="en-US" sz="1400" dirty="0" err="1">
                <a:solidFill>
                  <a:srgbClr val="FFFFFF"/>
                </a:solidFill>
              </a:rPr>
              <a:t>train_test_split</a:t>
            </a:r>
            <a:r>
              <a:rPr lang="en-US" sz="1400" dirty="0">
                <a:solidFill>
                  <a:srgbClr val="FFFFFF"/>
                </a:solidFill>
              </a:rPr>
              <a:t>(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    </a:t>
            </a:r>
            <a:r>
              <a:rPr lang="en-US" sz="1400" dirty="0" err="1">
                <a:solidFill>
                  <a:srgbClr val="FFFFFF"/>
                </a:solidFill>
              </a:rPr>
              <a:t>X_resampled</a:t>
            </a:r>
            <a:r>
              <a:rPr lang="en-US" sz="1400" dirty="0">
                <a:solidFill>
                  <a:srgbClr val="FFFFFF"/>
                </a:solidFill>
              </a:rPr>
              <a:t>, </a:t>
            </a:r>
            <a:r>
              <a:rPr lang="en-US" sz="1400" dirty="0" err="1">
                <a:solidFill>
                  <a:srgbClr val="FFFFFF"/>
                </a:solidFill>
              </a:rPr>
              <a:t>y_resampled</a:t>
            </a:r>
            <a:r>
              <a:rPr lang="en-US" sz="1400" dirty="0">
                <a:solidFill>
                  <a:srgbClr val="FFFFFF"/>
                </a:solidFill>
              </a:rPr>
              <a:t>, </a:t>
            </a:r>
            <a:r>
              <a:rPr lang="en-US" sz="1400" dirty="0" err="1">
                <a:solidFill>
                  <a:srgbClr val="FFFFFF"/>
                </a:solidFill>
              </a:rPr>
              <a:t>test_size</a:t>
            </a:r>
            <a:r>
              <a:rPr lang="en-US" sz="1400" dirty="0">
                <a:solidFill>
                  <a:srgbClr val="FFFFFF"/>
                </a:solidFill>
              </a:rPr>
              <a:t>=0.2, </a:t>
            </a:r>
            <a:r>
              <a:rPr lang="en-US" sz="1400" dirty="0" err="1">
                <a:solidFill>
                  <a:srgbClr val="FFFFFF"/>
                </a:solidFill>
              </a:rPr>
              <a:t>random_state</a:t>
            </a:r>
            <a:r>
              <a:rPr lang="en-US" sz="1400" dirty="0">
                <a:solidFill>
                  <a:srgbClr val="FFFFFF"/>
                </a:solidFill>
              </a:rPr>
              <a:t>=42, stratify=</a:t>
            </a:r>
            <a:r>
              <a:rPr lang="en-US" sz="1400" dirty="0" err="1">
                <a:solidFill>
                  <a:srgbClr val="FFFFFF"/>
                </a:solidFill>
              </a:rPr>
              <a:t>y_resampled</a:t>
            </a:r>
            <a:endParaRPr lang="en-US" sz="1400" dirty="0">
              <a:solidFill>
                <a:srgbClr val="FFFFFF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FFFFFF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print(</a:t>
            </a:r>
            <a:r>
              <a:rPr lang="en-US" sz="1400" dirty="0" err="1">
                <a:solidFill>
                  <a:srgbClr val="FFFFFF"/>
                </a:solidFill>
              </a:rPr>
              <a:t>f"Train</a:t>
            </a:r>
            <a:r>
              <a:rPr lang="en-US" sz="1400" dirty="0">
                <a:solidFill>
                  <a:srgbClr val="FFFFFF"/>
                </a:solidFill>
              </a:rPr>
              <a:t> set size: {</a:t>
            </a:r>
            <a:r>
              <a:rPr lang="en-US" sz="1400" dirty="0" err="1">
                <a:solidFill>
                  <a:srgbClr val="FFFFFF"/>
                </a:solidFill>
              </a:rPr>
              <a:t>X_train.shape</a:t>
            </a:r>
            <a:r>
              <a:rPr lang="en-US" sz="1400" dirty="0">
                <a:solidFill>
                  <a:srgbClr val="FFFFFF"/>
                </a:solidFill>
              </a:rPr>
              <a:t>}, Test set size: {</a:t>
            </a:r>
            <a:r>
              <a:rPr lang="en-US" sz="1400" dirty="0" err="1">
                <a:solidFill>
                  <a:srgbClr val="FFFFFF"/>
                </a:solidFill>
              </a:rPr>
              <a:t>X_test.shape</a:t>
            </a:r>
            <a:r>
              <a:rPr lang="en-US" sz="1400" dirty="0">
                <a:solidFill>
                  <a:srgbClr val="FFFFFF"/>
                </a:solidFill>
              </a:rPr>
              <a:t>}")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500">
                <a:solidFill>
                  <a:srgbClr val="FFFFFF"/>
                </a:solidFill>
              </a:rPr>
              <a:t>Modeling Approaches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6D37CB3-2B67-0749-A13F-86F8606E7A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6874197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696BC5-B870-5861-C6A9-403D973D0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Modeling Approaches &amp; Why These Models.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A5714-949C-3F3B-4735-5F648F825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91" y="1188720"/>
            <a:ext cx="10724606" cy="6539860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# assumes: </a:t>
            </a:r>
            <a:r>
              <a:rPr lang="en-US" sz="1400" dirty="0" err="1"/>
              <a:t>X_train</a:t>
            </a:r>
            <a:r>
              <a:rPr lang="en-US" sz="1400" dirty="0"/>
              <a:t>, </a:t>
            </a:r>
            <a:r>
              <a:rPr lang="en-US" sz="1400" dirty="0" err="1"/>
              <a:t>X_test</a:t>
            </a:r>
            <a:r>
              <a:rPr lang="en-US" sz="1400" dirty="0"/>
              <a:t>, </a:t>
            </a:r>
            <a:r>
              <a:rPr lang="en-US" sz="1400" dirty="0" err="1"/>
              <a:t>y_train</a:t>
            </a:r>
            <a:r>
              <a:rPr lang="en-US" sz="1400" dirty="0"/>
              <a:t>, </a:t>
            </a:r>
            <a:r>
              <a:rPr lang="en-US" sz="1400" dirty="0" err="1"/>
              <a:t>y_test</a:t>
            </a:r>
            <a:r>
              <a:rPr lang="en-US" sz="1400" dirty="0"/>
              <a:t> are ready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from </a:t>
            </a:r>
            <a:r>
              <a:rPr lang="en-US" sz="1400" dirty="0" err="1"/>
              <a:t>sklearn.tree</a:t>
            </a:r>
            <a:r>
              <a:rPr lang="en-US" sz="1400" dirty="0"/>
              <a:t> import </a:t>
            </a:r>
            <a:r>
              <a:rPr lang="en-US" sz="1400" dirty="0" err="1"/>
              <a:t>DecisionTreeClassifier</a:t>
            </a:r>
            <a:r>
              <a:rPr lang="en-US" sz="1400" dirty="0"/>
              <a:t> as DT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from </a:t>
            </a:r>
            <a:r>
              <a:rPr lang="en-US" sz="1400" dirty="0" err="1"/>
              <a:t>sklearn.ensemble</a:t>
            </a:r>
            <a:r>
              <a:rPr lang="en-US" sz="1400" dirty="0"/>
              <a:t> import </a:t>
            </a:r>
            <a:r>
              <a:rPr lang="en-US" sz="1400" dirty="0" err="1"/>
              <a:t>RandomForestClassifier</a:t>
            </a:r>
            <a:r>
              <a:rPr lang="en-US" sz="1400" dirty="0"/>
              <a:t> as RF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from </a:t>
            </a:r>
            <a:r>
              <a:rPr lang="en-US" sz="1400" dirty="0" err="1"/>
              <a:t>sklearn.linear_model</a:t>
            </a:r>
            <a:r>
              <a:rPr lang="en-US" sz="1400" dirty="0"/>
              <a:t> import LogisticRegression as LR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from </a:t>
            </a:r>
            <a:r>
              <a:rPr lang="en-US" sz="1400" dirty="0" err="1"/>
              <a:t>sklearn.metrics</a:t>
            </a:r>
            <a:r>
              <a:rPr lang="en-US" sz="1400" dirty="0"/>
              <a:t> import </a:t>
            </a:r>
            <a:r>
              <a:rPr lang="en-US" sz="1400" dirty="0" err="1"/>
              <a:t>accuracy_score</a:t>
            </a:r>
            <a:r>
              <a:rPr lang="en-US" sz="1400" dirty="0"/>
              <a:t>, </a:t>
            </a:r>
            <a:r>
              <a:rPr lang="en-US" sz="1400" dirty="0" err="1"/>
              <a:t>roc_auc_score</a:t>
            </a:r>
            <a:endParaRPr lang="en-US" sz="1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dt, rf, </a:t>
            </a:r>
            <a:r>
              <a:rPr lang="en-US" sz="1400" dirty="0" err="1"/>
              <a:t>lr</a:t>
            </a:r>
            <a:r>
              <a:rPr lang="en-US" sz="1400" dirty="0"/>
              <a:t> = DT(</a:t>
            </a:r>
            <a:r>
              <a:rPr lang="en-US" sz="1400" dirty="0" err="1"/>
              <a:t>random_state</a:t>
            </a:r>
            <a:r>
              <a:rPr lang="en-US" sz="1400" dirty="0"/>
              <a:t>=42), RF(</a:t>
            </a:r>
            <a:r>
              <a:rPr lang="en-US" sz="1400" dirty="0" err="1"/>
              <a:t>n_estimators</a:t>
            </a:r>
            <a:r>
              <a:rPr lang="en-US" sz="1400" dirty="0"/>
              <a:t>=120, </a:t>
            </a:r>
            <a:r>
              <a:rPr lang="en-US" sz="1400" dirty="0" err="1"/>
              <a:t>random_state</a:t>
            </a:r>
            <a:r>
              <a:rPr lang="en-US" sz="1400" dirty="0"/>
              <a:t>=42), LR(</a:t>
            </a:r>
            <a:r>
              <a:rPr lang="en-US" sz="1400" dirty="0" err="1"/>
              <a:t>max_iter</a:t>
            </a:r>
            <a:r>
              <a:rPr lang="en-US" sz="1400" dirty="0"/>
              <a:t>=500)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for m in [dt, rf, </a:t>
            </a:r>
            <a:r>
              <a:rPr lang="en-US" sz="1400" dirty="0" err="1"/>
              <a:t>lr</a:t>
            </a:r>
            <a:r>
              <a:rPr lang="en-US" sz="1400" dirty="0"/>
              <a:t>]: </a:t>
            </a:r>
            <a:r>
              <a:rPr lang="en-US" sz="1400" dirty="0" err="1"/>
              <a:t>m.fit</a:t>
            </a:r>
            <a:r>
              <a:rPr lang="en-US" sz="1400" dirty="0"/>
              <a:t>(</a:t>
            </a:r>
            <a:r>
              <a:rPr lang="en-US" sz="1400" dirty="0" err="1"/>
              <a:t>X_train</a:t>
            </a:r>
            <a:r>
              <a:rPr lang="en-US" sz="1400" dirty="0"/>
              <a:t>, </a:t>
            </a:r>
            <a:r>
              <a:rPr lang="en-US" sz="1400" dirty="0" err="1"/>
              <a:t>y_train</a:t>
            </a:r>
            <a:r>
              <a:rPr lang="en-US" sz="1400" dirty="0"/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b="1" dirty="0"/>
              <a:t># simple NN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from </a:t>
            </a:r>
            <a:r>
              <a:rPr lang="en-US" sz="1400" dirty="0" err="1"/>
              <a:t>tensorflow.keras</a:t>
            </a:r>
            <a:r>
              <a:rPr lang="en-US" sz="1400" dirty="0"/>
              <a:t> import Sequential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from </a:t>
            </a:r>
            <a:r>
              <a:rPr lang="en-US" sz="1400" dirty="0" err="1"/>
              <a:t>tensorflow.keras.layers</a:t>
            </a:r>
            <a:r>
              <a:rPr lang="en-US" sz="1400" dirty="0"/>
              <a:t> import Dense, Dropout</a:t>
            </a:r>
          </a:p>
          <a:p>
            <a:pPr>
              <a:lnSpc>
                <a:spcPct val="90000"/>
              </a:lnSpc>
            </a:pPr>
            <a:r>
              <a:rPr lang="en-US" sz="1400" dirty="0" err="1"/>
              <a:t>nn</a:t>
            </a:r>
            <a:r>
              <a:rPr lang="en-US" sz="1400" dirty="0"/>
              <a:t> = Sequential([Dense(64, activation='</a:t>
            </a:r>
            <a:r>
              <a:rPr lang="en-US" sz="1400" dirty="0" err="1"/>
              <a:t>relu</a:t>
            </a:r>
            <a:r>
              <a:rPr lang="en-US" sz="1400" dirty="0"/>
              <a:t>', </a:t>
            </a:r>
            <a:r>
              <a:rPr lang="en-US" sz="1400" dirty="0" err="1"/>
              <a:t>input_shape</a:t>
            </a:r>
            <a:r>
              <a:rPr lang="en-US" sz="1400" dirty="0"/>
              <a:t>=(</a:t>
            </a:r>
            <a:r>
              <a:rPr lang="en-US" sz="1400" dirty="0" err="1"/>
              <a:t>X_train.shape</a:t>
            </a:r>
            <a:r>
              <a:rPr lang="en-US" sz="1400" dirty="0"/>
              <a:t>[1],)),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                 Dropout(0.3), Dense(1, activation='sigmoid')])</a:t>
            </a:r>
          </a:p>
          <a:p>
            <a:pPr>
              <a:lnSpc>
                <a:spcPct val="90000"/>
              </a:lnSpc>
            </a:pPr>
            <a:r>
              <a:rPr lang="en-US" sz="1400" dirty="0" err="1"/>
              <a:t>nn.compile</a:t>
            </a:r>
            <a:r>
              <a:rPr lang="en-US" sz="1400" dirty="0"/>
              <a:t>(optimizer='</a:t>
            </a:r>
            <a:r>
              <a:rPr lang="en-US" sz="1400" dirty="0" err="1"/>
              <a:t>adam</a:t>
            </a:r>
            <a:r>
              <a:rPr lang="en-US" sz="1400" dirty="0"/>
              <a:t>', loss='</a:t>
            </a:r>
            <a:r>
              <a:rPr lang="en-US" sz="1400" dirty="0" err="1"/>
              <a:t>binary_crossentropy</a:t>
            </a:r>
            <a:r>
              <a:rPr lang="en-US" sz="1400" dirty="0"/>
              <a:t>')</a:t>
            </a:r>
          </a:p>
          <a:p>
            <a:pPr>
              <a:lnSpc>
                <a:spcPct val="90000"/>
              </a:lnSpc>
            </a:pPr>
            <a:r>
              <a:rPr lang="en-US" sz="1400" dirty="0" err="1"/>
              <a:t>nn.fit</a:t>
            </a:r>
            <a:r>
              <a:rPr lang="en-US" sz="1400" dirty="0"/>
              <a:t>(</a:t>
            </a:r>
            <a:r>
              <a:rPr lang="en-US" sz="1400" dirty="0" err="1"/>
              <a:t>X_train</a:t>
            </a:r>
            <a:r>
              <a:rPr lang="en-US" sz="1400" dirty="0"/>
              <a:t>, </a:t>
            </a:r>
            <a:r>
              <a:rPr lang="en-US" sz="1400" dirty="0" err="1"/>
              <a:t>y_train</a:t>
            </a:r>
            <a:r>
              <a:rPr lang="en-US" sz="1400" dirty="0"/>
              <a:t>, epochs=6, </a:t>
            </a:r>
            <a:r>
              <a:rPr lang="en-US" sz="1400" dirty="0" err="1"/>
              <a:t>batch_size</a:t>
            </a:r>
            <a:r>
              <a:rPr lang="en-US" sz="1400" dirty="0"/>
              <a:t>=64, verbose=0)</a:t>
            </a:r>
          </a:p>
          <a:p>
            <a:pPr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400" b="1" dirty="0"/>
              <a:t># quick eval (Accuracy / AUC)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import </a:t>
            </a:r>
            <a:r>
              <a:rPr lang="en-US" sz="1400" dirty="0" err="1"/>
              <a:t>numpy</a:t>
            </a:r>
            <a:r>
              <a:rPr lang="en-US" sz="1400" dirty="0"/>
              <a:t> as np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def </a:t>
            </a:r>
            <a:r>
              <a:rPr lang="en-US" sz="1400" dirty="0" err="1"/>
              <a:t>eval_model</a:t>
            </a:r>
            <a:r>
              <a:rPr lang="en-US" sz="1400" dirty="0"/>
              <a:t>(name, model, </a:t>
            </a:r>
            <a:r>
              <a:rPr lang="en-US" sz="1400" dirty="0" err="1"/>
              <a:t>proba</a:t>
            </a:r>
            <a:r>
              <a:rPr lang="en-US" sz="1400" dirty="0"/>
              <a:t>):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    print(f"{name}: Acc={</a:t>
            </a:r>
            <a:r>
              <a:rPr lang="en-US" sz="1400" dirty="0" err="1"/>
              <a:t>accuracy_score</a:t>
            </a:r>
            <a:r>
              <a:rPr lang="en-US" sz="1400" dirty="0"/>
              <a:t>(</a:t>
            </a:r>
            <a:r>
              <a:rPr lang="en-US" sz="1400" dirty="0" err="1"/>
              <a:t>y_test</a:t>
            </a:r>
            <a:r>
              <a:rPr lang="en-US" sz="1400" dirty="0"/>
              <a:t>, (</a:t>
            </a:r>
            <a:r>
              <a:rPr lang="en-US" sz="1400" dirty="0" err="1"/>
              <a:t>proba</a:t>
            </a:r>
            <a:r>
              <a:rPr lang="en-US" sz="1400" dirty="0"/>
              <a:t>&gt;0.5).</a:t>
            </a:r>
            <a:r>
              <a:rPr lang="en-US" sz="1400" dirty="0" err="1"/>
              <a:t>astype</a:t>
            </a:r>
            <a:r>
              <a:rPr lang="en-US" sz="1400" dirty="0"/>
              <a:t>(int)):.3f} | AUC={</a:t>
            </a:r>
            <a:r>
              <a:rPr lang="en-US" sz="1400" dirty="0" err="1"/>
              <a:t>roc_auc_score</a:t>
            </a:r>
            <a:r>
              <a:rPr lang="en-US" sz="1400" dirty="0"/>
              <a:t>(</a:t>
            </a:r>
            <a:r>
              <a:rPr lang="en-US" sz="1400" dirty="0" err="1"/>
              <a:t>y_test</a:t>
            </a:r>
            <a:r>
              <a:rPr lang="en-US" sz="1400" dirty="0"/>
              <a:t>, </a:t>
            </a:r>
            <a:r>
              <a:rPr lang="en-US" sz="1400" dirty="0" err="1"/>
              <a:t>proba</a:t>
            </a:r>
            <a:r>
              <a:rPr lang="en-US" sz="1400" dirty="0"/>
              <a:t>):.3f}")</a:t>
            </a:r>
          </a:p>
          <a:p>
            <a:pPr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400" dirty="0" err="1"/>
              <a:t>eval_model</a:t>
            </a:r>
            <a:r>
              <a:rPr lang="en-US" sz="1400" dirty="0"/>
              <a:t>("</a:t>
            </a:r>
            <a:r>
              <a:rPr lang="en-US" sz="1400" dirty="0" err="1"/>
              <a:t>DecisionTree</a:t>
            </a:r>
            <a:r>
              <a:rPr lang="en-US" sz="1400" dirty="0"/>
              <a:t>", dt, </a:t>
            </a:r>
            <a:r>
              <a:rPr lang="en-US" sz="1400" dirty="0" err="1"/>
              <a:t>dt.predict_proba</a:t>
            </a:r>
            <a:r>
              <a:rPr lang="en-US" sz="1400" dirty="0"/>
              <a:t>(</a:t>
            </a:r>
            <a:r>
              <a:rPr lang="en-US" sz="1400" dirty="0" err="1"/>
              <a:t>X_test</a:t>
            </a:r>
            <a:r>
              <a:rPr lang="en-US" sz="1400" dirty="0"/>
              <a:t>)[:,1])</a:t>
            </a:r>
          </a:p>
          <a:p>
            <a:pPr>
              <a:lnSpc>
                <a:spcPct val="90000"/>
              </a:lnSpc>
            </a:pPr>
            <a:r>
              <a:rPr lang="en-US" sz="1400" dirty="0" err="1"/>
              <a:t>eval_model</a:t>
            </a:r>
            <a:r>
              <a:rPr lang="en-US" sz="1400" dirty="0"/>
              <a:t>("</a:t>
            </a:r>
            <a:r>
              <a:rPr lang="en-US" sz="1400" dirty="0" err="1"/>
              <a:t>RandomForest</a:t>
            </a:r>
            <a:r>
              <a:rPr lang="en-US" sz="1400" dirty="0"/>
              <a:t>", rf, </a:t>
            </a:r>
            <a:r>
              <a:rPr lang="en-US" sz="1400" dirty="0" err="1"/>
              <a:t>rf.predict_proba</a:t>
            </a:r>
            <a:r>
              <a:rPr lang="en-US" sz="1400" dirty="0"/>
              <a:t>(</a:t>
            </a:r>
            <a:r>
              <a:rPr lang="en-US" sz="1400" dirty="0" err="1"/>
              <a:t>X_test</a:t>
            </a:r>
            <a:r>
              <a:rPr lang="en-US" sz="1400" dirty="0"/>
              <a:t>)[:,1])</a:t>
            </a:r>
          </a:p>
          <a:p>
            <a:pPr>
              <a:lnSpc>
                <a:spcPct val="90000"/>
              </a:lnSpc>
            </a:pPr>
            <a:r>
              <a:rPr lang="en-US" sz="1400" dirty="0" err="1"/>
              <a:t>eval_model</a:t>
            </a:r>
            <a:r>
              <a:rPr lang="en-US" sz="1400" dirty="0"/>
              <a:t>("</a:t>
            </a:r>
            <a:r>
              <a:rPr lang="en-US" sz="1400" dirty="0" err="1"/>
              <a:t>LogReg</a:t>
            </a:r>
            <a:r>
              <a:rPr lang="en-US" sz="1400" dirty="0"/>
              <a:t>", </a:t>
            </a:r>
            <a:r>
              <a:rPr lang="en-US" sz="1400" dirty="0" err="1"/>
              <a:t>lr</a:t>
            </a:r>
            <a:r>
              <a:rPr lang="en-US" sz="1400" dirty="0"/>
              <a:t>, </a:t>
            </a:r>
            <a:r>
              <a:rPr lang="en-US" sz="1400" dirty="0" err="1"/>
              <a:t>lr.predict_proba</a:t>
            </a:r>
            <a:r>
              <a:rPr lang="en-US" sz="1400" dirty="0"/>
              <a:t>(</a:t>
            </a:r>
            <a:r>
              <a:rPr lang="en-US" sz="1400" dirty="0" err="1"/>
              <a:t>X_test</a:t>
            </a:r>
            <a:r>
              <a:rPr lang="en-US" sz="1400" dirty="0"/>
              <a:t>)[:,1])</a:t>
            </a:r>
          </a:p>
          <a:p>
            <a:pPr>
              <a:lnSpc>
                <a:spcPct val="90000"/>
              </a:lnSpc>
            </a:pPr>
            <a:r>
              <a:rPr lang="en-US" sz="1400" dirty="0" err="1"/>
              <a:t>eval_model</a:t>
            </a:r>
            <a:r>
              <a:rPr lang="en-US" sz="1400" dirty="0"/>
              <a:t>("</a:t>
            </a:r>
            <a:r>
              <a:rPr lang="en-US" sz="1400" dirty="0" err="1"/>
              <a:t>NeuralNet</a:t>
            </a:r>
            <a:r>
              <a:rPr lang="en-US" sz="1400" dirty="0"/>
              <a:t>", </a:t>
            </a:r>
            <a:r>
              <a:rPr lang="en-US" sz="1400" dirty="0" err="1"/>
              <a:t>nn</a:t>
            </a:r>
            <a:r>
              <a:rPr lang="en-US" sz="1400" dirty="0"/>
              <a:t>, </a:t>
            </a:r>
            <a:r>
              <a:rPr lang="en-US" sz="1400" dirty="0" err="1"/>
              <a:t>nn.predict</a:t>
            </a:r>
            <a:r>
              <a:rPr lang="en-US" sz="1400" dirty="0"/>
              <a:t>(</a:t>
            </a:r>
            <a:r>
              <a:rPr lang="en-US" sz="1400" dirty="0" err="1"/>
              <a:t>X_test</a:t>
            </a:r>
            <a:r>
              <a:rPr lang="en-US" sz="1400" dirty="0"/>
              <a:t>, verbose=0).ravel())</a:t>
            </a:r>
          </a:p>
          <a:p>
            <a:pPr>
              <a:lnSpc>
                <a:spcPct val="90000"/>
              </a:lnSpc>
            </a:pP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4212394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Neural Network Setup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798750D-3438-70F9-0C22-2BA6C7C2E3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8650" y="2010833"/>
            <a:ext cx="3822700" cy="416613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</a:rPr>
              <a:t>Architecture: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</a:rPr>
              <a:t>Input Layer: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 Matches the number of features in the dataset</a:t>
            </a: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</a:rPr>
              <a:t>Hidden Layers: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effectLst/>
              </a:rPr>
              <a:t>ReLU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 activation + Dropout for regularization</a:t>
            </a: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</a:rPr>
              <a:t>Output Layer: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 Sigmoid activation for binary classification (Yes/No)</a:t>
            </a: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</a:rPr>
              <a:t>Training: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</a:rPr>
              <a:t>Loss: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effectLst/>
              </a:rPr>
              <a:t>binary_crossentropy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</a:rPr>
              <a:t>Optimizer: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 Adam (adaptive learning)</a:t>
            </a: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</a:rPr>
              <a:t>Metrics: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</a:rPr>
              <a:t> Accuracy, AUC</a:t>
            </a: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700" b="0" i="0" u="none" strike="noStrike" cap="none" normalizeH="0" baseline="0">
              <a:ln>
                <a:noFill/>
              </a:ln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402FCA-0C93-3F8F-DD7D-40E5D90FB195}"/>
              </a:ext>
            </a:extLst>
          </p:cNvPr>
          <p:cNvSpPr txBox="1"/>
          <p:nvPr/>
        </p:nvSpPr>
        <p:spPr>
          <a:xfrm>
            <a:off x="4692649" y="2010833"/>
            <a:ext cx="3822700" cy="4166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from </a:t>
            </a:r>
            <a:r>
              <a:rPr lang="en-US" sz="1400" dirty="0" err="1"/>
              <a:t>tensorflow.keras</a:t>
            </a:r>
            <a:r>
              <a:rPr lang="en-US" sz="1400" dirty="0"/>
              <a:t> import Sequential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from </a:t>
            </a:r>
            <a:r>
              <a:rPr lang="en-US" sz="1400" dirty="0" err="1"/>
              <a:t>tensorflow.keras.layers</a:t>
            </a:r>
            <a:r>
              <a:rPr lang="en-US" sz="1400" dirty="0"/>
              <a:t> import Dense, Dropout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/>
              <a:t>nn</a:t>
            </a:r>
            <a:r>
              <a:rPr lang="en-US" sz="1400" dirty="0"/>
              <a:t> = Sequential([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    Dense(64, activation='</a:t>
            </a:r>
            <a:r>
              <a:rPr lang="en-US" sz="1400" dirty="0" err="1"/>
              <a:t>relu</a:t>
            </a:r>
            <a:r>
              <a:rPr lang="en-US" sz="1400" dirty="0"/>
              <a:t>', </a:t>
            </a:r>
            <a:r>
              <a:rPr lang="en-US" sz="1400" dirty="0" err="1"/>
              <a:t>input_shape</a:t>
            </a:r>
            <a:r>
              <a:rPr lang="en-US" sz="1400" dirty="0"/>
              <a:t>=(</a:t>
            </a:r>
            <a:r>
              <a:rPr lang="en-US" sz="1400" dirty="0" err="1"/>
              <a:t>X_train.shape</a:t>
            </a:r>
            <a:r>
              <a:rPr lang="en-US" sz="1400" dirty="0"/>
              <a:t>[1],)),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    Dropout(0.3),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    Dense(32, activation='</a:t>
            </a:r>
            <a:r>
              <a:rPr lang="en-US" sz="1400" dirty="0" err="1"/>
              <a:t>relu</a:t>
            </a:r>
            <a:r>
              <a:rPr lang="en-US" sz="1400" dirty="0"/>
              <a:t>'),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    Dense(1, activation='sigmoid')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])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/>
              <a:t>nn.compile</a:t>
            </a:r>
            <a:r>
              <a:rPr lang="en-US" sz="1400" dirty="0"/>
              <a:t>(optimizer='</a:t>
            </a:r>
            <a:r>
              <a:rPr lang="en-US" sz="1400" dirty="0" err="1"/>
              <a:t>adam</a:t>
            </a:r>
            <a:r>
              <a:rPr lang="en-US" sz="1400" dirty="0"/>
              <a:t>',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           loss='</a:t>
            </a:r>
            <a:r>
              <a:rPr lang="en-US" sz="1400" dirty="0" err="1"/>
              <a:t>binary_crossentropy</a:t>
            </a:r>
            <a:r>
              <a:rPr lang="en-US" sz="1400" dirty="0"/>
              <a:t>',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           metrics=['accuracy', 'AUC'])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/>
              <a:t>nn.fit</a:t>
            </a:r>
            <a:r>
              <a:rPr lang="en-US" sz="1400" dirty="0"/>
              <a:t>(</a:t>
            </a:r>
            <a:r>
              <a:rPr lang="en-US" sz="1400" dirty="0" err="1"/>
              <a:t>X_train</a:t>
            </a:r>
            <a:r>
              <a:rPr lang="en-US" sz="1400" dirty="0"/>
              <a:t>, </a:t>
            </a:r>
            <a:r>
              <a:rPr lang="en-US" sz="1400" dirty="0" err="1"/>
              <a:t>y_train</a:t>
            </a:r>
            <a:r>
              <a:rPr lang="en-US" sz="1400" dirty="0"/>
              <a:t>, epochs=10, </a:t>
            </a:r>
            <a:r>
              <a:rPr lang="en-US" sz="1400" dirty="0" err="1"/>
              <a:t>batch_size</a:t>
            </a:r>
            <a:r>
              <a:rPr lang="en-US" sz="1400" dirty="0"/>
              <a:t>=32,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       </a:t>
            </a:r>
            <a:r>
              <a:rPr lang="en-US" sz="1400" dirty="0" err="1"/>
              <a:t>validation_split</a:t>
            </a:r>
            <a:r>
              <a:rPr lang="en-US" sz="1400" dirty="0"/>
              <a:t>=0.2, verbose=1)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86634"/>
            <a:ext cx="4314279" cy="3798222"/>
          </a:xfrm>
        </p:spPr>
        <p:txBody>
          <a:bodyPr>
            <a:normAutofit fontScale="85000" lnSpcReduction="10000"/>
          </a:bodyPr>
          <a:lstStyle/>
          <a:p>
            <a:r>
              <a:rPr lang="en-US" sz="1800" b="1" dirty="0"/>
              <a:t>Metrics Used:</a:t>
            </a:r>
            <a:endParaRPr lang="en-US" sz="1800" dirty="0"/>
          </a:p>
          <a:p>
            <a:r>
              <a:rPr lang="en-US" sz="1800" b="1" dirty="0"/>
              <a:t>Accuracy</a:t>
            </a:r>
            <a:r>
              <a:rPr lang="en-US" sz="1800" dirty="0"/>
              <a:t> – The percentage of predictions that were correct overall. High accuracy means our model is doing well across both Yes and No predictions.</a:t>
            </a:r>
          </a:p>
          <a:p>
            <a:r>
              <a:rPr lang="en-US" sz="1800" b="1" dirty="0"/>
              <a:t>Precision</a:t>
            </a:r>
            <a:r>
              <a:rPr lang="en-US" sz="1800" dirty="0"/>
              <a:t> – Out of all the customers we predicted would say </a:t>
            </a:r>
            <a:r>
              <a:rPr lang="en-US" sz="1800" i="1" dirty="0"/>
              <a:t>Yes</a:t>
            </a:r>
            <a:r>
              <a:rPr lang="en-US" sz="1800" dirty="0"/>
              <a:t>, how many actually did? High precision means fewer false positives (we’re not wasting calls on people unlikely to convert).</a:t>
            </a:r>
          </a:p>
          <a:p>
            <a:r>
              <a:rPr lang="en-US" sz="1800" b="1" dirty="0"/>
              <a:t>Recall</a:t>
            </a:r>
            <a:r>
              <a:rPr lang="en-US" sz="1800" dirty="0"/>
              <a:t> – Out of all the customers who actually said </a:t>
            </a:r>
            <a:r>
              <a:rPr lang="en-US" sz="1800" i="1" dirty="0"/>
              <a:t>Yes</a:t>
            </a:r>
            <a:r>
              <a:rPr lang="en-US" sz="1800" dirty="0"/>
              <a:t>, how many did we find? High recall means we’re not missing potential customers.</a:t>
            </a:r>
          </a:p>
          <a:p>
            <a:r>
              <a:rPr lang="en-US" sz="1800" b="1" dirty="0"/>
              <a:t>AUC (Area Under the ROC Curve)</a:t>
            </a:r>
            <a:r>
              <a:rPr lang="en-US" sz="1800" dirty="0"/>
              <a:t> – Measures the model’s ability to rank Yes customers above No customers. A higher AUC means the model is better at separating the two groups.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646A78-6C23-B79C-DDC3-4873327C0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928" y="1026882"/>
            <a:ext cx="4216999" cy="4136646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674D00B-80AE-FE98-BE45-35922475B4A9}"/>
              </a:ext>
            </a:extLst>
          </p:cNvPr>
          <p:cNvSpPr txBox="1">
            <a:spLocks/>
          </p:cNvSpPr>
          <p:nvPr/>
        </p:nvSpPr>
        <p:spPr>
          <a:xfrm>
            <a:off x="1090024" y="4884856"/>
            <a:ext cx="4314279" cy="3798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94B729-6450-443B-8523-9445E4A439EB}"/>
              </a:ext>
            </a:extLst>
          </p:cNvPr>
          <p:cNvSpPr txBox="1"/>
          <p:nvPr/>
        </p:nvSpPr>
        <p:spPr>
          <a:xfrm>
            <a:off x="303073" y="4832523"/>
            <a:ext cx="574503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from </a:t>
            </a:r>
            <a:r>
              <a:rPr lang="en-US" sz="1400" dirty="0" err="1"/>
              <a:t>sklearn.metrics</a:t>
            </a:r>
            <a:r>
              <a:rPr lang="en-US" sz="1400" dirty="0"/>
              <a:t> import </a:t>
            </a:r>
            <a:r>
              <a:rPr lang="en-US" sz="1400" dirty="0" err="1"/>
              <a:t>accuracy_score</a:t>
            </a:r>
            <a:r>
              <a:rPr lang="en-US" sz="1400" dirty="0"/>
              <a:t>, </a:t>
            </a:r>
            <a:r>
              <a:rPr lang="en-US" sz="1400" dirty="0" err="1"/>
              <a:t>precision_score</a:t>
            </a:r>
            <a:r>
              <a:rPr lang="en-US" sz="1400" dirty="0"/>
              <a:t>, </a:t>
            </a:r>
            <a:r>
              <a:rPr lang="en-US" sz="1400" dirty="0" err="1"/>
              <a:t>recall_score</a:t>
            </a:r>
            <a:r>
              <a:rPr lang="en-US" sz="1400" dirty="0"/>
              <a:t>, </a:t>
            </a:r>
            <a:r>
              <a:rPr lang="en-US" sz="1400" dirty="0" err="1"/>
              <a:t>roc_auc_score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 err="1"/>
              <a:t>y_pred</a:t>
            </a:r>
            <a:r>
              <a:rPr lang="en-US" sz="1400" dirty="0"/>
              <a:t> = </a:t>
            </a:r>
            <a:r>
              <a:rPr lang="en-US" sz="1400" dirty="0" err="1"/>
              <a:t>rf.predict</a:t>
            </a:r>
            <a:r>
              <a:rPr lang="en-US" sz="1400" dirty="0"/>
              <a:t>(</a:t>
            </a:r>
            <a:r>
              <a:rPr lang="en-US" sz="1400" dirty="0" err="1"/>
              <a:t>X_test</a:t>
            </a:r>
            <a:r>
              <a:rPr lang="en-US" sz="1400" dirty="0"/>
              <a:t>)</a:t>
            </a:r>
          </a:p>
          <a:p>
            <a:r>
              <a:rPr lang="en-US" sz="1400" dirty="0" err="1"/>
              <a:t>y_proba</a:t>
            </a:r>
            <a:r>
              <a:rPr lang="en-US" sz="1400" dirty="0"/>
              <a:t> = </a:t>
            </a:r>
            <a:r>
              <a:rPr lang="en-US" sz="1400" dirty="0" err="1"/>
              <a:t>rf.predict_proba</a:t>
            </a:r>
            <a:r>
              <a:rPr lang="en-US" sz="1400" dirty="0"/>
              <a:t>(</a:t>
            </a:r>
            <a:r>
              <a:rPr lang="en-US" sz="1400" dirty="0" err="1"/>
              <a:t>X_test</a:t>
            </a:r>
            <a:r>
              <a:rPr lang="en-US" sz="1400" dirty="0"/>
              <a:t>)[:, 1]</a:t>
            </a:r>
          </a:p>
          <a:p>
            <a:endParaRPr lang="en-US" sz="1400" dirty="0"/>
          </a:p>
          <a:p>
            <a:r>
              <a:rPr lang="en-US" sz="1400" dirty="0"/>
              <a:t>print("Accuracy:", </a:t>
            </a:r>
            <a:r>
              <a:rPr lang="en-US" sz="1400" dirty="0" err="1"/>
              <a:t>accuracy_score</a:t>
            </a:r>
            <a:r>
              <a:rPr lang="en-US" sz="1400" dirty="0"/>
              <a:t>(</a:t>
            </a:r>
            <a:r>
              <a:rPr lang="en-US" sz="1400" dirty="0" err="1"/>
              <a:t>y_test</a:t>
            </a:r>
            <a:r>
              <a:rPr lang="en-US" sz="1400" dirty="0"/>
              <a:t>, </a:t>
            </a:r>
            <a:r>
              <a:rPr lang="en-US" sz="1400" dirty="0" err="1"/>
              <a:t>y_pred</a:t>
            </a:r>
            <a:r>
              <a:rPr lang="en-US" sz="1400" dirty="0"/>
              <a:t>))</a:t>
            </a:r>
          </a:p>
          <a:p>
            <a:r>
              <a:rPr lang="en-US" sz="1400" dirty="0"/>
              <a:t>print("Precision:", </a:t>
            </a:r>
            <a:r>
              <a:rPr lang="en-US" sz="1400" dirty="0" err="1"/>
              <a:t>precision_score</a:t>
            </a:r>
            <a:r>
              <a:rPr lang="en-US" sz="1400" dirty="0"/>
              <a:t>(</a:t>
            </a:r>
            <a:r>
              <a:rPr lang="en-US" sz="1400" dirty="0" err="1"/>
              <a:t>y_test</a:t>
            </a:r>
            <a:r>
              <a:rPr lang="en-US" sz="1400" dirty="0"/>
              <a:t>, </a:t>
            </a:r>
            <a:r>
              <a:rPr lang="en-US" sz="1400" dirty="0" err="1"/>
              <a:t>y_pred</a:t>
            </a:r>
            <a:r>
              <a:rPr lang="en-US" sz="1400" dirty="0"/>
              <a:t>))</a:t>
            </a:r>
          </a:p>
          <a:p>
            <a:r>
              <a:rPr lang="en-US" sz="1400" dirty="0"/>
              <a:t>print("Recall:", </a:t>
            </a:r>
            <a:r>
              <a:rPr lang="en-US" sz="1400" dirty="0" err="1"/>
              <a:t>recall_score</a:t>
            </a:r>
            <a:r>
              <a:rPr lang="en-US" sz="1400" dirty="0"/>
              <a:t>(</a:t>
            </a:r>
            <a:r>
              <a:rPr lang="en-US" sz="1400" dirty="0" err="1"/>
              <a:t>y_test</a:t>
            </a:r>
            <a:r>
              <a:rPr lang="en-US" sz="1400" dirty="0"/>
              <a:t>, </a:t>
            </a:r>
            <a:r>
              <a:rPr lang="en-US" sz="1400" dirty="0" err="1"/>
              <a:t>y_pred</a:t>
            </a:r>
            <a:r>
              <a:rPr lang="en-US" sz="1400" dirty="0"/>
              <a:t>))</a:t>
            </a:r>
          </a:p>
          <a:p>
            <a:r>
              <a:rPr lang="en-US" sz="1400" dirty="0"/>
              <a:t>print("AUC:", </a:t>
            </a:r>
            <a:r>
              <a:rPr lang="en-US" sz="1400" dirty="0" err="1"/>
              <a:t>roc_auc_score</a:t>
            </a:r>
            <a:r>
              <a:rPr lang="en-US" sz="1400" dirty="0"/>
              <a:t>(</a:t>
            </a:r>
            <a:r>
              <a:rPr lang="en-US" sz="1400" dirty="0" err="1"/>
              <a:t>y_test</a:t>
            </a:r>
            <a:r>
              <a:rPr lang="en-US" sz="1400" dirty="0"/>
              <a:t>, </a:t>
            </a:r>
            <a:r>
              <a:rPr lang="en-US" sz="1400" dirty="0" err="1"/>
              <a:t>y_proba</a:t>
            </a:r>
            <a:r>
              <a:rPr lang="en-US" sz="1400" dirty="0"/>
              <a:t>))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3177</Words>
  <Application>Microsoft Office PowerPoint</Application>
  <PresentationFormat>On-screen Show (4:3)</PresentationFormat>
  <Paragraphs>291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Bank Marketing Campaign Prediction</vt:lpstr>
      <vt:lpstr>Data Cleaning</vt:lpstr>
      <vt:lpstr>Exploratory Data Analysis</vt:lpstr>
      <vt:lpstr>Feature Engineering</vt:lpstr>
      <vt:lpstr>Preprocessing</vt:lpstr>
      <vt:lpstr>Modeling Approaches</vt:lpstr>
      <vt:lpstr>Modeling Approaches &amp; Why These Models.</vt:lpstr>
      <vt:lpstr>Neural Network Setup</vt:lpstr>
      <vt:lpstr>Model Evaluation</vt:lpstr>
      <vt:lpstr>SHAP Feature Importance</vt:lpstr>
      <vt:lpstr>End-to-End Workflow</vt:lpstr>
      <vt:lpstr>Business Impact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Rituparna Bera</dc:creator>
  <cp:keywords/>
  <dc:description>generated using python-pptx</dc:description>
  <cp:lastModifiedBy>Rituparna Bera</cp:lastModifiedBy>
  <cp:revision>14</cp:revision>
  <dcterms:created xsi:type="dcterms:W3CDTF">2013-01-27T09:14:16Z</dcterms:created>
  <dcterms:modified xsi:type="dcterms:W3CDTF">2025-08-13T15:28:48Z</dcterms:modified>
  <cp:category/>
</cp:coreProperties>
</file>