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45"/>
  </p:notesMasterIdLst>
  <p:handoutMasterIdLst>
    <p:handoutMasterId r:id="rId46"/>
  </p:handoutMasterIdLst>
  <p:sldIdLst>
    <p:sldId id="1479" r:id="rId3"/>
    <p:sldId id="2163" r:id="rId4"/>
    <p:sldId id="1645" r:id="rId5"/>
    <p:sldId id="2134" r:id="rId6"/>
    <p:sldId id="2135" r:id="rId7"/>
    <p:sldId id="2165" r:id="rId8"/>
    <p:sldId id="2136" r:id="rId9"/>
    <p:sldId id="2138" r:id="rId10"/>
    <p:sldId id="1639" r:id="rId11"/>
    <p:sldId id="2139" r:id="rId12"/>
    <p:sldId id="2140" r:id="rId13"/>
    <p:sldId id="2141" r:id="rId14"/>
    <p:sldId id="2142" r:id="rId15"/>
    <p:sldId id="2132" r:id="rId16"/>
    <p:sldId id="2146" r:id="rId17"/>
    <p:sldId id="2143" r:id="rId18"/>
    <p:sldId id="2144" r:id="rId19"/>
    <p:sldId id="2145" r:id="rId20"/>
    <p:sldId id="2147" r:id="rId21"/>
    <p:sldId id="2148" r:id="rId22"/>
    <p:sldId id="2149" r:id="rId23"/>
    <p:sldId id="2150" r:id="rId24"/>
    <p:sldId id="2152" r:id="rId25"/>
    <p:sldId id="2153" r:id="rId26"/>
    <p:sldId id="2154" r:id="rId27"/>
    <p:sldId id="1665" r:id="rId28"/>
    <p:sldId id="1649" r:id="rId29"/>
    <p:sldId id="1651" r:id="rId30"/>
    <p:sldId id="2155" r:id="rId31"/>
    <p:sldId id="2156" r:id="rId32"/>
    <p:sldId id="2157" r:id="rId33"/>
    <p:sldId id="2158" r:id="rId34"/>
    <p:sldId id="2159" r:id="rId35"/>
    <p:sldId id="2160" r:id="rId36"/>
    <p:sldId id="2161" r:id="rId37"/>
    <p:sldId id="2162" r:id="rId38"/>
    <p:sldId id="2164" r:id="rId39"/>
    <p:sldId id="1661" r:id="rId40"/>
    <p:sldId id="1663" r:id="rId41"/>
    <p:sldId id="1646" r:id="rId42"/>
    <p:sldId id="2166" r:id="rId43"/>
    <p:sldId id="2128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9A"/>
    <a:srgbClr val="FF1493"/>
    <a:srgbClr val="FFC0CB"/>
    <a:srgbClr val="FF00FF"/>
    <a:srgbClr val="515C63"/>
    <a:srgbClr val="5EAADE"/>
    <a:srgbClr val="E99BEB"/>
    <a:srgbClr val="3F4C55"/>
    <a:srgbClr val="31AFB5"/>
    <a:srgbClr val="72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>
      <p:cViewPr varScale="1">
        <p:scale>
          <a:sx n="90" d="100"/>
          <a:sy n="90" d="100"/>
        </p:scale>
        <p:origin x="71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5194300" cy="51435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0" y="51225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10" r:id="rId3"/>
    <p:sldLayoutId id="2147484211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abs/10.1177/0146621605278217?journalCode=apma" TargetMode="External"/><Relationship Id="rId7" Type="http://schemas.openxmlformats.org/officeDocument/2006/relationships/hyperlink" Target="http://web2.cs.columbia.edu/~julia/courses/CS6998/Interrater_agreement.Kappa_statistic.pdf" TargetMode="External"/><Relationship Id="rId2" Type="http://schemas.openxmlformats.org/officeDocument/2006/relationships/hyperlink" Target="http://papers.nips.cc/paper/5021-distributed-representations-of-words-and-phrases-and-their-compositionalit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word2vec-for-phrases-learning-embeddings-for-more-than-one-word-727b6cf723cf" TargetMode="External"/><Relationship Id="rId5" Type="http://schemas.openxmlformats.org/officeDocument/2006/relationships/hyperlink" Target="https://arxiv.org/abs/1803.11175" TargetMode="External"/><Relationship Id="rId4" Type="http://schemas.openxmlformats.org/officeDocument/2006/relationships/hyperlink" Target="https://www.researchgate.net/publication/319414054_ConceptVector_Text_Visual_Analytics_via_Interactive_Lexicon_Building_Using_Word_Embed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0"/>
            <a:ext cx="5194300" cy="5143499"/>
          </a:xfrm>
        </p:spPr>
      </p:pic>
      <p:sp>
        <p:nvSpPr>
          <p:cNvPr id="6" name="Right Triangle 5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87" y="1511469"/>
            <a:ext cx="1188720" cy="5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78044" y="483670"/>
            <a:ext cx="487975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Development of Text Analytics for Debriefing Reflection Essays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EA99C53D-F984-47B1-8B61-D910D62B1429}"/>
              </a:ext>
            </a:extLst>
          </p:cNvPr>
          <p:cNvSpPr txBox="1">
            <a:spLocks/>
          </p:cNvSpPr>
          <p:nvPr/>
        </p:nvSpPr>
        <p:spPr>
          <a:xfrm>
            <a:off x="378044" y="1782119"/>
            <a:ext cx="4651156" cy="2877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b="1" dirty="0">
                <a:latin typeface="+mj-lt"/>
              </a:rPr>
              <a:t>Md Shadekur Rahman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Department of Computer Science and Engineering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University of Texas at Arlington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MS thesis defense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Committee: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 err="1">
                <a:latin typeface="+mj-lt"/>
              </a:rPr>
              <a:t>Deokgun</a:t>
            </a:r>
            <a:r>
              <a:rPr lang="en-US" sz="1400" b="1" dirty="0">
                <a:latin typeface="+mj-lt"/>
              </a:rPr>
              <a:t> Park (Adviser)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Shirin </a:t>
            </a:r>
            <a:r>
              <a:rPr lang="en-US" sz="1400" dirty="0" err="1">
                <a:latin typeface="+mj-lt"/>
              </a:rPr>
              <a:t>Nilizadeh</a:t>
            </a:r>
            <a:endParaRPr lang="en-US" sz="14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Leonidas </a:t>
            </a:r>
            <a:r>
              <a:rPr lang="en-US" sz="1400" dirty="0" err="1">
                <a:latin typeface="+mj-lt"/>
              </a:rPr>
              <a:t>Fegaras</a:t>
            </a:r>
            <a:endParaRPr lang="en-US" sz="14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>
                <a:latin typeface="+mj-lt"/>
              </a:rPr>
              <a:t>Yan Xiao</a:t>
            </a:r>
          </a:p>
        </p:txBody>
      </p:sp>
    </p:spTree>
    <p:extLst>
      <p:ext uri="{BB962C8B-B14F-4D97-AF65-F5344CB8AC3E}">
        <p14:creationId xmlns:p14="http://schemas.microsoft.com/office/powerpoint/2010/main" val="377397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 for </a:t>
            </a:r>
            <a:r>
              <a:rPr lang="en-US" dirty="0" err="1"/>
              <a:t>EssayIQ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3922940" cy="3461485"/>
            <a:chOff x="495491" y="1087655"/>
            <a:chExt cx="1918256" cy="346148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1: Choose an essay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6193251" y="1035987"/>
            <a:ext cx="2506901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2: Split essay into sentences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3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4315241" y="3704554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5330397" y="3712728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13BF9D-D142-4EF2-9E4B-FD9EE31459D2}"/>
              </a:ext>
            </a:extLst>
          </p:cNvPr>
          <p:cNvCxnSpPr/>
          <p:nvPr/>
        </p:nvCxnSpPr>
        <p:spPr>
          <a:xfrm>
            <a:off x="7162800" y="2668304"/>
            <a:ext cx="0" cy="61761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showing, bird&#10;&#10;Description automatically generated">
            <a:extLst>
              <a:ext uri="{FF2B5EF4-FFF2-40B4-BE49-F238E27FC236}">
                <a16:creationId xmlns:a16="http://schemas.microsoft.com/office/drawing/2014/main" id="{1F0096E9-6C7F-479A-ACF5-E071308D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7" y="1902604"/>
            <a:ext cx="3871393" cy="2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Common methodology for Phrase2vec and USE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3589099" y="1065292"/>
            <a:ext cx="2506901" cy="3646370"/>
            <a:chOff x="495491" y="902770"/>
            <a:chExt cx="1918256" cy="3646370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902770"/>
              <a:ext cx="1918256" cy="844509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3: Minimal set of candidate theme sentences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2038349"/>
              <a:ext cx="1918256" cy="25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</a:rPr>
                <a:t>Theme 1 Sentence 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</a:rPr>
                <a:t>Theme 1 Sentence 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</a:rPr>
                <a:t>Theme 1 sentence n1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Theme 2 Sentence 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Theme 2 Sentence 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Theme 2 sentence n2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525919" y="1065293"/>
            <a:ext cx="2657838" cy="3589866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Phase 4: Highlight essay sentences with theme color code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Essay sentence 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</a:rPr>
                <a:t>Essay sentence 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3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00FF00"/>
                  </a:highlight>
                </a:rPr>
                <a:t>Essay sentence 4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Essay sentence 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152400" y="4087932"/>
            <a:ext cx="588169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5900821" y="4313257"/>
            <a:ext cx="625098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A72009-643B-4378-983B-AE14E399578B}"/>
              </a:ext>
            </a:extLst>
          </p:cNvPr>
          <p:cNvCxnSpPr>
            <a:cxnSpLocks/>
          </p:cNvCxnSpPr>
          <p:nvPr/>
        </p:nvCxnSpPr>
        <p:spPr>
          <a:xfrm>
            <a:off x="4567906" y="2802354"/>
            <a:ext cx="0" cy="46120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1E82C-8970-431A-8600-45E3CAEDF9C5}"/>
              </a:ext>
            </a:extLst>
          </p:cNvPr>
          <p:cNvCxnSpPr>
            <a:cxnSpLocks/>
          </p:cNvCxnSpPr>
          <p:nvPr/>
        </p:nvCxnSpPr>
        <p:spPr>
          <a:xfrm>
            <a:off x="4567906" y="4087932"/>
            <a:ext cx="0" cy="46120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B02A0-CE86-47B9-B037-6139B777267B}"/>
              </a:ext>
            </a:extLst>
          </p:cNvPr>
          <p:cNvCxnSpPr/>
          <p:nvPr/>
        </p:nvCxnSpPr>
        <p:spPr>
          <a:xfrm>
            <a:off x="7315200" y="3012736"/>
            <a:ext cx="0" cy="61761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1A9620-CFE0-4914-ABFF-CBFF823B0AFC}"/>
              </a:ext>
            </a:extLst>
          </p:cNvPr>
          <p:cNvGrpSpPr/>
          <p:nvPr/>
        </p:nvGrpSpPr>
        <p:grpSpPr>
          <a:xfrm>
            <a:off x="853107" y="1071611"/>
            <a:ext cx="2506901" cy="3461485"/>
            <a:chOff x="495491" y="1087655"/>
            <a:chExt cx="1918256" cy="3461485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4BA87E32-2117-47EE-A42F-7ED4E6AB236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Split essay into sentences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141BE4-06A2-4E77-B602-581E0890E14B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1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2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3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 sentence 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04589B-9CCB-4241-9184-3C6324E0D2E6}"/>
              </a:ext>
            </a:extLst>
          </p:cNvPr>
          <p:cNvCxnSpPr/>
          <p:nvPr/>
        </p:nvCxnSpPr>
        <p:spPr>
          <a:xfrm>
            <a:off x="1822656" y="2703928"/>
            <a:ext cx="0" cy="61761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2F75A-9C96-4253-B01F-5100BE0B5963}"/>
              </a:ext>
            </a:extLst>
          </p:cNvPr>
          <p:cNvCxnSpPr>
            <a:cxnSpLocks/>
          </p:cNvCxnSpPr>
          <p:nvPr/>
        </p:nvCxnSpPr>
        <p:spPr>
          <a:xfrm>
            <a:off x="2209800" y="2038350"/>
            <a:ext cx="1464977" cy="413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5F9D65-2464-4B7D-B8DB-5BC5406419EB}"/>
              </a:ext>
            </a:extLst>
          </p:cNvPr>
          <p:cNvCxnSpPr>
            <a:cxnSpLocks/>
          </p:cNvCxnSpPr>
          <p:nvPr/>
        </p:nvCxnSpPr>
        <p:spPr>
          <a:xfrm>
            <a:off x="2194914" y="2061408"/>
            <a:ext cx="1465084" cy="584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8C2A35-9DCF-44E4-AB06-50195649B924}"/>
              </a:ext>
            </a:extLst>
          </p:cNvPr>
          <p:cNvCxnSpPr>
            <a:cxnSpLocks/>
          </p:cNvCxnSpPr>
          <p:nvPr/>
        </p:nvCxnSpPr>
        <p:spPr>
          <a:xfrm>
            <a:off x="2171384" y="2095173"/>
            <a:ext cx="1538989" cy="1597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32F370-EC34-4365-A874-53373329AD7C}"/>
              </a:ext>
            </a:extLst>
          </p:cNvPr>
          <p:cNvCxnSpPr>
            <a:cxnSpLocks/>
          </p:cNvCxnSpPr>
          <p:nvPr/>
        </p:nvCxnSpPr>
        <p:spPr>
          <a:xfrm>
            <a:off x="2186163" y="2085791"/>
            <a:ext cx="1524317" cy="1871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D0F3A-28FB-4A3F-B28B-D093CB5D1676}"/>
              </a:ext>
            </a:extLst>
          </p:cNvPr>
          <p:cNvCxnSpPr>
            <a:cxnSpLocks/>
          </p:cNvCxnSpPr>
          <p:nvPr/>
        </p:nvCxnSpPr>
        <p:spPr>
          <a:xfrm>
            <a:off x="2188132" y="2045114"/>
            <a:ext cx="1458045" cy="2626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0F2871-EC2A-481C-8A8E-8EE5A4115D14}"/>
              </a:ext>
            </a:extLst>
          </p:cNvPr>
          <p:cNvCxnSpPr>
            <a:cxnSpLocks/>
          </p:cNvCxnSpPr>
          <p:nvPr/>
        </p:nvCxnSpPr>
        <p:spPr>
          <a:xfrm>
            <a:off x="2188132" y="2072323"/>
            <a:ext cx="1537127" cy="1320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AA992C-F0A9-4449-8106-C7D34E5581B9}"/>
              </a:ext>
            </a:extLst>
          </p:cNvPr>
          <p:cNvCxnSpPr>
            <a:cxnSpLocks/>
          </p:cNvCxnSpPr>
          <p:nvPr/>
        </p:nvCxnSpPr>
        <p:spPr>
          <a:xfrm>
            <a:off x="2196887" y="2268164"/>
            <a:ext cx="1477890" cy="13983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B34955-CFE0-46FB-883A-73467F5104E5}"/>
              </a:ext>
            </a:extLst>
          </p:cNvPr>
          <p:cNvCxnSpPr>
            <a:cxnSpLocks/>
          </p:cNvCxnSpPr>
          <p:nvPr/>
        </p:nvCxnSpPr>
        <p:spPr>
          <a:xfrm>
            <a:off x="2182001" y="2291222"/>
            <a:ext cx="1464176" cy="4124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3F4B49-FC06-4FB3-A9B0-DFC82023F5DF}"/>
              </a:ext>
            </a:extLst>
          </p:cNvPr>
          <p:cNvCxnSpPr>
            <a:cxnSpLocks/>
          </p:cNvCxnSpPr>
          <p:nvPr/>
        </p:nvCxnSpPr>
        <p:spPr>
          <a:xfrm>
            <a:off x="2158471" y="2324987"/>
            <a:ext cx="1487706" cy="139102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944178-9FB2-4654-A854-7F1424A7CB80}"/>
              </a:ext>
            </a:extLst>
          </p:cNvPr>
          <p:cNvCxnSpPr>
            <a:cxnSpLocks/>
          </p:cNvCxnSpPr>
          <p:nvPr/>
        </p:nvCxnSpPr>
        <p:spPr>
          <a:xfrm>
            <a:off x="2173250" y="2315605"/>
            <a:ext cx="1415849" cy="16289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B5822B-F222-493A-A8FF-E79EA36297EC}"/>
              </a:ext>
            </a:extLst>
          </p:cNvPr>
          <p:cNvCxnSpPr>
            <a:cxnSpLocks/>
          </p:cNvCxnSpPr>
          <p:nvPr/>
        </p:nvCxnSpPr>
        <p:spPr>
          <a:xfrm>
            <a:off x="2175219" y="2274928"/>
            <a:ext cx="1401777" cy="24195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C6198C-B6BB-4101-A0A5-BCDF419E3E65}"/>
              </a:ext>
            </a:extLst>
          </p:cNvPr>
          <p:cNvCxnSpPr>
            <a:cxnSpLocks/>
          </p:cNvCxnSpPr>
          <p:nvPr/>
        </p:nvCxnSpPr>
        <p:spPr>
          <a:xfrm>
            <a:off x="2175219" y="2302137"/>
            <a:ext cx="1535154" cy="113094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06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2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74FC2-4370-4142-BF5B-FC3F7FCA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8E528-4962-4FAE-B928-082759D0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representation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C7BFC-BE9F-45B1-95D9-B9942FD2E589}"/>
              </a:ext>
            </a:extLst>
          </p:cNvPr>
          <p:cNvGrpSpPr/>
          <p:nvPr/>
        </p:nvGrpSpPr>
        <p:grpSpPr>
          <a:xfrm>
            <a:off x="1752600" y="1200150"/>
            <a:ext cx="5257800" cy="3660739"/>
            <a:chOff x="495491" y="1087655"/>
            <a:chExt cx="1918256" cy="3461485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92C1CB6-A255-4416-9F7D-3B03FA20721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Converted into an embedding vector of fixed size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366E00-8A12-40C7-8D04-5E62D5EE9B0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sz="1300" b="1" dirty="0"/>
                <a:t>Example:</a:t>
              </a:r>
              <a:r>
                <a:rPr lang="en-US" sz="1300" dirty="0"/>
                <a:t> I believe that the most important factor is to create a safe environment first.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       </a:t>
              </a:r>
              <a:r>
                <a:rPr lang="en-US" sz="1200" b="1" i="1" dirty="0"/>
                <a:t>Embedding</a:t>
              </a:r>
              <a:r>
                <a:rPr lang="en-US" sz="1200" dirty="0"/>
                <a:t>: [0.01554, -0.0549, 0.0062, ...]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- Embedding size varies. For Phrase2vec it is 50, and for Universal Sentence Encoder it is 512.</a:t>
              </a:r>
              <a:br>
                <a:rPr lang="en-US" sz="1400" dirty="0"/>
              </a:br>
              <a:endParaRPr lang="en-US" sz="1400" dirty="0"/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74FC2-4370-4142-BF5B-FC3F7FCA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8E528-4962-4FAE-B928-082759D0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EssayIQ</a:t>
            </a:r>
            <a:r>
              <a:rPr lang="en-US" dirty="0"/>
              <a:t> sentence comparison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C7BFC-BE9F-45B1-95D9-B9942FD2E589}"/>
              </a:ext>
            </a:extLst>
          </p:cNvPr>
          <p:cNvGrpSpPr/>
          <p:nvPr/>
        </p:nvGrpSpPr>
        <p:grpSpPr>
          <a:xfrm>
            <a:off x="1752600" y="1200150"/>
            <a:ext cx="5257800" cy="2438400"/>
            <a:chOff x="495491" y="1087655"/>
            <a:chExt cx="1918256" cy="2305678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92C1CB6-A255-4416-9F7D-3B03FA20721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Two models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366E00-8A12-40C7-8D04-5E62D5EE9B0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15835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400" dirty="0"/>
                <a:t>Word2vec for Phrases (shortly </a:t>
              </a:r>
              <a:r>
                <a:rPr lang="en-US" sz="1400" b="1" dirty="0"/>
                <a:t>Phrase2vec</a:t>
              </a:r>
              <a:r>
                <a:rPr lang="en-US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400" dirty="0"/>
                <a:t>Universal Sentence Encoder (</a:t>
              </a:r>
              <a:r>
                <a:rPr lang="en-US" sz="1400" b="1" dirty="0"/>
                <a:t>USE</a:t>
              </a:r>
              <a:r>
                <a:rPr lang="en-US" sz="1400" dirty="0"/>
                <a:t>)</a:t>
              </a:r>
              <a:br>
                <a:rPr lang="en-US" sz="1400" dirty="0"/>
              </a:br>
              <a:endParaRPr lang="en-US" sz="1400" dirty="0"/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9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Steps in building Phrase2Vec model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2230170" cy="3461485"/>
            <a:chOff x="495491" y="1087655"/>
            <a:chExt cx="1918256" cy="346148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Transform wiki sentence data into bigram-wiki data using </a:t>
              </a:r>
              <a:r>
                <a:rPr lang="en-US" sz="1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Phraser</a:t>
              </a:r>
              <a:r>
                <a:rPr lang="en-US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method. 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process involves lemmatization of words and tokenization of sentences.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Transformation will add some 2-gram terms in the vocabulary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2851262" y="1087655"/>
            <a:ext cx="1918256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similar way, transform bigram-wiki data into trigram data.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Will add some 3-gram terms in the vocabulary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4982311" y="1109000"/>
            <a:ext cx="1918256" cy="3461485"/>
            <a:chOff x="495491" y="1087655"/>
            <a:chExt cx="1918256" cy="34614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Transform trigram sentence data into 4-gram wiki data.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Save 4-gram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Phraser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model and load it later.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Will add some 4-grams in the vocabulary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7129358" y="1087655"/>
            <a:ext cx="1918256" cy="3461485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 word2vec model using 4-gram wiki data.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 a result, each vocabulary term is represented as a vector with size 50.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2401240" y="3870960"/>
            <a:ext cx="698127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4471206" y="3870960"/>
            <a:ext cx="74967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6738523" y="3895320"/>
            <a:ext cx="652877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A86985-B817-41C4-B349-2FC93E32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126D6-51AB-4758-8C0D-4B38E73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</a:t>
            </a:r>
            <a:r>
              <a:rPr lang="en-US" dirty="0" err="1"/>
              <a:t>Phraser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985A66-EF72-4918-8E49-407C497D1AB9}"/>
                  </a:ext>
                </a:extLst>
              </p:cNvPr>
              <p:cNvSpPr txBox="1"/>
              <p:nvPr/>
            </p:nvSpPr>
            <p:spPr>
              <a:xfrm>
                <a:off x="-76200" y="1352550"/>
                <a:ext cx="8368362" cy="468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Normalized Pointwise Mutual Information – </a:t>
                </a:r>
                <a:r>
                  <a:rPr lang="en-US" sz="1300" dirty="0"/>
                  <a:t>to measure dependency of cooccurrence between two words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NPMI (</a:t>
                </a:r>
                <a:r>
                  <a:rPr lang="en-US" sz="1400" dirty="0" err="1"/>
                  <a:t>x;y</a:t>
                </a:r>
                <a:r>
                  <a:rPr lang="en-US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Example</a:t>
                </a:r>
                <a:r>
                  <a:rPr lang="en-US" sz="1300" dirty="0"/>
                  <a:t>: I walked today to the park --&gt; </a:t>
                </a:r>
                <a:r>
                  <a:rPr lang="en-US" sz="1300" dirty="0" err="1"/>
                  <a:t>I_walked</a:t>
                </a:r>
                <a:r>
                  <a:rPr lang="en-US" sz="1300" dirty="0"/>
                  <a:t> </a:t>
                </a:r>
                <a:r>
                  <a:rPr lang="en-US" sz="1300" dirty="0" err="1"/>
                  <a:t>walked_today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today_to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to_the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the_park</a:t>
                </a:r>
                <a:endParaRPr lang="en-US" sz="13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‘</a:t>
                </a:r>
                <a:r>
                  <a:rPr lang="en-US" sz="1300" dirty="0" err="1"/>
                  <a:t>walked_today</a:t>
                </a:r>
                <a:r>
                  <a:rPr lang="en-US" sz="1300" dirty="0"/>
                  <a:t>’ is a sparse bigram in a corpus and is not very meaningful. Use </a:t>
                </a:r>
                <a:r>
                  <a:rPr lang="en-US" sz="1300" b="1" dirty="0"/>
                  <a:t>Mutual Information</a:t>
                </a:r>
                <a:r>
                  <a:rPr lang="en-US" sz="1300" dirty="0"/>
                  <a:t> to ignore sparse bigrams and at the same time keep unigrams.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3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b="1" dirty="0"/>
                  <a:t>N-gram similarity examples using bigram word2vec: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most similar bigrams to ‘</a:t>
                </a:r>
                <a:r>
                  <a:rPr lang="en-US" sz="1300" dirty="0" err="1"/>
                  <a:t>drama_film</a:t>
                </a:r>
                <a:r>
                  <a:rPr lang="en-US" sz="1300" dirty="0"/>
                  <a:t>’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sz="1300" dirty="0"/>
                  <a:t>[('</a:t>
                </a:r>
                <a:r>
                  <a:rPr lang="en-US" sz="1300" dirty="0" err="1"/>
                  <a:t>comedydrama_film</a:t>
                </a:r>
                <a:r>
                  <a:rPr lang="en-US" sz="1300" dirty="0"/>
                  <a:t>', 0.906), ('</a:t>
                </a:r>
                <a:r>
                  <a:rPr lang="en-US" sz="1300" dirty="0" err="1"/>
                  <a:t>comedy_film</a:t>
                </a:r>
                <a:r>
                  <a:rPr lang="en-US" sz="1300" dirty="0"/>
                  <a:t>', 0.884), ('</a:t>
                </a:r>
                <a:r>
                  <a:rPr lang="en-US" sz="1300" dirty="0" err="1"/>
                  <a:t>thriller_film</a:t>
                </a:r>
                <a:r>
                  <a:rPr lang="en-US" sz="1300" dirty="0"/>
                  <a:t>', 0.874), ('</a:t>
                </a:r>
                <a:r>
                  <a:rPr lang="en-US" sz="1300" dirty="0" err="1"/>
                  <a:t>crime_film</a:t>
                </a:r>
                <a:r>
                  <a:rPr lang="en-US" sz="1300" dirty="0"/>
                  <a:t>', 0.871), ('</a:t>
                </a:r>
                <a:r>
                  <a:rPr lang="en-US" sz="1300" dirty="0" err="1"/>
                  <a:t>romance_film</a:t>
                </a:r>
                <a:r>
                  <a:rPr lang="en-US" sz="1300" dirty="0"/>
                  <a:t>', 0.867)]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most similar bigrams to ‘</a:t>
                </a:r>
                <a:r>
                  <a:rPr lang="en-US" sz="1300" dirty="0" err="1"/>
                  <a:t>racing_video</a:t>
                </a:r>
                <a:r>
                  <a:rPr lang="en-US" sz="1300" dirty="0"/>
                  <a:t>’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sz="1300" dirty="0"/>
                  <a:t>[('</a:t>
                </a:r>
                <a:r>
                  <a:rPr lang="en-US" sz="1300" dirty="0" err="1"/>
                  <a:t>racing_simulator</a:t>
                </a:r>
                <a:r>
                  <a:rPr lang="en-US" sz="1300" dirty="0"/>
                  <a:t>', 0.849), ('</a:t>
                </a:r>
                <a:r>
                  <a:rPr lang="en-US" sz="1300" dirty="0" err="1"/>
                  <a:t>arcade_racing</a:t>
                </a:r>
                <a:r>
                  <a:rPr lang="en-US" sz="1300" dirty="0"/>
                  <a:t>', 0.813), ('</a:t>
                </a:r>
                <a:r>
                  <a:rPr lang="en-US" sz="1300" dirty="0" err="1"/>
                  <a:t>test_drive</a:t>
                </a:r>
                <a:r>
                  <a:rPr lang="en-US" sz="1300" dirty="0"/>
                  <a:t>', 0.786), ('</a:t>
                </a:r>
                <a:r>
                  <a:rPr lang="en-US" sz="1300" dirty="0" err="1"/>
                  <a:t>vehicular_combat</a:t>
                </a:r>
                <a:r>
                  <a:rPr lang="en-US" sz="1300" dirty="0"/>
                  <a:t>', 0.773), ('</a:t>
                </a:r>
                <a:r>
                  <a:rPr lang="en-US" sz="1300" dirty="0" err="1"/>
                  <a:t>fighting_video</a:t>
                </a:r>
                <a:r>
                  <a:rPr lang="en-US" sz="1300" dirty="0"/>
                  <a:t>', 0.751)]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985A66-EF72-4918-8E49-407C497D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352550"/>
                <a:ext cx="8368362" cy="4688399"/>
              </a:xfrm>
              <a:prstGeom prst="rect">
                <a:avLst/>
              </a:prstGeom>
              <a:blipFill>
                <a:blip r:embed="rId2"/>
                <a:stretch>
                  <a:fillRect t="-130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6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B9C853-C7EE-4CE8-901A-8892BEAC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7C037-D206-4BE7-BCDA-96A9C886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Phrase2vec: example of sentence transformation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AE982-CF0D-4BAD-A3B5-C985BC13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276350"/>
            <a:ext cx="52578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A1EAD-CA5E-431D-8E22-96563A52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2721E-E1C3-402A-B41D-F0D104B6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Phrase2vec: parameter settings and vocabulary stats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4ECFA5-9DCE-4C35-96DF-30B032D0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42245"/>
            <a:ext cx="5638800" cy="39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ED9F6-6828-4BFA-A489-3913653D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EEF07-F401-4FC7-BC02-5A600598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Phrase2vec: sentence to embedding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B8E85-5864-46E1-B718-72ACB85C8735}"/>
              </a:ext>
            </a:extLst>
          </p:cNvPr>
          <p:cNvGrpSpPr/>
          <p:nvPr/>
        </p:nvGrpSpPr>
        <p:grpSpPr>
          <a:xfrm>
            <a:off x="1752600" y="1200151"/>
            <a:ext cx="5257800" cy="2590801"/>
            <a:chOff x="495491" y="1087655"/>
            <a:chExt cx="1918256" cy="2942263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CE430FD2-0238-4E94-9689-8F4BE15143BD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Build embedding from sentence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B39C90-119D-4074-9B38-A7BDADF18FBD}"/>
                </a:ext>
              </a:extLst>
            </p:cNvPr>
            <p:cNvSpPr/>
            <p:nvPr/>
          </p:nvSpPr>
          <p:spPr bwMode="auto">
            <a:xfrm>
              <a:off x="495491" y="1809752"/>
              <a:ext cx="1918256" cy="2220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/>
                <a:t>4-gram </a:t>
              </a:r>
              <a:r>
                <a:rPr lang="en-US" sz="1300" dirty="0" err="1"/>
                <a:t>Phraser</a:t>
              </a:r>
              <a:r>
                <a:rPr lang="en-US" sz="1300" dirty="0"/>
                <a:t> model converts each essay sentence or theme sentence into a 4-gram sentence.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/>
                <a:t>4-gram sentence is tokenized and lemmatized to get embedding vector for each n-gram present in the sentence.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/>
                <a:t>All the n-gram embedding vectors are </a:t>
              </a:r>
              <a:r>
                <a:rPr lang="en-US" sz="1300" b="1" dirty="0"/>
                <a:t>averaged</a:t>
              </a:r>
              <a:r>
                <a:rPr lang="en-US" sz="1300" dirty="0"/>
                <a:t> to create Phrase2vec sentence embedding.</a:t>
              </a:r>
              <a:br>
                <a:rPr lang="en-US" sz="1400" dirty="0"/>
              </a:br>
              <a:endParaRPr lang="en-US" sz="1400" dirty="0"/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9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show all of the following within your methods: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Universal Sentence Encoder (</a:t>
            </a:r>
            <a:r>
              <a:rPr lang="en-US" b="1" dirty="0"/>
              <a:t>USE</a:t>
            </a:r>
            <a:r>
              <a:rPr lang="en-US" dirty="0"/>
              <a:t>) model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1371600" y="1123950"/>
            <a:ext cx="5562600" cy="2173506"/>
            <a:chOff x="495491" y="1087655"/>
            <a:chExt cx="1918256" cy="2173506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Steps in using trained </a:t>
              </a:r>
              <a:r>
                <a:rPr lang="en-US" sz="1600" dirty="0">
                  <a:solidFill>
                    <a:schemeClr val="bg1"/>
                  </a:solidFill>
                </a:rPr>
                <a:t>USE</a:t>
              </a:r>
              <a:r>
                <a:rPr lang="en-US" sz="1600" b="1" dirty="0">
                  <a:solidFill>
                    <a:schemeClr val="bg1"/>
                  </a:solidFill>
                </a:rPr>
                <a:t> model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1451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 latest trained Universal Sentence Encoder model in </a:t>
              </a:r>
              <a:r>
                <a:rPr lang="en-US" sz="1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EssayIQ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system.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 an essay sentence or a theme sentence as parameter to get an embedding with size 512.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6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44637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8255"/>
              </p:ext>
            </p:extLst>
          </p:nvPr>
        </p:nvGraphicFramePr>
        <p:xfrm>
          <a:off x="380999" y="666750"/>
          <a:ext cx="3963375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 Architecture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Review, Methodology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Experimental results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Findings, Future Research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956330"/>
            <a:ext cx="33528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41184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Sentence distance measure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1524000" y="1123950"/>
            <a:ext cx="6096000" cy="2819400"/>
            <a:chOff x="495491" y="1087656"/>
            <a:chExt cx="1918256" cy="272770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6"/>
              <a:ext cx="1918256" cy="517266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677430"/>
              <a:ext cx="1918256" cy="2137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EssayIQ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system uses both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Phrase2vec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model independently.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both models, pair-wise sentence distance is measured by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cosine distance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between embedding vectors of that pair.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the experiments, we use several threshold values (0.5-0.8) to define sentence similarity. Pairwise distance values lower than the threshold are meant to  define semantic similar sentence pairs.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227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224B8-77A3-498D-A4A6-D860DD03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08276-0173-4F5B-B7F9-F9EED46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model: Semantic Similarity plot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C5319-6B00-4761-ACE3-8AA6FF87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84826"/>
            <a:ext cx="5562600" cy="37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224B8-77A3-498D-A4A6-D860DD03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08276-0173-4F5B-B7F9-F9EED46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examples from assignment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5319-6B00-4761-ACE3-8AA6FF87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700" y="1152595"/>
            <a:ext cx="5562600" cy="35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B330E-0F29-49FD-AE93-503135DA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57510-28FF-4430-9C1E-FB7E5B71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Dataset</a:t>
            </a:r>
            <a:r>
              <a:rPr lang="en-US" sz="2400" dirty="0"/>
              <a:t>: Testing assignments and annotations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F24D2-09BB-4153-B6D4-8CDBBF4C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03785"/>
            <a:ext cx="6857999" cy="41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8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E3CA39-740A-498A-BD83-8EB36FDF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AC2665-A9AF-4E77-80F9-D603CBF3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Cohen’s Kappa interpretation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401C8-A1C2-42C4-852F-1108F5422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8750"/>
            <a:ext cx="4114799" cy="251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B87961-3C3C-4D8D-BE84-7EF84931975C}"/>
                  </a:ext>
                </a:extLst>
              </p:cNvPr>
              <p:cNvSpPr txBox="1"/>
              <p:nvPr/>
            </p:nvSpPr>
            <p:spPr>
              <a:xfrm>
                <a:off x="6172200" y="1982167"/>
                <a:ext cx="1826590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Kappa, 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B87961-3C3C-4D8D-BE84-7EF84931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2167"/>
                <a:ext cx="1826590" cy="393313"/>
              </a:xfrm>
              <a:prstGeom prst="rect">
                <a:avLst/>
              </a:prstGeom>
              <a:blipFill>
                <a:blip r:embed="rId3"/>
                <a:stretch>
                  <a:fillRect l="-8027" t="-6154" r="-23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19012B-56E2-4055-87FD-6235F6DD0B96}"/>
              </a:ext>
            </a:extLst>
          </p:cNvPr>
          <p:cNvSpPr txBox="1"/>
          <p:nvPr/>
        </p:nvSpPr>
        <p:spPr>
          <a:xfrm>
            <a:off x="6156593" y="2638247"/>
            <a:ext cx="2599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</a:t>
            </a:r>
            <a:r>
              <a:rPr lang="en-US" sz="1100" dirty="0"/>
              <a:t> = observed agreement, </a:t>
            </a:r>
          </a:p>
          <a:p>
            <a:r>
              <a:rPr lang="en-US" sz="1100" b="1" dirty="0"/>
              <a:t>Pe</a:t>
            </a:r>
            <a:r>
              <a:rPr lang="en-US" sz="1100" dirty="0"/>
              <a:t> = expected agreement</a:t>
            </a:r>
          </a:p>
        </p:txBody>
      </p:sp>
    </p:spTree>
    <p:extLst>
      <p:ext uri="{BB962C8B-B14F-4D97-AF65-F5344CB8AC3E}">
        <p14:creationId xmlns:p14="http://schemas.microsoft.com/office/powerpoint/2010/main" val="284493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C06D78-1A7F-47E7-B855-78F33AF3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9C10E-2F7A-4183-8780-31DC2B27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Inter-coach assignment annotation agreement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869FEF-A0F3-4588-9C4B-B82603C99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2395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291BBA4-0C45-4D25-8388-35B7259BE2A2}"/>
              </a:ext>
            </a:extLst>
          </p:cNvPr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3609B37-9F07-476A-A0FC-C4C1E9D5BA8C}"/>
              </a:ext>
            </a:extLst>
          </p:cNvPr>
          <p:cNvSpPr txBox="1">
            <a:spLocks/>
          </p:cNvSpPr>
          <p:nvPr/>
        </p:nvSpPr>
        <p:spPr>
          <a:xfrm>
            <a:off x="1119408" y="1249711"/>
            <a:ext cx="3833592" cy="4952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Objective #1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Build a text analytics system,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EssayIQ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EFA9BA1-4371-41B6-8217-66502FA3E7D8}"/>
              </a:ext>
            </a:extLst>
          </p:cNvPr>
          <p:cNvSpPr txBox="1">
            <a:spLocks/>
          </p:cNvSpPr>
          <p:nvPr/>
        </p:nvSpPr>
        <p:spPr>
          <a:xfrm>
            <a:off x="1119408" y="2015436"/>
            <a:ext cx="3833592" cy="7352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Objective #2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EssayIQ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 quantify how much it fares with human performance regarding “Theme identification”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7914CA-7591-41CE-84B1-31503A44F1A1}"/>
              </a:ext>
            </a:extLst>
          </p:cNvPr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CB0E91A-9C68-453A-8314-382E35DBE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DE1E48C-B311-41B1-991A-6A9F6F94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76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Research findings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F1E8-B521-418C-A2FA-86802CE68BF3}"/>
              </a:ext>
            </a:extLst>
          </p:cNvPr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ABA1EC8-D243-4770-96D2-7BC0A6A5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33F9CD4-5998-43C3-BB05-9799C818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682ECCFD-59E2-4953-8AC8-09B85471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C348AF-075B-4F9D-8FAE-80B2F17CF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CE1D9A1-ACF6-4E89-8B78-D15A32A4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20F52BB-347C-499C-A453-675F2BB40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E0472E-6D68-410A-A04D-C0742A5AD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EA50C45-0CC1-49D4-94D4-6435DE22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A1BC50E-36DD-42AC-A5C7-3B926768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8D2915-1446-4B37-AF26-C73A0479B259}"/>
              </a:ext>
            </a:extLst>
          </p:cNvPr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4EF3A10-60A8-4887-8DE6-0A90AC22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0FDC790-6E0E-4FD5-9A69-4AE34441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C0EB0A72-09B9-4C1C-BE4A-4A71BBA0D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F5477A86-2AFA-457D-9B3F-8683C6C87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EA6B4A5-4C3B-4F3D-B7BB-12C1B7B45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7F36445A-D88C-421C-9359-B6A405A2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2BC5436-B583-4AB2-A62D-03E563ECD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EE432CC-F6DE-4999-9C3D-3D8473B4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CD346543-4B28-44F7-A333-144DCE8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51B5508E-5A3D-4A66-8D4B-97EE9BC05D52}"/>
              </a:ext>
            </a:extLst>
          </p:cNvPr>
          <p:cNvSpPr txBox="1">
            <a:spLocks/>
          </p:cNvSpPr>
          <p:nvPr/>
        </p:nvSpPr>
        <p:spPr>
          <a:xfrm>
            <a:off x="1143000" y="1145870"/>
            <a:ext cx="3601008" cy="6973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Observation #1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Universal Sentence Encoder model performs better than Phrase2vec model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79EE0D-B27A-4E91-BDE9-3D84040F88A7}"/>
              </a:ext>
            </a:extLst>
          </p:cNvPr>
          <p:cNvSpPr/>
          <p:nvPr/>
        </p:nvSpPr>
        <p:spPr bwMode="auto"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7DE168F7-0D39-4050-89A4-89DA28E922FA}"/>
              </a:ext>
            </a:extLst>
          </p:cNvPr>
          <p:cNvSpPr txBox="1">
            <a:spLocks/>
          </p:cNvSpPr>
          <p:nvPr/>
        </p:nvSpPr>
        <p:spPr>
          <a:xfrm>
            <a:off x="1143000" y="2031627"/>
            <a:ext cx="3048000" cy="6973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Observation #2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more human-human agrees regarding annotation, the more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EssayIQ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-human agrees.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3D163E-AD58-4A0B-A2F4-59B841AD78F9}"/>
              </a:ext>
            </a:extLst>
          </p:cNvPr>
          <p:cNvSpPr/>
          <p:nvPr/>
        </p:nvSpPr>
        <p:spPr bwMode="auto"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6661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EssayIQ</a:t>
            </a:r>
            <a:r>
              <a:rPr lang="en-US" dirty="0"/>
              <a:t> evaluation 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1AE6CF-023F-4FD1-BBAA-5E13CE9D7868}"/>
              </a:ext>
            </a:extLst>
          </p:cNvPr>
          <p:cNvGrpSpPr/>
          <p:nvPr/>
        </p:nvGrpSpPr>
        <p:grpSpPr>
          <a:xfrm>
            <a:off x="807661" y="1945777"/>
            <a:ext cx="1870039" cy="1768433"/>
            <a:chOff x="1752600" y="2038350"/>
            <a:chExt cx="1604846" cy="1517650"/>
          </a:xfrm>
        </p:grpSpPr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F3CD996-57BB-492B-B6DB-8EF70C0DCA46}"/>
                </a:ext>
              </a:extLst>
            </p:cNvPr>
            <p:cNvSpPr/>
            <p:nvPr/>
          </p:nvSpPr>
          <p:spPr bwMode="auto">
            <a:xfrm>
              <a:off x="1752600" y="2038350"/>
              <a:ext cx="1517650" cy="1517650"/>
            </a:xfrm>
            <a:prstGeom prst="blockArc">
              <a:avLst>
                <a:gd name="adj1" fmla="val 3555861"/>
                <a:gd name="adj2" fmla="val 19907927"/>
                <a:gd name="adj3" fmla="val 11294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9C2F2EA-24B6-4B4A-BFFB-5A4A3D1D2C15}"/>
                </a:ext>
              </a:extLst>
            </p:cNvPr>
            <p:cNvSpPr/>
            <p:nvPr/>
          </p:nvSpPr>
          <p:spPr bwMode="auto">
            <a:xfrm rot="9090263">
              <a:off x="2949493" y="2463183"/>
              <a:ext cx="407953" cy="237388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F8A48-C3DB-432C-BE28-5DC0F933F07D}"/>
              </a:ext>
            </a:extLst>
          </p:cNvPr>
          <p:cNvGrpSpPr/>
          <p:nvPr/>
        </p:nvGrpSpPr>
        <p:grpSpPr>
          <a:xfrm flipV="1">
            <a:off x="2248394" y="2084512"/>
            <a:ext cx="1870039" cy="1768433"/>
            <a:chOff x="3559423" y="2038350"/>
            <a:chExt cx="1604846" cy="1517650"/>
          </a:xfrm>
          <a:solidFill>
            <a:schemeClr val="accent2"/>
          </a:solidFill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4360C6D8-B586-47FE-9862-102AC26A478E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D6C7F8B-57E9-4777-924F-A1AD7B5DA037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762B1E-20E5-465E-A280-907F52C27FEB}"/>
              </a:ext>
            </a:extLst>
          </p:cNvPr>
          <p:cNvGrpSpPr/>
          <p:nvPr/>
        </p:nvGrpSpPr>
        <p:grpSpPr>
          <a:xfrm>
            <a:off x="3686907" y="1951320"/>
            <a:ext cx="1870039" cy="1768433"/>
            <a:chOff x="3559423" y="2038350"/>
            <a:chExt cx="1604846" cy="1517650"/>
          </a:xfrm>
          <a:solidFill>
            <a:schemeClr val="accent3"/>
          </a:solidFill>
        </p:grpSpPr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31957904-43AF-44EF-A62F-6BB3E62BE7E3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B76F53E-87C6-401B-905A-1BB870490451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A2166-9F9F-4DC9-8C8A-46B97FC6CBDC}"/>
              </a:ext>
            </a:extLst>
          </p:cNvPr>
          <p:cNvGrpSpPr/>
          <p:nvPr/>
        </p:nvGrpSpPr>
        <p:grpSpPr>
          <a:xfrm flipV="1">
            <a:off x="5125976" y="2084512"/>
            <a:ext cx="1870039" cy="1768433"/>
            <a:chOff x="3559423" y="2038350"/>
            <a:chExt cx="1604846" cy="1517650"/>
          </a:xfrm>
          <a:solidFill>
            <a:schemeClr val="accent4"/>
          </a:solidFill>
        </p:grpSpPr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5D0C336-2678-4E8B-A93E-60BB66FDEE81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17A7F5-5231-4F5B-9D12-830B4DE413DF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C5816729-644F-46E4-963E-89B90130A688}"/>
              </a:ext>
            </a:extLst>
          </p:cNvPr>
          <p:cNvSpPr/>
          <p:nvPr/>
        </p:nvSpPr>
        <p:spPr>
          <a:xfrm>
            <a:off x="1177548" y="2327016"/>
            <a:ext cx="1005956" cy="100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C65B67-4245-44FC-BEE0-90EE04D5F750}"/>
              </a:ext>
            </a:extLst>
          </p:cNvPr>
          <p:cNvSpPr/>
          <p:nvPr/>
        </p:nvSpPr>
        <p:spPr>
          <a:xfrm>
            <a:off x="4038433" y="2327014"/>
            <a:ext cx="1005956" cy="10059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458E00-35EF-4FBF-836D-677CBB28915F}"/>
              </a:ext>
            </a:extLst>
          </p:cNvPr>
          <p:cNvSpPr/>
          <p:nvPr/>
        </p:nvSpPr>
        <p:spPr>
          <a:xfrm>
            <a:off x="6944392" y="2334634"/>
            <a:ext cx="1005956" cy="1005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89BCB6-F9FF-418D-AB16-BA18BCA48E71}"/>
              </a:ext>
            </a:extLst>
          </p:cNvPr>
          <p:cNvSpPr/>
          <p:nvPr/>
        </p:nvSpPr>
        <p:spPr>
          <a:xfrm>
            <a:off x="5495863" y="2465749"/>
            <a:ext cx="1005956" cy="10059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1B83D8-036A-4945-9A4F-6E6719B0F89C}"/>
              </a:ext>
            </a:extLst>
          </p:cNvPr>
          <p:cNvSpPr/>
          <p:nvPr/>
        </p:nvSpPr>
        <p:spPr>
          <a:xfrm>
            <a:off x="2604041" y="2465748"/>
            <a:ext cx="1005956" cy="1005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02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8DACAF1F-5F9C-48A0-B41D-01AD2252250B}"/>
              </a:ext>
            </a:extLst>
          </p:cNvPr>
          <p:cNvSpPr txBox="1">
            <a:spLocks/>
          </p:cNvSpPr>
          <p:nvPr/>
        </p:nvSpPr>
        <p:spPr>
          <a:xfrm>
            <a:off x="1836658" y="4013181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Step 02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EssayIQ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Assignment highlighting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 both Phrase2vec and USE separately 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3382766D-66A3-426E-B13F-7EEC65FC7D2C}"/>
              </a:ext>
            </a:extLst>
          </p:cNvPr>
          <p:cNvSpPr txBox="1">
            <a:spLocks/>
          </p:cNvSpPr>
          <p:nvPr/>
        </p:nvSpPr>
        <p:spPr>
          <a:xfrm>
            <a:off x="387818" y="1245126"/>
            <a:ext cx="2736381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Step 01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Set assignment name, human annotator, theme sentence size, distance threshold</a:t>
            </a:r>
          </a:p>
        </p:txBody>
      </p:sp>
      <p:sp>
        <p:nvSpPr>
          <p:cNvPr id="60" name="Inhaltsplatzhalter 4">
            <a:extLst>
              <a:ext uri="{FF2B5EF4-FFF2-40B4-BE49-F238E27FC236}">
                <a16:creationId xmlns:a16="http://schemas.microsoft.com/office/drawing/2014/main" id="{8E5FE54F-0B4F-44C4-854E-694D23E8D2FE}"/>
              </a:ext>
            </a:extLst>
          </p:cNvPr>
          <p:cNvSpPr txBox="1">
            <a:spLocks/>
          </p:cNvSpPr>
          <p:nvPr/>
        </p:nvSpPr>
        <p:spPr>
          <a:xfrm>
            <a:off x="4716780" y="3913153"/>
            <a:ext cx="2590562" cy="7232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Step 04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Go back to step 01 to run Assignment highlighting with a different params setting</a:t>
            </a: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7E8CDFB0-5D8A-4556-9098-89EF687BD293}"/>
              </a:ext>
            </a:extLst>
          </p:cNvPr>
          <p:cNvSpPr txBox="1">
            <a:spLocks/>
          </p:cNvSpPr>
          <p:nvPr/>
        </p:nvSpPr>
        <p:spPr>
          <a:xfrm>
            <a:off x="3276719" y="1160487"/>
            <a:ext cx="2590562" cy="7232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Step 03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Compare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EssayIQ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theme prediction with that of human annotation using Cohen’s kappa</a:t>
            </a:r>
          </a:p>
        </p:txBody>
      </p:sp>
    </p:spTree>
    <p:extLst>
      <p:ext uri="{BB962C8B-B14F-4D97-AF65-F5344CB8AC3E}">
        <p14:creationId xmlns:p14="http://schemas.microsoft.com/office/powerpoint/2010/main" val="268267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Kappa agreement on </a:t>
            </a:r>
            <a:r>
              <a:rPr lang="en-US" b="1" dirty="0"/>
              <a:t>Sentence</a:t>
            </a:r>
            <a:r>
              <a:rPr lang="en-US" dirty="0"/>
              <a:t> level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80999" y="1227763"/>
            <a:ext cx="4817500" cy="14029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 this approach, all assignment sentences are scanned to see how many sentences are labelled  and which theme is predicted for each sentence by both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EssayIQ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human.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5158740" y="986790"/>
            <a:ext cx="3444240" cy="3392572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5701309" y="1489888"/>
            <a:ext cx="2271120" cy="2237050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76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1978"/>
            <a:ext cx="8368363" cy="4094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0" y="1087655"/>
            <a:ext cx="2655699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Teaching an online course with large enrollment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4419600" y="1087655"/>
            <a:ext cx="2514600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Students submit Free open-ended text assignment</a:t>
              </a:r>
            </a:p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1277918" y="1413510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5292090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675D-4614-48F5-99FA-0F491A1F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3A5D9F32-CE51-47DB-A10E-32CD21494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28" y="2960370"/>
            <a:ext cx="1447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2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M2V3</a:t>
            </a:r>
            <a:r>
              <a:rPr lang="en-US" dirty="0"/>
              <a:t>: </a:t>
            </a:r>
            <a:r>
              <a:rPr lang="en-US" sz="2700" dirty="0"/>
              <a:t>Sentence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0" y="819269"/>
            <a:ext cx="4739269" cy="42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16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M2V2</a:t>
            </a:r>
            <a:r>
              <a:rPr lang="en-US" dirty="0"/>
              <a:t>: </a:t>
            </a:r>
            <a:r>
              <a:rPr lang="en-US" sz="2700" dirty="0"/>
              <a:t>Sentence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130" y="917308"/>
            <a:ext cx="4739269" cy="40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198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M2V4</a:t>
            </a:r>
            <a:r>
              <a:rPr lang="en-US" dirty="0"/>
              <a:t>: </a:t>
            </a:r>
            <a:r>
              <a:rPr lang="en-US" sz="2700" dirty="0"/>
              <a:t>Sentence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130" y="1372585"/>
            <a:ext cx="4739269" cy="31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4807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Kappa agreement on </a:t>
            </a:r>
            <a:r>
              <a:rPr lang="en-US" sz="2000" b="1" dirty="0"/>
              <a:t>Essay</a:t>
            </a:r>
            <a:r>
              <a:rPr lang="en-US" sz="2000" dirty="0"/>
              <a:t> level: unweighted and weighted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78074" y="1238009"/>
            <a:ext cx="4817500" cy="926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 this approach, predicted or annotated themes are searched on essay level, not on sentence level.  Example below for an essay with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two sentences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5158740" y="986790"/>
            <a:ext cx="3444240" cy="3392572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6232664" y="1467913"/>
            <a:ext cx="2271120" cy="2237050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6477F59-AAB9-47F7-B097-EAA3A6C3DF6B}"/>
              </a:ext>
            </a:extLst>
          </p:cNvPr>
          <p:cNvSpPr/>
          <p:nvPr/>
        </p:nvSpPr>
        <p:spPr bwMode="auto">
          <a:xfrm>
            <a:off x="813304" y="2461623"/>
            <a:ext cx="1475303" cy="1329301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246A16F9-FC58-4A38-A477-F8DAF60C92FC}"/>
              </a:ext>
            </a:extLst>
          </p:cNvPr>
          <p:cNvSpPr txBox="1">
            <a:spLocks/>
          </p:cNvSpPr>
          <p:nvPr/>
        </p:nvSpPr>
        <p:spPr>
          <a:xfrm>
            <a:off x="3394110" y="4284829"/>
            <a:ext cx="2189464" cy="2194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tx2"/>
                </a:solidFill>
                <a:highlight>
                  <a:srgbClr val="FFFF00"/>
                </a:highlight>
              </a:rPr>
              <a:t>Sentence 1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>
                <a:solidFill>
                  <a:schemeClr val="tx2"/>
                </a:solidFill>
                <a:highlight>
                  <a:srgbClr val="00FF00"/>
                </a:highlight>
              </a:rPr>
              <a:t>Sentence 2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2"/>
                </a:solidFill>
                <a:highlight>
                  <a:srgbClr val="00FF00"/>
                </a:highlight>
              </a:rPr>
              <a:t>Sentence 3</a:t>
            </a:r>
            <a:endParaRPr lang="en-US" sz="1200" dirty="0">
              <a:solidFill>
                <a:schemeClr val="tx2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69677F-DF4A-4827-8DD8-65BBF17BBD58}"/>
              </a:ext>
            </a:extLst>
          </p:cNvPr>
          <p:cNvSpPr/>
          <p:nvPr/>
        </p:nvSpPr>
        <p:spPr>
          <a:xfrm>
            <a:off x="2708402" y="339501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80CA1D-F8D6-4278-8F61-365B405283E0}"/>
              </a:ext>
            </a:extLst>
          </p:cNvPr>
          <p:cNvSpPr/>
          <p:nvPr/>
        </p:nvSpPr>
        <p:spPr>
          <a:xfrm>
            <a:off x="2708402" y="339501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6F147-D53E-4736-941C-EB3936022F01}"/>
              </a:ext>
            </a:extLst>
          </p:cNvPr>
          <p:cNvSpPr txBox="1"/>
          <p:nvPr/>
        </p:nvSpPr>
        <p:spPr>
          <a:xfrm>
            <a:off x="821501" y="3050560"/>
            <a:ext cx="147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EssayIQ</a:t>
            </a:r>
            <a:r>
              <a:rPr lang="en-US" sz="1200" dirty="0"/>
              <a:t> prediction</a:t>
            </a:r>
          </a:p>
        </p:txBody>
      </p:sp>
      <p:sp>
        <p:nvSpPr>
          <p:cNvPr id="64" name="Inhaltsplatzhalter 4">
            <a:extLst>
              <a:ext uri="{FF2B5EF4-FFF2-40B4-BE49-F238E27FC236}">
                <a16:creationId xmlns:a16="http://schemas.microsoft.com/office/drawing/2014/main" id="{FDABBF37-D8F8-417A-8BF2-DA6559845292}"/>
              </a:ext>
            </a:extLst>
          </p:cNvPr>
          <p:cNvSpPr txBox="1">
            <a:spLocks/>
          </p:cNvSpPr>
          <p:nvPr/>
        </p:nvSpPr>
        <p:spPr>
          <a:xfrm>
            <a:off x="518938" y="4258814"/>
            <a:ext cx="2189464" cy="2207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highlight>
                  <a:srgbClr val="00FF00"/>
                </a:highlight>
              </a:rPr>
              <a:t>Sentence 1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>
                <a:solidFill>
                  <a:schemeClr val="accent1"/>
                </a:solidFill>
                <a:highlight>
                  <a:srgbClr val="00FF00"/>
                </a:highlight>
              </a:rPr>
              <a:t>Sentence 2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>
                <a:solidFill>
                  <a:schemeClr val="accent1"/>
                </a:solidFill>
                <a:highlight>
                  <a:srgbClr val="FFFF00"/>
                </a:highlight>
              </a:rPr>
              <a:t>Sentence 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74D6BD-6336-4B0B-AFB4-32508E32B555}"/>
              </a:ext>
            </a:extLst>
          </p:cNvPr>
          <p:cNvSpPr/>
          <p:nvPr/>
        </p:nvSpPr>
        <p:spPr bwMode="auto">
          <a:xfrm>
            <a:off x="3748329" y="2498870"/>
            <a:ext cx="1394016" cy="1264675"/>
          </a:xfrm>
          <a:prstGeom prst="ellips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73A13-1F23-4934-AF54-F0AC75298A6C}"/>
              </a:ext>
            </a:extLst>
          </p:cNvPr>
          <p:cNvSpPr txBox="1"/>
          <p:nvPr/>
        </p:nvSpPr>
        <p:spPr>
          <a:xfrm>
            <a:off x="3748329" y="3005800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Human annotation</a:t>
            </a:r>
          </a:p>
        </p:txBody>
      </p:sp>
    </p:spTree>
    <p:extLst>
      <p:ext uri="{BB962C8B-B14F-4D97-AF65-F5344CB8AC3E}">
        <p14:creationId xmlns:p14="http://schemas.microsoft.com/office/powerpoint/2010/main" val="259414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9" grpId="0" animBg="1"/>
      <p:bldP spid="56" grpId="0"/>
      <p:bldP spid="64" grpId="0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M2V3</a:t>
            </a:r>
            <a:r>
              <a:rPr lang="en-US" dirty="0"/>
              <a:t>: </a:t>
            </a:r>
            <a:r>
              <a:rPr lang="en-US" sz="2700" dirty="0"/>
              <a:t>Essay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294" y="829901"/>
            <a:ext cx="4513306" cy="42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84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M2V2</a:t>
            </a:r>
            <a:r>
              <a:rPr lang="en-US" dirty="0"/>
              <a:t>: </a:t>
            </a:r>
            <a:r>
              <a:rPr lang="en-US" sz="2700" dirty="0"/>
              <a:t>Essay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156" y="917308"/>
            <a:ext cx="4602644" cy="40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848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M2V4</a:t>
            </a:r>
            <a:r>
              <a:rPr lang="en-US" dirty="0"/>
              <a:t>: </a:t>
            </a:r>
            <a:r>
              <a:rPr lang="en-US" sz="2700" dirty="0"/>
              <a:t>Essay level kappa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78078A-CDA3-4BCF-BCB2-FDCEF0356703}"/>
              </a:ext>
            </a:extLst>
          </p:cNvPr>
          <p:cNvGrpSpPr/>
          <p:nvPr/>
        </p:nvGrpSpPr>
        <p:grpSpPr>
          <a:xfrm>
            <a:off x="7105469" y="730530"/>
            <a:ext cx="1650712" cy="1607218"/>
            <a:chOff x="-1203326" y="3975101"/>
            <a:chExt cx="1270001" cy="125095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E040FE82-A0BA-48C6-A443-F21950B8A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26B7DD9-FA91-4877-8CAA-7AD3D88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4A585231-775A-45A5-9C7A-BF54D18FA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727CB3FA-544B-4EE3-A5DD-FBB1DEEA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67AC043F-6339-4FE2-89B0-D7FF68EA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B43F38D-2EF1-4FCF-BE1D-549BE033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9DB384F0-B100-46A8-B4C5-AB05B292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5">
              <a:extLst>
                <a:ext uri="{FF2B5EF4-FFF2-40B4-BE49-F238E27FC236}">
                  <a16:creationId xmlns:a16="http://schemas.microsoft.com/office/drawing/2014/main" id="{A3704EF0-2BB2-43AC-91ED-99C49E0D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FB9ABCF3-85F5-4D48-9306-45CCB38F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741A7599-E334-4629-B6F7-C76F488E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4456ADF-B6FA-4E7E-AE45-C769E0D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9">
              <a:extLst>
                <a:ext uri="{FF2B5EF4-FFF2-40B4-BE49-F238E27FC236}">
                  <a16:creationId xmlns:a16="http://schemas.microsoft.com/office/drawing/2014/main" id="{17010DDC-C1DB-4CC8-B51B-5E32F4F2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3849AE17-4EDD-473D-83AE-FC6782A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F997960E-FFBD-4B62-9AE3-CB801CC8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42">
              <a:extLst>
                <a:ext uri="{FF2B5EF4-FFF2-40B4-BE49-F238E27FC236}">
                  <a16:creationId xmlns:a16="http://schemas.microsoft.com/office/drawing/2014/main" id="{C2D4F1DE-18E4-49A2-A392-0514A8E3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>
              <a:extLst>
                <a:ext uri="{FF2B5EF4-FFF2-40B4-BE49-F238E27FC236}">
                  <a16:creationId xmlns:a16="http://schemas.microsoft.com/office/drawing/2014/main" id="{2EEF2DB4-DD98-4C7E-96AD-CED3CDE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E18D7-E06D-4BE8-BD2A-94FC19410C70}"/>
              </a:ext>
            </a:extLst>
          </p:cNvPr>
          <p:cNvGrpSpPr/>
          <p:nvPr/>
        </p:nvGrpSpPr>
        <p:grpSpPr>
          <a:xfrm>
            <a:off x="7180612" y="595915"/>
            <a:ext cx="1575570" cy="1248246"/>
            <a:chOff x="-1203326" y="3975101"/>
            <a:chExt cx="1270001" cy="1250950"/>
          </a:xfrm>
          <a:solidFill>
            <a:schemeClr val="accent4"/>
          </a:solidFill>
        </p:grpSpPr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A2DFE498-A63A-4B0C-A1AC-8C394040B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58863" y="4121151"/>
              <a:ext cx="823913" cy="823913"/>
            </a:xfrm>
            <a:custGeom>
              <a:avLst/>
              <a:gdLst>
                <a:gd name="T0" fmla="*/ 672 w 1344"/>
                <a:gd name="T1" fmla="*/ 0 h 1344"/>
                <a:gd name="T2" fmla="*/ 0 w 1344"/>
                <a:gd name="T3" fmla="*/ 672 h 1344"/>
                <a:gd name="T4" fmla="*/ 672 w 1344"/>
                <a:gd name="T5" fmla="*/ 1344 h 1344"/>
                <a:gd name="T6" fmla="*/ 1344 w 1344"/>
                <a:gd name="T7" fmla="*/ 672 h 1344"/>
                <a:gd name="T8" fmla="*/ 672 w 1344"/>
                <a:gd name="T9" fmla="*/ 0 h 1344"/>
                <a:gd name="T10" fmla="*/ 672 w 1344"/>
                <a:gd name="T11" fmla="*/ 1280 h 1344"/>
                <a:gd name="T12" fmla="*/ 64 w 1344"/>
                <a:gd name="T13" fmla="*/ 672 h 1344"/>
                <a:gd name="T14" fmla="*/ 672 w 1344"/>
                <a:gd name="T15" fmla="*/ 64 h 1344"/>
                <a:gd name="T16" fmla="*/ 1280 w 1344"/>
                <a:gd name="T17" fmla="*/ 672 h 1344"/>
                <a:gd name="T18" fmla="*/ 672 w 1344"/>
                <a:gd name="T19" fmla="*/ 128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1043"/>
                    <a:pt x="301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1"/>
                    <a:pt x="1043" y="0"/>
                    <a:pt x="672" y="0"/>
                  </a:cubicBezTo>
                  <a:close/>
                  <a:moveTo>
                    <a:pt x="672" y="1280"/>
                  </a:moveTo>
                  <a:cubicBezTo>
                    <a:pt x="336" y="1280"/>
                    <a:pt x="64" y="1008"/>
                    <a:pt x="64" y="672"/>
                  </a:cubicBezTo>
                  <a:cubicBezTo>
                    <a:pt x="64" y="336"/>
                    <a:pt x="336" y="64"/>
                    <a:pt x="672" y="64"/>
                  </a:cubicBezTo>
                  <a:cubicBezTo>
                    <a:pt x="1008" y="64"/>
                    <a:pt x="1280" y="336"/>
                    <a:pt x="1280" y="672"/>
                  </a:cubicBezTo>
                  <a:cubicBezTo>
                    <a:pt x="1280" y="1008"/>
                    <a:pt x="1008" y="1280"/>
                    <a:pt x="672" y="1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F372B46A-60F8-48A1-98E7-C6FED58C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03326" y="3975101"/>
              <a:ext cx="1270001" cy="1250950"/>
            </a:xfrm>
            <a:custGeom>
              <a:avLst/>
              <a:gdLst>
                <a:gd name="T0" fmla="*/ 1552 w 2072"/>
                <a:gd name="T1" fmla="*/ 1384 h 2040"/>
                <a:gd name="T2" fmla="*/ 1384 w 2072"/>
                <a:gd name="T3" fmla="*/ 263 h 2040"/>
                <a:gd name="T4" fmla="*/ 264 w 2072"/>
                <a:gd name="T5" fmla="*/ 431 h 2040"/>
                <a:gd name="T6" fmla="*/ 431 w 2072"/>
                <a:gd name="T7" fmla="*/ 1552 h 2040"/>
                <a:gd name="T8" fmla="*/ 1420 w 2072"/>
                <a:gd name="T9" fmla="*/ 1524 h 2040"/>
                <a:gd name="T10" fmla="*/ 1897 w 2072"/>
                <a:gd name="T11" fmla="*/ 2001 h 2040"/>
                <a:gd name="T12" fmla="*/ 2033 w 2072"/>
                <a:gd name="T13" fmla="*/ 2003 h 2040"/>
                <a:gd name="T14" fmla="*/ 2035 w 2072"/>
                <a:gd name="T15" fmla="*/ 1868 h 2040"/>
                <a:gd name="T16" fmla="*/ 2033 w 2072"/>
                <a:gd name="T17" fmla="*/ 1865 h 2040"/>
                <a:gd name="T18" fmla="*/ 1552 w 2072"/>
                <a:gd name="T19" fmla="*/ 1384 h 2040"/>
                <a:gd name="T20" fmla="*/ 173 w 2072"/>
                <a:gd name="T21" fmla="*/ 909 h 2040"/>
                <a:gd name="T22" fmla="*/ 909 w 2072"/>
                <a:gd name="T23" fmla="*/ 173 h 2040"/>
                <a:gd name="T24" fmla="*/ 1645 w 2072"/>
                <a:gd name="T25" fmla="*/ 909 h 2040"/>
                <a:gd name="T26" fmla="*/ 909 w 2072"/>
                <a:gd name="T27" fmla="*/ 1645 h 2040"/>
                <a:gd name="T28" fmla="*/ 173 w 2072"/>
                <a:gd name="T29" fmla="*/ 909 h 2040"/>
                <a:gd name="T30" fmla="*/ 1987 w 2072"/>
                <a:gd name="T31" fmla="*/ 1956 h 2040"/>
                <a:gd name="T32" fmla="*/ 1943 w 2072"/>
                <a:gd name="T33" fmla="*/ 1956 h 2040"/>
                <a:gd name="T34" fmla="*/ 1468 w 2072"/>
                <a:gd name="T35" fmla="*/ 1481 h 2040"/>
                <a:gd name="T36" fmla="*/ 1511 w 2072"/>
                <a:gd name="T37" fmla="*/ 1434 h 2040"/>
                <a:gd name="T38" fmla="*/ 1987 w 2072"/>
                <a:gd name="T39" fmla="*/ 1911 h 2040"/>
                <a:gd name="T40" fmla="*/ 1997 w 2072"/>
                <a:gd name="T41" fmla="*/ 1933 h 2040"/>
                <a:gd name="T42" fmla="*/ 1987 w 2072"/>
                <a:gd name="T43" fmla="*/ 195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2" h="2040">
                  <a:moveTo>
                    <a:pt x="1552" y="1384"/>
                  </a:moveTo>
                  <a:cubicBezTo>
                    <a:pt x="1815" y="1028"/>
                    <a:pt x="1740" y="527"/>
                    <a:pt x="1384" y="263"/>
                  </a:cubicBezTo>
                  <a:cubicBezTo>
                    <a:pt x="1029" y="0"/>
                    <a:pt x="527" y="75"/>
                    <a:pt x="264" y="431"/>
                  </a:cubicBezTo>
                  <a:cubicBezTo>
                    <a:pt x="0" y="787"/>
                    <a:pt x="75" y="1289"/>
                    <a:pt x="431" y="1552"/>
                  </a:cubicBezTo>
                  <a:cubicBezTo>
                    <a:pt x="728" y="1771"/>
                    <a:pt x="1136" y="1760"/>
                    <a:pt x="1420" y="1524"/>
                  </a:cubicBezTo>
                  <a:cubicBezTo>
                    <a:pt x="1897" y="2001"/>
                    <a:pt x="1897" y="2001"/>
                    <a:pt x="1897" y="2001"/>
                  </a:cubicBezTo>
                  <a:cubicBezTo>
                    <a:pt x="1934" y="2039"/>
                    <a:pt x="1994" y="2040"/>
                    <a:pt x="2033" y="2003"/>
                  </a:cubicBezTo>
                  <a:cubicBezTo>
                    <a:pt x="2071" y="1966"/>
                    <a:pt x="2072" y="1906"/>
                    <a:pt x="2035" y="1868"/>
                  </a:cubicBezTo>
                  <a:cubicBezTo>
                    <a:pt x="2034" y="1867"/>
                    <a:pt x="2033" y="1866"/>
                    <a:pt x="2033" y="1865"/>
                  </a:cubicBezTo>
                  <a:lnTo>
                    <a:pt x="1552" y="1384"/>
                  </a:lnTo>
                  <a:close/>
                  <a:moveTo>
                    <a:pt x="173" y="909"/>
                  </a:moveTo>
                  <a:cubicBezTo>
                    <a:pt x="173" y="503"/>
                    <a:pt x="503" y="173"/>
                    <a:pt x="909" y="173"/>
                  </a:cubicBezTo>
                  <a:cubicBezTo>
                    <a:pt x="1315" y="173"/>
                    <a:pt x="1645" y="503"/>
                    <a:pt x="1645" y="909"/>
                  </a:cubicBezTo>
                  <a:cubicBezTo>
                    <a:pt x="1645" y="1315"/>
                    <a:pt x="1315" y="1645"/>
                    <a:pt x="909" y="1645"/>
                  </a:cubicBezTo>
                  <a:cubicBezTo>
                    <a:pt x="503" y="1645"/>
                    <a:pt x="173" y="1315"/>
                    <a:pt x="173" y="909"/>
                  </a:cubicBezTo>
                  <a:close/>
                  <a:moveTo>
                    <a:pt x="1987" y="1956"/>
                  </a:moveTo>
                  <a:cubicBezTo>
                    <a:pt x="1975" y="1968"/>
                    <a:pt x="1955" y="1968"/>
                    <a:pt x="1943" y="1956"/>
                  </a:cubicBezTo>
                  <a:cubicBezTo>
                    <a:pt x="1468" y="1481"/>
                    <a:pt x="1468" y="1481"/>
                    <a:pt x="1468" y="1481"/>
                  </a:cubicBezTo>
                  <a:cubicBezTo>
                    <a:pt x="1483" y="1466"/>
                    <a:pt x="1497" y="1450"/>
                    <a:pt x="1511" y="1434"/>
                  </a:cubicBezTo>
                  <a:cubicBezTo>
                    <a:pt x="1987" y="1911"/>
                    <a:pt x="1987" y="1911"/>
                    <a:pt x="1987" y="1911"/>
                  </a:cubicBezTo>
                  <a:cubicBezTo>
                    <a:pt x="1994" y="1916"/>
                    <a:pt x="1997" y="1925"/>
                    <a:pt x="1997" y="1933"/>
                  </a:cubicBezTo>
                  <a:cubicBezTo>
                    <a:pt x="1997" y="1942"/>
                    <a:pt x="1994" y="1950"/>
                    <a:pt x="1987" y="1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E2B40D3-70B2-441E-8C20-F51A514F6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62013" y="4435476"/>
              <a:ext cx="117475" cy="234950"/>
            </a:xfrm>
            <a:custGeom>
              <a:avLst/>
              <a:gdLst>
                <a:gd name="T0" fmla="*/ 32 w 192"/>
                <a:gd name="T1" fmla="*/ 384 h 384"/>
                <a:gd name="T2" fmla="*/ 160 w 192"/>
                <a:gd name="T3" fmla="*/ 384 h 384"/>
                <a:gd name="T4" fmla="*/ 192 w 192"/>
                <a:gd name="T5" fmla="*/ 352 h 384"/>
                <a:gd name="T6" fmla="*/ 192 w 192"/>
                <a:gd name="T7" fmla="*/ 32 h 384"/>
                <a:gd name="T8" fmla="*/ 160 w 192"/>
                <a:gd name="T9" fmla="*/ 0 h 384"/>
                <a:gd name="T10" fmla="*/ 32 w 192"/>
                <a:gd name="T11" fmla="*/ 0 h 384"/>
                <a:gd name="T12" fmla="*/ 0 w 192"/>
                <a:gd name="T13" fmla="*/ 32 h 384"/>
                <a:gd name="T14" fmla="*/ 0 w 192"/>
                <a:gd name="T15" fmla="*/ 352 h 384"/>
                <a:gd name="T16" fmla="*/ 32 w 192"/>
                <a:gd name="T17" fmla="*/ 384 h 384"/>
                <a:gd name="T18" fmla="*/ 64 w 192"/>
                <a:gd name="T19" fmla="*/ 64 h 384"/>
                <a:gd name="T20" fmla="*/ 128 w 192"/>
                <a:gd name="T21" fmla="*/ 64 h 384"/>
                <a:gd name="T22" fmla="*/ 128 w 192"/>
                <a:gd name="T23" fmla="*/ 320 h 384"/>
                <a:gd name="T24" fmla="*/ 64 w 192"/>
                <a:gd name="T25" fmla="*/ 320 h 384"/>
                <a:gd name="T26" fmla="*/ 64 w 192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384">
                  <a:moveTo>
                    <a:pt x="32" y="384"/>
                  </a:moveTo>
                  <a:cubicBezTo>
                    <a:pt x="160" y="384"/>
                    <a:pt x="160" y="384"/>
                    <a:pt x="160" y="384"/>
                  </a:cubicBezTo>
                  <a:cubicBezTo>
                    <a:pt x="178" y="384"/>
                    <a:pt x="192" y="370"/>
                    <a:pt x="192" y="35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E503ACF-7677-4814-9C19-63C4C6586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4850" y="4395788"/>
              <a:ext cx="117475" cy="274638"/>
            </a:xfrm>
            <a:custGeom>
              <a:avLst/>
              <a:gdLst>
                <a:gd name="T0" fmla="*/ 32 w 192"/>
                <a:gd name="T1" fmla="*/ 448 h 448"/>
                <a:gd name="T2" fmla="*/ 160 w 192"/>
                <a:gd name="T3" fmla="*/ 448 h 448"/>
                <a:gd name="T4" fmla="*/ 192 w 192"/>
                <a:gd name="T5" fmla="*/ 416 h 448"/>
                <a:gd name="T6" fmla="*/ 192 w 192"/>
                <a:gd name="T7" fmla="*/ 32 h 448"/>
                <a:gd name="T8" fmla="*/ 160 w 192"/>
                <a:gd name="T9" fmla="*/ 0 h 448"/>
                <a:gd name="T10" fmla="*/ 32 w 192"/>
                <a:gd name="T11" fmla="*/ 0 h 448"/>
                <a:gd name="T12" fmla="*/ 0 w 192"/>
                <a:gd name="T13" fmla="*/ 32 h 448"/>
                <a:gd name="T14" fmla="*/ 0 w 192"/>
                <a:gd name="T15" fmla="*/ 416 h 448"/>
                <a:gd name="T16" fmla="*/ 32 w 192"/>
                <a:gd name="T17" fmla="*/ 448 h 448"/>
                <a:gd name="T18" fmla="*/ 64 w 192"/>
                <a:gd name="T19" fmla="*/ 64 h 448"/>
                <a:gd name="T20" fmla="*/ 128 w 192"/>
                <a:gd name="T21" fmla="*/ 64 h 448"/>
                <a:gd name="T22" fmla="*/ 128 w 192"/>
                <a:gd name="T23" fmla="*/ 384 h 448"/>
                <a:gd name="T24" fmla="*/ 64 w 192"/>
                <a:gd name="T25" fmla="*/ 384 h 448"/>
                <a:gd name="T26" fmla="*/ 64 w 192"/>
                <a:gd name="T27" fmla="*/ 6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448">
                  <a:moveTo>
                    <a:pt x="32" y="448"/>
                  </a:moveTo>
                  <a:cubicBezTo>
                    <a:pt x="160" y="448"/>
                    <a:pt x="160" y="448"/>
                    <a:pt x="160" y="448"/>
                  </a:cubicBezTo>
                  <a:cubicBezTo>
                    <a:pt x="178" y="448"/>
                    <a:pt x="192" y="434"/>
                    <a:pt x="192" y="416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4"/>
                    <a:pt x="14" y="448"/>
                    <a:pt x="32" y="448"/>
                  </a:cubicBezTo>
                  <a:close/>
                  <a:moveTo>
                    <a:pt x="64" y="64"/>
                  </a:moveTo>
                  <a:cubicBezTo>
                    <a:pt x="128" y="64"/>
                    <a:pt x="128" y="64"/>
                    <a:pt x="128" y="6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64" y="384"/>
                    <a:pt x="64" y="384"/>
                    <a:pt x="64" y="384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DAD541A-2987-4279-ADF6-FD601DBE3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9275" y="4356101"/>
              <a:ext cx="117475" cy="314325"/>
            </a:xfrm>
            <a:custGeom>
              <a:avLst/>
              <a:gdLst>
                <a:gd name="T0" fmla="*/ 160 w 192"/>
                <a:gd name="T1" fmla="*/ 0 h 512"/>
                <a:gd name="T2" fmla="*/ 32 w 192"/>
                <a:gd name="T3" fmla="*/ 0 h 512"/>
                <a:gd name="T4" fmla="*/ 0 w 192"/>
                <a:gd name="T5" fmla="*/ 32 h 512"/>
                <a:gd name="T6" fmla="*/ 0 w 192"/>
                <a:gd name="T7" fmla="*/ 480 h 512"/>
                <a:gd name="T8" fmla="*/ 32 w 192"/>
                <a:gd name="T9" fmla="*/ 512 h 512"/>
                <a:gd name="T10" fmla="*/ 160 w 192"/>
                <a:gd name="T11" fmla="*/ 512 h 512"/>
                <a:gd name="T12" fmla="*/ 192 w 192"/>
                <a:gd name="T13" fmla="*/ 480 h 512"/>
                <a:gd name="T14" fmla="*/ 192 w 192"/>
                <a:gd name="T15" fmla="*/ 32 h 512"/>
                <a:gd name="T16" fmla="*/ 160 w 192"/>
                <a:gd name="T17" fmla="*/ 0 h 512"/>
                <a:gd name="T18" fmla="*/ 128 w 192"/>
                <a:gd name="T19" fmla="*/ 448 h 512"/>
                <a:gd name="T20" fmla="*/ 64 w 192"/>
                <a:gd name="T21" fmla="*/ 448 h 512"/>
                <a:gd name="T22" fmla="*/ 64 w 192"/>
                <a:gd name="T23" fmla="*/ 64 h 512"/>
                <a:gd name="T24" fmla="*/ 128 w 192"/>
                <a:gd name="T25" fmla="*/ 64 h 512"/>
                <a:gd name="T26" fmla="*/ 128 w 192"/>
                <a:gd name="T27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512">
                  <a:moveTo>
                    <a:pt x="16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8"/>
                    <a:pt x="14" y="512"/>
                    <a:pt x="32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178" y="512"/>
                    <a:pt x="192" y="498"/>
                    <a:pt x="192" y="480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lose/>
                  <a:moveTo>
                    <a:pt x="128" y="448"/>
                  </a:moveTo>
                  <a:cubicBezTo>
                    <a:pt x="64" y="448"/>
                    <a:pt x="64" y="448"/>
                    <a:pt x="64" y="44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28" y="64"/>
                    <a:pt x="128" y="64"/>
                    <a:pt x="128" y="64"/>
                  </a:cubicBezTo>
                  <a:lnTo>
                    <a:pt x="128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27C22315-E5AF-4F24-88F9-CB6AB7E0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925" y="4081463"/>
              <a:ext cx="131763" cy="93663"/>
            </a:xfrm>
            <a:custGeom>
              <a:avLst/>
              <a:gdLst>
                <a:gd name="T0" fmla="*/ 132 w 215"/>
                <a:gd name="T1" fmla="*/ 64 h 151"/>
                <a:gd name="T2" fmla="*/ 215 w 215"/>
                <a:gd name="T3" fmla="*/ 64 h 151"/>
                <a:gd name="T4" fmla="*/ 215 w 215"/>
                <a:gd name="T5" fmla="*/ 0 h 151"/>
                <a:gd name="T6" fmla="*/ 119 w 215"/>
                <a:gd name="T7" fmla="*/ 0 h 151"/>
                <a:gd name="T8" fmla="*/ 96 w 215"/>
                <a:gd name="T9" fmla="*/ 9 h 151"/>
                <a:gd name="T10" fmla="*/ 0 w 215"/>
                <a:gd name="T11" fmla="*/ 105 h 151"/>
                <a:gd name="T12" fmla="*/ 46 w 215"/>
                <a:gd name="T13" fmla="*/ 151 h 151"/>
                <a:gd name="T14" fmla="*/ 132 w 215"/>
                <a:gd name="T15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132" y="64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1" y="0"/>
                    <a:pt x="102" y="3"/>
                    <a:pt x="96" y="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6" y="151"/>
                    <a:pt x="46" y="151"/>
                    <a:pt x="46" y="151"/>
                  </a:cubicBezTo>
                  <a:lnTo>
                    <a:pt x="13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6E9B25CB-5EDE-4F43-95BF-53487A8F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08146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83D7A9F0-856E-4247-A559-F5E3835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160838"/>
              <a:ext cx="396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36A06170-56B1-4211-90CF-2E5B07E9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00" y="4160838"/>
              <a:ext cx="968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A4EA0809-738E-4248-91F7-E4939164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475" y="4238626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AA353F4E-D515-4479-912A-6B7B3E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700" y="5087938"/>
              <a:ext cx="131763" cy="93663"/>
            </a:xfrm>
            <a:custGeom>
              <a:avLst/>
              <a:gdLst>
                <a:gd name="T0" fmla="*/ 83 w 215"/>
                <a:gd name="T1" fmla="*/ 87 h 151"/>
                <a:gd name="T2" fmla="*/ 0 w 215"/>
                <a:gd name="T3" fmla="*/ 87 h 151"/>
                <a:gd name="T4" fmla="*/ 0 w 215"/>
                <a:gd name="T5" fmla="*/ 151 h 151"/>
                <a:gd name="T6" fmla="*/ 96 w 215"/>
                <a:gd name="T7" fmla="*/ 151 h 151"/>
                <a:gd name="T8" fmla="*/ 119 w 215"/>
                <a:gd name="T9" fmla="*/ 142 h 151"/>
                <a:gd name="T10" fmla="*/ 215 w 215"/>
                <a:gd name="T11" fmla="*/ 46 h 151"/>
                <a:gd name="T12" fmla="*/ 169 w 215"/>
                <a:gd name="T13" fmla="*/ 0 h 151"/>
                <a:gd name="T14" fmla="*/ 83 w 215"/>
                <a:gd name="T15" fmla="*/ 8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51">
                  <a:moveTo>
                    <a:pt x="83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04" y="151"/>
                    <a:pt x="113" y="148"/>
                    <a:pt x="119" y="142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83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4030DBF4-6224-49C9-A3A0-8B1B08C00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141913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F749F18-E56E-474F-BD9D-B9DD63EC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79488" y="50625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68C57248-310C-425B-B74C-839A2814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5062538"/>
              <a:ext cx="98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EE20CDD9-D381-4B32-A5C7-FEBCADCF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7600" y="4984751"/>
              <a:ext cx="176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FA0CFA0B-E82E-4A3A-909A-44096418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2013" y="4710113"/>
              <a:ext cx="430213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78CE00-1E00-4C90-A68F-62B5E798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173" y="1069106"/>
            <a:ext cx="4735186" cy="35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648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3E08A-CE16-4095-AA00-4250A259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76EF0D-24B5-4BD8-AF00-705E4E0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 analysis demo </a:t>
            </a:r>
          </a:p>
        </p:txBody>
      </p:sp>
      <p:pic>
        <p:nvPicPr>
          <p:cNvPr id="4" name="essay analysis_video">
            <a:hlinkClick r:id="" action="ppaction://media"/>
            <a:extLst>
              <a:ext uri="{FF2B5EF4-FFF2-40B4-BE49-F238E27FC236}">
                <a16:creationId xmlns:a16="http://schemas.microsoft.com/office/drawing/2014/main" id="{263A0536-77E7-4BCA-B69C-1D7D4F0362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7819" y="1200150"/>
            <a:ext cx="852758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2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7" name="Rounded Rectangle 46">
            <a:extLst>
              <a:ext uri="{FF2B5EF4-FFF2-40B4-BE49-F238E27FC236}">
                <a16:creationId xmlns:a16="http://schemas.microsoft.com/office/drawing/2014/main" id="{BE16B7E0-1989-4235-AF5A-FD0C505E832E}"/>
              </a:ext>
            </a:extLst>
          </p:cNvPr>
          <p:cNvSpPr/>
          <p:nvPr/>
        </p:nvSpPr>
        <p:spPr bwMode="auto">
          <a:xfrm>
            <a:off x="129540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Research Question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en-US" sz="1400" dirty="0">
                <a:solidFill>
                  <a:schemeClr val="accent1"/>
                </a:solidFill>
              </a:rPr>
              <a:t>how to build text analytics system that can identify themes with human level performance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>
            <a:extLst>
              <a:ext uri="{FF2B5EF4-FFF2-40B4-BE49-F238E27FC236}">
                <a16:creationId xmlns:a16="http://schemas.microsoft.com/office/drawing/2014/main" id="{C5126091-15E3-403A-86D7-05F1F6B1F3F4}"/>
              </a:ext>
            </a:extLst>
          </p:cNvPr>
          <p:cNvSpPr/>
          <p:nvPr/>
        </p:nvSpPr>
        <p:spPr bwMode="auto">
          <a:xfrm>
            <a:off x="1329690" y="2908724"/>
            <a:ext cx="3013712" cy="1656047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Limitations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</a:p>
          <a:p>
            <a:pPr marL="285750" indent="-28575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only quantitative evaluation was performed </a:t>
            </a:r>
          </a:p>
          <a:p>
            <a:pPr marL="285750" indent="-28575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System can not identify multiple themes from a sentence.</a:t>
            </a: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817C4475-524D-4F33-8D7B-28D32F2A2C55}"/>
              </a:ext>
            </a:extLst>
          </p:cNvPr>
          <p:cNvSpPr/>
          <p:nvPr/>
        </p:nvSpPr>
        <p:spPr bwMode="auto">
          <a:xfrm>
            <a:off x="4800600" y="1097281"/>
            <a:ext cx="3200400" cy="16560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Results show that models that are built on “semantic sentence similarity” performs better than models with “word or phrase level” similarity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A7205D36-2B10-45C3-BBF2-153AAAE044B7}"/>
              </a:ext>
            </a:extLst>
          </p:cNvPr>
          <p:cNvSpPr/>
          <p:nvPr/>
        </p:nvSpPr>
        <p:spPr bwMode="auto">
          <a:xfrm>
            <a:off x="4800599" y="2908332"/>
            <a:ext cx="3733801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Future research: Improve the </a:t>
            </a:r>
            <a:r>
              <a:rPr lang="en-US" sz="1400" b="1" i="1" dirty="0" err="1">
                <a:solidFill>
                  <a:schemeClr val="accent5"/>
                </a:solidFill>
              </a:rPr>
              <a:t>EssayIQ</a:t>
            </a:r>
            <a:r>
              <a:rPr lang="en-US" sz="1400" dirty="0">
                <a:solidFill>
                  <a:schemeClr val="accent5"/>
                </a:solidFill>
              </a:rPr>
              <a:t> system to identify clause-based theme identification, multiple theme detection in same clause or sentence. Suggest automatic feedback. Perform Qualitative evaluation.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C3E40A7-A7EC-4936-9DAB-36659322C407}"/>
              </a:ext>
            </a:extLst>
          </p:cNvPr>
          <p:cNvSpPr txBox="1">
            <a:spLocks/>
          </p:cNvSpPr>
          <p:nvPr/>
        </p:nvSpPr>
        <p:spPr>
          <a:xfrm>
            <a:off x="1019132" y="1214438"/>
            <a:ext cx="3324268" cy="5591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Word2Vec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papers.nips.cc/paper/5021-distributed-representations-of-words-and-phrases-and-their-compositionality.pdf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3EFE372B-4A08-4915-A5A0-61841AA5ACEE}"/>
              </a:ext>
            </a:extLst>
          </p:cNvPr>
          <p:cNvSpPr txBox="1">
            <a:spLocks/>
          </p:cNvSpPr>
          <p:nvPr/>
        </p:nvSpPr>
        <p:spPr>
          <a:xfrm>
            <a:off x="1019132" y="3232717"/>
            <a:ext cx="3324268" cy="5947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Automated Essay Scoring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journals.sagepub.com/doi/abs/10.1177/0146621605278217?journalCode=apma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5522E7-3D4E-4D97-AFC9-665EBC87BE5C}"/>
              </a:ext>
            </a:extLst>
          </p:cNvPr>
          <p:cNvSpPr txBox="1">
            <a:spLocks/>
          </p:cNvSpPr>
          <p:nvPr/>
        </p:nvSpPr>
        <p:spPr>
          <a:xfrm>
            <a:off x="5420900" y="1095046"/>
            <a:ext cx="3324268" cy="79791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Conceptvector</a:t>
            </a:r>
            <a:br>
              <a:rPr lang="en-US" sz="1100" b="1" dirty="0">
                <a:solidFill>
                  <a:schemeClr val="tx2"/>
                </a:solidFill>
                <a:latin typeface="+mn-lt"/>
              </a:rPr>
            </a:br>
            <a:r>
              <a:rPr lang="en-US" sz="11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www.researchgate.net/publication/319414054_ConceptVector_Text_Visual_Analytics_via_Interactive_Lexicon_Building_Using_Word_Embedding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2906AD68-A521-4E3C-9C58-553AB20E3B62}"/>
              </a:ext>
            </a:extLst>
          </p:cNvPr>
          <p:cNvSpPr txBox="1">
            <a:spLocks/>
          </p:cNvSpPr>
          <p:nvPr/>
        </p:nvSpPr>
        <p:spPr>
          <a:xfrm>
            <a:off x="5420900" y="2170057"/>
            <a:ext cx="3324268" cy="3927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Universal Sentence Encoder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arxiv.org/abs/1803.11175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9C28BF-7D65-4104-A0F2-56F71F7DA105}"/>
              </a:ext>
            </a:extLst>
          </p:cNvPr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4C302-7A92-49B7-94A8-20853960F1F9}"/>
              </a:ext>
            </a:extLst>
          </p:cNvPr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C09A899E-1FD8-4B45-987B-B331B93E31FC}"/>
              </a:ext>
            </a:extLst>
          </p:cNvPr>
          <p:cNvSpPr txBox="1">
            <a:spLocks/>
          </p:cNvSpPr>
          <p:nvPr/>
        </p:nvSpPr>
        <p:spPr>
          <a:xfrm>
            <a:off x="1028505" y="2205751"/>
            <a:ext cx="3324268" cy="5947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Word2vec for Phrases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towardsdatascience.com/word2vec-for-phrases-learning-embeddings-for-more-than-one-word-727b6cf723cf</a:t>
            </a:r>
            <a:endParaRPr lang="en-US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CBEA40-C074-4B84-B982-007918D7CFC5}"/>
              </a:ext>
            </a:extLst>
          </p:cNvPr>
          <p:cNvSpPr/>
          <p:nvPr/>
        </p:nvSpPr>
        <p:spPr>
          <a:xfrm flipH="1">
            <a:off x="405475" y="3256027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id="{B1AAE70E-ACBA-4166-9D3C-A91DDB6D7511}"/>
              </a:ext>
            </a:extLst>
          </p:cNvPr>
          <p:cNvSpPr txBox="1">
            <a:spLocks/>
          </p:cNvSpPr>
          <p:nvPr/>
        </p:nvSpPr>
        <p:spPr>
          <a:xfrm>
            <a:off x="5426598" y="3078031"/>
            <a:ext cx="3324268" cy="5947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Inter-observer agreement: kappa statistic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web2.cs.columbia.edu/~julia/courses/CS6998/Interrater_agreement.Kappa_statistic.pdf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FAA-620A-49CA-BED3-4956D277DB19}"/>
              </a:ext>
            </a:extLst>
          </p:cNvPr>
          <p:cNvSpPr/>
          <p:nvPr/>
        </p:nvSpPr>
        <p:spPr>
          <a:xfrm flipH="1">
            <a:off x="4812941" y="3101341"/>
            <a:ext cx="550358" cy="5481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2" grpId="0"/>
      <p:bldP spid="13" grpId="0" animBg="1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1978"/>
            <a:ext cx="8368363" cy="4094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Provide effective feedback to students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675D-4614-48F5-99FA-0F491A1F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3A5D9F32-CE51-47DB-A10E-32CD21494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05150"/>
            <a:ext cx="1447800" cy="16002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1F87B0BB-E907-4E46-BE2C-73AFAA37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57350"/>
            <a:ext cx="441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C2B54-F90C-4F39-8F35-9235A576E02B}"/>
              </a:ext>
            </a:extLst>
          </p:cNvPr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chemeClr val="accent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FD56B1-77EF-4242-9DD0-88F3EAA5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83841-6B4B-44D8-9057-A4E587EF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Text">
            <a:extLst>
              <a:ext uri="{FF2B5EF4-FFF2-40B4-BE49-F238E27FC236}">
                <a16:creationId xmlns:a16="http://schemas.microsoft.com/office/drawing/2014/main" id="{39BE6F7F-C3B8-4336-B499-2CF5FB0768E7}"/>
              </a:ext>
            </a:extLst>
          </p:cNvPr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06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1FA11-1533-423C-A0B1-AF31F14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357607-BF41-4200-8107-13CD3C84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109CB-80B2-4F72-B724-DA517B872B85}"/>
              </a:ext>
            </a:extLst>
          </p:cNvPr>
          <p:cNvSpPr txBox="1"/>
          <p:nvPr/>
        </p:nvSpPr>
        <p:spPr>
          <a:xfrm>
            <a:off x="387819" y="1504950"/>
            <a:ext cx="8368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Thanks to my advisor, </a:t>
            </a:r>
            <a:r>
              <a:rPr lang="en-US" dirty="0" err="1"/>
              <a:t>Deokgun</a:t>
            </a:r>
            <a:r>
              <a:rPr lang="en-US" dirty="0"/>
              <a:t> park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Collaborators and committee members: Shirin </a:t>
            </a:r>
            <a:r>
              <a:rPr lang="en-US" dirty="0" err="1"/>
              <a:t>Nilizadeh</a:t>
            </a:r>
            <a:r>
              <a:rPr lang="en-US" dirty="0"/>
              <a:t>, Yan Xiao, Leonidas     </a:t>
            </a:r>
            <a:r>
              <a:rPr lang="en-US" dirty="0" err="1"/>
              <a:t>Fegaras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- Thanks to all HDI lab members for attending. </a:t>
            </a:r>
          </a:p>
        </p:txBody>
      </p:sp>
    </p:spTree>
    <p:extLst>
      <p:ext uri="{BB962C8B-B14F-4D97-AF65-F5344CB8AC3E}">
        <p14:creationId xmlns:p14="http://schemas.microsoft.com/office/powerpoint/2010/main" val="10116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2255520" y="285750"/>
            <a:ext cx="46329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DC4F05E-D6DE-4C67-AFB6-66BB7AC7EC54}"/>
              </a:ext>
            </a:extLst>
          </p:cNvPr>
          <p:cNvSpPr txBox="1">
            <a:spLocks/>
          </p:cNvSpPr>
          <p:nvPr/>
        </p:nvSpPr>
        <p:spPr>
          <a:xfrm>
            <a:off x="990600" y="1428750"/>
            <a:ext cx="77724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Development of Text Analytics for Debriefing Reflection Essays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7B8BB81-6848-4601-A247-FBC701F4BA16}"/>
              </a:ext>
            </a:extLst>
          </p:cNvPr>
          <p:cNvSpPr txBox="1">
            <a:spLocks/>
          </p:cNvSpPr>
          <p:nvPr/>
        </p:nvSpPr>
        <p:spPr>
          <a:xfrm>
            <a:off x="3124200" y="2817971"/>
            <a:ext cx="54102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800" b="1" dirty="0"/>
              <a:t>Md Shadekur Rahman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Department of Computer Science and Engineering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University of Texas at Arlington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MS thesis defense</a:t>
            </a:r>
          </a:p>
        </p:txBody>
      </p:sp>
    </p:spTree>
    <p:extLst>
      <p:ext uri="{BB962C8B-B14F-4D97-AF65-F5344CB8AC3E}">
        <p14:creationId xmlns:p14="http://schemas.microsoft.com/office/powerpoint/2010/main" val="27184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1978"/>
            <a:ext cx="8368363" cy="409459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990600" y="1087655"/>
            <a:ext cx="2362200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to identify themes or concepts in essays and suggest feedback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1748790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675D-4614-48F5-99FA-0F491A1F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3A5D9F32-CE51-47DB-A10E-32CD21494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71" y="3105150"/>
            <a:ext cx="1447800" cy="160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852F60-4C23-44BE-A460-10555846736B}"/>
              </a:ext>
            </a:extLst>
          </p:cNvPr>
          <p:cNvGrpSpPr/>
          <p:nvPr/>
        </p:nvGrpSpPr>
        <p:grpSpPr>
          <a:xfrm>
            <a:off x="4495800" y="1087655"/>
            <a:ext cx="2514600" cy="3461485"/>
            <a:chOff x="495491" y="1087655"/>
            <a:chExt cx="1918256" cy="3461485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85F2EDAB-1B07-446C-93A2-C05C621FA3B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245639-47E2-47A6-B1FC-DC5FCCD43EBD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 a full-fledged text analytics system to find out themes present in the text and provide customized feedback to students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F46DAE0-70EF-4E77-AF4F-7FAFAA9B7846}"/>
              </a:ext>
            </a:extLst>
          </p:cNvPr>
          <p:cNvSpPr/>
          <p:nvPr/>
        </p:nvSpPr>
        <p:spPr bwMode="auto">
          <a:xfrm>
            <a:off x="4876800" y="1352550"/>
            <a:ext cx="1828800" cy="854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938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EE4EC-9589-4F3F-985C-758A3E57C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D0D5D-516E-41B8-AB17-30C890EC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61809"/>
            <a:ext cx="8368363" cy="409459"/>
          </a:xfrm>
        </p:spPr>
        <p:txBody>
          <a:bodyPr/>
          <a:lstStyle/>
          <a:p>
            <a:r>
              <a:rPr lang="en-US" sz="2400" dirty="0"/>
              <a:t>Theme examples: Psychological safety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16D26D-EC6C-4AB2-B5AC-D5499FC04CE3}"/>
              </a:ext>
            </a:extLst>
          </p:cNvPr>
          <p:cNvGrpSpPr/>
          <p:nvPr/>
        </p:nvGrpSpPr>
        <p:grpSpPr>
          <a:xfrm>
            <a:off x="152400" y="1109363"/>
            <a:ext cx="1676400" cy="3372945"/>
            <a:chOff x="495491" y="1087655"/>
            <a:chExt cx="1676400" cy="3372945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AD978210-C229-41B0-832D-BF38F7D7B3FD}"/>
                </a:ext>
              </a:extLst>
            </p:cNvPr>
            <p:cNvSpPr/>
            <p:nvPr/>
          </p:nvSpPr>
          <p:spPr bwMode="auto">
            <a:xfrm>
              <a:off x="495491" y="1087655"/>
              <a:ext cx="1676400" cy="49974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Learning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B68C2A-862B-44EC-B2A4-E621D1297D6B}"/>
                </a:ext>
              </a:extLst>
            </p:cNvPr>
            <p:cNvSpPr/>
            <p:nvPr/>
          </p:nvSpPr>
          <p:spPr bwMode="auto">
            <a:xfrm>
              <a:off x="495491" y="1721210"/>
              <a:ext cx="1676400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Curiosity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root causes of problems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Encouraging questioning, not feeling in trouble for asking questions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“No dumb questions”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F1345-2C9C-469D-9EF8-8B0A21F21051}"/>
              </a:ext>
            </a:extLst>
          </p:cNvPr>
          <p:cNvGrpSpPr/>
          <p:nvPr/>
        </p:nvGrpSpPr>
        <p:grpSpPr>
          <a:xfrm>
            <a:off x="1951995" y="1109363"/>
            <a:ext cx="1685261" cy="3372945"/>
            <a:chOff x="486630" y="1087655"/>
            <a:chExt cx="1685261" cy="337294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67B6602A-73AC-4445-B6BD-9FF44F206A56}"/>
                </a:ext>
              </a:extLst>
            </p:cNvPr>
            <p:cNvSpPr/>
            <p:nvPr/>
          </p:nvSpPr>
          <p:spPr bwMode="auto">
            <a:xfrm>
              <a:off x="495491" y="1087655"/>
              <a:ext cx="1676400" cy="49974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Culture in a unit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20452C-A79A-401C-A282-426FA0D49432}"/>
                </a:ext>
              </a:extLst>
            </p:cNvPr>
            <p:cNvSpPr/>
            <p:nvPr/>
          </p:nvSpPr>
          <p:spPr bwMode="auto">
            <a:xfrm>
              <a:off x="486630" y="1721210"/>
              <a:ext cx="1676400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Daily conversation, open communication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Positive, inviting environment, draw people in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Everybody is important, equally valuable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1ECB7B-F1D3-4418-A10D-52590749F6A0}"/>
              </a:ext>
            </a:extLst>
          </p:cNvPr>
          <p:cNvGrpSpPr/>
          <p:nvPr/>
        </p:nvGrpSpPr>
        <p:grpSpPr>
          <a:xfrm>
            <a:off x="3751591" y="1109363"/>
            <a:ext cx="1755155" cy="3389715"/>
            <a:chOff x="495491" y="1087655"/>
            <a:chExt cx="1755155" cy="3389715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CFB71BA-A67F-48A5-9783-ABFBE0CF469C}"/>
                </a:ext>
              </a:extLst>
            </p:cNvPr>
            <p:cNvSpPr/>
            <p:nvPr/>
          </p:nvSpPr>
          <p:spPr bwMode="auto">
            <a:xfrm>
              <a:off x="495491" y="1087655"/>
              <a:ext cx="1755155" cy="49974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Humility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7D877D-0F62-4957-B04D-638764465BF9}"/>
                </a:ext>
              </a:extLst>
            </p:cNvPr>
            <p:cNvSpPr/>
            <p:nvPr/>
          </p:nvSpPr>
          <p:spPr bwMode="auto">
            <a:xfrm>
              <a:off x="495491" y="1737980"/>
              <a:ext cx="1755155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Examples of own mistakes in the past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Sharing the common fear to speak up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Sharing the anxiety of being dumb when speaking with providers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700784-4B66-4966-B0F0-C7D68BE30DF5}"/>
              </a:ext>
            </a:extLst>
          </p:cNvPr>
          <p:cNvGrpSpPr/>
          <p:nvPr/>
        </p:nvGrpSpPr>
        <p:grpSpPr>
          <a:xfrm>
            <a:off x="5587589" y="1126133"/>
            <a:ext cx="1540662" cy="3372945"/>
            <a:chOff x="461038" y="1087655"/>
            <a:chExt cx="1540662" cy="3372945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EC31C1E7-B246-4C48-A58A-ED3B2CEC9C04}"/>
                </a:ext>
              </a:extLst>
            </p:cNvPr>
            <p:cNvSpPr/>
            <p:nvPr/>
          </p:nvSpPr>
          <p:spPr bwMode="auto">
            <a:xfrm>
              <a:off x="495491" y="1087655"/>
              <a:ext cx="1506209" cy="48297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FF14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Not blaming culture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8F4995-1230-4019-A9DD-C24965EB0320}"/>
                </a:ext>
              </a:extLst>
            </p:cNvPr>
            <p:cNvSpPr/>
            <p:nvPr/>
          </p:nvSpPr>
          <p:spPr bwMode="auto">
            <a:xfrm>
              <a:off x="461038" y="1721210"/>
              <a:ext cx="1540662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Just culture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retaliation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Modeled and demonstrated by leaders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3CC18-3F4F-4718-BB1D-5DB8F9812EB1}"/>
              </a:ext>
            </a:extLst>
          </p:cNvPr>
          <p:cNvGrpSpPr/>
          <p:nvPr/>
        </p:nvGrpSpPr>
        <p:grpSpPr>
          <a:xfrm>
            <a:off x="7391400" y="1109363"/>
            <a:ext cx="1600200" cy="3389715"/>
            <a:chOff x="495491" y="1087655"/>
            <a:chExt cx="1600200" cy="3389715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52CBB277-6F2B-4493-AD1C-FFEAD5CF27B2}"/>
                </a:ext>
              </a:extLst>
            </p:cNvPr>
            <p:cNvSpPr/>
            <p:nvPr/>
          </p:nvSpPr>
          <p:spPr bwMode="auto">
            <a:xfrm>
              <a:off x="495491" y="1087655"/>
              <a:ext cx="1600200" cy="49974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</a:rPr>
                <a:t>Administrative leadership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0FD226-3F19-4DFC-8914-F6B79608C2FF}"/>
                </a:ext>
              </a:extLst>
            </p:cNvPr>
            <p:cNvSpPr/>
            <p:nvPr/>
          </p:nvSpPr>
          <p:spPr bwMode="auto">
            <a:xfrm>
              <a:off x="495491" y="1737980"/>
              <a:ext cx="1600200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Leadership support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Personal relationships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Policy for speaking up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Demonstrate positive culture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2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1978"/>
            <a:ext cx="8368363" cy="409459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675D-4614-48F5-99FA-0F491A1F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388A2-2885-4C78-9D8D-55F568F9250B}"/>
              </a:ext>
            </a:extLst>
          </p:cNvPr>
          <p:cNvGrpSpPr/>
          <p:nvPr/>
        </p:nvGrpSpPr>
        <p:grpSpPr>
          <a:xfrm>
            <a:off x="1371600" y="1294033"/>
            <a:ext cx="7666988" cy="3118937"/>
            <a:chOff x="1182933" y="1409445"/>
            <a:chExt cx="10222649" cy="41585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D168F8-BFD9-471E-9525-238A86CFC027}"/>
                </a:ext>
              </a:extLst>
            </p:cNvPr>
            <p:cNvGrpSpPr/>
            <p:nvPr/>
          </p:nvGrpSpPr>
          <p:grpSpPr>
            <a:xfrm>
              <a:off x="2872380" y="1409445"/>
              <a:ext cx="2847224" cy="898358"/>
              <a:chOff x="-1263576" y="2341270"/>
              <a:chExt cx="2847224" cy="898358"/>
            </a:xfrm>
          </p:grpSpPr>
          <p:sp>
            <p:nvSpPr>
              <p:cNvPr id="48" name="Smiley Face 47">
                <a:extLst>
                  <a:ext uri="{FF2B5EF4-FFF2-40B4-BE49-F238E27FC236}">
                    <a16:creationId xmlns:a16="http://schemas.microsoft.com/office/drawing/2014/main" id="{C4808A88-BC25-4C9C-9507-7F5763AF8C01}"/>
                  </a:ext>
                </a:extLst>
              </p:cNvPr>
              <p:cNvSpPr/>
              <p:nvPr/>
            </p:nvSpPr>
            <p:spPr>
              <a:xfrm>
                <a:off x="1037389" y="2341270"/>
                <a:ext cx="497306" cy="449179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Smiley Face 48">
                <a:extLst>
                  <a:ext uri="{FF2B5EF4-FFF2-40B4-BE49-F238E27FC236}">
                    <a16:creationId xmlns:a16="http://schemas.microsoft.com/office/drawing/2014/main" id="{52E58A69-1898-490F-85C8-844258033936}"/>
                  </a:ext>
                </a:extLst>
              </p:cNvPr>
              <p:cNvSpPr/>
              <p:nvPr/>
            </p:nvSpPr>
            <p:spPr>
              <a:xfrm>
                <a:off x="1037389" y="2790449"/>
                <a:ext cx="497306" cy="449179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3591A1-031B-429E-91E1-EEA8D72B5F06}"/>
                  </a:ext>
                </a:extLst>
              </p:cNvPr>
              <p:cNvSpPr txBox="1"/>
              <p:nvPr/>
            </p:nvSpPr>
            <p:spPr>
              <a:xfrm>
                <a:off x="-1263576" y="2511425"/>
                <a:ext cx="284722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Coaches/ Instructors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4892E1-662C-4D80-AC46-BF8DCB7A19F8}"/>
                </a:ext>
              </a:extLst>
            </p:cNvPr>
            <p:cNvGrpSpPr/>
            <p:nvPr/>
          </p:nvGrpSpPr>
          <p:grpSpPr>
            <a:xfrm>
              <a:off x="1182933" y="1955336"/>
              <a:ext cx="1232247" cy="2233393"/>
              <a:chOff x="849920" y="1374535"/>
              <a:chExt cx="1232247" cy="223339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717C0A-4B19-4BFF-B01E-4F34BAB40398}"/>
                  </a:ext>
                </a:extLst>
              </p:cNvPr>
              <p:cNvGrpSpPr/>
              <p:nvPr/>
            </p:nvGrpSpPr>
            <p:grpSpPr>
              <a:xfrm>
                <a:off x="849920" y="1374535"/>
                <a:ext cx="1232247" cy="2233393"/>
                <a:chOff x="849920" y="1374535"/>
                <a:chExt cx="1232247" cy="2233393"/>
              </a:xfrm>
            </p:grpSpPr>
            <p:sp>
              <p:nvSpPr>
                <p:cNvPr id="44" name="Smiley Face 43">
                  <a:extLst>
                    <a:ext uri="{FF2B5EF4-FFF2-40B4-BE49-F238E27FC236}">
                      <a16:creationId xmlns:a16="http://schemas.microsoft.com/office/drawing/2014/main" id="{EAFF1E36-BA4E-410B-A6D8-8AEE919F6E73}"/>
                    </a:ext>
                  </a:extLst>
                </p:cNvPr>
                <p:cNvSpPr/>
                <p:nvPr/>
              </p:nvSpPr>
              <p:spPr>
                <a:xfrm>
                  <a:off x="1037389" y="2341270"/>
                  <a:ext cx="497306" cy="449179"/>
                </a:xfrm>
                <a:prstGeom prst="smileyF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5" name="Smiley Face 44">
                  <a:extLst>
                    <a:ext uri="{FF2B5EF4-FFF2-40B4-BE49-F238E27FC236}">
                      <a16:creationId xmlns:a16="http://schemas.microsoft.com/office/drawing/2014/main" id="{5F2573DF-4927-4603-9F11-93EAB362C6A6}"/>
                    </a:ext>
                  </a:extLst>
                </p:cNvPr>
                <p:cNvSpPr/>
                <p:nvPr/>
              </p:nvSpPr>
              <p:spPr>
                <a:xfrm>
                  <a:off x="1037389" y="3158749"/>
                  <a:ext cx="497306" cy="449179"/>
                </a:xfrm>
                <a:prstGeom prst="smileyF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Smiley Face 45">
                  <a:extLst>
                    <a:ext uri="{FF2B5EF4-FFF2-40B4-BE49-F238E27FC236}">
                      <a16:creationId xmlns:a16="http://schemas.microsoft.com/office/drawing/2014/main" id="{AC3D01B3-B9E0-4FD1-A371-859BED7B9BAE}"/>
                    </a:ext>
                  </a:extLst>
                </p:cNvPr>
                <p:cNvSpPr/>
                <p:nvPr/>
              </p:nvSpPr>
              <p:spPr>
                <a:xfrm>
                  <a:off x="1037389" y="1892091"/>
                  <a:ext cx="497306" cy="449179"/>
                </a:xfrm>
                <a:prstGeom prst="smileyF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4874AE-D05C-4E2A-BC6C-7814C5C2E367}"/>
                    </a:ext>
                  </a:extLst>
                </p:cNvPr>
                <p:cNvSpPr txBox="1"/>
                <p:nvPr/>
              </p:nvSpPr>
              <p:spPr>
                <a:xfrm>
                  <a:off x="849920" y="1374535"/>
                  <a:ext cx="1232247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Students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21FCDE-3630-4E82-B014-211A56F547AE}"/>
                  </a:ext>
                </a:extLst>
              </p:cNvPr>
              <p:cNvSpPr txBox="1"/>
              <p:nvPr/>
            </p:nvSpPr>
            <p:spPr>
              <a:xfrm>
                <a:off x="850900" y="2746611"/>
                <a:ext cx="8636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…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2498F0-C78F-4EBC-B4C0-221BEF14320F}"/>
                </a:ext>
              </a:extLst>
            </p:cNvPr>
            <p:cNvGrpSpPr/>
            <p:nvPr/>
          </p:nvGrpSpPr>
          <p:grpSpPr>
            <a:xfrm>
              <a:off x="1950626" y="2981178"/>
              <a:ext cx="2320563" cy="2031530"/>
              <a:chOff x="2561389" y="4699000"/>
              <a:chExt cx="2320563" cy="203153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EC6FDD-C930-4BA7-A1E6-E317F4C0BC68}"/>
                  </a:ext>
                </a:extLst>
              </p:cNvPr>
              <p:cNvGrpSpPr/>
              <p:nvPr/>
            </p:nvGrpSpPr>
            <p:grpSpPr>
              <a:xfrm>
                <a:off x="2721142" y="4699000"/>
                <a:ext cx="1431758" cy="1358900"/>
                <a:chOff x="2721142" y="4699000"/>
                <a:chExt cx="1431758" cy="1358900"/>
              </a:xfrm>
            </p:grpSpPr>
            <p:sp>
              <p:nvSpPr>
                <p:cNvPr id="36" name="Vertical Scroll 13">
                  <a:extLst>
                    <a:ext uri="{FF2B5EF4-FFF2-40B4-BE49-F238E27FC236}">
                      <a16:creationId xmlns:a16="http://schemas.microsoft.com/office/drawing/2014/main" id="{369A4187-AAD0-4D63-B1CA-234163D0E454}"/>
                    </a:ext>
                  </a:extLst>
                </p:cNvPr>
                <p:cNvSpPr/>
                <p:nvPr/>
              </p:nvSpPr>
              <p:spPr>
                <a:xfrm>
                  <a:off x="2721142" y="4699000"/>
                  <a:ext cx="669758" cy="596900"/>
                </a:xfrm>
                <a:prstGeom prst="verticalScroll">
                  <a:avLst/>
                </a:prstGeom>
                <a:pattFill prst="dashHorz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7" name="Vertical Scroll 14">
                  <a:extLst>
                    <a:ext uri="{FF2B5EF4-FFF2-40B4-BE49-F238E27FC236}">
                      <a16:creationId xmlns:a16="http://schemas.microsoft.com/office/drawing/2014/main" id="{421D465B-F217-4A55-BEB0-A2DC42138917}"/>
                    </a:ext>
                  </a:extLst>
                </p:cNvPr>
                <p:cNvSpPr/>
                <p:nvPr/>
              </p:nvSpPr>
              <p:spPr>
                <a:xfrm>
                  <a:off x="2873542" y="4851400"/>
                  <a:ext cx="669758" cy="596900"/>
                </a:xfrm>
                <a:prstGeom prst="verticalScroll">
                  <a:avLst/>
                </a:prstGeom>
                <a:pattFill prst="dashHorz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8" name="Vertical Scroll 15">
                  <a:extLst>
                    <a:ext uri="{FF2B5EF4-FFF2-40B4-BE49-F238E27FC236}">
                      <a16:creationId xmlns:a16="http://schemas.microsoft.com/office/drawing/2014/main" id="{3ABCF243-EFE0-40D7-8DDE-499F5A7A3D0D}"/>
                    </a:ext>
                  </a:extLst>
                </p:cNvPr>
                <p:cNvSpPr/>
                <p:nvPr/>
              </p:nvSpPr>
              <p:spPr>
                <a:xfrm>
                  <a:off x="3025942" y="5003800"/>
                  <a:ext cx="669758" cy="596900"/>
                </a:xfrm>
                <a:prstGeom prst="verticalScroll">
                  <a:avLst/>
                </a:prstGeom>
                <a:pattFill prst="dashHorz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9" name="Vertical Scroll 16">
                  <a:extLst>
                    <a:ext uri="{FF2B5EF4-FFF2-40B4-BE49-F238E27FC236}">
                      <a16:creationId xmlns:a16="http://schemas.microsoft.com/office/drawing/2014/main" id="{E66A9FF6-3EED-4C93-A0A2-5BC2FCC018DC}"/>
                    </a:ext>
                  </a:extLst>
                </p:cNvPr>
                <p:cNvSpPr/>
                <p:nvPr/>
              </p:nvSpPr>
              <p:spPr>
                <a:xfrm>
                  <a:off x="3178342" y="5156200"/>
                  <a:ext cx="669758" cy="596900"/>
                </a:xfrm>
                <a:prstGeom prst="verticalScroll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Vertical Scroll 17">
                  <a:extLst>
                    <a:ext uri="{FF2B5EF4-FFF2-40B4-BE49-F238E27FC236}">
                      <a16:creationId xmlns:a16="http://schemas.microsoft.com/office/drawing/2014/main" id="{8AF7B085-A415-4B0E-AA5F-CC5C1859A465}"/>
                    </a:ext>
                  </a:extLst>
                </p:cNvPr>
                <p:cNvSpPr/>
                <p:nvPr/>
              </p:nvSpPr>
              <p:spPr>
                <a:xfrm>
                  <a:off x="3330742" y="5308600"/>
                  <a:ext cx="669758" cy="596900"/>
                </a:xfrm>
                <a:prstGeom prst="verticalScroll">
                  <a:avLst/>
                </a:prstGeom>
                <a:pattFill prst="dashHorz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Vertical Scroll 18">
                  <a:extLst>
                    <a:ext uri="{FF2B5EF4-FFF2-40B4-BE49-F238E27FC236}">
                      <a16:creationId xmlns:a16="http://schemas.microsoft.com/office/drawing/2014/main" id="{D539F68E-4825-4ED0-A9C6-0C636BC1B8A2}"/>
                    </a:ext>
                  </a:extLst>
                </p:cNvPr>
                <p:cNvSpPr/>
                <p:nvPr/>
              </p:nvSpPr>
              <p:spPr>
                <a:xfrm>
                  <a:off x="3483142" y="5461000"/>
                  <a:ext cx="669758" cy="596900"/>
                </a:xfrm>
                <a:prstGeom prst="verticalScroll">
                  <a:avLst/>
                </a:prstGeom>
                <a:pattFill prst="dashHorz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62F5A6-74FE-4848-8CAD-3A8C5AF15394}"/>
                  </a:ext>
                </a:extLst>
              </p:cNvPr>
              <p:cNvSpPr txBox="1"/>
              <p:nvPr/>
            </p:nvSpPr>
            <p:spPr>
              <a:xfrm>
                <a:off x="2561389" y="6114977"/>
                <a:ext cx="232056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Assignments</a:t>
                </a:r>
                <a:br>
                  <a:rPr lang="en-US" sz="1200" dirty="0"/>
                </a:br>
                <a:r>
                  <a:rPr lang="en-US" sz="1200" dirty="0"/>
                  <a:t>(</a:t>
                </a:r>
                <a:r>
                  <a:rPr lang="en-US" sz="1200" dirty="0" err="1"/>
                  <a:t>e.g</a:t>
                </a:r>
                <a:r>
                  <a:rPr lang="en-US" sz="1200" dirty="0"/>
                  <a:t> reflection essays)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5AEE19-88BE-46BC-8A75-4C385AD56CC2}"/>
                </a:ext>
              </a:extLst>
            </p:cNvPr>
            <p:cNvGrpSpPr/>
            <p:nvPr/>
          </p:nvGrpSpPr>
          <p:grpSpPr>
            <a:xfrm>
              <a:off x="8891955" y="3117087"/>
              <a:ext cx="2513627" cy="2450940"/>
              <a:chOff x="8016237" y="2088554"/>
              <a:chExt cx="2513627" cy="245094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45BF4F4-160B-433B-B9EA-34FCECB3E10A}"/>
                  </a:ext>
                </a:extLst>
              </p:cNvPr>
              <p:cNvGrpSpPr/>
              <p:nvPr/>
            </p:nvGrpSpPr>
            <p:grpSpPr>
              <a:xfrm>
                <a:off x="8016237" y="2088554"/>
                <a:ext cx="1760843" cy="1621432"/>
                <a:chOff x="8016237" y="2088554"/>
                <a:chExt cx="1760843" cy="1621432"/>
              </a:xfrm>
            </p:grpSpPr>
            <p:sp>
              <p:nvSpPr>
                <p:cNvPr id="26" name="Horizontal Scroll 35">
                  <a:extLst>
                    <a:ext uri="{FF2B5EF4-FFF2-40B4-BE49-F238E27FC236}">
                      <a16:creationId xmlns:a16="http://schemas.microsoft.com/office/drawing/2014/main" id="{A2804E17-E45B-4D62-BC63-97BC6E8EDA15}"/>
                    </a:ext>
                  </a:extLst>
                </p:cNvPr>
                <p:cNvSpPr/>
                <p:nvPr/>
              </p:nvSpPr>
              <p:spPr>
                <a:xfrm>
                  <a:off x="8016237" y="2088554"/>
                  <a:ext cx="934864" cy="631891"/>
                </a:xfrm>
                <a:prstGeom prst="horizontalScroll">
                  <a:avLst/>
                </a:prstGeom>
                <a:noFill/>
                <a:ln w="28575">
                  <a:solidFill>
                    <a:srgbClr val="515C63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1" name="Horizontal Scroll 40">
                  <a:extLst>
                    <a:ext uri="{FF2B5EF4-FFF2-40B4-BE49-F238E27FC236}">
                      <a16:creationId xmlns:a16="http://schemas.microsoft.com/office/drawing/2014/main" id="{FB9075AD-1FDA-42B8-A3D5-3905793C1D9F}"/>
                    </a:ext>
                  </a:extLst>
                </p:cNvPr>
                <p:cNvSpPr/>
                <p:nvPr/>
              </p:nvSpPr>
              <p:spPr>
                <a:xfrm>
                  <a:off x="8660614" y="2731075"/>
                  <a:ext cx="841248" cy="814598"/>
                </a:xfrm>
                <a:prstGeom prst="horizontalScroll">
                  <a:avLst/>
                </a:prstGeom>
                <a:noFill/>
                <a:ln w="28575">
                  <a:solidFill>
                    <a:schemeClr val="accent1">
                      <a:alpha val="9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3" name="Horizontal Scroll 36">
                  <a:extLst>
                    <a:ext uri="{FF2B5EF4-FFF2-40B4-BE49-F238E27FC236}">
                      <a16:creationId xmlns:a16="http://schemas.microsoft.com/office/drawing/2014/main" id="{0ED53EB4-7A55-4369-9928-CD54D1634428}"/>
                    </a:ext>
                  </a:extLst>
                </p:cNvPr>
                <p:cNvSpPr/>
                <p:nvPr/>
              </p:nvSpPr>
              <p:spPr>
                <a:xfrm>
                  <a:off x="8168839" y="2238163"/>
                  <a:ext cx="934864" cy="631891"/>
                </a:xfrm>
                <a:prstGeom prst="horizontalScroll">
                  <a:avLst>
                    <a:gd name="adj" fmla="val 12500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4" name="Horizontal Scroll 37">
                  <a:extLst>
                    <a:ext uri="{FF2B5EF4-FFF2-40B4-BE49-F238E27FC236}">
                      <a16:creationId xmlns:a16="http://schemas.microsoft.com/office/drawing/2014/main" id="{F3C95A00-4996-438D-B452-AA4FF3E07BC6}"/>
                    </a:ext>
                  </a:extLst>
                </p:cNvPr>
                <p:cNvSpPr/>
                <p:nvPr/>
              </p:nvSpPr>
              <p:spPr>
                <a:xfrm>
                  <a:off x="8321239" y="2390563"/>
                  <a:ext cx="934863" cy="631891"/>
                </a:xfrm>
                <a:prstGeom prst="horizontalScroll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5" name="Horizontal Scroll 38">
                  <a:extLst>
                    <a:ext uri="{FF2B5EF4-FFF2-40B4-BE49-F238E27FC236}">
                      <a16:creationId xmlns:a16="http://schemas.microsoft.com/office/drawing/2014/main" id="{F1698F0E-4047-4099-B458-4AC89D26F16D}"/>
                    </a:ext>
                  </a:extLst>
                </p:cNvPr>
                <p:cNvSpPr/>
                <p:nvPr/>
              </p:nvSpPr>
              <p:spPr>
                <a:xfrm>
                  <a:off x="8473639" y="2542963"/>
                  <a:ext cx="934863" cy="631891"/>
                </a:xfrm>
                <a:prstGeom prst="horizontalScroll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6" name="Horizontal Scroll 41">
                  <a:extLst>
                    <a:ext uri="{FF2B5EF4-FFF2-40B4-BE49-F238E27FC236}">
                      <a16:creationId xmlns:a16="http://schemas.microsoft.com/office/drawing/2014/main" id="{B0EC773B-FCA3-4BDE-B45F-0D6AED35E3AE}"/>
                    </a:ext>
                  </a:extLst>
                </p:cNvPr>
                <p:cNvSpPr/>
                <p:nvPr/>
              </p:nvSpPr>
              <p:spPr>
                <a:xfrm>
                  <a:off x="8842217" y="2934033"/>
                  <a:ext cx="934863" cy="775953"/>
                </a:xfrm>
                <a:prstGeom prst="horizontalScroll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8D17D-2557-4B8E-BC00-85951A77D5EA}"/>
                  </a:ext>
                </a:extLst>
              </p:cNvPr>
              <p:cNvSpPr txBox="1"/>
              <p:nvPr/>
            </p:nvSpPr>
            <p:spPr>
              <a:xfrm>
                <a:off x="8473639" y="3862386"/>
                <a:ext cx="20562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Feedbacks on Assignments</a:t>
                </a:r>
              </a:p>
            </p:txBody>
          </p:sp>
        </p:grpSp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C4727737-B58D-4F10-9BE9-598B73213B3C}"/>
                </a:ext>
              </a:extLst>
            </p:cNvPr>
            <p:cNvSpPr/>
            <p:nvPr/>
          </p:nvSpPr>
          <p:spPr>
            <a:xfrm>
              <a:off x="4617900" y="3145213"/>
              <a:ext cx="1847088" cy="1745707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 err="1">
                  <a:solidFill>
                    <a:srgbClr val="C00000"/>
                  </a:solidFill>
                </a:rPr>
                <a:t>EssayIQ</a:t>
              </a:r>
              <a:endParaRPr lang="en-US" sz="13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Elbow Connector 51">
              <a:extLst>
                <a:ext uri="{FF2B5EF4-FFF2-40B4-BE49-F238E27FC236}">
                  <a16:creationId xmlns:a16="http://schemas.microsoft.com/office/drawing/2014/main" id="{F3326B16-306A-47DB-9543-FF39D1EAFE65}"/>
                </a:ext>
              </a:extLst>
            </p:cNvPr>
            <p:cNvCxnSpPr>
              <a:cxnSpLocks/>
              <a:stCxn id="49" idx="4"/>
              <a:endCxn id="20" idx="0"/>
            </p:cNvCxnSpPr>
            <p:nvPr/>
          </p:nvCxnSpPr>
          <p:spPr>
            <a:xfrm rot="16200000" flipH="1">
              <a:off x="5063016" y="2666785"/>
              <a:ext cx="837410" cy="119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Elbow Connector 54">
              <a:extLst>
                <a:ext uri="{FF2B5EF4-FFF2-40B4-BE49-F238E27FC236}">
                  <a16:creationId xmlns:a16="http://schemas.microsoft.com/office/drawing/2014/main" id="{799E88B3-901B-4B30-8168-31D05527031E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444258" y="3467162"/>
              <a:ext cx="1173643" cy="5509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Elbow Connector 166">
            <a:extLst>
              <a:ext uri="{FF2B5EF4-FFF2-40B4-BE49-F238E27FC236}">
                <a16:creationId xmlns:a16="http://schemas.microsoft.com/office/drawing/2014/main" id="{EACE6173-5988-4ECD-98F5-C8CF7BAEDB06}"/>
              </a:ext>
            </a:extLst>
          </p:cNvPr>
          <p:cNvCxnSpPr>
            <a:cxnSpLocks/>
          </p:cNvCxnSpPr>
          <p:nvPr/>
        </p:nvCxnSpPr>
        <p:spPr>
          <a:xfrm>
            <a:off x="4737389" y="1419961"/>
            <a:ext cx="2339426" cy="1379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Vertical Scroll 18">
            <a:extLst>
              <a:ext uri="{FF2B5EF4-FFF2-40B4-BE49-F238E27FC236}">
                <a16:creationId xmlns:a16="http://schemas.microsoft.com/office/drawing/2014/main" id="{DC7152F2-B7AE-48E1-8141-9F28EAB523ED}"/>
              </a:ext>
            </a:extLst>
          </p:cNvPr>
          <p:cNvSpPr/>
          <p:nvPr/>
        </p:nvSpPr>
        <p:spPr>
          <a:xfrm>
            <a:off x="6086633" y="3420134"/>
            <a:ext cx="502318" cy="447675"/>
          </a:xfrm>
          <a:prstGeom prst="verticalScroll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7" name="Vertical Scroll 18">
            <a:extLst>
              <a:ext uri="{FF2B5EF4-FFF2-40B4-BE49-F238E27FC236}">
                <a16:creationId xmlns:a16="http://schemas.microsoft.com/office/drawing/2014/main" id="{E1A3EBF9-B579-4BC1-A56A-40194524B93A}"/>
              </a:ext>
            </a:extLst>
          </p:cNvPr>
          <p:cNvSpPr/>
          <p:nvPr/>
        </p:nvSpPr>
        <p:spPr>
          <a:xfrm>
            <a:off x="6163068" y="3578848"/>
            <a:ext cx="502318" cy="447675"/>
          </a:xfrm>
          <a:prstGeom prst="verticalScroll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8" name="Vertical Scroll 18">
            <a:extLst>
              <a:ext uri="{FF2B5EF4-FFF2-40B4-BE49-F238E27FC236}">
                <a16:creationId xmlns:a16="http://schemas.microsoft.com/office/drawing/2014/main" id="{275C0719-ED98-431F-907E-CACC9F9B38F7}"/>
              </a:ext>
            </a:extLst>
          </p:cNvPr>
          <p:cNvSpPr/>
          <p:nvPr/>
        </p:nvSpPr>
        <p:spPr>
          <a:xfrm>
            <a:off x="6248448" y="3748572"/>
            <a:ext cx="502318" cy="447675"/>
          </a:xfrm>
          <a:prstGeom prst="verticalScroll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9" name="Vertical Scroll 18">
            <a:extLst>
              <a:ext uri="{FF2B5EF4-FFF2-40B4-BE49-F238E27FC236}">
                <a16:creationId xmlns:a16="http://schemas.microsoft.com/office/drawing/2014/main" id="{80F0D07D-5CCE-4F7E-839F-70745B027AB3}"/>
              </a:ext>
            </a:extLst>
          </p:cNvPr>
          <p:cNvSpPr/>
          <p:nvPr/>
        </p:nvSpPr>
        <p:spPr>
          <a:xfrm>
            <a:off x="6333827" y="3918297"/>
            <a:ext cx="502318" cy="447675"/>
          </a:xfrm>
          <a:prstGeom prst="verticalScroll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C37EEE-BBA4-4D4F-ABDA-A86FA320ADBC}"/>
              </a:ext>
            </a:extLst>
          </p:cNvPr>
          <p:cNvCxnSpPr/>
          <p:nvPr/>
        </p:nvCxnSpPr>
        <p:spPr>
          <a:xfrm>
            <a:off x="5333142" y="3534816"/>
            <a:ext cx="714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A397F7-F403-4CE9-93F6-24E4D0DD8439}"/>
              </a:ext>
            </a:extLst>
          </p:cNvPr>
          <p:cNvCxnSpPr>
            <a:cxnSpLocks/>
          </p:cNvCxnSpPr>
          <p:nvPr/>
        </p:nvCxnSpPr>
        <p:spPr>
          <a:xfrm flipV="1">
            <a:off x="6376062" y="2849854"/>
            <a:ext cx="0" cy="425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347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71978"/>
            <a:ext cx="8368363" cy="409459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675D-4614-48F5-99FA-0F491A1F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61F3DB-CA44-4DEC-81B9-46BCE234E9DA}"/>
              </a:ext>
            </a:extLst>
          </p:cNvPr>
          <p:cNvGrpSpPr/>
          <p:nvPr/>
        </p:nvGrpSpPr>
        <p:grpSpPr>
          <a:xfrm>
            <a:off x="-17541" y="1276350"/>
            <a:ext cx="8954057" cy="3584351"/>
            <a:chOff x="50057" y="168914"/>
            <a:chExt cx="11743954" cy="62334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77A42-E6FB-4DF5-B9C3-CB6F1EE39014}"/>
                </a:ext>
              </a:extLst>
            </p:cNvPr>
            <p:cNvSpPr txBox="1"/>
            <p:nvPr/>
          </p:nvSpPr>
          <p:spPr>
            <a:xfrm>
              <a:off x="3534183" y="5686998"/>
              <a:ext cx="1865376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i="1" dirty="0" err="1">
                  <a:solidFill>
                    <a:srgbClr val="C00000"/>
                  </a:solidFill>
                </a:rPr>
                <a:t>EssayIQ</a:t>
              </a:r>
              <a:endParaRPr lang="en-US" sz="1500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B42A454-86E9-4F94-BBB4-11022D91C8D2}"/>
                </a:ext>
              </a:extLst>
            </p:cNvPr>
            <p:cNvGrpSpPr/>
            <p:nvPr/>
          </p:nvGrpSpPr>
          <p:grpSpPr>
            <a:xfrm>
              <a:off x="50057" y="168914"/>
              <a:ext cx="11743954" cy="6233463"/>
              <a:chOff x="324377" y="370082"/>
              <a:chExt cx="11743954" cy="623346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00C33E-FC33-48C7-9379-B03F0B4D0EEB}"/>
                  </a:ext>
                </a:extLst>
              </p:cNvPr>
              <p:cNvSpPr txBox="1"/>
              <p:nvPr/>
            </p:nvSpPr>
            <p:spPr>
              <a:xfrm>
                <a:off x="3627775" y="1013106"/>
                <a:ext cx="4285446" cy="74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1. Initial development: building themes for assignment perspectives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DC8D6AC-333F-46D5-B8CF-B6C6C7EE4DCC}"/>
                  </a:ext>
                </a:extLst>
              </p:cNvPr>
              <p:cNvSpPr txBox="1"/>
              <p:nvPr/>
            </p:nvSpPr>
            <p:spPr>
              <a:xfrm>
                <a:off x="10275700" y="5359367"/>
                <a:ext cx="1792630" cy="1043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Feedbacks on essays &amp; reflections</a:t>
                </a:r>
              </a:p>
            </p:txBody>
          </p:sp>
          <p:sp>
            <p:nvSpPr>
              <p:cNvPr id="61" name="Rounded Rectangle 9">
                <a:extLst>
                  <a:ext uri="{FF2B5EF4-FFF2-40B4-BE49-F238E27FC236}">
                    <a16:creationId xmlns:a16="http://schemas.microsoft.com/office/drawing/2014/main" id="{C8A434AC-D887-4B40-AE4D-7455AD83D0FD}"/>
                  </a:ext>
                </a:extLst>
              </p:cNvPr>
              <p:cNvSpPr/>
              <p:nvPr/>
            </p:nvSpPr>
            <p:spPr>
              <a:xfrm>
                <a:off x="3455220" y="2746443"/>
                <a:ext cx="6515730" cy="3857102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16BB126-9198-45D3-A065-E0EA77CA5CA4}"/>
                  </a:ext>
                </a:extLst>
              </p:cNvPr>
              <p:cNvGrpSpPr/>
              <p:nvPr/>
            </p:nvGrpSpPr>
            <p:grpSpPr>
              <a:xfrm>
                <a:off x="324377" y="2392072"/>
                <a:ext cx="2491814" cy="2674481"/>
                <a:chOff x="324377" y="2392072"/>
                <a:chExt cx="2491814" cy="2674481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F2BBF6A-0065-4697-B840-2DFF8CED1E32}"/>
                    </a:ext>
                  </a:extLst>
                </p:cNvPr>
                <p:cNvGrpSpPr/>
                <p:nvPr/>
              </p:nvGrpSpPr>
              <p:grpSpPr>
                <a:xfrm>
                  <a:off x="324377" y="3350716"/>
                  <a:ext cx="863600" cy="1715837"/>
                  <a:chOff x="850900" y="1892091"/>
                  <a:chExt cx="863600" cy="1715837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2426B916-6EEF-4255-84BA-417C9F608B14}"/>
                      </a:ext>
                    </a:extLst>
                  </p:cNvPr>
                  <p:cNvGrpSpPr/>
                  <p:nvPr/>
                </p:nvGrpSpPr>
                <p:grpSpPr>
                  <a:xfrm>
                    <a:off x="1037389" y="1892091"/>
                    <a:ext cx="497306" cy="1715837"/>
                    <a:chOff x="1037389" y="1892091"/>
                    <a:chExt cx="497306" cy="1715837"/>
                  </a:xfrm>
                </p:grpSpPr>
                <p:sp>
                  <p:nvSpPr>
                    <p:cNvPr id="87" name="Smiley Face 86">
                      <a:extLst>
                        <a:ext uri="{FF2B5EF4-FFF2-40B4-BE49-F238E27FC236}">
                          <a16:creationId xmlns:a16="http://schemas.microsoft.com/office/drawing/2014/main" id="{071D2DC9-0BE8-44D4-B9F8-B3BB4BC93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389" y="2341270"/>
                      <a:ext cx="497306" cy="449179"/>
                    </a:xfrm>
                    <a:prstGeom prst="smileyFac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88" name="Smiley Face 87">
                      <a:extLst>
                        <a:ext uri="{FF2B5EF4-FFF2-40B4-BE49-F238E27FC236}">
                          <a16:creationId xmlns:a16="http://schemas.microsoft.com/office/drawing/2014/main" id="{A105DBCA-2B80-45E6-BC05-AB255FE03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389" y="3158749"/>
                      <a:ext cx="497306" cy="449179"/>
                    </a:xfrm>
                    <a:prstGeom prst="smileyFac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89" name="Smiley Face 88">
                      <a:extLst>
                        <a:ext uri="{FF2B5EF4-FFF2-40B4-BE49-F238E27FC236}">
                          <a16:creationId xmlns:a16="http://schemas.microsoft.com/office/drawing/2014/main" id="{9F2AAB37-B040-484E-8FF3-CC86DA126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389" y="1892091"/>
                      <a:ext cx="497306" cy="449179"/>
                    </a:xfrm>
                    <a:prstGeom prst="smileyFac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2498FA7-840C-4A32-8C1B-84E7EAA1C75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900" y="2746611"/>
                    <a:ext cx="863600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50" dirty="0"/>
                      <a:t>…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DA13CFC-9A71-44A5-819A-A0F0B7B31476}"/>
                    </a:ext>
                  </a:extLst>
                </p:cNvPr>
                <p:cNvGrpSpPr/>
                <p:nvPr/>
              </p:nvGrpSpPr>
              <p:grpSpPr>
                <a:xfrm>
                  <a:off x="1105748" y="3431390"/>
                  <a:ext cx="938800" cy="1239274"/>
                  <a:chOff x="2671693" y="4601755"/>
                  <a:chExt cx="938800" cy="1239274"/>
                </a:xfrm>
              </p:grpSpPr>
              <p:sp>
                <p:nvSpPr>
                  <p:cNvPr id="82" name="Vertical Scroll 26">
                    <a:extLst>
                      <a:ext uri="{FF2B5EF4-FFF2-40B4-BE49-F238E27FC236}">
                        <a16:creationId xmlns:a16="http://schemas.microsoft.com/office/drawing/2014/main" id="{EEBAD48C-C144-4D35-AEDC-AD7EE30DCDBC}"/>
                      </a:ext>
                    </a:extLst>
                  </p:cNvPr>
                  <p:cNvSpPr/>
                  <p:nvPr/>
                </p:nvSpPr>
                <p:spPr>
                  <a:xfrm>
                    <a:off x="2671693" y="4601755"/>
                    <a:ext cx="669759" cy="596900"/>
                  </a:xfrm>
                  <a:prstGeom prst="verticalScroll">
                    <a:avLst/>
                  </a:prstGeom>
                  <a:no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83" name="Vertical Scroll 27">
                    <a:extLst>
                      <a:ext uri="{FF2B5EF4-FFF2-40B4-BE49-F238E27FC236}">
                        <a16:creationId xmlns:a16="http://schemas.microsoft.com/office/drawing/2014/main" id="{EC6FCB67-3DC2-4F1C-8862-A685CA107497}"/>
                      </a:ext>
                    </a:extLst>
                  </p:cNvPr>
                  <p:cNvSpPr/>
                  <p:nvPr/>
                </p:nvSpPr>
                <p:spPr>
                  <a:xfrm>
                    <a:off x="2788360" y="4891889"/>
                    <a:ext cx="669758" cy="596900"/>
                  </a:xfrm>
                  <a:prstGeom prst="verticalScroll">
                    <a:avLst/>
                  </a:prstGeom>
                  <a:no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4" name="Vertical Scroll 31">
                    <a:extLst>
                      <a:ext uri="{FF2B5EF4-FFF2-40B4-BE49-F238E27FC236}">
                        <a16:creationId xmlns:a16="http://schemas.microsoft.com/office/drawing/2014/main" id="{9296A2DA-0377-44F8-8D53-3ED0302946D7}"/>
                      </a:ext>
                    </a:extLst>
                  </p:cNvPr>
                  <p:cNvSpPr/>
                  <p:nvPr/>
                </p:nvSpPr>
                <p:spPr>
                  <a:xfrm>
                    <a:off x="2940734" y="5244129"/>
                    <a:ext cx="669759" cy="596900"/>
                  </a:xfrm>
                  <a:prstGeom prst="verticalScroll">
                    <a:avLst/>
                  </a:prstGeom>
                  <a:no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5006100-A3BE-4DB3-9020-36A62DAC7845}"/>
                    </a:ext>
                  </a:extLst>
                </p:cNvPr>
                <p:cNvSpPr txBox="1"/>
                <p:nvPr/>
              </p:nvSpPr>
              <p:spPr>
                <a:xfrm>
                  <a:off x="431665" y="2392072"/>
                  <a:ext cx="2384526" cy="749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/>
                    <a:t>Essays &amp; reflections to be reviewed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16843AD-0014-4889-A165-60210A169456}"/>
                  </a:ext>
                </a:extLst>
              </p:cNvPr>
              <p:cNvSpPr/>
              <p:nvPr/>
            </p:nvSpPr>
            <p:spPr>
              <a:xfrm>
                <a:off x="3808504" y="2946351"/>
                <a:ext cx="2431240" cy="16901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1. Identifying additional sentences related to the themes (using </a:t>
                </a:r>
                <a:r>
                  <a:rPr lang="en-US" sz="1100" b="1" i="1" dirty="0">
                    <a:solidFill>
                      <a:schemeClr val="tx1"/>
                    </a:solidFill>
                  </a:rPr>
                  <a:t>theme annotation</a:t>
                </a:r>
                <a:r>
                  <a:rPr lang="en-US" sz="1100" dirty="0">
                    <a:solidFill>
                      <a:schemeClr val="tx1"/>
                    </a:solidFill>
                  </a:rPr>
                  <a:t> process</a:t>
                </a:r>
                <a:r>
                  <a:rPr lang="en-US" sz="1100" i="1" dirty="0">
                    <a:solidFill>
                      <a:schemeClr val="tx1"/>
                    </a:solidFill>
                  </a:rPr>
                  <a:t>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Elbow Connector 68">
                <a:extLst>
                  <a:ext uri="{FF2B5EF4-FFF2-40B4-BE49-F238E27FC236}">
                    <a16:creationId xmlns:a16="http://schemas.microsoft.com/office/drawing/2014/main" id="{BC44DD5F-CB10-43D5-BDC0-A482BCF1AD8E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892173" y="4904174"/>
                <a:ext cx="4666796" cy="57003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D0E4687-9F39-42AC-ABDC-FBF076560520}"/>
                  </a:ext>
                </a:extLst>
              </p:cNvPr>
              <p:cNvGrpSpPr/>
              <p:nvPr/>
            </p:nvGrpSpPr>
            <p:grpSpPr>
              <a:xfrm>
                <a:off x="6878775" y="2904887"/>
                <a:ext cx="2138474" cy="1587544"/>
                <a:chOff x="4773475" y="2736038"/>
                <a:chExt cx="1476065" cy="933055"/>
              </a:xfrm>
            </p:grpSpPr>
            <p:sp>
              <p:nvSpPr>
                <p:cNvPr id="77" name="Can 87">
                  <a:extLst>
                    <a:ext uri="{FF2B5EF4-FFF2-40B4-BE49-F238E27FC236}">
                      <a16:creationId xmlns:a16="http://schemas.microsoft.com/office/drawing/2014/main" id="{1DD4B66E-3FF0-42B4-86F5-B2F93B4C8A18}"/>
                    </a:ext>
                  </a:extLst>
                </p:cNvPr>
                <p:cNvSpPr/>
                <p:nvPr/>
              </p:nvSpPr>
              <p:spPr>
                <a:xfrm>
                  <a:off x="4773475" y="2736038"/>
                  <a:ext cx="1291654" cy="933055"/>
                </a:xfrm>
                <a:prstGeom prst="can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C913028-6182-46FC-AEC5-564775833BED}"/>
                    </a:ext>
                  </a:extLst>
                </p:cNvPr>
                <p:cNvSpPr txBox="1"/>
                <p:nvPr/>
              </p:nvSpPr>
              <p:spPr>
                <a:xfrm>
                  <a:off x="4774498" y="2945676"/>
                  <a:ext cx="1475042" cy="652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 </a:t>
                  </a:r>
                  <a:r>
                    <a:rPr lang="en-US" sz="1100" dirty="0"/>
                    <a:t>2. theme sentences on perspectives for assignment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C03752-0973-4565-8244-765C157762FE}"/>
                  </a:ext>
                </a:extLst>
              </p:cNvPr>
              <p:cNvSpPr txBox="1"/>
              <p:nvPr/>
            </p:nvSpPr>
            <p:spPr>
              <a:xfrm>
                <a:off x="3808503" y="2182962"/>
                <a:ext cx="3562470" cy="481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Initial theme phrases and sentences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CB56CC-F026-436C-86ED-E53C7493671C}"/>
                  </a:ext>
                </a:extLst>
              </p:cNvPr>
              <p:cNvCxnSpPr>
                <a:cxnSpLocks/>
                <a:stCxn id="63" idx="3"/>
                <a:endCxn id="78" idx="1"/>
              </p:cNvCxnSpPr>
              <p:nvPr/>
            </p:nvCxnSpPr>
            <p:spPr>
              <a:xfrm>
                <a:off x="6239744" y="3791402"/>
                <a:ext cx="640512" cy="25493"/>
              </a:xfrm>
              <a:prstGeom prst="straightConnector1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B5E850-ED85-4447-84EA-3F85533A0F93}"/>
                  </a:ext>
                </a:extLst>
              </p:cNvPr>
              <p:cNvSpPr txBox="1"/>
              <p:nvPr/>
            </p:nvSpPr>
            <p:spPr>
              <a:xfrm>
                <a:off x="6558970" y="4972412"/>
                <a:ext cx="2959810" cy="1003588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3. Parsing each essay and highlighting sentences with color codes for targeted perspectives</a:t>
                </a:r>
              </a:p>
            </p:txBody>
          </p:sp>
          <p:cxnSp>
            <p:nvCxnSpPr>
              <p:cNvPr id="69" name="Elbow Connector 120">
                <a:extLst>
                  <a:ext uri="{FF2B5EF4-FFF2-40B4-BE49-F238E27FC236}">
                    <a16:creationId xmlns:a16="http://schemas.microsoft.com/office/drawing/2014/main" id="{5DD1D200-EBF6-4A5D-9720-7BFDE4061E8B}"/>
                  </a:ext>
                </a:extLst>
              </p:cNvPr>
              <p:cNvCxnSpPr>
                <a:cxnSpLocks/>
                <a:stCxn id="77" idx="3"/>
                <a:endCxn id="68" idx="0"/>
              </p:cNvCxnSpPr>
              <p:nvPr/>
            </p:nvCxnSpPr>
            <p:spPr>
              <a:xfrm rot="16200000" flipH="1">
                <a:off x="7686662" y="4620197"/>
                <a:ext cx="479980" cy="224448"/>
              </a:xfrm>
              <a:prstGeom prst="bentConnector3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BD93AC2-F82B-41AC-8834-8E92A5574C18}"/>
                  </a:ext>
                </a:extLst>
              </p:cNvPr>
              <p:cNvGrpSpPr/>
              <p:nvPr/>
            </p:nvGrpSpPr>
            <p:grpSpPr>
              <a:xfrm>
                <a:off x="9070611" y="370082"/>
                <a:ext cx="2229499" cy="846664"/>
                <a:chOff x="4507081" y="636593"/>
                <a:chExt cx="2229499" cy="846664"/>
              </a:xfrm>
            </p:grpSpPr>
            <p:sp>
              <p:nvSpPr>
                <p:cNvPr id="74" name="Smiley Face 73">
                  <a:extLst>
                    <a:ext uri="{FF2B5EF4-FFF2-40B4-BE49-F238E27FC236}">
                      <a16:creationId xmlns:a16="http://schemas.microsoft.com/office/drawing/2014/main" id="{6E98A572-DDC9-47C9-A504-08E60F4E8C5A}"/>
                    </a:ext>
                  </a:extLst>
                </p:cNvPr>
                <p:cNvSpPr/>
                <p:nvPr/>
              </p:nvSpPr>
              <p:spPr>
                <a:xfrm>
                  <a:off x="4922562" y="1073592"/>
                  <a:ext cx="497305" cy="400512"/>
                </a:xfrm>
                <a:prstGeom prst="smileyF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 useBgFill="1">
              <p:nvSpPr>
                <p:cNvPr id="75" name="Smiley Face 74">
                  <a:extLst>
                    <a:ext uri="{FF2B5EF4-FFF2-40B4-BE49-F238E27FC236}">
                      <a16:creationId xmlns:a16="http://schemas.microsoft.com/office/drawing/2014/main" id="{00355F0A-0A5B-49D6-8ABC-52034B8F0883}"/>
                    </a:ext>
                  </a:extLst>
                </p:cNvPr>
                <p:cNvSpPr/>
                <p:nvPr/>
              </p:nvSpPr>
              <p:spPr>
                <a:xfrm>
                  <a:off x="5434626" y="1082745"/>
                  <a:ext cx="497305" cy="400512"/>
                </a:xfrm>
                <a:prstGeom prst="smileyF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6761BCC-92D8-4387-AF71-2AE70C02C4E9}"/>
                    </a:ext>
                  </a:extLst>
                </p:cNvPr>
                <p:cNvSpPr/>
                <p:nvPr/>
              </p:nvSpPr>
              <p:spPr>
                <a:xfrm>
                  <a:off x="4507081" y="636593"/>
                  <a:ext cx="22294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50" dirty="0"/>
                    <a:t>Coaches/ Instructors </a:t>
                  </a: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E02ACE-6751-4D0B-993A-6734106AD721}"/>
                  </a:ext>
                </a:extLst>
              </p:cNvPr>
              <p:cNvSpPr txBox="1"/>
              <p:nvPr/>
            </p:nvSpPr>
            <p:spPr>
              <a:xfrm>
                <a:off x="8426928" y="1216861"/>
                <a:ext cx="3641403" cy="48172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2. Refinement of theme sentences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196FA9D-D31A-4EF2-8288-A43A17BDE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2375" y="1960294"/>
                <a:ext cx="0" cy="156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21E88781-75AB-4E94-B838-2AA4DA31C3C0}"/>
              </a:ext>
            </a:extLst>
          </p:cNvPr>
          <p:cNvSpPr/>
          <p:nvPr/>
        </p:nvSpPr>
        <p:spPr bwMode="auto">
          <a:xfrm>
            <a:off x="4483292" y="3718617"/>
            <a:ext cx="2544829" cy="971837"/>
          </a:xfrm>
          <a:prstGeom prst="ellipse">
            <a:avLst/>
          </a:prstGeom>
          <a:noFill/>
          <a:ln w="57150" cap="flat">
            <a:solidFill>
              <a:schemeClr val="accent5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5" name="Horizontal Scroll 41">
            <a:extLst>
              <a:ext uri="{FF2B5EF4-FFF2-40B4-BE49-F238E27FC236}">
                <a16:creationId xmlns:a16="http://schemas.microsoft.com/office/drawing/2014/main" id="{1F7C23EE-5347-45A3-B05C-6C3139651D69}"/>
              </a:ext>
            </a:extLst>
          </p:cNvPr>
          <p:cNvSpPr/>
          <p:nvPr/>
        </p:nvSpPr>
        <p:spPr>
          <a:xfrm>
            <a:off x="7687605" y="3115918"/>
            <a:ext cx="701148" cy="581965"/>
          </a:xfrm>
          <a:prstGeom prst="horizontalScroll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6" name="Horizontal Scroll 41">
            <a:extLst>
              <a:ext uri="{FF2B5EF4-FFF2-40B4-BE49-F238E27FC236}">
                <a16:creationId xmlns:a16="http://schemas.microsoft.com/office/drawing/2014/main" id="{54ECC9E0-A403-489E-998B-7286B2D77FCE}"/>
              </a:ext>
            </a:extLst>
          </p:cNvPr>
          <p:cNvSpPr/>
          <p:nvPr/>
        </p:nvSpPr>
        <p:spPr>
          <a:xfrm>
            <a:off x="7840005" y="3268318"/>
            <a:ext cx="701148" cy="581965"/>
          </a:xfrm>
          <a:prstGeom prst="horizontalScroll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7" name="Horizontal Scroll 41">
            <a:extLst>
              <a:ext uri="{FF2B5EF4-FFF2-40B4-BE49-F238E27FC236}">
                <a16:creationId xmlns:a16="http://schemas.microsoft.com/office/drawing/2014/main" id="{10CB7945-A956-41F0-9019-98E335AAC757}"/>
              </a:ext>
            </a:extLst>
          </p:cNvPr>
          <p:cNvSpPr/>
          <p:nvPr/>
        </p:nvSpPr>
        <p:spPr>
          <a:xfrm>
            <a:off x="7992405" y="3420718"/>
            <a:ext cx="701148" cy="581965"/>
          </a:xfrm>
          <a:prstGeom prst="horizontalScroll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775D0-8507-44CD-8BFD-107FA11FAA63}"/>
              </a:ext>
            </a:extLst>
          </p:cNvPr>
          <p:cNvCxnSpPr/>
          <p:nvPr/>
        </p:nvCxnSpPr>
        <p:spPr>
          <a:xfrm rot="5400000" flipH="1" flipV="1">
            <a:off x="6148076" y="2976632"/>
            <a:ext cx="1963948" cy="164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E303134-39D8-4B6D-8E5B-B89747EAED5F}"/>
              </a:ext>
            </a:extLst>
          </p:cNvPr>
          <p:cNvCxnSpPr>
            <a:stCxn id="72" idx="1"/>
            <a:endCxn id="77" idx="1"/>
          </p:cNvCxnSpPr>
          <p:nvPr/>
        </p:nvCxnSpPr>
        <p:spPr>
          <a:xfrm rot="10800000" flipV="1">
            <a:off x="5693172" y="1901762"/>
            <a:ext cx="466995" cy="8321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664AF-8F5C-4D94-9604-50A741526450}"/>
              </a:ext>
            </a:extLst>
          </p:cNvPr>
          <p:cNvSpPr txBox="1"/>
          <p:nvPr/>
        </p:nvSpPr>
        <p:spPr>
          <a:xfrm>
            <a:off x="5795586" y="2248601"/>
            <a:ext cx="2426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Perspective present and absent</a:t>
            </a:r>
          </a:p>
        </p:txBody>
      </p:sp>
    </p:spTree>
    <p:extLst>
      <p:ext uri="{BB962C8B-B14F-4D97-AF65-F5344CB8AC3E}">
        <p14:creationId xmlns:p14="http://schemas.microsoft.com/office/powerpoint/2010/main" val="174596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0D348-3E30-4839-BF24-A36553458FA7}"/>
              </a:ext>
            </a:extLst>
          </p:cNvPr>
          <p:cNvSpPr/>
          <p:nvPr/>
        </p:nvSpPr>
        <p:spPr bwMode="auto">
          <a:xfrm>
            <a:off x="387350" y="1085806"/>
            <a:ext cx="1981200" cy="163068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Word2vec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2A6865-F518-4DE4-A2A7-AFCB7D8803F8}"/>
              </a:ext>
            </a:extLst>
          </p:cNvPr>
          <p:cNvSpPr/>
          <p:nvPr/>
        </p:nvSpPr>
        <p:spPr bwMode="auto">
          <a:xfrm>
            <a:off x="2368550" y="1085806"/>
            <a:ext cx="2127250" cy="163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 word to vector according to Contextual Similarity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31C50-7001-40E7-BA43-502F530CCA13}"/>
              </a:ext>
            </a:extLst>
          </p:cNvPr>
          <p:cNvSpPr/>
          <p:nvPr/>
        </p:nvSpPr>
        <p:spPr bwMode="auto">
          <a:xfrm>
            <a:off x="4648200" y="1085806"/>
            <a:ext cx="1898650" cy="165063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Conceptvector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A398D-5818-4D56-9A1C-DA747FC8B00A}"/>
              </a:ext>
            </a:extLst>
          </p:cNvPr>
          <p:cNvSpPr/>
          <p:nvPr/>
        </p:nvSpPr>
        <p:spPr bwMode="auto">
          <a:xfrm>
            <a:off x="6546850" y="1085806"/>
            <a:ext cx="22098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concept building option using word embedding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55B0BB-8D2B-4257-81C8-ED7B593865C3}"/>
              </a:ext>
            </a:extLst>
          </p:cNvPr>
          <p:cNvSpPr/>
          <p:nvPr/>
        </p:nvSpPr>
        <p:spPr bwMode="auto">
          <a:xfrm>
            <a:off x="387350" y="2898507"/>
            <a:ext cx="2127250" cy="165063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Word2vec for phrase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73E67-1ED1-4A84-B1A7-7BB12A2D3A53}"/>
              </a:ext>
            </a:extLst>
          </p:cNvPr>
          <p:cNvSpPr/>
          <p:nvPr/>
        </p:nvSpPr>
        <p:spPr bwMode="auto">
          <a:xfrm>
            <a:off x="2368550" y="2898507"/>
            <a:ext cx="212725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word2vec model not just based on single words, but also combining n-grams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B8AD3-CB83-41CF-B09E-794F2A73D090}"/>
              </a:ext>
            </a:extLst>
          </p:cNvPr>
          <p:cNvSpPr/>
          <p:nvPr/>
        </p:nvSpPr>
        <p:spPr bwMode="auto">
          <a:xfrm>
            <a:off x="4648200" y="2898507"/>
            <a:ext cx="1981200" cy="1650633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Universal Sentence Encoder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6C735D-01D4-4BF0-93FC-B40F3C555AC7}"/>
              </a:ext>
            </a:extLst>
          </p:cNvPr>
          <p:cNvSpPr/>
          <p:nvPr/>
        </p:nvSpPr>
        <p:spPr bwMode="auto">
          <a:xfrm>
            <a:off x="6629400" y="2898507"/>
            <a:ext cx="212725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by Google. Maps words, sentences and short paragraphs to fixed size vector</a:t>
            </a:r>
          </a:p>
        </p:txBody>
      </p:sp>
    </p:spTree>
    <p:extLst>
      <p:ext uri="{BB962C8B-B14F-4D97-AF65-F5344CB8AC3E}">
        <p14:creationId xmlns:p14="http://schemas.microsoft.com/office/powerpoint/2010/main" val="227820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accel="2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9" grpId="0" animBg="1"/>
      <p:bldP spid="39" grpId="0" animBg="1"/>
      <p:bldP spid="48" grpId="0" animBg="1"/>
      <p:bldP spid="56" grpId="0" animBg="1"/>
      <p:bldP spid="61" grpId="0" animBg="1"/>
      <p:bldP spid="6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16958</TotalTime>
  <Words>1619</Words>
  <Application>Microsoft Office PowerPoint</Application>
  <PresentationFormat>On-screen Show (16:9)</PresentationFormat>
  <Paragraphs>262</Paragraphs>
  <Slides>42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Roboto</vt:lpstr>
      <vt:lpstr>Wingdings</vt:lpstr>
      <vt:lpstr>Default Theme</vt:lpstr>
      <vt:lpstr>Custom Design</vt:lpstr>
      <vt:lpstr>PowerPoint Presentation</vt:lpstr>
      <vt:lpstr>PowerPoint Presentation</vt:lpstr>
      <vt:lpstr>Background</vt:lpstr>
      <vt:lpstr>Background</vt:lpstr>
      <vt:lpstr>Research Question</vt:lpstr>
      <vt:lpstr>Theme examples: Psychological safety</vt:lpstr>
      <vt:lpstr>System Overview</vt:lpstr>
      <vt:lpstr>System Architecture</vt:lpstr>
      <vt:lpstr>Literature review</vt:lpstr>
      <vt:lpstr>Methodology for EssayIQ</vt:lpstr>
      <vt:lpstr>Common methodology for Phrase2vec and USE</vt:lpstr>
      <vt:lpstr>Sentence representation</vt:lpstr>
      <vt:lpstr>EssayIQ sentence comparison models</vt:lpstr>
      <vt:lpstr>Steps in building Phrase2Vec model</vt:lpstr>
      <vt:lpstr>Concepts of Phraser method</vt:lpstr>
      <vt:lpstr>Phrase2vec: example of sentence transformation</vt:lpstr>
      <vt:lpstr>Phrase2vec: parameter settings and vocabulary stats</vt:lpstr>
      <vt:lpstr>Phrase2vec: sentence to embedding</vt:lpstr>
      <vt:lpstr>Universal Sentence Encoder (USE) model</vt:lpstr>
      <vt:lpstr>Sentence distance measure</vt:lpstr>
      <vt:lpstr>USE model: Semantic Similarity plot</vt:lpstr>
      <vt:lpstr>Semantic Similarity examples from assignment data</vt:lpstr>
      <vt:lpstr>Dataset: Testing assignments and annotations</vt:lpstr>
      <vt:lpstr>Cohen’s Kappa interpretation</vt:lpstr>
      <vt:lpstr>Inter-coach assignment annotation agreement</vt:lpstr>
      <vt:lpstr>Research Objectives</vt:lpstr>
      <vt:lpstr>Research findings</vt:lpstr>
      <vt:lpstr>EssayIQ evaluation process</vt:lpstr>
      <vt:lpstr>Kappa agreement on Sentence level</vt:lpstr>
      <vt:lpstr>M2V3: Sentence level kappa</vt:lpstr>
      <vt:lpstr>M2V2: Sentence level kappa</vt:lpstr>
      <vt:lpstr>M2V4: Sentence level kappa</vt:lpstr>
      <vt:lpstr>Kappa agreement on Essay level: unweighted and weighted</vt:lpstr>
      <vt:lpstr>M2V3: Essay level kappa</vt:lpstr>
      <vt:lpstr>M2V2: Essay level kappa</vt:lpstr>
      <vt:lpstr>M2V4: Essay level kappa</vt:lpstr>
      <vt:lpstr>Essay analysis demo </vt:lpstr>
      <vt:lpstr>Conclusions / Findings</vt:lpstr>
      <vt:lpstr>References</vt:lpstr>
      <vt:lpstr>PowerPoint Presentation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Md Shadekur Rahman</cp:lastModifiedBy>
  <cp:revision>1781</cp:revision>
  <dcterms:created xsi:type="dcterms:W3CDTF">2015-09-08T18:46:55Z</dcterms:created>
  <dcterms:modified xsi:type="dcterms:W3CDTF">2020-05-28T15:44:25Z</dcterms:modified>
</cp:coreProperties>
</file>