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7" r:id="rId1"/>
  </p:sldMasterIdLst>
  <p:sldIdLst>
    <p:sldId id="256" r:id="rId2"/>
    <p:sldId id="260" r:id="rId3"/>
    <p:sldId id="258" r:id="rId4"/>
    <p:sldId id="257" r:id="rId5"/>
    <p:sldId id="263" r:id="rId6"/>
    <p:sldId id="259" r:id="rId7"/>
    <p:sldId id="261" r:id="rId8"/>
    <p:sldId id="262" r:id="rId9"/>
    <p:sldId id="265" r:id="rId10"/>
    <p:sldId id="266" r:id="rId11"/>
    <p:sldId id="267" r:id="rId12"/>
    <p:sldId id="277" r:id="rId13"/>
    <p:sldId id="278" r:id="rId14"/>
    <p:sldId id="279"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DDC97C3-23E3-4745-B188-E03E6A499E4C}">
          <p14:sldIdLst>
            <p14:sldId id="256"/>
            <p14:sldId id="260"/>
            <p14:sldId id="258"/>
            <p14:sldId id="257"/>
            <p14:sldId id="263"/>
          </p14:sldIdLst>
        </p14:section>
        <p14:section name="Untitled Section" id="{2EC2BB49-28D8-40D3-83B2-49E15B6E7777}">
          <p14:sldIdLst>
            <p14:sldId id="259"/>
            <p14:sldId id="261"/>
            <p14:sldId id="262"/>
            <p14:sldId id="265"/>
            <p14:sldId id="266"/>
            <p14:sldId id="267"/>
            <p14:sldId id="277"/>
            <p14:sldId id="278"/>
            <p14:sldId id="279"/>
            <p14:sldId id="271"/>
            <p14:sldId id="272"/>
            <p14:sldId id="273"/>
            <p14:sldId id="274"/>
            <p14:sldId id="27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em Reda" initials="RR" lastIdx="1" clrIdx="0">
    <p:extLst>
      <p:ext uri="{19B8F6BF-5375-455C-9EA6-DF929625EA0E}">
        <p15:presenceInfo xmlns:p15="http://schemas.microsoft.com/office/powerpoint/2012/main" userId="S::Reem_Reda_1550@fci.helwan.edu.eg::9f08d7eb-6395-4527-886d-49d24316f9c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14" y="-25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69119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405869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13160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85404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36688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36280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4822067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76888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508713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644788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159997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5/2/2023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942723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5/2/2023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3838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5/2/2023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027446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58465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pPr/>
              <a:t>5/2/2023</a:t>
            </a:fld>
            <a:endParaRPr lang="en-US" dirty="0"/>
          </a:p>
        </p:txBody>
      </p:sp>
    </p:spTree>
    <p:extLst>
      <p:ext uri="{BB962C8B-B14F-4D97-AF65-F5344CB8AC3E}">
        <p14:creationId xmlns:p14="http://schemas.microsoft.com/office/powerpoint/2010/main" val="3613377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DE6118-2437-4B30-8E3C-4D2BE6020583}" type="datetimeFigureOut">
              <a:rPr lang="en-US" smtClean="0"/>
              <a:pPr/>
              <a:t>5/2/2023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19886892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18873-749A-5B3C-B04A-AF79251456A8}"/>
              </a:ext>
            </a:extLst>
          </p:cNvPr>
          <p:cNvSpPr>
            <a:spLocks noGrp="1"/>
          </p:cNvSpPr>
          <p:nvPr>
            <p:ph type="ctrTitle"/>
          </p:nvPr>
        </p:nvSpPr>
        <p:spPr/>
        <p:txBody>
          <a:bodyPr/>
          <a:lstStyle/>
          <a:p>
            <a:pPr algn="l"/>
            <a:r>
              <a:rPr lang="en-US" dirty="0"/>
              <a:t>CNN</a:t>
            </a:r>
          </a:p>
        </p:txBody>
      </p:sp>
      <p:sp>
        <p:nvSpPr>
          <p:cNvPr id="3" name="Subtitle 2">
            <a:extLst>
              <a:ext uri="{FF2B5EF4-FFF2-40B4-BE49-F238E27FC236}">
                <a16:creationId xmlns:a16="http://schemas.microsoft.com/office/drawing/2014/main" id="{543C1F0F-1E0A-885E-A7E1-43131FF5FE4D}"/>
              </a:ext>
            </a:extLst>
          </p:cNvPr>
          <p:cNvSpPr>
            <a:spLocks noGrp="1"/>
          </p:cNvSpPr>
          <p:nvPr>
            <p:ph type="subTitle" idx="1"/>
          </p:nvPr>
        </p:nvSpPr>
        <p:spPr/>
        <p:txBody>
          <a:bodyPr/>
          <a:lstStyle/>
          <a:p>
            <a:pPr algn="l"/>
            <a:r>
              <a:rPr lang="en-US" dirty="0"/>
              <a:t>Convolutional Neural Networks (CNN) becomes one of the most appealing approaches recently</a:t>
            </a:r>
          </a:p>
        </p:txBody>
      </p:sp>
    </p:spTree>
    <p:extLst>
      <p:ext uri="{BB962C8B-B14F-4D97-AF65-F5344CB8AC3E}">
        <p14:creationId xmlns:p14="http://schemas.microsoft.com/office/powerpoint/2010/main" val="251682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D3EE9-2556-DA9B-F8A8-B454A36C1422}"/>
              </a:ext>
            </a:extLst>
          </p:cNvPr>
          <p:cNvSpPr>
            <a:spLocks noGrp="1"/>
          </p:cNvSpPr>
          <p:nvPr>
            <p:ph type="title"/>
          </p:nvPr>
        </p:nvSpPr>
        <p:spPr/>
        <p:txBody>
          <a:bodyPr>
            <a:noAutofit/>
          </a:bodyPr>
          <a:lstStyle/>
          <a:p>
            <a:r>
              <a:rPr lang="en-US" sz="2400" dirty="0">
                <a:solidFill>
                  <a:schemeClr val="accent1">
                    <a:lumMod val="50000"/>
                  </a:schemeClr>
                </a:solidFill>
              </a:rPr>
              <a:t>Layer-1</a:t>
            </a:r>
            <a:r>
              <a:rPr lang="en-US" sz="2400" dirty="0">
                <a:solidFill>
                  <a:schemeClr val="tx1"/>
                </a:solidFill>
              </a:rPr>
              <a:t> consists of the </a:t>
            </a:r>
            <a:r>
              <a:rPr lang="en-US" sz="2400" dirty="0">
                <a:solidFill>
                  <a:schemeClr val="accent1">
                    <a:lumMod val="50000"/>
                  </a:schemeClr>
                </a:solidFill>
              </a:rPr>
              <a:t>convolutional layer </a:t>
            </a:r>
            <a:r>
              <a:rPr lang="en-US" sz="2400" dirty="0">
                <a:solidFill>
                  <a:schemeClr val="tx1"/>
                </a:solidFill>
              </a:rPr>
              <a:t>with </a:t>
            </a:r>
            <a:r>
              <a:rPr lang="en-US" sz="2400" dirty="0" err="1">
                <a:solidFill>
                  <a:schemeClr val="accent1">
                    <a:lumMod val="50000"/>
                  </a:schemeClr>
                </a:solidFill>
              </a:rPr>
              <a:t>ReLu</a:t>
            </a:r>
            <a:r>
              <a:rPr lang="en-US" sz="2400" dirty="0">
                <a:solidFill>
                  <a:schemeClr val="tx1"/>
                </a:solidFill>
              </a:rPr>
              <a:t> (Rectified Linear Unit) activation function which is the first convolutional layer of our CNN architecture. This layer gets the pre-processed image as the input of size n*n=32*32. The convolutional filter size (f*f) is 5*5, and the number of filters is 32. After this convolution operation, we get feature maps of size 32*28*28 where 32 is the number of feature maps which is equal to the number of filters used, and 28 comes from the formula ((n+2p-f)/s) +1= ((32+2*0- 5)/1) +1=28. Then the </a:t>
            </a:r>
            <a:r>
              <a:rPr lang="en-US" sz="2400" dirty="0" err="1">
                <a:solidFill>
                  <a:schemeClr val="tx1"/>
                </a:solidFill>
              </a:rPr>
              <a:t>ReLu</a:t>
            </a:r>
            <a:r>
              <a:rPr lang="en-US" sz="2400" dirty="0">
                <a:solidFill>
                  <a:schemeClr val="tx1"/>
                </a:solidFill>
              </a:rPr>
              <a:t> activation is done in each feature map.</a:t>
            </a:r>
          </a:p>
        </p:txBody>
      </p:sp>
    </p:spTree>
    <p:extLst>
      <p:ext uri="{BB962C8B-B14F-4D97-AF65-F5344CB8AC3E}">
        <p14:creationId xmlns:p14="http://schemas.microsoft.com/office/powerpoint/2010/main" val="956430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D1C26-D38B-E565-0816-35A60FDDD928}"/>
              </a:ext>
            </a:extLst>
          </p:cNvPr>
          <p:cNvSpPr>
            <a:spLocks noGrp="1"/>
          </p:cNvSpPr>
          <p:nvPr>
            <p:ph type="title"/>
          </p:nvPr>
        </p:nvSpPr>
        <p:spPr/>
        <p:txBody>
          <a:bodyPr>
            <a:noAutofit/>
          </a:bodyPr>
          <a:lstStyle/>
          <a:p>
            <a:r>
              <a:rPr lang="en-US" sz="2400" dirty="0">
                <a:solidFill>
                  <a:srgbClr val="0070C0"/>
                </a:solidFill>
              </a:rPr>
              <a:t>Layer-2 </a:t>
            </a:r>
            <a:r>
              <a:rPr lang="en-US" sz="2400" dirty="0">
                <a:solidFill>
                  <a:schemeClr val="tx1"/>
                </a:solidFill>
              </a:rPr>
              <a:t>is the </a:t>
            </a:r>
            <a:r>
              <a:rPr lang="en-US" sz="2400" dirty="0">
                <a:solidFill>
                  <a:srgbClr val="0070C0"/>
                </a:solidFill>
              </a:rPr>
              <a:t>max pooling </a:t>
            </a:r>
            <a:r>
              <a:rPr lang="en-US" sz="2400" dirty="0">
                <a:solidFill>
                  <a:schemeClr val="tx1"/>
                </a:solidFill>
              </a:rPr>
              <a:t>layer. This layer gets the input of size 32*28*28 from the previous layer. The pooling size is 2*2. After this max pooling operation, we get feature maps of size 32*14*14. Max pooling is done in each feature map </a:t>
            </a:r>
            <a:r>
              <a:rPr lang="en-US" sz="2400" dirty="0">
                <a:solidFill>
                  <a:srgbClr val="0070C0"/>
                </a:solidFill>
              </a:rPr>
              <a:t>independently</a:t>
            </a:r>
            <a:r>
              <a:rPr lang="en-US" sz="2400" dirty="0">
                <a:solidFill>
                  <a:schemeClr val="tx1"/>
                </a:solidFill>
              </a:rPr>
              <a:t>, so we get same number feature maps as the previous layer, and 14 comes from the same formula ((n+2p-f)/s) +1. This layer has no activation function.</a:t>
            </a:r>
          </a:p>
        </p:txBody>
      </p:sp>
    </p:spTree>
    <p:extLst>
      <p:ext uri="{BB962C8B-B14F-4D97-AF65-F5344CB8AC3E}">
        <p14:creationId xmlns:p14="http://schemas.microsoft.com/office/powerpoint/2010/main" val="1001577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BE3BA-0A6F-4502-BD2E-32FF3A608C4F}"/>
              </a:ext>
            </a:extLst>
          </p:cNvPr>
          <p:cNvSpPr>
            <a:spLocks noGrp="1"/>
          </p:cNvSpPr>
          <p:nvPr>
            <p:ph type="title"/>
          </p:nvPr>
        </p:nvSpPr>
        <p:spPr/>
        <p:txBody>
          <a:bodyPr>
            <a:normAutofit fontScale="90000"/>
          </a:bodyPr>
          <a:lstStyle/>
          <a:p>
            <a:r>
              <a:rPr lang="en-US" sz="3600" dirty="0">
                <a:solidFill>
                  <a:schemeClr val="accent2"/>
                </a:solidFill>
              </a:rPr>
              <a:t>Layer-3</a:t>
            </a:r>
            <a:r>
              <a:rPr lang="en-US" sz="3600" dirty="0">
                <a:solidFill>
                  <a:schemeClr val="tx1"/>
                </a:solidFill>
              </a:rPr>
              <a:t> is the </a:t>
            </a:r>
            <a:r>
              <a:rPr lang="en-US" sz="3600" dirty="0">
                <a:solidFill>
                  <a:schemeClr val="accent2"/>
                </a:solidFill>
              </a:rPr>
              <a:t>second convolutional </a:t>
            </a:r>
            <a:r>
              <a:rPr lang="en-US" sz="3600" dirty="0">
                <a:solidFill>
                  <a:schemeClr val="tx1"/>
                </a:solidFill>
              </a:rPr>
              <a:t>layer with </a:t>
            </a:r>
            <a:r>
              <a:rPr lang="en-US" sz="3600" dirty="0" err="1">
                <a:solidFill>
                  <a:schemeClr val="tx1"/>
                </a:solidFill>
              </a:rPr>
              <a:t>ReLu</a:t>
            </a:r>
            <a:r>
              <a:rPr lang="en-US" sz="3600" dirty="0">
                <a:solidFill>
                  <a:schemeClr val="tx1"/>
                </a:solidFill>
              </a:rPr>
              <a:t> activation function. This layer gets the input of size 32*14*14 from the previous layer. The filter size is 5*5, and the number of filters is 32. After this convolution operation, we get feature maps of size 32*10*10. Then </a:t>
            </a:r>
            <a:r>
              <a:rPr lang="en-US" sz="3600" dirty="0" err="1">
                <a:solidFill>
                  <a:schemeClr val="tx1"/>
                </a:solidFill>
              </a:rPr>
              <a:t>ReLu</a:t>
            </a:r>
            <a:r>
              <a:rPr lang="en-US" sz="3600" dirty="0">
                <a:solidFill>
                  <a:schemeClr val="tx1"/>
                </a:solidFill>
              </a:rPr>
              <a:t> activation is done in each feature map.</a:t>
            </a:r>
            <a:endParaRPr lang="en-US" dirty="0">
              <a:solidFill>
                <a:schemeClr val="tx1"/>
              </a:solidFill>
            </a:endParaRPr>
          </a:p>
        </p:txBody>
      </p:sp>
    </p:spTree>
    <p:extLst>
      <p:ext uri="{BB962C8B-B14F-4D97-AF65-F5344CB8AC3E}">
        <p14:creationId xmlns:p14="http://schemas.microsoft.com/office/powerpoint/2010/main" val="2589058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83F8B-6D9A-4143-8A41-FC5E6021DAA2}"/>
              </a:ext>
            </a:extLst>
          </p:cNvPr>
          <p:cNvSpPr>
            <a:spLocks noGrp="1"/>
          </p:cNvSpPr>
          <p:nvPr>
            <p:ph type="title"/>
          </p:nvPr>
        </p:nvSpPr>
        <p:spPr/>
        <p:txBody>
          <a:bodyPr>
            <a:normAutofit fontScale="90000"/>
          </a:bodyPr>
          <a:lstStyle/>
          <a:p>
            <a:r>
              <a:rPr lang="en-US" sz="3600" dirty="0">
                <a:solidFill>
                  <a:schemeClr val="accent2"/>
                </a:solidFill>
              </a:rPr>
              <a:t>Layer-4</a:t>
            </a:r>
            <a:r>
              <a:rPr lang="en-US" sz="3600" dirty="0">
                <a:solidFill>
                  <a:schemeClr val="tx1"/>
                </a:solidFill>
              </a:rPr>
              <a:t> is the </a:t>
            </a:r>
            <a:r>
              <a:rPr lang="en-US" dirty="0">
                <a:solidFill>
                  <a:schemeClr val="accent2"/>
                </a:solidFill>
              </a:rPr>
              <a:t>max</a:t>
            </a:r>
            <a:r>
              <a:rPr lang="en-US" sz="3600" dirty="0">
                <a:solidFill>
                  <a:schemeClr val="accent2"/>
                </a:solidFill>
              </a:rPr>
              <a:t> pooling layer</a:t>
            </a:r>
            <a:r>
              <a:rPr lang="en-US" sz="3600" dirty="0">
                <a:solidFill>
                  <a:schemeClr val="tx1"/>
                </a:solidFill>
              </a:rPr>
              <a:t>. This layer gets the input of size 32*10*10 from the previous layer. The pooling size is 2*2.</a:t>
            </a:r>
            <a:br>
              <a:rPr lang="en-US" sz="3600" dirty="0">
                <a:solidFill>
                  <a:schemeClr val="tx1"/>
                </a:solidFill>
              </a:rPr>
            </a:br>
            <a:r>
              <a:rPr lang="en-US" sz="3600" dirty="0">
                <a:solidFill>
                  <a:schemeClr val="tx1"/>
                </a:solidFill>
              </a:rPr>
              <a:t>After this max pooling operation, we get a feature map of size 32*5*5</a:t>
            </a:r>
            <a:endParaRPr lang="en-US" dirty="0">
              <a:solidFill>
                <a:schemeClr val="tx1"/>
              </a:solidFill>
            </a:endParaRPr>
          </a:p>
        </p:txBody>
      </p:sp>
    </p:spTree>
    <p:extLst>
      <p:ext uri="{BB962C8B-B14F-4D97-AF65-F5344CB8AC3E}">
        <p14:creationId xmlns:p14="http://schemas.microsoft.com/office/powerpoint/2010/main" val="3940831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DEB1B-21AE-4668-A25C-D98BF18EEA02}"/>
              </a:ext>
            </a:extLst>
          </p:cNvPr>
          <p:cNvSpPr>
            <a:spLocks noGrp="1"/>
          </p:cNvSpPr>
          <p:nvPr>
            <p:ph type="title"/>
          </p:nvPr>
        </p:nvSpPr>
        <p:spPr/>
        <p:txBody>
          <a:bodyPr>
            <a:normAutofit fontScale="90000"/>
          </a:bodyPr>
          <a:lstStyle/>
          <a:p>
            <a:r>
              <a:rPr lang="en-US" sz="3600" dirty="0">
                <a:solidFill>
                  <a:schemeClr val="accent2"/>
                </a:solidFill>
              </a:rPr>
              <a:t>Layer-5</a:t>
            </a:r>
            <a:r>
              <a:rPr lang="en-US" sz="3600" dirty="0">
                <a:solidFill>
                  <a:schemeClr val="tx1"/>
                </a:solidFill>
              </a:rPr>
              <a:t> is the </a:t>
            </a:r>
            <a:r>
              <a:rPr lang="en-US" sz="3600" dirty="0">
                <a:solidFill>
                  <a:schemeClr val="accent2"/>
                </a:solidFill>
              </a:rPr>
              <a:t>third convolutional layer </a:t>
            </a:r>
            <a:r>
              <a:rPr lang="en-US" sz="3600" dirty="0">
                <a:solidFill>
                  <a:schemeClr val="tx1"/>
                </a:solidFill>
              </a:rPr>
              <a:t>with </a:t>
            </a:r>
            <a:r>
              <a:rPr lang="en-US" sz="3600" dirty="0" err="1">
                <a:solidFill>
                  <a:schemeClr val="tx1"/>
                </a:solidFill>
              </a:rPr>
              <a:t>ReLu</a:t>
            </a:r>
            <a:r>
              <a:rPr lang="en-US" sz="3600" dirty="0">
                <a:solidFill>
                  <a:schemeClr val="tx1"/>
                </a:solidFill>
              </a:rPr>
              <a:t> activation function. This layer gets the input of size 32*5*5 from the previous layer. The filter size is 4*4, and the number of filters is 64. After this convolution operation, we get feature maps of size 64*1*1. This layer acts as a fully connected layer and produces a one-dimensional vector of size 64 by being </a:t>
            </a:r>
            <a:r>
              <a:rPr lang="en-US" sz="3600" dirty="0">
                <a:solidFill>
                  <a:schemeClr val="accent2"/>
                </a:solidFill>
              </a:rPr>
              <a:t>flattened</a:t>
            </a:r>
            <a:r>
              <a:rPr lang="en-US" sz="3600" dirty="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2523501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4A65F-1872-484B-89CF-C9ACC0C63A0E}"/>
              </a:ext>
            </a:extLst>
          </p:cNvPr>
          <p:cNvSpPr>
            <a:spLocks noGrp="1"/>
          </p:cNvSpPr>
          <p:nvPr>
            <p:ph type="title"/>
          </p:nvPr>
        </p:nvSpPr>
        <p:spPr/>
        <p:txBody>
          <a:bodyPr>
            <a:noAutofit/>
          </a:bodyPr>
          <a:lstStyle/>
          <a:p>
            <a:r>
              <a:rPr lang="en-US" dirty="0">
                <a:solidFill>
                  <a:schemeClr val="accent2"/>
                </a:solidFill>
              </a:rPr>
              <a:t>Layer-6</a:t>
            </a:r>
            <a:r>
              <a:rPr lang="en-US" dirty="0">
                <a:solidFill>
                  <a:schemeClr val="tx1"/>
                </a:solidFill>
              </a:rPr>
              <a:t> is the last layer of the network. It is a </a:t>
            </a:r>
            <a:r>
              <a:rPr lang="en-US" dirty="0">
                <a:solidFill>
                  <a:schemeClr val="accent2"/>
                </a:solidFill>
              </a:rPr>
              <a:t>fully connected layer</a:t>
            </a:r>
            <a:r>
              <a:rPr lang="en-US" dirty="0">
                <a:solidFill>
                  <a:schemeClr val="tx1"/>
                </a:solidFill>
              </a:rPr>
              <a:t>. This layer will compute the class scores, resulting in a vector of size 10, where each of the ten numbers corresponds to a class score, such as among the ten categories of CIFAR-10 dataset. For final outputs, we use the </a:t>
            </a:r>
            <a:r>
              <a:rPr lang="en-US" dirty="0" err="1">
                <a:solidFill>
                  <a:schemeClr val="accent2"/>
                </a:solidFill>
              </a:rPr>
              <a:t>softmax</a:t>
            </a:r>
            <a:r>
              <a:rPr lang="en-US" dirty="0">
                <a:solidFill>
                  <a:schemeClr val="tx1"/>
                </a:solidFill>
              </a:rPr>
              <a:t> activation function.</a:t>
            </a:r>
          </a:p>
        </p:txBody>
      </p:sp>
    </p:spTree>
    <p:extLst>
      <p:ext uri="{BB962C8B-B14F-4D97-AF65-F5344CB8AC3E}">
        <p14:creationId xmlns:p14="http://schemas.microsoft.com/office/powerpoint/2010/main" val="4279157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01FDD-87CB-D1B1-5FC4-C744CC74700C}"/>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619249AB-4C40-03E9-C054-0BE956B39629}"/>
              </a:ext>
            </a:extLst>
          </p:cNvPr>
          <p:cNvSpPr>
            <a:spLocks noGrp="1"/>
          </p:cNvSpPr>
          <p:nvPr>
            <p:ph idx="1"/>
          </p:nvPr>
        </p:nvSpPr>
        <p:spPr/>
        <p:txBody>
          <a:bodyPr/>
          <a:lstStyle/>
          <a:p>
            <a:r>
              <a:rPr lang="en-US" dirty="0"/>
              <a:t>Preparing the data is the first step of our approach. Before we build the network, we need to set up our training and testing data, combine data, combine labels and reshape into the appropriate size. We save the dataset of normalized data.</a:t>
            </a:r>
          </a:p>
        </p:txBody>
      </p:sp>
    </p:spTree>
    <p:extLst>
      <p:ext uri="{BB962C8B-B14F-4D97-AF65-F5344CB8AC3E}">
        <p14:creationId xmlns:p14="http://schemas.microsoft.com/office/powerpoint/2010/main" val="3828802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2AD4B-BF1D-A4CE-6ED1-88B44A12AA58}"/>
              </a:ext>
            </a:extLst>
          </p:cNvPr>
          <p:cNvSpPr>
            <a:spLocks noGrp="1"/>
          </p:cNvSpPr>
          <p:nvPr>
            <p:ph type="title"/>
          </p:nvPr>
        </p:nvSpPr>
        <p:spPr>
          <a:xfrm flipV="1">
            <a:off x="723900" y="132080"/>
            <a:ext cx="3855720" cy="553720"/>
          </a:xfrm>
        </p:spPr>
        <p:txBody>
          <a:bodyPr>
            <a:normAutofit/>
          </a:bodyPr>
          <a:lstStyle/>
          <a:p>
            <a:r>
              <a:rPr lang="en-US" sz="800" dirty="0"/>
              <a:t>.</a:t>
            </a:r>
          </a:p>
        </p:txBody>
      </p:sp>
      <p:sp>
        <p:nvSpPr>
          <p:cNvPr id="4" name="Text Placeholder 3">
            <a:extLst>
              <a:ext uri="{FF2B5EF4-FFF2-40B4-BE49-F238E27FC236}">
                <a16:creationId xmlns:a16="http://schemas.microsoft.com/office/drawing/2014/main" id="{C83B0A88-25A3-CFB8-1883-E1BB35C3662B}"/>
              </a:ext>
            </a:extLst>
          </p:cNvPr>
          <p:cNvSpPr>
            <a:spLocks noGrp="1"/>
          </p:cNvSpPr>
          <p:nvPr>
            <p:ph type="body" sz="half" idx="2"/>
          </p:nvPr>
        </p:nvSpPr>
        <p:spPr>
          <a:xfrm>
            <a:off x="571500" y="4707478"/>
            <a:ext cx="3855720" cy="3011432"/>
          </a:xfrm>
        </p:spPr>
        <p:txBody>
          <a:bodyPr>
            <a:normAutofit/>
          </a:bodyPr>
          <a:lstStyle/>
          <a:p>
            <a:r>
              <a:rPr lang="en-US" sz="1400" dirty="0"/>
              <a:t>we can build our CNN by creating each layer individually as shown in fig 5. Afterward, we will invoke objective and error layers that will provide a graphical visualization of the training and validation convergence after completing each epoch. </a:t>
            </a:r>
            <a:r>
              <a:rPr lang="en-US" sz="1400" dirty="0" err="1"/>
              <a:t>MatconvNet</a:t>
            </a:r>
            <a:r>
              <a:rPr lang="en-US" sz="1400" dirty="0"/>
              <a:t> initializes the weights by using Gaussian distribution.</a:t>
            </a:r>
          </a:p>
        </p:txBody>
      </p:sp>
      <p:pic>
        <p:nvPicPr>
          <p:cNvPr id="16" name="Picture Placeholder 15">
            <a:extLst>
              <a:ext uri="{FF2B5EF4-FFF2-40B4-BE49-F238E27FC236}">
                <a16:creationId xmlns:a16="http://schemas.microsoft.com/office/drawing/2014/main" id="{510C5D42-472A-EBE1-ADDA-0619247039DE}"/>
              </a:ext>
            </a:extLst>
          </p:cNvPr>
          <p:cNvPicPr>
            <a:picLocks noGrp="1" noChangeAspect="1"/>
          </p:cNvPicPr>
          <p:nvPr>
            <p:ph type="pic" idx="1"/>
          </p:nvPr>
        </p:nvPicPr>
        <p:blipFill rotWithShape="1">
          <a:blip r:embed="rId2"/>
          <a:srcRect l="-39240" r="-39240"/>
          <a:stretch/>
        </p:blipFill>
        <p:spPr/>
      </p:pic>
    </p:spTree>
    <p:extLst>
      <p:ext uri="{BB962C8B-B14F-4D97-AF65-F5344CB8AC3E}">
        <p14:creationId xmlns:p14="http://schemas.microsoft.com/office/powerpoint/2010/main" val="4113999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335E-E120-DEE6-C47E-A285755581CB}"/>
              </a:ext>
            </a:extLst>
          </p:cNvPr>
          <p:cNvSpPr>
            <a:spLocks noGrp="1"/>
          </p:cNvSpPr>
          <p:nvPr>
            <p:ph type="title"/>
          </p:nvPr>
        </p:nvSpPr>
        <p:spPr/>
        <p:txBody>
          <a:bodyPr>
            <a:normAutofit/>
          </a:bodyPr>
          <a:lstStyle/>
          <a:p>
            <a:r>
              <a:rPr lang="en-US" sz="4000" dirty="0"/>
              <a:t>Results and Discussion</a:t>
            </a:r>
          </a:p>
        </p:txBody>
      </p:sp>
      <p:sp>
        <p:nvSpPr>
          <p:cNvPr id="3" name="Content Placeholder 2">
            <a:extLst>
              <a:ext uri="{FF2B5EF4-FFF2-40B4-BE49-F238E27FC236}">
                <a16:creationId xmlns:a16="http://schemas.microsoft.com/office/drawing/2014/main" id="{52F18EA9-E758-4D58-CF6F-CD4F0685D083}"/>
              </a:ext>
            </a:extLst>
          </p:cNvPr>
          <p:cNvSpPr>
            <a:spLocks noGrp="1"/>
          </p:cNvSpPr>
          <p:nvPr>
            <p:ph idx="1"/>
          </p:nvPr>
        </p:nvSpPr>
        <p:spPr/>
        <p:txBody>
          <a:bodyPr/>
          <a:lstStyle/>
          <a:p>
            <a:pPr marL="0" indent="0">
              <a:buNone/>
            </a:pPr>
            <a:r>
              <a:rPr lang="en-US" dirty="0"/>
              <a:t>Training set size affects the accuracy increases as the number of data increases. The more data in the training set, the smaller the impact of training error and test error and ultimately the accuracy can be improved.</a:t>
            </a:r>
          </a:p>
        </p:txBody>
      </p:sp>
    </p:spTree>
    <p:extLst>
      <p:ext uri="{BB962C8B-B14F-4D97-AF65-F5344CB8AC3E}">
        <p14:creationId xmlns:p14="http://schemas.microsoft.com/office/powerpoint/2010/main" val="3103929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EE622-C5FD-57F5-423B-39AB94276DC7}"/>
              </a:ext>
            </a:extLst>
          </p:cNvPr>
          <p:cNvSpPr>
            <a:spLocks noGrp="1"/>
          </p:cNvSpPr>
          <p:nvPr>
            <p:ph type="title"/>
          </p:nvPr>
        </p:nvSpPr>
        <p:spPr/>
        <p:txBody>
          <a:bodyPr>
            <a:normAutofit/>
          </a:bodyPr>
          <a:lstStyle/>
          <a:p>
            <a:r>
              <a:rPr lang="en-US" sz="4000" dirty="0"/>
              <a:t>Conclusion and Future Work</a:t>
            </a:r>
          </a:p>
        </p:txBody>
      </p:sp>
      <p:sp>
        <p:nvSpPr>
          <p:cNvPr id="3" name="Content Placeholder 2">
            <a:extLst>
              <a:ext uri="{FF2B5EF4-FFF2-40B4-BE49-F238E27FC236}">
                <a16:creationId xmlns:a16="http://schemas.microsoft.com/office/drawing/2014/main" id="{0CFB16B8-A585-C332-D86C-EDEF49A24717}"/>
              </a:ext>
            </a:extLst>
          </p:cNvPr>
          <p:cNvSpPr>
            <a:spLocks noGrp="1"/>
          </p:cNvSpPr>
          <p:nvPr>
            <p:ph idx="1"/>
          </p:nvPr>
        </p:nvSpPr>
        <p:spPr/>
        <p:txBody>
          <a:bodyPr/>
          <a:lstStyle/>
          <a:p>
            <a:r>
              <a:rPr lang="en-US" dirty="0"/>
              <a:t>Here we demonstrate a model which can recognize and classify the image. Later it can be extended for object recognition, character recognition, and real-time object recognition. Image recognition is an important step to the vast field of artificial intelligence and computer vision. As seen from the results of the experiment, CNN proves to be far better than other classifiers. The results can be made more accurate by increasing the number of convolution layers and hidden neurons. People can recognize the object from blurry images by using our model. Image recognition is an excellent prototype problem for learning about neural networks, and it gives a great way to develop more advanced techniques of deep learning. In the future, we are planning to develop a real-time image recognition system.</a:t>
            </a:r>
          </a:p>
        </p:txBody>
      </p:sp>
    </p:spTree>
    <p:extLst>
      <p:ext uri="{BB962C8B-B14F-4D97-AF65-F5344CB8AC3E}">
        <p14:creationId xmlns:p14="http://schemas.microsoft.com/office/powerpoint/2010/main" val="243337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E43A-D6A8-17EA-F33E-52046E6516DC}"/>
              </a:ext>
            </a:extLst>
          </p:cNvPr>
          <p:cNvSpPr>
            <a:spLocks noGrp="1"/>
          </p:cNvSpPr>
          <p:nvPr>
            <p:ph type="title"/>
          </p:nvPr>
        </p:nvSpPr>
        <p:spPr/>
        <p:txBody>
          <a:bodyPr/>
          <a:lstStyle/>
          <a:p>
            <a:r>
              <a:rPr lang="en-US" dirty="0"/>
              <a:t>Paper name</a:t>
            </a:r>
          </a:p>
        </p:txBody>
      </p:sp>
      <p:sp>
        <p:nvSpPr>
          <p:cNvPr id="3" name="Content Placeholder 2">
            <a:extLst>
              <a:ext uri="{FF2B5EF4-FFF2-40B4-BE49-F238E27FC236}">
                <a16:creationId xmlns:a16="http://schemas.microsoft.com/office/drawing/2014/main" id="{A73639C9-221A-7AED-0351-58B7EE3D9978}"/>
              </a:ext>
            </a:extLst>
          </p:cNvPr>
          <p:cNvSpPr>
            <a:spLocks noGrp="1"/>
          </p:cNvSpPr>
          <p:nvPr>
            <p:ph idx="1"/>
          </p:nvPr>
        </p:nvSpPr>
        <p:spPr/>
        <p:txBody>
          <a:bodyPr/>
          <a:lstStyle/>
          <a:p>
            <a:r>
              <a:rPr lang="en-US" dirty="0"/>
              <a:t>Global Journal of Computer Science and Technology: D Neural &amp; Artificial Intelligence</a:t>
            </a:r>
          </a:p>
        </p:txBody>
      </p:sp>
    </p:spTree>
    <p:extLst>
      <p:ext uri="{BB962C8B-B14F-4D97-AF65-F5344CB8AC3E}">
        <p14:creationId xmlns:p14="http://schemas.microsoft.com/office/powerpoint/2010/main" val="2454300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56F5-EE83-A060-B128-C4111055C519}"/>
              </a:ext>
            </a:extLst>
          </p:cNvPr>
          <p:cNvSpPr>
            <a:spLocks noGrp="1"/>
          </p:cNvSpPr>
          <p:nvPr>
            <p:ph type="title"/>
          </p:nvPr>
        </p:nvSpPr>
        <p:spPr>
          <a:xfrm>
            <a:off x="677334" y="1461247"/>
            <a:ext cx="8596668" cy="1320800"/>
          </a:xfrm>
        </p:spPr>
        <p:txBody>
          <a:bodyPr/>
          <a:lstStyle/>
          <a:p>
            <a:r>
              <a:rPr lang="en-US" dirty="0"/>
              <a:t>Publisher Name: </a:t>
            </a:r>
          </a:p>
        </p:txBody>
      </p:sp>
      <p:sp>
        <p:nvSpPr>
          <p:cNvPr id="7" name="Content Placeholder 6">
            <a:extLst>
              <a:ext uri="{FF2B5EF4-FFF2-40B4-BE49-F238E27FC236}">
                <a16:creationId xmlns:a16="http://schemas.microsoft.com/office/drawing/2014/main" id="{96188EFA-C1E8-3AE3-ACB4-C926A95C1D23}"/>
              </a:ext>
            </a:extLst>
          </p:cNvPr>
          <p:cNvSpPr>
            <a:spLocks noGrp="1"/>
          </p:cNvSpPr>
          <p:nvPr>
            <p:ph idx="1"/>
          </p:nvPr>
        </p:nvSpPr>
        <p:spPr>
          <a:xfrm>
            <a:off x="677334" y="2367627"/>
            <a:ext cx="8596668" cy="3880773"/>
          </a:xfrm>
        </p:spPr>
        <p:txBody>
          <a:bodyPr/>
          <a:lstStyle/>
          <a:p>
            <a:r>
              <a:rPr lang="en-US" dirty="0"/>
              <a:t>Global Journals</a:t>
            </a:r>
          </a:p>
          <a:p>
            <a:r>
              <a:rPr lang="en-US" dirty="0"/>
              <a:t>Publishing Year : 2019</a:t>
            </a:r>
          </a:p>
        </p:txBody>
      </p:sp>
    </p:spTree>
    <p:extLst>
      <p:ext uri="{BB962C8B-B14F-4D97-AF65-F5344CB8AC3E}">
        <p14:creationId xmlns:p14="http://schemas.microsoft.com/office/powerpoint/2010/main" val="3069088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0E6B0-78D7-EA1B-5211-9F85FC1D4492}"/>
              </a:ext>
            </a:extLst>
          </p:cNvPr>
          <p:cNvSpPr>
            <a:spLocks noGrp="1"/>
          </p:cNvSpPr>
          <p:nvPr>
            <p:ph type="title"/>
          </p:nvPr>
        </p:nvSpPr>
        <p:spPr/>
        <p:txBody>
          <a:bodyPr/>
          <a:lstStyle/>
          <a:p>
            <a:r>
              <a:rPr lang="en-US" dirty="0"/>
              <a:t>Name of the author</a:t>
            </a:r>
          </a:p>
        </p:txBody>
      </p:sp>
      <p:sp>
        <p:nvSpPr>
          <p:cNvPr id="4" name="Text Placeholder 3">
            <a:extLst>
              <a:ext uri="{FF2B5EF4-FFF2-40B4-BE49-F238E27FC236}">
                <a16:creationId xmlns:a16="http://schemas.microsoft.com/office/drawing/2014/main" id="{DB794B91-0961-91C6-CFDE-F621E8C92D80}"/>
              </a:ext>
            </a:extLst>
          </p:cNvPr>
          <p:cNvSpPr>
            <a:spLocks noGrp="1"/>
          </p:cNvSpPr>
          <p:nvPr>
            <p:ph idx="1"/>
          </p:nvPr>
        </p:nvSpPr>
        <p:spPr/>
        <p:txBody>
          <a:bodyPr>
            <a:normAutofit/>
          </a:bodyPr>
          <a:lstStyle/>
          <a:p>
            <a:r>
              <a:rPr lang="en-US" sz="3600" dirty="0"/>
              <a:t>MD. Anwar Hossain </a:t>
            </a:r>
          </a:p>
          <a:p>
            <a:r>
              <a:rPr lang="en-US" sz="2000" b="0" i="0" dirty="0">
                <a:solidFill>
                  <a:srgbClr val="202124"/>
                </a:solidFill>
                <a:effectLst/>
                <a:latin typeface="Google Sans"/>
              </a:rPr>
              <a:t>Hossain was </a:t>
            </a:r>
            <a:r>
              <a:rPr lang="en-US" sz="2000" b="0" i="0" dirty="0">
                <a:solidFill>
                  <a:srgbClr val="040C28"/>
                </a:solidFill>
                <a:effectLst/>
                <a:latin typeface="Google Sans"/>
              </a:rPr>
              <a:t>a freedom fighter of the Bangladesh Liberation War of 1971 during which he served as a staff officer of sector 11</a:t>
            </a:r>
            <a:r>
              <a:rPr lang="en-US" sz="2000" b="0" i="0" dirty="0">
                <a:solidFill>
                  <a:srgbClr val="202124"/>
                </a:solidFill>
                <a:effectLst/>
                <a:latin typeface="Google Sans"/>
              </a:rPr>
              <a:t>.</a:t>
            </a:r>
            <a:endParaRPr lang="en-US" sz="2000" dirty="0"/>
          </a:p>
        </p:txBody>
      </p:sp>
    </p:spTree>
    <p:extLst>
      <p:ext uri="{BB962C8B-B14F-4D97-AF65-F5344CB8AC3E}">
        <p14:creationId xmlns:p14="http://schemas.microsoft.com/office/powerpoint/2010/main" val="4065357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EE8DB-19FD-E0AC-870B-380E6433DF55}"/>
              </a:ext>
            </a:extLst>
          </p:cNvPr>
          <p:cNvSpPr>
            <a:spLocks noGrp="1"/>
          </p:cNvSpPr>
          <p:nvPr>
            <p:ph type="title"/>
          </p:nvPr>
        </p:nvSpPr>
        <p:spPr/>
        <p:txBody>
          <a:bodyPr>
            <a:normAutofit/>
          </a:bodyPr>
          <a:lstStyle/>
          <a:p>
            <a:r>
              <a:rPr lang="en-US" sz="4000" dirty="0"/>
              <a:t>a) The Architecture of the Proposed Model</a:t>
            </a:r>
          </a:p>
        </p:txBody>
      </p:sp>
      <p:sp>
        <p:nvSpPr>
          <p:cNvPr id="3" name="Content Placeholder 2">
            <a:extLst>
              <a:ext uri="{FF2B5EF4-FFF2-40B4-BE49-F238E27FC236}">
                <a16:creationId xmlns:a16="http://schemas.microsoft.com/office/drawing/2014/main" id="{598B2F50-44E5-58CF-4BA1-A1BCAC597C48}"/>
              </a:ext>
            </a:extLst>
          </p:cNvPr>
          <p:cNvSpPr>
            <a:spLocks noGrp="1"/>
          </p:cNvSpPr>
          <p:nvPr>
            <p:ph idx="1"/>
          </p:nvPr>
        </p:nvSpPr>
        <p:spPr/>
        <p:txBody>
          <a:bodyPr/>
          <a:lstStyle/>
          <a:p>
            <a:r>
              <a:rPr lang="en-US" dirty="0"/>
              <a:t>We design Convolutional Neural Network to recognize visual patterns directly from pixel images with minimal preprocessing. Almost all CNN architectures follow the same general design principles of successively applying convolutional layers to the input, periodically </a:t>
            </a:r>
            <a:r>
              <a:rPr lang="en-US" dirty="0" err="1"/>
              <a:t>downsampling</a:t>
            </a:r>
            <a:r>
              <a:rPr lang="en-US" dirty="0"/>
              <a:t> (Max pooling) the spatial dimensions while increasing the number of feature maps. Moreover, there are also fully connected layers, activation functions and loss function (e.g., cross entropy or </a:t>
            </a:r>
            <a:r>
              <a:rPr lang="en-US" dirty="0" err="1"/>
              <a:t>softmax</a:t>
            </a:r>
            <a:r>
              <a:rPr lang="en-US" dirty="0"/>
              <a:t>). However, among all the operations of CNN, convolutional layers, pooling layers, and fully connected layers are the most important ones</a:t>
            </a:r>
          </a:p>
        </p:txBody>
      </p:sp>
    </p:spTree>
    <p:extLst>
      <p:ext uri="{BB962C8B-B14F-4D97-AF65-F5344CB8AC3E}">
        <p14:creationId xmlns:p14="http://schemas.microsoft.com/office/powerpoint/2010/main" val="108422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F8A44-25DD-8F4F-AEB6-3A0D1B31B137}"/>
              </a:ext>
            </a:extLst>
          </p:cNvPr>
          <p:cNvSpPr>
            <a:spLocks noGrp="1"/>
          </p:cNvSpPr>
          <p:nvPr>
            <p:ph type="title"/>
          </p:nvPr>
        </p:nvSpPr>
        <p:spPr>
          <a:xfrm>
            <a:off x="652630" y="3953434"/>
            <a:ext cx="1508312" cy="156882"/>
          </a:xfrm>
        </p:spPr>
        <p:txBody>
          <a:bodyPr>
            <a:noAutofit/>
          </a:bodyPr>
          <a:lstStyle/>
          <a:p>
            <a:r>
              <a:rPr lang="en-US" sz="800" dirty="0"/>
              <a:t>.</a:t>
            </a:r>
          </a:p>
        </p:txBody>
      </p:sp>
      <p:sp>
        <p:nvSpPr>
          <p:cNvPr id="4" name="Text Placeholder 3">
            <a:extLst>
              <a:ext uri="{FF2B5EF4-FFF2-40B4-BE49-F238E27FC236}">
                <a16:creationId xmlns:a16="http://schemas.microsoft.com/office/drawing/2014/main" id="{C79C3563-2CD8-4060-369F-792A17B7400F}"/>
              </a:ext>
            </a:extLst>
          </p:cNvPr>
          <p:cNvSpPr>
            <a:spLocks noGrp="1"/>
          </p:cNvSpPr>
          <p:nvPr>
            <p:ph type="body" sz="half" idx="2"/>
          </p:nvPr>
        </p:nvSpPr>
        <p:spPr>
          <a:xfrm>
            <a:off x="786653" y="4458147"/>
            <a:ext cx="3855720" cy="4799705"/>
          </a:xfrm>
        </p:spPr>
        <p:txBody>
          <a:bodyPr>
            <a:normAutofit/>
          </a:bodyPr>
          <a:lstStyle/>
          <a:p>
            <a:r>
              <a:rPr lang="en-US" sz="1400" dirty="0"/>
              <a:t>When constructing CNN, it is common to insert pooling layers after each convolution layer, so that we can reduce the spatial size of the representation. This layer reduces the parameter counts, and thus reduces the computational complexity. Also, pooling layers help with the overfitting problem. We select a pooling size to reduce the amount of the parameters by selecting the maximum, average, or sum values inside these pixels</a:t>
            </a:r>
          </a:p>
        </p:txBody>
      </p:sp>
      <p:pic>
        <p:nvPicPr>
          <p:cNvPr id="7" name="Picture Placeholder 7">
            <a:extLst>
              <a:ext uri="{FF2B5EF4-FFF2-40B4-BE49-F238E27FC236}">
                <a16:creationId xmlns:a16="http://schemas.microsoft.com/office/drawing/2014/main" id="{E5C6ACCA-8EA4-42F2-873E-64CF205D709D}"/>
              </a:ext>
            </a:extLst>
          </p:cNvPr>
          <p:cNvPicPr>
            <a:picLocks noChangeAspect="1"/>
          </p:cNvPicPr>
          <p:nvPr/>
        </p:nvPicPr>
        <p:blipFill rotWithShape="1">
          <a:blip r:embed="rId2"/>
          <a:srcRect l="-62936" r="-8567"/>
          <a:stretch/>
        </p:blipFill>
        <p:spPr>
          <a:xfrm>
            <a:off x="-398431" y="438514"/>
            <a:ext cx="8596668" cy="3845718"/>
          </a:xfrm>
          <a:prstGeom prst="rect">
            <a:avLst/>
          </a:prstGeom>
        </p:spPr>
      </p:pic>
    </p:spTree>
    <p:extLst>
      <p:ext uri="{BB962C8B-B14F-4D97-AF65-F5344CB8AC3E}">
        <p14:creationId xmlns:p14="http://schemas.microsoft.com/office/powerpoint/2010/main" val="2780453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8D267-3B79-1180-28B8-B34D17BF95BF}"/>
              </a:ext>
            </a:extLst>
          </p:cNvPr>
          <p:cNvSpPr>
            <a:spLocks noGrp="1"/>
          </p:cNvSpPr>
          <p:nvPr>
            <p:ph type="title"/>
          </p:nvPr>
        </p:nvSpPr>
        <p:spPr>
          <a:xfrm flipH="1" flipV="1">
            <a:off x="4579620" y="365760"/>
            <a:ext cx="83820" cy="320040"/>
          </a:xfrm>
        </p:spPr>
        <p:txBody>
          <a:bodyPr>
            <a:normAutofit fontScale="90000"/>
          </a:bodyPr>
          <a:lstStyle/>
          <a:p>
            <a:r>
              <a:rPr lang="en-US" dirty="0"/>
              <a:t>.</a:t>
            </a:r>
          </a:p>
        </p:txBody>
      </p:sp>
      <p:pic>
        <p:nvPicPr>
          <p:cNvPr id="10" name="Picture Placeholder 9">
            <a:extLst>
              <a:ext uri="{FF2B5EF4-FFF2-40B4-BE49-F238E27FC236}">
                <a16:creationId xmlns:a16="http://schemas.microsoft.com/office/drawing/2014/main" id="{2EE1D10A-463D-E17D-41AD-45AC9B86714E}"/>
              </a:ext>
            </a:extLst>
          </p:cNvPr>
          <p:cNvPicPr>
            <a:picLocks noGrp="1" noChangeAspect="1"/>
          </p:cNvPicPr>
          <p:nvPr>
            <p:ph type="pic" idx="1"/>
          </p:nvPr>
        </p:nvPicPr>
        <p:blipFill rotWithShape="1">
          <a:blip r:embed="rId2"/>
          <a:srcRect l="-28979" t="699" r="-1081" b="-699"/>
          <a:stretch/>
        </p:blipFill>
        <p:spPr>
          <a:xfrm>
            <a:off x="-371537" y="365760"/>
            <a:ext cx="8596668" cy="3845718"/>
          </a:xfrm>
        </p:spPr>
      </p:pic>
      <p:sp>
        <p:nvSpPr>
          <p:cNvPr id="4" name="Text Placeholder 3">
            <a:extLst>
              <a:ext uri="{FF2B5EF4-FFF2-40B4-BE49-F238E27FC236}">
                <a16:creationId xmlns:a16="http://schemas.microsoft.com/office/drawing/2014/main" id="{18D69394-8577-9AB7-F611-876348E7C38D}"/>
              </a:ext>
            </a:extLst>
          </p:cNvPr>
          <p:cNvSpPr>
            <a:spLocks noGrp="1"/>
          </p:cNvSpPr>
          <p:nvPr>
            <p:ph type="body" sz="half" idx="2"/>
          </p:nvPr>
        </p:nvSpPr>
        <p:spPr>
          <a:xfrm>
            <a:off x="441213" y="4883971"/>
            <a:ext cx="4284980" cy="5501640"/>
          </a:xfrm>
        </p:spPr>
        <p:txBody>
          <a:bodyPr>
            <a:normAutofit/>
          </a:bodyPr>
          <a:lstStyle/>
          <a:p>
            <a:r>
              <a:rPr lang="en-US" sz="1400" dirty="0"/>
              <a:t>A fully connected network is in any architecture where each parameter is linked to one another to determine the relation and effect of each parameter on the labels. We can vastly reduce the time-space complexity by using the convolution and pooling layers. We can construct a fully connected network in the end to classify our images. </a:t>
            </a:r>
          </a:p>
        </p:txBody>
      </p:sp>
    </p:spTree>
    <p:extLst>
      <p:ext uri="{BB962C8B-B14F-4D97-AF65-F5344CB8AC3E}">
        <p14:creationId xmlns:p14="http://schemas.microsoft.com/office/powerpoint/2010/main" val="2984998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BF56B-3718-546A-0CF8-D6D08CCB1331}"/>
              </a:ext>
            </a:extLst>
          </p:cNvPr>
          <p:cNvSpPr>
            <a:spLocks noGrp="1"/>
          </p:cNvSpPr>
          <p:nvPr>
            <p:ph type="title"/>
          </p:nvPr>
        </p:nvSpPr>
        <p:spPr>
          <a:xfrm>
            <a:off x="1445260" y="6131560"/>
            <a:ext cx="3855720" cy="2157884"/>
          </a:xfrm>
        </p:spPr>
        <p:txBody>
          <a:bodyPr>
            <a:normAutofit/>
          </a:bodyPr>
          <a:lstStyle/>
          <a:p>
            <a:r>
              <a:rPr lang="en-US" sz="800" dirty="0"/>
              <a:t>.</a:t>
            </a:r>
          </a:p>
        </p:txBody>
      </p:sp>
      <p:sp>
        <p:nvSpPr>
          <p:cNvPr id="4" name="Text Placeholder 3">
            <a:extLst>
              <a:ext uri="{FF2B5EF4-FFF2-40B4-BE49-F238E27FC236}">
                <a16:creationId xmlns:a16="http://schemas.microsoft.com/office/drawing/2014/main" id="{6A9503B5-3536-6015-B51A-FBE555308FA7}"/>
              </a:ext>
            </a:extLst>
          </p:cNvPr>
          <p:cNvSpPr>
            <a:spLocks noGrp="1"/>
          </p:cNvSpPr>
          <p:nvPr>
            <p:ph type="body" sz="half" idx="2"/>
          </p:nvPr>
        </p:nvSpPr>
        <p:spPr>
          <a:xfrm>
            <a:off x="442614" y="4936115"/>
            <a:ext cx="3855720" cy="5430520"/>
          </a:xfrm>
        </p:spPr>
        <p:txBody>
          <a:bodyPr/>
          <a:lstStyle/>
          <a:p>
            <a:r>
              <a:rPr lang="en-US" sz="1400" dirty="0"/>
              <a:t>Overview look of our proposed convolutional neural network. It is very much similar to the other image recognition architectures [1,2,3,4] but has changed in the number of filters, neurons and activation functions for better performance. We can divide our model into six sequences of layers</a:t>
            </a:r>
            <a:r>
              <a:rPr lang="en-US" dirty="0"/>
              <a:t>.</a:t>
            </a:r>
          </a:p>
        </p:txBody>
      </p:sp>
      <p:pic>
        <p:nvPicPr>
          <p:cNvPr id="16" name="Picture Placeholder 15">
            <a:extLst>
              <a:ext uri="{FF2B5EF4-FFF2-40B4-BE49-F238E27FC236}">
                <a16:creationId xmlns:a16="http://schemas.microsoft.com/office/drawing/2014/main" id="{051B8E6D-6786-C2C4-13C3-0BBC52404DE6}"/>
              </a:ext>
            </a:extLst>
          </p:cNvPr>
          <p:cNvPicPr>
            <a:picLocks noGrp="1" noChangeAspect="1"/>
          </p:cNvPicPr>
          <p:nvPr>
            <p:ph type="pic" idx="1"/>
          </p:nvPr>
        </p:nvPicPr>
        <p:blipFill rotWithShape="1">
          <a:blip r:embed="rId2"/>
          <a:srcRect t="-14349" b="-14349"/>
          <a:stretch/>
        </p:blipFill>
        <p:spPr>
          <a:xfrm>
            <a:off x="442614" y="412377"/>
            <a:ext cx="8596668" cy="3845718"/>
          </a:xfrm>
        </p:spPr>
      </p:pic>
    </p:spTree>
    <p:extLst>
      <p:ext uri="{BB962C8B-B14F-4D97-AF65-F5344CB8AC3E}">
        <p14:creationId xmlns:p14="http://schemas.microsoft.com/office/powerpoint/2010/main" val="3697912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FF2C8-EDBC-31AF-56F3-8BADACCDF373}"/>
              </a:ext>
            </a:extLst>
          </p:cNvPr>
          <p:cNvSpPr>
            <a:spLocks noGrp="1"/>
          </p:cNvSpPr>
          <p:nvPr>
            <p:ph type="title"/>
          </p:nvPr>
        </p:nvSpPr>
        <p:spPr/>
        <p:txBody>
          <a:bodyPr>
            <a:normAutofit/>
          </a:bodyPr>
          <a:lstStyle/>
          <a:p>
            <a:r>
              <a:rPr lang="en-US" sz="3600" dirty="0"/>
              <a:t>b) Explanation of the Model</a:t>
            </a:r>
          </a:p>
        </p:txBody>
      </p:sp>
      <p:sp>
        <p:nvSpPr>
          <p:cNvPr id="3" name="Content Placeholder 2">
            <a:extLst>
              <a:ext uri="{FF2B5EF4-FFF2-40B4-BE49-F238E27FC236}">
                <a16:creationId xmlns:a16="http://schemas.microsoft.com/office/drawing/2014/main" id="{D64794CE-774C-2B38-E1F0-F4BFE8550AAC}"/>
              </a:ext>
            </a:extLst>
          </p:cNvPr>
          <p:cNvSpPr>
            <a:spLocks noGrp="1"/>
          </p:cNvSpPr>
          <p:nvPr>
            <p:ph idx="1"/>
          </p:nvPr>
        </p:nvSpPr>
        <p:spPr/>
        <p:txBody>
          <a:bodyPr/>
          <a:lstStyle/>
          <a:p>
            <a:r>
              <a:rPr lang="en-US" dirty="0"/>
              <a:t>At first, we need some pre-processing on the images like resizing images, normalizing the pixel values, etc. After the necessary pre-processing, data is ready to be fed into the model.</a:t>
            </a:r>
          </a:p>
        </p:txBody>
      </p:sp>
    </p:spTree>
    <p:extLst>
      <p:ext uri="{BB962C8B-B14F-4D97-AF65-F5344CB8AC3E}">
        <p14:creationId xmlns:p14="http://schemas.microsoft.com/office/powerpoint/2010/main" val="752641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6897</TotalTime>
  <Words>1153</Words>
  <Application>Microsoft Office PowerPoint</Application>
  <PresentationFormat>Widescreen</PresentationFormat>
  <Paragraphs>34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Google Sans</vt:lpstr>
      <vt:lpstr>Trebuchet MS</vt:lpstr>
      <vt:lpstr>Wingdings 3</vt:lpstr>
      <vt:lpstr>Facet</vt:lpstr>
      <vt:lpstr>CNN</vt:lpstr>
      <vt:lpstr>Paper name</vt:lpstr>
      <vt:lpstr>Publisher Name: </vt:lpstr>
      <vt:lpstr>Name of the author</vt:lpstr>
      <vt:lpstr>a) The Architecture of the Proposed Model</vt:lpstr>
      <vt:lpstr>.</vt:lpstr>
      <vt:lpstr>.</vt:lpstr>
      <vt:lpstr>.</vt:lpstr>
      <vt:lpstr>b) Explanation of the Model</vt:lpstr>
      <vt:lpstr>Layer-1 consists of the convolutional layer with ReLu (Rectified Linear Unit) activation function which is the first convolutional layer of our CNN architecture. This layer gets the pre-processed image as the input of size n*n=32*32. The convolutional filter size (f*f) is 5*5, and the number of filters is 32. After this convolution operation, we get feature maps of size 32*28*28 where 32 is the number of feature maps which is equal to the number of filters used, and 28 comes from the formula ((n+2p-f)/s) +1= ((32+2*0- 5)/1) +1=28. Then the ReLu activation is done in each feature map.</vt:lpstr>
      <vt:lpstr>Layer-2 is the max pooling layer. This layer gets the input of size 32*28*28 from the previous layer. The pooling size is 2*2. After this max pooling operation, we get feature maps of size 32*14*14. Max pooling is done in each feature map independently, so we get same number feature maps as the previous layer, and 14 comes from the same formula ((n+2p-f)/s) +1. This layer has no activation function.</vt:lpstr>
      <vt:lpstr>Layer-3 is the second convolutional layer with ReLu activation function. This layer gets the input of size 32*14*14 from the previous layer. The filter size is 5*5, and the number of filters is 32. After this convolution operation, we get feature maps of size 32*10*10. Then ReLu activation is done in each feature map.</vt:lpstr>
      <vt:lpstr>Layer-4 is the max pooling layer. This layer gets the input of size 32*10*10 from the previous layer. The pooling size is 2*2. After this max pooling operation, we get a feature map of size 32*5*5</vt:lpstr>
      <vt:lpstr>Layer-5 is the third convolutional layer with ReLu activation function. This layer gets the input of size 32*5*5 from the previous layer. The filter size is 4*4, and the number of filters is 64. After this convolution operation, we get feature maps of size 64*1*1. This layer acts as a fully connected layer and produces a one-dimensional vector of size 64 by being flattened.</vt:lpstr>
      <vt:lpstr>Layer-6 is the last layer of the network. It is a fully connected layer. This layer will compute the class scores, resulting in a vector of size 10, where each of the ten numbers corresponds to a class score, such as among the ten categories of CIFAR-10 dataset. For final outputs, we use the softmax activation function.</vt:lpstr>
      <vt:lpstr>Implementation</vt:lpstr>
      <vt:lpstr>.</vt:lpstr>
      <vt:lpstr>Results and Discussion</vt:lpstr>
      <vt:lpstr>Conclusion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cnn</dc:title>
  <dc:creator>Reem Reda</dc:creator>
  <cp:lastModifiedBy>Shaden Khalid</cp:lastModifiedBy>
  <cp:revision>8</cp:revision>
  <dcterms:created xsi:type="dcterms:W3CDTF">2023-04-29T21:05:07Z</dcterms:created>
  <dcterms:modified xsi:type="dcterms:W3CDTF">2023-05-06T05:26:23Z</dcterms:modified>
</cp:coreProperties>
</file>