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Ex1.xml" ContentType="application/vnd.ms-office.chartex+xml"/>
  <Override PartName="/ppt/charts/colors10.xml" ContentType="application/vnd.ms-office.chartcolorstyle+xml"/>
  <Override PartName="/ppt/charts/style1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6" r:id="rId5"/>
    <p:sldId id="275" r:id="rId6"/>
    <p:sldId id="274" r:id="rId7"/>
    <p:sldId id="276" r:id="rId8"/>
    <p:sldId id="277" r:id="rId9"/>
    <p:sldId id="278" r:id="rId10"/>
    <p:sldId id="271" r:id="rId11"/>
    <p:sldId id="270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F7FB9C-8144-44C0-8DC8-34F3ED4387CD}">
          <p14:sldIdLst>
            <p14:sldId id="266"/>
            <p14:sldId id="275"/>
            <p14:sldId id="274"/>
            <p14:sldId id="276"/>
            <p14:sldId id="277"/>
            <p14:sldId id="278"/>
            <p14:sldId id="271"/>
            <p14:sldId id="270"/>
            <p14:sldId id="269"/>
          </p14:sldIdLst>
        </p14:section>
        <p14:section name="Untitled Section" id="{E0C9CCBD-0C55-4977-BF48-BC2F9FA94C25}">
          <p14:sldIdLst/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esktop\DATA%20ANALISIS\DataAnalysisProject\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AppData\Roaming\Microsoft\Excel\Project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esktop\DATA%20ANALISIS\DataAnalysisProject\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esktop\DATA%20ANALISIS\DataAnalysisProject\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C:\Users\Home\Desktop\DATA%20ANALISIS\DataAnalysisProject\Project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Home\AppData\Roaming\Microsoft\Excel\Project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903625110521665E-2"/>
          <c:y val="0.1040971975691496"/>
          <c:w val="0.7973437139145978"/>
          <c:h val="0.792824533632008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'Popular Products'!$H$3</c:f>
              <c:strCache>
                <c:ptCount val="1"/>
                <c:pt idx="0">
                  <c:v>Frequency</c:v>
                </c:pt>
              </c:strCache>
            </c:strRef>
          </c:tx>
          <c:spPr>
            <a:gradFill>
              <a:gsLst>
                <a:gs pos="100000">
                  <a:schemeClr val="accent1">
                    <a:lumMod val="60000"/>
                    <a:lumOff val="40000"/>
                  </a:schemeClr>
                </a:gs>
                <a:gs pos="0">
                  <a:schemeClr val="accent1"/>
                </a:gs>
              </a:gsLst>
              <a:lin ang="5400000" scaled="0"/>
            </a:gra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C29-44DE-93DD-F518F9C7B664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C29-44DE-93DD-F518F9C7B664}"/>
              </c:ext>
            </c:extLst>
          </c:dPt>
          <c:dPt>
            <c:idx val="2"/>
            <c:invertIfNegative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C29-44DE-93DD-F518F9C7B664}"/>
              </c:ext>
            </c:extLst>
          </c:dPt>
          <c:dPt>
            <c:idx val="3"/>
            <c:invertIfNegative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C29-44DE-93DD-F518F9C7B664}"/>
              </c:ext>
            </c:extLst>
          </c:dPt>
          <c:dPt>
            <c:idx val="4"/>
            <c:invertIfNegative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C29-44DE-93DD-F518F9C7B664}"/>
              </c:ext>
            </c:extLst>
          </c:dPt>
          <c:dPt>
            <c:idx val="5"/>
            <c:invertIfNegative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C29-44DE-93DD-F518F9C7B664}"/>
              </c:ext>
            </c:extLst>
          </c:dPt>
          <c:dPt>
            <c:idx val="6"/>
            <c:invertIfNegative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C29-44DE-93DD-F518F9C7B664}"/>
              </c:ext>
            </c:extLst>
          </c:dPt>
          <c:dPt>
            <c:idx val="7"/>
            <c:invertIfNegative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1C29-44DE-93DD-F518F9C7B664}"/>
              </c:ext>
            </c:extLst>
          </c:dPt>
          <c:dPt>
            <c:idx val="8"/>
            <c:invertIfNegative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1C29-44DE-93DD-F518F9C7B664}"/>
              </c:ext>
            </c:extLst>
          </c:dPt>
          <c:dPt>
            <c:idx val="9"/>
            <c:invertIfNegative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C29-44DE-93DD-F518F9C7B664}"/>
              </c:ext>
            </c:extLst>
          </c:dPt>
          <c:dPt>
            <c:idx val="10"/>
            <c:invertIfNegative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C29-44DE-93DD-F518F9C7B664}"/>
              </c:ext>
            </c:extLst>
          </c:dPt>
          <c:dPt>
            <c:idx val="11"/>
            <c:invertIfNegative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C29-44DE-93DD-F518F9C7B66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'Popular Products'!$G$4:$G$15</c:f>
              <c:strCache>
                <c:ptCount val="12"/>
                <c:pt idx="0">
                  <c:v>Sport-100 Helmet, Red</c:v>
                </c:pt>
                <c:pt idx="1">
                  <c:v>Long-Sleeve Logo Jersey, L</c:v>
                </c:pt>
                <c:pt idx="2">
                  <c:v>Sport-100 Helmet, Black</c:v>
                </c:pt>
                <c:pt idx="3">
                  <c:v>Long-Sleeve Logo Jersey, M</c:v>
                </c:pt>
                <c:pt idx="4">
                  <c:v>Sport-100 Helmet, Blue</c:v>
                </c:pt>
                <c:pt idx="5">
                  <c:v>AWC Logo Cap</c:v>
                </c:pt>
                <c:pt idx="6">
                  <c:v>Half-Finger Gloves, M</c:v>
                </c:pt>
                <c:pt idx="7">
                  <c:v>Classic Vest, S</c:v>
                </c:pt>
                <c:pt idx="8">
                  <c:v>Classic Vest, M</c:v>
                </c:pt>
                <c:pt idx="9">
                  <c:v>Water Bottle - 30 oz.</c:v>
                </c:pt>
                <c:pt idx="10">
                  <c:v>HL Bottom Bracket</c:v>
                </c:pt>
                <c:pt idx="11">
                  <c:v>LL Bottom Bracket</c:v>
                </c:pt>
              </c:strCache>
            </c:strRef>
          </c:cat>
          <c:val>
            <c:numRef>
              <c:f>'Popular Products'!$H$4:$H$15</c:f>
              <c:numCache>
                <c:formatCode>General</c:formatCode>
                <c:ptCount val="12"/>
                <c:pt idx="0">
                  <c:v>134</c:v>
                </c:pt>
                <c:pt idx="1">
                  <c:v>127</c:v>
                </c:pt>
                <c:pt idx="2">
                  <c:v>121</c:v>
                </c:pt>
                <c:pt idx="3">
                  <c:v>121</c:v>
                </c:pt>
                <c:pt idx="4">
                  <c:v>120</c:v>
                </c:pt>
                <c:pt idx="5">
                  <c:v>120</c:v>
                </c:pt>
                <c:pt idx="6">
                  <c:v>86</c:v>
                </c:pt>
                <c:pt idx="7">
                  <c:v>85</c:v>
                </c:pt>
                <c:pt idx="8">
                  <c:v>83</c:v>
                </c:pt>
                <c:pt idx="9">
                  <c:v>80</c:v>
                </c:pt>
                <c:pt idx="10">
                  <c:v>88</c:v>
                </c:pt>
                <c:pt idx="11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1C29-44DE-93DD-F518F9C7B6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75256431"/>
        <c:axId val="175259343"/>
      </c:barChart>
      <c:catAx>
        <c:axId val="1752564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259343"/>
        <c:auto val="1"/>
        <c:lblAlgn val="ctr"/>
        <c:lblOffset val="100"/>
        <c:noMultiLvlLbl val="0"/>
      </c:catAx>
      <c:valAx>
        <c:axId val="17525934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256431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081449107852343E-2"/>
          <c:y val="0.14774118204182535"/>
          <c:w val="0.625178068337788"/>
          <c:h val="0.7737915313890817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'Dead products'!$D$1</c:f>
              <c:strCache>
                <c:ptCount val="1"/>
                <c:pt idx="0">
                  <c:v>HowManyModels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'Dead products'!$C$2:$C$69</c:f>
              <c:strCache>
                <c:ptCount val="68"/>
                <c:pt idx="0">
                  <c:v>Road</c:v>
                </c:pt>
                <c:pt idx="1">
                  <c:v>Mountain</c:v>
                </c:pt>
                <c:pt idx="2">
                  <c:v>LL Road Frame</c:v>
                </c:pt>
                <c:pt idx="3">
                  <c:v>HL Road Frame</c:v>
                </c:pt>
                <c:pt idx="4">
                  <c:v>ML Road Frame</c:v>
                </c:pt>
                <c:pt idx="5">
                  <c:v>ML Mountain Frame</c:v>
                </c:pt>
                <c:pt idx="6">
                  <c:v>HL Mountain Frame</c:v>
                </c:pt>
                <c:pt idx="7">
                  <c:v>LL Touring Frame</c:v>
                </c:pt>
                <c:pt idx="8">
                  <c:v>Men's Sports Shorts</c:v>
                </c:pt>
                <c:pt idx="9">
                  <c:v>Full-Finger Gloves</c:v>
                </c:pt>
                <c:pt idx="10">
                  <c:v>HL Touring Frame </c:v>
                </c:pt>
                <c:pt idx="11">
                  <c:v>LL Mountain Frame</c:v>
                </c:pt>
                <c:pt idx="12">
                  <c:v>Men's Bib-Shorts</c:v>
                </c:pt>
                <c:pt idx="13">
                  <c:v>Women's Tights</c:v>
                </c:pt>
                <c:pt idx="14">
                  <c:v>Headlights</c:v>
                </c:pt>
                <c:pt idx="15">
                  <c:v>Mountain Bike Socks</c:v>
                </c:pt>
                <c:pt idx="16">
                  <c:v>All-Purpose Bike Stand</c:v>
                </c:pt>
                <c:pt idx="17">
                  <c:v>Cable Lock</c:v>
                </c:pt>
                <c:pt idx="18">
                  <c:v>Classic Vest, L</c:v>
                </c:pt>
                <c:pt idx="19">
                  <c:v>Fender Set - Mountain</c:v>
                </c:pt>
                <c:pt idx="20">
                  <c:v>HL Fork</c:v>
                </c:pt>
                <c:pt idx="21">
                  <c:v>HL Headset</c:v>
                </c:pt>
                <c:pt idx="22">
                  <c:v>HL Mountain Front Wheel</c:v>
                </c:pt>
                <c:pt idx="23">
                  <c:v>HL Mountain Rear Wheel</c:v>
                </c:pt>
                <c:pt idx="24">
                  <c:v>HL Mountain Tire</c:v>
                </c:pt>
                <c:pt idx="25">
                  <c:v>HL Road Front Wheel</c:v>
                </c:pt>
                <c:pt idx="26">
                  <c:v>HL Road Rear Wheel</c:v>
                </c:pt>
                <c:pt idx="27">
                  <c:v>HL Road Tire</c:v>
                </c:pt>
                <c:pt idx="28">
                  <c:v>LL Fork</c:v>
                </c:pt>
                <c:pt idx="29">
                  <c:v>LL Headset</c:v>
                </c:pt>
                <c:pt idx="30">
                  <c:v>LL Mountain Front Wheel</c:v>
                </c:pt>
                <c:pt idx="31">
                  <c:v>LL Mountain Rear Wheel</c:v>
                </c:pt>
                <c:pt idx="32">
                  <c:v>LL Mountain Tire</c:v>
                </c:pt>
                <c:pt idx="33">
                  <c:v>LL Road Front Wheel</c:v>
                </c:pt>
                <c:pt idx="34">
                  <c:v>LL Road Handlebars</c:v>
                </c:pt>
                <c:pt idx="35">
                  <c:v>LL Road Rear Wheel</c:v>
                </c:pt>
                <c:pt idx="36">
                  <c:v>LL Road Seat/Saddle</c:v>
                </c:pt>
                <c:pt idx="37">
                  <c:v>LL Road Tire</c:v>
                </c:pt>
                <c:pt idx="38">
                  <c:v>LL Touring Handlebars</c:v>
                </c:pt>
                <c:pt idx="39">
                  <c:v>LL Touring Seat/Saddle</c:v>
                </c:pt>
                <c:pt idx="40">
                  <c:v>Long-Sleeve Logo Jersey, S</c:v>
                </c:pt>
                <c:pt idx="41">
                  <c:v>Minipump</c:v>
                </c:pt>
                <c:pt idx="42">
                  <c:v>ML Bottom Bracket</c:v>
                </c:pt>
                <c:pt idx="43">
                  <c:v>ML Crankset</c:v>
                </c:pt>
                <c:pt idx="44">
                  <c:v>ML Fork</c:v>
                </c:pt>
                <c:pt idx="45">
                  <c:v>ML Headset</c:v>
                </c:pt>
                <c:pt idx="46">
                  <c:v>ML Mountain Front Wheel</c:v>
                </c:pt>
                <c:pt idx="47">
                  <c:v>ML Mountain Rear Wheel</c:v>
                </c:pt>
                <c:pt idx="48">
                  <c:v>ML Mountain Tire</c:v>
                </c:pt>
                <c:pt idx="49">
                  <c:v>ML Road Front Wheel</c:v>
                </c:pt>
                <c:pt idx="50">
                  <c:v>ML Road Handlebars</c:v>
                </c:pt>
                <c:pt idx="51">
                  <c:v>ML Road Rear Wheel</c:v>
                </c:pt>
                <c:pt idx="52">
                  <c:v>ML Road Seat/Saddle</c:v>
                </c:pt>
                <c:pt idx="53">
                  <c:v>ML Road Tire</c:v>
                </c:pt>
                <c:pt idx="54">
                  <c:v>ML Touring Seat/Saddle</c:v>
                </c:pt>
                <c:pt idx="55">
                  <c:v>Mountain Bottle Cage</c:v>
                </c:pt>
                <c:pt idx="56">
                  <c:v>Mountain Pump</c:v>
                </c:pt>
                <c:pt idx="57">
                  <c:v>Mountain Tire Tube</c:v>
                </c:pt>
                <c:pt idx="58">
                  <c:v>Road Bottle Cage</c:v>
                </c:pt>
                <c:pt idx="59">
                  <c:v>Road Tire Tube</c:v>
                </c:pt>
                <c:pt idx="60">
                  <c:v>Short-Sleeve Classic Jersey, M</c:v>
                </c:pt>
                <c:pt idx="61">
                  <c:v>Taillights - Battery-Powered</c:v>
                </c:pt>
                <c:pt idx="62">
                  <c:v>Touring Front Wheel</c:v>
                </c:pt>
                <c:pt idx="63">
                  <c:v>Touring Pedal</c:v>
                </c:pt>
                <c:pt idx="64">
                  <c:v>Touring Rear Wheel</c:v>
                </c:pt>
                <c:pt idx="65">
                  <c:v>Touring Tire</c:v>
                </c:pt>
                <c:pt idx="66">
                  <c:v>Touring Tire Tube</c:v>
                </c:pt>
                <c:pt idx="67">
                  <c:v>Touring-Panniers, Large</c:v>
                </c:pt>
              </c:strCache>
            </c:strRef>
          </c:cat>
          <c:val>
            <c:numRef>
              <c:f>'Dead products'!$D$2:$D$69</c:f>
              <c:numCache>
                <c:formatCode>General</c:formatCode>
                <c:ptCount val="68"/>
                <c:pt idx="0">
                  <c:v>24</c:v>
                </c:pt>
                <c:pt idx="1">
                  <c:v>12</c:v>
                </c:pt>
                <c:pt idx="2">
                  <c:v>10</c:v>
                </c:pt>
                <c:pt idx="3">
                  <c:v>8</c:v>
                </c:pt>
                <c:pt idx="4">
                  <c:v>7</c:v>
                </c:pt>
                <c:pt idx="5">
                  <c:v>6</c:v>
                </c:pt>
                <c:pt idx="6">
                  <c:v>5</c:v>
                </c:pt>
                <c:pt idx="7">
                  <c:v>5</c:v>
                </c:pt>
                <c:pt idx="8">
                  <c:v>4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2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67-46D3-9E0C-645CD824F8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7297103"/>
        <c:axId val="407298767"/>
      </c:barChart>
      <c:catAx>
        <c:axId val="4072971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high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298767"/>
        <c:crosses val="autoZero"/>
        <c:auto val="0"/>
        <c:lblAlgn val="ctr"/>
        <c:lblOffset val="100"/>
        <c:noMultiLvlLbl val="0"/>
      </c:catAx>
      <c:valAx>
        <c:axId val="407298767"/>
        <c:scaling>
          <c:orientation val="minMax"/>
          <c:max val="26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297103"/>
        <c:crosses val="autoZero"/>
        <c:crossBetween val="midCat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 Customers'!$I$2</c:f>
              <c:strCache>
                <c:ptCount val="1"/>
                <c:pt idx="0">
                  <c:v>Terry Eminhizer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 Customers'!$J$2</c:f>
              <c:numCache>
                <c:formatCode>0</c:formatCode>
                <c:ptCount val="1"/>
                <c:pt idx="0">
                  <c:v>90341.4038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D8-40F9-BA97-12E60C6C60B0}"/>
            </c:ext>
          </c:extLst>
        </c:ser>
        <c:ser>
          <c:idx val="1"/>
          <c:order val="1"/>
          <c:tx>
            <c:strRef>
              <c:f>' Customers'!$I$3</c:f>
              <c:strCache>
                <c:ptCount val="1"/>
                <c:pt idx="0">
                  <c:v>Krishna Sunkammurali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 Customers'!$J$3</c:f>
              <c:numCache>
                <c:formatCode>0</c:formatCode>
                <c:ptCount val="1"/>
                <c:pt idx="0">
                  <c:v>80141.752800000002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D8-40F9-BA97-12E60C6C60B0}"/>
            </c:ext>
          </c:extLst>
        </c:ser>
        <c:ser>
          <c:idx val="2"/>
          <c:order val="2"/>
          <c:tx>
            <c:strRef>
              <c:f>' Customers'!$I$4</c:f>
              <c:strCache>
                <c:ptCount val="1"/>
                <c:pt idx="0">
                  <c:v>Christopher Beck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 Customers'!$J$4</c:f>
              <c:numCache>
                <c:formatCode>0</c:formatCode>
                <c:ptCount val="1"/>
                <c:pt idx="0">
                  <c:v>74160.228000000003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D8-40F9-BA97-12E60C6C60B0}"/>
            </c:ext>
          </c:extLst>
        </c:ser>
        <c:ser>
          <c:idx val="3"/>
          <c:order val="3"/>
          <c:tx>
            <c:strRef>
              <c:f>' Customers'!$I$5</c:f>
              <c:strCache>
                <c:ptCount val="1"/>
                <c:pt idx="0">
                  <c:v>Kevin Liu</c:v>
                </c:pt>
              </c:strCache>
            </c:strRef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 Customers'!$J$5</c:f>
              <c:numCache>
                <c:formatCode>0</c:formatCode>
                <c:ptCount val="1"/>
                <c:pt idx="0">
                  <c:v>68142.283200000005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D8-40F9-BA97-12E60C6C60B0}"/>
            </c:ext>
          </c:extLst>
        </c:ser>
        <c:ser>
          <c:idx val="4"/>
          <c:order val="4"/>
          <c:tx>
            <c:strRef>
              <c:f>' Customers'!$I$6</c:f>
              <c:strCache>
                <c:ptCount val="1"/>
                <c:pt idx="0">
                  <c:v>Jon Grande</c:v>
                </c:pt>
              </c:strCache>
            </c:strRef>
          </c:tx>
          <c:spPr>
            <a:gradFill flip="none" rotWithShape="1">
              <a:gsLst>
                <a:gs pos="0">
                  <a:schemeClr val="accent5"/>
                </a:gs>
                <a:gs pos="75000">
                  <a:schemeClr val="accent5">
                    <a:lumMod val="60000"/>
                    <a:lumOff val="40000"/>
                  </a:schemeClr>
                </a:gs>
                <a:gs pos="51000">
                  <a:schemeClr val="accent5">
                    <a:alpha val="75000"/>
                  </a:schemeClr>
                </a:gs>
                <a:gs pos="100000">
                  <a:schemeClr val="accent5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 Customers'!$J$6</c:f>
              <c:numCache>
                <c:formatCode>0</c:formatCode>
                <c:ptCount val="1"/>
                <c:pt idx="0">
                  <c:v>65218.637600000002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4D8-40F9-BA97-12E60C6C60B0}"/>
            </c:ext>
          </c:extLst>
        </c:ser>
        <c:ser>
          <c:idx val="5"/>
          <c:order val="5"/>
          <c:tx>
            <c:strRef>
              <c:f>' Customers'!$I$7</c:f>
              <c:strCache>
                <c:ptCount val="1"/>
                <c:pt idx="0">
                  <c:v>Jeffrey Kurtz</c:v>
                </c:pt>
              </c:strCache>
            </c:strRef>
          </c:tx>
          <c:spPr>
            <a:gradFill flip="none" rotWithShape="1">
              <a:gsLst>
                <a:gs pos="0">
                  <a:schemeClr val="accent6"/>
                </a:gs>
                <a:gs pos="75000">
                  <a:schemeClr val="accent6">
                    <a:lumMod val="60000"/>
                    <a:lumOff val="40000"/>
                  </a:schemeClr>
                </a:gs>
                <a:gs pos="51000">
                  <a:schemeClr val="accent6">
                    <a:alpha val="75000"/>
                  </a:schemeClr>
                </a:gs>
                <a:gs pos="100000">
                  <a:schemeClr val="accent6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 Customers'!$J$7</c:f>
              <c:numCache>
                <c:formatCode>0</c:formatCode>
                <c:ptCount val="1"/>
                <c:pt idx="0">
                  <c:v>60524.998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D8-40F9-BA97-12E60C6C60B0}"/>
            </c:ext>
          </c:extLst>
        </c:ser>
        <c:ser>
          <c:idx val="6"/>
          <c:order val="6"/>
          <c:tx>
            <c:strRef>
              <c:f>' Customers'!$I$8</c:f>
              <c:strCache>
                <c:ptCount val="1"/>
                <c:pt idx="0">
                  <c:v>Rebecca Laszlo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60000"/>
                  </a:schemeClr>
                </a:gs>
                <a:gs pos="75000">
                  <a:schemeClr val="accent1">
                    <a:lumMod val="60000"/>
                    <a:lumMod val="60000"/>
                    <a:lumOff val="40000"/>
                  </a:schemeClr>
                </a:gs>
                <a:gs pos="51000">
                  <a:schemeClr val="accent1">
                    <a:lumMod val="60000"/>
                    <a:alpha val="75000"/>
                  </a:schemeClr>
                </a:gs>
                <a:gs pos="100000">
                  <a:schemeClr val="accent1">
                    <a:lumMod val="6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 Customers'!$J$8</c:f>
              <c:numCache>
                <c:formatCode>0</c:formatCode>
                <c:ptCount val="1"/>
                <c:pt idx="0">
                  <c:v>53248.692000000003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4D8-40F9-BA97-12E60C6C60B0}"/>
            </c:ext>
          </c:extLst>
        </c:ser>
        <c:ser>
          <c:idx val="7"/>
          <c:order val="7"/>
          <c:tx>
            <c:strRef>
              <c:f>' Customers'!$I$9</c:f>
              <c:strCache>
                <c:ptCount val="1"/>
                <c:pt idx="0">
                  <c:v>Anthony Chor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lumMod val="60000"/>
                  </a:schemeClr>
                </a:gs>
                <a:gs pos="75000">
                  <a:schemeClr val="accent2">
                    <a:lumMod val="60000"/>
                    <a:lumMod val="60000"/>
                    <a:lumOff val="40000"/>
                  </a:schemeClr>
                </a:gs>
                <a:gs pos="51000">
                  <a:schemeClr val="accent2">
                    <a:lumMod val="60000"/>
                    <a:alpha val="75000"/>
                  </a:schemeClr>
                </a:gs>
                <a:gs pos="100000">
                  <a:schemeClr val="accent2">
                    <a:lumMod val="60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 Customers'!$J$9</c:f>
              <c:numCache>
                <c:formatCode>0</c:formatCode>
                <c:ptCount val="1"/>
                <c:pt idx="0">
                  <c:v>47848.025999999998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4D8-40F9-BA97-12E60C6C60B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670865743"/>
        <c:axId val="670851599"/>
      </c:barChart>
      <c:catAx>
        <c:axId val="67086574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70851599"/>
        <c:crosses val="autoZero"/>
        <c:auto val="1"/>
        <c:lblAlgn val="ctr"/>
        <c:lblOffset val="100"/>
        <c:noMultiLvlLbl val="0"/>
      </c:catAx>
      <c:valAx>
        <c:axId val="670851599"/>
        <c:scaling>
          <c:orientation val="minMax"/>
        </c:scaling>
        <c:delete val="0"/>
        <c:axPos val="l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865743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9460456642277466"/>
          <c:w val="1"/>
          <c:h val="0.18558527829888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[Project.xlsx]Pivot!PivotTable4</c:name>
    <c:fmtId val="10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9007978307347342"/>
          <c:y val="0.15859364056590558"/>
          <c:w val="0.6334194318425429"/>
          <c:h val="0.84140635943409436"/>
        </c:manualLayout>
      </c:layout>
      <c:pieChart>
        <c:varyColors val="1"/>
        <c:ser>
          <c:idx val="0"/>
          <c:order val="0"/>
          <c:tx>
            <c:strRef>
              <c:f>Pivot!$B$3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969-4D5D-8468-B76365C43E4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969-4D5D-8468-B76365C43E4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969-4D5D-8468-B76365C43E4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Pivot!$A$4:$A$7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Other</c:v>
                </c:pt>
              </c:strCache>
            </c:strRef>
          </c:cat>
          <c:val>
            <c:numRef>
              <c:f>Pivot!$B$4:$B$7</c:f>
              <c:numCache>
                <c:formatCode>General</c:formatCode>
                <c:ptCount val="3"/>
                <c:pt idx="0">
                  <c:v>9</c:v>
                </c:pt>
                <c:pt idx="1">
                  <c:v>22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969-4D5D-8468-B76365C43E4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 Product associations'!$E$2:$E$14</cx:f>
        <cx:lvl ptCount="13">
          <cx:pt idx="0">Short-Sleeve Classic Jersey, XL   &amp;   Classic Vest, S</cx:pt>
          <cx:pt idx="1">Long-Sleeve Logo Jersey, L   &amp;   AWC Logo Cap</cx:pt>
          <cx:pt idx="2">Hitch Rack - 4-Bike   &amp;   Classic Vest, S</cx:pt>
          <cx:pt idx="3">Short-Sleeve Classic Jersey, L   &amp;   AWC Logo Cap</cx:pt>
          <cx:pt idx="4">Short-Sleeve Classic Jersey, L   &amp;   Long-Sleeve Logo Jersey, L</cx:pt>
          <cx:pt idx="5">Short-Sleeve Classic Jersey, XL   &amp;   Hitch Rack - 4-Bike</cx:pt>
          <cx:pt idx="6">Classic Vest, S   &amp;   AWC Logo Cap</cx:pt>
          <cx:pt idx="7">Classic Vest, S   &amp;   Long-Sleeve Logo Jersey, L</cx:pt>
          <cx:pt idx="8">Bike Wash - Dissolver   &amp;   AWC Logo Cap</cx:pt>
          <cx:pt idx="9">Bike Wash - Dissolver   &amp;   Long-Sleeve Logo Jersey, L</cx:pt>
          <cx:pt idx="10">Short-Sleeve Classic Jersey, S   &amp;   Long-Sleeve Logo Jersey, M</cx:pt>
          <cx:pt idx="11">Short-Sleeve Classic Jersey, L   &amp;   Bike Wash - Dissolver</cx:pt>
          <cx:pt idx="12">Short-Sleeve Classic Jersey, XL   &amp;   AWC Logo Cap</cx:pt>
        </cx:lvl>
      </cx:strDim>
      <cx:numDim type="val">
        <cx:f>' Product associations'!$F$2:$F$14</cx:f>
        <cx:lvl ptCount="13" formatCode="General">
          <cx:pt idx="0">9</cx:pt>
          <cx:pt idx="1">8</cx:pt>
          <cx:pt idx="2">8</cx:pt>
          <cx:pt idx="3">8</cx:pt>
          <cx:pt idx="4">8</cx:pt>
          <cx:pt idx="5">8</cx:pt>
          <cx:pt idx="6">7</cx:pt>
          <cx:pt idx="7">7</cx:pt>
          <cx:pt idx="8">7</cx:pt>
          <cx:pt idx="9">7</cx:pt>
          <cx:pt idx="10">7</cx:pt>
          <cx:pt idx="11">7</cx:pt>
          <cx:pt idx="12">7</cx:pt>
        </cx:lvl>
      </cx:numDim>
    </cx:data>
  </cx:chartData>
  <cx:chart>
    <cx:plotArea>
      <cx:plotAreaRegion>
        <cx:series layoutId="funnel" uniqueId="{34D69C60-761C-44A8-ABF0-90DDD099D8E0}">
          <cx:spPr>
            <a:solidFill>
              <a:srgbClr val="0070C0"/>
            </a:solidFill>
            <a:ln>
              <a:solidFill>
                <a:schemeClr val="bg1"/>
              </a:solidFill>
            </a:ln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 b="1">
                    <a:solidFill>
                      <a:schemeClr val="bg1"/>
                    </a:solidFill>
                  </a:defRPr>
                </a:pPr>
                <a:endParaRPr lang="en-US" sz="1200" b="1" i="0" u="none" strike="noStrike" baseline="0">
                  <a:solidFill>
                    <a:schemeClr val="bg1"/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just" rtl="0">
              <a:defRPr sz="900">
                <a:solidFill>
                  <a:schemeClr val="tx2"/>
                </a:solidFill>
              </a:defRPr>
            </a:pPr>
            <a:endParaRPr lang="en-US" sz="900" b="0" i="0" u="none" strike="noStrike" baseline="0">
              <a:solidFill>
                <a:schemeClr val="tx2"/>
              </a:solidFill>
              <a:latin typeface="Arial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Geography2!$A$2:$C$33</cx:f>
        <cx:lvl ptCount="32">
          <cx:pt idx="0">Woolston</cx:pt>
          <cx:pt idx="1">London</cx:pt>
          <cx:pt idx="2">London</cx:pt>
          <cx:pt idx="3">Liverpool</cx:pt>
          <cx:pt idx="4">Gloucestershire</cx:pt>
          <cx:pt idx="5">West Sussex</cx:pt>
          <cx:pt idx="6">Milton Keynes</cx:pt>
          <cx:pt idx="7">Cambridge</cx:pt>
          <cx:pt idx="8">Milton Keynes</cx:pt>
          <cx:pt idx="9">Oxon</cx:pt>
          <cx:pt idx="10">High Wycombe</cx:pt>
          <cx:pt idx="11">Wokingham</cx:pt>
          <cx:pt idx="12">Abingdon</cx:pt>
          <cx:pt idx="13">Maidenhead</cx:pt>
          <cx:pt idx="14">Union City</cx:pt>
          <cx:pt idx="15">Fullerton</cx:pt>
          <cx:pt idx="16">Sherman Oaks</cx:pt>
          <cx:pt idx="17">Cerritos</cx:pt>
          <cx:pt idx="18">Van Nuys</cx:pt>
          <cx:pt idx="19">Oxnard</cx:pt>
          <cx:pt idx="20">Santa Ana</cx:pt>
          <cx:pt idx="21">Daly City</cx:pt>
          <cx:pt idx="22">El Segundo</cx:pt>
          <cx:pt idx="23">Camarillo</cx:pt>
          <cx:pt idx="24">Oxnard</cx:pt>
          <cx:pt idx="25">Auburn</cx:pt>
          <cx:pt idx="26">Culver City</cx:pt>
          <cx:pt idx="27">Alhambra</cx:pt>
          <cx:pt idx="28">Englewood</cx:pt>
          <cx:pt idx="29">Las Vegas</cx:pt>
          <cx:pt idx="30">Santa Fe</cx:pt>
          <cx:pt idx="31">Sandy</cx:pt>
        </cx:lvl>
        <cx:lvl ptCount="32">
          <cx:pt idx="0">England</cx:pt>
          <cx:pt idx="14">California</cx:pt>
          <cx:pt idx="28">Colorado</cx:pt>
          <cx:pt idx="29">Nevada</cx:pt>
          <cx:pt idx="30">New Mexico</cx:pt>
          <cx:pt idx="31">Utah</cx:pt>
        </cx:lvl>
        <cx:lvl ptCount="32">
          <cx:pt idx="0">United Kingdom</cx:pt>
          <cx:pt idx="14">United States</cx:pt>
        </cx:lvl>
      </cx:strDim>
      <cx:numDim type="size">
        <cx:f>Geography2!$D$2:$D$33</cx:f>
        <cx:lvl ptCount="32" formatCode="0.00%">
          <cx:pt idx="0">0.12652954900800789</cx:pt>
          <cx:pt idx="1">0.11224421374881551</cx:pt>
          <cx:pt idx="2">0.10386666366115332</cx:pt>
          <cx:pt idx="3">0.091343331577106904</cx:pt>
          <cx:pt idx="4">0.07457857306426223</cx:pt>
          <cx:pt idx="5">0.042856066002129545</cx:pt>
          <cx:pt idx="6">0.040877637074324964</cx:pt>
          <cx:pt idx="7">0.0027019731430048327</cx:pt>
          <cx:pt idx="8">0.0023991024683974529</cx:pt>
          <cx:pt idx="9">0.0012029504199820499</cx:pt>
          <cx:pt idx="10">0.00073482917586385169</cx:pt>
          <cx:pt idx="11">8.9496486013334488e-05</cx:pt>
          <cx:pt idx="12">5.2882759294076432e-05</cx:pt>
          <cx:pt idx="13">4.4235634025745797e-05</cx:pt>
          <cx:pt idx="14">0.095438104778176505</cx:pt>
          <cx:pt idx="15">0.084769556134023441</cx:pt>
          <cx:pt idx="16">0.06701455695891495</cx:pt>
          <cx:pt idx="17">0.047911480198242214</cx:pt>
          <cx:pt idx="18">0.04666700564966355</cx:pt>
          <cx:pt idx="19">0.0039879970304578516</cx:pt>
          <cx:pt idx="20">0.003891164633733396</cx:pt>
          <cx:pt idx="21">0.003539422155022003</cx:pt>
          <cx:pt idx="22">0.0026624938480479649</cx:pt>
          <cx:pt idx="23">0.0024270354561447137</cx:pt>
          <cx:pt idx="24">0.0012982116561742717</cx:pt>
          <cx:pt idx="25">0.0009997219676114884</cx:pt>
          <cx:pt idx="26">0.00030988473410588943</cx:pt>
          <cx:pt idx="27">0.00013662401901122948</cx:pt>
          <cx:pt idx="28">0.016146964409951725</cx:pt>
          <cx:pt idx="29">0.014825113916673649</cx:pt>
          <cx:pt idx="30">0.0077524469650210445</cx:pt>
          <cx:pt idx="31">0.00070071126664186692</cx:pt>
        </cx:lvl>
      </cx:numDim>
    </cx:data>
  </cx:chartData>
  <cx:chart>
    <cx:plotArea>
      <cx:plotAreaRegion>
        <cx:plotSurface>
          <cx:spPr>
            <a:solidFill>
              <a:schemeClr val="lt1"/>
            </a:solidFill>
            <a:ln w="12700" cap="flat" cmpd="sng" algn="ctr">
              <a:noFill/>
              <a:prstDash val="solid"/>
              <a:miter lim="800000"/>
            </a:ln>
            <a:effectLst/>
          </cx:spPr>
        </cx:plotSurface>
        <cx:series layoutId="sunburst" uniqueId="{4A732630-F6EF-4F11-BCDC-BC88CEEA4100}">
          <cx:tx>
            <cx:txData>
              <cx:f>Geography2!$D$1</cx:f>
              <cx:v>REVENUE%</cx:v>
            </cx:txData>
          </cx:tx>
          <cx:dataLabels pos="ctr">
            <cx:txPr>
              <a:bodyPr spcFirstLastPara="1" vertOverflow="ellipsis" horzOverflow="overflow" wrap="square" lIns="38100" tIns="19050" rIns="38100" bIns="19050" anchor="ctr" anchorCtr="1">
                <a:spAutoFit/>
              </a:bodyPr>
              <a:lstStyle/>
              <a:p>
                <a:pPr algn="ctr" rtl="0">
                  <a:defRPr sz="1000">
                    <a:solidFill>
                      <a:schemeClr val="bg1"/>
                    </a:solidFill>
                  </a:defRPr>
                </a:pPr>
                <a:endParaRPr lang="en-US" sz="1000" b="0" i="0" u="none" strike="noStrike" baseline="0">
                  <a:solidFill>
                    <a:schemeClr val="bg1"/>
                  </a:solidFill>
                  <a:latin typeface="Arial"/>
                </a:endParaRPr>
              </a:p>
            </cx:txPr>
            <cx:visibility seriesName="0" categoryName="1" value="1"/>
            <cx:separator>, </cx:separator>
            <cx:dataLabel idx="1">
              <cx:txPr>
                <a:bodyPr spcFirstLastPara="1" vertOverflow="ellipsis" horzOverflow="overflow" wrap="square" lIns="38100" tIns="19050" rIns="38100" bIns="19050" anchor="ctr" anchorCtr="1">
                  <a:spAutoFit/>
                </a:bodyPr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en-US" sz="1000" b="0" i="0" u="none" strike="noStrike" baseline="0">
                      <a:solidFill>
                        <a:schemeClr val="bg1"/>
                      </a:solidFill>
                      <a:latin typeface="Arial"/>
                    </a:rPr>
                    <a:t>England</a:t>
                  </a:r>
                </a:p>
              </cx:txPr>
            </cx:dataLabel>
            <cx:dataLabel idx="2">
              <cx:txPr>
                <a:bodyPr spcFirstLastPara="1" vertOverflow="ellipsis" horzOverflow="overflow" wrap="square" lIns="38100" tIns="19050" rIns="38100" bIns="19050" anchor="ctr" anchorCtr="1">
                  <a:spAutoFit/>
                </a:bodyPr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en-US" sz="1000" b="0" i="0" u="none" strike="noStrike" baseline="0">
                      <a:solidFill>
                        <a:schemeClr val="bg1"/>
                      </a:solidFill>
                      <a:latin typeface="Arial"/>
                    </a:rPr>
                    <a:t>Woolston, 12.65%</a:t>
                  </a:r>
                </a:p>
              </cx:txPr>
            </cx:dataLabel>
            <cx:dataLabel idx="3">
              <cx:txPr>
                <a:bodyPr spcFirstLastPara="1" vertOverflow="ellipsis" horzOverflow="overflow" wrap="square" lIns="38100" tIns="19050" rIns="38100" bIns="19050" anchor="ctr" anchorCtr="1">
                  <a:spAutoFit/>
                </a:bodyPr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en-US" sz="1000" b="0" i="0" u="none" strike="noStrike" baseline="0">
                      <a:solidFill>
                        <a:schemeClr val="bg1"/>
                      </a:solidFill>
                      <a:latin typeface="Arial"/>
                    </a:rPr>
                    <a:t>London, 11.22%</a:t>
                  </a:r>
                </a:p>
              </cx:txPr>
            </cx:dataLabel>
            <cx:dataLabel idx="4">
              <cx:txPr>
                <a:bodyPr spcFirstLastPara="1" vertOverflow="ellipsis" horzOverflow="overflow" wrap="square" lIns="38100" tIns="19050" rIns="38100" bIns="19050" anchor="ctr" anchorCtr="1">
                  <a:spAutoFit/>
                </a:bodyPr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en-US" sz="1000" b="0" i="0" u="none" strike="noStrike" baseline="0">
                      <a:solidFill>
                        <a:schemeClr val="bg1"/>
                      </a:solidFill>
                      <a:latin typeface="Arial"/>
                    </a:rPr>
                    <a:t>London, 10.39%</a:t>
                  </a:r>
                </a:p>
              </cx:txPr>
            </cx:dataLabel>
            <cx:dataLabel idx="18">
              <cx:txPr>
                <a:bodyPr spcFirstLastPara="1" vertOverflow="ellipsis" horzOverflow="overflow" wrap="square" lIns="38100" tIns="19050" rIns="38100" bIns="19050" anchor="ctr" anchorCtr="1">
                  <a:spAutoFit/>
                </a:bodyPr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en-US" sz="1000" b="0" i="0" u="none" strike="noStrike" baseline="0">
                      <a:solidFill>
                        <a:schemeClr val="bg1"/>
                      </a:solidFill>
                      <a:latin typeface="Arial"/>
                    </a:rPr>
                    <a:t>Union City, 9.54%</a:t>
                  </a:r>
                </a:p>
              </cx:txPr>
            </cx:dataLabel>
            <cx:dataLabel idx="19">
              <cx:txPr>
                <a:bodyPr spcFirstLastPara="1" vertOverflow="ellipsis" horzOverflow="overflow" wrap="square" lIns="38100" tIns="19050" rIns="38100" bIns="19050" anchor="ctr" anchorCtr="1">
                  <a:spAutoFit/>
                </a:bodyPr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en-US" sz="1000" b="0" i="0" u="none" strike="noStrike" baseline="0">
                      <a:solidFill>
                        <a:schemeClr val="bg1"/>
                      </a:solidFill>
                      <a:latin typeface="Arial"/>
                    </a:rPr>
                    <a:t>Fullerton, 8.48%</a:t>
                  </a:r>
                </a:p>
              </cx:txPr>
            </cx:dataLabel>
          </cx:dataLabels>
          <cx:dataId val="0"/>
        </cx:series>
      </cx:plotAreaRegion>
    </cx:plotArea>
    <cx:legend pos="b" align="ctr" overlay="0"/>
  </cx:chart>
  <cx:spPr>
    <a:solidFill>
      <a:schemeClr val="lt1"/>
    </a:solidFill>
    <a:ln w="12700" cap="flat" cmpd="sng" algn="ctr">
      <a:noFill/>
      <a:prstDash val="solid"/>
      <a:miter lim="800000"/>
    </a:ln>
    <a:effectLst/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86">
  <cs:axisTitle>
    <cs:lnRef idx="0"/>
    <cs:fillRef idx="0"/>
    <cs:effectRef idx="0"/>
    <cs:fontRef idx="major">
      <a:schemeClr val="dk1">
        <a:lumMod val="50000"/>
        <a:lumOff val="50000"/>
      </a:schemeClr>
    </cs:fontRef>
    <cs:defRPr sz="1197"/>
  </cs:axisTitle>
  <cs:categoryAxis>
    <cs:lnRef idx="0"/>
    <cs:fillRef idx="0"/>
    <cs:effectRef idx="0"/>
    <cs:fontRef idx="major">
      <a:schemeClr val="dk1">
        <a:lumMod val="50000"/>
        <a:lumOff val="50000"/>
      </a:schemeClr>
    </cs:fontRef>
    <cs:defRPr sz="1197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/>
    <cs:bodyPr lIns="38100" tIns="19050" rIns="38100" bIns="19050">
      <a:spAutoFit/>
    </cs:bodyPr>
  </cs:dataLabel>
  <cs:dataLabelCallout>
    <cs:lnRef idx="0"/>
    <cs:fillRef idx="0"/>
    <cs:effectRef idx="0"/>
    <cs:fontRef idx="major">
      <a:schemeClr val="dk1">
        <a:lumMod val="50000"/>
        <a:lumOff val="50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9525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  <a:lumOff val="1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ajor">
      <a:schemeClr val="dk1">
        <a:lumMod val="50000"/>
        <a:lumOff val="50000"/>
      </a:schemeClr>
    </cs:fontRef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spc="0" normalizeH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ajor">
      <a:schemeClr val="dk1">
        <a:lumMod val="50000"/>
        <a:lumOff val="50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ajor">
      <a:schemeClr val="dk1">
        <a:lumMod val="50000"/>
        <a:lumOff val="50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A1316-4F2C-47DD-BD60-DAE189970AA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1ACD71-F135-4C47-A82E-F27DE3492C39}">
      <dgm:prSet phldrT="[Text]"/>
      <dgm:spPr/>
      <dgm:t>
        <a:bodyPr/>
        <a:lstStyle/>
        <a:p>
          <a:r>
            <a:rPr lang="en-US" dirty="0"/>
            <a:t>Offering special discounts</a:t>
          </a:r>
        </a:p>
      </dgm:t>
    </dgm:pt>
    <dgm:pt modelId="{C8236BB9-04AF-444E-90E0-77A617939DBF}" type="parTrans" cxnId="{91D7887E-4596-457F-88FB-6A697FD830AE}">
      <dgm:prSet/>
      <dgm:spPr/>
      <dgm:t>
        <a:bodyPr/>
        <a:lstStyle/>
        <a:p>
          <a:endParaRPr lang="en-US"/>
        </a:p>
      </dgm:t>
    </dgm:pt>
    <dgm:pt modelId="{0E77CBD9-D0F7-4F34-8C3B-32B20E3262FD}" type="sibTrans" cxnId="{91D7887E-4596-457F-88FB-6A697FD830AE}">
      <dgm:prSet/>
      <dgm:spPr/>
      <dgm:t>
        <a:bodyPr/>
        <a:lstStyle/>
        <a:p>
          <a:endParaRPr lang="en-US"/>
        </a:p>
      </dgm:t>
    </dgm:pt>
    <dgm:pt modelId="{5256FEFB-3B3A-4758-B665-49F1E5AE1E79}">
      <dgm:prSet phldrT="[Text]"/>
      <dgm:spPr/>
      <dgm:t>
        <a:bodyPr/>
        <a:lstStyle/>
        <a:p>
          <a:r>
            <a:rPr lang="en-US" dirty="0"/>
            <a:t>Loyalty card scheme &amp; Free coupons</a:t>
          </a:r>
        </a:p>
      </dgm:t>
    </dgm:pt>
    <dgm:pt modelId="{E6D15735-9D2F-4784-81C1-14A1469F98B9}" type="parTrans" cxnId="{726F8821-5E43-445F-9552-1E2849EB1986}">
      <dgm:prSet/>
      <dgm:spPr/>
      <dgm:t>
        <a:bodyPr/>
        <a:lstStyle/>
        <a:p>
          <a:endParaRPr lang="en-US"/>
        </a:p>
      </dgm:t>
    </dgm:pt>
    <dgm:pt modelId="{9DD7D1E0-DA66-4A01-9E9D-B15B6D73B8A5}" type="sibTrans" cxnId="{726F8821-5E43-445F-9552-1E2849EB1986}">
      <dgm:prSet/>
      <dgm:spPr/>
      <dgm:t>
        <a:bodyPr/>
        <a:lstStyle/>
        <a:p>
          <a:endParaRPr lang="en-US"/>
        </a:p>
      </dgm:t>
    </dgm:pt>
    <dgm:pt modelId="{31542999-6C86-46FF-B1DF-C6F52358795D}">
      <dgm:prSet phldrT="[Text]"/>
      <dgm:spPr/>
      <dgm:t>
        <a:bodyPr/>
        <a:lstStyle/>
        <a:p>
          <a:r>
            <a:rPr lang="en-US" dirty="0"/>
            <a:t>Free items with multiple purchases</a:t>
          </a:r>
        </a:p>
      </dgm:t>
    </dgm:pt>
    <dgm:pt modelId="{84B1296A-ED3D-4EF2-A500-46E138C07382}" type="parTrans" cxnId="{5249029B-3B78-402B-8E98-01EB6C143F23}">
      <dgm:prSet/>
      <dgm:spPr/>
      <dgm:t>
        <a:bodyPr/>
        <a:lstStyle/>
        <a:p>
          <a:endParaRPr lang="en-US"/>
        </a:p>
      </dgm:t>
    </dgm:pt>
    <dgm:pt modelId="{AD1D575D-27D6-4CB0-8DE3-12E10B217625}" type="sibTrans" cxnId="{5249029B-3B78-402B-8E98-01EB6C143F23}">
      <dgm:prSet/>
      <dgm:spPr/>
      <dgm:t>
        <a:bodyPr/>
        <a:lstStyle/>
        <a:p>
          <a:endParaRPr lang="en-US"/>
        </a:p>
      </dgm:t>
    </dgm:pt>
    <dgm:pt modelId="{3DE173EE-0CB2-41D5-860D-320A4F232A23}">
      <dgm:prSet phldrT="[Text]"/>
      <dgm:spPr/>
      <dgm:t>
        <a:bodyPr/>
        <a:lstStyle/>
        <a:p>
          <a:r>
            <a:rPr lang="en-US" dirty="0"/>
            <a:t> Provide reciprocal discounts by partnering with a business</a:t>
          </a:r>
        </a:p>
      </dgm:t>
    </dgm:pt>
    <dgm:pt modelId="{E1E19FAA-06ED-4037-8775-35EE46AF65FB}" type="parTrans" cxnId="{D95DCF30-D8E8-4C2F-88DE-5E08F21D0F0E}">
      <dgm:prSet/>
      <dgm:spPr/>
      <dgm:t>
        <a:bodyPr/>
        <a:lstStyle/>
        <a:p>
          <a:endParaRPr lang="en-US"/>
        </a:p>
      </dgm:t>
    </dgm:pt>
    <dgm:pt modelId="{ABCD9E45-100B-4EBA-8B40-C0CDC3858A9F}" type="sibTrans" cxnId="{D95DCF30-D8E8-4C2F-88DE-5E08F21D0F0E}">
      <dgm:prSet/>
      <dgm:spPr/>
      <dgm:t>
        <a:bodyPr/>
        <a:lstStyle/>
        <a:p>
          <a:endParaRPr lang="en-US"/>
        </a:p>
      </dgm:t>
    </dgm:pt>
    <dgm:pt modelId="{9A957874-1A40-4C3D-AF73-308170EF7E98}">
      <dgm:prSet/>
      <dgm:spPr/>
      <dgm:t>
        <a:bodyPr/>
        <a:lstStyle/>
        <a:p>
          <a:r>
            <a:rPr lang="en-US" dirty="0"/>
            <a:t> Let customers try out new products first</a:t>
          </a:r>
        </a:p>
      </dgm:t>
    </dgm:pt>
    <dgm:pt modelId="{EEB05FEA-3438-4C6C-AD9E-C4A2835FE258}" type="parTrans" cxnId="{B498D6B1-B389-4AA9-BF5B-074D4A192BFE}">
      <dgm:prSet/>
      <dgm:spPr/>
      <dgm:t>
        <a:bodyPr/>
        <a:lstStyle/>
        <a:p>
          <a:endParaRPr lang="en-US"/>
        </a:p>
      </dgm:t>
    </dgm:pt>
    <dgm:pt modelId="{0E3D98D9-4F85-45E5-AD9C-59DD7732D3AE}" type="sibTrans" cxnId="{B498D6B1-B389-4AA9-BF5B-074D4A192BFE}">
      <dgm:prSet/>
      <dgm:spPr/>
      <dgm:t>
        <a:bodyPr/>
        <a:lstStyle/>
        <a:p>
          <a:endParaRPr lang="en-US"/>
        </a:p>
      </dgm:t>
    </dgm:pt>
    <dgm:pt modelId="{5E532B6E-5E43-4AFC-BCE9-0A7EAB4B8A83}">
      <dgm:prSet/>
      <dgm:spPr/>
      <dgm:t>
        <a:bodyPr/>
        <a:lstStyle/>
        <a:p>
          <a:r>
            <a:rPr lang="en-US" dirty="0"/>
            <a:t>Event for reward introductions and referrals</a:t>
          </a:r>
        </a:p>
      </dgm:t>
    </dgm:pt>
    <dgm:pt modelId="{BA58E304-CCE4-4CDD-9915-87FB66ADAEEA}" type="parTrans" cxnId="{A08EC466-4B13-4152-899A-FCC82A34EBF0}">
      <dgm:prSet/>
      <dgm:spPr/>
      <dgm:t>
        <a:bodyPr/>
        <a:lstStyle/>
        <a:p>
          <a:endParaRPr lang="en-US"/>
        </a:p>
      </dgm:t>
    </dgm:pt>
    <dgm:pt modelId="{FA6E5A2C-BE57-47FA-8D92-02C8EDAB1C3A}" type="sibTrans" cxnId="{A08EC466-4B13-4152-899A-FCC82A34EBF0}">
      <dgm:prSet/>
      <dgm:spPr/>
      <dgm:t>
        <a:bodyPr/>
        <a:lstStyle/>
        <a:p>
          <a:endParaRPr lang="en-US"/>
        </a:p>
      </dgm:t>
    </dgm:pt>
    <dgm:pt modelId="{EF2913A0-5D84-4CA6-90AA-A4102C7F8B0D}" type="pres">
      <dgm:prSet presAssocID="{9C4A1316-4F2C-47DD-BD60-DAE189970AAF}" presName="Name0" presStyleCnt="0">
        <dgm:presLayoutVars>
          <dgm:chMax val="7"/>
          <dgm:chPref val="7"/>
          <dgm:dir/>
        </dgm:presLayoutVars>
      </dgm:prSet>
      <dgm:spPr/>
    </dgm:pt>
    <dgm:pt modelId="{CA83737E-D722-4F66-B679-DEEA707BCEEC}" type="pres">
      <dgm:prSet presAssocID="{9C4A1316-4F2C-47DD-BD60-DAE189970AAF}" presName="Name1" presStyleCnt="0"/>
      <dgm:spPr/>
    </dgm:pt>
    <dgm:pt modelId="{B2A32F4A-42C9-4391-9136-5EB2EBCB378D}" type="pres">
      <dgm:prSet presAssocID="{9C4A1316-4F2C-47DD-BD60-DAE189970AAF}" presName="cycle" presStyleCnt="0"/>
      <dgm:spPr/>
    </dgm:pt>
    <dgm:pt modelId="{9B8D89F3-8D6C-408D-ADD0-627652108289}" type="pres">
      <dgm:prSet presAssocID="{9C4A1316-4F2C-47DD-BD60-DAE189970AAF}" presName="srcNode" presStyleLbl="node1" presStyleIdx="0" presStyleCnt="6"/>
      <dgm:spPr/>
    </dgm:pt>
    <dgm:pt modelId="{4045DC45-5E13-4409-BF20-73E86E5255B4}" type="pres">
      <dgm:prSet presAssocID="{9C4A1316-4F2C-47DD-BD60-DAE189970AAF}" presName="conn" presStyleLbl="parChTrans1D2" presStyleIdx="0" presStyleCnt="1"/>
      <dgm:spPr/>
    </dgm:pt>
    <dgm:pt modelId="{FC3772BE-139A-4CAC-833B-53F80DAE5B92}" type="pres">
      <dgm:prSet presAssocID="{9C4A1316-4F2C-47DD-BD60-DAE189970AAF}" presName="extraNode" presStyleLbl="node1" presStyleIdx="0" presStyleCnt="6"/>
      <dgm:spPr/>
    </dgm:pt>
    <dgm:pt modelId="{7FF523C5-D87E-43F9-AEA9-5F056E07AB6A}" type="pres">
      <dgm:prSet presAssocID="{9C4A1316-4F2C-47DD-BD60-DAE189970AAF}" presName="dstNode" presStyleLbl="node1" presStyleIdx="0" presStyleCnt="6"/>
      <dgm:spPr/>
    </dgm:pt>
    <dgm:pt modelId="{B1C82F97-2488-4A16-ABD7-C6FE7ABD548E}" type="pres">
      <dgm:prSet presAssocID="{C91ACD71-F135-4C47-A82E-F27DE3492C39}" presName="text_1" presStyleLbl="node1" presStyleIdx="0" presStyleCnt="6">
        <dgm:presLayoutVars>
          <dgm:bulletEnabled val="1"/>
        </dgm:presLayoutVars>
      </dgm:prSet>
      <dgm:spPr/>
    </dgm:pt>
    <dgm:pt modelId="{F39884A6-A655-433F-A153-2309841C8AAB}" type="pres">
      <dgm:prSet presAssocID="{C91ACD71-F135-4C47-A82E-F27DE3492C39}" presName="accent_1" presStyleCnt="0"/>
      <dgm:spPr/>
    </dgm:pt>
    <dgm:pt modelId="{7325C911-1420-439C-BCBC-0F3B03C9F417}" type="pres">
      <dgm:prSet presAssocID="{C91ACD71-F135-4C47-A82E-F27DE3492C39}" presName="accentRepeatNode" presStyleLbl="solidFgAcc1" presStyleIdx="0" presStyleCnt="6"/>
      <dgm:spPr/>
    </dgm:pt>
    <dgm:pt modelId="{795217A2-7BDF-49B5-8FC2-4A6CB142AE3C}" type="pres">
      <dgm:prSet presAssocID="{5256FEFB-3B3A-4758-B665-49F1E5AE1E79}" presName="text_2" presStyleLbl="node1" presStyleIdx="1" presStyleCnt="6">
        <dgm:presLayoutVars>
          <dgm:bulletEnabled val="1"/>
        </dgm:presLayoutVars>
      </dgm:prSet>
      <dgm:spPr/>
    </dgm:pt>
    <dgm:pt modelId="{F1CCD49F-CCF8-4B60-908D-30A7FEDBDDB1}" type="pres">
      <dgm:prSet presAssocID="{5256FEFB-3B3A-4758-B665-49F1E5AE1E79}" presName="accent_2" presStyleCnt="0"/>
      <dgm:spPr/>
    </dgm:pt>
    <dgm:pt modelId="{0BE448EB-67F4-4B66-9FD1-AEE81FEC685A}" type="pres">
      <dgm:prSet presAssocID="{5256FEFB-3B3A-4758-B665-49F1E5AE1E79}" presName="accentRepeatNode" presStyleLbl="solidFgAcc1" presStyleIdx="1" presStyleCnt="6"/>
      <dgm:spPr/>
    </dgm:pt>
    <dgm:pt modelId="{DD010AC5-691D-45C7-AEC8-72A8FC9D76EC}" type="pres">
      <dgm:prSet presAssocID="{31542999-6C86-46FF-B1DF-C6F52358795D}" presName="text_3" presStyleLbl="node1" presStyleIdx="2" presStyleCnt="6">
        <dgm:presLayoutVars>
          <dgm:bulletEnabled val="1"/>
        </dgm:presLayoutVars>
      </dgm:prSet>
      <dgm:spPr/>
    </dgm:pt>
    <dgm:pt modelId="{4F25F2B4-2A4E-4174-81C1-82938FF5D666}" type="pres">
      <dgm:prSet presAssocID="{31542999-6C86-46FF-B1DF-C6F52358795D}" presName="accent_3" presStyleCnt="0"/>
      <dgm:spPr/>
    </dgm:pt>
    <dgm:pt modelId="{55ADBC82-F765-47F3-AAE7-11BA24B7E24D}" type="pres">
      <dgm:prSet presAssocID="{31542999-6C86-46FF-B1DF-C6F52358795D}" presName="accentRepeatNode" presStyleLbl="solidFgAcc1" presStyleIdx="2" presStyleCnt="6"/>
      <dgm:spPr/>
    </dgm:pt>
    <dgm:pt modelId="{6B394433-2DC1-4CC7-95E8-6149320147CC}" type="pres">
      <dgm:prSet presAssocID="{3DE173EE-0CB2-41D5-860D-320A4F232A23}" presName="text_4" presStyleLbl="node1" presStyleIdx="3" presStyleCnt="6">
        <dgm:presLayoutVars>
          <dgm:bulletEnabled val="1"/>
        </dgm:presLayoutVars>
      </dgm:prSet>
      <dgm:spPr/>
    </dgm:pt>
    <dgm:pt modelId="{5C67637E-D950-408B-8247-1B1064910172}" type="pres">
      <dgm:prSet presAssocID="{3DE173EE-0CB2-41D5-860D-320A4F232A23}" presName="accent_4" presStyleCnt="0"/>
      <dgm:spPr/>
    </dgm:pt>
    <dgm:pt modelId="{9E61D042-E100-4822-98C9-01CCA4E6FFA9}" type="pres">
      <dgm:prSet presAssocID="{3DE173EE-0CB2-41D5-860D-320A4F232A23}" presName="accentRepeatNode" presStyleLbl="solidFgAcc1" presStyleIdx="3" presStyleCnt="6"/>
      <dgm:spPr/>
    </dgm:pt>
    <dgm:pt modelId="{6B8C381D-3796-442B-A739-37BE67A391CC}" type="pres">
      <dgm:prSet presAssocID="{9A957874-1A40-4C3D-AF73-308170EF7E98}" presName="text_5" presStyleLbl="node1" presStyleIdx="4" presStyleCnt="6">
        <dgm:presLayoutVars>
          <dgm:bulletEnabled val="1"/>
        </dgm:presLayoutVars>
      </dgm:prSet>
      <dgm:spPr/>
    </dgm:pt>
    <dgm:pt modelId="{7ECE4D1C-369D-4C80-BCC0-37A991AC5DE3}" type="pres">
      <dgm:prSet presAssocID="{9A957874-1A40-4C3D-AF73-308170EF7E98}" presName="accent_5" presStyleCnt="0"/>
      <dgm:spPr/>
    </dgm:pt>
    <dgm:pt modelId="{F874D96C-1EEE-4792-8800-5FA1B6298FF4}" type="pres">
      <dgm:prSet presAssocID="{9A957874-1A40-4C3D-AF73-308170EF7E98}" presName="accentRepeatNode" presStyleLbl="solidFgAcc1" presStyleIdx="4" presStyleCnt="6"/>
      <dgm:spPr/>
    </dgm:pt>
    <dgm:pt modelId="{B32F6DD1-6440-4288-B4BE-4F3A7D2635A0}" type="pres">
      <dgm:prSet presAssocID="{5E532B6E-5E43-4AFC-BCE9-0A7EAB4B8A83}" presName="text_6" presStyleLbl="node1" presStyleIdx="5" presStyleCnt="6">
        <dgm:presLayoutVars>
          <dgm:bulletEnabled val="1"/>
        </dgm:presLayoutVars>
      </dgm:prSet>
      <dgm:spPr/>
    </dgm:pt>
    <dgm:pt modelId="{21DDCFD7-6AE0-4066-A965-C9373F4618F5}" type="pres">
      <dgm:prSet presAssocID="{5E532B6E-5E43-4AFC-BCE9-0A7EAB4B8A83}" presName="accent_6" presStyleCnt="0"/>
      <dgm:spPr/>
    </dgm:pt>
    <dgm:pt modelId="{C45543B6-5D4A-48F2-A91A-34EBD4155F40}" type="pres">
      <dgm:prSet presAssocID="{5E532B6E-5E43-4AFC-BCE9-0A7EAB4B8A83}" presName="accentRepeatNode" presStyleLbl="solidFgAcc1" presStyleIdx="5" presStyleCnt="6"/>
      <dgm:spPr/>
    </dgm:pt>
  </dgm:ptLst>
  <dgm:cxnLst>
    <dgm:cxn modelId="{726F8821-5E43-445F-9552-1E2849EB1986}" srcId="{9C4A1316-4F2C-47DD-BD60-DAE189970AAF}" destId="{5256FEFB-3B3A-4758-B665-49F1E5AE1E79}" srcOrd="1" destOrd="0" parTransId="{E6D15735-9D2F-4784-81C1-14A1469F98B9}" sibTransId="{9DD7D1E0-DA66-4A01-9E9D-B15B6D73B8A5}"/>
    <dgm:cxn modelId="{DB529B2F-B4B2-428A-9058-EEA8CAC2896D}" type="presOf" srcId="{0E77CBD9-D0F7-4F34-8C3B-32B20E3262FD}" destId="{4045DC45-5E13-4409-BF20-73E86E5255B4}" srcOrd="0" destOrd="0" presId="urn:microsoft.com/office/officeart/2008/layout/VerticalCurvedList"/>
    <dgm:cxn modelId="{D95DCF30-D8E8-4C2F-88DE-5E08F21D0F0E}" srcId="{9C4A1316-4F2C-47DD-BD60-DAE189970AAF}" destId="{3DE173EE-0CB2-41D5-860D-320A4F232A23}" srcOrd="3" destOrd="0" parTransId="{E1E19FAA-06ED-4037-8775-35EE46AF65FB}" sibTransId="{ABCD9E45-100B-4EBA-8B40-C0CDC3858A9F}"/>
    <dgm:cxn modelId="{733DC144-CB7B-47B6-8FF4-3E6B2744DECE}" type="presOf" srcId="{5E532B6E-5E43-4AFC-BCE9-0A7EAB4B8A83}" destId="{B32F6DD1-6440-4288-B4BE-4F3A7D2635A0}" srcOrd="0" destOrd="0" presId="urn:microsoft.com/office/officeart/2008/layout/VerticalCurvedList"/>
    <dgm:cxn modelId="{A08EC466-4B13-4152-899A-FCC82A34EBF0}" srcId="{9C4A1316-4F2C-47DD-BD60-DAE189970AAF}" destId="{5E532B6E-5E43-4AFC-BCE9-0A7EAB4B8A83}" srcOrd="5" destOrd="0" parTransId="{BA58E304-CCE4-4CDD-9915-87FB66ADAEEA}" sibTransId="{FA6E5A2C-BE57-47FA-8D92-02C8EDAB1C3A}"/>
    <dgm:cxn modelId="{91D7887E-4596-457F-88FB-6A697FD830AE}" srcId="{9C4A1316-4F2C-47DD-BD60-DAE189970AAF}" destId="{C91ACD71-F135-4C47-A82E-F27DE3492C39}" srcOrd="0" destOrd="0" parTransId="{C8236BB9-04AF-444E-90E0-77A617939DBF}" sibTransId="{0E77CBD9-D0F7-4F34-8C3B-32B20E3262FD}"/>
    <dgm:cxn modelId="{5249029B-3B78-402B-8E98-01EB6C143F23}" srcId="{9C4A1316-4F2C-47DD-BD60-DAE189970AAF}" destId="{31542999-6C86-46FF-B1DF-C6F52358795D}" srcOrd="2" destOrd="0" parTransId="{84B1296A-ED3D-4EF2-A500-46E138C07382}" sibTransId="{AD1D575D-27D6-4CB0-8DE3-12E10B217625}"/>
    <dgm:cxn modelId="{B498D6B1-B389-4AA9-BF5B-074D4A192BFE}" srcId="{9C4A1316-4F2C-47DD-BD60-DAE189970AAF}" destId="{9A957874-1A40-4C3D-AF73-308170EF7E98}" srcOrd="4" destOrd="0" parTransId="{EEB05FEA-3438-4C6C-AD9E-C4A2835FE258}" sibTransId="{0E3D98D9-4F85-45E5-AD9C-59DD7732D3AE}"/>
    <dgm:cxn modelId="{06A2C3C6-7F8C-41B4-A76A-383A397FB1F8}" type="presOf" srcId="{3DE173EE-0CB2-41D5-860D-320A4F232A23}" destId="{6B394433-2DC1-4CC7-95E8-6149320147CC}" srcOrd="0" destOrd="0" presId="urn:microsoft.com/office/officeart/2008/layout/VerticalCurvedList"/>
    <dgm:cxn modelId="{B4CB49CC-709D-474F-84D4-AE0F8E5A7C5D}" type="presOf" srcId="{31542999-6C86-46FF-B1DF-C6F52358795D}" destId="{DD010AC5-691D-45C7-AEC8-72A8FC9D76EC}" srcOrd="0" destOrd="0" presId="urn:microsoft.com/office/officeart/2008/layout/VerticalCurvedList"/>
    <dgm:cxn modelId="{66776CD0-E92B-4D4B-84C8-8A192FF252F0}" type="presOf" srcId="{9C4A1316-4F2C-47DD-BD60-DAE189970AAF}" destId="{EF2913A0-5D84-4CA6-90AA-A4102C7F8B0D}" srcOrd="0" destOrd="0" presId="urn:microsoft.com/office/officeart/2008/layout/VerticalCurvedList"/>
    <dgm:cxn modelId="{58A6C3DB-C9B2-499A-975B-C5FF9D3A2EC0}" type="presOf" srcId="{C91ACD71-F135-4C47-A82E-F27DE3492C39}" destId="{B1C82F97-2488-4A16-ABD7-C6FE7ABD548E}" srcOrd="0" destOrd="0" presId="urn:microsoft.com/office/officeart/2008/layout/VerticalCurvedList"/>
    <dgm:cxn modelId="{E3861FE0-4A60-4879-A2C3-A1517A589379}" type="presOf" srcId="{5256FEFB-3B3A-4758-B665-49F1E5AE1E79}" destId="{795217A2-7BDF-49B5-8FC2-4A6CB142AE3C}" srcOrd="0" destOrd="0" presId="urn:microsoft.com/office/officeart/2008/layout/VerticalCurvedList"/>
    <dgm:cxn modelId="{CCCF2FE3-0281-4268-9648-5DAB5099FA85}" type="presOf" srcId="{9A957874-1A40-4C3D-AF73-308170EF7E98}" destId="{6B8C381D-3796-442B-A739-37BE67A391CC}" srcOrd="0" destOrd="0" presId="urn:microsoft.com/office/officeart/2008/layout/VerticalCurvedList"/>
    <dgm:cxn modelId="{4973F8C4-2022-40A9-B8F6-1B9B80ACAD07}" type="presParOf" srcId="{EF2913A0-5D84-4CA6-90AA-A4102C7F8B0D}" destId="{CA83737E-D722-4F66-B679-DEEA707BCEEC}" srcOrd="0" destOrd="0" presId="urn:microsoft.com/office/officeart/2008/layout/VerticalCurvedList"/>
    <dgm:cxn modelId="{737E827C-E241-47E0-9125-B40AC7AD4E2E}" type="presParOf" srcId="{CA83737E-D722-4F66-B679-DEEA707BCEEC}" destId="{B2A32F4A-42C9-4391-9136-5EB2EBCB378D}" srcOrd="0" destOrd="0" presId="urn:microsoft.com/office/officeart/2008/layout/VerticalCurvedList"/>
    <dgm:cxn modelId="{204C3324-75EC-441D-9C44-6836B88AF95A}" type="presParOf" srcId="{B2A32F4A-42C9-4391-9136-5EB2EBCB378D}" destId="{9B8D89F3-8D6C-408D-ADD0-627652108289}" srcOrd="0" destOrd="0" presId="urn:microsoft.com/office/officeart/2008/layout/VerticalCurvedList"/>
    <dgm:cxn modelId="{804D583B-4F85-4A82-AAE6-7A3C7704AB18}" type="presParOf" srcId="{B2A32F4A-42C9-4391-9136-5EB2EBCB378D}" destId="{4045DC45-5E13-4409-BF20-73E86E5255B4}" srcOrd="1" destOrd="0" presId="urn:microsoft.com/office/officeart/2008/layout/VerticalCurvedList"/>
    <dgm:cxn modelId="{F7A8229F-31C5-4C7F-B950-214C869585B8}" type="presParOf" srcId="{B2A32F4A-42C9-4391-9136-5EB2EBCB378D}" destId="{FC3772BE-139A-4CAC-833B-53F80DAE5B92}" srcOrd="2" destOrd="0" presId="urn:microsoft.com/office/officeart/2008/layout/VerticalCurvedList"/>
    <dgm:cxn modelId="{07CA4F23-2102-42C8-9572-E34438F4433F}" type="presParOf" srcId="{B2A32F4A-42C9-4391-9136-5EB2EBCB378D}" destId="{7FF523C5-D87E-43F9-AEA9-5F056E07AB6A}" srcOrd="3" destOrd="0" presId="urn:microsoft.com/office/officeart/2008/layout/VerticalCurvedList"/>
    <dgm:cxn modelId="{BD97F9AD-EC50-4F34-AFF6-55712B712DFE}" type="presParOf" srcId="{CA83737E-D722-4F66-B679-DEEA707BCEEC}" destId="{B1C82F97-2488-4A16-ABD7-C6FE7ABD548E}" srcOrd="1" destOrd="0" presId="urn:microsoft.com/office/officeart/2008/layout/VerticalCurvedList"/>
    <dgm:cxn modelId="{EACD9EFA-8231-4284-851C-74392AE82A8F}" type="presParOf" srcId="{CA83737E-D722-4F66-B679-DEEA707BCEEC}" destId="{F39884A6-A655-433F-A153-2309841C8AAB}" srcOrd="2" destOrd="0" presId="urn:microsoft.com/office/officeart/2008/layout/VerticalCurvedList"/>
    <dgm:cxn modelId="{35CCF0F1-D1CD-48CA-A669-9266354D299B}" type="presParOf" srcId="{F39884A6-A655-433F-A153-2309841C8AAB}" destId="{7325C911-1420-439C-BCBC-0F3B03C9F417}" srcOrd="0" destOrd="0" presId="urn:microsoft.com/office/officeart/2008/layout/VerticalCurvedList"/>
    <dgm:cxn modelId="{732FBFA8-0425-4691-B87C-A0F198FAF5FE}" type="presParOf" srcId="{CA83737E-D722-4F66-B679-DEEA707BCEEC}" destId="{795217A2-7BDF-49B5-8FC2-4A6CB142AE3C}" srcOrd="3" destOrd="0" presId="urn:microsoft.com/office/officeart/2008/layout/VerticalCurvedList"/>
    <dgm:cxn modelId="{6E20E1DE-13D2-44E1-AD0B-0E8F4FE0AE74}" type="presParOf" srcId="{CA83737E-D722-4F66-B679-DEEA707BCEEC}" destId="{F1CCD49F-CCF8-4B60-908D-30A7FEDBDDB1}" srcOrd="4" destOrd="0" presId="urn:microsoft.com/office/officeart/2008/layout/VerticalCurvedList"/>
    <dgm:cxn modelId="{4F5853D3-34EF-4970-BF4F-B5DC13F0897E}" type="presParOf" srcId="{F1CCD49F-CCF8-4B60-908D-30A7FEDBDDB1}" destId="{0BE448EB-67F4-4B66-9FD1-AEE81FEC685A}" srcOrd="0" destOrd="0" presId="urn:microsoft.com/office/officeart/2008/layout/VerticalCurvedList"/>
    <dgm:cxn modelId="{894F504D-4D74-4010-B869-FA5463237498}" type="presParOf" srcId="{CA83737E-D722-4F66-B679-DEEA707BCEEC}" destId="{DD010AC5-691D-45C7-AEC8-72A8FC9D76EC}" srcOrd="5" destOrd="0" presId="urn:microsoft.com/office/officeart/2008/layout/VerticalCurvedList"/>
    <dgm:cxn modelId="{3E5ABB36-A518-43A6-8E20-1152F1962E5C}" type="presParOf" srcId="{CA83737E-D722-4F66-B679-DEEA707BCEEC}" destId="{4F25F2B4-2A4E-4174-81C1-82938FF5D666}" srcOrd="6" destOrd="0" presId="urn:microsoft.com/office/officeart/2008/layout/VerticalCurvedList"/>
    <dgm:cxn modelId="{A0E30856-BD39-4CC2-980D-C9E94366E405}" type="presParOf" srcId="{4F25F2B4-2A4E-4174-81C1-82938FF5D666}" destId="{55ADBC82-F765-47F3-AAE7-11BA24B7E24D}" srcOrd="0" destOrd="0" presId="urn:microsoft.com/office/officeart/2008/layout/VerticalCurvedList"/>
    <dgm:cxn modelId="{0D0416B6-E605-408A-8364-87C5B2F073CD}" type="presParOf" srcId="{CA83737E-D722-4F66-B679-DEEA707BCEEC}" destId="{6B394433-2DC1-4CC7-95E8-6149320147CC}" srcOrd="7" destOrd="0" presId="urn:microsoft.com/office/officeart/2008/layout/VerticalCurvedList"/>
    <dgm:cxn modelId="{658740A8-D083-443C-B573-8C8FBC52382E}" type="presParOf" srcId="{CA83737E-D722-4F66-B679-DEEA707BCEEC}" destId="{5C67637E-D950-408B-8247-1B1064910172}" srcOrd="8" destOrd="0" presId="urn:microsoft.com/office/officeart/2008/layout/VerticalCurvedList"/>
    <dgm:cxn modelId="{8CCB1DA8-E188-4FED-8A34-FC76B94B57ED}" type="presParOf" srcId="{5C67637E-D950-408B-8247-1B1064910172}" destId="{9E61D042-E100-4822-98C9-01CCA4E6FFA9}" srcOrd="0" destOrd="0" presId="urn:microsoft.com/office/officeart/2008/layout/VerticalCurvedList"/>
    <dgm:cxn modelId="{9837CF97-C07E-46D6-8ED7-5DC41EB445F9}" type="presParOf" srcId="{CA83737E-D722-4F66-B679-DEEA707BCEEC}" destId="{6B8C381D-3796-442B-A739-37BE67A391CC}" srcOrd="9" destOrd="0" presId="urn:microsoft.com/office/officeart/2008/layout/VerticalCurvedList"/>
    <dgm:cxn modelId="{BB3ADDC3-BA58-4807-82A5-169A67D352B3}" type="presParOf" srcId="{CA83737E-D722-4F66-B679-DEEA707BCEEC}" destId="{7ECE4D1C-369D-4C80-BCC0-37A991AC5DE3}" srcOrd="10" destOrd="0" presId="urn:microsoft.com/office/officeart/2008/layout/VerticalCurvedList"/>
    <dgm:cxn modelId="{80A887BA-1E22-41BB-B4B1-742B6EC67C01}" type="presParOf" srcId="{7ECE4D1C-369D-4C80-BCC0-37A991AC5DE3}" destId="{F874D96C-1EEE-4792-8800-5FA1B6298FF4}" srcOrd="0" destOrd="0" presId="urn:microsoft.com/office/officeart/2008/layout/VerticalCurvedList"/>
    <dgm:cxn modelId="{F96BDEB4-5F65-479D-86A5-C3AD800F971C}" type="presParOf" srcId="{CA83737E-D722-4F66-B679-DEEA707BCEEC}" destId="{B32F6DD1-6440-4288-B4BE-4F3A7D2635A0}" srcOrd="11" destOrd="0" presId="urn:microsoft.com/office/officeart/2008/layout/VerticalCurvedList"/>
    <dgm:cxn modelId="{D09BD63F-DC88-47F7-A0E9-C4F369753D8F}" type="presParOf" srcId="{CA83737E-D722-4F66-B679-DEEA707BCEEC}" destId="{21DDCFD7-6AE0-4066-A965-C9373F4618F5}" srcOrd="12" destOrd="0" presId="urn:microsoft.com/office/officeart/2008/layout/VerticalCurvedList"/>
    <dgm:cxn modelId="{85C7C5DE-BE9C-4C96-B1B1-E590664D0953}" type="presParOf" srcId="{21DDCFD7-6AE0-4066-A965-C9373F4618F5}" destId="{C45543B6-5D4A-48F2-A91A-34EBD4155F4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5DC45-5E13-4409-BF20-73E86E5255B4}">
      <dsp:nvSpPr>
        <dsp:cNvPr id="0" name=""/>
        <dsp:cNvSpPr/>
      </dsp:nvSpPr>
      <dsp:spPr>
        <a:xfrm>
          <a:off x="-4753587" y="-728618"/>
          <a:ext cx="5661996" cy="5661996"/>
        </a:xfrm>
        <a:prstGeom prst="blockArc">
          <a:avLst>
            <a:gd name="adj1" fmla="val 18900000"/>
            <a:gd name="adj2" fmla="val 2700000"/>
            <a:gd name="adj3" fmla="val 38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82F97-2488-4A16-ABD7-C6FE7ABD548E}">
      <dsp:nvSpPr>
        <dsp:cNvPr id="0" name=""/>
        <dsp:cNvSpPr/>
      </dsp:nvSpPr>
      <dsp:spPr>
        <a:xfrm>
          <a:off x="339099" y="221422"/>
          <a:ext cx="7580716" cy="4426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13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Offering special discounts</a:t>
          </a:r>
        </a:p>
      </dsp:txBody>
      <dsp:txXfrm>
        <a:off x="339099" y="221422"/>
        <a:ext cx="7580716" cy="442677"/>
      </dsp:txXfrm>
    </dsp:sp>
    <dsp:sp modelId="{7325C911-1420-439C-BCBC-0F3B03C9F417}">
      <dsp:nvSpPr>
        <dsp:cNvPr id="0" name=""/>
        <dsp:cNvSpPr/>
      </dsp:nvSpPr>
      <dsp:spPr>
        <a:xfrm>
          <a:off x="62425" y="166087"/>
          <a:ext cx="553346" cy="5533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217A2-7BDF-49B5-8FC2-4A6CB142AE3C}">
      <dsp:nvSpPr>
        <dsp:cNvPr id="0" name=""/>
        <dsp:cNvSpPr/>
      </dsp:nvSpPr>
      <dsp:spPr>
        <a:xfrm>
          <a:off x="703231" y="885354"/>
          <a:ext cx="7216584" cy="4426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13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Loyalty card scheme &amp; Free coupons</a:t>
          </a:r>
        </a:p>
      </dsp:txBody>
      <dsp:txXfrm>
        <a:off x="703231" y="885354"/>
        <a:ext cx="7216584" cy="442677"/>
      </dsp:txXfrm>
    </dsp:sp>
    <dsp:sp modelId="{0BE448EB-67F4-4B66-9FD1-AEE81FEC685A}">
      <dsp:nvSpPr>
        <dsp:cNvPr id="0" name=""/>
        <dsp:cNvSpPr/>
      </dsp:nvSpPr>
      <dsp:spPr>
        <a:xfrm>
          <a:off x="426558" y="830019"/>
          <a:ext cx="553346" cy="5533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10AC5-691D-45C7-AEC8-72A8FC9D76EC}">
      <dsp:nvSpPr>
        <dsp:cNvPr id="0" name=""/>
        <dsp:cNvSpPr/>
      </dsp:nvSpPr>
      <dsp:spPr>
        <a:xfrm>
          <a:off x="869739" y="1549285"/>
          <a:ext cx="7050075" cy="4426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13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Free items with multiple purchases</a:t>
          </a:r>
        </a:p>
      </dsp:txBody>
      <dsp:txXfrm>
        <a:off x="869739" y="1549285"/>
        <a:ext cx="7050075" cy="442677"/>
      </dsp:txXfrm>
    </dsp:sp>
    <dsp:sp modelId="{55ADBC82-F765-47F3-AAE7-11BA24B7E24D}">
      <dsp:nvSpPr>
        <dsp:cNvPr id="0" name=""/>
        <dsp:cNvSpPr/>
      </dsp:nvSpPr>
      <dsp:spPr>
        <a:xfrm>
          <a:off x="593066" y="1493950"/>
          <a:ext cx="553346" cy="5533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94433-2DC1-4CC7-95E8-6149320147CC}">
      <dsp:nvSpPr>
        <dsp:cNvPr id="0" name=""/>
        <dsp:cNvSpPr/>
      </dsp:nvSpPr>
      <dsp:spPr>
        <a:xfrm>
          <a:off x="869739" y="2212796"/>
          <a:ext cx="7050075" cy="4426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13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Provide reciprocal discounts by partnering with a business</a:t>
          </a:r>
        </a:p>
      </dsp:txBody>
      <dsp:txXfrm>
        <a:off x="869739" y="2212796"/>
        <a:ext cx="7050075" cy="442677"/>
      </dsp:txXfrm>
    </dsp:sp>
    <dsp:sp modelId="{9E61D042-E100-4822-98C9-01CCA4E6FFA9}">
      <dsp:nvSpPr>
        <dsp:cNvPr id="0" name=""/>
        <dsp:cNvSpPr/>
      </dsp:nvSpPr>
      <dsp:spPr>
        <a:xfrm>
          <a:off x="593066" y="2157461"/>
          <a:ext cx="553346" cy="5533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C381D-3796-442B-A739-37BE67A391CC}">
      <dsp:nvSpPr>
        <dsp:cNvPr id="0" name=""/>
        <dsp:cNvSpPr/>
      </dsp:nvSpPr>
      <dsp:spPr>
        <a:xfrm>
          <a:off x="703231" y="2876727"/>
          <a:ext cx="7216584" cy="4426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13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Let customers try out new products first</a:t>
          </a:r>
        </a:p>
      </dsp:txBody>
      <dsp:txXfrm>
        <a:off x="703231" y="2876727"/>
        <a:ext cx="7216584" cy="442677"/>
      </dsp:txXfrm>
    </dsp:sp>
    <dsp:sp modelId="{F874D96C-1EEE-4792-8800-5FA1B6298FF4}">
      <dsp:nvSpPr>
        <dsp:cNvPr id="0" name=""/>
        <dsp:cNvSpPr/>
      </dsp:nvSpPr>
      <dsp:spPr>
        <a:xfrm>
          <a:off x="426558" y="2821393"/>
          <a:ext cx="553346" cy="5533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F6DD1-6440-4288-B4BE-4F3A7D2635A0}">
      <dsp:nvSpPr>
        <dsp:cNvPr id="0" name=""/>
        <dsp:cNvSpPr/>
      </dsp:nvSpPr>
      <dsp:spPr>
        <a:xfrm>
          <a:off x="339099" y="3540659"/>
          <a:ext cx="7580716" cy="4426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13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Event for reward introductions and referrals</a:t>
          </a:r>
        </a:p>
      </dsp:txBody>
      <dsp:txXfrm>
        <a:off x="339099" y="3540659"/>
        <a:ext cx="7580716" cy="442677"/>
      </dsp:txXfrm>
    </dsp:sp>
    <dsp:sp modelId="{C45543B6-5D4A-48F2-A91A-34EBD4155F40}">
      <dsp:nvSpPr>
        <dsp:cNvPr id="0" name=""/>
        <dsp:cNvSpPr/>
      </dsp:nvSpPr>
      <dsp:spPr>
        <a:xfrm>
          <a:off x="62425" y="3485324"/>
          <a:ext cx="553346" cy="5533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07.09.2022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07.09.2022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9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Binary_Worksheet.xlsb"/><Relationship Id="rId7" Type="http://schemas.microsoft.com/office/2007/relationships/hdphoto" Target="../media/hdphoto1.wdp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5" Type="http://schemas.openxmlformats.org/officeDocument/2006/relationships/chart" Target="../charts/char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27271"/>
            <a:ext cx="7162800" cy="1517356"/>
          </a:xfrm>
        </p:spPr>
        <p:txBody>
          <a:bodyPr/>
          <a:lstStyle/>
          <a:p>
            <a:r>
              <a:rPr lang="en-US" dirty="0"/>
              <a:t>DATA ANALYTICS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2483" y="3507333"/>
            <a:ext cx="2642039" cy="665156"/>
          </a:xfrm>
        </p:spPr>
        <p:txBody>
          <a:bodyPr>
            <a:normAutofit/>
          </a:bodyPr>
          <a:lstStyle/>
          <a:p>
            <a:r>
              <a:rPr lang="en-US" dirty="0"/>
              <a:t>Shadi Shadab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6739" y="5311040"/>
            <a:ext cx="4367531" cy="638533"/>
          </a:xfrm>
        </p:spPr>
        <p:txBody>
          <a:bodyPr/>
          <a:lstStyle/>
          <a:p>
            <a:r>
              <a:rPr lang="en-US" b="1" dirty="0"/>
              <a:t>April 2022</a:t>
            </a:r>
            <a:endParaRPr lang="ru-RU" b="1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8476" r="8476"/>
          <a:stretch/>
        </p:blipFill>
        <p:spPr>
          <a:xfrm>
            <a:off x="4614953" y="0"/>
            <a:ext cx="7585924" cy="59495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81E2B0-4193-4450-AB91-2A22A2ED417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03867" y="5777787"/>
            <a:ext cx="1390684" cy="9844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D30C25-826E-479C-A5FE-907594337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086" y="1360721"/>
            <a:ext cx="1904834" cy="18406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2="http://schemas.microsoft.com/office/drawing/2015/10/21/chartex" xmlns="" Requires="cx2">
          <p:graphicFrame>
            <p:nvGraphicFramePr>
              <p:cNvPr id="4" name="Media Placeholder 5">
                <a:extLst>
                  <a:ext uri="{FF2B5EF4-FFF2-40B4-BE49-F238E27FC236}">
                    <a16:creationId xmlns:a16="http://schemas.microsoft.com/office/drawing/2014/main" id="{A0C61FC7-05DD-4CDE-B5EB-FA7F384CDEC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95703123"/>
                  </p:ext>
                </p:extLst>
              </p:nvPr>
            </p:nvGraphicFramePr>
            <p:xfrm>
              <a:off x="495300" y="1599740"/>
              <a:ext cx="9610724" cy="50615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Media Placeholder 5">
                <a:extLst>
                  <a:ext uri="{FF2B5EF4-FFF2-40B4-BE49-F238E27FC236}">
                    <a16:creationId xmlns:a16="http://schemas.microsoft.com/office/drawing/2014/main" id="{A0C61FC7-05DD-4CDE-B5EB-FA7F384CDE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300" y="1599740"/>
                <a:ext cx="9610724" cy="5061524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EB171EA-CBE7-42BD-85B6-A49056DA56B6}"/>
              </a:ext>
            </a:extLst>
          </p:cNvPr>
          <p:cNvSpPr txBox="1"/>
          <p:nvPr/>
        </p:nvSpPr>
        <p:spPr>
          <a:xfrm>
            <a:off x="955040" y="196736"/>
            <a:ext cx="30378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rPr>
              <a:t>Product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Century Gothic"/>
                <a:ea typeface="+mj-ea"/>
                <a:cs typeface="+mj-cs"/>
              </a:rPr>
              <a:t> </a:t>
            </a:r>
          </a:p>
          <a:p>
            <a:pPr algn="ctr"/>
            <a:r>
              <a:rPr lang="en-US" sz="4000" b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rPr>
              <a:t>association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5C2DE1-4D7A-4D8E-8126-36D837A8FDB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65041" y="5491622"/>
            <a:ext cx="1434618" cy="10155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tar: 12 Points 5">
            <a:extLst>
              <a:ext uri="{FF2B5EF4-FFF2-40B4-BE49-F238E27FC236}">
                <a16:creationId xmlns:a16="http://schemas.microsoft.com/office/drawing/2014/main" id="{D8C4A2E5-BECB-4DCD-81E6-E2CEBE49FA45}"/>
              </a:ext>
            </a:extLst>
          </p:cNvPr>
          <p:cNvSpPr/>
          <p:nvPr/>
        </p:nvSpPr>
        <p:spPr>
          <a:xfrm>
            <a:off x="4206240" y="0"/>
            <a:ext cx="5405120" cy="1754622"/>
          </a:xfrm>
          <a:prstGeom prst="star12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Century Gothic"/>
                <a:ea typeface="+mj-ea"/>
                <a:cs typeface="+mj-cs"/>
              </a:rPr>
              <a:t> </a:t>
            </a: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which products are usually sold together?</a:t>
            </a:r>
          </a:p>
        </p:txBody>
      </p:sp>
    </p:spTree>
    <p:extLst>
      <p:ext uri="{BB962C8B-B14F-4D97-AF65-F5344CB8AC3E}">
        <p14:creationId xmlns:p14="http://schemas.microsoft.com/office/powerpoint/2010/main" val="166868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BE7C64-4002-41CC-93B6-5204E3C4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9816"/>
            <a:ext cx="2820794" cy="130306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</a:rPr>
              <a:t>Popular</a:t>
            </a:r>
            <a:r>
              <a:rPr lang="en-US" dirty="0"/>
              <a:t> </a:t>
            </a:r>
            <a:r>
              <a:rPr lang="en-US" sz="4400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</a:rPr>
              <a:t>Products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0416377-939F-4885-8FF0-D6D4F35056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3050375"/>
              </p:ext>
            </p:extLst>
          </p:nvPr>
        </p:nvGraphicFramePr>
        <p:xfrm>
          <a:off x="2633412" y="1358283"/>
          <a:ext cx="8240001" cy="542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23C4262E-93C2-400B-905E-3C017D3526B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65041" y="5491622"/>
            <a:ext cx="1434618" cy="10155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tar: 12 Points 6">
            <a:extLst>
              <a:ext uri="{FF2B5EF4-FFF2-40B4-BE49-F238E27FC236}">
                <a16:creationId xmlns:a16="http://schemas.microsoft.com/office/drawing/2014/main" id="{126E7DF9-0269-4D7C-89C8-5AFAFFB93AA1}"/>
              </a:ext>
            </a:extLst>
          </p:cNvPr>
          <p:cNvSpPr/>
          <p:nvPr/>
        </p:nvSpPr>
        <p:spPr>
          <a:xfrm>
            <a:off x="2448560" y="0"/>
            <a:ext cx="5405120" cy="1754622"/>
          </a:xfrm>
          <a:prstGeom prst="star12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Century Gothic"/>
                <a:ea typeface="+mj-ea"/>
                <a:cs typeface="+mj-cs"/>
              </a:rPr>
              <a:t> </a:t>
            </a: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which products are most popular?</a:t>
            </a:r>
          </a:p>
        </p:txBody>
      </p:sp>
    </p:spTree>
    <p:extLst>
      <p:ext uri="{BB962C8B-B14F-4D97-AF65-F5344CB8AC3E}">
        <p14:creationId xmlns:p14="http://schemas.microsoft.com/office/powerpoint/2010/main" val="382751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2" name="Table Placeholder 11">
                <a:extLst>
                  <a:ext uri="{FF2B5EF4-FFF2-40B4-BE49-F238E27FC236}">
                    <a16:creationId xmlns:a16="http://schemas.microsoft.com/office/drawing/2014/main" id="{81DE01AC-4D52-469C-B685-27101E81DD51}"/>
                  </a:ext>
                </a:extLst>
              </p:cNvPr>
              <p:cNvGraphicFramePr>
                <a:graphicFrameLocks noGrp="1"/>
              </p:cNvGraphicFramePr>
              <p:nvPr>
                <p:ph type="tbl" sz="quarter" idx="17"/>
                <p:extLst>
                  <p:ext uri="{D42A27DB-BD31-4B8C-83A1-F6EECF244321}">
                    <p14:modId xmlns:p14="http://schemas.microsoft.com/office/powerpoint/2010/main" val="2733476416"/>
                  </p:ext>
                </p:extLst>
              </p:nvPr>
            </p:nvGraphicFramePr>
            <p:xfrm>
              <a:off x="6142011" y="676056"/>
              <a:ext cx="6016916" cy="502864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2" name="Table Placeholder 11">
                <a:extLst>
                  <a:ext uri="{FF2B5EF4-FFF2-40B4-BE49-F238E27FC236}">
                    <a16:creationId xmlns:a16="http://schemas.microsoft.com/office/drawing/2014/main" id="{81DE01AC-4D52-469C-B685-27101E81DD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42011" y="676056"/>
                <a:ext cx="6016916" cy="5028644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0A5B571-B4A2-4B92-9918-AD926003B29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38407" y="5491621"/>
            <a:ext cx="1434618" cy="10155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6705B301-1C89-4DB7-BA5A-BE7393CC9F9F}"/>
              </a:ext>
            </a:extLst>
          </p:cNvPr>
          <p:cNvSpPr txBox="1"/>
          <p:nvPr/>
        </p:nvSpPr>
        <p:spPr>
          <a:xfrm>
            <a:off x="9680893" y="2865462"/>
            <a:ext cx="757514" cy="26363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i="0" u="none" strike="noStrik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59.95%</a:t>
            </a:r>
            <a:r>
              <a:rPr lang="en-US" sz="105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3BCC5EE8-1C2C-48C7-ABEC-D1AAAC5DED67}"/>
              </a:ext>
            </a:extLst>
          </p:cNvPr>
          <p:cNvSpPr txBox="1"/>
          <p:nvPr/>
        </p:nvSpPr>
        <p:spPr>
          <a:xfrm>
            <a:off x="8006572" y="2937768"/>
            <a:ext cx="651814" cy="24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i="0" u="none" strike="noStrik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40.05</a:t>
            </a:r>
            <a:r>
              <a:rPr lang="en-US" sz="900" b="0" i="0" u="none" strike="noStrik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7C568602-0821-4DEB-89D0-C34D4B69ABB4}"/>
              </a:ext>
            </a:extLst>
          </p:cNvPr>
          <p:cNvSpPr/>
          <p:nvPr/>
        </p:nvSpPr>
        <p:spPr>
          <a:xfrm>
            <a:off x="8582325" y="2431200"/>
            <a:ext cx="1127463" cy="1136340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REVENUE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7CA5C1-7BD5-4F3B-9D22-517CA96DDB86}"/>
              </a:ext>
            </a:extLst>
          </p:cNvPr>
          <p:cNvSpPr txBox="1"/>
          <p:nvPr/>
        </p:nvSpPr>
        <p:spPr>
          <a:xfrm>
            <a:off x="3065902" y="17752"/>
            <a:ext cx="379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rPr>
              <a:t>Geography</a:t>
            </a:r>
          </a:p>
        </p:txBody>
      </p:sp>
      <p:sp>
        <p:nvSpPr>
          <p:cNvPr id="25" name="Star: 12 Points 24">
            <a:extLst>
              <a:ext uri="{FF2B5EF4-FFF2-40B4-BE49-F238E27FC236}">
                <a16:creationId xmlns:a16="http://schemas.microsoft.com/office/drawing/2014/main" id="{633F6D9E-23E0-4518-B46B-0709AF46C568}"/>
              </a:ext>
            </a:extLst>
          </p:cNvPr>
          <p:cNvSpPr/>
          <p:nvPr/>
        </p:nvSpPr>
        <p:spPr>
          <a:xfrm>
            <a:off x="1950720" y="785120"/>
            <a:ext cx="5405120" cy="2093472"/>
          </a:xfrm>
          <a:prstGeom prst="star12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should we focus our sales effort in a specific area?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FAD7CC-938A-4A55-BAF5-BF32B68AAD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086100"/>
            <a:ext cx="5650279" cy="291328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01471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E0D5AF8-3423-4774-B4CD-085475283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91" y="205740"/>
            <a:ext cx="2750820" cy="6431280"/>
          </a:xfrm>
          <a:prstGeom prst="rect">
            <a:avLst/>
          </a:prstGeom>
        </p:spPr>
      </p:pic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800572D-46F2-48B2-941A-D3F587F99C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535616"/>
              </p:ext>
            </p:extLst>
          </p:nvPr>
        </p:nvGraphicFramePr>
        <p:xfrm>
          <a:off x="3560211" y="205740"/>
          <a:ext cx="2811463" cy="642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nary Worksheet" r:id="rId3" imgW="2811674" imgH="6423754" progId="Excel.SheetBinaryMacroEnabled.12">
                  <p:embed/>
                </p:oleObj>
              </mc:Choice>
              <mc:Fallback>
                <p:oleObj name="Binary Worksheet" r:id="rId3" imgW="2811674" imgH="6423754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0211" y="205740"/>
                        <a:ext cx="2811463" cy="642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Media Placeholder 7">
            <a:extLst>
              <a:ext uri="{FF2B5EF4-FFF2-40B4-BE49-F238E27FC236}">
                <a16:creationId xmlns:a16="http://schemas.microsoft.com/office/drawing/2014/main" id="{F701F9CD-CA28-4121-8E27-030A6011E5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967103"/>
              </p:ext>
            </p:extLst>
          </p:nvPr>
        </p:nvGraphicFramePr>
        <p:xfrm>
          <a:off x="6371674" y="2118397"/>
          <a:ext cx="5537200" cy="3737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Star: 12 Points 13">
            <a:extLst>
              <a:ext uri="{FF2B5EF4-FFF2-40B4-BE49-F238E27FC236}">
                <a16:creationId xmlns:a16="http://schemas.microsoft.com/office/drawing/2014/main" id="{661796B0-3CEF-4315-ADA0-840546402940}"/>
              </a:ext>
            </a:extLst>
          </p:cNvPr>
          <p:cNvSpPr/>
          <p:nvPr/>
        </p:nvSpPr>
        <p:spPr>
          <a:xfrm>
            <a:off x="6096000" y="777289"/>
            <a:ext cx="5405120" cy="2093472"/>
          </a:xfrm>
          <a:prstGeom prst="star12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do we have products that are rarely sold, and we should discontinue?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1CAB331-31AB-4764-87CC-63F9BEF7A04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65041" y="5491622"/>
            <a:ext cx="1434618" cy="10155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A50245-CD1F-4E55-9A72-EF582A0DF9E5}"/>
              </a:ext>
            </a:extLst>
          </p:cNvPr>
          <p:cNvSpPr txBox="1"/>
          <p:nvPr/>
        </p:nvSpPr>
        <p:spPr>
          <a:xfrm>
            <a:off x="6563359" y="-31830"/>
            <a:ext cx="4321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rPr>
              <a:t>Dead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5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7333-6748-4AC5-88C8-8C4C684C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419" y="198219"/>
            <a:ext cx="3403308" cy="676275"/>
          </a:xfrm>
        </p:spPr>
        <p:txBody>
          <a:bodyPr/>
          <a:lstStyle/>
          <a:p>
            <a:r>
              <a:rPr lang="en-US" sz="4000" b="1" dirty="0"/>
              <a:t>Customers</a:t>
            </a:r>
            <a:endParaRPr lang="en-US" dirty="0"/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99A1E216-C35A-4C7A-B268-F99DA4EDBC9E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1686767232"/>
              </p:ext>
            </p:extLst>
          </p:nvPr>
        </p:nvGraphicFramePr>
        <p:xfrm>
          <a:off x="4585894" y="1987415"/>
          <a:ext cx="7278448" cy="375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CF53FDC-A12E-46E0-BD30-B2FE67A8C2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090552"/>
              </p:ext>
            </p:extLst>
          </p:nvPr>
        </p:nvGraphicFramePr>
        <p:xfrm>
          <a:off x="95250" y="2568574"/>
          <a:ext cx="4314825" cy="3248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Star: 12 Points 11">
            <a:extLst>
              <a:ext uri="{FF2B5EF4-FFF2-40B4-BE49-F238E27FC236}">
                <a16:creationId xmlns:a16="http://schemas.microsoft.com/office/drawing/2014/main" id="{DA824373-0A4A-4C15-B437-D44B34CF0C5A}"/>
              </a:ext>
            </a:extLst>
          </p:cNvPr>
          <p:cNvSpPr/>
          <p:nvPr/>
        </p:nvSpPr>
        <p:spPr>
          <a:xfrm>
            <a:off x="5399238" y="-5555"/>
            <a:ext cx="5405120" cy="2093472"/>
          </a:xfrm>
          <a:prstGeom prst="star12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What are the customer’s characteristics and what shall we offer them?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316736-B323-4CD7-927A-6BC9EB12362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29724" y="5501367"/>
            <a:ext cx="1434618" cy="10155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725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DBD9325-D0A5-4D99-B91D-429ECF59D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8612" y="247879"/>
            <a:ext cx="4455581" cy="676275"/>
          </a:xfrm>
        </p:spPr>
        <p:txBody>
          <a:bodyPr>
            <a:normAutofit/>
          </a:bodyPr>
          <a:lstStyle/>
          <a:p>
            <a:r>
              <a:rPr lang="en-US" sz="4000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</a:rPr>
              <a:t>Best</a:t>
            </a:r>
            <a:r>
              <a:rPr lang="en-US" sz="4000" b="1" dirty="0"/>
              <a:t> </a:t>
            </a:r>
            <a:r>
              <a:rPr lang="en-US" sz="4000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</a:rPr>
              <a:t>Customers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E5CC7A-7066-4AD5-8FCF-A7804A6C99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29724" y="5501367"/>
            <a:ext cx="1434618" cy="10155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7" name="Table Placeholder 6">
            <a:extLst>
              <a:ext uri="{FF2B5EF4-FFF2-40B4-BE49-F238E27FC236}">
                <a16:creationId xmlns:a16="http://schemas.microsoft.com/office/drawing/2014/main" id="{BD926FA8-C521-4D38-B620-CA600446B4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1037882"/>
              </p:ext>
            </p:extLst>
          </p:nvPr>
        </p:nvGraphicFramePr>
        <p:xfrm>
          <a:off x="2751256" y="2254927"/>
          <a:ext cx="6893092" cy="4507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355">
                  <a:extLst>
                    <a:ext uri="{9D8B030D-6E8A-4147-A177-3AD203B41FA5}">
                      <a16:colId xmlns:a16="http://schemas.microsoft.com/office/drawing/2014/main" val="3413721457"/>
                    </a:ext>
                  </a:extLst>
                </a:gridCol>
                <a:gridCol w="1965333">
                  <a:extLst>
                    <a:ext uri="{9D8B030D-6E8A-4147-A177-3AD203B41FA5}">
                      <a16:colId xmlns:a16="http://schemas.microsoft.com/office/drawing/2014/main" val="2742567690"/>
                    </a:ext>
                  </a:extLst>
                </a:gridCol>
                <a:gridCol w="1270813">
                  <a:extLst>
                    <a:ext uri="{9D8B030D-6E8A-4147-A177-3AD203B41FA5}">
                      <a16:colId xmlns:a16="http://schemas.microsoft.com/office/drawing/2014/main" val="529259489"/>
                    </a:ext>
                  </a:extLst>
                </a:gridCol>
                <a:gridCol w="1572591">
                  <a:extLst>
                    <a:ext uri="{9D8B030D-6E8A-4147-A177-3AD203B41FA5}">
                      <a16:colId xmlns:a16="http://schemas.microsoft.com/office/drawing/2014/main" val="3003228059"/>
                    </a:ext>
                  </a:extLst>
                </a:gridCol>
              </a:tblGrid>
              <a:tr h="403374"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Customer Name</a:t>
                      </a:r>
                      <a:endParaRPr lang="ru-RU" sz="14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Purchase Amount</a:t>
                      </a:r>
                      <a:endParaRPr lang="ru-RU" sz="14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Purchase %</a:t>
                      </a:r>
                      <a:endParaRPr lang="ru-RU" sz="14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Purchase</a:t>
                      </a:r>
                      <a:endParaRPr lang="ru-RU" sz="14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88793"/>
                  </a:ext>
                </a:extLst>
              </a:tr>
              <a:tr h="3673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Terry Eminhizer</a:t>
                      </a:r>
                      <a:endParaRPr lang="ru-RU" sz="14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90341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12.65%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844750"/>
                  </a:ext>
                </a:extLst>
              </a:tr>
              <a:tr h="4302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Krishna Sunkammurali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80142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11.22%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9748"/>
                  </a:ext>
                </a:extLst>
              </a:tr>
              <a:tr h="36738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Christopher Beck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74160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10.39%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94377"/>
                  </a:ext>
                </a:extLst>
              </a:tr>
              <a:tr h="36738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Kevin Liu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68142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9.54%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604632"/>
                  </a:ext>
                </a:extLst>
              </a:tr>
              <a:tr h="36738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Jon Grande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65219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9.13%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450201"/>
                  </a:ext>
                </a:extLst>
              </a:tr>
              <a:tr h="36738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Jeffrey Kurtz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i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60525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i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8.48%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252139"/>
                  </a:ext>
                </a:extLst>
              </a:tr>
              <a:tr h="36738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Rebecca Laszlo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i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53249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7.46%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99574"/>
                  </a:ext>
                </a:extLst>
              </a:tr>
              <a:tr h="36738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Anthony Chor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47848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6.70%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178672"/>
                  </a:ext>
                </a:extLst>
              </a:tr>
              <a:tr h="36738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Frank Campbell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34209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4.79%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8935"/>
                  </a:ext>
                </a:extLst>
              </a:tr>
              <a:tr h="36738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Catherine Abel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33320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4.67%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294082"/>
                  </a:ext>
                </a:extLst>
              </a:tr>
              <a:tr h="36738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Pamala Kotc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29186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4.29%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043276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A2B1B995-6F35-4806-A521-C659351F2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710" y="2663301"/>
            <a:ext cx="1434617" cy="4107976"/>
          </a:xfrm>
          <a:prstGeom prst="rect">
            <a:avLst/>
          </a:prstGeom>
          <a:ln>
            <a:noFill/>
          </a:ln>
        </p:spPr>
      </p:pic>
      <p:sp>
        <p:nvSpPr>
          <p:cNvPr id="19" name="Star: 12 Points 18">
            <a:extLst>
              <a:ext uri="{FF2B5EF4-FFF2-40B4-BE49-F238E27FC236}">
                <a16:creationId xmlns:a16="http://schemas.microsoft.com/office/drawing/2014/main" id="{178D35B7-835D-465D-97D7-9B1177ABC4AE}"/>
              </a:ext>
            </a:extLst>
          </p:cNvPr>
          <p:cNvSpPr/>
          <p:nvPr/>
        </p:nvSpPr>
        <p:spPr>
          <a:xfrm>
            <a:off x="3450898" y="161455"/>
            <a:ext cx="5405120" cy="2093472"/>
          </a:xfrm>
          <a:prstGeom prst="star12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Rewarding our best customers?</a:t>
            </a:r>
          </a:p>
        </p:txBody>
      </p:sp>
    </p:spTree>
    <p:extLst>
      <p:ext uri="{BB962C8B-B14F-4D97-AF65-F5344CB8AC3E}">
        <p14:creationId xmlns:p14="http://schemas.microsoft.com/office/powerpoint/2010/main" val="1855796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EF1838-F3BF-4B9E-BBE1-BA50170F9A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65041" y="5491622"/>
            <a:ext cx="1434618" cy="10155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tar: 12 Points 5">
            <a:extLst>
              <a:ext uri="{FF2B5EF4-FFF2-40B4-BE49-F238E27FC236}">
                <a16:creationId xmlns:a16="http://schemas.microsoft.com/office/drawing/2014/main" id="{4022D9C8-9F7F-4C7E-B297-B78EDB5A528D}"/>
              </a:ext>
            </a:extLst>
          </p:cNvPr>
          <p:cNvSpPr/>
          <p:nvPr/>
        </p:nvSpPr>
        <p:spPr>
          <a:xfrm>
            <a:off x="2401946" y="131144"/>
            <a:ext cx="5405120" cy="2093472"/>
          </a:xfrm>
          <a:prstGeom prst="star12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What is the best rewards for best customer?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239437D-BEE8-4E38-8C36-C6783C7781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3914672"/>
              </p:ext>
            </p:extLst>
          </p:nvPr>
        </p:nvGraphicFramePr>
        <p:xfrm>
          <a:off x="292341" y="2224616"/>
          <a:ext cx="7977225" cy="4204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C1F1661A-AA2A-485C-8DED-055B1C652B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7654" y="676055"/>
            <a:ext cx="4809812" cy="4978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3840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10975" r="10975"/>
          <a:stretch/>
        </p:blipFill>
        <p:spPr>
          <a:xfrm>
            <a:off x="5248997" y="-17756"/>
            <a:ext cx="6943003" cy="593462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431ADB-58F9-4F66-8130-543686BB682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13235" y="5763454"/>
            <a:ext cx="1434618" cy="10155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2557A24-06D0-4024-B003-B8979975F61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51774" y="4960881"/>
            <a:ext cx="4367531" cy="365125"/>
          </a:xfrm>
        </p:spPr>
        <p:txBody>
          <a:bodyPr/>
          <a:lstStyle/>
          <a:p>
            <a:r>
              <a:rPr lang="en-US" dirty="0"/>
              <a:t>+30 6940053692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E8375E7-4ADE-45D6-86ED-CA331038D0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1380" y="5326006"/>
            <a:ext cx="4367531" cy="365125"/>
          </a:xfrm>
        </p:spPr>
        <p:txBody>
          <a:bodyPr/>
          <a:lstStyle/>
          <a:p>
            <a:r>
              <a:rPr lang="en-US" dirty="0"/>
              <a:t>Z.Shadabshoar@alba.acg.edu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C3D4E1-59FD-43FB-A1AE-DEE637F65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326" y="1944629"/>
            <a:ext cx="2382214" cy="23019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486</TotalTime>
  <Words>203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Office Theme</vt:lpstr>
      <vt:lpstr>Binary Worksheet</vt:lpstr>
      <vt:lpstr>DATA ANALYTICS</vt:lpstr>
      <vt:lpstr>PowerPoint Presentation</vt:lpstr>
      <vt:lpstr>Popular Products </vt:lpstr>
      <vt:lpstr>PowerPoint Presentation</vt:lpstr>
      <vt:lpstr>PowerPoint Presentation</vt:lpstr>
      <vt:lpstr>Customers</vt:lpstr>
      <vt:lpstr>Best Customers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Home</dc:creator>
  <cp:lastModifiedBy>Shadi Shadabshoar</cp:lastModifiedBy>
  <cp:revision>9</cp:revision>
  <dcterms:created xsi:type="dcterms:W3CDTF">2022-04-21T16:17:47Z</dcterms:created>
  <dcterms:modified xsi:type="dcterms:W3CDTF">2022-09-07T11:37:43Z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