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4"/>
  </p:sldMasterIdLst>
  <p:notesMasterIdLst>
    <p:notesMasterId r:id="rId15"/>
  </p:notesMasterIdLst>
  <p:handoutMasterIdLst>
    <p:handoutMasterId r:id="rId16"/>
  </p:handoutMasterIdLst>
  <p:sldIdLst>
    <p:sldId id="3680" r:id="rId5"/>
    <p:sldId id="3682" r:id="rId6"/>
    <p:sldId id="3689" r:id="rId7"/>
    <p:sldId id="3683" r:id="rId8"/>
    <p:sldId id="3684" r:id="rId9"/>
    <p:sldId id="3685" r:id="rId10"/>
    <p:sldId id="3686" r:id="rId11"/>
    <p:sldId id="3687" r:id="rId12"/>
    <p:sldId id="3688" r:id="rId13"/>
    <p:sldId id="3681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069500-490A-AC47-BA23-69417AF67B92}">
          <p14:sldIdLst/>
        </p14:section>
        <p14:section name="Default Section" id="{C81361D6-EF04-4409-9CA2-8EB09FCBD8DA}">
          <p14:sldIdLst/>
        </p14:section>
        <p14:section name="Closing" id="{9CCE3243-7A48-0B4F-95EE-C3127644F496}">
          <p14:sldIdLst>
            <p14:sldId id="3680"/>
            <p14:sldId id="3682"/>
            <p14:sldId id="3689"/>
            <p14:sldId id="3683"/>
            <p14:sldId id="3684"/>
            <p14:sldId id="3685"/>
            <p14:sldId id="3686"/>
            <p14:sldId id="3687"/>
            <p14:sldId id="3688"/>
            <p14:sldId id="3681"/>
          </p14:sldIdLst>
        </p14:section>
        <p14:section name="Default Section" id="{94BF0DAD-FBF4-4F24-90AE-AD3E29A8AA63}">
          <p14:sldIdLst/>
        </p14:section>
      </p14:sectionLst>
    </p:ex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8D3C25-3E44-9A32-E151-1AA965D86CCF}" name="Bueti, Maria Cristina" initials="BMC" userId="S::cristina.bueti@itu.int::588e8681-5ca4-4ffa-b6a0-fd90153878ab" providerId="AD"/>
  <p188:author id="{8D06E82C-4AD9-3B38-CF99-EEA5096344B9}" name="Papp, Victoria" initials="PV" userId="S::victoria.papp@itu.int::e8818399-9963-47d6-839d-053d4d344b7f" providerId="AD"/>
  <p188:author id="{6C99DC7F-492C-A87E-598A-425D53B788DA}" name="Papp, Victoria" initials="PV" userId="Papp, Victoria" providerId="None"/>
  <p188:author id="{BB73C187-DF80-8B61-4E65-DD10339FEEF9}" name="TSB" initials="CC" userId="TSB" providerId="None"/>
  <p188:author id="{C2350B8C-4082-FF23-7E9C-394475595596}" name="Zhao, Yining " initials="YZ" userId="Zhao, Yining " providerId="None"/>
  <p188:author id="{9DD061B8-F81E-741C-639D-C278B952C895}" name="V" initials="VP" userId="V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" clrIdx="0">
    <p:extLst>
      <p:ext uri="{19B8F6BF-5375-455C-9EA6-DF929625EA0E}">
        <p15:presenceInfo xmlns:p15="http://schemas.microsoft.com/office/powerpoint/2012/main" userId="S::urn:spo:anon#af20a94abe0917142804f53d57c771ccefcded1e0baf7bf1628b1c851133bc86::" providerId="AD"/>
      </p:ext>
    </p:extLst>
  </p:cmAuthor>
  <p:cmAuthor id="2" name="Ngwenya, Babusi" initials="NB" lastIdx="2" clrIdx="1">
    <p:extLst>
      <p:ext uri="{19B8F6BF-5375-455C-9EA6-DF929625EA0E}">
        <p15:presenceInfo xmlns:p15="http://schemas.microsoft.com/office/powerpoint/2012/main" userId="S::babusi.ngwenya@itu.int::2e9cabc3-7061-41bc-93ec-f1b51b1f242d" providerId="AD"/>
      </p:ext>
    </p:extLst>
  </p:cmAuthor>
  <p:cmAuthor id="3" name="Martinez Roura, Guillem" initials="MG" lastIdx="1" clrIdx="2">
    <p:extLst>
      <p:ext uri="{19B8F6BF-5375-455C-9EA6-DF929625EA0E}">
        <p15:presenceInfo xmlns:p15="http://schemas.microsoft.com/office/powerpoint/2012/main" userId="S::guillem.martinez-roura@itu.int::11e2eadc-2f3e-421a-bfd4-1179775cc9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0"/>
    <a:srgbClr val="FCD307"/>
    <a:srgbClr val="01A2DF"/>
    <a:srgbClr val="FFFFFF"/>
    <a:srgbClr val="151515"/>
    <a:srgbClr val="F2F2F2"/>
    <a:srgbClr val="FAD306"/>
    <a:srgbClr val="BDBFBF"/>
    <a:srgbClr val="000000"/>
    <a:srgbClr val="03A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5228" autoAdjust="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>
        <p:guide pos="325"/>
        <p:guide orient="horz" pos="4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2452-3746-3341-95BE-425B043A057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05D90-E57A-6D45-8000-6A252EE59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7C42-881F-814E-AAD7-5E4ACF7C9EF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FE37A-7181-164D-A063-912F8E13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0EBA-B7A1-D94B-B48C-E83147614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A836A-3AB1-5C4B-9B89-1009B92FC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EB4A-3DB6-0C40-BEA9-6B51F297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FE2F-5827-FB42-AD51-CDE08A0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FD2E-CFAE-B64D-BE40-72EE1AC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7651-0379-0640-9A5A-C438CC62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18B2-60EC-8E4D-BAF3-0C9012BCD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26D0F-74E0-B449-821A-EA6F2B37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C52E-A7AE-BA4E-8B05-0CA8044E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6B6A-4067-4A41-B03B-C97F750F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A5483-BF8A-C745-B454-C3AF3A8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724BA-5497-DB4E-BEBF-9DAB5BF5E2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1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5382C-38B0-E545-999C-26F8E375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3746-BFEC-BF44-AC04-1706841C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44D6-C634-0147-A7AB-10F722B1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84E1-4CFF-374D-8B69-3C7FFAEF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0F14E-4791-BF4D-A9B4-E520AF2EBB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8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4D51D-C06D-3746-BC15-3BFA1D4F5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A5FF0-F9FF-E842-BF5F-633D4947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5C90-EBDD-554D-9F69-42E42D92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D4FD-224F-B94D-A185-D47344CB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4278-361B-0C44-B817-15079F50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F8D60-5BC5-B045-A170-3EB3A345F5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956-7F1B-D64A-81EE-33611D2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0C54-1346-084E-A011-32C649F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 i="1"/>
            </a:lvl3pPr>
            <a:lvl4pPr>
              <a:defRPr sz="2200" i="1"/>
            </a:lvl4pPr>
            <a:lvl5pPr>
              <a:defRPr sz="22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D7E-26A5-1E4D-BEF7-5F18970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9323-E874-6449-AACC-82BA685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91E-EBB7-AE4F-AB0D-22A81F4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7FF88-BCFB-3D43-9779-BA3E2AEFDD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3B781F-F5D9-1C92-67D6-C869AC0EE54B}"/>
              </a:ext>
            </a:extLst>
          </p:cNvPr>
          <p:cNvSpPr txBox="1"/>
          <p:nvPr userDrawn="1"/>
        </p:nvSpPr>
        <p:spPr>
          <a:xfrm>
            <a:off x="1463040" y="69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E0968-D7D7-9CAF-7BBE-1DF15EB5890F}"/>
              </a:ext>
            </a:extLst>
          </p:cNvPr>
          <p:cNvSpPr txBox="1"/>
          <p:nvPr userDrawn="1"/>
        </p:nvSpPr>
        <p:spPr>
          <a:xfrm>
            <a:off x="1348740" y="6972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88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956-7F1B-D64A-81EE-33611D2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0C54-1346-084E-A011-32C649F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 i="1"/>
            </a:lvl3pPr>
            <a:lvl4pPr>
              <a:defRPr sz="2200" i="1"/>
            </a:lvl4pPr>
            <a:lvl5pPr>
              <a:defRPr sz="2200" i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9D7E-26A5-1E4D-BEF7-5F189703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9323-E874-6449-AACC-82BA685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391E-EBB7-AE4F-AB0D-22A81F4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7FF88-BCFB-3D43-9779-BA3E2AEFDD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FE5-3548-1B44-97FD-24CBB5FE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8E4E-0187-B44D-B13E-0324F4C6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FBDC-2427-A94D-A4C9-BEC4037C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9B95-2A39-3D44-8BBC-1D2E18D2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05DA-E851-2047-B7AD-4ADC546E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C59CC-81AE-F148-8B24-D351D6FA67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93A8-764A-5847-96B5-35405EEAD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9B39-D139-8E41-9EB7-957593E0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8C1E-30D5-DB40-B525-80D33C9C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33321-38F1-2B40-8979-9605085D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D39E-5E35-EC47-827B-0C535733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1651A-171C-724F-8621-51A3634A4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11DCD63-1FA2-3E48-AF9C-10252617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8" y="18255"/>
            <a:ext cx="8078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|  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10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910B-6945-0D42-8E33-48CD88D1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CA427-2A20-BE4B-BDF8-C4BC435B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67B63-0312-3D4A-AEE8-4CF24D48D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5699E-C9E4-1D49-ADD0-6116A2B2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FCD3A-78A8-154B-B783-90649356C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B681F-EDBC-1E41-9A36-A09D0BAD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DD1BE-5F1F-EF40-B9EC-542DD55B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B77F1-2B56-484E-A3BF-E86D6D68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93DA0C-D672-D147-BFCB-6CF0EAE955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2846E-9D4C-584D-8DAD-14BDB84F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8A8C8-C349-1444-9985-1DF007B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E59E-B97B-694E-AF30-7A30AC9E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BB158-5D4B-C149-B21E-7EDA228AA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F525C-6108-6E43-B863-FAF18931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D292-A04B-5B4F-AE15-D677C56A4EE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E339B-C9F8-E84E-8046-E7A6D0E7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4FB2D-17DA-834A-A648-EFB6AD03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AC1C3-C0ED-3E4A-866D-EBB05714B6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7529-C436-2349-98AC-2F0A9242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E632-BA9A-144E-B125-45F61AC8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1D26-0F0E-4844-B545-B9A9E6EC8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1D033-FCE9-8748-B254-AB37EAC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15C9D292-A04B-5B4F-AE15-D677C56A4EEB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0579-D5E6-D748-A20F-97E61F8A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4380D-CD5D-FE4F-85BB-406B670A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Next LT Pro Regular" panose="020B0504020202020204" pitchFamily="34" charset="77"/>
              </a:defRPr>
            </a:lvl1pPr>
          </a:lstStyle>
          <a:p>
            <a:fld id="{CD792078-1AB4-D74E-8C48-1FDA2DF02B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6FAE-94EF-FF42-ACFB-84FFF9F501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156F8-0345-3A47-8451-B3D4244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338" y="18255"/>
            <a:ext cx="80783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|   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DFFA7-F4E5-E341-A3BA-8620342F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A162-4E95-3144-83E1-E6E837329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D292-A04B-5B4F-AE15-D677C56A4EE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AFF5-1F0E-3D45-9604-DB44F4F0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7B92-EB97-5040-BA50-C0E450189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2078-1AB4-D74E-8C48-1FDA2DF02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4F173-2001-5045-94C1-56C087F4428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051" y="348605"/>
            <a:ext cx="2560860" cy="75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5E21-27A3-4843-B923-B3EBD3FE38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7" r="-1"/>
          <a:stretch/>
        </p:blipFill>
        <p:spPr>
          <a:xfrm>
            <a:off x="10981082" y="5854430"/>
            <a:ext cx="642798" cy="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22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200"/>
        </a:buClr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emanticscholar.org/CorpusID:49269483" TargetMode="External"/><Relationship Id="rId2" Type="http://schemas.openxmlformats.org/officeDocument/2006/relationships/hyperlink" Target="https://api.semanticscholar.org/CorpusID:13622925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iblouis/braille-specs/blob/master/khmer/Khmer.Braille.Sign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F229A-BCDA-A0DB-A8B7-1389D6698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5215"/>
            <a:ext cx="9144000" cy="2387600"/>
          </a:xfrm>
        </p:spPr>
        <p:txBody>
          <a:bodyPr/>
          <a:lstStyle/>
          <a:p>
            <a:r>
              <a:rPr lang="en-US" dirty="0"/>
              <a:t>Khmer </a:t>
            </a:r>
            <a:r>
              <a:rPr lang="en-US" dirty="0">
                <a:solidFill>
                  <a:srgbClr val="FFC200"/>
                </a:solidFill>
              </a:rPr>
              <a:t>Braille</a:t>
            </a:r>
            <a:r>
              <a:rPr lang="en-US" dirty="0"/>
              <a:t> Machine Translation</a:t>
            </a:r>
            <a:endParaRPr lang="en-MY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153CC3-D8C4-47FB-6763-8ACC5B4D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489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200"/>
                </a:solidFill>
                <a:latin typeface="Bell MT" panose="02020503060305020303" pitchFamily="18" charset="0"/>
              </a:rPr>
              <a:t>Shadia Baroud</a:t>
            </a:r>
            <a:endParaRPr lang="en-MY" sz="3600" dirty="0">
              <a:solidFill>
                <a:srgbClr val="FFC2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862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70FB7D-ED33-1BA3-0FB8-363F96738FA6}"/>
              </a:ext>
            </a:extLst>
          </p:cNvPr>
          <p:cNvSpPr txBox="1"/>
          <p:nvPr/>
        </p:nvSpPr>
        <p:spPr>
          <a:xfrm>
            <a:off x="3273287" y="2539304"/>
            <a:ext cx="63345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9600" b="1" dirty="0">
                <a:solidFill>
                  <a:schemeClr val="bg1"/>
                </a:solidFill>
                <a:latin typeface="Aptos" panose="020B0004020202020204" pitchFamily="34" charset="0"/>
              </a:rPr>
              <a:t>Thank </a:t>
            </a:r>
            <a:r>
              <a:rPr lang="en-MY" sz="9600" b="1" dirty="0">
                <a:solidFill>
                  <a:srgbClr val="FFC200"/>
                </a:solidFill>
                <a:latin typeface="Aptos" panose="020B0004020202020204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978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C4B9-3AEB-40D4-59EB-E9304B3E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122" y="611600"/>
            <a:ext cx="642947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C200"/>
                </a:solidFill>
              </a:rPr>
              <a:t>The problem to be addressed </a:t>
            </a:r>
            <a:endParaRPr lang="en-GB" dirty="0">
              <a:solidFill>
                <a:srgbClr val="FFC2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1C65-037D-B83D-F9B3-E0EFEF11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92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en-US" sz="3200" b="1" dirty="0">
                <a:solidFill>
                  <a:srgbClr val="FFC200"/>
                </a:solidFill>
                <a:latin typeface="Bell MT" panose="02020503060305020303" pitchFamily="18" charset="0"/>
              </a:rPr>
              <a:t>Limited Access:</a:t>
            </a:r>
            <a:r>
              <a:rPr lang="en-US" sz="3200" dirty="0">
                <a:solidFill>
                  <a:srgbClr val="FFC200"/>
                </a:solidFill>
                <a:latin typeface="Bell MT" panose="02020503060305020303" pitchFamily="18" charset="0"/>
              </a:rPr>
              <a:t> </a:t>
            </a:r>
            <a:r>
              <a:rPr lang="en-US" sz="3200" dirty="0">
                <a:latin typeface="Bell MT" panose="02020503060305020303" pitchFamily="18" charset="0"/>
              </a:rPr>
              <a:t>Visually impaired individuals in Cambodia have limited access to educational resources.</a:t>
            </a:r>
          </a:p>
          <a:p>
            <a:pPr lvl="1" algn="just"/>
            <a:endParaRPr lang="en-US" sz="3200" dirty="0">
              <a:latin typeface="Bell MT" panose="02020503060305020303" pitchFamily="18" charset="0"/>
            </a:endParaRPr>
          </a:p>
          <a:p>
            <a:pPr lvl="1" algn="just"/>
            <a:r>
              <a:rPr lang="en-US" sz="3200" b="1" dirty="0">
                <a:solidFill>
                  <a:srgbClr val="FFC200"/>
                </a:solidFill>
                <a:latin typeface="Bell MT" panose="02020503060305020303" pitchFamily="18" charset="0"/>
              </a:rPr>
              <a:t>Challenges in Schools:</a:t>
            </a:r>
            <a:r>
              <a:rPr lang="en-US" sz="3200" dirty="0">
                <a:solidFill>
                  <a:srgbClr val="FFC200"/>
                </a:solidFill>
                <a:latin typeface="Bell MT" panose="02020503060305020303" pitchFamily="18" charset="0"/>
              </a:rPr>
              <a:t> </a:t>
            </a:r>
            <a:r>
              <a:rPr lang="en-US" sz="3200" dirty="0">
                <a:latin typeface="Bell MT" panose="02020503060305020303" pitchFamily="18" charset="0"/>
              </a:rPr>
              <a:t>Teachers and students at the National Institute of Special Education and other special education schools struggle to access Braille translation software to convert Khmer to Braille.</a:t>
            </a:r>
          </a:p>
          <a:p>
            <a:pPr lvl="1" algn="just"/>
            <a:endParaRPr lang="en-US" sz="3200" dirty="0">
              <a:latin typeface="Bell MT" panose="02020503060305020303" pitchFamily="18" charset="0"/>
            </a:endParaRPr>
          </a:p>
          <a:p>
            <a:pPr lvl="1" algn="just"/>
            <a:r>
              <a:rPr lang="en-US" sz="3200" b="1" dirty="0">
                <a:solidFill>
                  <a:srgbClr val="FFC200"/>
                </a:solidFill>
                <a:latin typeface="Bell MT" panose="02020503060305020303" pitchFamily="18" charset="0"/>
              </a:rPr>
              <a:t>Software Issues: </a:t>
            </a:r>
            <a:r>
              <a:rPr lang="en-US" sz="3200" dirty="0">
                <a:latin typeface="Bell MT" panose="02020503060305020303" pitchFamily="18" charset="0"/>
              </a:rPr>
              <a:t>Existing Braille translation software for Khmer is error-prone, expensive, and difficult to customize for special signs and formulas required in subjects like Math, Physics, and Chemistry.</a:t>
            </a:r>
          </a:p>
        </p:txBody>
      </p:sp>
    </p:spTree>
    <p:extLst>
      <p:ext uri="{BB962C8B-B14F-4D97-AF65-F5344CB8AC3E}">
        <p14:creationId xmlns:p14="http://schemas.microsoft.com/office/powerpoint/2010/main" val="387880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C4B9-3AEB-40D4-59EB-E9304B3E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539" y="741132"/>
            <a:ext cx="5286436" cy="1325563"/>
          </a:xfrm>
        </p:spPr>
        <p:txBody>
          <a:bodyPr/>
          <a:lstStyle/>
          <a:p>
            <a:r>
              <a:rPr lang="en-US" dirty="0">
                <a:solidFill>
                  <a:srgbClr val="FFC200"/>
                </a:solidFill>
              </a:rPr>
              <a:t>The problem to be addressed </a:t>
            </a:r>
            <a:endParaRPr lang="en-GB" dirty="0">
              <a:solidFill>
                <a:srgbClr val="FFC2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1C65-037D-B83D-F9B3-E0EFEF11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Bell MT" panose="02020503060305020303" pitchFamily="18" charset="0"/>
              </a:rPr>
              <a:t>SDG Focus:</a:t>
            </a:r>
          </a:p>
          <a:p>
            <a:pPr algn="just"/>
            <a:endParaRPr lang="en-US" sz="3600" b="1" dirty="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E909F008-F815-6945-8F72-3626B7E7D607}"/>
              </a:ext>
            </a:extLst>
          </p:cNvPr>
          <p:cNvSpPr/>
          <p:nvPr/>
        </p:nvSpPr>
        <p:spPr>
          <a:xfrm>
            <a:off x="4593535" y="2671348"/>
            <a:ext cx="1482840" cy="1482840"/>
          </a:xfrm>
          <a:custGeom>
            <a:avLst/>
            <a:gdLst/>
            <a:ahLst/>
            <a:cxnLst/>
            <a:rect l="l" t="t" r="r" b="b"/>
            <a:pathLst>
              <a:path w="1482840" h="1482840">
                <a:moveTo>
                  <a:pt x="0" y="0"/>
                </a:moveTo>
                <a:lnTo>
                  <a:pt x="1482840" y="0"/>
                </a:lnTo>
                <a:lnTo>
                  <a:pt x="1482840" y="1482840"/>
                </a:lnTo>
                <a:lnTo>
                  <a:pt x="0" y="148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0657C10-DE59-5D5A-F9D8-4692CDFF3E1D}"/>
              </a:ext>
            </a:extLst>
          </p:cNvPr>
          <p:cNvSpPr/>
          <p:nvPr/>
        </p:nvSpPr>
        <p:spPr>
          <a:xfrm>
            <a:off x="4593535" y="4694123"/>
            <a:ext cx="1482840" cy="1482840"/>
          </a:xfrm>
          <a:custGeom>
            <a:avLst/>
            <a:gdLst/>
            <a:ahLst/>
            <a:cxnLst/>
            <a:rect l="l" t="t" r="r" b="b"/>
            <a:pathLst>
              <a:path w="1482840" h="1482840">
                <a:moveTo>
                  <a:pt x="0" y="0"/>
                </a:moveTo>
                <a:lnTo>
                  <a:pt x="1482840" y="0"/>
                </a:lnTo>
                <a:lnTo>
                  <a:pt x="1482840" y="1482840"/>
                </a:lnTo>
                <a:lnTo>
                  <a:pt x="0" y="1482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7EBF2850-A1DA-5F0C-83DE-0238B2802857}"/>
              </a:ext>
            </a:extLst>
          </p:cNvPr>
          <p:cNvSpPr/>
          <p:nvPr/>
        </p:nvSpPr>
        <p:spPr>
          <a:xfrm>
            <a:off x="7347307" y="2651004"/>
            <a:ext cx="1482840" cy="1482840"/>
          </a:xfrm>
          <a:custGeom>
            <a:avLst/>
            <a:gdLst/>
            <a:ahLst/>
            <a:cxnLst/>
            <a:rect l="l" t="t" r="r" b="b"/>
            <a:pathLst>
              <a:path w="1482840" h="1482840">
                <a:moveTo>
                  <a:pt x="0" y="0"/>
                </a:moveTo>
                <a:lnTo>
                  <a:pt x="1482839" y="0"/>
                </a:lnTo>
                <a:lnTo>
                  <a:pt x="1482839" y="1482840"/>
                </a:lnTo>
                <a:lnTo>
                  <a:pt x="0" y="1482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C0A91F62-626B-04D9-E220-1A2071C6B974}"/>
              </a:ext>
            </a:extLst>
          </p:cNvPr>
          <p:cNvSpPr/>
          <p:nvPr/>
        </p:nvSpPr>
        <p:spPr>
          <a:xfrm>
            <a:off x="7381301" y="4694123"/>
            <a:ext cx="1482840" cy="1482840"/>
          </a:xfrm>
          <a:custGeom>
            <a:avLst/>
            <a:gdLst/>
            <a:ahLst/>
            <a:cxnLst/>
            <a:rect l="l" t="t" r="r" b="b"/>
            <a:pathLst>
              <a:path w="1482840" h="1482840">
                <a:moveTo>
                  <a:pt x="0" y="0"/>
                </a:moveTo>
                <a:lnTo>
                  <a:pt x="1482839" y="0"/>
                </a:lnTo>
                <a:lnTo>
                  <a:pt x="1482839" y="1482840"/>
                </a:lnTo>
                <a:lnTo>
                  <a:pt x="0" y="14828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371C67C5-B4CC-CB31-BE54-580C44DCEEFC}"/>
              </a:ext>
            </a:extLst>
          </p:cNvPr>
          <p:cNvSpPr/>
          <p:nvPr/>
        </p:nvSpPr>
        <p:spPr>
          <a:xfrm>
            <a:off x="5989339" y="3633327"/>
            <a:ext cx="1482840" cy="1482840"/>
          </a:xfrm>
          <a:custGeom>
            <a:avLst/>
            <a:gdLst/>
            <a:ahLst/>
            <a:cxnLst/>
            <a:rect l="l" t="t" r="r" b="b"/>
            <a:pathLst>
              <a:path w="1482840" h="1482840">
                <a:moveTo>
                  <a:pt x="0" y="0"/>
                </a:moveTo>
                <a:lnTo>
                  <a:pt x="1482840" y="0"/>
                </a:lnTo>
                <a:lnTo>
                  <a:pt x="1482840" y="1482840"/>
                </a:lnTo>
                <a:lnTo>
                  <a:pt x="0" y="14828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7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24A8-E4B7-4767-DF12-CD85746F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452" y="681037"/>
            <a:ext cx="6157131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200"/>
                </a:solidFill>
              </a:rPr>
              <a:t>Addressing Accessibility Challenges for Khmer Braille</a:t>
            </a:r>
            <a:endParaRPr lang="en-GB" dirty="0">
              <a:solidFill>
                <a:srgbClr val="FFC2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4EEB-738F-A16B-FF60-DB07FE48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92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Bell MT" panose="02020503060305020303" pitchFamily="18" charset="0"/>
              </a:rPr>
              <a:t>Commercial Braille translation software options, such as the Duxbury Braille Translator, are prohibitively expensive in Cambodia, limiting accessibility for visually impaired individuals.</a:t>
            </a:r>
          </a:p>
          <a:p>
            <a:pPr algn="just"/>
            <a:r>
              <a:rPr lang="en-US" sz="3200" dirty="0">
                <a:latin typeface="Bell MT" panose="02020503060305020303" pitchFamily="18" charset="0"/>
              </a:rPr>
              <a:t>Our goal is to bridge the gap between visually impaired individuals and others in Cambodia by developing an open-source machine translation system for Khmer Braille, thereby contributing to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28683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D7DE-F8BD-6E5F-E254-CC5D0668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13" y="508586"/>
            <a:ext cx="4635414" cy="1325563"/>
          </a:xfrm>
        </p:spPr>
        <p:txBody>
          <a:bodyPr/>
          <a:lstStyle/>
          <a:p>
            <a:r>
              <a:rPr lang="en-US" dirty="0">
                <a:solidFill>
                  <a:srgbClr val="FFC200"/>
                </a:solidFill>
              </a:rPr>
              <a:t>Example of Khmer Braille</a:t>
            </a:r>
            <a:endParaRPr lang="en-GB" dirty="0">
              <a:solidFill>
                <a:srgbClr val="FFC2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0B191-9E3E-546B-3718-EF10998D5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8"/>
          <a:stretch/>
        </p:blipFill>
        <p:spPr>
          <a:xfrm>
            <a:off x="3125338" y="1894104"/>
            <a:ext cx="6924675" cy="4200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21ED6-9996-E35C-21E9-5C8DC3AF7226}"/>
              </a:ext>
            </a:extLst>
          </p:cNvPr>
          <p:cNvSpPr txBox="1"/>
          <p:nvPr/>
        </p:nvSpPr>
        <p:spPr>
          <a:xfrm>
            <a:off x="5414597" y="6141357"/>
            <a:ext cx="234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 err="1">
                <a:solidFill>
                  <a:schemeClr val="bg1"/>
                </a:solidFill>
              </a:rPr>
              <a:t>Krousar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Thmey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3526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005F-B474-49DA-9221-A489CCA7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09234"/>
            <a:ext cx="3932237" cy="648166"/>
          </a:xfrm>
        </p:spPr>
        <p:txBody>
          <a:bodyPr/>
          <a:lstStyle/>
          <a:p>
            <a:r>
              <a:rPr lang="en-US" dirty="0">
                <a:solidFill>
                  <a:srgbClr val="FFC200"/>
                </a:solidFill>
              </a:rPr>
              <a:t>Our solution</a:t>
            </a:r>
            <a:endParaRPr lang="en-GB" dirty="0">
              <a:solidFill>
                <a:srgbClr val="FFC200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9128EFD-9320-CFFE-F922-173759770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775" y="1901869"/>
            <a:ext cx="4033018" cy="3967119"/>
          </a:xfrm>
          <a:prstGeom prst="rect">
            <a:avLst/>
          </a:prstGeom>
          <a:solidFill>
            <a:srgbClr val="FFC200"/>
          </a:solidFill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A32D27-470F-1847-4F53-928C4452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61011" cy="3811588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Bell MT" panose="02020503060305020303" pitchFamily="18" charset="0"/>
              </a:rPr>
              <a:t>We developed a baseline machine translation system utilizing a statistical model.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Bell MT" panose="02020503060305020303" pitchFamily="18" charset="0"/>
              </a:rPr>
              <a:t>Achieved BLEU scores: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C200"/>
                </a:solidFill>
                <a:latin typeface="Bell MT" panose="02020503060305020303" pitchFamily="18" charset="0"/>
              </a:rPr>
              <a:t>85%</a:t>
            </a:r>
            <a:r>
              <a:rPr lang="en-US" sz="2600" dirty="0">
                <a:latin typeface="Bell MT" panose="02020503060305020303" pitchFamily="18" charset="0"/>
              </a:rPr>
              <a:t> for Khmer to Braille translation.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C200"/>
                </a:solidFill>
                <a:latin typeface="Bell MT" panose="02020503060305020303" pitchFamily="18" charset="0"/>
              </a:rPr>
              <a:t>70%</a:t>
            </a:r>
            <a:r>
              <a:rPr lang="en-US" sz="2600" dirty="0">
                <a:latin typeface="Bell MT" panose="02020503060305020303" pitchFamily="18" charset="0"/>
              </a:rPr>
              <a:t> for Braille to Khmer translation (using the Operation Sequence Model).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03A31-F5F3-63B4-2DCE-7F99867B752E}"/>
              </a:ext>
            </a:extLst>
          </p:cNvPr>
          <p:cNvSpPr txBox="1"/>
          <p:nvPr/>
        </p:nvSpPr>
        <p:spPr>
          <a:xfrm>
            <a:off x="7620001" y="1409234"/>
            <a:ext cx="272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6653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CBC-B022-EA02-21C0-F7F75BB4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629" y="960001"/>
            <a:ext cx="6867412" cy="1325563"/>
          </a:xfrm>
        </p:spPr>
        <p:txBody>
          <a:bodyPr/>
          <a:lstStyle/>
          <a:p>
            <a:r>
              <a:rPr lang="en-US" dirty="0">
                <a:solidFill>
                  <a:srgbClr val="FFC200"/>
                </a:solidFill>
              </a:rPr>
              <a:t>Example of Khmer to Braille Translation</a:t>
            </a:r>
            <a:endParaRPr lang="en-GB" dirty="0">
              <a:solidFill>
                <a:srgbClr val="FFC200"/>
              </a:solidFill>
            </a:endParaRP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658E2F3E-0051-186A-FA7D-8BAD1587AF61}"/>
              </a:ext>
            </a:extLst>
          </p:cNvPr>
          <p:cNvGrpSpPr/>
          <p:nvPr/>
        </p:nvGrpSpPr>
        <p:grpSpPr>
          <a:xfrm>
            <a:off x="3131628" y="2510850"/>
            <a:ext cx="6867413" cy="3071880"/>
            <a:chOff x="0" y="0"/>
            <a:chExt cx="22526135" cy="21388055"/>
          </a:xfrm>
          <a:solidFill>
            <a:srgbClr val="FFC200"/>
          </a:solidFill>
        </p:grpSpPr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27885C64-C11D-91BA-2556-FEECDA610B88}"/>
                </a:ext>
              </a:extLst>
            </p:cNvPr>
            <p:cNvSpPr/>
            <p:nvPr/>
          </p:nvSpPr>
          <p:spPr>
            <a:xfrm>
              <a:off x="0" y="0"/>
              <a:ext cx="22526135" cy="21388056"/>
            </a:xfrm>
            <a:custGeom>
              <a:avLst/>
              <a:gdLst/>
              <a:ahLst/>
              <a:cxnLst/>
              <a:rect l="l" t="t" r="r" b="b"/>
              <a:pathLst>
                <a:path w="22526135" h="21388056">
                  <a:moveTo>
                    <a:pt x="0" y="0"/>
                  </a:moveTo>
                  <a:lnTo>
                    <a:pt x="0" y="21388056"/>
                  </a:lnTo>
                  <a:lnTo>
                    <a:pt x="22526135" y="21388056"/>
                  </a:lnTo>
                  <a:lnTo>
                    <a:pt x="22526135" y="0"/>
                  </a:lnTo>
                  <a:lnTo>
                    <a:pt x="0" y="0"/>
                  </a:lnTo>
                  <a:close/>
                  <a:moveTo>
                    <a:pt x="22465174" y="21327095"/>
                  </a:moveTo>
                  <a:lnTo>
                    <a:pt x="59690" y="21327095"/>
                  </a:lnTo>
                  <a:lnTo>
                    <a:pt x="59690" y="59690"/>
                  </a:lnTo>
                  <a:lnTo>
                    <a:pt x="22465174" y="59690"/>
                  </a:lnTo>
                  <a:lnTo>
                    <a:pt x="22465174" y="2132709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30">
            <a:extLst>
              <a:ext uri="{FF2B5EF4-FFF2-40B4-BE49-F238E27FC236}">
                <a16:creationId xmlns:a16="http://schemas.microsoft.com/office/drawing/2014/main" id="{B72BA467-9714-3649-AC24-924EF56AAB9C}"/>
              </a:ext>
            </a:extLst>
          </p:cNvPr>
          <p:cNvSpPr txBox="1"/>
          <p:nvPr/>
        </p:nvSpPr>
        <p:spPr>
          <a:xfrm>
            <a:off x="3430908" y="3608514"/>
            <a:ext cx="286212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▁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គេ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បាន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បញ្ច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ាក់ថាសេះពូជ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▁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បេណាំង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ទាំង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▁៨ ▁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នៅទី▁លាន</a:t>
            </a:r>
            <a:endParaRPr lang="en-US" dirty="0">
              <a:solidFill>
                <a:schemeClr val="bg1"/>
              </a:solidFill>
              <a:ea typeface="Titillium Web"/>
              <a:cs typeface="Titillium Web"/>
            </a:endParaRPr>
          </a:p>
          <a:p>
            <a:pPr algn="l">
              <a:lnSpc>
                <a:spcPts val="1959"/>
              </a:lnSpc>
            </a:pP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បេណាំងសេះរង់វីក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▁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ទី▁កេុង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▁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សុីដនី▁បា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▁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ឆ្លង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▁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រោគ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ផ្តេសាយធំ</a:t>
            </a:r>
            <a:endParaRPr lang="en-US" dirty="0">
              <a:solidFill>
                <a:schemeClr val="bg1"/>
              </a:solidFill>
              <a:ea typeface="Titillium Web"/>
              <a:cs typeface="Titillium Web"/>
            </a:endParaRPr>
          </a:p>
          <a:p>
            <a:pPr algn="l">
              <a:lnSpc>
                <a:spcPts val="1959"/>
              </a:lnSpc>
            </a:pP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▁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របស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់▁</a:t>
            </a:r>
            <a:r>
              <a:rPr lang="en-US" dirty="0" err="1">
                <a:solidFill>
                  <a:schemeClr val="bg1"/>
                </a:solidFill>
                <a:ea typeface="Titillium Web"/>
                <a:cs typeface="Titillium Web"/>
              </a:rPr>
              <a:t>សត្វ▁សេះ</a:t>
            </a:r>
            <a:r>
              <a:rPr lang="en-US" dirty="0">
                <a:solidFill>
                  <a:schemeClr val="bg1"/>
                </a:solidFill>
                <a:ea typeface="Titillium Web"/>
                <a:cs typeface="Titillium Web"/>
              </a:rPr>
              <a:t>។▁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6590BA0F-7807-6F77-4FD2-98BED32C1741}"/>
              </a:ext>
            </a:extLst>
          </p:cNvPr>
          <p:cNvSpPr txBox="1"/>
          <p:nvPr/>
        </p:nvSpPr>
        <p:spPr>
          <a:xfrm>
            <a:off x="6848745" y="3608514"/>
            <a:ext cx="2862122" cy="1784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59"/>
              </a:lnSpc>
            </a:pP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▁f , g ▁b *, n ▁b ,? 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vj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* g 9 ▁)* ▁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su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▁&amp;3, j ▁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vrbnz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RB ▁, 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tz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RB ▁# h</a:t>
            </a:r>
          </a:p>
          <a:p>
            <a:pPr algn="just">
              <a:lnSpc>
                <a:spcPts val="1959"/>
              </a:lnSpc>
            </a:pP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▁, n _ ▁, 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te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▁, l *, n ▁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vrbnz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RB ▁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su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▁r RB9 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weg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▁, 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te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▁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vrgc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RB ▁s -</a:t>
            </a:r>
          </a:p>
          <a:p>
            <a:pPr algn="just">
              <a:lnSpc>
                <a:spcPts val="1959"/>
              </a:lnSpc>
            </a:pP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ed , ne ▁b *, n ▁+ v , l RB ▁r :, g ▁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pvt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* s *, y ▁,) y ▁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rbs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9 ▁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stvw</a:t>
            </a:r>
            <a:endParaRPr lang="en-US" sz="1450" dirty="0">
              <a:solidFill>
                <a:schemeClr val="bg1"/>
              </a:solidFill>
              <a:latin typeface="Titillium Web"/>
              <a:ea typeface="Titillium Web"/>
            </a:endParaRPr>
          </a:p>
          <a:p>
            <a:pPr algn="just">
              <a:lnSpc>
                <a:spcPts val="1959"/>
              </a:lnSpc>
            </a:pP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▁</a:t>
            </a:r>
            <a:r>
              <a:rPr lang="en-US" sz="1450" dirty="0" err="1">
                <a:solidFill>
                  <a:schemeClr val="bg1"/>
                </a:solidFill>
                <a:latin typeface="Titillium Web"/>
                <a:ea typeface="Titillium Web"/>
              </a:rPr>
              <a:t>su</a:t>
            </a:r>
            <a:r>
              <a:rPr lang="en-US" sz="1450" dirty="0">
                <a:solidFill>
                  <a:schemeClr val="bg1"/>
                </a:solidFill>
                <a:latin typeface="Titillium Web"/>
                <a:ea typeface="Titillium Web"/>
              </a:rPr>
              <a:t> ▁=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B411ACF4-5590-6A16-7208-F0EE8D294CF3}"/>
              </a:ext>
            </a:extLst>
          </p:cNvPr>
          <p:cNvSpPr txBox="1"/>
          <p:nvPr/>
        </p:nvSpPr>
        <p:spPr>
          <a:xfrm>
            <a:off x="3410276" y="2747042"/>
            <a:ext cx="2862122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d Hat Display Bold"/>
              </a:rPr>
              <a:t>Khmer</a:t>
            </a: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1EC7536E-7A99-D79C-D61C-C8B066CA32F7}"/>
              </a:ext>
            </a:extLst>
          </p:cNvPr>
          <p:cNvSpPr txBox="1"/>
          <p:nvPr/>
        </p:nvSpPr>
        <p:spPr>
          <a:xfrm>
            <a:off x="6848745" y="2747042"/>
            <a:ext cx="2862122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d Hat Display Bold"/>
              </a:rPr>
              <a:t>Braille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42B271-7A61-8F0B-4532-11BFC0C232F3}"/>
              </a:ext>
            </a:extLst>
          </p:cNvPr>
          <p:cNvCxnSpPr/>
          <p:nvPr/>
        </p:nvCxnSpPr>
        <p:spPr>
          <a:xfrm>
            <a:off x="6506817" y="2510850"/>
            <a:ext cx="0" cy="30718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CDC52C-1029-CAA2-1AAA-E0263BFEC84C}"/>
              </a:ext>
            </a:extLst>
          </p:cNvPr>
          <p:cNvCxnSpPr/>
          <p:nvPr/>
        </p:nvCxnSpPr>
        <p:spPr>
          <a:xfrm>
            <a:off x="3131628" y="3193773"/>
            <a:ext cx="6867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>
            <a:extLst>
              <a:ext uri="{FF2B5EF4-FFF2-40B4-BE49-F238E27FC236}">
                <a16:creationId xmlns:a16="http://schemas.microsoft.com/office/drawing/2014/main" id="{2D0F4A4D-EB8F-0646-14C2-63EDEA3C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700000">
            <a:off x="3219469" y="675056"/>
            <a:ext cx="5941903" cy="5941903"/>
          </a:xfrm>
          <a:prstGeom prst="rect">
            <a:avLst/>
          </a:prstGeom>
        </p:spPr>
      </p:pic>
      <p:grpSp>
        <p:nvGrpSpPr>
          <p:cNvPr id="90" name="Group 3">
            <a:extLst>
              <a:ext uri="{FF2B5EF4-FFF2-40B4-BE49-F238E27FC236}">
                <a16:creationId xmlns:a16="http://schemas.microsoft.com/office/drawing/2014/main" id="{EED8588A-19EC-613F-538C-A64B672A30DE}"/>
              </a:ext>
            </a:extLst>
          </p:cNvPr>
          <p:cNvGrpSpPr/>
          <p:nvPr/>
        </p:nvGrpSpPr>
        <p:grpSpPr>
          <a:xfrm>
            <a:off x="4105692" y="1561279"/>
            <a:ext cx="4169459" cy="4169459"/>
            <a:chOff x="0" y="0"/>
            <a:chExt cx="812800" cy="812800"/>
          </a:xfrm>
        </p:grpSpPr>
        <p:sp>
          <p:nvSpPr>
            <p:cNvPr id="91" name="Freeform 4">
              <a:extLst>
                <a:ext uri="{FF2B5EF4-FFF2-40B4-BE49-F238E27FC236}">
                  <a16:creationId xmlns:a16="http://schemas.microsoft.com/office/drawing/2014/main" id="{592989A9-0C25-B93C-232E-F5D3CB2E1A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Box 5">
              <a:extLst>
                <a:ext uri="{FF2B5EF4-FFF2-40B4-BE49-F238E27FC236}">
                  <a16:creationId xmlns:a16="http://schemas.microsoft.com/office/drawing/2014/main" id="{ADF38010-FC01-E332-EA8B-04ECAC94406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3" name="Group 6">
            <a:extLst>
              <a:ext uri="{FF2B5EF4-FFF2-40B4-BE49-F238E27FC236}">
                <a16:creationId xmlns:a16="http://schemas.microsoft.com/office/drawing/2014/main" id="{43767A2F-EEAE-3F24-DD0E-F4FF61824F78}"/>
              </a:ext>
            </a:extLst>
          </p:cNvPr>
          <p:cNvGrpSpPr/>
          <p:nvPr/>
        </p:nvGrpSpPr>
        <p:grpSpPr>
          <a:xfrm>
            <a:off x="5471375" y="2926962"/>
            <a:ext cx="1438091" cy="1438091"/>
            <a:chOff x="0" y="0"/>
            <a:chExt cx="579972" cy="579972"/>
          </a:xfrm>
        </p:grpSpPr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9E72D98-6E56-AF7B-FF23-3E019B798DCB}"/>
                </a:ext>
              </a:extLst>
            </p:cNvPr>
            <p:cNvSpPr/>
            <p:nvPr/>
          </p:nvSpPr>
          <p:spPr>
            <a:xfrm>
              <a:off x="0" y="0"/>
              <a:ext cx="579972" cy="579972"/>
            </a:xfrm>
            <a:custGeom>
              <a:avLst/>
              <a:gdLst/>
              <a:ahLst/>
              <a:cxnLst/>
              <a:rect l="l" t="t" r="r" b="b"/>
              <a:pathLst>
                <a:path w="579972" h="579972">
                  <a:moveTo>
                    <a:pt x="0" y="0"/>
                  </a:moveTo>
                  <a:lnTo>
                    <a:pt x="579972" y="0"/>
                  </a:lnTo>
                  <a:lnTo>
                    <a:pt x="579972" y="579972"/>
                  </a:lnTo>
                  <a:lnTo>
                    <a:pt x="0" y="579972"/>
                  </a:lnTo>
                  <a:close/>
                </a:path>
              </a:pathLst>
            </a:custGeom>
            <a:solidFill>
              <a:srgbClr val="EDF6F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Box 8">
              <a:extLst>
                <a:ext uri="{FF2B5EF4-FFF2-40B4-BE49-F238E27FC236}">
                  <a16:creationId xmlns:a16="http://schemas.microsoft.com/office/drawing/2014/main" id="{3F130181-F0C1-CD8D-A49A-227A8E8570D2}"/>
                </a:ext>
              </a:extLst>
            </p:cNvPr>
            <p:cNvSpPr txBox="1"/>
            <p:nvPr/>
          </p:nvSpPr>
          <p:spPr>
            <a:xfrm>
              <a:off x="0" y="-38100"/>
              <a:ext cx="579972" cy="618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6" name="Group 9">
            <a:extLst>
              <a:ext uri="{FF2B5EF4-FFF2-40B4-BE49-F238E27FC236}">
                <a16:creationId xmlns:a16="http://schemas.microsoft.com/office/drawing/2014/main" id="{CFD04EA7-FC2A-CFA4-37E4-BB4986E25470}"/>
              </a:ext>
            </a:extLst>
          </p:cNvPr>
          <p:cNvGrpSpPr/>
          <p:nvPr/>
        </p:nvGrpSpPr>
        <p:grpSpPr>
          <a:xfrm>
            <a:off x="5249058" y="2703922"/>
            <a:ext cx="1881446" cy="223041"/>
            <a:chOff x="0" y="0"/>
            <a:chExt cx="1742472" cy="206566"/>
          </a:xfrm>
        </p:grpSpPr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0BD848A-5853-18E0-0416-E58FF32CAAFD}"/>
                </a:ext>
              </a:extLst>
            </p:cNvPr>
            <p:cNvSpPr/>
            <p:nvPr/>
          </p:nvSpPr>
          <p:spPr>
            <a:xfrm>
              <a:off x="0" y="0"/>
              <a:ext cx="1742472" cy="206566"/>
            </a:xfrm>
            <a:custGeom>
              <a:avLst/>
              <a:gdLst/>
              <a:ahLst/>
              <a:cxnLst/>
              <a:rect l="l" t="t" r="r" b="b"/>
              <a:pathLst>
                <a:path w="1742472" h="206566">
                  <a:moveTo>
                    <a:pt x="203200" y="206566"/>
                  </a:moveTo>
                  <a:lnTo>
                    <a:pt x="1539272" y="206566"/>
                  </a:lnTo>
                  <a:lnTo>
                    <a:pt x="1742472" y="0"/>
                  </a:lnTo>
                  <a:lnTo>
                    <a:pt x="0" y="0"/>
                  </a:lnTo>
                  <a:lnTo>
                    <a:pt x="203200" y="206566"/>
                  </a:lnTo>
                  <a:close/>
                </a:path>
              </a:pathLst>
            </a:custGeom>
            <a:solidFill>
              <a:srgbClr val="F8DF8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Box 11">
              <a:extLst>
                <a:ext uri="{FF2B5EF4-FFF2-40B4-BE49-F238E27FC236}">
                  <a16:creationId xmlns:a16="http://schemas.microsoft.com/office/drawing/2014/main" id="{9FC95D2E-B795-7C65-C194-7B60F2A6417A}"/>
                </a:ext>
              </a:extLst>
            </p:cNvPr>
            <p:cNvSpPr txBox="1"/>
            <p:nvPr/>
          </p:nvSpPr>
          <p:spPr>
            <a:xfrm>
              <a:off x="127000" y="-38100"/>
              <a:ext cx="1488472" cy="244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9" name="Group 12">
            <a:extLst>
              <a:ext uri="{FF2B5EF4-FFF2-40B4-BE49-F238E27FC236}">
                <a16:creationId xmlns:a16="http://schemas.microsoft.com/office/drawing/2014/main" id="{F3D3C8EF-A262-E9D2-9B6F-BC0166487799}"/>
              </a:ext>
            </a:extLst>
          </p:cNvPr>
          <p:cNvGrpSpPr/>
          <p:nvPr/>
        </p:nvGrpSpPr>
        <p:grpSpPr>
          <a:xfrm rot="-5400000">
            <a:off x="4419855" y="3533125"/>
            <a:ext cx="1881446" cy="223041"/>
            <a:chOff x="0" y="0"/>
            <a:chExt cx="1742472" cy="206566"/>
          </a:xfrm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4DF06DDF-A49C-B755-1B84-5204FA2F45A0}"/>
                </a:ext>
              </a:extLst>
            </p:cNvPr>
            <p:cNvSpPr/>
            <p:nvPr/>
          </p:nvSpPr>
          <p:spPr>
            <a:xfrm>
              <a:off x="0" y="0"/>
              <a:ext cx="1742472" cy="206566"/>
            </a:xfrm>
            <a:custGeom>
              <a:avLst/>
              <a:gdLst/>
              <a:ahLst/>
              <a:cxnLst/>
              <a:rect l="l" t="t" r="r" b="b"/>
              <a:pathLst>
                <a:path w="1742472" h="206566">
                  <a:moveTo>
                    <a:pt x="203200" y="206566"/>
                  </a:moveTo>
                  <a:lnTo>
                    <a:pt x="1539272" y="206566"/>
                  </a:lnTo>
                  <a:lnTo>
                    <a:pt x="1742472" y="0"/>
                  </a:lnTo>
                  <a:lnTo>
                    <a:pt x="0" y="0"/>
                  </a:lnTo>
                  <a:lnTo>
                    <a:pt x="203200" y="206566"/>
                  </a:lnTo>
                  <a:close/>
                </a:path>
              </a:pathLst>
            </a:custGeom>
            <a:solidFill>
              <a:srgbClr val="FAB48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TextBox 14">
              <a:extLst>
                <a:ext uri="{FF2B5EF4-FFF2-40B4-BE49-F238E27FC236}">
                  <a16:creationId xmlns:a16="http://schemas.microsoft.com/office/drawing/2014/main" id="{08AB1D97-B5C7-BC00-432C-945857B2028A}"/>
                </a:ext>
              </a:extLst>
            </p:cNvPr>
            <p:cNvSpPr txBox="1"/>
            <p:nvPr/>
          </p:nvSpPr>
          <p:spPr>
            <a:xfrm>
              <a:off x="127000" y="-38100"/>
              <a:ext cx="1488472" cy="244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2" name="Group 15">
            <a:extLst>
              <a:ext uri="{FF2B5EF4-FFF2-40B4-BE49-F238E27FC236}">
                <a16:creationId xmlns:a16="http://schemas.microsoft.com/office/drawing/2014/main" id="{529F7F58-FDE5-F947-56AE-DB8779D5D983}"/>
              </a:ext>
            </a:extLst>
          </p:cNvPr>
          <p:cNvGrpSpPr/>
          <p:nvPr/>
        </p:nvGrpSpPr>
        <p:grpSpPr>
          <a:xfrm rot="5400000">
            <a:off x="6078261" y="3533125"/>
            <a:ext cx="1881446" cy="223041"/>
            <a:chOff x="0" y="0"/>
            <a:chExt cx="1742472" cy="206566"/>
          </a:xfrm>
        </p:grpSpPr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F40E8E7-9AE8-A059-36B1-A8AB388554DE}"/>
                </a:ext>
              </a:extLst>
            </p:cNvPr>
            <p:cNvSpPr/>
            <p:nvPr/>
          </p:nvSpPr>
          <p:spPr>
            <a:xfrm>
              <a:off x="0" y="0"/>
              <a:ext cx="1742472" cy="206566"/>
            </a:xfrm>
            <a:custGeom>
              <a:avLst/>
              <a:gdLst/>
              <a:ahLst/>
              <a:cxnLst/>
              <a:rect l="l" t="t" r="r" b="b"/>
              <a:pathLst>
                <a:path w="1742472" h="206566">
                  <a:moveTo>
                    <a:pt x="203200" y="206566"/>
                  </a:moveTo>
                  <a:lnTo>
                    <a:pt x="1539272" y="206566"/>
                  </a:lnTo>
                  <a:lnTo>
                    <a:pt x="1742472" y="0"/>
                  </a:lnTo>
                  <a:lnTo>
                    <a:pt x="0" y="0"/>
                  </a:lnTo>
                  <a:lnTo>
                    <a:pt x="203200" y="206566"/>
                  </a:lnTo>
                  <a:close/>
                </a:path>
              </a:pathLst>
            </a:custGeom>
            <a:solidFill>
              <a:srgbClr val="F8A4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Box 17">
              <a:extLst>
                <a:ext uri="{FF2B5EF4-FFF2-40B4-BE49-F238E27FC236}">
                  <a16:creationId xmlns:a16="http://schemas.microsoft.com/office/drawing/2014/main" id="{CDF11BC2-5D0F-277D-4988-F42640ACE2DC}"/>
                </a:ext>
              </a:extLst>
            </p:cNvPr>
            <p:cNvSpPr txBox="1"/>
            <p:nvPr/>
          </p:nvSpPr>
          <p:spPr>
            <a:xfrm>
              <a:off x="127000" y="-38100"/>
              <a:ext cx="1488472" cy="244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5" name="Group 18">
            <a:extLst>
              <a:ext uri="{FF2B5EF4-FFF2-40B4-BE49-F238E27FC236}">
                <a16:creationId xmlns:a16="http://schemas.microsoft.com/office/drawing/2014/main" id="{69116F51-E4CD-AEEA-3676-ADAB92208BE3}"/>
              </a:ext>
            </a:extLst>
          </p:cNvPr>
          <p:cNvGrpSpPr/>
          <p:nvPr/>
        </p:nvGrpSpPr>
        <p:grpSpPr>
          <a:xfrm rot="-10800000">
            <a:off x="5249698" y="4362328"/>
            <a:ext cx="1881446" cy="223041"/>
            <a:chOff x="0" y="0"/>
            <a:chExt cx="1742472" cy="206566"/>
          </a:xfrm>
        </p:grpSpPr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2BD01FCD-51F3-CB1B-7BFF-442950777D1E}"/>
                </a:ext>
              </a:extLst>
            </p:cNvPr>
            <p:cNvSpPr/>
            <p:nvPr/>
          </p:nvSpPr>
          <p:spPr>
            <a:xfrm>
              <a:off x="0" y="0"/>
              <a:ext cx="1742472" cy="206566"/>
            </a:xfrm>
            <a:custGeom>
              <a:avLst/>
              <a:gdLst/>
              <a:ahLst/>
              <a:cxnLst/>
              <a:rect l="l" t="t" r="r" b="b"/>
              <a:pathLst>
                <a:path w="1742472" h="206566">
                  <a:moveTo>
                    <a:pt x="203200" y="206566"/>
                  </a:moveTo>
                  <a:lnTo>
                    <a:pt x="1539272" y="206566"/>
                  </a:lnTo>
                  <a:lnTo>
                    <a:pt x="1742472" y="0"/>
                  </a:lnTo>
                  <a:lnTo>
                    <a:pt x="0" y="0"/>
                  </a:lnTo>
                  <a:lnTo>
                    <a:pt x="203200" y="206566"/>
                  </a:lnTo>
                  <a:close/>
                </a:path>
              </a:pathLst>
            </a:custGeom>
            <a:solidFill>
              <a:srgbClr val="A8CB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TextBox 20">
              <a:extLst>
                <a:ext uri="{FF2B5EF4-FFF2-40B4-BE49-F238E27FC236}">
                  <a16:creationId xmlns:a16="http://schemas.microsoft.com/office/drawing/2014/main" id="{51BFB0F9-94EC-DC76-1590-4AD35FB2FB6C}"/>
                </a:ext>
              </a:extLst>
            </p:cNvPr>
            <p:cNvSpPr txBox="1"/>
            <p:nvPr/>
          </p:nvSpPr>
          <p:spPr>
            <a:xfrm>
              <a:off x="127000" y="-38100"/>
              <a:ext cx="1488472" cy="244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8" name="Freeform 21">
            <a:extLst>
              <a:ext uri="{FF2B5EF4-FFF2-40B4-BE49-F238E27FC236}">
                <a16:creationId xmlns:a16="http://schemas.microsoft.com/office/drawing/2014/main" id="{A8B9737D-0E3D-19D9-0AA0-A5BE1636C7F2}"/>
              </a:ext>
            </a:extLst>
          </p:cNvPr>
          <p:cNvSpPr/>
          <p:nvPr/>
        </p:nvSpPr>
        <p:spPr>
          <a:xfrm rot="-8100000">
            <a:off x="4383710" y="2042978"/>
            <a:ext cx="1409684" cy="414268"/>
          </a:xfrm>
          <a:custGeom>
            <a:avLst/>
            <a:gdLst/>
            <a:ahLst/>
            <a:cxnLst/>
            <a:rect l="l" t="t" r="r" b="b"/>
            <a:pathLst>
              <a:path w="1409684" h="414268">
                <a:moveTo>
                  <a:pt x="0" y="0"/>
                </a:moveTo>
                <a:lnTo>
                  <a:pt x="1409684" y="0"/>
                </a:lnTo>
                <a:lnTo>
                  <a:pt x="1409684" y="414268"/>
                </a:lnTo>
                <a:lnTo>
                  <a:pt x="0" y="4142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 l="-169418" r="-571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9" name="Freeform 22">
            <a:extLst>
              <a:ext uri="{FF2B5EF4-FFF2-40B4-BE49-F238E27FC236}">
                <a16:creationId xmlns:a16="http://schemas.microsoft.com/office/drawing/2014/main" id="{454446EB-9526-9710-4C86-4050115EC288}"/>
              </a:ext>
            </a:extLst>
          </p:cNvPr>
          <p:cNvSpPr/>
          <p:nvPr/>
        </p:nvSpPr>
        <p:spPr>
          <a:xfrm rot="-2700000">
            <a:off x="6881518" y="2331771"/>
            <a:ext cx="1411349" cy="414757"/>
          </a:xfrm>
          <a:custGeom>
            <a:avLst/>
            <a:gdLst/>
            <a:ahLst/>
            <a:cxnLst/>
            <a:rect l="l" t="t" r="r" b="b"/>
            <a:pathLst>
              <a:path w="1411349" h="414757">
                <a:moveTo>
                  <a:pt x="0" y="0"/>
                </a:moveTo>
                <a:lnTo>
                  <a:pt x="1411350" y="0"/>
                </a:lnTo>
                <a:lnTo>
                  <a:pt x="1411350" y="414758"/>
                </a:lnTo>
                <a:lnTo>
                  <a:pt x="0" y="414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 l="-169418" r="-571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0" name="Freeform 23">
            <a:extLst>
              <a:ext uri="{FF2B5EF4-FFF2-40B4-BE49-F238E27FC236}">
                <a16:creationId xmlns:a16="http://schemas.microsoft.com/office/drawing/2014/main" id="{D00844E0-869B-0571-794D-6F24ECE5299D}"/>
              </a:ext>
            </a:extLst>
          </p:cNvPr>
          <p:cNvSpPr/>
          <p:nvPr/>
        </p:nvSpPr>
        <p:spPr>
          <a:xfrm rot="2700000">
            <a:off x="6590774" y="4833773"/>
            <a:ext cx="1411131" cy="414693"/>
          </a:xfrm>
          <a:custGeom>
            <a:avLst/>
            <a:gdLst/>
            <a:ahLst/>
            <a:cxnLst/>
            <a:rect l="l" t="t" r="r" b="b"/>
            <a:pathLst>
              <a:path w="1411131" h="414693">
                <a:moveTo>
                  <a:pt x="0" y="0"/>
                </a:moveTo>
                <a:lnTo>
                  <a:pt x="1411131" y="0"/>
                </a:lnTo>
                <a:lnTo>
                  <a:pt x="1411131" y="414693"/>
                </a:lnTo>
                <a:lnTo>
                  <a:pt x="0" y="4146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 l="-169418" r="-571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1" name="Freeform 24">
            <a:extLst>
              <a:ext uri="{FF2B5EF4-FFF2-40B4-BE49-F238E27FC236}">
                <a16:creationId xmlns:a16="http://schemas.microsoft.com/office/drawing/2014/main" id="{24D92F7E-AAA4-51E6-A1FE-4161E9D70B58}"/>
              </a:ext>
            </a:extLst>
          </p:cNvPr>
          <p:cNvSpPr/>
          <p:nvPr/>
        </p:nvSpPr>
        <p:spPr>
          <a:xfrm rot="8100000">
            <a:off x="4087597" y="4542271"/>
            <a:ext cx="1418393" cy="416827"/>
          </a:xfrm>
          <a:custGeom>
            <a:avLst/>
            <a:gdLst/>
            <a:ahLst/>
            <a:cxnLst/>
            <a:rect l="l" t="t" r="r" b="b"/>
            <a:pathLst>
              <a:path w="1418393" h="416827">
                <a:moveTo>
                  <a:pt x="0" y="0"/>
                </a:moveTo>
                <a:lnTo>
                  <a:pt x="1418393" y="0"/>
                </a:lnTo>
                <a:lnTo>
                  <a:pt x="1418393" y="416827"/>
                </a:lnTo>
                <a:lnTo>
                  <a:pt x="0" y="4168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 l="-169418" r="-571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2" name="Freeform 25">
            <a:extLst>
              <a:ext uri="{FF2B5EF4-FFF2-40B4-BE49-F238E27FC236}">
                <a16:creationId xmlns:a16="http://schemas.microsoft.com/office/drawing/2014/main" id="{FD33EB45-6B0F-7F3B-CC3F-446FD8F348DE}"/>
              </a:ext>
            </a:extLst>
          </p:cNvPr>
          <p:cNvSpPr/>
          <p:nvPr/>
        </p:nvSpPr>
        <p:spPr>
          <a:xfrm>
            <a:off x="5937152" y="1777398"/>
            <a:ext cx="506538" cy="506538"/>
          </a:xfrm>
          <a:custGeom>
            <a:avLst/>
            <a:gdLst/>
            <a:ahLst/>
            <a:cxnLst/>
            <a:rect l="l" t="t" r="r" b="b"/>
            <a:pathLst>
              <a:path w="506538" h="506538">
                <a:moveTo>
                  <a:pt x="0" y="0"/>
                </a:moveTo>
                <a:lnTo>
                  <a:pt x="506538" y="0"/>
                </a:lnTo>
                <a:lnTo>
                  <a:pt x="506538" y="506538"/>
                </a:lnTo>
                <a:lnTo>
                  <a:pt x="0" y="506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3" name="Freeform 26">
            <a:extLst>
              <a:ext uri="{FF2B5EF4-FFF2-40B4-BE49-F238E27FC236}">
                <a16:creationId xmlns:a16="http://schemas.microsoft.com/office/drawing/2014/main" id="{D017FBCD-7F4F-060C-31A7-AB09CDCFD214}"/>
              </a:ext>
            </a:extLst>
          </p:cNvPr>
          <p:cNvSpPr/>
          <p:nvPr/>
        </p:nvSpPr>
        <p:spPr>
          <a:xfrm>
            <a:off x="7349173" y="3087671"/>
            <a:ext cx="476040" cy="476040"/>
          </a:xfrm>
          <a:custGeom>
            <a:avLst/>
            <a:gdLst/>
            <a:ahLst/>
            <a:cxnLst/>
            <a:rect l="l" t="t" r="r" b="b"/>
            <a:pathLst>
              <a:path w="476040" h="476040">
                <a:moveTo>
                  <a:pt x="0" y="0"/>
                </a:moveTo>
                <a:lnTo>
                  <a:pt x="476040" y="0"/>
                </a:lnTo>
                <a:lnTo>
                  <a:pt x="476040" y="476040"/>
                </a:lnTo>
                <a:lnTo>
                  <a:pt x="0" y="4760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4" name="Freeform 27">
            <a:extLst>
              <a:ext uri="{FF2B5EF4-FFF2-40B4-BE49-F238E27FC236}">
                <a16:creationId xmlns:a16="http://schemas.microsoft.com/office/drawing/2014/main" id="{2D369168-0C72-77CC-C311-8380F96655E4}"/>
              </a:ext>
            </a:extLst>
          </p:cNvPr>
          <p:cNvSpPr/>
          <p:nvPr/>
        </p:nvSpPr>
        <p:spPr>
          <a:xfrm>
            <a:off x="4476228" y="3139128"/>
            <a:ext cx="391219" cy="373125"/>
          </a:xfrm>
          <a:custGeom>
            <a:avLst/>
            <a:gdLst/>
            <a:ahLst/>
            <a:cxnLst/>
            <a:rect l="l" t="t" r="r" b="b"/>
            <a:pathLst>
              <a:path w="391219" h="373125">
                <a:moveTo>
                  <a:pt x="0" y="0"/>
                </a:moveTo>
                <a:lnTo>
                  <a:pt x="391219" y="0"/>
                </a:lnTo>
                <a:lnTo>
                  <a:pt x="391219" y="373126"/>
                </a:lnTo>
                <a:lnTo>
                  <a:pt x="0" y="373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5" name="Freeform 28">
            <a:extLst>
              <a:ext uri="{FF2B5EF4-FFF2-40B4-BE49-F238E27FC236}">
                <a16:creationId xmlns:a16="http://schemas.microsoft.com/office/drawing/2014/main" id="{27454FC5-34EE-08A2-D25C-CE028D296D8A}"/>
              </a:ext>
            </a:extLst>
          </p:cNvPr>
          <p:cNvSpPr/>
          <p:nvPr/>
        </p:nvSpPr>
        <p:spPr>
          <a:xfrm>
            <a:off x="6004909" y="4821898"/>
            <a:ext cx="438781" cy="376803"/>
          </a:xfrm>
          <a:custGeom>
            <a:avLst/>
            <a:gdLst/>
            <a:ahLst/>
            <a:cxnLst/>
            <a:rect l="l" t="t" r="r" b="b"/>
            <a:pathLst>
              <a:path w="438781" h="376803">
                <a:moveTo>
                  <a:pt x="0" y="0"/>
                </a:moveTo>
                <a:lnTo>
                  <a:pt x="438781" y="0"/>
                </a:lnTo>
                <a:lnTo>
                  <a:pt x="438781" y="376803"/>
                </a:lnTo>
                <a:lnTo>
                  <a:pt x="0" y="3768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6" name="TextBox 29">
            <a:extLst>
              <a:ext uri="{FF2B5EF4-FFF2-40B4-BE49-F238E27FC236}">
                <a16:creationId xmlns:a16="http://schemas.microsoft.com/office/drawing/2014/main" id="{53CBEB58-828D-7F2F-752A-59DC1E70D1DC}"/>
              </a:ext>
            </a:extLst>
          </p:cNvPr>
          <p:cNvSpPr txBox="1"/>
          <p:nvPr/>
        </p:nvSpPr>
        <p:spPr>
          <a:xfrm>
            <a:off x="5403108" y="3133593"/>
            <a:ext cx="1547140" cy="110799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Future </a:t>
            </a:r>
          </a:p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Work</a:t>
            </a:r>
          </a:p>
        </p:txBody>
      </p:sp>
      <p:sp>
        <p:nvSpPr>
          <p:cNvPr id="117" name="TextBox 30">
            <a:extLst>
              <a:ext uri="{FF2B5EF4-FFF2-40B4-BE49-F238E27FC236}">
                <a16:creationId xmlns:a16="http://schemas.microsoft.com/office/drawing/2014/main" id="{A9C9A45B-F51A-999E-E756-020A4E3ABA67}"/>
              </a:ext>
            </a:extLst>
          </p:cNvPr>
          <p:cNvSpPr txBox="1"/>
          <p:nvPr/>
        </p:nvSpPr>
        <p:spPr>
          <a:xfrm>
            <a:off x="5416617" y="2391076"/>
            <a:ext cx="1547609" cy="156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3"/>
              </a:lnSpc>
            </a:pPr>
            <a:r>
              <a:rPr lang="en-US" sz="1400" b="1" spc="101" dirty="0">
                <a:solidFill>
                  <a:srgbClr val="404040"/>
                </a:solidFill>
                <a:latin typeface="Bell MT" panose="02020503060305020303" pitchFamily="18" charset="0"/>
              </a:rPr>
              <a:t>IMPROVEMENT</a:t>
            </a:r>
          </a:p>
        </p:txBody>
      </p:sp>
      <p:sp>
        <p:nvSpPr>
          <p:cNvPr id="118" name="TextBox 31">
            <a:extLst>
              <a:ext uri="{FF2B5EF4-FFF2-40B4-BE49-F238E27FC236}">
                <a16:creationId xmlns:a16="http://schemas.microsoft.com/office/drawing/2014/main" id="{76917E59-A181-8D01-77F0-35DA377C311B}"/>
              </a:ext>
            </a:extLst>
          </p:cNvPr>
          <p:cNvSpPr txBox="1"/>
          <p:nvPr/>
        </p:nvSpPr>
        <p:spPr>
          <a:xfrm>
            <a:off x="6994044" y="3652395"/>
            <a:ext cx="1435158" cy="293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3"/>
              </a:lnSpc>
            </a:pPr>
            <a:r>
              <a:rPr lang="en-US" sz="1200" b="1" spc="101" dirty="0">
                <a:solidFill>
                  <a:srgbClr val="404040"/>
                </a:solidFill>
                <a:latin typeface="Bell MT" panose="02020503060305020303" pitchFamily="18" charset="0"/>
              </a:rPr>
              <a:t>SYSTEM</a:t>
            </a:r>
          </a:p>
          <a:p>
            <a:pPr algn="ctr">
              <a:lnSpc>
                <a:spcPts val="1113"/>
              </a:lnSpc>
            </a:pPr>
            <a:r>
              <a:rPr lang="en-US" sz="1200" b="1" spc="101" dirty="0">
                <a:solidFill>
                  <a:srgbClr val="404040"/>
                </a:solidFill>
                <a:latin typeface="Bell MT" panose="02020503060305020303" pitchFamily="18" charset="0"/>
              </a:rPr>
              <a:t>ADAPTATION</a:t>
            </a:r>
          </a:p>
        </p:txBody>
      </p:sp>
      <p:sp>
        <p:nvSpPr>
          <p:cNvPr id="119" name="TextBox 32">
            <a:extLst>
              <a:ext uri="{FF2B5EF4-FFF2-40B4-BE49-F238E27FC236}">
                <a16:creationId xmlns:a16="http://schemas.microsoft.com/office/drawing/2014/main" id="{4D552B79-14C6-39E5-3B6B-B9D76ABCD2E4}"/>
              </a:ext>
            </a:extLst>
          </p:cNvPr>
          <p:cNvSpPr txBox="1"/>
          <p:nvPr/>
        </p:nvSpPr>
        <p:spPr>
          <a:xfrm>
            <a:off x="3898033" y="3689445"/>
            <a:ext cx="1547609" cy="297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3"/>
              </a:lnSpc>
            </a:pPr>
            <a:r>
              <a:rPr lang="en-US" sz="1200" b="1" spc="101" dirty="0">
                <a:solidFill>
                  <a:srgbClr val="404040"/>
                </a:solidFill>
                <a:latin typeface="Bell MT" panose="02020503060305020303" pitchFamily="18" charset="0"/>
              </a:rPr>
              <a:t>CONDUCT</a:t>
            </a:r>
            <a:r>
              <a:rPr lang="en-US" sz="1300" b="1" spc="101" dirty="0">
                <a:solidFill>
                  <a:srgbClr val="404040"/>
                </a:solidFill>
                <a:latin typeface="Bell MT" panose="02020503060305020303" pitchFamily="18" charset="0"/>
              </a:rPr>
              <a:t> </a:t>
            </a:r>
            <a:br>
              <a:rPr lang="en-US" sz="1300" b="1" spc="101" dirty="0">
                <a:solidFill>
                  <a:srgbClr val="404040"/>
                </a:solidFill>
                <a:latin typeface="Bell MT" panose="02020503060305020303" pitchFamily="18" charset="0"/>
              </a:rPr>
            </a:br>
            <a:r>
              <a:rPr lang="en-US" sz="1200" b="1" spc="101" dirty="0">
                <a:solidFill>
                  <a:srgbClr val="404040"/>
                </a:solidFill>
                <a:latin typeface="Bell MT" panose="02020503060305020303" pitchFamily="18" charset="0"/>
              </a:rPr>
              <a:t>WORKSHOP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8A0616CE-E921-7835-F0B4-8FC2338D9187}"/>
              </a:ext>
            </a:extLst>
          </p:cNvPr>
          <p:cNvSpPr txBox="1"/>
          <p:nvPr/>
        </p:nvSpPr>
        <p:spPr>
          <a:xfrm>
            <a:off x="5286463" y="5359410"/>
            <a:ext cx="1875673" cy="297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3"/>
              </a:lnSpc>
            </a:pPr>
            <a:r>
              <a:rPr lang="en-US" sz="1400" b="1" spc="101" dirty="0">
                <a:solidFill>
                  <a:srgbClr val="404040"/>
                </a:solidFill>
                <a:latin typeface="Bell MT" panose="02020503060305020303" pitchFamily="18" charset="0"/>
              </a:rPr>
              <a:t>OPEN-SOURCE APP</a:t>
            </a:r>
          </a:p>
        </p:txBody>
      </p:sp>
    </p:spTree>
    <p:extLst>
      <p:ext uri="{BB962C8B-B14F-4D97-AF65-F5344CB8AC3E}">
        <p14:creationId xmlns:p14="http://schemas.microsoft.com/office/powerpoint/2010/main" val="2237552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uiExpand="1" build="allAtOnce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/>
      <p:bldP spid="118" grpId="0"/>
      <p:bldP spid="119" grpId="0"/>
      <p:bldP spid="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28B9-14EC-D617-5FF0-228001D1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416" y="389316"/>
            <a:ext cx="2162279" cy="1325563"/>
          </a:xfrm>
        </p:spPr>
        <p:txBody>
          <a:bodyPr/>
          <a:lstStyle/>
          <a:p>
            <a:r>
              <a:rPr lang="en-MY" dirty="0">
                <a:solidFill>
                  <a:srgbClr val="FFC200"/>
                </a:solidFill>
              </a:rPr>
              <a:t>References</a:t>
            </a:r>
            <a:endParaRPr lang="en-GB" dirty="0">
              <a:solidFill>
                <a:srgbClr val="FFC2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CD26-6CC2-83FB-DCAD-E1D60F5F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MY" dirty="0"/>
              <a:t>[1] Yann, K., Veng, P., Thu, Y.K, Ly, R.: Statistical vs Neural Machine Translations for Khmer Braille. In: The 13th Conference on Information Technology and Its Applications (2024).</a:t>
            </a:r>
          </a:p>
          <a:p>
            <a:pPr marL="0" indent="0" algn="just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MY" dirty="0"/>
              <a:t>[2] Thu, Y.K., </a:t>
            </a:r>
            <a:r>
              <a:rPr lang="en-MY" dirty="0" err="1"/>
              <a:t>Chea</a:t>
            </a:r>
            <a:r>
              <a:rPr lang="en-MY" dirty="0"/>
              <a:t>, V., Finch, A.M., </a:t>
            </a:r>
            <a:r>
              <a:rPr lang="en-MY" dirty="0" err="1"/>
              <a:t>Utiyama</a:t>
            </a:r>
            <a:r>
              <a:rPr lang="en-MY" dirty="0"/>
              <a:t>, M., Sumita, E.: A large-scale study of statistical machine translation methods for </a:t>
            </a:r>
            <a:r>
              <a:rPr lang="en-MY" dirty="0" err="1"/>
              <a:t>khmer</a:t>
            </a:r>
            <a:r>
              <a:rPr lang="en-MY" dirty="0"/>
              <a:t> language. In: Pacific Asia Conference on Language, Information and Computation (2015), </a:t>
            </a:r>
            <a:r>
              <a:rPr lang="en-MY" dirty="0">
                <a:hlinkClick r:id="rId2"/>
              </a:rPr>
              <a:t>https://api.semanticscholar.org/CorpusID:13622925</a:t>
            </a:r>
            <a:r>
              <a:rPr lang="en-MY" dirty="0"/>
              <a:t> </a:t>
            </a:r>
          </a:p>
          <a:p>
            <a:pPr marL="0" indent="0" algn="just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MY" dirty="0"/>
              <a:t>[3] </a:t>
            </a:r>
            <a:r>
              <a:rPr lang="en-MY" dirty="0" err="1"/>
              <a:t>Chea</a:t>
            </a:r>
            <a:r>
              <a:rPr lang="en-MY" dirty="0"/>
              <a:t>, V., Thu, Y.K., Ding, C., </a:t>
            </a:r>
            <a:r>
              <a:rPr lang="en-MY" dirty="0" err="1"/>
              <a:t>Utiyama</a:t>
            </a:r>
            <a:r>
              <a:rPr lang="en-MY" dirty="0"/>
              <a:t>, M., Finch, A.M., Sumita, E.: Khmer word segmentation using conditional random fields (2015), </a:t>
            </a:r>
            <a:r>
              <a:rPr lang="en-MY" dirty="0">
                <a:hlinkClick r:id="rId3"/>
              </a:rPr>
              <a:t>https://api.semanticscholar.org/CorpusID:49269483</a:t>
            </a:r>
            <a:r>
              <a:rPr lang="en-MY" dirty="0"/>
              <a:t> </a:t>
            </a:r>
          </a:p>
          <a:p>
            <a:pPr marL="0" indent="0" algn="just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MY" dirty="0"/>
              <a:t>[4] </a:t>
            </a:r>
            <a:r>
              <a:rPr lang="en-MY" dirty="0" err="1"/>
              <a:t>Krousar</a:t>
            </a:r>
            <a:r>
              <a:rPr lang="en-MY" dirty="0"/>
              <a:t> </a:t>
            </a:r>
            <a:r>
              <a:rPr lang="en-MY" dirty="0" err="1"/>
              <a:t>Thmey</a:t>
            </a:r>
            <a:r>
              <a:rPr lang="en-MY" dirty="0"/>
              <a:t> Organization: Khmer Braille Book For Blind People (2021), </a:t>
            </a:r>
            <a:r>
              <a:rPr lang="en-MY" dirty="0">
                <a:hlinkClick r:id="rId4"/>
              </a:rPr>
              <a:t>https://github.com/liblouis/braille-specs/blob/master/khmer/Khmer.Braille.Signs.pdf</a:t>
            </a:r>
            <a:r>
              <a:rPr lang="en-MY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37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AI for Good Summit">
      <a:dk1>
        <a:srgbClr val="000000"/>
      </a:dk1>
      <a:lt1>
        <a:srgbClr val="FFFFFF"/>
      </a:lt1>
      <a:dk2>
        <a:srgbClr val="101011"/>
      </a:dk2>
      <a:lt2>
        <a:srgbClr val="FFFFFF"/>
      </a:lt2>
      <a:accent1>
        <a:srgbClr val="1698D7"/>
      </a:accent1>
      <a:accent2>
        <a:srgbClr val="F9CC0A"/>
      </a:accent2>
      <a:accent3>
        <a:srgbClr val="1698D7"/>
      </a:accent3>
      <a:accent4>
        <a:srgbClr val="FFFFFF"/>
      </a:accent4>
      <a:accent5>
        <a:srgbClr val="5B9BD5"/>
      </a:accent5>
      <a:accent6>
        <a:srgbClr val="F9CC0A"/>
      </a:accent6>
      <a:hlink>
        <a:srgbClr val="F9CC0A"/>
      </a:hlink>
      <a:folHlink>
        <a:srgbClr val="F1C60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46e7bc8-f524-4d17-847f-03f416651072">
      <UserInfo>
        <DisplayName>Co, Chiara Kirsten</DisplayName>
        <AccountId>12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1DED5CBF0E2458EFEBFCFE4495879" ma:contentTypeVersion="4" ma:contentTypeDescription="Create a new document." ma:contentTypeScope="" ma:versionID="9959b31e8ff8aa66dfd24d0d3915248b">
  <xsd:schema xmlns:xsd="http://www.w3.org/2001/XMLSchema" xmlns:xs="http://www.w3.org/2001/XMLSchema" xmlns:p="http://schemas.microsoft.com/office/2006/metadata/properties" xmlns:ns2="c186c16a-6bdf-4ee1-a928-99a0bc62ca9a" xmlns:ns3="446e7bc8-f524-4d17-847f-03f416651072" targetNamespace="http://schemas.microsoft.com/office/2006/metadata/properties" ma:root="true" ma:fieldsID="317e66e68f73f93589afd63e49265652" ns2:_="" ns3:_="">
    <xsd:import namespace="c186c16a-6bdf-4ee1-a928-99a0bc62ca9a"/>
    <xsd:import namespace="446e7bc8-f524-4d17-847f-03f416651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6c16a-6bdf-4ee1-a928-99a0bc62ca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e7bc8-f524-4d17-847f-03f4166510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88E605-6556-0C42-8C7F-3E21BCC55128}">
  <ds:schemaRefs>
    <ds:schemaRef ds:uri="446e7bc8-f524-4d17-847f-03f416651072"/>
    <ds:schemaRef ds:uri="c186c16a-6bdf-4ee1-a928-99a0bc62ca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85D613-38CF-9B43-9E24-89B6C30FE11E}">
  <ds:schemaRefs>
    <ds:schemaRef ds:uri="446e7bc8-f524-4d17-847f-03f416651072"/>
    <ds:schemaRef ds:uri="c186c16a-6bdf-4ee1-a928-99a0bc62ca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67EE8EB-70CF-1A41-AE8F-3506C6BC4A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584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AvenirNext LT Pro Regular</vt:lpstr>
      <vt:lpstr>Baskerville Old Face</vt:lpstr>
      <vt:lpstr>Bell MT</vt:lpstr>
      <vt:lpstr>Calibri</vt:lpstr>
      <vt:lpstr>Red Hat Display Bold</vt:lpstr>
      <vt:lpstr>Titillium Web</vt:lpstr>
      <vt:lpstr>Wingdings</vt:lpstr>
      <vt:lpstr>2_Office Theme</vt:lpstr>
      <vt:lpstr>Khmer Braille Machine Translation</vt:lpstr>
      <vt:lpstr>The problem to be addressed </vt:lpstr>
      <vt:lpstr>The problem to be addressed </vt:lpstr>
      <vt:lpstr>Addressing Accessibility Challenges for Khmer Braille</vt:lpstr>
      <vt:lpstr>Example of Khmer Braille</vt:lpstr>
      <vt:lpstr>Our solution</vt:lpstr>
      <vt:lpstr>Example of Khmer to Braille Translation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Werner, Frederic</dc:creator>
  <cp:lastModifiedBy>Shadia Y.M. Baroud</cp:lastModifiedBy>
  <cp:revision>38</cp:revision>
  <dcterms:modified xsi:type="dcterms:W3CDTF">2024-09-18T08:57:33Z</dcterms:modified>
</cp:coreProperties>
</file>