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4"/>
  </p:sldMasterIdLst>
  <p:notesMasterIdLst>
    <p:notesMasterId r:id="rId17"/>
  </p:notesMasterIdLst>
  <p:sldIdLst>
    <p:sldId id="256" r:id="rId5"/>
    <p:sldId id="2142532634" r:id="rId6"/>
    <p:sldId id="2142532635" r:id="rId7"/>
    <p:sldId id="2142532636" r:id="rId8"/>
    <p:sldId id="2142532638" r:id="rId9"/>
    <p:sldId id="2142532637" r:id="rId10"/>
    <p:sldId id="2142532640" r:id="rId11"/>
    <p:sldId id="2142532644" r:id="rId12"/>
    <p:sldId id="2142532641" r:id="rId13"/>
    <p:sldId id="2142532642" r:id="rId14"/>
    <p:sldId id="2142532639" r:id="rId15"/>
    <p:sldId id="214253264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C9EF"/>
    <a:srgbClr val="397CC5"/>
    <a:srgbClr val="1367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21017-2ABC-4DF6-A566-FDF7DA9C7CC7}" v="814" dt="2023-04-12T09:39:29.088"/>
    <p1510:client id="{69C4E651-FE54-2957-1BB5-C6C15C716936}" v="53" dt="2023-06-06T11:33:59.854"/>
    <p1510:client id="{767AA274-D561-2CC5-C1F0-CEACA15136F8}" v="1" dt="2023-05-31T09:08:36.078"/>
    <p1510:client id="{7BF15ECF-6365-5564-7757-271EFA7150F2}" v="3" dt="2023-06-12T07:32:00.206"/>
    <p1510:client id="{8C5C5B0D-BDFB-EDD5-3004-2C12440B5AD9}" v="3" dt="2023-06-01T09:06:24.562"/>
    <p1510:client id="{9BE18044-D1EF-4381-F6E3-D2A62F8FC872}" v="2" dt="2023-05-24T12:23:30.619"/>
    <p1510:client id="{9BE97950-EE87-37F8-6388-6D32FD28D94C}" v="2" dt="2023-05-17T11:27:00.610"/>
    <p1510:client id="{B52D6120-574D-B86A-CF3B-38ED95DFC682}" v="14" dt="2023-06-05T12:06:36.745"/>
    <p1510:client id="{E0AE942A-2E15-8A11-E8F1-AF90D8DC5849}" v="2" dt="2023-06-02T08:54:18.63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1C28-FE9B-4F64-956C-AB4C5BAA2458}" type="datetimeFigureOut">
              <a:rPr lang="fr-FR" smtClean="0"/>
              <a:t>27/11/2023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6CDC5-FD03-42E3-80B4-25D21FEA9A1D}" type="slidenum">
              <a:rPr lang="fr-FR" smtClean="0"/>
              <a:t>‹N°›</a:t>
            </a:fld>
            <a:endParaRPr lang="fr-FR"/>
          </a:p>
        </p:txBody>
      </p:sp>
    </p:spTree>
    <p:extLst>
      <p:ext uri="{BB962C8B-B14F-4D97-AF65-F5344CB8AC3E}">
        <p14:creationId xmlns:p14="http://schemas.microsoft.com/office/powerpoint/2010/main" val="3799161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ctr">
              <a:spcBef>
                <a:spcPts val="18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La DMA utilise </a:t>
            </a:r>
            <a:r>
              <a:rPr lang="fr-FR" sz="1800" b="1">
                <a:solidFill>
                  <a:srgbClr val="000000"/>
                </a:solidFill>
                <a:effectLst/>
                <a:latin typeface="Calibri" panose="020F0502020204030204" pitchFamily="34" charset="0"/>
              </a:rPr>
              <a:t>depuis 2018, pour un usage interne</a:t>
            </a:r>
            <a:r>
              <a:rPr lang="fr-FR" sz="1800">
                <a:solidFill>
                  <a:srgbClr val="000000"/>
                </a:solidFill>
                <a:effectLst/>
                <a:latin typeface="Calibri" panose="020F0502020204030204" pitchFamily="34" charset="0"/>
              </a:rPr>
              <a:t>, les données provenant du SIV </a:t>
            </a:r>
            <a:r>
              <a:rPr lang="fr-FR" sz="1800" i="1">
                <a:solidFill>
                  <a:srgbClr val="000000"/>
                </a:solidFill>
                <a:effectLst/>
                <a:latin typeface="Calibri" panose="020F0502020204030204" pitchFamily="34" charset="0"/>
              </a:rPr>
              <a:t>(Système d’Immatriculation des Véhicules) </a:t>
            </a:r>
            <a:r>
              <a:rPr lang="fr-FR" sz="1800">
                <a:solidFill>
                  <a:srgbClr val="000000"/>
                </a:solidFill>
                <a:effectLst/>
                <a:latin typeface="Calibri" panose="020F0502020204030204" pitchFamily="34" charset="0"/>
              </a:rPr>
              <a:t>et </a:t>
            </a:r>
            <a:r>
              <a:rPr lang="fr-FR" sz="1800" b="1">
                <a:solidFill>
                  <a:srgbClr val="000000"/>
                </a:solidFill>
                <a:effectLst/>
                <a:latin typeface="Calibri" panose="020F0502020204030204" pitchFamily="34" charset="0"/>
              </a:rPr>
              <a:t>a acquis une forte expertise des data Auto </a:t>
            </a:r>
            <a:r>
              <a:rPr lang="fr-FR" sz="1800">
                <a:solidFill>
                  <a:srgbClr val="000000"/>
                </a:solidFill>
                <a:effectLst/>
                <a:latin typeface="Calibri" panose="020F0502020204030204" pitchFamily="34" charset="0"/>
              </a:rPr>
              <a:t>servant son business au quotidien </a:t>
            </a:r>
            <a:r>
              <a:rPr lang="fr-FR" sz="1800" i="1">
                <a:solidFill>
                  <a:srgbClr val="000000"/>
                </a:solidFill>
                <a:effectLst/>
                <a:latin typeface="Calibri" panose="020F0502020204030204" pitchFamily="34" charset="0"/>
              </a:rPr>
              <a:t>(asset management/VR, analyse du marché, sécurisation des financements, potentiel LOA des partenaires, suivi </a:t>
            </a:r>
            <a:r>
              <a:rPr lang="fr-FR" sz="1800" i="1" err="1">
                <a:solidFill>
                  <a:srgbClr val="000000"/>
                </a:solidFill>
                <a:effectLst/>
                <a:latin typeface="Calibri" panose="020F0502020204030204" pitchFamily="34" charset="0"/>
              </a:rPr>
              <a:t>KPI’s</a:t>
            </a:r>
            <a:r>
              <a:rPr lang="fr-FR" sz="1800" i="1">
                <a:solidFill>
                  <a:srgbClr val="000000"/>
                </a:solidFill>
                <a:effectLst/>
                <a:latin typeface="Calibri" panose="020F0502020204030204" pitchFamily="34" charset="0"/>
              </a:rPr>
              <a:t> engagement)</a:t>
            </a:r>
            <a:r>
              <a:rPr lang="fr-FR" sz="1800">
                <a:solidFill>
                  <a:srgbClr val="000000"/>
                </a:solidFill>
                <a:effectLst/>
                <a:latin typeface="Calibri" panose="020F0502020204030204" pitchFamily="34" charset="0"/>
              </a:rPr>
              <a:t>.</a:t>
            </a:r>
            <a:endParaRPr lang="fr-FR" sz="1800">
              <a:effectLst/>
              <a:latin typeface="Calibri" panose="020F0502020204030204" pitchFamily="34" charset="0"/>
            </a:endParaRPr>
          </a:p>
          <a:p>
            <a:pPr marL="342900">
              <a:spcBef>
                <a:spcPts val="1800"/>
              </a:spcBef>
              <a:spcAft>
                <a:spcPts val="0"/>
              </a:spcAft>
            </a:pPr>
            <a:r>
              <a:rPr lang="fr-FR" sz="1800">
                <a:effectLst/>
                <a:latin typeface="Calibri" panose="020F0502020204030204" pitchFamily="34" charset="0"/>
              </a:rPr>
              <a:t> </a:t>
            </a:r>
          </a:p>
          <a:p>
            <a:pPr rtl="0" fontAlgn="ctr">
              <a:spcBef>
                <a:spcPts val="18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Au sein du Groupe d’autres entités (BCEF, Arval, Icare) sont consommatrices de ces mêmes données SIV. ~</a:t>
            </a:r>
            <a:r>
              <a:rPr lang="fr-FR" sz="1800" b="1">
                <a:solidFill>
                  <a:srgbClr val="000000"/>
                </a:solidFill>
                <a:effectLst/>
                <a:latin typeface="Calibri" panose="020F0502020204030204" pitchFamily="34" charset="0"/>
              </a:rPr>
              <a:t>500K€ /an de dépenses autour de la donnée AUTO ou des analyses de marché</a:t>
            </a:r>
            <a:endParaRPr lang="fr-FR" sz="1800">
              <a:effectLst/>
              <a:latin typeface="Calibri" panose="020F0502020204030204" pitchFamily="34" charset="0"/>
            </a:endParaRPr>
          </a:p>
          <a:p>
            <a:pPr marL="342900">
              <a:spcBef>
                <a:spcPts val="1800"/>
              </a:spcBef>
              <a:spcAft>
                <a:spcPts val="0"/>
              </a:spcAft>
            </a:pPr>
            <a:r>
              <a:rPr lang="fr-FR" sz="1800">
                <a:solidFill>
                  <a:srgbClr val="000000"/>
                </a:solidFill>
                <a:effectLst/>
                <a:latin typeface="Calibri" panose="020F0502020204030204" pitchFamily="34" charset="0"/>
              </a:rPr>
              <a:t>Objectifs</a:t>
            </a:r>
          </a:p>
          <a:p>
            <a:pPr marL="342900">
              <a:spcBef>
                <a:spcPts val="1800"/>
              </a:spcBef>
              <a:spcAft>
                <a:spcPts val="0"/>
              </a:spcAft>
            </a:pPr>
            <a:r>
              <a:rPr lang="fr-FR" sz="1800">
                <a:effectLst/>
                <a:latin typeface="Calibri" panose="020F0502020204030204" pitchFamily="34" charset="0"/>
              </a:rPr>
              <a:t> </a:t>
            </a:r>
          </a:p>
          <a:p>
            <a:pPr rtl="0" fontAlgn="ctr">
              <a:spcBef>
                <a:spcPts val="18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La DMA ambitionne de se positionner comme centre d’expertise Data Auto pour le Groupe BNP Paribas en France : </a:t>
            </a:r>
            <a:r>
              <a:rPr lang="fr-FR" sz="1800" b="1">
                <a:solidFill>
                  <a:srgbClr val="000000"/>
                </a:solidFill>
                <a:effectLst/>
                <a:latin typeface="Calibri" panose="020F0502020204030204" pitchFamily="34" charset="0"/>
              </a:rPr>
              <a:t>réaliser les prestations</a:t>
            </a:r>
            <a:r>
              <a:rPr lang="fr-FR" sz="1800">
                <a:solidFill>
                  <a:srgbClr val="000000"/>
                </a:solidFill>
                <a:effectLst/>
                <a:latin typeface="Calibri" panose="020F0502020204030204" pitchFamily="34" charset="0"/>
              </a:rPr>
              <a:t> qui sont aujourd’hui achetées en externe par les entités du Groupe (en s’appuyant sur notre expertise DATA AUTO et marché)</a:t>
            </a:r>
            <a:endParaRPr lang="fr-FR" sz="1800">
              <a:effectLst/>
              <a:latin typeface="Calibri" panose="020F0502020204030204" pitchFamily="34" charset="0"/>
            </a:endParaRPr>
          </a:p>
          <a:p>
            <a:pPr marL="342900">
              <a:spcBef>
                <a:spcPts val="1800"/>
              </a:spcBef>
              <a:spcAft>
                <a:spcPts val="0"/>
              </a:spcAft>
            </a:pPr>
            <a:r>
              <a:rPr lang="fr-FR" sz="1800">
                <a:effectLst/>
                <a:latin typeface="Calibri" panose="020F0502020204030204" pitchFamily="34" charset="0"/>
              </a:rPr>
              <a:t> </a:t>
            </a:r>
          </a:p>
          <a:p>
            <a:pPr rtl="0" fontAlgn="ctr">
              <a:spcBef>
                <a:spcPts val="18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Implémenter le Hub Data Auto by DMA et délivrer les premières prestations dès l’été 2023 en commençant par l’</a:t>
            </a:r>
            <a:r>
              <a:rPr lang="fr-FR" sz="1800" err="1">
                <a:solidFill>
                  <a:srgbClr val="000000"/>
                </a:solidFill>
                <a:effectLst/>
                <a:latin typeface="Calibri" panose="020F0502020204030204" pitchFamily="34" charset="0"/>
              </a:rPr>
              <a:t>eco</a:t>
            </a:r>
            <a:r>
              <a:rPr lang="fr-FR" sz="1800">
                <a:solidFill>
                  <a:srgbClr val="000000"/>
                </a:solidFill>
                <a:effectLst/>
                <a:latin typeface="Calibri" panose="020F0502020204030204" pitchFamily="34" charset="0"/>
              </a:rPr>
              <a:t>-système Personal Finance (PFF Particulier, Crédit Moderne) </a:t>
            </a:r>
            <a:endParaRPr lang="fr-FR" sz="1800">
              <a:effectLst/>
              <a:latin typeface="Calibri" panose="020F0502020204030204" pitchFamily="34" charset="0"/>
            </a:endParaRPr>
          </a:p>
          <a:p>
            <a:pPr marL="342900">
              <a:spcBef>
                <a:spcPts val="1800"/>
              </a:spcBef>
              <a:spcAft>
                <a:spcPts val="0"/>
              </a:spcAft>
            </a:pPr>
            <a:r>
              <a:rPr lang="fr-FR" sz="1800">
                <a:effectLst/>
                <a:latin typeface="Calibri" panose="020F0502020204030204" pitchFamily="34" charset="0"/>
              </a:rPr>
              <a:t> </a:t>
            </a:r>
          </a:p>
          <a:p>
            <a:pPr rtl="0" fontAlgn="ctr">
              <a:spcBef>
                <a:spcPts val="18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Cette réunion a pour objectif :</a:t>
            </a:r>
            <a:endParaRPr lang="fr-FR" sz="1800">
              <a:effectLst/>
              <a:latin typeface="Calibri" panose="020F0502020204030204" pitchFamily="34" charset="0"/>
            </a:endParaRPr>
          </a:p>
          <a:p>
            <a:pPr marL="342900">
              <a:spcBef>
                <a:spcPts val="600"/>
              </a:spcBef>
              <a:spcAft>
                <a:spcPts val="0"/>
              </a:spcAft>
            </a:pPr>
            <a:r>
              <a:rPr lang="fr-FR" sz="1800">
                <a:effectLst/>
                <a:latin typeface="Calibri" panose="020F0502020204030204" pitchFamily="34" charset="0"/>
              </a:rPr>
              <a:t> </a:t>
            </a:r>
          </a:p>
          <a:p>
            <a:pPr rtl="0" fontAlgn="ctr">
              <a:spcBef>
                <a:spcPts val="6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Présenter le </a:t>
            </a:r>
            <a:r>
              <a:rPr lang="fr-FR" sz="1800" b="1">
                <a:solidFill>
                  <a:srgbClr val="000000"/>
                </a:solidFill>
                <a:effectLst/>
                <a:latin typeface="Calibri" panose="020F0502020204030204" pitchFamily="34" charset="0"/>
              </a:rPr>
              <a:t>projet et le planning associé</a:t>
            </a:r>
            <a:r>
              <a:rPr lang="fr-FR" sz="1800">
                <a:effectLst/>
                <a:latin typeface="Calibri" panose="020F0502020204030204" pitchFamily="34" charset="0"/>
              </a:rPr>
              <a:t> </a:t>
            </a:r>
          </a:p>
          <a:p>
            <a:pPr rtl="0" fontAlgn="ctr">
              <a:spcBef>
                <a:spcPts val="6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Partager </a:t>
            </a:r>
            <a:r>
              <a:rPr lang="fr-FR" sz="1800" b="1">
                <a:solidFill>
                  <a:srgbClr val="000000"/>
                </a:solidFill>
                <a:effectLst/>
                <a:latin typeface="Calibri" panose="020F0502020204030204" pitchFamily="34" charset="0"/>
              </a:rPr>
              <a:t>les chantiers et impacts identifiés à date</a:t>
            </a:r>
            <a:endParaRPr lang="fr-FR" sz="1800" b="1">
              <a:solidFill>
                <a:schemeClr val="tx1"/>
              </a:solidFill>
              <a:effectLst/>
              <a:latin typeface="Calibri" panose="020F0502020204030204" pitchFamily="34" charset="0"/>
            </a:endParaRPr>
          </a:p>
          <a:p>
            <a:pPr rtl="0" fontAlgn="ctr">
              <a:spcBef>
                <a:spcPts val="600"/>
              </a:spcBef>
              <a:spcAft>
                <a:spcPts val="0"/>
              </a:spcAft>
              <a:buFont typeface="Arial" panose="020B0604020202020204" pitchFamily="34" charset="0"/>
              <a:buChar char="•"/>
            </a:pPr>
            <a:r>
              <a:rPr lang="fr-FR" sz="1800">
                <a:solidFill>
                  <a:srgbClr val="000000"/>
                </a:solidFill>
                <a:effectLst/>
                <a:latin typeface="Calibri" panose="020F0502020204030204" pitchFamily="34" charset="0"/>
              </a:rPr>
              <a:t>Valider </a:t>
            </a:r>
            <a:r>
              <a:rPr lang="fr-FR" sz="1800" b="1">
                <a:solidFill>
                  <a:srgbClr val="000000"/>
                </a:solidFill>
                <a:effectLst/>
                <a:latin typeface="Calibri" panose="020F0502020204030204" pitchFamily="34" charset="0"/>
              </a:rPr>
              <a:t>l’équipage projet et l’organisation</a:t>
            </a:r>
            <a:endParaRPr lang="fr-FR" sz="1800">
              <a:solidFill>
                <a:srgbClr val="000000"/>
              </a:solidFill>
              <a:effectLst/>
              <a:latin typeface="Calibri" panose="020F0502020204030204" pitchFamily="34" charset="0"/>
            </a:endParaRPr>
          </a:p>
          <a:p>
            <a:endParaRPr lang="fr-FR"/>
          </a:p>
        </p:txBody>
      </p:sp>
      <p:sp>
        <p:nvSpPr>
          <p:cNvPr id="4" name="Espace réservé du numéro de diapositive 3"/>
          <p:cNvSpPr>
            <a:spLocks noGrp="1"/>
          </p:cNvSpPr>
          <p:nvPr>
            <p:ph type="sldNum" sz="quarter" idx="5"/>
          </p:nvPr>
        </p:nvSpPr>
        <p:spPr/>
        <p:txBody>
          <a:bodyPr/>
          <a:lstStyle/>
          <a:p>
            <a:pPr marL="0" marR="0" lvl="0" indent="0" algn="r" defTabSz="1213121" rtl="0" eaLnBrk="1" fontAlgn="auto" latinLnBrk="0" hangingPunct="1">
              <a:lnSpc>
                <a:spcPct val="100000"/>
              </a:lnSpc>
              <a:spcBef>
                <a:spcPts val="0"/>
              </a:spcBef>
              <a:spcAft>
                <a:spcPts val="0"/>
              </a:spcAft>
              <a:buClrTx/>
              <a:buSzTx/>
              <a:buFontTx/>
              <a:buNone/>
              <a:tabLst/>
              <a:defRPr/>
            </a:pPr>
            <a:fld id="{C3EF5842-04F3-4695-8C7E-60D49603CB5D}"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3121" rtl="0" eaLnBrk="1" fontAlgn="auto" latinLnBrk="0" hangingPunct="1">
                <a:lnSpc>
                  <a:spcPct val="100000"/>
                </a:lnSpc>
                <a:spcBef>
                  <a:spcPts val="0"/>
                </a:spcBef>
                <a:spcAft>
                  <a:spcPts val="0"/>
                </a:spcAft>
                <a:buClrTx/>
                <a:buSzTx/>
                <a:buFontTx/>
                <a:buNone/>
                <a:tabLst/>
                <a:defRPr/>
              </a:pPr>
              <a:t>2</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2307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fr-FR"/>
              <a:t>Modifiez le style du titre</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‹N°›</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5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58195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408341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
    <p:spTree>
      <p:nvGrpSpPr>
        <p:cNvPr id="1" name=""/>
        <p:cNvGrpSpPr/>
        <p:nvPr/>
      </p:nvGrpSpPr>
      <p:grpSpPr>
        <a:xfrm>
          <a:off x="0" y="0"/>
          <a:ext cx="0" cy="0"/>
          <a:chOff x="0" y="0"/>
          <a:chExt cx="0" cy="0"/>
        </a:xfrm>
      </p:grpSpPr>
      <p:cxnSp>
        <p:nvCxnSpPr>
          <p:cNvPr id="3" name="Connecteur droit 14"/>
          <p:cNvCxnSpPr/>
          <p:nvPr userDrawn="1"/>
        </p:nvCxnSpPr>
        <p:spPr>
          <a:xfrm>
            <a:off x="456772" y="6102440"/>
            <a:ext cx="1128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hasCustomPrompt="1"/>
          </p:nvPr>
        </p:nvSpPr>
        <p:spPr>
          <a:xfrm>
            <a:off x="456847" y="279561"/>
            <a:ext cx="11384470" cy="432000"/>
          </a:xfrm>
          <a:prstGeom prst="rect">
            <a:avLst/>
          </a:prstGeom>
        </p:spPr>
        <p:txBody>
          <a:bodyPr lIns="0" anchor="ctr">
            <a:noAutofit/>
          </a:bodyPr>
          <a:lstStyle>
            <a:lvl1pPr marL="0" indent="0" algn="l">
              <a:buNone/>
              <a:defRPr lang="en-GB" sz="3599" b="0" i="0" u="none" strike="noStrike" kern="1200" baseline="0" noProof="0" dirty="0">
                <a:solidFill>
                  <a:srgbClr val="00925A"/>
                </a:solidFill>
                <a:latin typeface="BNPPSansCondensed" panose="02000000000000000000" pitchFamily="2" charset="0"/>
                <a:ea typeface="+mn-ea"/>
                <a:cs typeface="+mn-cs"/>
              </a:defRPr>
            </a:lvl1pPr>
            <a:lvl2pPr marL="607269" indent="0" algn="ctr">
              <a:buNone/>
              <a:defRPr>
                <a:solidFill>
                  <a:schemeClr val="tx1">
                    <a:tint val="75000"/>
                  </a:schemeClr>
                </a:solidFill>
              </a:defRPr>
            </a:lvl2pPr>
            <a:lvl3pPr marL="1214537" indent="0" algn="ctr">
              <a:buNone/>
              <a:defRPr>
                <a:solidFill>
                  <a:schemeClr val="tx1">
                    <a:tint val="75000"/>
                  </a:schemeClr>
                </a:solidFill>
              </a:defRPr>
            </a:lvl3pPr>
            <a:lvl4pPr marL="1821807" indent="0" algn="ctr">
              <a:buNone/>
              <a:defRPr>
                <a:solidFill>
                  <a:schemeClr val="tx1">
                    <a:tint val="75000"/>
                  </a:schemeClr>
                </a:solidFill>
              </a:defRPr>
            </a:lvl4pPr>
            <a:lvl5pPr marL="2429075" indent="0" algn="ctr">
              <a:buNone/>
              <a:defRPr>
                <a:solidFill>
                  <a:schemeClr val="tx1">
                    <a:tint val="75000"/>
                  </a:schemeClr>
                </a:solidFill>
              </a:defRPr>
            </a:lvl5pPr>
            <a:lvl6pPr marL="3036344" indent="0" algn="ctr">
              <a:buNone/>
              <a:defRPr>
                <a:solidFill>
                  <a:schemeClr val="tx1">
                    <a:tint val="75000"/>
                  </a:schemeClr>
                </a:solidFill>
              </a:defRPr>
            </a:lvl6pPr>
            <a:lvl7pPr marL="3643612" indent="0" algn="ctr">
              <a:buNone/>
              <a:defRPr>
                <a:solidFill>
                  <a:schemeClr val="tx1">
                    <a:tint val="75000"/>
                  </a:schemeClr>
                </a:solidFill>
              </a:defRPr>
            </a:lvl7pPr>
            <a:lvl8pPr marL="4250881" indent="0" algn="ctr">
              <a:buNone/>
              <a:defRPr>
                <a:solidFill>
                  <a:schemeClr val="tx1">
                    <a:tint val="75000"/>
                  </a:schemeClr>
                </a:solidFill>
              </a:defRPr>
            </a:lvl8pPr>
            <a:lvl9pPr marL="4858150" indent="0" algn="ctr">
              <a:buNone/>
              <a:defRPr>
                <a:solidFill>
                  <a:schemeClr val="tx1">
                    <a:tint val="75000"/>
                  </a:schemeClr>
                </a:solidFill>
              </a:defRPr>
            </a:lvl9pPr>
          </a:lstStyle>
          <a:p>
            <a:r>
              <a:rPr lang="fr-FR" noProof="0"/>
              <a:t>INSERT TITLE</a:t>
            </a:r>
          </a:p>
        </p:txBody>
      </p:sp>
      <p:sp>
        <p:nvSpPr>
          <p:cNvPr id="11" name="Espace réservé du numéro de diapositive 16"/>
          <p:cNvSpPr>
            <a:spLocks noGrp="1" noChangeArrowheads="1"/>
          </p:cNvSpPr>
          <p:nvPr>
            <p:ph type="sldNum" sz="quarter" idx="4"/>
          </p:nvPr>
        </p:nvSpPr>
        <p:spPr bwMode="auto">
          <a:xfrm>
            <a:off x="11600143" y="6344627"/>
            <a:ext cx="24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100" b="1">
                <a:solidFill>
                  <a:schemeClr val="tx1"/>
                </a:solidFill>
              </a:defRPr>
            </a:lvl1pPr>
          </a:lstStyle>
          <a:p>
            <a:pPr defTabSz="1211636">
              <a:defRPr/>
            </a:pPr>
            <a:fld id="{276219AF-F5ED-455B-A512-B03AB3602319}" type="slidenum">
              <a:rPr lang="en-GB" smtClean="0">
                <a:solidFill>
                  <a:srgbClr val="000000"/>
                </a:solidFill>
              </a:rPr>
              <a:pPr defTabSz="1211636">
                <a:defRPr/>
              </a:pPr>
              <a:t>‹N°›</a:t>
            </a:fld>
            <a:endParaRPr lang="en-GB">
              <a:solidFill>
                <a:srgbClr val="000000"/>
              </a:solidFill>
            </a:endParaRPr>
          </a:p>
        </p:txBody>
      </p:sp>
      <p:cxnSp>
        <p:nvCxnSpPr>
          <p:cNvPr id="12" name="Connecteur droit 14"/>
          <p:cNvCxnSpPr/>
          <p:nvPr userDrawn="1"/>
        </p:nvCxnSpPr>
        <p:spPr>
          <a:xfrm>
            <a:off x="456772" y="890320"/>
            <a:ext cx="1128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456772" y="1845191"/>
            <a:ext cx="1655967" cy="935887"/>
          </a:xfrm>
          <a:prstGeom prst="rect">
            <a:avLst/>
          </a:prstGeom>
          <a:noFill/>
        </p:spPr>
        <p:txBody>
          <a:bodyPr wrap="square" rtlCol="0">
            <a:normAutofit fontScale="92500" lnSpcReduction="20000"/>
          </a:bodyPr>
          <a:lstStyle/>
          <a:p>
            <a:pPr defTabSz="1085198"/>
            <a:endParaRPr lang="fr-FR" sz="6599">
              <a:solidFill>
                <a:schemeClr val="tx1"/>
              </a:solidFill>
              <a:latin typeface="BNPP Sans Condensed ExtraBold" pitchFamily="50" charset="0"/>
              <a:cs typeface="Arial"/>
            </a:endParaRPr>
          </a:p>
        </p:txBody>
      </p:sp>
      <p:sp>
        <p:nvSpPr>
          <p:cNvPr id="13" name="ZoneTexte 12"/>
          <p:cNvSpPr txBox="1"/>
          <p:nvPr userDrawn="1"/>
        </p:nvSpPr>
        <p:spPr>
          <a:xfrm>
            <a:off x="610050" y="1997556"/>
            <a:ext cx="1655967" cy="935887"/>
          </a:xfrm>
          <a:prstGeom prst="rect">
            <a:avLst/>
          </a:prstGeom>
          <a:noFill/>
        </p:spPr>
        <p:txBody>
          <a:bodyPr wrap="square" rtlCol="0">
            <a:normAutofit fontScale="92500" lnSpcReduction="20000"/>
          </a:bodyPr>
          <a:lstStyle/>
          <a:p>
            <a:pPr defTabSz="1085198"/>
            <a:endParaRPr lang="fr-FR" sz="6599">
              <a:solidFill>
                <a:schemeClr val="tx1"/>
              </a:solidFill>
              <a:latin typeface="BNPP Sans Condensed ExtraBold" pitchFamily="50" charset="0"/>
              <a:cs typeface="Arial"/>
            </a:endParaRPr>
          </a:p>
        </p:txBody>
      </p:sp>
    </p:spTree>
    <p:extLst>
      <p:ext uri="{BB962C8B-B14F-4D97-AF65-F5344CB8AC3E}">
        <p14:creationId xmlns:p14="http://schemas.microsoft.com/office/powerpoint/2010/main" val="65790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48862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fr-FR"/>
              <a:t>Modifiez le style du titre</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44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96196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16470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91538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362221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166979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a:p>
        </p:txBody>
      </p:sp>
    </p:spTree>
    <p:extLst>
      <p:ext uri="{BB962C8B-B14F-4D97-AF65-F5344CB8AC3E}">
        <p14:creationId xmlns:p14="http://schemas.microsoft.com/office/powerpoint/2010/main" val="259671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‹N°›</a:t>
            </a:fld>
            <a:endParaRPr lang="en-US"/>
          </a:p>
        </p:txBody>
      </p:sp>
      <p:sp>
        <p:nvSpPr>
          <p:cNvPr id="8" name="MSIPCMContentMarking" descr="{&quot;HashCode&quot;:1319653229,&quot;Placement&quot;:&quot;Footer&quot;,&quot;Top&quot;:519.343,&quot;Left&quot;:844.5204,&quot;SlideWidth&quot;:960,&quot;SlideHeight&quot;:540}">
            <a:extLst>
              <a:ext uri="{FF2B5EF4-FFF2-40B4-BE49-F238E27FC236}">
                <a16:creationId xmlns:a16="http://schemas.microsoft.com/office/drawing/2014/main" id="{6A8620C2-C4AB-42E5-88C6-11016282DE9A}"/>
              </a:ext>
            </a:extLst>
          </p:cNvPr>
          <p:cNvSpPr txBox="1"/>
          <p:nvPr userDrawn="1"/>
        </p:nvSpPr>
        <p:spPr>
          <a:xfrm>
            <a:off x="10725409" y="6595656"/>
            <a:ext cx="1466591" cy="262344"/>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78D7"/>
                </a:solidFill>
                <a:latin typeface="Calibri" panose="020F0502020204030204" pitchFamily="34" charset="0"/>
              </a:rPr>
              <a:t>Classification : Internal</a:t>
            </a:r>
          </a:p>
        </p:txBody>
      </p:sp>
    </p:spTree>
    <p:extLst>
      <p:ext uri="{BB962C8B-B14F-4D97-AF65-F5344CB8AC3E}">
        <p14:creationId xmlns:p14="http://schemas.microsoft.com/office/powerpoint/2010/main" val="18712437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confluence.group.echonet/display/AP11236TS/PF+PaaS+-+Personal+Finance+Images"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0F30BB5-7BA0-4D79-B51D-809B0D796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Titre 11">
            <a:extLst>
              <a:ext uri="{FF2B5EF4-FFF2-40B4-BE49-F238E27FC236}">
                <a16:creationId xmlns:a16="http://schemas.microsoft.com/office/drawing/2014/main" id="{01771E54-1D44-40A9-B8AC-5CFE8BD8DDF5}"/>
              </a:ext>
            </a:extLst>
          </p:cNvPr>
          <p:cNvSpPr>
            <a:spLocks noGrp="1"/>
          </p:cNvSpPr>
          <p:nvPr>
            <p:ph type="ctrTitle"/>
          </p:nvPr>
        </p:nvSpPr>
        <p:spPr>
          <a:xfrm>
            <a:off x="4783287" y="821636"/>
            <a:ext cx="6758457" cy="5197425"/>
          </a:xfrm>
        </p:spPr>
        <p:txBody>
          <a:bodyPr anchor="ctr">
            <a:normAutofit/>
          </a:bodyPr>
          <a:lstStyle/>
          <a:p>
            <a:r>
              <a:rPr lang="fr-FR" sz="4800" cap="small">
                <a:solidFill>
                  <a:schemeClr val="accent5">
                    <a:lumMod val="50000"/>
                  </a:schemeClr>
                </a:solidFill>
              </a:rPr>
              <a:t>Expression de Besoin </a:t>
            </a:r>
            <a:br>
              <a:rPr lang="fr-FR" sz="4800" cap="small">
                <a:solidFill>
                  <a:schemeClr val="accent5">
                    <a:lumMod val="50000"/>
                  </a:schemeClr>
                </a:solidFill>
              </a:rPr>
            </a:br>
            <a:r>
              <a:rPr lang="fr-FR" sz="4800" cap="small">
                <a:solidFill>
                  <a:schemeClr val="accent5">
                    <a:lumMod val="50000"/>
                  </a:schemeClr>
                </a:solidFill>
              </a:rPr>
              <a:t>Application de Paramétrage CAPTOP</a:t>
            </a:r>
            <a:br>
              <a:rPr lang="fr-FR" sz="4800">
                <a:solidFill>
                  <a:schemeClr val="accent5">
                    <a:lumMod val="50000"/>
                  </a:schemeClr>
                </a:solidFill>
              </a:rPr>
            </a:br>
            <a:r>
              <a:rPr lang="fr-FR" sz="4400" b="0" cap="small">
                <a:solidFill>
                  <a:schemeClr val="accent5">
                    <a:lumMod val="50000"/>
                  </a:schemeClr>
                </a:solidFill>
              </a:rPr>
              <a:t>31/03/2023</a:t>
            </a:r>
            <a:endParaRPr lang="fr-FR" sz="4800" b="0" cap="small">
              <a:solidFill>
                <a:schemeClr val="accent5">
                  <a:lumMod val="50000"/>
                </a:schemeClr>
              </a:solidFill>
            </a:endParaRPr>
          </a:p>
        </p:txBody>
      </p:sp>
      <p:sp>
        <p:nvSpPr>
          <p:cNvPr id="20" name="Rectangle 19">
            <a:extLst>
              <a:ext uri="{FF2B5EF4-FFF2-40B4-BE49-F238E27FC236}">
                <a16:creationId xmlns:a16="http://schemas.microsoft.com/office/drawing/2014/main" id="{44F561C9-F335-45B4-A0DC-68F946099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39821"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Sous-titre 12">
            <a:extLst>
              <a:ext uri="{FF2B5EF4-FFF2-40B4-BE49-F238E27FC236}">
                <a16:creationId xmlns:a16="http://schemas.microsoft.com/office/drawing/2014/main" id="{A7B45EC6-FD4C-4EEB-9D6C-11DB17A2FFEC}"/>
              </a:ext>
            </a:extLst>
          </p:cNvPr>
          <p:cNvSpPr>
            <a:spLocks noGrp="1"/>
          </p:cNvSpPr>
          <p:nvPr>
            <p:ph type="subTitle" idx="1"/>
          </p:nvPr>
        </p:nvSpPr>
        <p:spPr>
          <a:xfrm>
            <a:off x="643466" y="821635"/>
            <a:ext cx="2984317" cy="5197425"/>
          </a:xfrm>
        </p:spPr>
        <p:txBody>
          <a:bodyPr anchor="ctr">
            <a:normAutofit/>
          </a:bodyPr>
          <a:lstStyle/>
          <a:p>
            <a:r>
              <a:rPr lang="fr-FR" sz="4400" b="1">
                <a:solidFill>
                  <a:schemeClr val="tx1"/>
                </a:solidFill>
                <a:latin typeface="Calibri" panose="020F0502020204030204" pitchFamily="34" charset="0"/>
                <a:cs typeface="Calibri" panose="020F0502020204030204" pitchFamily="34" charset="0"/>
              </a:rPr>
              <a:t>EVENTURE</a:t>
            </a:r>
          </a:p>
          <a:p>
            <a:r>
              <a:rPr lang="fr-FR" sz="1800" b="1">
                <a:effectLst/>
                <a:latin typeface="Tahoma" panose="020B0604030504040204" pitchFamily="34" charset="0"/>
                <a:ea typeface="Times New Roman" panose="02020603050405020304" pitchFamily="18" charset="0"/>
              </a:rPr>
              <a:t>00009673</a:t>
            </a:r>
            <a:endParaRPr lang="fr-FR" sz="3200"/>
          </a:p>
        </p:txBody>
      </p:sp>
      <p:sp>
        <p:nvSpPr>
          <p:cNvPr id="3" name="Espace réservé du numéro de diapositive 2">
            <a:extLst>
              <a:ext uri="{FF2B5EF4-FFF2-40B4-BE49-F238E27FC236}">
                <a16:creationId xmlns:a16="http://schemas.microsoft.com/office/drawing/2014/main" id="{32FF2816-9B27-4FB0-B398-BFE38DD4F711}"/>
              </a:ext>
            </a:extLst>
          </p:cNvPr>
          <p:cNvSpPr>
            <a:spLocks noGrp="1"/>
          </p:cNvSpPr>
          <p:nvPr>
            <p:ph type="sldNum" sz="quarter" idx="12"/>
          </p:nvPr>
        </p:nvSpPr>
        <p:spPr/>
        <p:txBody>
          <a:bodyPr/>
          <a:lstStyle/>
          <a:p>
            <a:fld id="{4FAB73BC-B049-4115-A692-8D63A059BFB8}" type="slidenum">
              <a:rPr lang="en-US" smtClean="0"/>
              <a:t>1</a:t>
            </a:fld>
            <a:endParaRPr lang="en-US"/>
          </a:p>
        </p:txBody>
      </p:sp>
      <p:grpSp>
        <p:nvGrpSpPr>
          <p:cNvPr id="17" name="Groupe 16">
            <a:extLst>
              <a:ext uri="{FF2B5EF4-FFF2-40B4-BE49-F238E27FC236}">
                <a16:creationId xmlns:a16="http://schemas.microsoft.com/office/drawing/2014/main" id="{19CEFD1F-CAFC-4929-9F00-8D7E1D1AB1D6}"/>
              </a:ext>
            </a:extLst>
          </p:cNvPr>
          <p:cNvGrpSpPr/>
          <p:nvPr/>
        </p:nvGrpSpPr>
        <p:grpSpPr>
          <a:xfrm>
            <a:off x="5410996" y="5255023"/>
            <a:ext cx="2586672" cy="1329968"/>
            <a:chOff x="4752567" y="1207389"/>
            <a:chExt cx="2041807" cy="995256"/>
          </a:xfrm>
        </p:grpSpPr>
        <p:grpSp>
          <p:nvGrpSpPr>
            <p:cNvPr id="19" name="Groupe 18">
              <a:extLst>
                <a:ext uri="{FF2B5EF4-FFF2-40B4-BE49-F238E27FC236}">
                  <a16:creationId xmlns:a16="http://schemas.microsoft.com/office/drawing/2014/main" id="{BF4518C2-7CFE-462D-BFF5-0CB9B33AB2FC}"/>
                </a:ext>
              </a:extLst>
            </p:cNvPr>
            <p:cNvGrpSpPr/>
            <p:nvPr/>
          </p:nvGrpSpPr>
          <p:grpSpPr>
            <a:xfrm>
              <a:off x="4752567" y="1207389"/>
              <a:ext cx="2041807" cy="559499"/>
              <a:chOff x="10016330" y="3099800"/>
              <a:chExt cx="2041807" cy="559499"/>
            </a:xfrm>
          </p:grpSpPr>
          <p:sp>
            <p:nvSpPr>
              <p:cNvPr id="24" name="Forme libre : forme 23">
                <a:extLst>
                  <a:ext uri="{FF2B5EF4-FFF2-40B4-BE49-F238E27FC236}">
                    <a16:creationId xmlns:a16="http://schemas.microsoft.com/office/drawing/2014/main" id="{554E7247-D4AE-4D4A-B367-0D6E17DF8C8F}"/>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25" name="Forme libre : forme 24">
                <a:extLst>
                  <a:ext uri="{FF2B5EF4-FFF2-40B4-BE49-F238E27FC236}">
                    <a16:creationId xmlns:a16="http://schemas.microsoft.com/office/drawing/2014/main" id="{848EC2F0-C0B1-4792-AA05-D77CF26E9655}"/>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34" name="Forme libre : forme 33">
                <a:extLst>
                  <a:ext uri="{FF2B5EF4-FFF2-40B4-BE49-F238E27FC236}">
                    <a16:creationId xmlns:a16="http://schemas.microsoft.com/office/drawing/2014/main" id="{D20BC2D9-19B3-49A0-9500-A1207B9D97E4}"/>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35" name="ZoneTexte 34">
                <a:extLst>
                  <a:ext uri="{FF2B5EF4-FFF2-40B4-BE49-F238E27FC236}">
                    <a16:creationId xmlns:a16="http://schemas.microsoft.com/office/drawing/2014/main" id="{56A4712B-FFF7-4F97-89EA-B471DC0A31A1}"/>
                  </a:ext>
                </a:extLst>
              </p:cNvPr>
              <p:cNvSpPr txBox="1"/>
              <p:nvPr/>
            </p:nvSpPr>
            <p:spPr>
              <a:xfrm rot="19724920">
                <a:off x="10686417" y="3099800"/>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36" name="ZoneTexte 35">
                <a:extLst>
                  <a:ext uri="{FF2B5EF4-FFF2-40B4-BE49-F238E27FC236}">
                    <a16:creationId xmlns:a16="http://schemas.microsoft.com/office/drawing/2014/main" id="{8A708E22-9830-47DE-91B0-858F81AA968B}"/>
                  </a:ext>
                </a:extLst>
              </p:cNvPr>
              <p:cNvSpPr txBox="1"/>
              <p:nvPr/>
            </p:nvSpPr>
            <p:spPr>
              <a:xfrm rot="19711958">
                <a:off x="10092039" y="3100219"/>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37" name="ZoneTexte 36">
                <a:extLst>
                  <a:ext uri="{FF2B5EF4-FFF2-40B4-BE49-F238E27FC236}">
                    <a16:creationId xmlns:a16="http://schemas.microsoft.com/office/drawing/2014/main" id="{AE977DDB-1AB7-4BE3-AC4E-0F2C4EAEA279}"/>
                  </a:ext>
                </a:extLst>
              </p:cNvPr>
              <p:cNvSpPr txBox="1"/>
              <p:nvPr/>
            </p:nvSpPr>
            <p:spPr>
              <a:xfrm rot="19807356">
                <a:off x="11326026" y="3113933"/>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21" name="Groupe 20">
              <a:extLst>
                <a:ext uri="{FF2B5EF4-FFF2-40B4-BE49-F238E27FC236}">
                  <a16:creationId xmlns:a16="http://schemas.microsoft.com/office/drawing/2014/main" id="{1E8719FC-8EED-48ED-AFD7-FF5F1958F21B}"/>
                </a:ext>
              </a:extLst>
            </p:cNvPr>
            <p:cNvGrpSpPr/>
            <p:nvPr/>
          </p:nvGrpSpPr>
          <p:grpSpPr>
            <a:xfrm>
              <a:off x="4792356" y="1781661"/>
              <a:ext cx="1582402" cy="420984"/>
              <a:chOff x="5240001" y="1307394"/>
              <a:chExt cx="1582402" cy="420984"/>
            </a:xfrm>
          </p:grpSpPr>
          <p:sp>
            <p:nvSpPr>
              <p:cNvPr id="22" name="ZoneTexte 21">
                <a:extLst>
                  <a:ext uri="{FF2B5EF4-FFF2-40B4-BE49-F238E27FC236}">
                    <a16:creationId xmlns:a16="http://schemas.microsoft.com/office/drawing/2014/main" id="{D150C61E-6AA9-4DDC-AB7E-825CE0645B4C}"/>
                  </a:ext>
                </a:extLst>
              </p:cNvPr>
              <p:cNvSpPr txBox="1"/>
              <p:nvPr/>
            </p:nvSpPr>
            <p:spPr>
              <a:xfrm>
                <a:off x="5240001" y="1307394"/>
                <a:ext cx="1582402" cy="420984"/>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23" name="Picture 10" descr="Résultat d’images pour drapeau français dessin">
                <a:extLst>
                  <a:ext uri="{FF2B5EF4-FFF2-40B4-BE49-F238E27FC236}">
                    <a16:creationId xmlns:a16="http://schemas.microsoft.com/office/drawing/2014/main" id="{3089D62B-B592-4C9A-8C89-301385565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61339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 – pop in de confirmation - Fonctionnement</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10</a:t>
            </a:fld>
            <a:endParaRPr lang="en-GB">
              <a:solidFill>
                <a:srgbClr val="000000"/>
              </a:solidFill>
            </a:endParaRPr>
          </a:p>
        </p:txBody>
      </p:sp>
      <p:grpSp>
        <p:nvGrpSpPr>
          <p:cNvPr id="19" name="Groupe 18">
            <a:extLst>
              <a:ext uri="{FF2B5EF4-FFF2-40B4-BE49-F238E27FC236}">
                <a16:creationId xmlns:a16="http://schemas.microsoft.com/office/drawing/2014/main" id="{508B333F-34A5-28F1-DBEA-1994C7E9628F}"/>
              </a:ext>
            </a:extLst>
          </p:cNvPr>
          <p:cNvGrpSpPr/>
          <p:nvPr/>
        </p:nvGrpSpPr>
        <p:grpSpPr>
          <a:xfrm>
            <a:off x="2361022" y="1919355"/>
            <a:ext cx="7140097" cy="1509645"/>
            <a:chOff x="2501699" y="2870621"/>
            <a:chExt cx="7140097" cy="1509645"/>
          </a:xfrm>
        </p:grpSpPr>
        <p:sp>
          <p:nvSpPr>
            <p:cNvPr id="22" name="Rectangle : coins arrondis 21">
              <a:extLst>
                <a:ext uri="{FF2B5EF4-FFF2-40B4-BE49-F238E27FC236}">
                  <a16:creationId xmlns:a16="http://schemas.microsoft.com/office/drawing/2014/main" id="{82D0964A-5572-D6F8-8BFF-A2EE1319B299}"/>
                </a:ext>
              </a:extLst>
            </p:cNvPr>
            <p:cNvSpPr/>
            <p:nvPr/>
          </p:nvSpPr>
          <p:spPr>
            <a:xfrm>
              <a:off x="2501699" y="2870621"/>
              <a:ext cx="7140097" cy="150964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Confirmez vous l’archivage du Topic XXXXX ? </a:t>
              </a:r>
            </a:p>
            <a:p>
              <a:pPr algn="ctr"/>
              <a:r>
                <a:rPr lang="fr-FR">
                  <a:solidFill>
                    <a:schemeClr val="accent1"/>
                  </a:solidFill>
                </a:rPr>
                <a:t> </a:t>
              </a:r>
            </a:p>
          </p:txBody>
        </p:sp>
        <p:sp>
          <p:nvSpPr>
            <p:cNvPr id="27" name="Rectangle : coins arrondis 26">
              <a:extLst>
                <a:ext uri="{FF2B5EF4-FFF2-40B4-BE49-F238E27FC236}">
                  <a16:creationId xmlns:a16="http://schemas.microsoft.com/office/drawing/2014/main" id="{8656E4BB-5AFB-6D72-2121-CEF383322D4A}"/>
                </a:ext>
              </a:extLst>
            </p:cNvPr>
            <p:cNvSpPr/>
            <p:nvPr/>
          </p:nvSpPr>
          <p:spPr>
            <a:xfrm>
              <a:off x="6827445" y="3866198"/>
              <a:ext cx="644063"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Oui</a:t>
              </a:r>
            </a:p>
          </p:txBody>
        </p:sp>
        <p:sp>
          <p:nvSpPr>
            <p:cNvPr id="35" name="Rectangle : coins arrondis 34">
              <a:extLst>
                <a:ext uri="{FF2B5EF4-FFF2-40B4-BE49-F238E27FC236}">
                  <a16:creationId xmlns:a16="http://schemas.microsoft.com/office/drawing/2014/main" id="{93B94A97-1F27-2EFF-A295-EDA21C8E794D}"/>
                </a:ext>
              </a:extLst>
            </p:cNvPr>
            <p:cNvSpPr/>
            <p:nvPr/>
          </p:nvSpPr>
          <p:spPr>
            <a:xfrm>
              <a:off x="7703970" y="3866198"/>
              <a:ext cx="644063"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Non</a:t>
              </a:r>
            </a:p>
          </p:txBody>
        </p:sp>
      </p:grpSp>
      <p:sp>
        <p:nvSpPr>
          <p:cNvPr id="36" name="ZoneTexte 35">
            <a:extLst>
              <a:ext uri="{FF2B5EF4-FFF2-40B4-BE49-F238E27FC236}">
                <a16:creationId xmlns:a16="http://schemas.microsoft.com/office/drawing/2014/main" id="{A3005AFD-419B-737A-BF47-B30129E7A3F2}"/>
              </a:ext>
            </a:extLst>
          </p:cNvPr>
          <p:cNvSpPr txBox="1"/>
          <p:nvPr/>
        </p:nvSpPr>
        <p:spPr>
          <a:xfrm>
            <a:off x="1167753" y="1169264"/>
            <a:ext cx="9962658" cy="646331"/>
          </a:xfrm>
          <a:prstGeom prst="rect">
            <a:avLst/>
          </a:prstGeom>
          <a:noFill/>
        </p:spPr>
        <p:txBody>
          <a:bodyPr wrap="square" rtlCol="0">
            <a:spAutoFit/>
          </a:bodyPr>
          <a:lstStyle/>
          <a:p>
            <a:r>
              <a:rPr lang="fr-FR"/>
              <a:t>La pop in s’affiche au dessus de la page d’accueil. L’ensemble des actions (boutons grisés) de la page d’accueil sont inaccessible tant que la pop in est affichée. </a:t>
            </a:r>
          </a:p>
        </p:txBody>
      </p:sp>
      <p:sp>
        <p:nvSpPr>
          <p:cNvPr id="37" name="ZoneTexte 36">
            <a:extLst>
              <a:ext uri="{FF2B5EF4-FFF2-40B4-BE49-F238E27FC236}">
                <a16:creationId xmlns:a16="http://schemas.microsoft.com/office/drawing/2014/main" id="{E4B82C78-B0CE-4BD1-EAD7-4CD4E67C6FDE}"/>
              </a:ext>
            </a:extLst>
          </p:cNvPr>
          <p:cNvSpPr txBox="1"/>
          <p:nvPr/>
        </p:nvSpPr>
        <p:spPr>
          <a:xfrm>
            <a:off x="7885324" y="3679380"/>
            <a:ext cx="3790861" cy="2031325"/>
          </a:xfrm>
          <a:prstGeom prst="rect">
            <a:avLst/>
          </a:prstGeom>
          <a:noFill/>
        </p:spPr>
        <p:txBody>
          <a:bodyPr wrap="square" rtlCol="0">
            <a:spAutoFit/>
          </a:bodyPr>
          <a:lstStyle/>
          <a:p>
            <a:r>
              <a:rPr lang="fr-FR"/>
              <a:t>Bouton permettant de fermer la pop in sans prendre en compte la suppression. Correspond à l’annulation de l’archivage. </a:t>
            </a:r>
          </a:p>
          <a:p>
            <a:r>
              <a:rPr lang="fr-FR"/>
              <a:t>Au clic sur non, fermeture de la pop in et affichage de la page d’accueil sans modification de la liste. </a:t>
            </a:r>
          </a:p>
        </p:txBody>
      </p:sp>
      <p:cxnSp>
        <p:nvCxnSpPr>
          <p:cNvPr id="39" name="Connecteur droit avec flèche 38">
            <a:extLst>
              <a:ext uri="{FF2B5EF4-FFF2-40B4-BE49-F238E27FC236}">
                <a16:creationId xmlns:a16="http://schemas.microsoft.com/office/drawing/2014/main" id="{37419A9F-C472-D158-6647-C55F0D26604D}"/>
              </a:ext>
            </a:extLst>
          </p:cNvPr>
          <p:cNvCxnSpPr>
            <a:stCxn id="37" idx="0"/>
            <a:endCxn id="35" idx="2"/>
          </p:cNvCxnSpPr>
          <p:nvPr/>
        </p:nvCxnSpPr>
        <p:spPr>
          <a:xfrm flipH="1" flipV="1">
            <a:off x="7885325" y="3325240"/>
            <a:ext cx="1895430" cy="35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EF7CBAC0-9E74-2355-FEDA-856EA5A15F37}"/>
              </a:ext>
            </a:extLst>
          </p:cNvPr>
          <p:cNvSpPr txBox="1"/>
          <p:nvPr/>
        </p:nvSpPr>
        <p:spPr>
          <a:xfrm>
            <a:off x="3772432" y="3679380"/>
            <a:ext cx="3790861" cy="1754326"/>
          </a:xfrm>
          <a:prstGeom prst="rect">
            <a:avLst/>
          </a:prstGeom>
          <a:noFill/>
        </p:spPr>
        <p:txBody>
          <a:bodyPr wrap="square" rtlCol="0">
            <a:spAutoFit/>
          </a:bodyPr>
          <a:lstStyle/>
          <a:p>
            <a:r>
              <a:rPr lang="fr-FR"/>
              <a:t>Bouton permettant de confirmer la suppression. Au clic sur ce bouton, le topic correspondant est archivé, la pop in se ferme et affichage de la page d’accueil avec modification de la liste avec le topic archivé. </a:t>
            </a:r>
          </a:p>
        </p:txBody>
      </p:sp>
      <p:cxnSp>
        <p:nvCxnSpPr>
          <p:cNvPr id="41" name="Connecteur droit avec flèche 40">
            <a:extLst>
              <a:ext uri="{FF2B5EF4-FFF2-40B4-BE49-F238E27FC236}">
                <a16:creationId xmlns:a16="http://schemas.microsoft.com/office/drawing/2014/main" id="{8EDF425C-0F87-5571-E91C-FC739D137546}"/>
              </a:ext>
            </a:extLst>
          </p:cNvPr>
          <p:cNvCxnSpPr>
            <a:cxnSpLocks/>
            <a:stCxn id="40" idx="0"/>
            <a:endCxn id="27" idx="2"/>
          </p:cNvCxnSpPr>
          <p:nvPr/>
        </p:nvCxnSpPr>
        <p:spPr>
          <a:xfrm flipV="1">
            <a:off x="5667863" y="3325240"/>
            <a:ext cx="1340937" cy="35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09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pPr defTabSz="914400">
              <a:lnSpc>
                <a:spcPct val="90000"/>
              </a:lnSpc>
              <a:spcBef>
                <a:spcPts val="1400"/>
              </a:spcBef>
              <a:buClr>
                <a:schemeClr val="accent1"/>
              </a:buClr>
              <a:buSzPct val="80000"/>
            </a:pPr>
            <a:r>
              <a:rPr lang="fr-FR" sz="3600">
                <a:solidFill>
                  <a:srgbClr val="00925A"/>
                </a:solidFill>
                <a:latin typeface="BNPPSansCondensed" panose="02000000000000000000" pitchFamily="2" charset="0"/>
              </a:rPr>
              <a:t>Ecran 2 – Ecran de paramétrage – fonctionnement (1/2)</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11</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9550401" y="1055938"/>
            <a:ext cx="1700058" cy="890100"/>
            <a:chOff x="4752567" y="1134493"/>
            <a:chExt cx="200825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08250" cy="632395"/>
              <a:chOff x="10016330" y="3026904"/>
              <a:chExt cx="200825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a:off x="11292469" y="3097062"/>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684961" y="972693"/>
            <a:ext cx="2293817" cy="830997"/>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sp>
        <p:nvSpPr>
          <p:cNvPr id="22" name="ZoneTexte 21">
            <a:extLst>
              <a:ext uri="{FF2B5EF4-FFF2-40B4-BE49-F238E27FC236}">
                <a16:creationId xmlns:a16="http://schemas.microsoft.com/office/drawing/2014/main" id="{952C7579-8231-DA1F-256F-4631D18159CB}"/>
              </a:ext>
            </a:extLst>
          </p:cNvPr>
          <p:cNvSpPr txBox="1"/>
          <p:nvPr/>
        </p:nvSpPr>
        <p:spPr>
          <a:xfrm>
            <a:off x="1922585" y="2016384"/>
            <a:ext cx="2293816" cy="369332"/>
          </a:xfrm>
          <a:prstGeom prst="rect">
            <a:avLst/>
          </a:prstGeom>
          <a:noFill/>
          <a:ln>
            <a:noFill/>
          </a:ln>
        </p:spPr>
        <p:txBody>
          <a:bodyPr wrap="square" rtlCol="0">
            <a:spAutoFit/>
          </a:bodyPr>
          <a:lstStyle/>
          <a:p>
            <a:r>
              <a:rPr lang="fr-FR"/>
              <a:t>Nom</a:t>
            </a:r>
          </a:p>
        </p:txBody>
      </p:sp>
      <p:sp>
        <p:nvSpPr>
          <p:cNvPr id="27" name="Rectangle 26">
            <a:extLst>
              <a:ext uri="{FF2B5EF4-FFF2-40B4-BE49-F238E27FC236}">
                <a16:creationId xmlns:a16="http://schemas.microsoft.com/office/drawing/2014/main" id="{4AA68089-2649-0CA6-9A36-7D60000293E8}"/>
              </a:ext>
            </a:extLst>
          </p:cNvPr>
          <p:cNvSpPr/>
          <p:nvPr/>
        </p:nvSpPr>
        <p:spPr>
          <a:xfrm>
            <a:off x="4618891" y="2016384"/>
            <a:ext cx="5741239"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6E96FB04-E089-5433-86A1-1D77201B6FBF}"/>
              </a:ext>
            </a:extLst>
          </p:cNvPr>
          <p:cNvSpPr txBox="1"/>
          <p:nvPr/>
        </p:nvSpPr>
        <p:spPr>
          <a:xfrm>
            <a:off x="1922585" y="2396380"/>
            <a:ext cx="2293816" cy="369332"/>
          </a:xfrm>
          <a:prstGeom prst="rect">
            <a:avLst/>
          </a:prstGeom>
          <a:noFill/>
          <a:ln>
            <a:noFill/>
          </a:ln>
        </p:spPr>
        <p:txBody>
          <a:bodyPr wrap="square" rtlCol="0">
            <a:spAutoFit/>
          </a:bodyPr>
          <a:lstStyle/>
          <a:p>
            <a:r>
              <a:rPr lang="fr-FR"/>
              <a:t>Description</a:t>
            </a:r>
          </a:p>
        </p:txBody>
      </p:sp>
      <p:sp>
        <p:nvSpPr>
          <p:cNvPr id="36" name="Rectangle 35">
            <a:extLst>
              <a:ext uri="{FF2B5EF4-FFF2-40B4-BE49-F238E27FC236}">
                <a16:creationId xmlns:a16="http://schemas.microsoft.com/office/drawing/2014/main" id="{94502260-F242-A719-7C69-59ABCF38BB98}"/>
              </a:ext>
            </a:extLst>
          </p:cNvPr>
          <p:cNvSpPr/>
          <p:nvPr/>
        </p:nvSpPr>
        <p:spPr>
          <a:xfrm>
            <a:off x="4618891" y="2396380"/>
            <a:ext cx="5741239" cy="770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620CB1CF-1145-400A-BAC7-8BD946346AFF}"/>
              </a:ext>
            </a:extLst>
          </p:cNvPr>
          <p:cNvSpPr txBox="1"/>
          <p:nvPr/>
        </p:nvSpPr>
        <p:spPr>
          <a:xfrm>
            <a:off x="1952361" y="3167246"/>
            <a:ext cx="2432070" cy="369332"/>
          </a:xfrm>
          <a:prstGeom prst="rect">
            <a:avLst/>
          </a:prstGeom>
          <a:noFill/>
          <a:ln>
            <a:noFill/>
          </a:ln>
        </p:spPr>
        <p:txBody>
          <a:bodyPr wrap="square" rtlCol="0">
            <a:spAutoFit/>
          </a:bodyPr>
          <a:lstStyle/>
          <a:p>
            <a:r>
              <a:rPr lang="fr-FR"/>
              <a:t>Fréquence de captation</a:t>
            </a:r>
          </a:p>
        </p:txBody>
      </p:sp>
      <p:sp>
        <p:nvSpPr>
          <p:cNvPr id="38" name="Rectangle 37">
            <a:extLst>
              <a:ext uri="{FF2B5EF4-FFF2-40B4-BE49-F238E27FC236}">
                <a16:creationId xmlns:a16="http://schemas.microsoft.com/office/drawing/2014/main" id="{9DD13908-BC2B-802E-B10E-7BA9D731A465}"/>
              </a:ext>
            </a:extLst>
          </p:cNvPr>
          <p:cNvSpPr/>
          <p:nvPr/>
        </p:nvSpPr>
        <p:spPr>
          <a:xfrm>
            <a:off x="4637761" y="3230027"/>
            <a:ext cx="5741239"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E660B2E2-A734-9886-0A8F-9BAFF027744F}"/>
              </a:ext>
            </a:extLst>
          </p:cNvPr>
          <p:cNvSpPr txBox="1"/>
          <p:nvPr/>
        </p:nvSpPr>
        <p:spPr>
          <a:xfrm>
            <a:off x="1952361" y="3599775"/>
            <a:ext cx="2293816" cy="369332"/>
          </a:xfrm>
          <a:prstGeom prst="rect">
            <a:avLst/>
          </a:prstGeom>
          <a:noFill/>
          <a:ln>
            <a:noFill/>
          </a:ln>
        </p:spPr>
        <p:txBody>
          <a:bodyPr wrap="square" rtlCol="0">
            <a:spAutoFit/>
          </a:bodyPr>
          <a:lstStyle/>
          <a:p>
            <a:r>
              <a:rPr lang="fr-FR"/>
              <a:t>Destination</a:t>
            </a:r>
          </a:p>
        </p:txBody>
      </p:sp>
      <p:sp>
        <p:nvSpPr>
          <p:cNvPr id="40" name="Rectangle 39">
            <a:extLst>
              <a:ext uri="{FF2B5EF4-FFF2-40B4-BE49-F238E27FC236}">
                <a16:creationId xmlns:a16="http://schemas.microsoft.com/office/drawing/2014/main" id="{9A4C579B-E6D8-FDFE-624E-E79180DEB34F}"/>
              </a:ext>
            </a:extLst>
          </p:cNvPr>
          <p:cNvSpPr/>
          <p:nvPr/>
        </p:nvSpPr>
        <p:spPr>
          <a:xfrm>
            <a:off x="4648667" y="3599775"/>
            <a:ext cx="5730333"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C5CB79F0-AF1A-720E-61A9-E97C0D4C3147}"/>
              </a:ext>
            </a:extLst>
          </p:cNvPr>
          <p:cNvSpPr txBox="1"/>
          <p:nvPr/>
        </p:nvSpPr>
        <p:spPr>
          <a:xfrm>
            <a:off x="1952361" y="4055966"/>
            <a:ext cx="2293816" cy="369332"/>
          </a:xfrm>
          <a:prstGeom prst="rect">
            <a:avLst/>
          </a:prstGeom>
          <a:noFill/>
          <a:ln>
            <a:noFill/>
          </a:ln>
        </p:spPr>
        <p:txBody>
          <a:bodyPr wrap="square" rtlCol="0">
            <a:spAutoFit/>
          </a:bodyPr>
          <a:lstStyle/>
          <a:p>
            <a:r>
              <a:rPr lang="fr-FR"/>
              <a:t>Date de début</a:t>
            </a:r>
          </a:p>
        </p:txBody>
      </p:sp>
      <p:sp>
        <p:nvSpPr>
          <p:cNvPr id="43" name="ZoneTexte 42">
            <a:extLst>
              <a:ext uri="{FF2B5EF4-FFF2-40B4-BE49-F238E27FC236}">
                <a16:creationId xmlns:a16="http://schemas.microsoft.com/office/drawing/2014/main" id="{DDFB9C72-71F4-4774-34FC-2AA454FD01CF}"/>
              </a:ext>
            </a:extLst>
          </p:cNvPr>
          <p:cNvSpPr txBox="1"/>
          <p:nvPr/>
        </p:nvSpPr>
        <p:spPr>
          <a:xfrm>
            <a:off x="1952361" y="4531830"/>
            <a:ext cx="2293816" cy="369332"/>
          </a:xfrm>
          <a:prstGeom prst="rect">
            <a:avLst/>
          </a:prstGeom>
          <a:noFill/>
          <a:ln>
            <a:noFill/>
          </a:ln>
        </p:spPr>
        <p:txBody>
          <a:bodyPr wrap="square" rtlCol="0">
            <a:spAutoFit/>
          </a:bodyPr>
          <a:lstStyle/>
          <a:p>
            <a:r>
              <a:rPr lang="fr-FR"/>
              <a:t>Date de fin</a:t>
            </a:r>
          </a:p>
        </p:txBody>
      </p:sp>
      <p:sp>
        <p:nvSpPr>
          <p:cNvPr id="45" name="ZoneTexte 44">
            <a:extLst>
              <a:ext uri="{FF2B5EF4-FFF2-40B4-BE49-F238E27FC236}">
                <a16:creationId xmlns:a16="http://schemas.microsoft.com/office/drawing/2014/main" id="{2D074B05-7368-4AA8-6754-EC9686C42664}"/>
              </a:ext>
            </a:extLst>
          </p:cNvPr>
          <p:cNvSpPr txBox="1"/>
          <p:nvPr/>
        </p:nvSpPr>
        <p:spPr>
          <a:xfrm>
            <a:off x="1952361" y="5041656"/>
            <a:ext cx="2293816" cy="369332"/>
          </a:xfrm>
          <a:prstGeom prst="rect">
            <a:avLst/>
          </a:prstGeom>
          <a:noFill/>
          <a:ln>
            <a:noFill/>
          </a:ln>
        </p:spPr>
        <p:txBody>
          <a:bodyPr wrap="square" rtlCol="0">
            <a:spAutoFit/>
          </a:bodyPr>
          <a:lstStyle/>
          <a:p>
            <a:r>
              <a:rPr lang="fr-FR"/>
              <a:t>Durée de rétention</a:t>
            </a:r>
          </a:p>
        </p:txBody>
      </p:sp>
      <p:sp>
        <p:nvSpPr>
          <p:cNvPr id="46" name="Rectangle 45">
            <a:extLst>
              <a:ext uri="{FF2B5EF4-FFF2-40B4-BE49-F238E27FC236}">
                <a16:creationId xmlns:a16="http://schemas.microsoft.com/office/drawing/2014/main" id="{F2136797-0210-0AC6-8F89-3687AACA8FF5}"/>
              </a:ext>
            </a:extLst>
          </p:cNvPr>
          <p:cNvSpPr/>
          <p:nvPr/>
        </p:nvSpPr>
        <p:spPr>
          <a:xfrm>
            <a:off x="4614984" y="5041656"/>
            <a:ext cx="576401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riangle isocèle 46">
            <a:extLst>
              <a:ext uri="{FF2B5EF4-FFF2-40B4-BE49-F238E27FC236}">
                <a16:creationId xmlns:a16="http://schemas.microsoft.com/office/drawing/2014/main" id="{6F8BFDEC-EA7B-9B99-D1B4-6AA4E1005005}"/>
              </a:ext>
            </a:extLst>
          </p:cNvPr>
          <p:cNvSpPr/>
          <p:nvPr/>
        </p:nvSpPr>
        <p:spPr>
          <a:xfrm rot="10800000">
            <a:off x="10121348" y="3301029"/>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7DF3BB86-C0A7-6C5A-1D72-737824028F89}"/>
              </a:ext>
            </a:extLst>
          </p:cNvPr>
          <p:cNvSpPr txBox="1"/>
          <p:nvPr/>
        </p:nvSpPr>
        <p:spPr>
          <a:xfrm>
            <a:off x="4648667" y="3190062"/>
            <a:ext cx="2799395" cy="369332"/>
          </a:xfrm>
          <a:prstGeom prst="rect">
            <a:avLst/>
          </a:prstGeom>
          <a:noFill/>
        </p:spPr>
        <p:txBody>
          <a:bodyPr wrap="square" rtlCol="0">
            <a:spAutoFit/>
          </a:bodyPr>
          <a:lstStyle/>
          <a:p>
            <a:r>
              <a:rPr lang="fr-FR">
                <a:solidFill>
                  <a:schemeClr val="accent1"/>
                </a:solidFill>
              </a:rPr>
              <a:t>Choisissez la fréquence</a:t>
            </a:r>
          </a:p>
        </p:txBody>
      </p:sp>
      <p:grpSp>
        <p:nvGrpSpPr>
          <p:cNvPr id="52" name="Groupe 51">
            <a:extLst>
              <a:ext uri="{FF2B5EF4-FFF2-40B4-BE49-F238E27FC236}">
                <a16:creationId xmlns:a16="http://schemas.microsoft.com/office/drawing/2014/main" id="{5724085D-3E50-ED7B-EC64-4409A041F298}"/>
              </a:ext>
            </a:extLst>
          </p:cNvPr>
          <p:cNvGrpSpPr/>
          <p:nvPr/>
        </p:nvGrpSpPr>
        <p:grpSpPr>
          <a:xfrm>
            <a:off x="4648667" y="4013968"/>
            <a:ext cx="2799395" cy="369332"/>
            <a:chOff x="4648667" y="4013968"/>
            <a:chExt cx="2799395" cy="369332"/>
          </a:xfrm>
        </p:grpSpPr>
        <p:sp>
          <p:nvSpPr>
            <p:cNvPr id="42" name="Rectangle 41">
              <a:extLst>
                <a:ext uri="{FF2B5EF4-FFF2-40B4-BE49-F238E27FC236}">
                  <a16:creationId xmlns:a16="http://schemas.microsoft.com/office/drawing/2014/main" id="{4B348C01-FB44-2435-7881-39C4C59D457D}"/>
                </a:ext>
              </a:extLst>
            </p:cNvPr>
            <p:cNvSpPr/>
            <p:nvPr/>
          </p:nvSpPr>
          <p:spPr>
            <a:xfrm>
              <a:off x="4648668" y="4055966"/>
              <a:ext cx="269084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3CCEBD29-95DD-F5C4-B0AE-AECD656CB406}"/>
                </a:ext>
              </a:extLst>
            </p:cNvPr>
            <p:cNvSpPr txBox="1"/>
            <p:nvPr/>
          </p:nvSpPr>
          <p:spPr>
            <a:xfrm>
              <a:off x="4648667" y="4013968"/>
              <a:ext cx="2799395" cy="369332"/>
            </a:xfrm>
            <a:prstGeom prst="rect">
              <a:avLst/>
            </a:prstGeom>
            <a:noFill/>
          </p:spPr>
          <p:txBody>
            <a:bodyPr wrap="square" rtlCol="0">
              <a:spAutoFit/>
            </a:bodyPr>
            <a:lstStyle/>
            <a:p>
              <a:r>
                <a:rPr lang="fr-FR">
                  <a:solidFill>
                    <a:schemeClr val="accent1"/>
                  </a:solidFill>
                </a:rPr>
                <a:t>JJMMAAAA</a:t>
              </a:r>
            </a:p>
          </p:txBody>
        </p:sp>
        <p:pic>
          <p:nvPicPr>
            <p:cNvPr id="51" name="Image 50">
              <a:extLst>
                <a:ext uri="{FF2B5EF4-FFF2-40B4-BE49-F238E27FC236}">
                  <a16:creationId xmlns:a16="http://schemas.microsoft.com/office/drawing/2014/main" id="{54C4786C-BB8A-4AF4-9069-1B44C7EE7075}"/>
                </a:ext>
              </a:extLst>
            </p:cNvPr>
            <p:cNvPicPr>
              <a:picLocks noChangeAspect="1"/>
            </p:cNvPicPr>
            <p:nvPr/>
          </p:nvPicPr>
          <p:blipFill>
            <a:blip r:embed="rId3"/>
            <a:stretch>
              <a:fillRect/>
            </a:stretch>
          </p:blipFill>
          <p:spPr>
            <a:xfrm>
              <a:off x="7027346" y="4084745"/>
              <a:ext cx="244295" cy="236252"/>
            </a:xfrm>
            <a:prstGeom prst="rect">
              <a:avLst/>
            </a:prstGeom>
          </p:spPr>
        </p:pic>
      </p:grpSp>
      <p:grpSp>
        <p:nvGrpSpPr>
          <p:cNvPr id="53" name="Groupe 52">
            <a:extLst>
              <a:ext uri="{FF2B5EF4-FFF2-40B4-BE49-F238E27FC236}">
                <a16:creationId xmlns:a16="http://schemas.microsoft.com/office/drawing/2014/main" id="{DD5CA061-58E6-EE63-7B23-40E62555D8CF}"/>
              </a:ext>
            </a:extLst>
          </p:cNvPr>
          <p:cNvGrpSpPr/>
          <p:nvPr/>
        </p:nvGrpSpPr>
        <p:grpSpPr>
          <a:xfrm>
            <a:off x="4648667" y="4495216"/>
            <a:ext cx="2799395" cy="369332"/>
            <a:chOff x="4648667" y="4013968"/>
            <a:chExt cx="2799395" cy="369332"/>
          </a:xfrm>
        </p:grpSpPr>
        <p:sp>
          <p:nvSpPr>
            <p:cNvPr id="54" name="Rectangle 53">
              <a:extLst>
                <a:ext uri="{FF2B5EF4-FFF2-40B4-BE49-F238E27FC236}">
                  <a16:creationId xmlns:a16="http://schemas.microsoft.com/office/drawing/2014/main" id="{2C4AF819-80B0-B2E7-F538-BEA834418130}"/>
                </a:ext>
              </a:extLst>
            </p:cNvPr>
            <p:cNvSpPr/>
            <p:nvPr/>
          </p:nvSpPr>
          <p:spPr>
            <a:xfrm>
              <a:off x="4648668" y="4055966"/>
              <a:ext cx="269084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426D634F-E24D-1CDC-1621-227CB3634C0D}"/>
                </a:ext>
              </a:extLst>
            </p:cNvPr>
            <p:cNvSpPr txBox="1"/>
            <p:nvPr/>
          </p:nvSpPr>
          <p:spPr>
            <a:xfrm>
              <a:off x="4648667" y="4013968"/>
              <a:ext cx="2799395" cy="369332"/>
            </a:xfrm>
            <a:prstGeom prst="rect">
              <a:avLst/>
            </a:prstGeom>
            <a:noFill/>
          </p:spPr>
          <p:txBody>
            <a:bodyPr wrap="square" rtlCol="0">
              <a:spAutoFit/>
            </a:bodyPr>
            <a:lstStyle/>
            <a:p>
              <a:r>
                <a:rPr lang="fr-FR">
                  <a:solidFill>
                    <a:schemeClr val="accent1"/>
                  </a:solidFill>
                </a:rPr>
                <a:t>JJMMAAAA</a:t>
              </a:r>
            </a:p>
          </p:txBody>
        </p:sp>
        <p:pic>
          <p:nvPicPr>
            <p:cNvPr id="56" name="Image 55">
              <a:extLst>
                <a:ext uri="{FF2B5EF4-FFF2-40B4-BE49-F238E27FC236}">
                  <a16:creationId xmlns:a16="http://schemas.microsoft.com/office/drawing/2014/main" id="{AE5D9979-FCE8-6649-8840-9D339140A64E}"/>
                </a:ext>
              </a:extLst>
            </p:cNvPr>
            <p:cNvPicPr>
              <a:picLocks noChangeAspect="1"/>
            </p:cNvPicPr>
            <p:nvPr/>
          </p:nvPicPr>
          <p:blipFill>
            <a:blip r:embed="rId3"/>
            <a:stretch>
              <a:fillRect/>
            </a:stretch>
          </p:blipFill>
          <p:spPr>
            <a:xfrm>
              <a:off x="7027346" y="4084745"/>
              <a:ext cx="244295" cy="236252"/>
            </a:xfrm>
            <a:prstGeom prst="rect">
              <a:avLst/>
            </a:prstGeom>
          </p:spPr>
        </p:pic>
      </p:grpSp>
      <p:sp>
        <p:nvSpPr>
          <p:cNvPr id="57" name="Triangle isocèle 56">
            <a:extLst>
              <a:ext uri="{FF2B5EF4-FFF2-40B4-BE49-F238E27FC236}">
                <a16:creationId xmlns:a16="http://schemas.microsoft.com/office/drawing/2014/main" id="{C75E47B3-FFF0-F7F9-4421-E012F00E0DE6}"/>
              </a:ext>
            </a:extLst>
          </p:cNvPr>
          <p:cNvSpPr/>
          <p:nvPr/>
        </p:nvSpPr>
        <p:spPr>
          <a:xfrm rot="10800000">
            <a:off x="10125263" y="5102473"/>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AAAC59FE-A16B-81DF-0758-B6E58540587A}"/>
              </a:ext>
            </a:extLst>
          </p:cNvPr>
          <p:cNvSpPr txBox="1"/>
          <p:nvPr/>
        </p:nvSpPr>
        <p:spPr>
          <a:xfrm>
            <a:off x="4652582" y="4991506"/>
            <a:ext cx="2799395" cy="369332"/>
          </a:xfrm>
          <a:prstGeom prst="rect">
            <a:avLst/>
          </a:prstGeom>
          <a:noFill/>
        </p:spPr>
        <p:txBody>
          <a:bodyPr wrap="square" rtlCol="0">
            <a:spAutoFit/>
          </a:bodyPr>
          <a:lstStyle/>
          <a:p>
            <a:r>
              <a:rPr lang="fr-FR">
                <a:solidFill>
                  <a:schemeClr val="accent1"/>
                </a:solidFill>
              </a:rPr>
              <a:t>Choisissez la durée</a:t>
            </a:r>
          </a:p>
        </p:txBody>
      </p:sp>
      <p:sp>
        <p:nvSpPr>
          <p:cNvPr id="17" name="ZoneTexte 16">
            <a:extLst>
              <a:ext uri="{FF2B5EF4-FFF2-40B4-BE49-F238E27FC236}">
                <a16:creationId xmlns:a16="http://schemas.microsoft.com/office/drawing/2014/main" id="{D882D969-E964-5F94-9E2A-9CCE42745547}"/>
              </a:ext>
            </a:extLst>
          </p:cNvPr>
          <p:cNvSpPr txBox="1"/>
          <p:nvPr/>
        </p:nvSpPr>
        <p:spPr>
          <a:xfrm>
            <a:off x="231919" y="932927"/>
            <a:ext cx="5874718" cy="646331"/>
          </a:xfrm>
          <a:prstGeom prst="rect">
            <a:avLst/>
          </a:prstGeom>
          <a:solidFill>
            <a:schemeClr val="bg1"/>
          </a:solidFill>
        </p:spPr>
        <p:txBody>
          <a:bodyPr wrap="square" rtlCol="0">
            <a:spAutoFit/>
          </a:bodyPr>
          <a:lstStyle/>
          <a:p>
            <a:r>
              <a:rPr lang="fr-FR"/>
              <a:t>Champs de saisie des données à paramétrer pour un topic. Tous les champs sont obligatoires  </a:t>
            </a:r>
          </a:p>
        </p:txBody>
      </p:sp>
      <p:cxnSp>
        <p:nvCxnSpPr>
          <p:cNvPr id="18" name="Connecteur droit avec flèche 17">
            <a:extLst>
              <a:ext uri="{FF2B5EF4-FFF2-40B4-BE49-F238E27FC236}">
                <a16:creationId xmlns:a16="http://schemas.microsoft.com/office/drawing/2014/main" id="{8A21494E-6752-F09B-F6E6-A9F1B3D0C912}"/>
              </a:ext>
            </a:extLst>
          </p:cNvPr>
          <p:cNvCxnSpPr>
            <a:cxnSpLocks/>
            <a:stCxn id="27" idx="1"/>
            <a:endCxn id="17" idx="2"/>
          </p:cNvCxnSpPr>
          <p:nvPr/>
        </p:nvCxnSpPr>
        <p:spPr>
          <a:xfrm flipH="1" flipV="1">
            <a:off x="3169278" y="1579258"/>
            <a:ext cx="1449613" cy="58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540131F1-95E9-B242-C36A-60206FFDCB6D}"/>
              </a:ext>
            </a:extLst>
          </p:cNvPr>
          <p:cNvCxnSpPr>
            <a:cxnSpLocks/>
            <a:stCxn id="36" idx="1"/>
            <a:endCxn id="17" idx="2"/>
          </p:cNvCxnSpPr>
          <p:nvPr/>
        </p:nvCxnSpPr>
        <p:spPr>
          <a:xfrm flipH="1" flipV="1">
            <a:off x="3169278" y="1579258"/>
            <a:ext cx="1449613" cy="120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FC05D469-76E0-68E7-E1F6-8309F0B74638}"/>
              </a:ext>
            </a:extLst>
          </p:cNvPr>
          <p:cNvCxnSpPr>
            <a:cxnSpLocks/>
            <a:stCxn id="48" idx="1"/>
            <a:endCxn id="17" idx="2"/>
          </p:cNvCxnSpPr>
          <p:nvPr/>
        </p:nvCxnSpPr>
        <p:spPr>
          <a:xfrm flipH="1" flipV="1">
            <a:off x="3169278" y="1579258"/>
            <a:ext cx="1479389" cy="179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E8198DE1-59C5-8F78-FBE8-50E8A4CB0C5E}"/>
              </a:ext>
            </a:extLst>
          </p:cNvPr>
          <p:cNvCxnSpPr>
            <a:cxnSpLocks/>
            <a:stCxn id="40" idx="1"/>
            <a:endCxn id="17" idx="2"/>
          </p:cNvCxnSpPr>
          <p:nvPr/>
        </p:nvCxnSpPr>
        <p:spPr>
          <a:xfrm flipH="1" flipV="1">
            <a:off x="3169278" y="1579258"/>
            <a:ext cx="1479389" cy="217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8E3F4C83-6A08-31F8-DA59-CDB0C7B37DB7}"/>
              </a:ext>
            </a:extLst>
          </p:cNvPr>
          <p:cNvCxnSpPr>
            <a:cxnSpLocks/>
            <a:stCxn id="49" idx="1"/>
            <a:endCxn id="17" idx="2"/>
          </p:cNvCxnSpPr>
          <p:nvPr/>
        </p:nvCxnSpPr>
        <p:spPr>
          <a:xfrm flipH="1" flipV="1">
            <a:off x="3169278" y="1579258"/>
            <a:ext cx="1479389" cy="2619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4BC7B145-FA25-FC3D-689E-5ABDE3BA3822}"/>
              </a:ext>
            </a:extLst>
          </p:cNvPr>
          <p:cNvCxnSpPr>
            <a:cxnSpLocks/>
            <a:stCxn id="55" idx="1"/>
            <a:endCxn id="17" idx="2"/>
          </p:cNvCxnSpPr>
          <p:nvPr/>
        </p:nvCxnSpPr>
        <p:spPr>
          <a:xfrm flipH="1" flipV="1">
            <a:off x="3169278" y="1579258"/>
            <a:ext cx="1479389" cy="310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68268979-4797-E584-E6AD-42BD2DA2E512}"/>
              </a:ext>
            </a:extLst>
          </p:cNvPr>
          <p:cNvCxnSpPr>
            <a:cxnSpLocks/>
            <a:stCxn id="46" idx="1"/>
            <a:endCxn id="17" idx="2"/>
          </p:cNvCxnSpPr>
          <p:nvPr/>
        </p:nvCxnSpPr>
        <p:spPr>
          <a:xfrm flipH="1" flipV="1">
            <a:off x="3169278" y="1579258"/>
            <a:ext cx="1445706" cy="361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9C68FE00-994C-27D2-B545-2184E04E179D}"/>
              </a:ext>
            </a:extLst>
          </p:cNvPr>
          <p:cNvSpPr txBox="1"/>
          <p:nvPr/>
        </p:nvSpPr>
        <p:spPr>
          <a:xfrm>
            <a:off x="6320276" y="582824"/>
            <a:ext cx="5549465" cy="1200329"/>
          </a:xfrm>
          <a:prstGeom prst="rect">
            <a:avLst/>
          </a:prstGeom>
          <a:solidFill>
            <a:schemeClr val="bg1"/>
          </a:solidFill>
        </p:spPr>
        <p:txBody>
          <a:bodyPr wrap="square" rtlCol="0">
            <a:spAutoFit/>
          </a:bodyPr>
          <a:lstStyle/>
          <a:p>
            <a:r>
              <a:rPr lang="fr-FR"/>
              <a:t>Liste déroulante permettant de choisir la fréquence de captation (dans un premier temps, un seul choix. A terme, des fréquences plus courtes seront possibles) : </a:t>
            </a:r>
          </a:p>
          <a:p>
            <a:r>
              <a:rPr lang="fr-FR"/>
              <a:t>Quotidien</a:t>
            </a:r>
          </a:p>
        </p:txBody>
      </p:sp>
      <p:cxnSp>
        <p:nvCxnSpPr>
          <p:cNvPr id="67" name="Connecteur droit avec flèche 66">
            <a:extLst>
              <a:ext uri="{FF2B5EF4-FFF2-40B4-BE49-F238E27FC236}">
                <a16:creationId xmlns:a16="http://schemas.microsoft.com/office/drawing/2014/main" id="{641FFA02-6140-A89A-F723-66E3B99AF9A7}"/>
              </a:ext>
            </a:extLst>
          </p:cNvPr>
          <p:cNvCxnSpPr>
            <a:cxnSpLocks/>
            <a:stCxn id="38" idx="0"/>
            <a:endCxn id="66" idx="2"/>
          </p:cNvCxnSpPr>
          <p:nvPr/>
        </p:nvCxnSpPr>
        <p:spPr>
          <a:xfrm flipV="1">
            <a:off x="7508381" y="1783153"/>
            <a:ext cx="1586628" cy="144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5F5E7FB4-1196-4D57-AF08-897D88664FDC}"/>
              </a:ext>
            </a:extLst>
          </p:cNvPr>
          <p:cNvSpPr txBox="1"/>
          <p:nvPr/>
        </p:nvSpPr>
        <p:spPr>
          <a:xfrm>
            <a:off x="7620540" y="3859629"/>
            <a:ext cx="4593114" cy="1200329"/>
          </a:xfrm>
          <a:prstGeom prst="rect">
            <a:avLst/>
          </a:prstGeom>
          <a:solidFill>
            <a:schemeClr val="bg1"/>
          </a:solidFill>
        </p:spPr>
        <p:txBody>
          <a:bodyPr wrap="square" rtlCol="0">
            <a:spAutoFit/>
          </a:bodyPr>
          <a:lstStyle/>
          <a:p>
            <a:r>
              <a:rPr lang="fr-FR"/>
              <a:t>Champ date avec possibilité soit de saisir directement la date soit de cliquer sur le calendrier pour sélectionner la date dans le calendrier</a:t>
            </a:r>
          </a:p>
        </p:txBody>
      </p:sp>
      <p:cxnSp>
        <p:nvCxnSpPr>
          <p:cNvPr id="87" name="Connecteur droit avec flèche 86">
            <a:extLst>
              <a:ext uri="{FF2B5EF4-FFF2-40B4-BE49-F238E27FC236}">
                <a16:creationId xmlns:a16="http://schemas.microsoft.com/office/drawing/2014/main" id="{162DEFEB-4602-4AE7-0F3B-A50EFB9B8B27}"/>
              </a:ext>
            </a:extLst>
          </p:cNvPr>
          <p:cNvCxnSpPr>
            <a:cxnSpLocks/>
            <a:stCxn id="49" idx="3"/>
            <a:endCxn id="72" idx="1"/>
          </p:cNvCxnSpPr>
          <p:nvPr/>
        </p:nvCxnSpPr>
        <p:spPr>
          <a:xfrm>
            <a:off x="7448062" y="4198634"/>
            <a:ext cx="172478" cy="26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52D65A6E-3C92-9F85-EBF0-87211A4235D8}"/>
              </a:ext>
            </a:extLst>
          </p:cNvPr>
          <p:cNvCxnSpPr>
            <a:cxnSpLocks/>
            <a:stCxn id="55" idx="3"/>
            <a:endCxn id="72" idx="1"/>
          </p:cNvCxnSpPr>
          <p:nvPr/>
        </p:nvCxnSpPr>
        <p:spPr>
          <a:xfrm flipV="1">
            <a:off x="7448062" y="4459794"/>
            <a:ext cx="172478" cy="22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C829A78-6718-2796-3B82-D621E35BF16E}"/>
              </a:ext>
            </a:extLst>
          </p:cNvPr>
          <p:cNvSpPr txBox="1"/>
          <p:nvPr/>
        </p:nvSpPr>
        <p:spPr>
          <a:xfrm>
            <a:off x="1289544" y="5483024"/>
            <a:ext cx="6049970" cy="1477328"/>
          </a:xfrm>
          <a:prstGeom prst="rect">
            <a:avLst/>
          </a:prstGeom>
          <a:solidFill>
            <a:schemeClr val="bg1"/>
          </a:solidFill>
        </p:spPr>
        <p:txBody>
          <a:bodyPr wrap="square" rtlCol="0">
            <a:spAutoFit/>
          </a:bodyPr>
          <a:lstStyle/>
          <a:p>
            <a:r>
              <a:rPr lang="fr-FR"/>
              <a:t>Liste déroulante permettant de choisir la durée de rétention:</a:t>
            </a:r>
          </a:p>
          <a:p>
            <a:r>
              <a:rPr lang="fr-FR"/>
              <a:t>30 jours</a:t>
            </a:r>
          </a:p>
          <a:p>
            <a:r>
              <a:rPr lang="fr-FR"/>
              <a:t>90 jours</a:t>
            </a:r>
          </a:p>
          <a:p>
            <a:r>
              <a:rPr lang="fr-FR"/>
              <a:t>6 mois</a:t>
            </a:r>
          </a:p>
          <a:p>
            <a:r>
              <a:rPr lang="fr-FR"/>
              <a:t>1 an </a:t>
            </a:r>
          </a:p>
        </p:txBody>
      </p:sp>
      <p:cxnSp>
        <p:nvCxnSpPr>
          <p:cNvPr id="95" name="Connecteur droit avec flèche 94">
            <a:extLst>
              <a:ext uri="{FF2B5EF4-FFF2-40B4-BE49-F238E27FC236}">
                <a16:creationId xmlns:a16="http://schemas.microsoft.com/office/drawing/2014/main" id="{32686778-D8AC-7FD9-71D3-B93005625D35}"/>
              </a:ext>
            </a:extLst>
          </p:cNvPr>
          <p:cNvCxnSpPr>
            <a:cxnSpLocks/>
            <a:stCxn id="58" idx="2"/>
            <a:endCxn id="94" idx="0"/>
          </p:cNvCxnSpPr>
          <p:nvPr/>
        </p:nvCxnSpPr>
        <p:spPr>
          <a:xfrm flipH="1">
            <a:off x="4314529" y="5360838"/>
            <a:ext cx="1737751" cy="12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riangle isocèle 18">
            <a:extLst>
              <a:ext uri="{FF2B5EF4-FFF2-40B4-BE49-F238E27FC236}">
                <a16:creationId xmlns:a16="http://schemas.microsoft.com/office/drawing/2014/main" id="{8D856452-35BF-B1A6-B22B-6D2165705E4B}"/>
              </a:ext>
            </a:extLst>
          </p:cNvPr>
          <p:cNvSpPr/>
          <p:nvPr/>
        </p:nvSpPr>
        <p:spPr>
          <a:xfrm rot="10800000">
            <a:off x="10115122" y="2062677"/>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702CADBB-0010-427B-F76B-A68515EAD59F}"/>
              </a:ext>
            </a:extLst>
          </p:cNvPr>
          <p:cNvSpPr txBox="1"/>
          <p:nvPr/>
        </p:nvSpPr>
        <p:spPr>
          <a:xfrm>
            <a:off x="4614984" y="1974901"/>
            <a:ext cx="2799395" cy="369332"/>
          </a:xfrm>
          <a:prstGeom prst="rect">
            <a:avLst/>
          </a:prstGeom>
          <a:noFill/>
        </p:spPr>
        <p:txBody>
          <a:bodyPr wrap="square" rtlCol="0">
            <a:spAutoFit/>
          </a:bodyPr>
          <a:lstStyle/>
          <a:p>
            <a:r>
              <a:rPr lang="fr-FR">
                <a:solidFill>
                  <a:schemeClr val="accent1"/>
                </a:solidFill>
              </a:rPr>
              <a:t>Choisissez le topic</a:t>
            </a:r>
          </a:p>
        </p:txBody>
      </p:sp>
      <p:cxnSp>
        <p:nvCxnSpPr>
          <p:cNvPr id="21" name="Connecteur droit avec flèche 20">
            <a:extLst>
              <a:ext uri="{FF2B5EF4-FFF2-40B4-BE49-F238E27FC236}">
                <a16:creationId xmlns:a16="http://schemas.microsoft.com/office/drawing/2014/main" id="{D1FB02E0-A92B-5735-B136-EF71FC9CCFE2}"/>
              </a:ext>
            </a:extLst>
          </p:cNvPr>
          <p:cNvCxnSpPr>
            <a:cxnSpLocks/>
            <a:endCxn id="26" idx="3"/>
          </p:cNvCxnSpPr>
          <p:nvPr/>
        </p:nvCxnSpPr>
        <p:spPr>
          <a:xfrm flipH="1">
            <a:off x="2008827" y="2401738"/>
            <a:ext cx="2625645" cy="145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A35F4C5E-F49D-E7D3-89A3-FB94C268F470}"/>
              </a:ext>
            </a:extLst>
          </p:cNvPr>
          <p:cNvSpPr txBox="1"/>
          <p:nvPr/>
        </p:nvSpPr>
        <p:spPr>
          <a:xfrm>
            <a:off x="193637" y="2291820"/>
            <a:ext cx="1815190" cy="3139321"/>
          </a:xfrm>
          <a:prstGeom prst="rect">
            <a:avLst/>
          </a:prstGeom>
          <a:solidFill>
            <a:schemeClr val="bg1"/>
          </a:solidFill>
        </p:spPr>
        <p:txBody>
          <a:bodyPr wrap="square" rtlCol="0">
            <a:spAutoFit/>
          </a:bodyPr>
          <a:lstStyle/>
          <a:p>
            <a:r>
              <a:rPr lang="fr-FR"/>
              <a:t>Liste déroulante permettant de choisir le topic parmi les topics présents dans Kafka et récupérer via l’API. N’affichez que ceux n’étant pas déjà ingéré en </a:t>
            </a:r>
            <a:r>
              <a:rPr lang="fr-FR" err="1"/>
              <a:t>raw</a:t>
            </a:r>
            <a:r>
              <a:rPr lang="fr-FR"/>
              <a:t>. </a:t>
            </a:r>
          </a:p>
        </p:txBody>
      </p:sp>
    </p:spTree>
    <p:extLst>
      <p:ext uri="{BB962C8B-B14F-4D97-AF65-F5344CB8AC3E}">
        <p14:creationId xmlns:p14="http://schemas.microsoft.com/office/powerpoint/2010/main" val="334550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pPr defTabSz="914400">
              <a:lnSpc>
                <a:spcPct val="90000"/>
              </a:lnSpc>
              <a:spcBef>
                <a:spcPts val="1400"/>
              </a:spcBef>
              <a:buClr>
                <a:schemeClr val="accent1"/>
              </a:buClr>
              <a:buSzPct val="80000"/>
            </a:pPr>
            <a:r>
              <a:rPr lang="fr-FR" sz="3600">
                <a:solidFill>
                  <a:srgbClr val="00925A"/>
                </a:solidFill>
                <a:latin typeface="BNPPSansCondensed" panose="02000000000000000000" pitchFamily="2" charset="0"/>
              </a:rPr>
              <a:t>Ecran 2 – Ecran de paramétrage – fonctionnement (2/2)</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12</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 coins arrondis 33">
            <a:extLst>
              <a:ext uri="{FF2B5EF4-FFF2-40B4-BE49-F238E27FC236}">
                <a16:creationId xmlns:a16="http://schemas.microsoft.com/office/drawing/2014/main" id="{C8DBA2FF-5735-FBFC-B0BB-806CBB8F841A}"/>
              </a:ext>
            </a:extLst>
          </p:cNvPr>
          <p:cNvSpPr/>
          <p:nvPr/>
        </p:nvSpPr>
        <p:spPr>
          <a:xfrm>
            <a:off x="8914313" y="5459380"/>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Enregistrer</a:t>
            </a:r>
          </a:p>
        </p:txBody>
      </p:sp>
      <p:sp>
        <p:nvSpPr>
          <p:cNvPr id="19" name="Rectangle : coins arrondis 18">
            <a:extLst>
              <a:ext uri="{FF2B5EF4-FFF2-40B4-BE49-F238E27FC236}">
                <a16:creationId xmlns:a16="http://schemas.microsoft.com/office/drawing/2014/main" id="{89979B1F-E30D-AD6B-BBC5-710C57F9EE7D}"/>
              </a:ext>
            </a:extLst>
          </p:cNvPr>
          <p:cNvSpPr/>
          <p:nvPr/>
        </p:nvSpPr>
        <p:spPr>
          <a:xfrm>
            <a:off x="7339513" y="5459380"/>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Retour</a:t>
            </a:r>
          </a:p>
        </p:txBody>
      </p:sp>
      <p:sp>
        <p:nvSpPr>
          <p:cNvPr id="17" name="ZoneTexte 16">
            <a:extLst>
              <a:ext uri="{FF2B5EF4-FFF2-40B4-BE49-F238E27FC236}">
                <a16:creationId xmlns:a16="http://schemas.microsoft.com/office/drawing/2014/main" id="{7BB6F36C-C057-2C87-2E19-E4862654CA8F}"/>
              </a:ext>
            </a:extLst>
          </p:cNvPr>
          <p:cNvSpPr txBox="1"/>
          <p:nvPr/>
        </p:nvSpPr>
        <p:spPr>
          <a:xfrm>
            <a:off x="6860033" y="2176418"/>
            <a:ext cx="4593114" cy="2308324"/>
          </a:xfrm>
          <a:prstGeom prst="rect">
            <a:avLst/>
          </a:prstGeom>
          <a:solidFill>
            <a:schemeClr val="bg1"/>
          </a:solidFill>
        </p:spPr>
        <p:txBody>
          <a:bodyPr wrap="square" rtlCol="0">
            <a:spAutoFit/>
          </a:bodyPr>
          <a:lstStyle/>
          <a:p>
            <a:r>
              <a:rPr lang="fr-FR"/>
              <a:t>Bouton permettant d’enregistrer la saisie dans les champs. </a:t>
            </a:r>
          </a:p>
          <a:p>
            <a:r>
              <a:rPr lang="fr-FR"/>
              <a:t>Si en mode création, alors le topic est créer et un retour sur la page d’accueil avec la liste des topics mises à jour avec le nouveau topic. </a:t>
            </a:r>
          </a:p>
          <a:p>
            <a:r>
              <a:rPr lang="fr-FR"/>
              <a:t>Si mode modification, alors le topic est modifié et un retour sur la page d’accueil avec la liste des topics corrigée. </a:t>
            </a:r>
          </a:p>
        </p:txBody>
      </p:sp>
      <p:cxnSp>
        <p:nvCxnSpPr>
          <p:cNvPr id="20" name="Connecteur droit avec flèche 19">
            <a:extLst>
              <a:ext uri="{FF2B5EF4-FFF2-40B4-BE49-F238E27FC236}">
                <a16:creationId xmlns:a16="http://schemas.microsoft.com/office/drawing/2014/main" id="{86262BB7-1EAF-DB7E-C9F4-DDC16AD3D42D}"/>
              </a:ext>
            </a:extLst>
          </p:cNvPr>
          <p:cNvCxnSpPr>
            <a:stCxn id="17" idx="2"/>
            <a:endCxn id="34" idx="0"/>
          </p:cNvCxnSpPr>
          <p:nvPr/>
        </p:nvCxnSpPr>
        <p:spPr>
          <a:xfrm>
            <a:off x="9156590" y="4484742"/>
            <a:ext cx="416588" cy="974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3DD913A5-FF90-79AE-B5A9-FD901D0417D4}"/>
              </a:ext>
            </a:extLst>
          </p:cNvPr>
          <p:cNvSpPr txBox="1"/>
          <p:nvPr/>
        </p:nvSpPr>
        <p:spPr>
          <a:xfrm>
            <a:off x="1478203" y="2176418"/>
            <a:ext cx="4593114" cy="1200329"/>
          </a:xfrm>
          <a:prstGeom prst="rect">
            <a:avLst/>
          </a:prstGeom>
          <a:solidFill>
            <a:schemeClr val="bg1"/>
          </a:solidFill>
        </p:spPr>
        <p:txBody>
          <a:bodyPr wrap="square" rtlCol="0">
            <a:spAutoFit/>
          </a:bodyPr>
          <a:lstStyle/>
          <a:p>
            <a:r>
              <a:rPr lang="fr-FR"/>
              <a:t>Bouton permettant de revenir à la page d’accueil avec la liste des topics non modifiée. </a:t>
            </a:r>
          </a:p>
          <a:p>
            <a:r>
              <a:rPr lang="fr-FR"/>
              <a:t>Ce bouton annule la saisie et ne prend pas en compte la création et/ou la modification. </a:t>
            </a:r>
          </a:p>
        </p:txBody>
      </p:sp>
      <p:cxnSp>
        <p:nvCxnSpPr>
          <p:cNvPr id="23" name="Connecteur droit avec flèche 22">
            <a:extLst>
              <a:ext uri="{FF2B5EF4-FFF2-40B4-BE49-F238E27FC236}">
                <a16:creationId xmlns:a16="http://schemas.microsoft.com/office/drawing/2014/main" id="{DFB7FA83-1C7E-4FEF-ABB5-638F1136496D}"/>
              </a:ext>
            </a:extLst>
          </p:cNvPr>
          <p:cNvCxnSpPr>
            <a:cxnSpLocks/>
            <a:stCxn id="21" idx="2"/>
            <a:endCxn id="19" idx="0"/>
          </p:cNvCxnSpPr>
          <p:nvPr/>
        </p:nvCxnSpPr>
        <p:spPr>
          <a:xfrm>
            <a:off x="3774760" y="3376747"/>
            <a:ext cx="4223618" cy="208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58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FD4C07F3-25BC-496A-836A-F92FAC810269}"/>
              </a:ext>
            </a:extLst>
          </p:cNvPr>
          <p:cNvSpPr/>
          <p:nvPr/>
        </p:nvSpPr>
        <p:spPr>
          <a:xfrm>
            <a:off x="828995" y="1942974"/>
            <a:ext cx="10542213" cy="25174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tx1">
                    <a:lumMod val="50000"/>
                    <a:lumOff val="50000"/>
                  </a:schemeClr>
                </a:solidFill>
              </a:rPr>
              <a:t>La création de l’application CAPTOP s’inscrit dans le cadre du projet EVENTURE afin de permettre de gérer et respecter la gouvernance des topics à ingérer en </a:t>
            </a:r>
            <a:r>
              <a:rPr lang="fr-FR" err="1">
                <a:solidFill>
                  <a:schemeClr val="tx1">
                    <a:lumMod val="50000"/>
                    <a:lumOff val="50000"/>
                  </a:schemeClr>
                </a:solidFill>
              </a:rPr>
              <a:t>raw</a:t>
            </a:r>
            <a:r>
              <a:rPr lang="fr-FR">
                <a:solidFill>
                  <a:schemeClr val="tx1">
                    <a:lumMod val="50000"/>
                    <a:lumOff val="50000"/>
                  </a:schemeClr>
                </a:solidFill>
              </a:rPr>
              <a:t>. </a:t>
            </a:r>
          </a:p>
          <a:p>
            <a:endParaRPr lang="fr-FR">
              <a:solidFill>
                <a:schemeClr val="tx1">
                  <a:lumMod val="50000"/>
                  <a:lumOff val="50000"/>
                </a:schemeClr>
              </a:solidFill>
            </a:endParaRPr>
          </a:p>
          <a:p>
            <a:r>
              <a:rPr lang="fr-FR">
                <a:solidFill>
                  <a:schemeClr val="tx1">
                    <a:lumMod val="50000"/>
                    <a:lumOff val="50000"/>
                  </a:schemeClr>
                </a:solidFill>
              </a:rPr>
              <a:t>L’application CAPTOP a pour objectif de gérer les ingestions automatiques dans la </a:t>
            </a:r>
            <a:r>
              <a:rPr lang="fr-FR" err="1">
                <a:solidFill>
                  <a:schemeClr val="tx1">
                    <a:lumMod val="50000"/>
                    <a:lumOff val="50000"/>
                  </a:schemeClr>
                </a:solidFill>
              </a:rPr>
              <a:t>raw</a:t>
            </a:r>
            <a:r>
              <a:rPr lang="fr-FR">
                <a:solidFill>
                  <a:schemeClr val="tx1">
                    <a:lumMod val="50000"/>
                    <a:lumOff val="50000"/>
                  </a:schemeClr>
                </a:solidFill>
              </a:rPr>
              <a:t>. Elle doit permettre au </a:t>
            </a:r>
            <a:r>
              <a:rPr lang="fr-FR" err="1">
                <a:solidFill>
                  <a:schemeClr val="tx1">
                    <a:lumMod val="50000"/>
                    <a:lumOff val="50000"/>
                  </a:schemeClr>
                </a:solidFill>
              </a:rPr>
              <a:t>DataOffice</a:t>
            </a:r>
            <a:r>
              <a:rPr lang="fr-FR">
                <a:solidFill>
                  <a:schemeClr val="tx1">
                    <a:lumMod val="50000"/>
                    <a:lumOff val="50000"/>
                  </a:schemeClr>
                </a:solidFill>
              </a:rPr>
              <a:t> France de paramétrer les topics (dans un second temps, peut être d’autres types de fichiers) qui seront ingérés automatiquement dans la </a:t>
            </a:r>
            <a:r>
              <a:rPr lang="fr-FR" err="1">
                <a:solidFill>
                  <a:schemeClr val="tx1">
                    <a:lumMod val="50000"/>
                    <a:lumOff val="50000"/>
                  </a:schemeClr>
                </a:solidFill>
              </a:rPr>
              <a:t>raw</a:t>
            </a:r>
            <a:r>
              <a:rPr lang="fr-FR">
                <a:solidFill>
                  <a:schemeClr val="tx1">
                    <a:lumMod val="50000"/>
                    <a:lumOff val="50000"/>
                  </a:schemeClr>
                </a:solidFill>
              </a:rPr>
              <a:t>. </a:t>
            </a:r>
          </a:p>
          <a:p>
            <a:r>
              <a:rPr lang="fr-FR">
                <a:solidFill>
                  <a:schemeClr val="tx1">
                    <a:lumMod val="50000"/>
                    <a:lumOff val="50000"/>
                  </a:schemeClr>
                </a:solidFill>
              </a:rPr>
              <a:t>Le Data Office France doit pouvoir créer des nouveaux topics à ingérer, consulter, modifier et supprimer des topics déjà ingérés par la </a:t>
            </a:r>
            <a:r>
              <a:rPr lang="fr-FR" err="1">
                <a:solidFill>
                  <a:schemeClr val="tx1">
                    <a:lumMod val="50000"/>
                    <a:lumOff val="50000"/>
                  </a:schemeClr>
                </a:solidFill>
              </a:rPr>
              <a:t>raw</a:t>
            </a:r>
            <a:r>
              <a:rPr lang="fr-FR">
                <a:solidFill>
                  <a:schemeClr val="tx1">
                    <a:lumMod val="50000"/>
                    <a:lumOff val="50000"/>
                  </a:schemeClr>
                </a:solidFill>
              </a:rPr>
              <a:t>. </a:t>
            </a:r>
          </a:p>
          <a:p>
            <a:endParaRPr lang="fr-FR">
              <a:solidFill>
                <a:schemeClr val="tx1">
                  <a:lumMod val="50000"/>
                  <a:lumOff val="50000"/>
                </a:schemeClr>
              </a:solidFill>
            </a:endParaRPr>
          </a:p>
        </p:txBody>
      </p:sp>
      <p:sp>
        <p:nvSpPr>
          <p:cNvPr id="3" name="Espace réservé du numéro de diapositive 2">
            <a:extLst>
              <a:ext uri="{FF2B5EF4-FFF2-40B4-BE49-F238E27FC236}">
                <a16:creationId xmlns:a16="http://schemas.microsoft.com/office/drawing/2014/main" id="{99EE6BA2-6C2F-43B6-B267-4940414D6829}"/>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2</a:t>
            </a:fld>
            <a:endParaRPr lang="en-GB">
              <a:solidFill>
                <a:srgbClr val="000000"/>
              </a:solidFill>
            </a:endParaRPr>
          </a:p>
        </p:txBody>
      </p:sp>
      <p:sp>
        <p:nvSpPr>
          <p:cNvPr id="7" name="Sous-titre 1">
            <a:extLst>
              <a:ext uri="{FF2B5EF4-FFF2-40B4-BE49-F238E27FC236}">
                <a16:creationId xmlns:a16="http://schemas.microsoft.com/office/drawing/2014/main" id="{C9CADC37-98BD-40AB-A349-14483A19C7AD}"/>
              </a:ext>
            </a:extLst>
          </p:cNvPr>
          <p:cNvSpPr txBox="1">
            <a:spLocks/>
          </p:cNvSpPr>
          <p:nvPr/>
        </p:nvSpPr>
        <p:spPr>
          <a:xfrm>
            <a:off x="455673" y="394343"/>
            <a:ext cx="11384470" cy="432000"/>
          </a:xfrm>
          <a:prstGeom prst="rect">
            <a:avLst/>
          </a:prstGeom>
        </p:spPr>
        <p:txBody>
          <a:bodyPr vert="horz" lIns="0" tIns="45720" rIns="91440" bIns="45720" rtlCol="0" anchor="ctr">
            <a:noAutofit/>
          </a:bodyPr>
          <a:lstStyle>
            <a:lvl1pPr marL="0" indent="0" algn="l" defTabSz="914400" rtl="0" eaLnBrk="1" latinLnBrk="0" hangingPunct="1">
              <a:lnSpc>
                <a:spcPct val="90000"/>
              </a:lnSpc>
              <a:spcBef>
                <a:spcPts val="1400"/>
              </a:spcBef>
              <a:buClr>
                <a:schemeClr val="accent1"/>
              </a:buClr>
              <a:buSzPct val="80000"/>
              <a:buFont typeface="Corbel" pitchFamily="34" charset="0"/>
              <a:buNone/>
              <a:defRPr lang="en-GB" sz="3599" b="0" i="0" u="none" strike="noStrike" kern="1200" baseline="0" noProof="0" dirty="0">
                <a:solidFill>
                  <a:srgbClr val="00925A"/>
                </a:solidFill>
                <a:latin typeface="BNPPSansCondensed" panose="02000000000000000000" pitchFamily="2" charset="0"/>
                <a:ea typeface="+mn-ea"/>
                <a:cs typeface="+mn-cs"/>
              </a:defRPr>
            </a:lvl1pPr>
            <a:lvl2pPr marL="607269"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tx1">
                    <a:tint val="75000"/>
                  </a:schemeClr>
                </a:solidFill>
                <a:latin typeface="+mn-lt"/>
                <a:ea typeface="+mn-ea"/>
                <a:cs typeface="+mn-cs"/>
              </a:defRPr>
            </a:lvl2pPr>
            <a:lvl3pPr marL="1214537"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tx1">
                    <a:tint val="75000"/>
                  </a:schemeClr>
                </a:solidFill>
                <a:latin typeface="+mn-lt"/>
                <a:ea typeface="+mn-ea"/>
                <a:cs typeface="+mn-cs"/>
              </a:defRPr>
            </a:lvl3pPr>
            <a:lvl4pPr marL="1821807"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4pPr>
            <a:lvl5pPr marL="2429075"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5pPr>
            <a:lvl6pPr marL="3036344"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6pPr>
            <a:lvl7pPr marL="3643612"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7pPr>
            <a:lvl8pPr marL="4250881"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8pPr>
            <a:lvl9pPr marL="485815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1600" kern="1200">
                <a:solidFill>
                  <a:schemeClr val="tx1">
                    <a:tint val="75000"/>
                  </a:schemeClr>
                </a:solidFill>
                <a:latin typeface="+mn-lt"/>
                <a:ea typeface="+mn-ea"/>
                <a:cs typeface="+mn-cs"/>
              </a:defRPr>
            </a:lvl9pPr>
          </a:lstStyle>
          <a:p>
            <a:r>
              <a:rPr lang="fr-FR"/>
              <a:t>Contexte et Objectif</a:t>
            </a:r>
          </a:p>
        </p:txBody>
      </p:sp>
      <p:grpSp>
        <p:nvGrpSpPr>
          <p:cNvPr id="9" name="Groupe 8">
            <a:extLst>
              <a:ext uri="{FF2B5EF4-FFF2-40B4-BE49-F238E27FC236}">
                <a16:creationId xmlns:a16="http://schemas.microsoft.com/office/drawing/2014/main" id="{C6CC2B07-6FD6-4C0C-B6F5-26F816F52E64}"/>
              </a:ext>
            </a:extLst>
          </p:cNvPr>
          <p:cNvGrpSpPr/>
          <p:nvPr/>
        </p:nvGrpSpPr>
        <p:grpSpPr>
          <a:xfrm>
            <a:off x="5888799" y="5117218"/>
            <a:ext cx="1823061" cy="790156"/>
            <a:chOff x="4752567" y="1106299"/>
            <a:chExt cx="2143694" cy="1096346"/>
          </a:xfrm>
        </p:grpSpPr>
        <p:grpSp>
          <p:nvGrpSpPr>
            <p:cNvPr id="10" name="Groupe 9">
              <a:extLst>
                <a:ext uri="{FF2B5EF4-FFF2-40B4-BE49-F238E27FC236}">
                  <a16:creationId xmlns:a16="http://schemas.microsoft.com/office/drawing/2014/main" id="{F30C2C13-FE8A-485D-8AF8-919F7A22AFBD}"/>
                </a:ext>
              </a:extLst>
            </p:cNvPr>
            <p:cNvGrpSpPr/>
            <p:nvPr/>
          </p:nvGrpSpPr>
          <p:grpSpPr>
            <a:xfrm>
              <a:off x="4752567" y="1106299"/>
              <a:ext cx="2143694" cy="660589"/>
              <a:chOff x="10016330" y="2998710"/>
              <a:chExt cx="2143694" cy="660589"/>
            </a:xfrm>
          </p:grpSpPr>
          <p:sp>
            <p:nvSpPr>
              <p:cNvPr id="14" name="Forme libre : forme 13">
                <a:extLst>
                  <a:ext uri="{FF2B5EF4-FFF2-40B4-BE49-F238E27FC236}">
                    <a16:creationId xmlns:a16="http://schemas.microsoft.com/office/drawing/2014/main" id="{A0A52A1E-FAB9-401E-9222-523C2AC32A9D}"/>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5" name="Forme libre : forme 14">
                <a:extLst>
                  <a:ext uri="{FF2B5EF4-FFF2-40B4-BE49-F238E27FC236}">
                    <a16:creationId xmlns:a16="http://schemas.microsoft.com/office/drawing/2014/main" id="{2664B883-00F8-4E37-83B8-4C5A70F7E14C}"/>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6" name="Forme libre : forme 15">
                <a:extLst>
                  <a:ext uri="{FF2B5EF4-FFF2-40B4-BE49-F238E27FC236}">
                    <a16:creationId xmlns:a16="http://schemas.microsoft.com/office/drawing/2014/main" id="{C09C88A3-795B-456A-BE33-5326DAD3A3AC}"/>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7" name="ZoneTexte 16">
                <a:extLst>
                  <a:ext uri="{FF2B5EF4-FFF2-40B4-BE49-F238E27FC236}">
                    <a16:creationId xmlns:a16="http://schemas.microsoft.com/office/drawing/2014/main" id="{477DCD58-F1BB-4BA9-AA8E-88475CCE712C}"/>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8" name="ZoneTexte 17">
                <a:extLst>
                  <a:ext uri="{FF2B5EF4-FFF2-40B4-BE49-F238E27FC236}">
                    <a16:creationId xmlns:a16="http://schemas.microsoft.com/office/drawing/2014/main" id="{50E352C4-1120-4F6D-A066-D16B49C6FF2A}"/>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9" name="ZoneTexte 18">
                <a:extLst>
                  <a:ext uri="{FF2B5EF4-FFF2-40B4-BE49-F238E27FC236}">
                    <a16:creationId xmlns:a16="http://schemas.microsoft.com/office/drawing/2014/main" id="{4F3B2E68-60B5-44FC-9A05-ED8F110446AB}"/>
                  </a:ext>
                </a:extLst>
              </p:cNvPr>
              <p:cNvSpPr txBox="1"/>
              <p:nvPr/>
            </p:nvSpPr>
            <p:spPr>
              <a:xfrm rot="19807356">
                <a:off x="11427913" y="2998710"/>
                <a:ext cx="732111" cy="199564"/>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11" name="Groupe 10">
              <a:extLst>
                <a:ext uri="{FF2B5EF4-FFF2-40B4-BE49-F238E27FC236}">
                  <a16:creationId xmlns:a16="http://schemas.microsoft.com/office/drawing/2014/main" id="{6168ECED-7C39-4AEB-9D31-FC5A3EC8C007}"/>
                </a:ext>
              </a:extLst>
            </p:cNvPr>
            <p:cNvGrpSpPr/>
            <p:nvPr/>
          </p:nvGrpSpPr>
          <p:grpSpPr>
            <a:xfrm>
              <a:off x="4792356" y="1789631"/>
              <a:ext cx="1530846" cy="413014"/>
              <a:chOff x="5240001" y="1315364"/>
              <a:chExt cx="1530846" cy="413014"/>
            </a:xfrm>
          </p:grpSpPr>
          <p:sp>
            <p:nvSpPr>
              <p:cNvPr id="12" name="ZoneTexte 11">
                <a:extLst>
                  <a:ext uri="{FF2B5EF4-FFF2-40B4-BE49-F238E27FC236}">
                    <a16:creationId xmlns:a16="http://schemas.microsoft.com/office/drawing/2014/main" id="{0CE9D57D-99CD-4960-B421-92991A9573AE}"/>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13" name="Picture 10" descr="Résultat d’images pour drapeau français dessin">
                <a:extLst>
                  <a:ext uri="{FF2B5EF4-FFF2-40B4-BE49-F238E27FC236}">
                    <a16:creationId xmlns:a16="http://schemas.microsoft.com/office/drawing/2014/main" id="{A116C1EF-8096-4CC8-80D5-99F1C88E1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6918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2CFA230C-29B2-AC74-1C51-A30EA51D2464}"/>
              </a:ext>
            </a:extLst>
          </p:cNvPr>
          <p:cNvSpPr>
            <a:spLocks noGrp="1"/>
          </p:cNvSpPr>
          <p:nvPr>
            <p:ph type="subTitle" idx="1"/>
          </p:nvPr>
        </p:nvSpPr>
        <p:spPr/>
        <p:txBody>
          <a:bodyPr/>
          <a:lstStyle/>
          <a:p>
            <a:r>
              <a:rPr lang="fr-FR"/>
              <a:t>Cinématique des écrans</a:t>
            </a:r>
          </a:p>
        </p:txBody>
      </p:sp>
      <p:sp>
        <p:nvSpPr>
          <p:cNvPr id="3" name="Espace réservé du numéro de diapositive 2">
            <a:extLst>
              <a:ext uri="{FF2B5EF4-FFF2-40B4-BE49-F238E27FC236}">
                <a16:creationId xmlns:a16="http://schemas.microsoft.com/office/drawing/2014/main" id="{ED85BE9B-4F43-4DF2-F730-81F26E303039}"/>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3</a:t>
            </a:fld>
            <a:endParaRPr lang="en-GB">
              <a:solidFill>
                <a:srgbClr val="000000"/>
              </a:solidFill>
            </a:endParaRPr>
          </a:p>
        </p:txBody>
      </p:sp>
      <p:sp>
        <p:nvSpPr>
          <p:cNvPr id="4" name="ZoneTexte 3">
            <a:extLst>
              <a:ext uri="{FF2B5EF4-FFF2-40B4-BE49-F238E27FC236}">
                <a16:creationId xmlns:a16="http://schemas.microsoft.com/office/drawing/2014/main" id="{BE44143F-5473-F788-5ADA-3225C2F8DFDD}"/>
              </a:ext>
            </a:extLst>
          </p:cNvPr>
          <p:cNvSpPr txBox="1"/>
          <p:nvPr/>
        </p:nvSpPr>
        <p:spPr>
          <a:xfrm>
            <a:off x="406406" y="2180495"/>
            <a:ext cx="150836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a:t>Url d’accès à CAPTOP</a:t>
            </a:r>
          </a:p>
        </p:txBody>
      </p:sp>
      <p:sp>
        <p:nvSpPr>
          <p:cNvPr id="5" name="ZoneTexte 4">
            <a:extLst>
              <a:ext uri="{FF2B5EF4-FFF2-40B4-BE49-F238E27FC236}">
                <a16:creationId xmlns:a16="http://schemas.microsoft.com/office/drawing/2014/main" id="{8D894B7E-34F8-7663-EFEE-74CC36A1EA0D}"/>
              </a:ext>
            </a:extLst>
          </p:cNvPr>
          <p:cNvSpPr txBox="1"/>
          <p:nvPr/>
        </p:nvSpPr>
        <p:spPr>
          <a:xfrm>
            <a:off x="406406" y="3654032"/>
            <a:ext cx="1508369" cy="369332"/>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err="1"/>
              <a:t>Authent</a:t>
            </a:r>
            <a:r>
              <a:rPr lang="fr-FR"/>
              <a:t> SSO</a:t>
            </a:r>
          </a:p>
        </p:txBody>
      </p:sp>
      <p:sp>
        <p:nvSpPr>
          <p:cNvPr id="6" name="ZoneTexte 5">
            <a:extLst>
              <a:ext uri="{FF2B5EF4-FFF2-40B4-BE49-F238E27FC236}">
                <a16:creationId xmlns:a16="http://schemas.microsoft.com/office/drawing/2014/main" id="{022C3675-93C1-3695-E7E4-80F54239AA8C}"/>
              </a:ext>
            </a:extLst>
          </p:cNvPr>
          <p:cNvSpPr txBox="1"/>
          <p:nvPr/>
        </p:nvSpPr>
        <p:spPr>
          <a:xfrm>
            <a:off x="406405" y="4379175"/>
            <a:ext cx="1508369" cy="923330"/>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err="1"/>
              <a:t>My</a:t>
            </a:r>
            <a:r>
              <a:rPr lang="fr-FR"/>
              <a:t> Access</a:t>
            </a:r>
          </a:p>
          <a:p>
            <a:pPr algn="ctr"/>
            <a:r>
              <a:rPr lang="fr-FR"/>
              <a:t>Gestion des droits d’accès</a:t>
            </a:r>
          </a:p>
        </p:txBody>
      </p:sp>
      <p:cxnSp>
        <p:nvCxnSpPr>
          <p:cNvPr id="8" name="Connecteur droit avec flèche 7">
            <a:extLst>
              <a:ext uri="{FF2B5EF4-FFF2-40B4-BE49-F238E27FC236}">
                <a16:creationId xmlns:a16="http://schemas.microsoft.com/office/drawing/2014/main" id="{EA5A8286-1D02-51F0-1770-A2A9F2E36712}"/>
              </a:ext>
            </a:extLst>
          </p:cNvPr>
          <p:cNvCxnSpPr>
            <a:stCxn id="5" idx="2"/>
            <a:endCxn id="6" idx="0"/>
          </p:cNvCxnSpPr>
          <p:nvPr/>
        </p:nvCxnSpPr>
        <p:spPr>
          <a:xfrm flipH="1">
            <a:off x="1160590" y="4023364"/>
            <a:ext cx="1" cy="3558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Connecteur droit avec flèche 9">
            <a:extLst>
              <a:ext uri="{FF2B5EF4-FFF2-40B4-BE49-F238E27FC236}">
                <a16:creationId xmlns:a16="http://schemas.microsoft.com/office/drawing/2014/main" id="{CC9E0A3F-665E-F8DB-FB2D-2688C0516B2C}"/>
              </a:ext>
            </a:extLst>
          </p:cNvPr>
          <p:cNvCxnSpPr>
            <a:stCxn id="4" idx="2"/>
            <a:endCxn id="5" idx="0"/>
          </p:cNvCxnSpPr>
          <p:nvPr/>
        </p:nvCxnSpPr>
        <p:spPr>
          <a:xfrm>
            <a:off x="1160591" y="2826826"/>
            <a:ext cx="0" cy="827206"/>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ZoneTexte 10">
            <a:extLst>
              <a:ext uri="{FF2B5EF4-FFF2-40B4-BE49-F238E27FC236}">
                <a16:creationId xmlns:a16="http://schemas.microsoft.com/office/drawing/2014/main" id="{21592BCC-DFD0-69F2-D989-23BBB6124AE1}"/>
              </a:ext>
            </a:extLst>
          </p:cNvPr>
          <p:cNvSpPr txBox="1"/>
          <p:nvPr/>
        </p:nvSpPr>
        <p:spPr>
          <a:xfrm>
            <a:off x="3028471" y="1625596"/>
            <a:ext cx="3372339" cy="176663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400">
              <a:lnSpc>
                <a:spcPct val="90000"/>
              </a:lnSpc>
              <a:spcBef>
                <a:spcPts val="1400"/>
              </a:spcBef>
              <a:buClr>
                <a:schemeClr val="accent1"/>
              </a:buClr>
              <a:buSzPct val="80000"/>
            </a:pPr>
            <a:r>
              <a:rPr lang="fr-FR" sz="3200">
                <a:solidFill>
                  <a:srgbClr val="00925A"/>
                </a:solidFill>
                <a:latin typeface="BNPPSansCondensed" panose="02000000000000000000" pitchFamily="2" charset="0"/>
              </a:rPr>
              <a:t>Ecran 1 - Accueil de CAPTOP</a:t>
            </a:r>
          </a:p>
          <a:p>
            <a:pPr marL="285750" indent="-285750">
              <a:buFont typeface="Arial" panose="020B0604020202020204" pitchFamily="34" charset="0"/>
              <a:buChar char="•"/>
            </a:pPr>
            <a:r>
              <a:rPr lang="fr-FR" sz="1600"/>
              <a:t>Liste des topics déjà ingérés automatiquement </a:t>
            </a:r>
          </a:p>
          <a:p>
            <a:pPr marL="285750" indent="-285750">
              <a:buFont typeface="Arial" panose="020B0604020202020204" pitchFamily="34" charset="0"/>
              <a:buChar char="•"/>
            </a:pPr>
            <a:r>
              <a:rPr lang="fr-FR" sz="1600"/>
              <a:t>Boutons pour créer, modifier, archiver les topics</a:t>
            </a:r>
          </a:p>
          <a:p>
            <a:pPr marL="285750" indent="-285750">
              <a:buFont typeface="Arial" panose="020B0604020202020204" pitchFamily="34" charset="0"/>
              <a:buChar char="•"/>
            </a:pPr>
            <a:r>
              <a:rPr lang="fr-FR" sz="1600"/>
              <a:t>Archivage de topic</a:t>
            </a:r>
            <a:endParaRPr lang="fr-FR"/>
          </a:p>
        </p:txBody>
      </p:sp>
      <p:cxnSp>
        <p:nvCxnSpPr>
          <p:cNvPr id="13" name="Connecteur droit avec flèche 12">
            <a:extLst>
              <a:ext uri="{FF2B5EF4-FFF2-40B4-BE49-F238E27FC236}">
                <a16:creationId xmlns:a16="http://schemas.microsoft.com/office/drawing/2014/main" id="{465E445C-6037-B898-45BE-9EA8A278F54C}"/>
              </a:ext>
            </a:extLst>
          </p:cNvPr>
          <p:cNvCxnSpPr>
            <a:stCxn id="4" idx="3"/>
            <a:endCxn id="11" idx="1"/>
          </p:cNvCxnSpPr>
          <p:nvPr/>
        </p:nvCxnSpPr>
        <p:spPr>
          <a:xfrm>
            <a:off x="1914775" y="2503661"/>
            <a:ext cx="1113696" cy="5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3A5C1A06-0BAD-E997-A028-DF6561D29904}"/>
              </a:ext>
            </a:extLst>
          </p:cNvPr>
          <p:cNvSpPr txBox="1"/>
          <p:nvPr/>
        </p:nvSpPr>
        <p:spPr>
          <a:xfrm>
            <a:off x="1895239" y="2108807"/>
            <a:ext cx="1508370" cy="430887"/>
          </a:xfrm>
          <a:prstGeom prst="rect">
            <a:avLst/>
          </a:prstGeom>
          <a:noFill/>
        </p:spPr>
        <p:txBody>
          <a:bodyPr wrap="square" rtlCol="0">
            <a:spAutoFit/>
          </a:bodyPr>
          <a:lstStyle/>
          <a:p>
            <a:r>
              <a:rPr lang="fr-FR" sz="1100"/>
              <a:t>Au clic sur le lien, accès à CAPTOP</a:t>
            </a:r>
          </a:p>
        </p:txBody>
      </p:sp>
      <p:sp>
        <p:nvSpPr>
          <p:cNvPr id="15" name="ZoneTexte 14">
            <a:extLst>
              <a:ext uri="{FF2B5EF4-FFF2-40B4-BE49-F238E27FC236}">
                <a16:creationId xmlns:a16="http://schemas.microsoft.com/office/drawing/2014/main" id="{7468128F-D1B0-7433-DD9E-D0F075596C38}"/>
              </a:ext>
            </a:extLst>
          </p:cNvPr>
          <p:cNvSpPr txBox="1"/>
          <p:nvPr/>
        </p:nvSpPr>
        <p:spPr>
          <a:xfrm>
            <a:off x="8020616" y="4057819"/>
            <a:ext cx="3764979" cy="12741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defTabSz="914400">
              <a:lnSpc>
                <a:spcPct val="90000"/>
              </a:lnSpc>
              <a:spcBef>
                <a:spcPts val="1400"/>
              </a:spcBef>
              <a:buClr>
                <a:schemeClr val="accent1"/>
              </a:buClr>
              <a:buSzPct val="80000"/>
            </a:pPr>
            <a:r>
              <a:rPr lang="fr-FR" sz="3200">
                <a:solidFill>
                  <a:srgbClr val="00925A"/>
                </a:solidFill>
                <a:latin typeface="BNPPSansCondensed" panose="02000000000000000000" pitchFamily="2" charset="0"/>
              </a:rPr>
              <a:t>Ecran 2 – Ecran de paramétrage</a:t>
            </a:r>
          </a:p>
          <a:p>
            <a:pPr marL="285750" indent="-285750">
              <a:buFont typeface="Arial" panose="020B0604020202020204" pitchFamily="34" charset="0"/>
              <a:buChar char="•"/>
            </a:pPr>
            <a:r>
              <a:rPr lang="fr-FR" sz="1600"/>
              <a:t>Création d’un nouveau topic à ingérer</a:t>
            </a:r>
          </a:p>
          <a:p>
            <a:pPr marL="285750" indent="-285750">
              <a:buFont typeface="Arial" panose="020B0604020202020204" pitchFamily="34" charset="0"/>
              <a:buChar char="•"/>
            </a:pPr>
            <a:r>
              <a:rPr lang="fr-FR" sz="1600"/>
              <a:t>Consultation d’un topic déjà ingéré</a:t>
            </a:r>
          </a:p>
          <a:p>
            <a:pPr marL="285750" indent="-285750">
              <a:buFont typeface="Arial" panose="020B0604020202020204" pitchFamily="34" charset="0"/>
              <a:buChar char="•"/>
            </a:pPr>
            <a:r>
              <a:rPr lang="fr-FR" sz="1600"/>
              <a:t>Modification d’un topic déjà ingéré</a:t>
            </a:r>
          </a:p>
        </p:txBody>
      </p:sp>
      <p:cxnSp>
        <p:nvCxnSpPr>
          <p:cNvPr id="16" name="Connecteur droit avec flèche 15">
            <a:extLst>
              <a:ext uri="{FF2B5EF4-FFF2-40B4-BE49-F238E27FC236}">
                <a16:creationId xmlns:a16="http://schemas.microsoft.com/office/drawing/2014/main" id="{6F76C367-E061-CC8E-9468-FD428991FC42}"/>
              </a:ext>
            </a:extLst>
          </p:cNvPr>
          <p:cNvCxnSpPr>
            <a:cxnSpLocks/>
            <a:stCxn id="11" idx="3"/>
            <a:endCxn id="15" idx="1"/>
          </p:cNvCxnSpPr>
          <p:nvPr/>
        </p:nvCxnSpPr>
        <p:spPr>
          <a:xfrm>
            <a:off x="6400810" y="2508915"/>
            <a:ext cx="1619806" cy="218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3527B282-CA72-905C-A972-3DB3A146ACD6}"/>
              </a:ext>
            </a:extLst>
          </p:cNvPr>
          <p:cNvSpPr txBox="1"/>
          <p:nvPr/>
        </p:nvSpPr>
        <p:spPr>
          <a:xfrm>
            <a:off x="6435972" y="3034622"/>
            <a:ext cx="1930401" cy="938719"/>
          </a:xfrm>
          <a:prstGeom prst="rect">
            <a:avLst/>
          </a:prstGeom>
          <a:noFill/>
        </p:spPr>
        <p:txBody>
          <a:bodyPr wrap="square" rtlCol="0">
            <a:spAutoFit/>
          </a:bodyPr>
          <a:lstStyle/>
          <a:p>
            <a:r>
              <a:rPr lang="fr-FR" sz="1100"/>
              <a:t>Au clic sur le  bouton d’ajout de topic ou sur l’un des boutons de consultation /modification, accès à la page de paramétrage</a:t>
            </a:r>
          </a:p>
        </p:txBody>
      </p:sp>
      <p:cxnSp>
        <p:nvCxnSpPr>
          <p:cNvPr id="20" name="Connecteur droit avec flèche 19">
            <a:extLst>
              <a:ext uri="{FF2B5EF4-FFF2-40B4-BE49-F238E27FC236}">
                <a16:creationId xmlns:a16="http://schemas.microsoft.com/office/drawing/2014/main" id="{7DB48E41-BB11-8E87-EEFC-0813488BEC4A}"/>
              </a:ext>
            </a:extLst>
          </p:cNvPr>
          <p:cNvCxnSpPr>
            <a:cxnSpLocks/>
            <a:stCxn id="11" idx="2"/>
            <a:endCxn id="23" idx="0"/>
          </p:cNvCxnSpPr>
          <p:nvPr/>
        </p:nvCxnSpPr>
        <p:spPr>
          <a:xfrm>
            <a:off x="4714641" y="3392233"/>
            <a:ext cx="34194" cy="200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0D3C11A5-D8B5-118E-4EA8-84305F1FA6C9}"/>
              </a:ext>
            </a:extLst>
          </p:cNvPr>
          <p:cNvSpPr txBox="1"/>
          <p:nvPr/>
        </p:nvSpPr>
        <p:spPr>
          <a:xfrm>
            <a:off x="2651387" y="5393570"/>
            <a:ext cx="419489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a:t>Pop in de </a:t>
            </a:r>
            <a:r>
              <a:rPr lang="fr-FR" sz="3200">
                <a:solidFill>
                  <a:srgbClr val="00925A"/>
                </a:solidFill>
                <a:latin typeface="BNPPSansCondensed" panose="02000000000000000000" pitchFamily="2" charset="0"/>
              </a:rPr>
              <a:t>confirmation </a:t>
            </a:r>
            <a:r>
              <a:rPr lang="fr-FR"/>
              <a:t>de archivage</a:t>
            </a:r>
          </a:p>
        </p:txBody>
      </p:sp>
      <p:sp>
        <p:nvSpPr>
          <p:cNvPr id="30" name="ZoneTexte 29">
            <a:extLst>
              <a:ext uri="{FF2B5EF4-FFF2-40B4-BE49-F238E27FC236}">
                <a16:creationId xmlns:a16="http://schemas.microsoft.com/office/drawing/2014/main" id="{9CD32A30-5233-0852-C3D7-B70EF83F03BB}"/>
              </a:ext>
            </a:extLst>
          </p:cNvPr>
          <p:cNvSpPr txBox="1"/>
          <p:nvPr/>
        </p:nvSpPr>
        <p:spPr>
          <a:xfrm>
            <a:off x="3597024" y="3681728"/>
            <a:ext cx="2579075" cy="600164"/>
          </a:xfrm>
          <a:prstGeom prst="rect">
            <a:avLst/>
          </a:prstGeom>
          <a:noFill/>
        </p:spPr>
        <p:txBody>
          <a:bodyPr wrap="square" rtlCol="0">
            <a:spAutoFit/>
          </a:bodyPr>
          <a:lstStyle/>
          <a:p>
            <a:r>
              <a:rPr lang="fr-FR" sz="1100"/>
              <a:t>Au clic sur l’un des boutons de Archiver, affichage au dessus de la page, de la pop in de confirmation de suppression</a:t>
            </a:r>
          </a:p>
        </p:txBody>
      </p:sp>
      <p:cxnSp>
        <p:nvCxnSpPr>
          <p:cNvPr id="34" name="Connecteur : en angle 33">
            <a:extLst>
              <a:ext uri="{FF2B5EF4-FFF2-40B4-BE49-F238E27FC236}">
                <a16:creationId xmlns:a16="http://schemas.microsoft.com/office/drawing/2014/main" id="{FCE2EB42-1C37-9D92-5EF6-4CB3E2074C23}"/>
              </a:ext>
            </a:extLst>
          </p:cNvPr>
          <p:cNvCxnSpPr>
            <a:cxnSpLocks/>
            <a:stCxn id="23" idx="1"/>
            <a:endCxn id="11" idx="1"/>
          </p:cNvCxnSpPr>
          <p:nvPr/>
        </p:nvCxnSpPr>
        <p:spPr>
          <a:xfrm rot="10800000" flipH="1">
            <a:off x="2651387" y="2508916"/>
            <a:ext cx="377084" cy="3177043"/>
          </a:xfrm>
          <a:prstGeom prst="bentConnector3">
            <a:avLst>
              <a:gd name="adj1" fmla="val -6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886C9E93-3120-F737-2391-EA22C9730064}"/>
              </a:ext>
            </a:extLst>
          </p:cNvPr>
          <p:cNvSpPr txBox="1"/>
          <p:nvPr/>
        </p:nvSpPr>
        <p:spPr>
          <a:xfrm>
            <a:off x="1971459" y="4422179"/>
            <a:ext cx="2397341" cy="769441"/>
          </a:xfrm>
          <a:prstGeom prst="rect">
            <a:avLst/>
          </a:prstGeom>
          <a:noFill/>
        </p:spPr>
        <p:txBody>
          <a:bodyPr wrap="square" rtlCol="0">
            <a:spAutoFit/>
          </a:bodyPr>
          <a:lstStyle/>
          <a:p>
            <a:r>
              <a:rPr lang="fr-FR" sz="1100"/>
              <a:t>Au clic sur Oui, le topic est archivé</a:t>
            </a:r>
          </a:p>
          <a:p>
            <a:r>
              <a:rPr lang="fr-FR" sz="1100"/>
              <a:t>Au clic sur Non, le topic est conservé</a:t>
            </a:r>
          </a:p>
          <a:p>
            <a:r>
              <a:rPr lang="fr-FR" sz="1100"/>
              <a:t>Dans tous les cas, fermeture de la pop in et MAJ de la liste</a:t>
            </a:r>
          </a:p>
        </p:txBody>
      </p:sp>
      <p:cxnSp>
        <p:nvCxnSpPr>
          <p:cNvPr id="36" name="Connecteur : en angle 35">
            <a:extLst>
              <a:ext uri="{FF2B5EF4-FFF2-40B4-BE49-F238E27FC236}">
                <a16:creationId xmlns:a16="http://schemas.microsoft.com/office/drawing/2014/main" id="{41C48988-DFAE-18BD-76F5-5762DF69E4E9}"/>
              </a:ext>
            </a:extLst>
          </p:cNvPr>
          <p:cNvCxnSpPr>
            <a:cxnSpLocks/>
            <a:stCxn id="15" idx="0"/>
            <a:endCxn id="11" idx="0"/>
          </p:cNvCxnSpPr>
          <p:nvPr/>
        </p:nvCxnSpPr>
        <p:spPr>
          <a:xfrm rot="16200000" flipV="1">
            <a:off x="6092763" y="247475"/>
            <a:ext cx="2432223" cy="5188465"/>
          </a:xfrm>
          <a:prstGeom prst="bentConnector3">
            <a:avLst>
              <a:gd name="adj1" fmla="val 109399"/>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69EE0E67-2784-5F9C-B263-B4E20D27BEBB}"/>
              </a:ext>
            </a:extLst>
          </p:cNvPr>
          <p:cNvSpPr txBox="1"/>
          <p:nvPr/>
        </p:nvSpPr>
        <p:spPr>
          <a:xfrm>
            <a:off x="7537953" y="1431698"/>
            <a:ext cx="2397341" cy="1107996"/>
          </a:xfrm>
          <a:prstGeom prst="rect">
            <a:avLst/>
          </a:prstGeom>
          <a:noFill/>
        </p:spPr>
        <p:txBody>
          <a:bodyPr wrap="square" rtlCol="0">
            <a:spAutoFit/>
          </a:bodyPr>
          <a:lstStyle/>
          <a:p>
            <a:r>
              <a:rPr lang="fr-FR" sz="1100"/>
              <a:t>Au clic sur Retour, retour à la page d’accueil sans création ni modification</a:t>
            </a:r>
          </a:p>
          <a:p>
            <a:r>
              <a:rPr lang="fr-FR" sz="1100"/>
              <a:t>Au clic sur Enregistrer, Création du topic ou modification du topic et retour à la page d’accueil avec MAJ de la liste</a:t>
            </a:r>
          </a:p>
        </p:txBody>
      </p:sp>
      <p:sp>
        <p:nvSpPr>
          <p:cNvPr id="7" name="ZoneTexte 6">
            <a:extLst>
              <a:ext uri="{FF2B5EF4-FFF2-40B4-BE49-F238E27FC236}">
                <a16:creationId xmlns:a16="http://schemas.microsoft.com/office/drawing/2014/main" id="{7819B7FA-B1A9-2376-3D14-6082AEBA961C}"/>
              </a:ext>
            </a:extLst>
          </p:cNvPr>
          <p:cNvSpPr txBox="1"/>
          <p:nvPr/>
        </p:nvSpPr>
        <p:spPr>
          <a:xfrm>
            <a:off x="484708" y="814604"/>
            <a:ext cx="11328747" cy="523220"/>
          </a:xfrm>
          <a:prstGeom prst="rect">
            <a:avLst/>
          </a:prstGeom>
          <a:noFill/>
        </p:spPr>
        <p:txBody>
          <a:bodyPr wrap="square" rtlCol="0">
            <a:spAutoFit/>
          </a:bodyPr>
          <a:lstStyle/>
          <a:p>
            <a:r>
              <a:rPr lang="fr-FR" sz="1400"/>
              <a:t>L’équivalent des images et des icones présentes dans les maquettes ci-après sont à prendre dans la librairie </a:t>
            </a:r>
            <a:r>
              <a:rPr lang="fr-FR" sz="1400">
                <a:effectLst/>
                <a:latin typeface="Calibri" panose="020F0502020204030204" pitchFamily="34" charset="0"/>
                <a:ea typeface="Times New Roman" panose="02020603050405020304" pitchFamily="18" charset="0"/>
              </a:rPr>
              <a:t>:</a:t>
            </a:r>
          </a:p>
          <a:p>
            <a:r>
              <a:rPr lang="fr-FR" sz="1400">
                <a:effectLst/>
                <a:latin typeface="Calibri" panose="020F0502020204030204" pitchFamily="34" charset="0"/>
                <a:ea typeface="Times New Roman" panose="02020603050405020304" pitchFamily="18" charset="0"/>
              </a:rPr>
              <a:t> </a:t>
            </a:r>
            <a:r>
              <a:rPr lang="fr-FR" sz="1400" u="sng">
                <a:solidFill>
                  <a:srgbClr val="0563C1"/>
                </a:solidFill>
                <a:effectLst/>
                <a:latin typeface="Calibri" panose="020F0502020204030204" pitchFamily="34" charset="0"/>
                <a:ea typeface="Times New Roman" panose="02020603050405020304" pitchFamily="18" charset="0"/>
                <a:hlinkClick r:id="rId2"/>
              </a:rPr>
              <a:t>PF PaaS - </a:t>
            </a:r>
            <a:r>
              <a:rPr lang="fr-FR" sz="1400" u="sng" err="1">
                <a:solidFill>
                  <a:srgbClr val="0563C1"/>
                </a:solidFill>
                <a:effectLst/>
                <a:latin typeface="Calibri" panose="020F0502020204030204" pitchFamily="34" charset="0"/>
                <a:ea typeface="Times New Roman" panose="02020603050405020304" pitchFamily="18" charset="0"/>
                <a:hlinkClick r:id="rId2"/>
              </a:rPr>
              <a:t>Personal</a:t>
            </a:r>
            <a:r>
              <a:rPr lang="fr-FR" sz="1400" u="sng">
                <a:solidFill>
                  <a:srgbClr val="0563C1"/>
                </a:solidFill>
                <a:effectLst/>
                <a:latin typeface="Calibri" panose="020F0502020204030204" pitchFamily="34" charset="0"/>
                <a:ea typeface="Times New Roman" panose="02020603050405020304" pitchFamily="18" charset="0"/>
                <a:hlinkClick r:id="rId2"/>
              </a:rPr>
              <a:t> Finance Images - PF TES - </a:t>
            </a:r>
            <a:r>
              <a:rPr lang="fr-FR" sz="1400" u="sng" err="1">
                <a:solidFill>
                  <a:srgbClr val="0563C1"/>
                </a:solidFill>
                <a:effectLst/>
                <a:latin typeface="Calibri" panose="020F0502020204030204" pitchFamily="34" charset="0"/>
                <a:ea typeface="Times New Roman" panose="02020603050405020304" pitchFamily="18" charset="0"/>
                <a:hlinkClick r:id="rId2"/>
              </a:rPr>
              <a:t>Technology</a:t>
            </a:r>
            <a:r>
              <a:rPr lang="fr-FR" sz="1400" u="sng">
                <a:solidFill>
                  <a:srgbClr val="0563C1"/>
                </a:solidFill>
                <a:effectLst/>
                <a:latin typeface="Calibri" panose="020F0502020204030204" pitchFamily="34" charset="0"/>
                <a:ea typeface="Times New Roman" panose="02020603050405020304" pitchFamily="18" charset="0"/>
                <a:hlinkClick r:id="rId2"/>
              </a:rPr>
              <a:t> &amp; Support - Confluence (</a:t>
            </a:r>
            <a:r>
              <a:rPr lang="fr-FR" sz="1400" u="sng" err="1">
                <a:solidFill>
                  <a:srgbClr val="0563C1"/>
                </a:solidFill>
                <a:effectLst/>
                <a:latin typeface="Calibri" panose="020F0502020204030204" pitchFamily="34" charset="0"/>
                <a:ea typeface="Times New Roman" panose="02020603050405020304" pitchFamily="18" charset="0"/>
                <a:hlinkClick r:id="rId2"/>
              </a:rPr>
              <a:t>group.echonet</a:t>
            </a:r>
            <a:r>
              <a:rPr lang="fr-FR" sz="1400" u="sng">
                <a:solidFill>
                  <a:srgbClr val="0563C1"/>
                </a:solidFill>
                <a:effectLst/>
                <a:latin typeface="Calibri" panose="020F0502020204030204" pitchFamily="34" charset="0"/>
                <a:ea typeface="Times New Roman" panose="02020603050405020304" pitchFamily="18" charset="0"/>
                <a:hlinkClick r:id="rId2"/>
              </a:rPr>
              <a:t>)</a:t>
            </a:r>
            <a:endParaRPr lang="fr-FR" sz="14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262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4</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8912448" y="1242008"/>
            <a:ext cx="1700058" cy="890100"/>
            <a:chOff x="4752567" y="1134493"/>
            <a:chExt cx="200825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08250" cy="632395"/>
              <a:chOff x="10016330" y="3026904"/>
              <a:chExt cx="200825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a:off x="11292469" y="3097062"/>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684961" y="961650"/>
            <a:ext cx="2923294" cy="842040"/>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graphicFrame>
        <p:nvGraphicFramePr>
          <p:cNvPr id="21" name="Tableau 21">
            <a:extLst>
              <a:ext uri="{FF2B5EF4-FFF2-40B4-BE49-F238E27FC236}">
                <a16:creationId xmlns:a16="http://schemas.microsoft.com/office/drawing/2014/main" id="{E155199E-EF6D-8895-B223-70CD23718200}"/>
              </a:ext>
            </a:extLst>
          </p:cNvPr>
          <p:cNvGraphicFramePr>
            <a:graphicFrameLocks noGrp="1"/>
          </p:cNvGraphicFramePr>
          <p:nvPr>
            <p:extLst>
              <p:ext uri="{D42A27DB-BD31-4B8C-83A1-F6EECF244321}">
                <p14:modId xmlns:p14="http://schemas.microsoft.com/office/powerpoint/2010/main" val="2133032053"/>
              </p:ext>
            </p:extLst>
          </p:nvPr>
        </p:nvGraphicFramePr>
        <p:xfrm>
          <a:off x="1103086" y="2311503"/>
          <a:ext cx="10214708" cy="2842851"/>
        </p:xfrm>
        <a:graphic>
          <a:graphicData uri="http://schemas.openxmlformats.org/drawingml/2006/table">
            <a:tbl>
              <a:tblPr firstRow="1" bandRow="1">
                <a:tableStyleId>{5C22544A-7EE6-4342-B048-85BDC9FD1C3A}</a:tableStyleId>
              </a:tblPr>
              <a:tblGrid>
                <a:gridCol w="1631847">
                  <a:extLst>
                    <a:ext uri="{9D8B030D-6E8A-4147-A177-3AD203B41FA5}">
                      <a16:colId xmlns:a16="http://schemas.microsoft.com/office/drawing/2014/main" val="3416432092"/>
                    </a:ext>
                  </a:extLst>
                </a:gridCol>
                <a:gridCol w="2407590">
                  <a:extLst>
                    <a:ext uri="{9D8B030D-6E8A-4147-A177-3AD203B41FA5}">
                      <a16:colId xmlns:a16="http://schemas.microsoft.com/office/drawing/2014/main" val="888944894"/>
                    </a:ext>
                  </a:extLst>
                </a:gridCol>
                <a:gridCol w="1367692">
                  <a:extLst>
                    <a:ext uri="{9D8B030D-6E8A-4147-A177-3AD203B41FA5}">
                      <a16:colId xmlns:a16="http://schemas.microsoft.com/office/drawing/2014/main" val="2316070676"/>
                    </a:ext>
                  </a:extLst>
                </a:gridCol>
                <a:gridCol w="1328616">
                  <a:extLst>
                    <a:ext uri="{9D8B030D-6E8A-4147-A177-3AD203B41FA5}">
                      <a16:colId xmlns:a16="http://schemas.microsoft.com/office/drawing/2014/main" val="1862528756"/>
                    </a:ext>
                  </a:extLst>
                </a:gridCol>
                <a:gridCol w="883138">
                  <a:extLst>
                    <a:ext uri="{9D8B030D-6E8A-4147-A177-3AD203B41FA5}">
                      <a16:colId xmlns:a16="http://schemas.microsoft.com/office/drawing/2014/main" val="4092632073"/>
                    </a:ext>
                  </a:extLst>
                </a:gridCol>
                <a:gridCol w="1336431">
                  <a:extLst>
                    <a:ext uri="{9D8B030D-6E8A-4147-A177-3AD203B41FA5}">
                      <a16:colId xmlns:a16="http://schemas.microsoft.com/office/drawing/2014/main" val="601471113"/>
                    </a:ext>
                  </a:extLst>
                </a:gridCol>
                <a:gridCol w="1259394">
                  <a:extLst>
                    <a:ext uri="{9D8B030D-6E8A-4147-A177-3AD203B41FA5}">
                      <a16:colId xmlns:a16="http://schemas.microsoft.com/office/drawing/2014/main" val="1826446960"/>
                    </a:ext>
                  </a:extLst>
                </a:gridCol>
              </a:tblGrid>
              <a:tr h="520897">
                <a:tc>
                  <a:txBody>
                    <a:bodyPr/>
                    <a:lstStyle/>
                    <a:p>
                      <a:pPr algn="ctr"/>
                      <a:r>
                        <a:rPr lang="fr-FR"/>
                        <a:t>Nom</a:t>
                      </a:r>
                    </a:p>
                  </a:txBody>
                  <a:tcPr/>
                </a:tc>
                <a:tc>
                  <a:txBody>
                    <a:bodyPr/>
                    <a:lstStyle/>
                    <a:p>
                      <a:pPr algn="ctr"/>
                      <a:r>
                        <a:rPr lang="fr-FR"/>
                        <a:t>Description</a:t>
                      </a:r>
                    </a:p>
                  </a:txBody>
                  <a:tcPr/>
                </a:tc>
                <a:tc>
                  <a:txBody>
                    <a:bodyPr/>
                    <a:lstStyle/>
                    <a:p>
                      <a:pPr algn="ctr"/>
                      <a:r>
                        <a:rPr lang="fr-FR"/>
                        <a:t>Date de début</a:t>
                      </a:r>
                    </a:p>
                  </a:txBody>
                  <a:tcPr/>
                </a:tc>
                <a:tc>
                  <a:txBody>
                    <a:bodyPr/>
                    <a:lstStyle/>
                    <a:p>
                      <a:pPr algn="ctr"/>
                      <a:r>
                        <a:rPr lang="fr-FR"/>
                        <a:t>Date de fin</a:t>
                      </a:r>
                    </a:p>
                  </a:txBody>
                  <a:tcPr/>
                </a:tc>
                <a:tc>
                  <a:txBody>
                    <a:bodyPr/>
                    <a:lstStyle/>
                    <a:p>
                      <a:pPr algn="ctr"/>
                      <a:r>
                        <a:rPr lang="fr-FR"/>
                        <a:t>Etat</a:t>
                      </a:r>
                    </a:p>
                  </a:txBody>
                  <a:tcPr/>
                </a:tc>
                <a:tc>
                  <a:txBody>
                    <a:bodyPr/>
                    <a:lstStyle/>
                    <a:p>
                      <a:r>
                        <a:rPr lang="fr-FR"/>
                        <a:t>Consulter / Modifier</a:t>
                      </a:r>
                    </a:p>
                  </a:txBody>
                  <a:tcPr/>
                </a:tc>
                <a:tc>
                  <a:txBody>
                    <a:bodyPr/>
                    <a:lstStyle/>
                    <a:p>
                      <a:r>
                        <a:rPr lang="fr-FR"/>
                        <a:t>Archiver</a:t>
                      </a:r>
                    </a:p>
                  </a:txBody>
                  <a:tcPr/>
                </a:tc>
                <a:extLst>
                  <a:ext uri="{0D108BD9-81ED-4DB2-BD59-A6C34878D82A}">
                    <a16:rowId xmlns:a16="http://schemas.microsoft.com/office/drawing/2014/main" val="3573856697"/>
                  </a:ext>
                </a:extLst>
              </a:tr>
              <a:tr h="520897">
                <a:tc>
                  <a:txBody>
                    <a:bodyPr/>
                    <a:lstStyle/>
                    <a:p>
                      <a:r>
                        <a:rPr lang="fr-FR"/>
                        <a:t>Topic A</a:t>
                      </a:r>
                    </a:p>
                  </a:txBody>
                  <a:tcPr/>
                </a:tc>
                <a:tc>
                  <a:txBody>
                    <a:bodyPr/>
                    <a:lstStyle/>
                    <a:p>
                      <a:r>
                        <a:rPr lang="fr-FR" err="1"/>
                        <a:t>Blabla</a:t>
                      </a:r>
                      <a:r>
                        <a:rPr lang="fr-FR"/>
                        <a:t> </a:t>
                      </a:r>
                      <a:r>
                        <a:rPr lang="fr-FR" err="1"/>
                        <a:t>blabla</a:t>
                      </a:r>
                      <a:r>
                        <a:rPr lang="fr-FR"/>
                        <a:t> </a:t>
                      </a:r>
                      <a:r>
                        <a:rPr lang="fr-FR" err="1"/>
                        <a:t>blabla</a:t>
                      </a:r>
                      <a:endParaRPr lang="fr-FR"/>
                    </a:p>
                  </a:txBody>
                  <a:tcPr/>
                </a:tc>
                <a:tc>
                  <a:txBody>
                    <a:bodyPr/>
                    <a:lstStyle/>
                    <a:p>
                      <a:r>
                        <a:rPr lang="fr-FR"/>
                        <a:t>JJMMAAAA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JJMMAAAA</a:t>
                      </a:r>
                    </a:p>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311975431"/>
                  </a:ext>
                </a:extLst>
              </a:tr>
              <a:tr h="520897">
                <a:tc>
                  <a:txBody>
                    <a:bodyPr/>
                    <a:lstStyle/>
                    <a:p>
                      <a:r>
                        <a:rPr lang="fr-FR"/>
                        <a:t>Topic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err="1"/>
                        <a:t>Blabla</a:t>
                      </a:r>
                      <a:r>
                        <a:rPr lang="fr-FR"/>
                        <a:t> </a:t>
                      </a:r>
                      <a:r>
                        <a:rPr lang="fr-FR" err="1"/>
                        <a:t>blabla</a:t>
                      </a:r>
                      <a:r>
                        <a:rPr lang="fr-FR"/>
                        <a:t> </a:t>
                      </a:r>
                      <a:r>
                        <a:rPr lang="fr-FR" err="1"/>
                        <a:t>blabla</a:t>
                      </a:r>
                      <a:endParaRPr lang="fr-FR"/>
                    </a:p>
                  </a:txBody>
                  <a:tcPr/>
                </a:tc>
                <a:tc>
                  <a:txBody>
                    <a:bodyPr/>
                    <a:lstStyle/>
                    <a:p>
                      <a:r>
                        <a:rPr lang="fr-FR"/>
                        <a:t>JJMMAAAA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JJMMAAAA</a:t>
                      </a: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968398831"/>
                  </a:ext>
                </a:extLst>
              </a:tr>
              <a:tr h="520897">
                <a:tc>
                  <a:txBody>
                    <a:bodyPr/>
                    <a:lstStyle/>
                    <a:p>
                      <a:r>
                        <a:rPr lang="fr-FR"/>
                        <a:t>…</a:t>
                      </a:r>
                    </a:p>
                  </a:txBody>
                  <a:tcPr/>
                </a:tc>
                <a:tc>
                  <a:txBody>
                    <a:bodyPr/>
                    <a:lstStyle/>
                    <a:p>
                      <a:r>
                        <a:rPr lang="fr-FR"/>
                        <a:t>…</a:t>
                      </a:r>
                    </a:p>
                  </a:txBody>
                  <a:tcPr/>
                </a:tc>
                <a:tc>
                  <a:txBody>
                    <a:bodyPr/>
                    <a:lstStyle/>
                    <a:p>
                      <a:r>
                        <a:rPr lang="fr-FR"/>
                        <a:t>…</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747578251"/>
                  </a:ext>
                </a:extLst>
              </a:tr>
              <a:tr h="520897">
                <a:tc>
                  <a:txBody>
                    <a:bodyPr/>
                    <a:lstStyle/>
                    <a:p>
                      <a:r>
                        <a:rPr lang="fr-FR"/>
                        <a:t>Topic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err="1"/>
                        <a:t>Blabla</a:t>
                      </a:r>
                      <a:r>
                        <a:rPr lang="fr-FR"/>
                        <a:t> </a:t>
                      </a:r>
                      <a:r>
                        <a:rPr lang="fr-FR" err="1"/>
                        <a:t>blabla</a:t>
                      </a:r>
                      <a:r>
                        <a:rPr lang="fr-FR"/>
                        <a:t> </a:t>
                      </a:r>
                      <a:r>
                        <a:rPr lang="fr-FR" err="1"/>
                        <a:t>blabla</a:t>
                      </a:r>
                      <a:endParaRPr lang="fr-FR"/>
                    </a:p>
                  </a:txBody>
                  <a:tcPr/>
                </a:tc>
                <a:tc>
                  <a:txBody>
                    <a:bodyPr/>
                    <a:lstStyle/>
                    <a:p>
                      <a:r>
                        <a:rPr lang="fr-FR"/>
                        <a:t>JJMMAAAA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JJMMAAAA</a:t>
                      </a: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24758879"/>
                  </a:ext>
                </a:extLst>
              </a:tr>
            </a:tbl>
          </a:graphicData>
        </a:graphic>
      </p:graphicFrame>
      <p:pic>
        <p:nvPicPr>
          <p:cNvPr id="23" name="Image 22">
            <a:extLst>
              <a:ext uri="{FF2B5EF4-FFF2-40B4-BE49-F238E27FC236}">
                <a16:creationId xmlns:a16="http://schemas.microsoft.com/office/drawing/2014/main" id="{B3831173-406F-28F1-E9FA-91BB35B810C7}"/>
              </a:ext>
            </a:extLst>
          </p:cNvPr>
          <p:cNvPicPr>
            <a:picLocks noChangeAspect="1"/>
          </p:cNvPicPr>
          <p:nvPr/>
        </p:nvPicPr>
        <p:blipFill>
          <a:blip r:embed="rId3"/>
          <a:stretch>
            <a:fillRect/>
          </a:stretch>
        </p:blipFill>
        <p:spPr>
          <a:xfrm>
            <a:off x="9218774" y="3063815"/>
            <a:ext cx="424192" cy="377916"/>
          </a:xfrm>
          <a:prstGeom prst="rect">
            <a:avLst/>
          </a:prstGeom>
        </p:spPr>
      </p:pic>
      <p:pic>
        <p:nvPicPr>
          <p:cNvPr id="24" name="Image 23">
            <a:extLst>
              <a:ext uri="{FF2B5EF4-FFF2-40B4-BE49-F238E27FC236}">
                <a16:creationId xmlns:a16="http://schemas.microsoft.com/office/drawing/2014/main" id="{C72C8716-ADDF-8BE1-BCE8-5617330DC66F}"/>
              </a:ext>
            </a:extLst>
          </p:cNvPr>
          <p:cNvPicPr>
            <a:picLocks noChangeAspect="1"/>
          </p:cNvPicPr>
          <p:nvPr/>
        </p:nvPicPr>
        <p:blipFill>
          <a:blip r:embed="rId3"/>
          <a:stretch>
            <a:fillRect/>
          </a:stretch>
        </p:blipFill>
        <p:spPr>
          <a:xfrm>
            <a:off x="9213648" y="3670054"/>
            <a:ext cx="424192" cy="377916"/>
          </a:xfrm>
          <a:prstGeom prst="rect">
            <a:avLst/>
          </a:prstGeom>
        </p:spPr>
      </p:pic>
      <p:pic>
        <p:nvPicPr>
          <p:cNvPr id="25" name="Image 24">
            <a:extLst>
              <a:ext uri="{FF2B5EF4-FFF2-40B4-BE49-F238E27FC236}">
                <a16:creationId xmlns:a16="http://schemas.microsoft.com/office/drawing/2014/main" id="{2D4335AF-B075-DC33-671A-7FE1CD00EA85}"/>
              </a:ext>
            </a:extLst>
          </p:cNvPr>
          <p:cNvPicPr>
            <a:picLocks noChangeAspect="1"/>
          </p:cNvPicPr>
          <p:nvPr/>
        </p:nvPicPr>
        <p:blipFill>
          <a:blip r:embed="rId3"/>
          <a:stretch>
            <a:fillRect/>
          </a:stretch>
        </p:blipFill>
        <p:spPr>
          <a:xfrm>
            <a:off x="9213648" y="4190329"/>
            <a:ext cx="424192" cy="377916"/>
          </a:xfrm>
          <a:prstGeom prst="rect">
            <a:avLst/>
          </a:prstGeom>
        </p:spPr>
      </p:pic>
      <p:pic>
        <p:nvPicPr>
          <p:cNvPr id="26" name="Image 25">
            <a:extLst>
              <a:ext uri="{FF2B5EF4-FFF2-40B4-BE49-F238E27FC236}">
                <a16:creationId xmlns:a16="http://schemas.microsoft.com/office/drawing/2014/main" id="{FF9401E9-B58D-E652-E860-3D5F0435270B}"/>
              </a:ext>
            </a:extLst>
          </p:cNvPr>
          <p:cNvPicPr>
            <a:picLocks noChangeAspect="1"/>
          </p:cNvPicPr>
          <p:nvPr/>
        </p:nvPicPr>
        <p:blipFill>
          <a:blip r:embed="rId3"/>
          <a:stretch>
            <a:fillRect/>
          </a:stretch>
        </p:blipFill>
        <p:spPr>
          <a:xfrm>
            <a:off x="9213648" y="4675737"/>
            <a:ext cx="424192" cy="377916"/>
          </a:xfrm>
          <a:prstGeom prst="rect">
            <a:avLst/>
          </a:prstGeom>
        </p:spPr>
      </p:pic>
      <p:pic>
        <p:nvPicPr>
          <p:cNvPr id="28" name="Image 27">
            <a:extLst>
              <a:ext uri="{FF2B5EF4-FFF2-40B4-BE49-F238E27FC236}">
                <a16:creationId xmlns:a16="http://schemas.microsoft.com/office/drawing/2014/main" id="{E825463D-9763-BCFA-EB3F-2C358045E0CC}"/>
              </a:ext>
            </a:extLst>
          </p:cNvPr>
          <p:cNvPicPr>
            <a:picLocks noChangeAspect="1"/>
          </p:cNvPicPr>
          <p:nvPr/>
        </p:nvPicPr>
        <p:blipFill>
          <a:blip r:embed="rId4"/>
          <a:stretch>
            <a:fillRect/>
          </a:stretch>
        </p:blipFill>
        <p:spPr>
          <a:xfrm>
            <a:off x="10547605" y="3056903"/>
            <a:ext cx="392974" cy="455510"/>
          </a:xfrm>
          <a:prstGeom prst="rect">
            <a:avLst/>
          </a:prstGeom>
        </p:spPr>
      </p:pic>
      <p:pic>
        <p:nvPicPr>
          <p:cNvPr id="29" name="Image 28">
            <a:extLst>
              <a:ext uri="{FF2B5EF4-FFF2-40B4-BE49-F238E27FC236}">
                <a16:creationId xmlns:a16="http://schemas.microsoft.com/office/drawing/2014/main" id="{1F65A233-2579-237F-50F2-B73AE1B827A6}"/>
              </a:ext>
            </a:extLst>
          </p:cNvPr>
          <p:cNvPicPr>
            <a:picLocks noChangeAspect="1"/>
          </p:cNvPicPr>
          <p:nvPr/>
        </p:nvPicPr>
        <p:blipFill>
          <a:blip r:embed="rId4"/>
          <a:stretch>
            <a:fillRect/>
          </a:stretch>
        </p:blipFill>
        <p:spPr>
          <a:xfrm>
            <a:off x="10559510" y="3615630"/>
            <a:ext cx="392974" cy="455510"/>
          </a:xfrm>
          <a:prstGeom prst="rect">
            <a:avLst/>
          </a:prstGeom>
        </p:spPr>
      </p:pic>
      <p:pic>
        <p:nvPicPr>
          <p:cNvPr id="30" name="Image 29">
            <a:extLst>
              <a:ext uri="{FF2B5EF4-FFF2-40B4-BE49-F238E27FC236}">
                <a16:creationId xmlns:a16="http://schemas.microsoft.com/office/drawing/2014/main" id="{77501A69-C689-1556-F369-FB8C8080A59C}"/>
              </a:ext>
            </a:extLst>
          </p:cNvPr>
          <p:cNvPicPr>
            <a:picLocks noChangeAspect="1"/>
          </p:cNvPicPr>
          <p:nvPr/>
        </p:nvPicPr>
        <p:blipFill>
          <a:blip r:embed="rId4"/>
          <a:stretch>
            <a:fillRect/>
          </a:stretch>
        </p:blipFill>
        <p:spPr>
          <a:xfrm>
            <a:off x="10596203" y="4190615"/>
            <a:ext cx="392974" cy="455510"/>
          </a:xfrm>
          <a:prstGeom prst="rect">
            <a:avLst/>
          </a:prstGeom>
        </p:spPr>
      </p:pic>
      <p:pic>
        <p:nvPicPr>
          <p:cNvPr id="31" name="Image 30">
            <a:extLst>
              <a:ext uri="{FF2B5EF4-FFF2-40B4-BE49-F238E27FC236}">
                <a16:creationId xmlns:a16="http://schemas.microsoft.com/office/drawing/2014/main" id="{3906A25F-2099-6DFF-567F-CF3B424CAEAA}"/>
              </a:ext>
            </a:extLst>
          </p:cNvPr>
          <p:cNvPicPr>
            <a:picLocks noChangeAspect="1"/>
          </p:cNvPicPr>
          <p:nvPr/>
        </p:nvPicPr>
        <p:blipFill>
          <a:blip r:embed="rId4"/>
          <a:stretch>
            <a:fillRect/>
          </a:stretch>
        </p:blipFill>
        <p:spPr>
          <a:xfrm>
            <a:off x="10560761" y="4879814"/>
            <a:ext cx="392974" cy="455510"/>
          </a:xfrm>
          <a:prstGeom prst="rect">
            <a:avLst/>
          </a:prstGeom>
        </p:spPr>
      </p:pic>
      <p:sp>
        <p:nvSpPr>
          <p:cNvPr id="32" name="Rectangle 31">
            <a:extLst>
              <a:ext uri="{FF2B5EF4-FFF2-40B4-BE49-F238E27FC236}">
                <a16:creationId xmlns:a16="http://schemas.microsoft.com/office/drawing/2014/main" id="{1C20FF36-330A-7CBC-F3A4-159181B1F9CA}"/>
              </a:ext>
            </a:extLst>
          </p:cNvPr>
          <p:cNvSpPr/>
          <p:nvPr/>
        </p:nvSpPr>
        <p:spPr>
          <a:xfrm rot="5400000">
            <a:off x="10419293" y="3926772"/>
            <a:ext cx="2048748" cy="168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E6FDCA5B-14DC-8C80-F070-99BFBD4B1126}"/>
              </a:ext>
            </a:extLst>
          </p:cNvPr>
          <p:cNvSpPr/>
          <p:nvPr/>
        </p:nvSpPr>
        <p:spPr>
          <a:xfrm rot="5400000">
            <a:off x="11133788" y="3278937"/>
            <a:ext cx="619759" cy="111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 coins arrondis 33">
            <a:extLst>
              <a:ext uri="{FF2B5EF4-FFF2-40B4-BE49-F238E27FC236}">
                <a16:creationId xmlns:a16="http://schemas.microsoft.com/office/drawing/2014/main" id="{C8DBA2FF-5735-FBFC-B0BB-806CBB8F841A}"/>
              </a:ext>
            </a:extLst>
          </p:cNvPr>
          <p:cNvSpPr/>
          <p:nvPr/>
        </p:nvSpPr>
        <p:spPr>
          <a:xfrm>
            <a:off x="9105571" y="5442303"/>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Ajouter</a:t>
            </a:r>
          </a:p>
        </p:txBody>
      </p:sp>
      <p:pic>
        <p:nvPicPr>
          <p:cNvPr id="35" name="Image 34">
            <a:extLst>
              <a:ext uri="{FF2B5EF4-FFF2-40B4-BE49-F238E27FC236}">
                <a16:creationId xmlns:a16="http://schemas.microsoft.com/office/drawing/2014/main" id="{6AB2289E-A500-79E1-6FEA-D49D6816C69A}"/>
              </a:ext>
            </a:extLst>
          </p:cNvPr>
          <p:cNvPicPr>
            <a:picLocks noChangeAspect="1"/>
          </p:cNvPicPr>
          <p:nvPr/>
        </p:nvPicPr>
        <p:blipFill>
          <a:blip r:embed="rId5"/>
          <a:stretch>
            <a:fillRect/>
          </a:stretch>
        </p:blipFill>
        <p:spPr>
          <a:xfrm>
            <a:off x="8051316" y="3057341"/>
            <a:ext cx="392975" cy="426852"/>
          </a:xfrm>
          <a:prstGeom prst="rect">
            <a:avLst/>
          </a:prstGeom>
        </p:spPr>
      </p:pic>
      <p:pic>
        <p:nvPicPr>
          <p:cNvPr id="37" name="Image 36">
            <a:extLst>
              <a:ext uri="{FF2B5EF4-FFF2-40B4-BE49-F238E27FC236}">
                <a16:creationId xmlns:a16="http://schemas.microsoft.com/office/drawing/2014/main" id="{76560BCF-FC4D-FF4F-A7F1-1476F9B40CB8}"/>
              </a:ext>
            </a:extLst>
          </p:cNvPr>
          <p:cNvPicPr>
            <a:picLocks noChangeAspect="1"/>
          </p:cNvPicPr>
          <p:nvPr/>
        </p:nvPicPr>
        <p:blipFill>
          <a:blip r:embed="rId6"/>
          <a:stretch>
            <a:fillRect/>
          </a:stretch>
        </p:blipFill>
        <p:spPr>
          <a:xfrm>
            <a:off x="7945722" y="3633396"/>
            <a:ext cx="619125" cy="352757"/>
          </a:xfrm>
          <a:prstGeom prst="rect">
            <a:avLst/>
          </a:prstGeom>
        </p:spPr>
      </p:pic>
      <p:pic>
        <p:nvPicPr>
          <p:cNvPr id="39" name="Image 38">
            <a:extLst>
              <a:ext uri="{FF2B5EF4-FFF2-40B4-BE49-F238E27FC236}">
                <a16:creationId xmlns:a16="http://schemas.microsoft.com/office/drawing/2014/main" id="{C4CB2DE5-3276-B389-FB3D-07B8E1097EF3}"/>
              </a:ext>
            </a:extLst>
          </p:cNvPr>
          <p:cNvPicPr>
            <a:picLocks noChangeAspect="1"/>
          </p:cNvPicPr>
          <p:nvPr/>
        </p:nvPicPr>
        <p:blipFill>
          <a:blip r:embed="rId7"/>
          <a:stretch>
            <a:fillRect/>
          </a:stretch>
        </p:blipFill>
        <p:spPr>
          <a:xfrm>
            <a:off x="8128226" y="4141673"/>
            <a:ext cx="364513" cy="357295"/>
          </a:xfrm>
          <a:prstGeom prst="rect">
            <a:avLst/>
          </a:prstGeom>
        </p:spPr>
      </p:pic>
      <p:sp>
        <p:nvSpPr>
          <p:cNvPr id="40" name="Triangle isocèle 39">
            <a:extLst>
              <a:ext uri="{FF2B5EF4-FFF2-40B4-BE49-F238E27FC236}">
                <a16:creationId xmlns:a16="http://schemas.microsoft.com/office/drawing/2014/main" id="{393444F6-EB58-FA64-617F-420A67058CA8}"/>
              </a:ext>
            </a:extLst>
          </p:cNvPr>
          <p:cNvSpPr/>
          <p:nvPr/>
        </p:nvSpPr>
        <p:spPr>
          <a:xfrm rot="10800000">
            <a:off x="2516980" y="2714716"/>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riangle isocèle 40">
            <a:extLst>
              <a:ext uri="{FF2B5EF4-FFF2-40B4-BE49-F238E27FC236}">
                <a16:creationId xmlns:a16="http://schemas.microsoft.com/office/drawing/2014/main" id="{6D9110E1-9F03-7A0A-8042-058F6D1FB706}"/>
              </a:ext>
            </a:extLst>
          </p:cNvPr>
          <p:cNvSpPr/>
          <p:nvPr/>
        </p:nvSpPr>
        <p:spPr>
          <a:xfrm rot="10800000">
            <a:off x="4877662" y="2674674"/>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riangle isocèle 41">
            <a:extLst>
              <a:ext uri="{FF2B5EF4-FFF2-40B4-BE49-F238E27FC236}">
                <a16:creationId xmlns:a16="http://schemas.microsoft.com/office/drawing/2014/main" id="{12D75402-1AEC-83C4-7837-A97623775206}"/>
              </a:ext>
            </a:extLst>
          </p:cNvPr>
          <p:cNvSpPr/>
          <p:nvPr/>
        </p:nvSpPr>
        <p:spPr>
          <a:xfrm rot="10800000">
            <a:off x="6295717" y="2710890"/>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riangle isocèle 42">
            <a:extLst>
              <a:ext uri="{FF2B5EF4-FFF2-40B4-BE49-F238E27FC236}">
                <a16:creationId xmlns:a16="http://schemas.microsoft.com/office/drawing/2014/main" id="{1D4A90E5-C38F-EF27-948D-77B1781568F8}"/>
              </a:ext>
            </a:extLst>
          </p:cNvPr>
          <p:cNvSpPr/>
          <p:nvPr/>
        </p:nvSpPr>
        <p:spPr>
          <a:xfrm rot="10800000">
            <a:off x="7577440" y="2710891"/>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riangle isocèle 43">
            <a:extLst>
              <a:ext uri="{FF2B5EF4-FFF2-40B4-BE49-F238E27FC236}">
                <a16:creationId xmlns:a16="http://schemas.microsoft.com/office/drawing/2014/main" id="{35085CB0-A7D5-51A1-A803-935245CCAE26}"/>
              </a:ext>
            </a:extLst>
          </p:cNvPr>
          <p:cNvSpPr/>
          <p:nvPr/>
        </p:nvSpPr>
        <p:spPr>
          <a:xfrm rot="10800000">
            <a:off x="8444889" y="2710891"/>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riangle isocèle 44">
            <a:extLst>
              <a:ext uri="{FF2B5EF4-FFF2-40B4-BE49-F238E27FC236}">
                <a16:creationId xmlns:a16="http://schemas.microsoft.com/office/drawing/2014/main" id="{331714E3-8E5A-12E9-62E7-3569BC787EE6}"/>
              </a:ext>
            </a:extLst>
          </p:cNvPr>
          <p:cNvSpPr/>
          <p:nvPr/>
        </p:nvSpPr>
        <p:spPr>
          <a:xfrm rot="10800000">
            <a:off x="9777878" y="2710889"/>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riangle isocèle 45">
            <a:extLst>
              <a:ext uri="{FF2B5EF4-FFF2-40B4-BE49-F238E27FC236}">
                <a16:creationId xmlns:a16="http://schemas.microsoft.com/office/drawing/2014/main" id="{A02BC99E-7650-9D40-E8EA-B0268D63E0AF}"/>
              </a:ext>
            </a:extLst>
          </p:cNvPr>
          <p:cNvSpPr/>
          <p:nvPr/>
        </p:nvSpPr>
        <p:spPr>
          <a:xfrm rot="10800000">
            <a:off x="11080032" y="2745107"/>
            <a:ext cx="206926" cy="182027"/>
          </a:xfrm>
          <a:prstGeom prst="triangl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8" name="Image 47">
            <a:extLst>
              <a:ext uri="{FF2B5EF4-FFF2-40B4-BE49-F238E27FC236}">
                <a16:creationId xmlns:a16="http://schemas.microsoft.com/office/drawing/2014/main" id="{5ACACC0A-10BC-1367-37CF-DA2C9AE99C13}"/>
              </a:ext>
            </a:extLst>
          </p:cNvPr>
          <p:cNvPicPr>
            <a:picLocks noChangeAspect="1"/>
          </p:cNvPicPr>
          <p:nvPr/>
        </p:nvPicPr>
        <p:blipFill>
          <a:blip r:embed="rId8"/>
          <a:stretch>
            <a:fillRect/>
          </a:stretch>
        </p:blipFill>
        <p:spPr>
          <a:xfrm>
            <a:off x="8091557" y="4688442"/>
            <a:ext cx="437850" cy="377916"/>
          </a:xfrm>
          <a:prstGeom prst="rect">
            <a:avLst/>
          </a:prstGeom>
        </p:spPr>
      </p:pic>
    </p:spTree>
    <p:extLst>
      <p:ext uri="{BB962C8B-B14F-4D97-AF65-F5344CB8AC3E}">
        <p14:creationId xmlns:p14="http://schemas.microsoft.com/office/powerpoint/2010/main" val="86704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 – pop in de confirmation</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5</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9550401" y="1055938"/>
            <a:ext cx="1700058" cy="890100"/>
            <a:chOff x="4752567" y="1134493"/>
            <a:chExt cx="200825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08250" cy="632395"/>
              <a:chOff x="10016330" y="3026904"/>
              <a:chExt cx="200825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a:off x="11292469" y="3097062"/>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684961" y="972693"/>
            <a:ext cx="2293817" cy="830997"/>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sp>
        <p:nvSpPr>
          <p:cNvPr id="17" name="ZoneTexte 16">
            <a:extLst>
              <a:ext uri="{FF2B5EF4-FFF2-40B4-BE49-F238E27FC236}">
                <a16:creationId xmlns:a16="http://schemas.microsoft.com/office/drawing/2014/main" id="{ADD74140-9424-535D-790A-CA87E25AE65A}"/>
              </a:ext>
            </a:extLst>
          </p:cNvPr>
          <p:cNvSpPr txBox="1"/>
          <p:nvPr/>
        </p:nvSpPr>
        <p:spPr>
          <a:xfrm>
            <a:off x="1133231" y="1985119"/>
            <a:ext cx="2293816" cy="369332"/>
          </a:xfrm>
          <a:prstGeom prst="rect">
            <a:avLst/>
          </a:prstGeom>
          <a:noFill/>
          <a:ln>
            <a:noFill/>
          </a:ln>
        </p:spPr>
        <p:txBody>
          <a:bodyPr wrap="square" rtlCol="0">
            <a:spAutoFit/>
          </a:bodyPr>
          <a:lstStyle/>
          <a:p>
            <a:r>
              <a:rPr lang="fr-FR"/>
              <a:t>Rechercher un topic</a:t>
            </a:r>
          </a:p>
        </p:txBody>
      </p:sp>
      <p:sp>
        <p:nvSpPr>
          <p:cNvPr id="18" name="Rectangle 17">
            <a:extLst>
              <a:ext uri="{FF2B5EF4-FFF2-40B4-BE49-F238E27FC236}">
                <a16:creationId xmlns:a16="http://schemas.microsoft.com/office/drawing/2014/main" id="{23ECE10E-EAAC-A4C5-608D-6B6A16914592}"/>
              </a:ext>
            </a:extLst>
          </p:cNvPr>
          <p:cNvSpPr/>
          <p:nvPr/>
        </p:nvSpPr>
        <p:spPr>
          <a:xfrm>
            <a:off x="3829537" y="1985119"/>
            <a:ext cx="4935417"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90178015-02AF-3015-4EF4-045E21267E8C}"/>
              </a:ext>
            </a:extLst>
          </p:cNvPr>
          <p:cNvPicPr>
            <a:picLocks noChangeAspect="1"/>
          </p:cNvPicPr>
          <p:nvPr/>
        </p:nvPicPr>
        <p:blipFill>
          <a:blip r:embed="rId3"/>
          <a:stretch>
            <a:fillRect/>
          </a:stretch>
        </p:blipFill>
        <p:spPr>
          <a:xfrm>
            <a:off x="8844695" y="1877440"/>
            <a:ext cx="504825" cy="514350"/>
          </a:xfrm>
          <a:prstGeom prst="rect">
            <a:avLst/>
          </a:prstGeom>
        </p:spPr>
      </p:pic>
      <p:graphicFrame>
        <p:nvGraphicFramePr>
          <p:cNvPr id="21" name="Tableau 21">
            <a:extLst>
              <a:ext uri="{FF2B5EF4-FFF2-40B4-BE49-F238E27FC236}">
                <a16:creationId xmlns:a16="http://schemas.microsoft.com/office/drawing/2014/main" id="{E155199E-EF6D-8895-B223-70CD23718200}"/>
              </a:ext>
            </a:extLst>
          </p:cNvPr>
          <p:cNvGraphicFramePr>
            <a:graphicFrameLocks noGrp="1"/>
          </p:cNvGraphicFramePr>
          <p:nvPr/>
        </p:nvGraphicFramePr>
        <p:xfrm>
          <a:off x="1103086" y="2577213"/>
          <a:ext cx="10214707" cy="2723668"/>
        </p:xfrm>
        <a:graphic>
          <a:graphicData uri="http://schemas.openxmlformats.org/drawingml/2006/table">
            <a:tbl>
              <a:tblPr firstRow="1" bandRow="1">
                <a:tableStyleId>{5C22544A-7EE6-4342-B048-85BDC9FD1C3A}</a:tableStyleId>
              </a:tblPr>
              <a:tblGrid>
                <a:gridCol w="1987339">
                  <a:extLst>
                    <a:ext uri="{9D8B030D-6E8A-4147-A177-3AD203B41FA5}">
                      <a16:colId xmlns:a16="http://schemas.microsoft.com/office/drawing/2014/main" val="3416432092"/>
                    </a:ext>
                  </a:extLst>
                </a:gridCol>
                <a:gridCol w="3163000">
                  <a:extLst>
                    <a:ext uri="{9D8B030D-6E8A-4147-A177-3AD203B41FA5}">
                      <a16:colId xmlns:a16="http://schemas.microsoft.com/office/drawing/2014/main" val="888944894"/>
                    </a:ext>
                  </a:extLst>
                </a:gridCol>
                <a:gridCol w="2563446">
                  <a:extLst>
                    <a:ext uri="{9D8B030D-6E8A-4147-A177-3AD203B41FA5}">
                      <a16:colId xmlns:a16="http://schemas.microsoft.com/office/drawing/2014/main" val="2316070676"/>
                    </a:ext>
                  </a:extLst>
                </a:gridCol>
                <a:gridCol w="1219200">
                  <a:extLst>
                    <a:ext uri="{9D8B030D-6E8A-4147-A177-3AD203B41FA5}">
                      <a16:colId xmlns:a16="http://schemas.microsoft.com/office/drawing/2014/main" val="601471113"/>
                    </a:ext>
                  </a:extLst>
                </a:gridCol>
                <a:gridCol w="1281722">
                  <a:extLst>
                    <a:ext uri="{9D8B030D-6E8A-4147-A177-3AD203B41FA5}">
                      <a16:colId xmlns:a16="http://schemas.microsoft.com/office/drawing/2014/main" val="1826446960"/>
                    </a:ext>
                  </a:extLst>
                </a:gridCol>
              </a:tblGrid>
              <a:tr h="520897">
                <a:tc>
                  <a:txBody>
                    <a:bodyPr/>
                    <a:lstStyle/>
                    <a:p>
                      <a:pPr algn="ctr"/>
                      <a:r>
                        <a:rPr lang="fr-FR"/>
                        <a:t>Nom</a:t>
                      </a:r>
                    </a:p>
                  </a:txBody>
                  <a:tcPr/>
                </a:tc>
                <a:tc>
                  <a:txBody>
                    <a:bodyPr/>
                    <a:lstStyle/>
                    <a:p>
                      <a:pPr algn="ctr"/>
                      <a:r>
                        <a:rPr lang="fr-FR"/>
                        <a:t>Description</a:t>
                      </a:r>
                    </a:p>
                  </a:txBody>
                  <a:tcPr/>
                </a:tc>
                <a:tc>
                  <a:txBody>
                    <a:bodyPr/>
                    <a:lstStyle/>
                    <a:p>
                      <a:pPr algn="ctr"/>
                      <a:r>
                        <a:rPr lang="fr-FR"/>
                        <a:t>Destination</a:t>
                      </a:r>
                    </a:p>
                  </a:txBody>
                  <a:tcPr/>
                </a:tc>
                <a:tc>
                  <a:txBody>
                    <a:bodyPr/>
                    <a:lstStyle/>
                    <a:p>
                      <a:r>
                        <a:rPr lang="fr-FR"/>
                        <a:t>Consulter / Modifier</a:t>
                      </a:r>
                    </a:p>
                  </a:txBody>
                  <a:tcPr/>
                </a:tc>
                <a:tc>
                  <a:txBody>
                    <a:bodyPr/>
                    <a:lstStyle/>
                    <a:p>
                      <a:r>
                        <a:rPr lang="fr-FR"/>
                        <a:t>Supprimer</a:t>
                      </a:r>
                    </a:p>
                  </a:txBody>
                  <a:tcPr/>
                </a:tc>
                <a:extLst>
                  <a:ext uri="{0D108BD9-81ED-4DB2-BD59-A6C34878D82A}">
                    <a16:rowId xmlns:a16="http://schemas.microsoft.com/office/drawing/2014/main" val="3573856697"/>
                  </a:ext>
                </a:extLst>
              </a:tr>
              <a:tr h="520897">
                <a:tc>
                  <a:txBody>
                    <a:bodyPr/>
                    <a:lstStyle/>
                    <a:p>
                      <a:r>
                        <a:rPr lang="fr-FR"/>
                        <a:t>Topic A</a:t>
                      </a:r>
                    </a:p>
                  </a:txBody>
                  <a:tcPr/>
                </a:tc>
                <a:tc>
                  <a:txBody>
                    <a:bodyPr/>
                    <a:lstStyle/>
                    <a:p>
                      <a:r>
                        <a:rPr lang="fr-FR" err="1"/>
                        <a:t>Blabla</a:t>
                      </a:r>
                      <a:r>
                        <a:rPr lang="fr-FR"/>
                        <a:t> </a:t>
                      </a:r>
                      <a:r>
                        <a:rPr lang="fr-FR" err="1"/>
                        <a:t>blabla</a:t>
                      </a:r>
                      <a:r>
                        <a:rPr lang="fr-FR"/>
                        <a:t> </a:t>
                      </a:r>
                      <a:r>
                        <a:rPr lang="fr-FR" err="1"/>
                        <a:t>blabla</a:t>
                      </a:r>
                      <a:endParaRPr lang="fr-FR"/>
                    </a:p>
                  </a:txBody>
                  <a:tcPr/>
                </a:tc>
                <a:tc>
                  <a:txBody>
                    <a:bodyPr/>
                    <a:lstStyle/>
                    <a:p>
                      <a:r>
                        <a:rPr lang="fr-FR"/>
                        <a:t>Table A</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311975431"/>
                  </a:ext>
                </a:extLst>
              </a:tr>
              <a:tr h="520897">
                <a:tc>
                  <a:txBody>
                    <a:bodyPr/>
                    <a:lstStyle/>
                    <a:p>
                      <a:r>
                        <a:rPr lang="fr-FR"/>
                        <a:t>Topic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err="1"/>
                        <a:t>Blabla</a:t>
                      </a:r>
                      <a:r>
                        <a:rPr lang="fr-FR"/>
                        <a:t> </a:t>
                      </a:r>
                      <a:r>
                        <a:rPr lang="fr-FR" err="1"/>
                        <a:t>blabla</a:t>
                      </a:r>
                      <a:r>
                        <a:rPr lang="fr-FR"/>
                        <a:t> </a:t>
                      </a:r>
                      <a:r>
                        <a:rPr lang="fr-FR" err="1"/>
                        <a:t>blabla</a:t>
                      </a:r>
                      <a:endParaRPr lang="fr-FR"/>
                    </a:p>
                  </a:txBody>
                  <a:tcPr/>
                </a:tc>
                <a:tc>
                  <a:txBody>
                    <a:bodyPr/>
                    <a:lstStyle/>
                    <a:p>
                      <a:r>
                        <a:rPr lang="fr-FR"/>
                        <a:t>Table B</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968398831"/>
                  </a:ext>
                </a:extLst>
              </a:tr>
              <a:tr h="520897">
                <a:tc>
                  <a:txBody>
                    <a:bodyPr/>
                    <a:lstStyle/>
                    <a:p>
                      <a:r>
                        <a:rPr lang="fr-FR"/>
                        <a:t>…</a:t>
                      </a:r>
                    </a:p>
                  </a:txBody>
                  <a:tcPr/>
                </a:tc>
                <a:tc>
                  <a:txBody>
                    <a:bodyPr/>
                    <a:lstStyle/>
                    <a:p>
                      <a:r>
                        <a:rPr lang="fr-FR"/>
                        <a:t>…</a:t>
                      </a:r>
                    </a:p>
                  </a:txBody>
                  <a:tcPr/>
                </a:tc>
                <a:tc>
                  <a:txBody>
                    <a:bodyPr/>
                    <a:lstStyle/>
                    <a:p>
                      <a:r>
                        <a:rPr lang="fr-FR"/>
                        <a:t>…</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747578251"/>
                  </a:ext>
                </a:extLst>
              </a:tr>
              <a:tr h="520897">
                <a:tc>
                  <a:txBody>
                    <a:bodyPr/>
                    <a:lstStyle/>
                    <a:p>
                      <a:r>
                        <a:rPr lang="fr-FR"/>
                        <a:t>Topic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err="1"/>
                        <a:t>Blabla</a:t>
                      </a:r>
                      <a:r>
                        <a:rPr lang="fr-FR"/>
                        <a:t> </a:t>
                      </a:r>
                      <a:r>
                        <a:rPr lang="fr-FR" err="1"/>
                        <a:t>blabla</a:t>
                      </a:r>
                      <a:r>
                        <a:rPr lang="fr-FR"/>
                        <a:t> </a:t>
                      </a:r>
                      <a:r>
                        <a:rPr lang="fr-FR" err="1"/>
                        <a:t>blabla</a:t>
                      </a:r>
                      <a:endParaRPr lang="fr-FR"/>
                    </a:p>
                  </a:txBody>
                  <a:tcPr/>
                </a:tc>
                <a:tc>
                  <a:txBody>
                    <a:bodyPr/>
                    <a:lstStyle/>
                    <a:p>
                      <a:r>
                        <a:rPr lang="fr-FR"/>
                        <a:t>Table N</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24758879"/>
                  </a:ext>
                </a:extLst>
              </a:tr>
            </a:tbl>
          </a:graphicData>
        </a:graphic>
      </p:graphicFrame>
      <p:pic>
        <p:nvPicPr>
          <p:cNvPr id="23" name="Image 22">
            <a:extLst>
              <a:ext uri="{FF2B5EF4-FFF2-40B4-BE49-F238E27FC236}">
                <a16:creationId xmlns:a16="http://schemas.microsoft.com/office/drawing/2014/main" id="{B3831173-406F-28F1-E9FA-91BB35B810C7}"/>
              </a:ext>
            </a:extLst>
          </p:cNvPr>
          <p:cNvPicPr>
            <a:picLocks noChangeAspect="1"/>
          </p:cNvPicPr>
          <p:nvPr/>
        </p:nvPicPr>
        <p:blipFill>
          <a:blip r:embed="rId4"/>
          <a:stretch>
            <a:fillRect/>
          </a:stretch>
        </p:blipFill>
        <p:spPr>
          <a:xfrm>
            <a:off x="9218774" y="3290450"/>
            <a:ext cx="424192" cy="377916"/>
          </a:xfrm>
          <a:prstGeom prst="rect">
            <a:avLst/>
          </a:prstGeom>
        </p:spPr>
      </p:pic>
      <p:pic>
        <p:nvPicPr>
          <p:cNvPr id="24" name="Image 23">
            <a:extLst>
              <a:ext uri="{FF2B5EF4-FFF2-40B4-BE49-F238E27FC236}">
                <a16:creationId xmlns:a16="http://schemas.microsoft.com/office/drawing/2014/main" id="{C72C8716-ADDF-8BE1-BCE8-5617330DC66F}"/>
              </a:ext>
            </a:extLst>
          </p:cNvPr>
          <p:cNvPicPr>
            <a:picLocks noChangeAspect="1"/>
          </p:cNvPicPr>
          <p:nvPr/>
        </p:nvPicPr>
        <p:blipFill>
          <a:blip r:embed="rId4"/>
          <a:stretch>
            <a:fillRect/>
          </a:stretch>
        </p:blipFill>
        <p:spPr>
          <a:xfrm>
            <a:off x="9213648" y="3810724"/>
            <a:ext cx="424192" cy="377916"/>
          </a:xfrm>
          <a:prstGeom prst="rect">
            <a:avLst/>
          </a:prstGeom>
        </p:spPr>
      </p:pic>
      <p:pic>
        <p:nvPicPr>
          <p:cNvPr id="25" name="Image 24">
            <a:extLst>
              <a:ext uri="{FF2B5EF4-FFF2-40B4-BE49-F238E27FC236}">
                <a16:creationId xmlns:a16="http://schemas.microsoft.com/office/drawing/2014/main" id="{2D4335AF-B075-DC33-671A-7FE1CD00EA85}"/>
              </a:ext>
            </a:extLst>
          </p:cNvPr>
          <p:cNvPicPr>
            <a:picLocks noChangeAspect="1"/>
          </p:cNvPicPr>
          <p:nvPr/>
        </p:nvPicPr>
        <p:blipFill>
          <a:blip r:embed="rId4"/>
          <a:stretch>
            <a:fillRect/>
          </a:stretch>
        </p:blipFill>
        <p:spPr>
          <a:xfrm>
            <a:off x="9213648" y="4330999"/>
            <a:ext cx="424192" cy="377916"/>
          </a:xfrm>
          <a:prstGeom prst="rect">
            <a:avLst/>
          </a:prstGeom>
        </p:spPr>
      </p:pic>
      <p:pic>
        <p:nvPicPr>
          <p:cNvPr id="26" name="Image 25">
            <a:extLst>
              <a:ext uri="{FF2B5EF4-FFF2-40B4-BE49-F238E27FC236}">
                <a16:creationId xmlns:a16="http://schemas.microsoft.com/office/drawing/2014/main" id="{FF9401E9-B58D-E652-E860-3D5F0435270B}"/>
              </a:ext>
            </a:extLst>
          </p:cNvPr>
          <p:cNvPicPr>
            <a:picLocks noChangeAspect="1"/>
          </p:cNvPicPr>
          <p:nvPr/>
        </p:nvPicPr>
        <p:blipFill>
          <a:blip r:embed="rId4"/>
          <a:stretch>
            <a:fillRect/>
          </a:stretch>
        </p:blipFill>
        <p:spPr>
          <a:xfrm>
            <a:off x="9213648" y="4816407"/>
            <a:ext cx="424192" cy="377916"/>
          </a:xfrm>
          <a:prstGeom prst="rect">
            <a:avLst/>
          </a:prstGeom>
        </p:spPr>
      </p:pic>
      <p:pic>
        <p:nvPicPr>
          <p:cNvPr id="28" name="Image 27">
            <a:extLst>
              <a:ext uri="{FF2B5EF4-FFF2-40B4-BE49-F238E27FC236}">
                <a16:creationId xmlns:a16="http://schemas.microsoft.com/office/drawing/2014/main" id="{E825463D-9763-BCFA-EB3F-2C358045E0CC}"/>
              </a:ext>
            </a:extLst>
          </p:cNvPr>
          <p:cNvPicPr>
            <a:picLocks noChangeAspect="1"/>
          </p:cNvPicPr>
          <p:nvPr/>
        </p:nvPicPr>
        <p:blipFill>
          <a:blip r:embed="rId5"/>
          <a:stretch>
            <a:fillRect/>
          </a:stretch>
        </p:blipFill>
        <p:spPr>
          <a:xfrm>
            <a:off x="10547605" y="3260093"/>
            <a:ext cx="392974" cy="455510"/>
          </a:xfrm>
          <a:prstGeom prst="rect">
            <a:avLst/>
          </a:prstGeom>
        </p:spPr>
      </p:pic>
      <p:pic>
        <p:nvPicPr>
          <p:cNvPr id="29" name="Image 28">
            <a:extLst>
              <a:ext uri="{FF2B5EF4-FFF2-40B4-BE49-F238E27FC236}">
                <a16:creationId xmlns:a16="http://schemas.microsoft.com/office/drawing/2014/main" id="{1F65A233-2579-237F-50F2-B73AE1B827A6}"/>
              </a:ext>
            </a:extLst>
          </p:cNvPr>
          <p:cNvPicPr>
            <a:picLocks noChangeAspect="1"/>
          </p:cNvPicPr>
          <p:nvPr/>
        </p:nvPicPr>
        <p:blipFill>
          <a:blip r:embed="rId5"/>
          <a:stretch>
            <a:fillRect/>
          </a:stretch>
        </p:blipFill>
        <p:spPr>
          <a:xfrm>
            <a:off x="10559510" y="3771927"/>
            <a:ext cx="392974" cy="455510"/>
          </a:xfrm>
          <a:prstGeom prst="rect">
            <a:avLst/>
          </a:prstGeom>
        </p:spPr>
      </p:pic>
      <p:pic>
        <p:nvPicPr>
          <p:cNvPr id="30" name="Image 29">
            <a:extLst>
              <a:ext uri="{FF2B5EF4-FFF2-40B4-BE49-F238E27FC236}">
                <a16:creationId xmlns:a16="http://schemas.microsoft.com/office/drawing/2014/main" id="{77501A69-C689-1556-F369-FB8C8080A59C}"/>
              </a:ext>
            </a:extLst>
          </p:cNvPr>
          <p:cNvPicPr>
            <a:picLocks noChangeAspect="1"/>
          </p:cNvPicPr>
          <p:nvPr/>
        </p:nvPicPr>
        <p:blipFill>
          <a:blip r:embed="rId5"/>
          <a:stretch>
            <a:fillRect/>
          </a:stretch>
        </p:blipFill>
        <p:spPr>
          <a:xfrm>
            <a:off x="10596203" y="4292202"/>
            <a:ext cx="392974" cy="455510"/>
          </a:xfrm>
          <a:prstGeom prst="rect">
            <a:avLst/>
          </a:prstGeom>
        </p:spPr>
      </p:pic>
      <p:pic>
        <p:nvPicPr>
          <p:cNvPr id="31" name="Image 30">
            <a:extLst>
              <a:ext uri="{FF2B5EF4-FFF2-40B4-BE49-F238E27FC236}">
                <a16:creationId xmlns:a16="http://schemas.microsoft.com/office/drawing/2014/main" id="{3906A25F-2099-6DFF-567F-CF3B424CAEAA}"/>
              </a:ext>
            </a:extLst>
          </p:cNvPr>
          <p:cNvPicPr>
            <a:picLocks noChangeAspect="1"/>
          </p:cNvPicPr>
          <p:nvPr/>
        </p:nvPicPr>
        <p:blipFill>
          <a:blip r:embed="rId5"/>
          <a:stretch>
            <a:fillRect/>
          </a:stretch>
        </p:blipFill>
        <p:spPr>
          <a:xfrm>
            <a:off x="10596203" y="4777610"/>
            <a:ext cx="392974" cy="455510"/>
          </a:xfrm>
          <a:prstGeom prst="rect">
            <a:avLst/>
          </a:prstGeom>
        </p:spPr>
      </p:pic>
      <p:sp>
        <p:nvSpPr>
          <p:cNvPr id="32" name="Rectangle 31">
            <a:extLst>
              <a:ext uri="{FF2B5EF4-FFF2-40B4-BE49-F238E27FC236}">
                <a16:creationId xmlns:a16="http://schemas.microsoft.com/office/drawing/2014/main" id="{1C20FF36-330A-7CBC-F3A4-159181B1F9CA}"/>
              </a:ext>
            </a:extLst>
          </p:cNvPr>
          <p:cNvSpPr/>
          <p:nvPr/>
        </p:nvSpPr>
        <p:spPr>
          <a:xfrm rot="5400000">
            <a:off x="10419293" y="4192482"/>
            <a:ext cx="2048748" cy="168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E6FDCA5B-14DC-8C80-F070-99BFBD4B1126}"/>
              </a:ext>
            </a:extLst>
          </p:cNvPr>
          <p:cNvSpPr/>
          <p:nvPr/>
        </p:nvSpPr>
        <p:spPr>
          <a:xfrm rot="5400000">
            <a:off x="11133788" y="3544647"/>
            <a:ext cx="619759" cy="111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 coins arrondis 33">
            <a:extLst>
              <a:ext uri="{FF2B5EF4-FFF2-40B4-BE49-F238E27FC236}">
                <a16:creationId xmlns:a16="http://schemas.microsoft.com/office/drawing/2014/main" id="{C8DBA2FF-5735-FBFC-B0BB-806CBB8F841A}"/>
              </a:ext>
            </a:extLst>
          </p:cNvPr>
          <p:cNvSpPr/>
          <p:nvPr/>
        </p:nvSpPr>
        <p:spPr>
          <a:xfrm>
            <a:off x="8846196" y="5486304"/>
            <a:ext cx="1317730" cy="4103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Ajouter</a:t>
            </a:r>
          </a:p>
        </p:txBody>
      </p:sp>
      <p:sp>
        <p:nvSpPr>
          <p:cNvPr id="37" name="Rectangle : coins arrondis 36">
            <a:extLst>
              <a:ext uri="{FF2B5EF4-FFF2-40B4-BE49-F238E27FC236}">
                <a16:creationId xmlns:a16="http://schemas.microsoft.com/office/drawing/2014/main" id="{482F6004-A2B0-F689-F6FF-F675D496FDAB}"/>
              </a:ext>
            </a:extLst>
          </p:cNvPr>
          <p:cNvSpPr/>
          <p:nvPr/>
        </p:nvSpPr>
        <p:spPr>
          <a:xfrm>
            <a:off x="593969" y="971086"/>
            <a:ext cx="11152554" cy="5015499"/>
          </a:xfrm>
          <a:prstGeom prst="roundRect">
            <a:avLst/>
          </a:prstGeom>
          <a:solidFill>
            <a:schemeClr val="accent6">
              <a:lumMod val="40000"/>
              <a:lumOff val="60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 coins arrondis 37">
            <a:extLst>
              <a:ext uri="{FF2B5EF4-FFF2-40B4-BE49-F238E27FC236}">
                <a16:creationId xmlns:a16="http://schemas.microsoft.com/office/drawing/2014/main" id="{69B7B10F-5A56-721F-BB20-46208C64ABEC}"/>
              </a:ext>
            </a:extLst>
          </p:cNvPr>
          <p:cNvSpPr/>
          <p:nvPr/>
        </p:nvSpPr>
        <p:spPr>
          <a:xfrm>
            <a:off x="2501699" y="2870621"/>
            <a:ext cx="7140097" cy="150964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solidFill>
              </a:rPr>
              <a:t>Confirmez vous l’archivage du Topic XXXXX ? </a:t>
            </a:r>
          </a:p>
          <a:p>
            <a:pPr algn="ctr"/>
            <a:r>
              <a:rPr lang="fr-FR">
                <a:solidFill>
                  <a:schemeClr val="accent1"/>
                </a:solidFill>
              </a:rPr>
              <a:t> </a:t>
            </a:r>
          </a:p>
        </p:txBody>
      </p:sp>
      <p:sp>
        <p:nvSpPr>
          <p:cNvPr id="39" name="Rectangle : coins arrondis 38">
            <a:extLst>
              <a:ext uri="{FF2B5EF4-FFF2-40B4-BE49-F238E27FC236}">
                <a16:creationId xmlns:a16="http://schemas.microsoft.com/office/drawing/2014/main" id="{103D3672-4CFF-ACB4-0DA5-F331F157349E}"/>
              </a:ext>
            </a:extLst>
          </p:cNvPr>
          <p:cNvSpPr/>
          <p:nvPr/>
        </p:nvSpPr>
        <p:spPr>
          <a:xfrm>
            <a:off x="6827445" y="3866198"/>
            <a:ext cx="644063"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Oui</a:t>
            </a:r>
          </a:p>
        </p:txBody>
      </p:sp>
      <p:sp>
        <p:nvSpPr>
          <p:cNvPr id="40" name="Rectangle : coins arrondis 39">
            <a:extLst>
              <a:ext uri="{FF2B5EF4-FFF2-40B4-BE49-F238E27FC236}">
                <a16:creationId xmlns:a16="http://schemas.microsoft.com/office/drawing/2014/main" id="{77707A4E-0EEF-6BF9-7A48-8F27E8C6BD0B}"/>
              </a:ext>
            </a:extLst>
          </p:cNvPr>
          <p:cNvSpPr/>
          <p:nvPr/>
        </p:nvSpPr>
        <p:spPr>
          <a:xfrm>
            <a:off x="7703970" y="3866198"/>
            <a:ext cx="644063"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Non</a:t>
            </a:r>
          </a:p>
        </p:txBody>
      </p:sp>
    </p:spTree>
    <p:extLst>
      <p:ext uri="{BB962C8B-B14F-4D97-AF65-F5344CB8AC3E}">
        <p14:creationId xmlns:p14="http://schemas.microsoft.com/office/powerpoint/2010/main" val="306109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pPr defTabSz="914400">
              <a:lnSpc>
                <a:spcPct val="90000"/>
              </a:lnSpc>
              <a:spcBef>
                <a:spcPts val="1400"/>
              </a:spcBef>
              <a:buClr>
                <a:schemeClr val="accent1"/>
              </a:buClr>
              <a:buSzPct val="80000"/>
            </a:pPr>
            <a:r>
              <a:rPr lang="fr-FR" sz="3600">
                <a:solidFill>
                  <a:srgbClr val="00925A"/>
                </a:solidFill>
                <a:latin typeface="BNPPSansCondensed" panose="02000000000000000000" pitchFamily="2" charset="0"/>
              </a:rPr>
              <a:t>Ecran 2 – Ecran de paramétrage</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6</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9550401" y="1055938"/>
            <a:ext cx="1722144" cy="890100"/>
            <a:chOff x="4752567" y="1134493"/>
            <a:chExt cx="203434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34340" cy="632395"/>
              <a:chOff x="10016330" y="3026904"/>
              <a:chExt cx="203434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flipV="1">
                <a:off x="11360425" y="3289553"/>
                <a:ext cx="690245" cy="66258"/>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684961" y="972693"/>
            <a:ext cx="2293817" cy="830997"/>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sp>
        <p:nvSpPr>
          <p:cNvPr id="34" name="Rectangle : coins arrondis 33">
            <a:extLst>
              <a:ext uri="{FF2B5EF4-FFF2-40B4-BE49-F238E27FC236}">
                <a16:creationId xmlns:a16="http://schemas.microsoft.com/office/drawing/2014/main" id="{C8DBA2FF-5735-FBFC-B0BB-806CBB8F841A}"/>
              </a:ext>
            </a:extLst>
          </p:cNvPr>
          <p:cNvSpPr/>
          <p:nvPr/>
        </p:nvSpPr>
        <p:spPr>
          <a:xfrm>
            <a:off x="8914313" y="5459380"/>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Enregistrer</a:t>
            </a:r>
          </a:p>
        </p:txBody>
      </p:sp>
      <p:sp>
        <p:nvSpPr>
          <p:cNvPr id="19" name="Rectangle : coins arrondis 18">
            <a:extLst>
              <a:ext uri="{FF2B5EF4-FFF2-40B4-BE49-F238E27FC236}">
                <a16:creationId xmlns:a16="http://schemas.microsoft.com/office/drawing/2014/main" id="{89979B1F-E30D-AD6B-BBC5-710C57F9EE7D}"/>
              </a:ext>
            </a:extLst>
          </p:cNvPr>
          <p:cNvSpPr/>
          <p:nvPr/>
        </p:nvSpPr>
        <p:spPr>
          <a:xfrm>
            <a:off x="7339513" y="5459380"/>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Retour</a:t>
            </a:r>
          </a:p>
        </p:txBody>
      </p:sp>
      <p:sp>
        <p:nvSpPr>
          <p:cNvPr id="22" name="ZoneTexte 21">
            <a:extLst>
              <a:ext uri="{FF2B5EF4-FFF2-40B4-BE49-F238E27FC236}">
                <a16:creationId xmlns:a16="http://schemas.microsoft.com/office/drawing/2014/main" id="{952C7579-8231-DA1F-256F-4631D18159CB}"/>
              </a:ext>
            </a:extLst>
          </p:cNvPr>
          <p:cNvSpPr txBox="1"/>
          <p:nvPr/>
        </p:nvSpPr>
        <p:spPr>
          <a:xfrm>
            <a:off x="1922585" y="2016384"/>
            <a:ext cx="2293816" cy="369332"/>
          </a:xfrm>
          <a:prstGeom prst="rect">
            <a:avLst/>
          </a:prstGeom>
          <a:noFill/>
          <a:ln>
            <a:noFill/>
          </a:ln>
        </p:spPr>
        <p:txBody>
          <a:bodyPr wrap="square" rtlCol="0">
            <a:spAutoFit/>
          </a:bodyPr>
          <a:lstStyle/>
          <a:p>
            <a:r>
              <a:rPr lang="fr-FR"/>
              <a:t>Nom</a:t>
            </a:r>
          </a:p>
        </p:txBody>
      </p:sp>
      <p:sp>
        <p:nvSpPr>
          <p:cNvPr id="27" name="Rectangle 26">
            <a:extLst>
              <a:ext uri="{FF2B5EF4-FFF2-40B4-BE49-F238E27FC236}">
                <a16:creationId xmlns:a16="http://schemas.microsoft.com/office/drawing/2014/main" id="{4AA68089-2649-0CA6-9A36-7D60000293E8}"/>
              </a:ext>
            </a:extLst>
          </p:cNvPr>
          <p:cNvSpPr/>
          <p:nvPr/>
        </p:nvSpPr>
        <p:spPr>
          <a:xfrm>
            <a:off x="4618891" y="2016384"/>
            <a:ext cx="5741239"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6E96FB04-E089-5433-86A1-1D77201B6FBF}"/>
              </a:ext>
            </a:extLst>
          </p:cNvPr>
          <p:cNvSpPr txBox="1"/>
          <p:nvPr/>
        </p:nvSpPr>
        <p:spPr>
          <a:xfrm>
            <a:off x="1922585" y="2396380"/>
            <a:ext cx="2293816" cy="369332"/>
          </a:xfrm>
          <a:prstGeom prst="rect">
            <a:avLst/>
          </a:prstGeom>
          <a:noFill/>
          <a:ln>
            <a:noFill/>
          </a:ln>
        </p:spPr>
        <p:txBody>
          <a:bodyPr wrap="square" rtlCol="0">
            <a:spAutoFit/>
          </a:bodyPr>
          <a:lstStyle/>
          <a:p>
            <a:r>
              <a:rPr lang="fr-FR"/>
              <a:t>Description</a:t>
            </a:r>
          </a:p>
        </p:txBody>
      </p:sp>
      <p:sp>
        <p:nvSpPr>
          <p:cNvPr id="36" name="Rectangle 35">
            <a:extLst>
              <a:ext uri="{FF2B5EF4-FFF2-40B4-BE49-F238E27FC236}">
                <a16:creationId xmlns:a16="http://schemas.microsoft.com/office/drawing/2014/main" id="{94502260-F242-A719-7C69-59ABCF38BB98}"/>
              </a:ext>
            </a:extLst>
          </p:cNvPr>
          <p:cNvSpPr/>
          <p:nvPr/>
        </p:nvSpPr>
        <p:spPr>
          <a:xfrm>
            <a:off x="4618891" y="2396380"/>
            <a:ext cx="5741239" cy="770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620CB1CF-1145-400A-BAC7-8BD946346AFF}"/>
              </a:ext>
            </a:extLst>
          </p:cNvPr>
          <p:cNvSpPr txBox="1"/>
          <p:nvPr/>
        </p:nvSpPr>
        <p:spPr>
          <a:xfrm>
            <a:off x="1952361" y="3167246"/>
            <a:ext cx="2432070" cy="369332"/>
          </a:xfrm>
          <a:prstGeom prst="rect">
            <a:avLst/>
          </a:prstGeom>
          <a:noFill/>
          <a:ln>
            <a:noFill/>
          </a:ln>
        </p:spPr>
        <p:txBody>
          <a:bodyPr wrap="square" rtlCol="0">
            <a:spAutoFit/>
          </a:bodyPr>
          <a:lstStyle/>
          <a:p>
            <a:r>
              <a:rPr lang="fr-FR"/>
              <a:t>Fréquence de captation</a:t>
            </a:r>
          </a:p>
        </p:txBody>
      </p:sp>
      <p:sp>
        <p:nvSpPr>
          <p:cNvPr id="38" name="Rectangle 37">
            <a:extLst>
              <a:ext uri="{FF2B5EF4-FFF2-40B4-BE49-F238E27FC236}">
                <a16:creationId xmlns:a16="http://schemas.microsoft.com/office/drawing/2014/main" id="{9DD13908-BC2B-802E-B10E-7BA9D731A465}"/>
              </a:ext>
            </a:extLst>
          </p:cNvPr>
          <p:cNvSpPr/>
          <p:nvPr/>
        </p:nvSpPr>
        <p:spPr>
          <a:xfrm>
            <a:off x="4637761" y="3230027"/>
            <a:ext cx="5741239"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E660B2E2-A734-9886-0A8F-9BAFF027744F}"/>
              </a:ext>
            </a:extLst>
          </p:cNvPr>
          <p:cNvSpPr txBox="1"/>
          <p:nvPr/>
        </p:nvSpPr>
        <p:spPr>
          <a:xfrm>
            <a:off x="1952361" y="3599775"/>
            <a:ext cx="2293816" cy="369332"/>
          </a:xfrm>
          <a:prstGeom prst="rect">
            <a:avLst/>
          </a:prstGeom>
          <a:noFill/>
          <a:ln>
            <a:noFill/>
          </a:ln>
        </p:spPr>
        <p:txBody>
          <a:bodyPr wrap="square" rtlCol="0">
            <a:spAutoFit/>
          </a:bodyPr>
          <a:lstStyle/>
          <a:p>
            <a:r>
              <a:rPr lang="fr-FR"/>
              <a:t>Destination</a:t>
            </a:r>
          </a:p>
        </p:txBody>
      </p:sp>
      <p:sp>
        <p:nvSpPr>
          <p:cNvPr id="40" name="Rectangle 39">
            <a:extLst>
              <a:ext uri="{FF2B5EF4-FFF2-40B4-BE49-F238E27FC236}">
                <a16:creationId xmlns:a16="http://schemas.microsoft.com/office/drawing/2014/main" id="{9A4C579B-E6D8-FDFE-624E-E79180DEB34F}"/>
              </a:ext>
            </a:extLst>
          </p:cNvPr>
          <p:cNvSpPr/>
          <p:nvPr/>
        </p:nvSpPr>
        <p:spPr>
          <a:xfrm>
            <a:off x="4648667" y="3599775"/>
            <a:ext cx="5730333"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C5CB79F0-AF1A-720E-61A9-E97C0D4C3147}"/>
              </a:ext>
            </a:extLst>
          </p:cNvPr>
          <p:cNvSpPr txBox="1"/>
          <p:nvPr/>
        </p:nvSpPr>
        <p:spPr>
          <a:xfrm>
            <a:off x="1952361" y="4055966"/>
            <a:ext cx="2293816" cy="369332"/>
          </a:xfrm>
          <a:prstGeom prst="rect">
            <a:avLst/>
          </a:prstGeom>
          <a:noFill/>
          <a:ln>
            <a:noFill/>
          </a:ln>
        </p:spPr>
        <p:txBody>
          <a:bodyPr wrap="square" rtlCol="0">
            <a:spAutoFit/>
          </a:bodyPr>
          <a:lstStyle/>
          <a:p>
            <a:r>
              <a:rPr lang="fr-FR"/>
              <a:t>Date de début</a:t>
            </a:r>
          </a:p>
        </p:txBody>
      </p:sp>
      <p:sp>
        <p:nvSpPr>
          <p:cNvPr id="43" name="ZoneTexte 42">
            <a:extLst>
              <a:ext uri="{FF2B5EF4-FFF2-40B4-BE49-F238E27FC236}">
                <a16:creationId xmlns:a16="http://schemas.microsoft.com/office/drawing/2014/main" id="{DDFB9C72-71F4-4774-34FC-2AA454FD01CF}"/>
              </a:ext>
            </a:extLst>
          </p:cNvPr>
          <p:cNvSpPr txBox="1"/>
          <p:nvPr/>
        </p:nvSpPr>
        <p:spPr>
          <a:xfrm>
            <a:off x="1952361" y="4531830"/>
            <a:ext cx="2293816" cy="369332"/>
          </a:xfrm>
          <a:prstGeom prst="rect">
            <a:avLst/>
          </a:prstGeom>
          <a:noFill/>
          <a:ln>
            <a:noFill/>
          </a:ln>
        </p:spPr>
        <p:txBody>
          <a:bodyPr wrap="square" rtlCol="0">
            <a:spAutoFit/>
          </a:bodyPr>
          <a:lstStyle/>
          <a:p>
            <a:r>
              <a:rPr lang="fr-FR"/>
              <a:t>Date de fin</a:t>
            </a:r>
          </a:p>
        </p:txBody>
      </p:sp>
      <p:sp>
        <p:nvSpPr>
          <p:cNvPr id="45" name="ZoneTexte 44">
            <a:extLst>
              <a:ext uri="{FF2B5EF4-FFF2-40B4-BE49-F238E27FC236}">
                <a16:creationId xmlns:a16="http://schemas.microsoft.com/office/drawing/2014/main" id="{2D074B05-7368-4AA8-6754-EC9686C42664}"/>
              </a:ext>
            </a:extLst>
          </p:cNvPr>
          <p:cNvSpPr txBox="1"/>
          <p:nvPr/>
        </p:nvSpPr>
        <p:spPr>
          <a:xfrm>
            <a:off x="1952361" y="5041656"/>
            <a:ext cx="2293816" cy="369332"/>
          </a:xfrm>
          <a:prstGeom prst="rect">
            <a:avLst/>
          </a:prstGeom>
          <a:noFill/>
          <a:ln>
            <a:noFill/>
          </a:ln>
        </p:spPr>
        <p:txBody>
          <a:bodyPr wrap="square" rtlCol="0">
            <a:spAutoFit/>
          </a:bodyPr>
          <a:lstStyle/>
          <a:p>
            <a:r>
              <a:rPr lang="fr-FR"/>
              <a:t>Durée de rétention</a:t>
            </a:r>
          </a:p>
        </p:txBody>
      </p:sp>
      <p:sp>
        <p:nvSpPr>
          <p:cNvPr id="46" name="Rectangle 45">
            <a:extLst>
              <a:ext uri="{FF2B5EF4-FFF2-40B4-BE49-F238E27FC236}">
                <a16:creationId xmlns:a16="http://schemas.microsoft.com/office/drawing/2014/main" id="{F2136797-0210-0AC6-8F89-3687AACA8FF5}"/>
              </a:ext>
            </a:extLst>
          </p:cNvPr>
          <p:cNvSpPr/>
          <p:nvPr/>
        </p:nvSpPr>
        <p:spPr>
          <a:xfrm>
            <a:off x="4614984" y="5041656"/>
            <a:ext cx="576401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riangle isocèle 46">
            <a:extLst>
              <a:ext uri="{FF2B5EF4-FFF2-40B4-BE49-F238E27FC236}">
                <a16:creationId xmlns:a16="http://schemas.microsoft.com/office/drawing/2014/main" id="{6F8BFDEC-EA7B-9B99-D1B4-6AA4E1005005}"/>
              </a:ext>
            </a:extLst>
          </p:cNvPr>
          <p:cNvSpPr/>
          <p:nvPr/>
        </p:nvSpPr>
        <p:spPr>
          <a:xfrm rot="10800000">
            <a:off x="10121348" y="3301029"/>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a:extLst>
              <a:ext uri="{FF2B5EF4-FFF2-40B4-BE49-F238E27FC236}">
                <a16:creationId xmlns:a16="http://schemas.microsoft.com/office/drawing/2014/main" id="{7DF3BB86-C0A7-6C5A-1D72-737824028F89}"/>
              </a:ext>
            </a:extLst>
          </p:cNvPr>
          <p:cNvSpPr txBox="1"/>
          <p:nvPr/>
        </p:nvSpPr>
        <p:spPr>
          <a:xfrm>
            <a:off x="4648667" y="3190062"/>
            <a:ext cx="2799395" cy="369332"/>
          </a:xfrm>
          <a:prstGeom prst="rect">
            <a:avLst/>
          </a:prstGeom>
          <a:noFill/>
        </p:spPr>
        <p:txBody>
          <a:bodyPr wrap="square" rtlCol="0">
            <a:spAutoFit/>
          </a:bodyPr>
          <a:lstStyle/>
          <a:p>
            <a:r>
              <a:rPr lang="fr-FR">
                <a:solidFill>
                  <a:schemeClr val="accent1"/>
                </a:solidFill>
              </a:rPr>
              <a:t>Choisissez la fréquence</a:t>
            </a:r>
          </a:p>
        </p:txBody>
      </p:sp>
      <p:grpSp>
        <p:nvGrpSpPr>
          <p:cNvPr id="52" name="Groupe 51">
            <a:extLst>
              <a:ext uri="{FF2B5EF4-FFF2-40B4-BE49-F238E27FC236}">
                <a16:creationId xmlns:a16="http://schemas.microsoft.com/office/drawing/2014/main" id="{5724085D-3E50-ED7B-EC64-4409A041F298}"/>
              </a:ext>
            </a:extLst>
          </p:cNvPr>
          <p:cNvGrpSpPr/>
          <p:nvPr/>
        </p:nvGrpSpPr>
        <p:grpSpPr>
          <a:xfrm>
            <a:off x="4641915" y="4058792"/>
            <a:ext cx="2799395" cy="369332"/>
            <a:chOff x="4648667" y="4013968"/>
            <a:chExt cx="2799395" cy="369332"/>
          </a:xfrm>
        </p:grpSpPr>
        <p:sp>
          <p:nvSpPr>
            <p:cNvPr id="42" name="Rectangle 41">
              <a:extLst>
                <a:ext uri="{FF2B5EF4-FFF2-40B4-BE49-F238E27FC236}">
                  <a16:creationId xmlns:a16="http://schemas.microsoft.com/office/drawing/2014/main" id="{4B348C01-FB44-2435-7881-39C4C59D457D}"/>
                </a:ext>
              </a:extLst>
            </p:cNvPr>
            <p:cNvSpPr/>
            <p:nvPr/>
          </p:nvSpPr>
          <p:spPr>
            <a:xfrm>
              <a:off x="4648668" y="4055966"/>
              <a:ext cx="269084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3CCEBD29-95DD-F5C4-B0AE-AECD656CB406}"/>
                </a:ext>
              </a:extLst>
            </p:cNvPr>
            <p:cNvSpPr txBox="1"/>
            <p:nvPr/>
          </p:nvSpPr>
          <p:spPr>
            <a:xfrm>
              <a:off x="4648667" y="4013968"/>
              <a:ext cx="2799395" cy="369332"/>
            </a:xfrm>
            <a:prstGeom prst="rect">
              <a:avLst/>
            </a:prstGeom>
            <a:noFill/>
          </p:spPr>
          <p:txBody>
            <a:bodyPr wrap="square" rtlCol="0">
              <a:spAutoFit/>
            </a:bodyPr>
            <a:lstStyle/>
            <a:p>
              <a:r>
                <a:rPr lang="fr-FR">
                  <a:solidFill>
                    <a:schemeClr val="accent1"/>
                  </a:solidFill>
                </a:rPr>
                <a:t>JJMMAAAA</a:t>
              </a:r>
            </a:p>
          </p:txBody>
        </p:sp>
        <p:pic>
          <p:nvPicPr>
            <p:cNvPr id="51" name="Image 50">
              <a:extLst>
                <a:ext uri="{FF2B5EF4-FFF2-40B4-BE49-F238E27FC236}">
                  <a16:creationId xmlns:a16="http://schemas.microsoft.com/office/drawing/2014/main" id="{54C4786C-BB8A-4AF4-9069-1B44C7EE7075}"/>
                </a:ext>
              </a:extLst>
            </p:cNvPr>
            <p:cNvPicPr>
              <a:picLocks noChangeAspect="1"/>
            </p:cNvPicPr>
            <p:nvPr/>
          </p:nvPicPr>
          <p:blipFill>
            <a:blip r:embed="rId3"/>
            <a:stretch>
              <a:fillRect/>
            </a:stretch>
          </p:blipFill>
          <p:spPr>
            <a:xfrm>
              <a:off x="7027346" y="4084745"/>
              <a:ext cx="244295" cy="236252"/>
            </a:xfrm>
            <a:prstGeom prst="rect">
              <a:avLst/>
            </a:prstGeom>
          </p:spPr>
        </p:pic>
      </p:grpSp>
      <p:grpSp>
        <p:nvGrpSpPr>
          <p:cNvPr id="53" name="Groupe 52">
            <a:extLst>
              <a:ext uri="{FF2B5EF4-FFF2-40B4-BE49-F238E27FC236}">
                <a16:creationId xmlns:a16="http://schemas.microsoft.com/office/drawing/2014/main" id="{DD5CA061-58E6-EE63-7B23-40E62555D8CF}"/>
              </a:ext>
            </a:extLst>
          </p:cNvPr>
          <p:cNvGrpSpPr/>
          <p:nvPr/>
        </p:nvGrpSpPr>
        <p:grpSpPr>
          <a:xfrm>
            <a:off x="4648667" y="4495216"/>
            <a:ext cx="2799395" cy="369332"/>
            <a:chOff x="4648667" y="4013968"/>
            <a:chExt cx="2799395" cy="369332"/>
          </a:xfrm>
        </p:grpSpPr>
        <p:sp>
          <p:nvSpPr>
            <p:cNvPr id="54" name="Rectangle 53">
              <a:extLst>
                <a:ext uri="{FF2B5EF4-FFF2-40B4-BE49-F238E27FC236}">
                  <a16:creationId xmlns:a16="http://schemas.microsoft.com/office/drawing/2014/main" id="{2C4AF819-80B0-B2E7-F538-BEA834418130}"/>
                </a:ext>
              </a:extLst>
            </p:cNvPr>
            <p:cNvSpPr/>
            <p:nvPr/>
          </p:nvSpPr>
          <p:spPr>
            <a:xfrm>
              <a:off x="4648668" y="4055966"/>
              <a:ext cx="2690846" cy="298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426D634F-E24D-1CDC-1621-227CB3634C0D}"/>
                </a:ext>
              </a:extLst>
            </p:cNvPr>
            <p:cNvSpPr txBox="1"/>
            <p:nvPr/>
          </p:nvSpPr>
          <p:spPr>
            <a:xfrm>
              <a:off x="4648667" y="4013968"/>
              <a:ext cx="2799395" cy="369332"/>
            </a:xfrm>
            <a:prstGeom prst="rect">
              <a:avLst/>
            </a:prstGeom>
            <a:noFill/>
          </p:spPr>
          <p:txBody>
            <a:bodyPr wrap="square" rtlCol="0">
              <a:spAutoFit/>
            </a:bodyPr>
            <a:lstStyle/>
            <a:p>
              <a:r>
                <a:rPr lang="fr-FR">
                  <a:solidFill>
                    <a:schemeClr val="accent1"/>
                  </a:solidFill>
                </a:rPr>
                <a:t>JJMMAAAA</a:t>
              </a:r>
            </a:p>
          </p:txBody>
        </p:sp>
        <p:pic>
          <p:nvPicPr>
            <p:cNvPr id="56" name="Image 55">
              <a:extLst>
                <a:ext uri="{FF2B5EF4-FFF2-40B4-BE49-F238E27FC236}">
                  <a16:creationId xmlns:a16="http://schemas.microsoft.com/office/drawing/2014/main" id="{AE5D9979-FCE8-6649-8840-9D339140A64E}"/>
                </a:ext>
              </a:extLst>
            </p:cNvPr>
            <p:cNvPicPr>
              <a:picLocks noChangeAspect="1"/>
            </p:cNvPicPr>
            <p:nvPr/>
          </p:nvPicPr>
          <p:blipFill>
            <a:blip r:embed="rId3"/>
            <a:stretch>
              <a:fillRect/>
            </a:stretch>
          </p:blipFill>
          <p:spPr>
            <a:xfrm>
              <a:off x="7027346" y="4084745"/>
              <a:ext cx="244295" cy="236252"/>
            </a:xfrm>
            <a:prstGeom prst="rect">
              <a:avLst/>
            </a:prstGeom>
          </p:spPr>
        </p:pic>
      </p:grpSp>
      <p:sp>
        <p:nvSpPr>
          <p:cNvPr id="57" name="Triangle isocèle 56">
            <a:extLst>
              <a:ext uri="{FF2B5EF4-FFF2-40B4-BE49-F238E27FC236}">
                <a16:creationId xmlns:a16="http://schemas.microsoft.com/office/drawing/2014/main" id="{C75E47B3-FFF0-F7F9-4421-E012F00E0DE6}"/>
              </a:ext>
            </a:extLst>
          </p:cNvPr>
          <p:cNvSpPr/>
          <p:nvPr/>
        </p:nvSpPr>
        <p:spPr>
          <a:xfrm rot="10800000">
            <a:off x="10125263" y="5102473"/>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a:extLst>
              <a:ext uri="{FF2B5EF4-FFF2-40B4-BE49-F238E27FC236}">
                <a16:creationId xmlns:a16="http://schemas.microsoft.com/office/drawing/2014/main" id="{AAAC59FE-A16B-81DF-0758-B6E58540587A}"/>
              </a:ext>
            </a:extLst>
          </p:cNvPr>
          <p:cNvSpPr txBox="1"/>
          <p:nvPr/>
        </p:nvSpPr>
        <p:spPr>
          <a:xfrm>
            <a:off x="4652582" y="4991506"/>
            <a:ext cx="2799395" cy="369332"/>
          </a:xfrm>
          <a:prstGeom prst="rect">
            <a:avLst/>
          </a:prstGeom>
          <a:noFill/>
        </p:spPr>
        <p:txBody>
          <a:bodyPr wrap="square" rtlCol="0">
            <a:spAutoFit/>
          </a:bodyPr>
          <a:lstStyle/>
          <a:p>
            <a:r>
              <a:rPr lang="fr-FR">
                <a:solidFill>
                  <a:schemeClr val="accent1"/>
                </a:solidFill>
              </a:rPr>
              <a:t>Choisissez la durée</a:t>
            </a:r>
          </a:p>
        </p:txBody>
      </p:sp>
      <p:sp>
        <p:nvSpPr>
          <p:cNvPr id="17" name="ZoneTexte 16">
            <a:extLst>
              <a:ext uri="{FF2B5EF4-FFF2-40B4-BE49-F238E27FC236}">
                <a16:creationId xmlns:a16="http://schemas.microsoft.com/office/drawing/2014/main" id="{E155FEA3-85A4-B8FA-5947-7EBC97B8C516}"/>
              </a:ext>
            </a:extLst>
          </p:cNvPr>
          <p:cNvSpPr txBox="1"/>
          <p:nvPr/>
        </p:nvSpPr>
        <p:spPr>
          <a:xfrm>
            <a:off x="1952361" y="1605630"/>
            <a:ext cx="7573108" cy="338554"/>
          </a:xfrm>
          <a:prstGeom prst="rect">
            <a:avLst/>
          </a:prstGeom>
          <a:noFill/>
        </p:spPr>
        <p:txBody>
          <a:bodyPr wrap="square" rtlCol="0">
            <a:spAutoFit/>
          </a:bodyPr>
          <a:lstStyle/>
          <a:p>
            <a:r>
              <a:rPr lang="fr-FR" sz="1600">
                <a:solidFill>
                  <a:schemeClr val="accent1"/>
                </a:solidFill>
              </a:rPr>
              <a:t>Valider la création ou la modification avec les autres membres avant de la saisir. </a:t>
            </a:r>
          </a:p>
        </p:txBody>
      </p:sp>
      <p:sp>
        <p:nvSpPr>
          <p:cNvPr id="18" name="Triangle isocèle 17">
            <a:extLst>
              <a:ext uri="{FF2B5EF4-FFF2-40B4-BE49-F238E27FC236}">
                <a16:creationId xmlns:a16="http://schemas.microsoft.com/office/drawing/2014/main" id="{B008184B-3C31-E7EB-BA8D-D39EFBD80BFC}"/>
              </a:ext>
            </a:extLst>
          </p:cNvPr>
          <p:cNvSpPr/>
          <p:nvPr/>
        </p:nvSpPr>
        <p:spPr>
          <a:xfrm rot="10800000">
            <a:off x="10070474" y="2070411"/>
            <a:ext cx="206926" cy="1820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6C8D641B-2935-F629-748F-34DA53E3D679}"/>
              </a:ext>
            </a:extLst>
          </p:cNvPr>
          <p:cNvSpPr txBox="1"/>
          <p:nvPr/>
        </p:nvSpPr>
        <p:spPr>
          <a:xfrm>
            <a:off x="4594393" y="1982011"/>
            <a:ext cx="2799395" cy="369332"/>
          </a:xfrm>
          <a:prstGeom prst="rect">
            <a:avLst/>
          </a:prstGeom>
          <a:noFill/>
        </p:spPr>
        <p:txBody>
          <a:bodyPr wrap="square" rtlCol="0">
            <a:spAutoFit/>
          </a:bodyPr>
          <a:lstStyle/>
          <a:p>
            <a:r>
              <a:rPr lang="fr-FR">
                <a:solidFill>
                  <a:schemeClr val="accent1"/>
                </a:solidFill>
              </a:rPr>
              <a:t>Choisissez le topic</a:t>
            </a:r>
          </a:p>
        </p:txBody>
      </p:sp>
    </p:spTree>
    <p:extLst>
      <p:ext uri="{BB962C8B-B14F-4D97-AF65-F5344CB8AC3E}">
        <p14:creationId xmlns:p14="http://schemas.microsoft.com/office/powerpoint/2010/main" val="124161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 – fonctionnement (1/3)</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a:xfrm>
            <a:off x="11600143" y="5938227"/>
            <a:ext cx="240000" cy="180000"/>
          </a:xfrm>
        </p:spPr>
        <p:txBody>
          <a:bodyPr/>
          <a:lstStyle/>
          <a:p>
            <a:pPr defTabSz="1211636">
              <a:defRPr/>
            </a:pPr>
            <a:fld id="{276219AF-F5ED-455B-A512-B03AB3602319}" type="slidenum">
              <a:rPr lang="en-GB" smtClean="0">
                <a:solidFill>
                  <a:srgbClr val="000000"/>
                </a:solidFill>
              </a:rPr>
              <a:pPr defTabSz="1211636">
                <a:defRPr/>
              </a:pPr>
              <a:t>7</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9337750" y="1197705"/>
            <a:ext cx="1700058" cy="890100"/>
            <a:chOff x="4752567" y="1134493"/>
            <a:chExt cx="200825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08250" cy="632395"/>
              <a:chOff x="10016330" y="3026904"/>
              <a:chExt cx="200825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a:off x="11292469" y="3097062"/>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700240" y="954973"/>
            <a:ext cx="2515328" cy="830997"/>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pic>
        <p:nvPicPr>
          <p:cNvPr id="22" name="Image 21">
            <a:extLst>
              <a:ext uri="{FF2B5EF4-FFF2-40B4-BE49-F238E27FC236}">
                <a16:creationId xmlns:a16="http://schemas.microsoft.com/office/drawing/2014/main" id="{4D512137-E3E5-0009-B601-DFF56F19E03D}"/>
              </a:ext>
            </a:extLst>
          </p:cNvPr>
          <p:cNvPicPr>
            <a:picLocks noChangeAspect="1"/>
          </p:cNvPicPr>
          <p:nvPr/>
        </p:nvPicPr>
        <p:blipFill>
          <a:blip r:embed="rId3"/>
          <a:stretch>
            <a:fillRect/>
          </a:stretch>
        </p:blipFill>
        <p:spPr>
          <a:xfrm>
            <a:off x="1632158" y="2352581"/>
            <a:ext cx="392975" cy="426852"/>
          </a:xfrm>
          <a:prstGeom prst="rect">
            <a:avLst/>
          </a:prstGeom>
        </p:spPr>
      </p:pic>
      <p:pic>
        <p:nvPicPr>
          <p:cNvPr id="23" name="Image 22">
            <a:extLst>
              <a:ext uri="{FF2B5EF4-FFF2-40B4-BE49-F238E27FC236}">
                <a16:creationId xmlns:a16="http://schemas.microsoft.com/office/drawing/2014/main" id="{73721107-FE6B-BF96-F0F8-51002753D6F2}"/>
              </a:ext>
            </a:extLst>
          </p:cNvPr>
          <p:cNvPicPr>
            <a:picLocks noChangeAspect="1"/>
          </p:cNvPicPr>
          <p:nvPr/>
        </p:nvPicPr>
        <p:blipFill>
          <a:blip r:embed="rId4"/>
          <a:stretch>
            <a:fillRect/>
          </a:stretch>
        </p:blipFill>
        <p:spPr>
          <a:xfrm>
            <a:off x="1482390" y="3072536"/>
            <a:ext cx="619125" cy="352757"/>
          </a:xfrm>
          <a:prstGeom prst="rect">
            <a:avLst/>
          </a:prstGeom>
        </p:spPr>
      </p:pic>
      <p:pic>
        <p:nvPicPr>
          <p:cNvPr id="24" name="Image 23">
            <a:extLst>
              <a:ext uri="{FF2B5EF4-FFF2-40B4-BE49-F238E27FC236}">
                <a16:creationId xmlns:a16="http://schemas.microsoft.com/office/drawing/2014/main" id="{9391BC74-2DCD-0602-9D22-AA3EF59FABFB}"/>
              </a:ext>
            </a:extLst>
          </p:cNvPr>
          <p:cNvPicPr>
            <a:picLocks noChangeAspect="1"/>
          </p:cNvPicPr>
          <p:nvPr/>
        </p:nvPicPr>
        <p:blipFill>
          <a:blip r:embed="rId5"/>
          <a:stretch>
            <a:fillRect/>
          </a:stretch>
        </p:blipFill>
        <p:spPr>
          <a:xfrm>
            <a:off x="1664893" y="3920242"/>
            <a:ext cx="364513" cy="357295"/>
          </a:xfrm>
          <a:prstGeom prst="rect">
            <a:avLst/>
          </a:prstGeom>
        </p:spPr>
      </p:pic>
      <p:pic>
        <p:nvPicPr>
          <p:cNvPr id="25" name="Image 24">
            <a:extLst>
              <a:ext uri="{FF2B5EF4-FFF2-40B4-BE49-F238E27FC236}">
                <a16:creationId xmlns:a16="http://schemas.microsoft.com/office/drawing/2014/main" id="{21069E90-C341-A2A5-D796-927BEFC7D4F1}"/>
              </a:ext>
            </a:extLst>
          </p:cNvPr>
          <p:cNvPicPr>
            <a:picLocks noChangeAspect="1"/>
          </p:cNvPicPr>
          <p:nvPr/>
        </p:nvPicPr>
        <p:blipFill>
          <a:blip r:embed="rId6"/>
          <a:stretch>
            <a:fillRect/>
          </a:stretch>
        </p:blipFill>
        <p:spPr>
          <a:xfrm>
            <a:off x="1566145" y="5050451"/>
            <a:ext cx="437850" cy="377916"/>
          </a:xfrm>
          <a:prstGeom prst="rect">
            <a:avLst/>
          </a:prstGeom>
        </p:spPr>
      </p:pic>
      <p:sp>
        <p:nvSpPr>
          <p:cNvPr id="26" name="ZoneTexte 25">
            <a:extLst>
              <a:ext uri="{FF2B5EF4-FFF2-40B4-BE49-F238E27FC236}">
                <a16:creationId xmlns:a16="http://schemas.microsoft.com/office/drawing/2014/main" id="{D6FF4B83-58EA-8CB8-C716-6EA0B3D1B822}"/>
              </a:ext>
            </a:extLst>
          </p:cNvPr>
          <p:cNvSpPr txBox="1"/>
          <p:nvPr/>
        </p:nvSpPr>
        <p:spPr>
          <a:xfrm>
            <a:off x="1482390" y="1524454"/>
            <a:ext cx="4769918" cy="369332"/>
          </a:xfrm>
          <a:prstGeom prst="rect">
            <a:avLst/>
          </a:prstGeom>
          <a:noFill/>
        </p:spPr>
        <p:txBody>
          <a:bodyPr wrap="square" rtlCol="0">
            <a:spAutoFit/>
          </a:bodyPr>
          <a:lstStyle/>
          <a:p>
            <a:r>
              <a:rPr lang="fr-FR"/>
              <a:t>Les états possibles des topics dans le tableau</a:t>
            </a:r>
          </a:p>
        </p:txBody>
      </p:sp>
      <p:sp>
        <p:nvSpPr>
          <p:cNvPr id="29" name="ZoneTexte 28">
            <a:extLst>
              <a:ext uri="{FF2B5EF4-FFF2-40B4-BE49-F238E27FC236}">
                <a16:creationId xmlns:a16="http://schemas.microsoft.com/office/drawing/2014/main" id="{714BB9D6-357F-E5F6-7F5E-77DBF5DC10A7}"/>
              </a:ext>
            </a:extLst>
          </p:cNvPr>
          <p:cNvSpPr txBox="1"/>
          <p:nvPr/>
        </p:nvSpPr>
        <p:spPr>
          <a:xfrm>
            <a:off x="2066075" y="2298888"/>
            <a:ext cx="9222977" cy="646331"/>
          </a:xfrm>
          <a:prstGeom prst="rect">
            <a:avLst/>
          </a:prstGeom>
          <a:noFill/>
        </p:spPr>
        <p:txBody>
          <a:bodyPr wrap="square" rtlCol="0">
            <a:spAutoFit/>
          </a:bodyPr>
          <a:lstStyle/>
          <a:p>
            <a:r>
              <a:rPr lang="fr-FR"/>
              <a:t>En cours – L’ingestion du topic est opérationnelle et se fait selon la fréquence indiquée. Les fonctionnalités de modification et d’archivage sont possibles sur ce topic. </a:t>
            </a:r>
          </a:p>
        </p:txBody>
      </p:sp>
      <p:sp>
        <p:nvSpPr>
          <p:cNvPr id="30" name="ZoneTexte 29">
            <a:extLst>
              <a:ext uri="{FF2B5EF4-FFF2-40B4-BE49-F238E27FC236}">
                <a16:creationId xmlns:a16="http://schemas.microsoft.com/office/drawing/2014/main" id="{B42DF5C7-B009-EE8B-C71E-7816E81BEE4B}"/>
              </a:ext>
            </a:extLst>
          </p:cNvPr>
          <p:cNvSpPr txBox="1"/>
          <p:nvPr/>
        </p:nvSpPr>
        <p:spPr>
          <a:xfrm>
            <a:off x="2066075" y="2940005"/>
            <a:ext cx="9222977" cy="923330"/>
          </a:xfrm>
          <a:prstGeom prst="rect">
            <a:avLst/>
          </a:prstGeom>
          <a:noFill/>
        </p:spPr>
        <p:txBody>
          <a:bodyPr wrap="square" rtlCol="0">
            <a:spAutoFit/>
          </a:bodyPr>
          <a:lstStyle/>
          <a:p>
            <a:r>
              <a:rPr lang="fr-FR"/>
              <a:t>Terminé– L’ingestion du topic a été opérationnelle mais ne se fait plus car la date de fin a été atteinte. Les fonctionnalités de modification et d’archivage sont possibles sur ce topic pour le réactiver par exemple. </a:t>
            </a:r>
          </a:p>
        </p:txBody>
      </p:sp>
      <p:sp>
        <p:nvSpPr>
          <p:cNvPr id="31" name="ZoneTexte 30">
            <a:extLst>
              <a:ext uri="{FF2B5EF4-FFF2-40B4-BE49-F238E27FC236}">
                <a16:creationId xmlns:a16="http://schemas.microsoft.com/office/drawing/2014/main" id="{765A334C-59E7-757C-006D-991F85470E90}"/>
              </a:ext>
            </a:extLst>
          </p:cNvPr>
          <p:cNvSpPr txBox="1"/>
          <p:nvPr/>
        </p:nvSpPr>
        <p:spPr>
          <a:xfrm>
            <a:off x="2066074" y="3801701"/>
            <a:ext cx="9222977" cy="1200329"/>
          </a:xfrm>
          <a:prstGeom prst="rect">
            <a:avLst/>
          </a:prstGeom>
          <a:noFill/>
        </p:spPr>
        <p:txBody>
          <a:bodyPr wrap="square" rtlCol="0">
            <a:spAutoFit/>
          </a:bodyPr>
          <a:lstStyle/>
          <a:p>
            <a:r>
              <a:rPr lang="fr-FR"/>
              <a:t>Industriel – L’ingestion du topic est opérationnelle et se fait selon la fréquence indiquée. Le topic a été modélisé et remonte jusqu’à la </a:t>
            </a:r>
            <a:r>
              <a:rPr lang="fr-FR" err="1"/>
              <a:t>conformed</a:t>
            </a:r>
            <a:r>
              <a:rPr lang="fr-FR"/>
              <a:t>. Les fonctionnalités de modification et d’archivage sont possibles sur ce topic mais il faudra être vigilant aux impacts au moment de la modification car peuvent impacter la </a:t>
            </a:r>
            <a:r>
              <a:rPr lang="fr-FR" err="1"/>
              <a:t>conformed</a:t>
            </a:r>
            <a:r>
              <a:rPr lang="fr-FR"/>
              <a:t> et nécessiterait des devs. </a:t>
            </a:r>
          </a:p>
        </p:txBody>
      </p:sp>
      <p:sp>
        <p:nvSpPr>
          <p:cNvPr id="45" name="ZoneTexte 44">
            <a:extLst>
              <a:ext uri="{FF2B5EF4-FFF2-40B4-BE49-F238E27FC236}">
                <a16:creationId xmlns:a16="http://schemas.microsoft.com/office/drawing/2014/main" id="{77BEED99-A0E3-2303-4638-63AAF68F198D}"/>
              </a:ext>
            </a:extLst>
          </p:cNvPr>
          <p:cNvSpPr txBox="1"/>
          <p:nvPr/>
        </p:nvSpPr>
        <p:spPr>
          <a:xfrm>
            <a:off x="2055757" y="5009106"/>
            <a:ext cx="9222977" cy="646331"/>
          </a:xfrm>
          <a:prstGeom prst="rect">
            <a:avLst/>
          </a:prstGeom>
          <a:noFill/>
        </p:spPr>
        <p:txBody>
          <a:bodyPr wrap="square" rtlCol="0">
            <a:spAutoFit/>
          </a:bodyPr>
          <a:lstStyle/>
          <a:p>
            <a:r>
              <a:rPr lang="fr-FR"/>
              <a:t>Archivés– L’ingestion du topic a été supprimée et donc ne se fait plus. Les fonctionnalités de modification sont possibles sur ce topic pour le réactiver par exemple. </a:t>
            </a:r>
          </a:p>
        </p:txBody>
      </p:sp>
    </p:spTree>
    <p:extLst>
      <p:ext uri="{BB962C8B-B14F-4D97-AF65-F5344CB8AC3E}">
        <p14:creationId xmlns:p14="http://schemas.microsoft.com/office/powerpoint/2010/main" val="246883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3A34CD3-0DDC-5546-90F4-128D12C3448C}"/>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 – fonctionnement (2/3)</a:t>
            </a:r>
          </a:p>
        </p:txBody>
      </p:sp>
      <p:sp>
        <p:nvSpPr>
          <p:cNvPr id="3" name="Espace réservé du numéro de diapositive 2">
            <a:extLst>
              <a:ext uri="{FF2B5EF4-FFF2-40B4-BE49-F238E27FC236}">
                <a16:creationId xmlns:a16="http://schemas.microsoft.com/office/drawing/2014/main" id="{29C9DFF5-9C0D-0BE8-4973-9C62C2DADAE0}"/>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8</a:t>
            </a:fld>
            <a:endParaRPr lang="en-GB">
              <a:solidFill>
                <a:srgbClr val="000000"/>
              </a:solidFill>
            </a:endParaRPr>
          </a:p>
        </p:txBody>
      </p:sp>
      <p:pic>
        <p:nvPicPr>
          <p:cNvPr id="5" name="Image 4">
            <a:extLst>
              <a:ext uri="{FF2B5EF4-FFF2-40B4-BE49-F238E27FC236}">
                <a16:creationId xmlns:a16="http://schemas.microsoft.com/office/drawing/2014/main" id="{50D6A532-32AF-9248-E046-74A665DE27F9}"/>
              </a:ext>
            </a:extLst>
          </p:cNvPr>
          <p:cNvPicPr>
            <a:picLocks noChangeAspect="1"/>
          </p:cNvPicPr>
          <p:nvPr/>
        </p:nvPicPr>
        <p:blipFill>
          <a:blip r:embed="rId2"/>
          <a:stretch>
            <a:fillRect/>
          </a:stretch>
        </p:blipFill>
        <p:spPr>
          <a:xfrm>
            <a:off x="543169" y="1577343"/>
            <a:ext cx="11105662" cy="796255"/>
          </a:xfrm>
          <a:prstGeom prst="rect">
            <a:avLst/>
          </a:prstGeom>
        </p:spPr>
      </p:pic>
      <p:sp>
        <p:nvSpPr>
          <p:cNvPr id="6" name="Rectangle : coins arrondis 5">
            <a:extLst>
              <a:ext uri="{FF2B5EF4-FFF2-40B4-BE49-F238E27FC236}">
                <a16:creationId xmlns:a16="http://schemas.microsoft.com/office/drawing/2014/main" id="{5C4C1EBE-AB9F-6272-7A46-EE911B00CB25}"/>
              </a:ext>
            </a:extLst>
          </p:cNvPr>
          <p:cNvSpPr/>
          <p:nvPr/>
        </p:nvSpPr>
        <p:spPr>
          <a:xfrm>
            <a:off x="8846196" y="5486304"/>
            <a:ext cx="1317730" cy="410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Ajouter</a:t>
            </a:r>
          </a:p>
        </p:txBody>
      </p:sp>
      <p:sp>
        <p:nvSpPr>
          <p:cNvPr id="7" name="ZoneTexte 6">
            <a:extLst>
              <a:ext uri="{FF2B5EF4-FFF2-40B4-BE49-F238E27FC236}">
                <a16:creationId xmlns:a16="http://schemas.microsoft.com/office/drawing/2014/main" id="{98B3C845-1958-4FE7-FB51-D1FDBDF1544E}"/>
              </a:ext>
            </a:extLst>
          </p:cNvPr>
          <p:cNvSpPr txBox="1"/>
          <p:nvPr/>
        </p:nvSpPr>
        <p:spPr>
          <a:xfrm>
            <a:off x="3538419" y="5464923"/>
            <a:ext cx="4790830" cy="923330"/>
          </a:xfrm>
          <a:prstGeom prst="rect">
            <a:avLst/>
          </a:prstGeom>
          <a:solidFill>
            <a:schemeClr val="bg1"/>
          </a:solidFill>
        </p:spPr>
        <p:txBody>
          <a:bodyPr wrap="square" rtlCol="0">
            <a:spAutoFit/>
          </a:bodyPr>
          <a:lstStyle/>
          <a:p>
            <a:r>
              <a:rPr lang="fr-FR"/>
              <a:t>Bouton permettant d’accéder à l’écran de paramétrage avec les champs vides afin de créer un nouveau topic. </a:t>
            </a:r>
          </a:p>
        </p:txBody>
      </p:sp>
      <p:cxnSp>
        <p:nvCxnSpPr>
          <p:cNvPr id="8" name="Connecteur droit avec flèche 7">
            <a:extLst>
              <a:ext uri="{FF2B5EF4-FFF2-40B4-BE49-F238E27FC236}">
                <a16:creationId xmlns:a16="http://schemas.microsoft.com/office/drawing/2014/main" id="{C111BC7E-5B24-12A9-F980-9D8D3D597449}"/>
              </a:ext>
            </a:extLst>
          </p:cNvPr>
          <p:cNvCxnSpPr>
            <a:cxnSpLocks/>
            <a:stCxn id="6" idx="1"/>
            <a:endCxn id="7" idx="3"/>
          </p:cNvCxnSpPr>
          <p:nvPr/>
        </p:nvCxnSpPr>
        <p:spPr>
          <a:xfrm flipH="1">
            <a:off x="8329249" y="5691458"/>
            <a:ext cx="516947" cy="2351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ZoneTexte 8">
            <a:extLst>
              <a:ext uri="{FF2B5EF4-FFF2-40B4-BE49-F238E27FC236}">
                <a16:creationId xmlns:a16="http://schemas.microsoft.com/office/drawing/2014/main" id="{24097B01-E202-C5ED-7227-4D4576AF743D}"/>
              </a:ext>
            </a:extLst>
          </p:cNvPr>
          <p:cNvSpPr txBox="1"/>
          <p:nvPr/>
        </p:nvSpPr>
        <p:spPr>
          <a:xfrm>
            <a:off x="3307865" y="3413904"/>
            <a:ext cx="5976812" cy="369332"/>
          </a:xfrm>
          <a:prstGeom prst="rect">
            <a:avLst/>
          </a:prstGeom>
          <a:solidFill>
            <a:schemeClr val="bg1"/>
          </a:solidFill>
        </p:spPr>
        <p:txBody>
          <a:bodyPr wrap="square" rtlCol="0">
            <a:spAutoFit/>
          </a:bodyPr>
          <a:lstStyle/>
          <a:p>
            <a:r>
              <a:rPr lang="fr-FR"/>
              <a:t>Possibilité de trier pour retrouver plus facilement un topic</a:t>
            </a:r>
          </a:p>
        </p:txBody>
      </p:sp>
      <p:cxnSp>
        <p:nvCxnSpPr>
          <p:cNvPr id="11" name="Connecteur droit avec flèche 10">
            <a:extLst>
              <a:ext uri="{FF2B5EF4-FFF2-40B4-BE49-F238E27FC236}">
                <a16:creationId xmlns:a16="http://schemas.microsoft.com/office/drawing/2014/main" id="{51CA7F18-9C58-AB05-45D4-8789FF341FC1}"/>
              </a:ext>
            </a:extLst>
          </p:cNvPr>
          <p:cNvCxnSpPr>
            <a:cxnSpLocks/>
            <a:endCxn id="9" idx="0"/>
          </p:cNvCxnSpPr>
          <p:nvPr/>
        </p:nvCxnSpPr>
        <p:spPr>
          <a:xfrm>
            <a:off x="2243015" y="2327845"/>
            <a:ext cx="4053256" cy="108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07538E7F-CC33-F076-5700-439BAE4F3E58}"/>
              </a:ext>
            </a:extLst>
          </p:cNvPr>
          <p:cNvCxnSpPr>
            <a:cxnSpLocks/>
            <a:endCxn id="9" idx="0"/>
          </p:cNvCxnSpPr>
          <p:nvPr/>
        </p:nvCxnSpPr>
        <p:spPr>
          <a:xfrm>
            <a:off x="4790831" y="2235200"/>
            <a:ext cx="1505440" cy="117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4517EBF-6CB7-5B36-F5D5-04766F99DE11}"/>
              </a:ext>
            </a:extLst>
          </p:cNvPr>
          <p:cNvCxnSpPr>
            <a:cxnSpLocks/>
            <a:endCxn id="9" idx="0"/>
          </p:cNvCxnSpPr>
          <p:nvPr/>
        </p:nvCxnSpPr>
        <p:spPr>
          <a:xfrm>
            <a:off x="6296271" y="2235200"/>
            <a:ext cx="0" cy="117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DC2602C2-3368-0084-8358-3B81489E0328}"/>
              </a:ext>
            </a:extLst>
          </p:cNvPr>
          <p:cNvCxnSpPr>
            <a:cxnSpLocks/>
            <a:endCxn id="9" idx="0"/>
          </p:cNvCxnSpPr>
          <p:nvPr/>
        </p:nvCxnSpPr>
        <p:spPr>
          <a:xfrm flipH="1">
            <a:off x="6296271" y="2235200"/>
            <a:ext cx="1370621" cy="117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57B10807-3B39-6980-8BB8-4775831D040A}"/>
              </a:ext>
            </a:extLst>
          </p:cNvPr>
          <p:cNvCxnSpPr>
            <a:cxnSpLocks/>
            <a:endCxn id="9" idx="0"/>
          </p:cNvCxnSpPr>
          <p:nvPr/>
        </p:nvCxnSpPr>
        <p:spPr>
          <a:xfrm flipH="1">
            <a:off x="6296271" y="2235200"/>
            <a:ext cx="2291451" cy="117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865A01CA-1A3F-60AE-0D53-E9806C74A0FB}"/>
              </a:ext>
            </a:extLst>
          </p:cNvPr>
          <p:cNvCxnSpPr>
            <a:cxnSpLocks/>
            <a:endCxn id="9" idx="0"/>
          </p:cNvCxnSpPr>
          <p:nvPr/>
        </p:nvCxnSpPr>
        <p:spPr>
          <a:xfrm flipH="1">
            <a:off x="6296271" y="2235200"/>
            <a:ext cx="3738683" cy="117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DD70D9BC-D1A4-DC98-7F10-DE2EB85DCCAA}"/>
              </a:ext>
            </a:extLst>
          </p:cNvPr>
          <p:cNvCxnSpPr>
            <a:cxnSpLocks/>
            <a:endCxn id="9" idx="0"/>
          </p:cNvCxnSpPr>
          <p:nvPr/>
        </p:nvCxnSpPr>
        <p:spPr>
          <a:xfrm flipH="1">
            <a:off x="6296271" y="2327845"/>
            <a:ext cx="5106375" cy="108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81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92745479-3634-08E1-2FFA-72CCE9232A33}"/>
              </a:ext>
            </a:extLst>
          </p:cNvPr>
          <p:cNvSpPr>
            <a:spLocks noGrp="1"/>
          </p:cNvSpPr>
          <p:nvPr>
            <p:ph type="subTitle" idx="1"/>
          </p:nvPr>
        </p:nvSpPr>
        <p:spPr/>
        <p:txBody>
          <a:bodyPr/>
          <a:lstStyle/>
          <a:p>
            <a:r>
              <a:rPr lang="fr-FR" sz="3600">
                <a:solidFill>
                  <a:srgbClr val="00925A"/>
                </a:solidFill>
                <a:latin typeface="BNPPSansCondensed" panose="02000000000000000000" pitchFamily="2" charset="0"/>
              </a:rPr>
              <a:t>Ecran 1 - Accueil de CAPTOP – fonctionnement (3/3)</a:t>
            </a:r>
          </a:p>
        </p:txBody>
      </p:sp>
      <p:sp>
        <p:nvSpPr>
          <p:cNvPr id="3" name="Espace réservé du numéro de diapositive 2">
            <a:extLst>
              <a:ext uri="{FF2B5EF4-FFF2-40B4-BE49-F238E27FC236}">
                <a16:creationId xmlns:a16="http://schemas.microsoft.com/office/drawing/2014/main" id="{6100DE67-E729-278A-508F-914A26863E15}"/>
              </a:ext>
            </a:extLst>
          </p:cNvPr>
          <p:cNvSpPr>
            <a:spLocks noGrp="1"/>
          </p:cNvSpPr>
          <p:nvPr>
            <p:ph type="sldNum" sz="quarter" idx="4"/>
          </p:nvPr>
        </p:nvSpPr>
        <p:spPr/>
        <p:txBody>
          <a:bodyPr/>
          <a:lstStyle/>
          <a:p>
            <a:pPr defTabSz="1211636">
              <a:defRPr/>
            </a:pPr>
            <a:fld id="{276219AF-F5ED-455B-A512-B03AB3602319}" type="slidenum">
              <a:rPr lang="en-GB" smtClean="0">
                <a:solidFill>
                  <a:srgbClr val="000000"/>
                </a:solidFill>
              </a:rPr>
              <a:pPr defTabSz="1211636">
                <a:defRPr/>
              </a:pPr>
              <a:t>9</a:t>
            </a:fld>
            <a:endParaRPr lang="en-GB">
              <a:solidFill>
                <a:srgbClr val="000000"/>
              </a:solidFill>
            </a:endParaRPr>
          </a:p>
        </p:txBody>
      </p:sp>
      <p:sp>
        <p:nvSpPr>
          <p:cNvPr id="4" name="Rectangle : coins arrondis 3">
            <a:extLst>
              <a:ext uri="{FF2B5EF4-FFF2-40B4-BE49-F238E27FC236}">
                <a16:creationId xmlns:a16="http://schemas.microsoft.com/office/drawing/2014/main" id="{72ECF873-7FA7-9F0A-09B1-B0176FE79C07}"/>
              </a:ext>
            </a:extLst>
          </p:cNvPr>
          <p:cNvSpPr/>
          <p:nvPr/>
        </p:nvSpPr>
        <p:spPr>
          <a:xfrm>
            <a:off x="593969" y="953477"/>
            <a:ext cx="11152554" cy="50331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id="{D56BD606-A6D4-F604-0DEE-B2F0990C9D78}"/>
              </a:ext>
            </a:extLst>
          </p:cNvPr>
          <p:cNvGrpSpPr/>
          <p:nvPr/>
        </p:nvGrpSpPr>
        <p:grpSpPr>
          <a:xfrm>
            <a:off x="9550401" y="1055938"/>
            <a:ext cx="1700058" cy="890100"/>
            <a:chOff x="4752567" y="1134493"/>
            <a:chExt cx="2008250" cy="1068152"/>
          </a:xfrm>
        </p:grpSpPr>
        <p:grpSp>
          <p:nvGrpSpPr>
            <p:cNvPr id="6" name="Groupe 5">
              <a:extLst>
                <a:ext uri="{FF2B5EF4-FFF2-40B4-BE49-F238E27FC236}">
                  <a16:creationId xmlns:a16="http://schemas.microsoft.com/office/drawing/2014/main" id="{104C0338-7D55-6A1C-4A6B-03E1EC261B00}"/>
                </a:ext>
              </a:extLst>
            </p:cNvPr>
            <p:cNvGrpSpPr/>
            <p:nvPr/>
          </p:nvGrpSpPr>
          <p:grpSpPr>
            <a:xfrm>
              <a:off x="4752567" y="1134493"/>
              <a:ext cx="2008250" cy="632395"/>
              <a:chOff x="10016330" y="3026904"/>
              <a:chExt cx="2008250" cy="632395"/>
            </a:xfrm>
          </p:grpSpPr>
          <p:sp>
            <p:nvSpPr>
              <p:cNvPr id="10" name="Forme libre : forme 9">
                <a:extLst>
                  <a:ext uri="{FF2B5EF4-FFF2-40B4-BE49-F238E27FC236}">
                    <a16:creationId xmlns:a16="http://schemas.microsoft.com/office/drawing/2014/main" id="{0543D4BE-AB33-2BD8-DA41-3B2273319A7A}"/>
                  </a:ext>
                </a:extLst>
              </p:cNvPr>
              <p:cNvSpPr/>
              <p:nvPr/>
            </p:nvSpPr>
            <p:spPr>
              <a:xfrm>
                <a:off x="10016330" y="3191943"/>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685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1" name="Forme libre : forme 10">
                <a:extLst>
                  <a:ext uri="{FF2B5EF4-FFF2-40B4-BE49-F238E27FC236}">
                    <a16:creationId xmlns:a16="http://schemas.microsoft.com/office/drawing/2014/main" id="{81D74750-7A8B-9282-6756-2A16DAB96F18}"/>
                  </a:ext>
                </a:extLst>
              </p:cNvPr>
              <p:cNvSpPr/>
              <p:nvPr/>
            </p:nvSpPr>
            <p:spPr>
              <a:xfrm>
                <a:off x="10608953" y="3214686"/>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00AB8E"/>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2" name="Forme libre : forme 11">
                <a:extLst>
                  <a:ext uri="{FF2B5EF4-FFF2-40B4-BE49-F238E27FC236}">
                    <a16:creationId xmlns:a16="http://schemas.microsoft.com/office/drawing/2014/main" id="{10F18794-BDB3-593F-E8E0-20884CD71BFA}"/>
                  </a:ext>
                </a:extLst>
              </p:cNvPr>
              <p:cNvSpPr/>
              <p:nvPr/>
            </p:nvSpPr>
            <p:spPr>
              <a:xfrm>
                <a:off x="11251718" y="3237429"/>
                <a:ext cx="732111" cy="421870"/>
              </a:xfrm>
              <a:custGeom>
                <a:avLst/>
                <a:gdLst>
                  <a:gd name="connsiteX0" fmla="*/ 14132 w 768283"/>
                  <a:gd name="connsiteY0" fmla="*/ 172332 h 499928"/>
                  <a:gd name="connsiteX1" fmla="*/ 223682 w 768283"/>
                  <a:gd name="connsiteY1" fmla="*/ 305682 h 499928"/>
                  <a:gd name="connsiteX2" fmla="*/ 766607 w 768283"/>
                  <a:gd name="connsiteY2" fmla="*/ 882 h 499928"/>
                  <a:gd name="connsiteX3" fmla="*/ 385607 w 768283"/>
                  <a:gd name="connsiteY3" fmla="*/ 419982 h 499928"/>
                  <a:gd name="connsiteX4" fmla="*/ 157007 w 768283"/>
                  <a:gd name="connsiteY4" fmla="*/ 496182 h 499928"/>
                  <a:gd name="connsiteX5" fmla="*/ 33182 w 768283"/>
                  <a:gd name="connsiteY5" fmla="*/ 362832 h 499928"/>
                  <a:gd name="connsiteX6" fmla="*/ 14132 w 768283"/>
                  <a:gd name="connsiteY6" fmla="*/ 172332 h 49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283" h="499928">
                    <a:moveTo>
                      <a:pt x="14132" y="172332"/>
                    </a:moveTo>
                    <a:cubicBezTo>
                      <a:pt x="45882" y="162807"/>
                      <a:pt x="98270" y="334257"/>
                      <a:pt x="223682" y="305682"/>
                    </a:cubicBezTo>
                    <a:cubicBezTo>
                      <a:pt x="349095" y="277107"/>
                      <a:pt x="739620" y="-18168"/>
                      <a:pt x="766607" y="882"/>
                    </a:cubicBezTo>
                    <a:cubicBezTo>
                      <a:pt x="793594" y="19932"/>
                      <a:pt x="487207" y="337432"/>
                      <a:pt x="385607" y="419982"/>
                    </a:cubicBezTo>
                    <a:cubicBezTo>
                      <a:pt x="284007" y="502532"/>
                      <a:pt x="215745" y="505707"/>
                      <a:pt x="157007" y="496182"/>
                    </a:cubicBezTo>
                    <a:cubicBezTo>
                      <a:pt x="98270" y="486657"/>
                      <a:pt x="55407" y="413632"/>
                      <a:pt x="33182" y="362832"/>
                    </a:cubicBezTo>
                    <a:cubicBezTo>
                      <a:pt x="10957" y="312032"/>
                      <a:pt x="-17618" y="181857"/>
                      <a:pt x="14132" y="172332"/>
                    </a:cubicBezTo>
                    <a:close/>
                  </a:path>
                </a:pathLst>
              </a:custGeom>
              <a:solidFill>
                <a:srgbClr val="A3C439"/>
              </a:solidFill>
              <a:ln>
                <a:no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a:ln>
                    <a:noFill/>
                  </a:ln>
                  <a:solidFill>
                    <a:srgbClr val="000000"/>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1CEB767A-2548-611F-2381-1BDC095CB756}"/>
                  </a:ext>
                </a:extLst>
              </p:cNvPr>
              <p:cNvSpPr txBox="1"/>
              <p:nvPr/>
            </p:nvSpPr>
            <p:spPr>
              <a:xfrm rot="19724920">
                <a:off x="10694498" y="3049155"/>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Data</a:t>
                </a:r>
                <a:endParaRPr lang="fr-FR" sz="900" i="1" kern="0">
                  <a:solidFill>
                    <a:srgbClr val="00915A"/>
                  </a:solidFill>
                  <a:latin typeface="Cavolini" panose="03000502040302020204" pitchFamily="66" charset="0"/>
                  <a:cs typeface="Cavolini" panose="03000502040302020204" pitchFamily="66"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915A"/>
                    </a:solidFill>
                    <a:effectLst/>
                    <a:uLnTx/>
                    <a:uFillTx/>
                    <a:latin typeface="Cavolini" panose="03000502040302020204" pitchFamily="66" charset="0"/>
                    <a:cs typeface="Cavolini" panose="03000502040302020204" pitchFamily="66" charset="0"/>
                  </a:rPr>
                  <a:t>Management </a:t>
                </a:r>
              </a:p>
            </p:txBody>
          </p:sp>
          <p:sp>
            <p:nvSpPr>
              <p:cNvPr id="14" name="ZoneTexte 13">
                <a:extLst>
                  <a:ext uri="{FF2B5EF4-FFF2-40B4-BE49-F238E27FC236}">
                    <a16:creationId xmlns:a16="http://schemas.microsoft.com/office/drawing/2014/main" id="{DDAEE986-EFFB-BA8F-1D22-D89E04A08E61}"/>
                  </a:ext>
                </a:extLst>
              </p:cNvPr>
              <p:cNvSpPr txBox="1"/>
              <p:nvPr/>
            </p:nvSpPr>
            <p:spPr>
              <a:xfrm rot="19711958">
                <a:off x="10083447" y="3026904"/>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Innovation </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0">
                    <a:ln>
                      <a:noFill/>
                    </a:ln>
                    <a:solidFill>
                      <a:srgbClr val="00685E"/>
                    </a:solidFill>
                    <a:effectLst/>
                    <a:uLnTx/>
                    <a:uFillTx/>
                    <a:latin typeface="Cavolini" panose="03000502040302020204" pitchFamily="66" charset="0"/>
                    <a:cs typeface="Cavolini" panose="03000502040302020204" pitchFamily="66" charset="0"/>
                  </a:rPr>
                  <a:t>&amp; Initiatives</a:t>
                </a:r>
              </a:p>
            </p:txBody>
          </p:sp>
          <p:sp>
            <p:nvSpPr>
              <p:cNvPr id="15" name="ZoneTexte 14">
                <a:extLst>
                  <a:ext uri="{FF2B5EF4-FFF2-40B4-BE49-F238E27FC236}">
                    <a16:creationId xmlns:a16="http://schemas.microsoft.com/office/drawing/2014/main" id="{C1235EC5-D616-D70C-1293-FAFAC0176D85}"/>
                  </a:ext>
                </a:extLst>
              </p:cNvPr>
              <p:cNvSpPr txBox="1"/>
              <p:nvPr/>
            </p:nvSpPr>
            <p:spPr>
              <a:xfrm rot="19807356">
                <a:off x="11292469" y="3097062"/>
                <a:ext cx="732111" cy="199563"/>
              </a:xfrm>
              <a:prstGeom prst="rect">
                <a:avLst/>
              </a:prstGeom>
              <a:noFill/>
            </p:spPr>
            <p:txBody>
              <a:bodyPr wrap="non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900" b="0" i="1" u="none" strike="noStrike" kern="0" cap="none" spc="0" normalizeH="0" baseline="0" noProof="1">
                    <a:ln>
                      <a:noFill/>
                    </a:ln>
                    <a:solidFill>
                      <a:srgbClr val="A3C439"/>
                    </a:solidFill>
                    <a:effectLst/>
                    <a:uLnTx/>
                    <a:uFillTx/>
                    <a:latin typeface="Cavolini" panose="03000502040302020204" pitchFamily="66" charset="0"/>
                    <a:cs typeface="Cavolini" panose="03000502040302020204" pitchFamily="66" charset="0"/>
                  </a:rPr>
                  <a:t>Plateformes</a:t>
                </a:r>
              </a:p>
            </p:txBody>
          </p:sp>
        </p:grpSp>
        <p:grpSp>
          <p:nvGrpSpPr>
            <p:cNvPr id="7" name="Groupe 6">
              <a:extLst>
                <a:ext uri="{FF2B5EF4-FFF2-40B4-BE49-F238E27FC236}">
                  <a16:creationId xmlns:a16="http://schemas.microsoft.com/office/drawing/2014/main" id="{2723F630-2F4B-CB4A-2A6C-43C5F9D574D8}"/>
                </a:ext>
              </a:extLst>
            </p:cNvPr>
            <p:cNvGrpSpPr/>
            <p:nvPr/>
          </p:nvGrpSpPr>
          <p:grpSpPr>
            <a:xfrm>
              <a:off x="4792356" y="1789631"/>
              <a:ext cx="1530846" cy="413014"/>
              <a:chOff x="5240001" y="1315364"/>
              <a:chExt cx="1530846" cy="413014"/>
            </a:xfrm>
          </p:grpSpPr>
          <p:sp>
            <p:nvSpPr>
              <p:cNvPr id="8" name="ZoneTexte 7">
                <a:extLst>
                  <a:ext uri="{FF2B5EF4-FFF2-40B4-BE49-F238E27FC236}">
                    <a16:creationId xmlns:a16="http://schemas.microsoft.com/office/drawing/2014/main" id="{07DC3CE1-53D5-5B72-5B70-35A1FB71DD9C}"/>
                  </a:ext>
                </a:extLst>
              </p:cNvPr>
              <p:cNvSpPr txBox="1"/>
              <p:nvPr/>
            </p:nvSpPr>
            <p:spPr>
              <a:xfrm>
                <a:off x="5240001" y="1315539"/>
                <a:ext cx="1530846" cy="412839"/>
              </a:xfrm>
              <a:prstGeom prst="rect">
                <a:avLst/>
              </a:prstGeom>
              <a:noFill/>
            </p:spPr>
            <p:txBody>
              <a:bodyPr wrap="none" lIns="0" tIns="0" rIns="0" bIns="0" rtlCol="0">
                <a:noAutofit/>
              </a:bodyPr>
              <a:lstStyle/>
              <a:p>
                <a:pPr algn="ctr"/>
                <a:r>
                  <a:rPr lang="fr-FR" sz="1600" b="1">
                    <a:solidFill>
                      <a:srgbClr val="00AB8E">
                        <a:lumMod val="75000"/>
                      </a:srgbClr>
                    </a:solidFill>
                    <a:latin typeface="Cavolini" panose="03000502040302020204" pitchFamily="66" charset="0"/>
                    <a:cs typeface="Cavolini" panose="03000502040302020204" pitchFamily="66" charset="0"/>
                  </a:rPr>
                  <a:t>D</a:t>
                </a:r>
                <a:r>
                  <a:rPr lang="fr-FR" sz="1100" b="1">
                    <a:solidFill>
                      <a:srgbClr val="00AB8E">
                        <a:lumMod val="75000"/>
                      </a:srgbClr>
                    </a:solidFill>
                    <a:latin typeface="Cavolini" panose="03000502040302020204" pitchFamily="66" charset="0"/>
                    <a:cs typeface="Cavolini" panose="03000502040302020204" pitchFamily="66" charset="0"/>
                  </a:rPr>
                  <a:t>ATA </a:t>
                </a:r>
                <a:r>
                  <a:rPr lang="fr-FR" sz="1400" b="1">
                    <a:solidFill>
                      <a:srgbClr val="00AB8E">
                        <a:lumMod val="75000"/>
                      </a:srgbClr>
                    </a:solidFill>
                    <a:latin typeface="Cavolini" panose="03000502040302020204" pitchFamily="66" charset="0"/>
                    <a:cs typeface="Cavolini" panose="03000502040302020204" pitchFamily="66" charset="0"/>
                  </a:rPr>
                  <a:t> </a:t>
                </a:r>
                <a:r>
                  <a:rPr lang="fr-FR" sz="1600" b="1">
                    <a:solidFill>
                      <a:srgbClr val="00AB8E">
                        <a:lumMod val="75000"/>
                      </a:srgbClr>
                    </a:solidFill>
                    <a:latin typeface="Cavolini" panose="03000502040302020204" pitchFamily="66" charset="0"/>
                    <a:cs typeface="Cavolini" panose="03000502040302020204" pitchFamily="66" charset="0"/>
                  </a:rPr>
                  <a:t>  </a:t>
                </a:r>
                <a:r>
                  <a:rPr lang="fr-FR" sz="1100" b="1">
                    <a:solidFill>
                      <a:srgbClr val="00AB8E">
                        <a:lumMod val="75000"/>
                      </a:srgbClr>
                    </a:solidFill>
                    <a:latin typeface="Cavolini" panose="03000502040302020204" pitchFamily="66" charset="0"/>
                    <a:cs typeface="Cavolini" panose="03000502040302020204" pitchFamily="66" charset="0"/>
                  </a:rPr>
                  <a:t>FFICE</a:t>
                </a:r>
              </a:p>
            </p:txBody>
          </p:sp>
          <p:pic>
            <p:nvPicPr>
              <p:cNvPr id="9" name="Picture 10" descr="Résultat d’images pour drapeau français dessin">
                <a:extLst>
                  <a:ext uri="{FF2B5EF4-FFF2-40B4-BE49-F238E27FC236}">
                    <a16:creationId xmlns:a16="http://schemas.microsoft.com/office/drawing/2014/main" id="{C6FF7D48-1BB8-A104-B175-5E6D9350F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959" y="1315364"/>
                <a:ext cx="231773" cy="2411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6" name="ZoneTexte 15">
            <a:extLst>
              <a:ext uri="{FF2B5EF4-FFF2-40B4-BE49-F238E27FC236}">
                <a16:creationId xmlns:a16="http://schemas.microsoft.com/office/drawing/2014/main" id="{8546E82D-C33E-3A34-6125-150312EF5D17}"/>
              </a:ext>
            </a:extLst>
          </p:cNvPr>
          <p:cNvSpPr txBox="1"/>
          <p:nvPr/>
        </p:nvSpPr>
        <p:spPr>
          <a:xfrm>
            <a:off x="684961" y="972693"/>
            <a:ext cx="2293817" cy="830997"/>
          </a:xfrm>
          <a:prstGeom prst="rect">
            <a:avLst/>
          </a:prstGeom>
          <a:noFill/>
        </p:spPr>
        <p:txBody>
          <a:bodyPr wrap="square" rtlCol="0">
            <a:spAutoFit/>
          </a:bodyPr>
          <a:lstStyle/>
          <a:p>
            <a:pPr algn="ctr"/>
            <a:r>
              <a:rPr lang="fr-FR" sz="4800">
                <a:solidFill>
                  <a:srgbClr val="00925A"/>
                </a:solidFill>
                <a:latin typeface="BNPPSansCondensed" panose="02000000000000000000" pitchFamily="2" charset="0"/>
              </a:rPr>
              <a:t>CAPTOP</a:t>
            </a:r>
            <a:endParaRPr lang="fr-FR" sz="4800"/>
          </a:p>
        </p:txBody>
      </p:sp>
      <p:pic>
        <p:nvPicPr>
          <p:cNvPr id="23" name="Image 22">
            <a:extLst>
              <a:ext uri="{FF2B5EF4-FFF2-40B4-BE49-F238E27FC236}">
                <a16:creationId xmlns:a16="http://schemas.microsoft.com/office/drawing/2014/main" id="{B3831173-406F-28F1-E9FA-91BB35B810C7}"/>
              </a:ext>
            </a:extLst>
          </p:cNvPr>
          <p:cNvPicPr>
            <a:picLocks noChangeAspect="1"/>
          </p:cNvPicPr>
          <p:nvPr/>
        </p:nvPicPr>
        <p:blipFill>
          <a:blip r:embed="rId3"/>
          <a:stretch>
            <a:fillRect/>
          </a:stretch>
        </p:blipFill>
        <p:spPr>
          <a:xfrm>
            <a:off x="9218774" y="3290450"/>
            <a:ext cx="424192" cy="377916"/>
          </a:xfrm>
          <a:prstGeom prst="rect">
            <a:avLst/>
          </a:prstGeom>
        </p:spPr>
      </p:pic>
      <p:pic>
        <p:nvPicPr>
          <p:cNvPr id="24" name="Image 23">
            <a:extLst>
              <a:ext uri="{FF2B5EF4-FFF2-40B4-BE49-F238E27FC236}">
                <a16:creationId xmlns:a16="http://schemas.microsoft.com/office/drawing/2014/main" id="{C72C8716-ADDF-8BE1-BCE8-5617330DC66F}"/>
              </a:ext>
            </a:extLst>
          </p:cNvPr>
          <p:cNvPicPr>
            <a:picLocks noChangeAspect="1"/>
          </p:cNvPicPr>
          <p:nvPr/>
        </p:nvPicPr>
        <p:blipFill>
          <a:blip r:embed="rId3"/>
          <a:stretch>
            <a:fillRect/>
          </a:stretch>
        </p:blipFill>
        <p:spPr>
          <a:xfrm>
            <a:off x="9213648" y="3810724"/>
            <a:ext cx="424192" cy="377916"/>
          </a:xfrm>
          <a:prstGeom prst="rect">
            <a:avLst/>
          </a:prstGeom>
        </p:spPr>
      </p:pic>
      <p:pic>
        <p:nvPicPr>
          <p:cNvPr id="25" name="Image 24">
            <a:extLst>
              <a:ext uri="{FF2B5EF4-FFF2-40B4-BE49-F238E27FC236}">
                <a16:creationId xmlns:a16="http://schemas.microsoft.com/office/drawing/2014/main" id="{2D4335AF-B075-DC33-671A-7FE1CD00EA85}"/>
              </a:ext>
            </a:extLst>
          </p:cNvPr>
          <p:cNvPicPr>
            <a:picLocks noChangeAspect="1"/>
          </p:cNvPicPr>
          <p:nvPr/>
        </p:nvPicPr>
        <p:blipFill>
          <a:blip r:embed="rId3"/>
          <a:stretch>
            <a:fillRect/>
          </a:stretch>
        </p:blipFill>
        <p:spPr>
          <a:xfrm>
            <a:off x="9213648" y="4330999"/>
            <a:ext cx="424192" cy="377916"/>
          </a:xfrm>
          <a:prstGeom prst="rect">
            <a:avLst/>
          </a:prstGeom>
        </p:spPr>
      </p:pic>
      <p:pic>
        <p:nvPicPr>
          <p:cNvPr id="26" name="Image 25">
            <a:extLst>
              <a:ext uri="{FF2B5EF4-FFF2-40B4-BE49-F238E27FC236}">
                <a16:creationId xmlns:a16="http://schemas.microsoft.com/office/drawing/2014/main" id="{FF9401E9-B58D-E652-E860-3D5F0435270B}"/>
              </a:ext>
            </a:extLst>
          </p:cNvPr>
          <p:cNvPicPr>
            <a:picLocks noChangeAspect="1"/>
          </p:cNvPicPr>
          <p:nvPr/>
        </p:nvPicPr>
        <p:blipFill>
          <a:blip r:embed="rId3"/>
          <a:stretch>
            <a:fillRect/>
          </a:stretch>
        </p:blipFill>
        <p:spPr>
          <a:xfrm>
            <a:off x="9213648" y="4816407"/>
            <a:ext cx="424192" cy="377916"/>
          </a:xfrm>
          <a:prstGeom prst="rect">
            <a:avLst/>
          </a:prstGeom>
        </p:spPr>
      </p:pic>
      <p:pic>
        <p:nvPicPr>
          <p:cNvPr id="28" name="Image 27">
            <a:extLst>
              <a:ext uri="{FF2B5EF4-FFF2-40B4-BE49-F238E27FC236}">
                <a16:creationId xmlns:a16="http://schemas.microsoft.com/office/drawing/2014/main" id="{E825463D-9763-BCFA-EB3F-2C358045E0CC}"/>
              </a:ext>
            </a:extLst>
          </p:cNvPr>
          <p:cNvPicPr>
            <a:picLocks noChangeAspect="1"/>
          </p:cNvPicPr>
          <p:nvPr/>
        </p:nvPicPr>
        <p:blipFill>
          <a:blip r:embed="rId4"/>
          <a:stretch>
            <a:fillRect/>
          </a:stretch>
        </p:blipFill>
        <p:spPr>
          <a:xfrm>
            <a:off x="10547605" y="3260093"/>
            <a:ext cx="392974" cy="455510"/>
          </a:xfrm>
          <a:prstGeom prst="rect">
            <a:avLst/>
          </a:prstGeom>
        </p:spPr>
      </p:pic>
      <p:pic>
        <p:nvPicPr>
          <p:cNvPr id="29" name="Image 28">
            <a:extLst>
              <a:ext uri="{FF2B5EF4-FFF2-40B4-BE49-F238E27FC236}">
                <a16:creationId xmlns:a16="http://schemas.microsoft.com/office/drawing/2014/main" id="{1F65A233-2579-237F-50F2-B73AE1B827A6}"/>
              </a:ext>
            </a:extLst>
          </p:cNvPr>
          <p:cNvPicPr>
            <a:picLocks noChangeAspect="1"/>
          </p:cNvPicPr>
          <p:nvPr/>
        </p:nvPicPr>
        <p:blipFill>
          <a:blip r:embed="rId4"/>
          <a:stretch>
            <a:fillRect/>
          </a:stretch>
        </p:blipFill>
        <p:spPr>
          <a:xfrm>
            <a:off x="10559510" y="3771927"/>
            <a:ext cx="392974" cy="455510"/>
          </a:xfrm>
          <a:prstGeom prst="rect">
            <a:avLst/>
          </a:prstGeom>
        </p:spPr>
      </p:pic>
      <p:pic>
        <p:nvPicPr>
          <p:cNvPr id="30" name="Image 29">
            <a:extLst>
              <a:ext uri="{FF2B5EF4-FFF2-40B4-BE49-F238E27FC236}">
                <a16:creationId xmlns:a16="http://schemas.microsoft.com/office/drawing/2014/main" id="{77501A69-C689-1556-F369-FB8C8080A59C}"/>
              </a:ext>
            </a:extLst>
          </p:cNvPr>
          <p:cNvPicPr>
            <a:picLocks noChangeAspect="1"/>
          </p:cNvPicPr>
          <p:nvPr/>
        </p:nvPicPr>
        <p:blipFill>
          <a:blip r:embed="rId4"/>
          <a:stretch>
            <a:fillRect/>
          </a:stretch>
        </p:blipFill>
        <p:spPr>
          <a:xfrm>
            <a:off x="10596203" y="4292202"/>
            <a:ext cx="392974" cy="455510"/>
          </a:xfrm>
          <a:prstGeom prst="rect">
            <a:avLst/>
          </a:prstGeom>
        </p:spPr>
      </p:pic>
      <p:pic>
        <p:nvPicPr>
          <p:cNvPr id="31" name="Image 30">
            <a:extLst>
              <a:ext uri="{FF2B5EF4-FFF2-40B4-BE49-F238E27FC236}">
                <a16:creationId xmlns:a16="http://schemas.microsoft.com/office/drawing/2014/main" id="{3906A25F-2099-6DFF-567F-CF3B424CAEAA}"/>
              </a:ext>
            </a:extLst>
          </p:cNvPr>
          <p:cNvPicPr>
            <a:picLocks noChangeAspect="1"/>
          </p:cNvPicPr>
          <p:nvPr/>
        </p:nvPicPr>
        <p:blipFill>
          <a:blip r:embed="rId4"/>
          <a:stretch>
            <a:fillRect/>
          </a:stretch>
        </p:blipFill>
        <p:spPr>
          <a:xfrm>
            <a:off x="10596203" y="4777610"/>
            <a:ext cx="392974" cy="455510"/>
          </a:xfrm>
          <a:prstGeom prst="rect">
            <a:avLst/>
          </a:prstGeom>
        </p:spPr>
      </p:pic>
      <p:sp>
        <p:nvSpPr>
          <p:cNvPr id="32" name="Rectangle 31">
            <a:extLst>
              <a:ext uri="{FF2B5EF4-FFF2-40B4-BE49-F238E27FC236}">
                <a16:creationId xmlns:a16="http://schemas.microsoft.com/office/drawing/2014/main" id="{1C20FF36-330A-7CBC-F3A4-159181B1F9CA}"/>
              </a:ext>
            </a:extLst>
          </p:cNvPr>
          <p:cNvSpPr/>
          <p:nvPr/>
        </p:nvSpPr>
        <p:spPr>
          <a:xfrm rot="5400000">
            <a:off x="10419293" y="4192482"/>
            <a:ext cx="2048748" cy="168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E6FDCA5B-14DC-8C80-F070-99BFBD4B1126}"/>
              </a:ext>
            </a:extLst>
          </p:cNvPr>
          <p:cNvSpPr/>
          <p:nvPr/>
        </p:nvSpPr>
        <p:spPr>
          <a:xfrm rot="5400000">
            <a:off x="11133788" y="3544647"/>
            <a:ext cx="619759" cy="111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CBD9E882-A1D2-6273-08A3-9F67A9DA1CF7}"/>
              </a:ext>
            </a:extLst>
          </p:cNvPr>
          <p:cNvSpPr txBox="1"/>
          <p:nvPr/>
        </p:nvSpPr>
        <p:spPr>
          <a:xfrm>
            <a:off x="1875943" y="3003812"/>
            <a:ext cx="4790830" cy="923330"/>
          </a:xfrm>
          <a:prstGeom prst="rect">
            <a:avLst/>
          </a:prstGeom>
          <a:noFill/>
        </p:spPr>
        <p:txBody>
          <a:bodyPr wrap="square" rtlCol="0">
            <a:spAutoFit/>
          </a:bodyPr>
          <a:lstStyle/>
          <a:p>
            <a:r>
              <a:rPr lang="fr-FR"/>
              <a:t>Boutons permettant d’accéder à l’écran de paramétrage avec les données </a:t>
            </a:r>
            <a:r>
              <a:rPr lang="fr-FR" err="1"/>
              <a:t>pré-remplis</a:t>
            </a:r>
            <a:r>
              <a:rPr lang="fr-FR"/>
              <a:t> pour le topic correspondant. </a:t>
            </a:r>
          </a:p>
        </p:txBody>
      </p:sp>
      <p:cxnSp>
        <p:nvCxnSpPr>
          <p:cNvPr id="22" name="Connecteur droit avec flèche 21">
            <a:extLst>
              <a:ext uri="{FF2B5EF4-FFF2-40B4-BE49-F238E27FC236}">
                <a16:creationId xmlns:a16="http://schemas.microsoft.com/office/drawing/2014/main" id="{F0E79531-A53B-E410-5371-55FE5FFA3941}"/>
              </a:ext>
            </a:extLst>
          </p:cNvPr>
          <p:cNvCxnSpPr>
            <a:cxnSpLocks/>
            <a:stCxn id="25" idx="1"/>
            <a:endCxn id="19" idx="2"/>
          </p:cNvCxnSpPr>
          <p:nvPr/>
        </p:nvCxnSpPr>
        <p:spPr>
          <a:xfrm flipH="1" flipV="1">
            <a:off x="4271358" y="3927142"/>
            <a:ext cx="4942290" cy="5928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Connecteur droit avec flèche 35">
            <a:extLst>
              <a:ext uri="{FF2B5EF4-FFF2-40B4-BE49-F238E27FC236}">
                <a16:creationId xmlns:a16="http://schemas.microsoft.com/office/drawing/2014/main" id="{AE7D6FAE-6CCE-BF08-83FE-F8FF5324D3D8}"/>
              </a:ext>
            </a:extLst>
          </p:cNvPr>
          <p:cNvCxnSpPr>
            <a:cxnSpLocks/>
            <a:stCxn id="23" idx="1"/>
            <a:endCxn id="19" idx="2"/>
          </p:cNvCxnSpPr>
          <p:nvPr/>
        </p:nvCxnSpPr>
        <p:spPr>
          <a:xfrm flipH="1">
            <a:off x="4271358" y="3479408"/>
            <a:ext cx="4947416" cy="44773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Connecteur droit avec flèche 38">
            <a:extLst>
              <a:ext uri="{FF2B5EF4-FFF2-40B4-BE49-F238E27FC236}">
                <a16:creationId xmlns:a16="http://schemas.microsoft.com/office/drawing/2014/main" id="{5433F3A0-F859-1089-1B6A-89004395CFF2}"/>
              </a:ext>
            </a:extLst>
          </p:cNvPr>
          <p:cNvCxnSpPr>
            <a:cxnSpLocks/>
            <a:stCxn id="24" idx="1"/>
            <a:endCxn id="19" idx="2"/>
          </p:cNvCxnSpPr>
          <p:nvPr/>
        </p:nvCxnSpPr>
        <p:spPr>
          <a:xfrm flipH="1" flipV="1">
            <a:off x="4271358" y="3927142"/>
            <a:ext cx="4942290" cy="725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Connecteur droit avec flèche 41">
            <a:extLst>
              <a:ext uri="{FF2B5EF4-FFF2-40B4-BE49-F238E27FC236}">
                <a16:creationId xmlns:a16="http://schemas.microsoft.com/office/drawing/2014/main" id="{98A4742B-8C97-F84B-59F9-930B77EA8955}"/>
              </a:ext>
            </a:extLst>
          </p:cNvPr>
          <p:cNvCxnSpPr>
            <a:cxnSpLocks/>
            <a:stCxn id="26" idx="1"/>
            <a:endCxn id="19" idx="2"/>
          </p:cNvCxnSpPr>
          <p:nvPr/>
        </p:nvCxnSpPr>
        <p:spPr>
          <a:xfrm flipH="1" flipV="1">
            <a:off x="4271358" y="3927142"/>
            <a:ext cx="4942290" cy="1078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6" name="ZoneTexte 45">
            <a:extLst>
              <a:ext uri="{FF2B5EF4-FFF2-40B4-BE49-F238E27FC236}">
                <a16:creationId xmlns:a16="http://schemas.microsoft.com/office/drawing/2014/main" id="{5268D772-3173-78BE-30BA-268EB5E5C66E}"/>
              </a:ext>
            </a:extLst>
          </p:cNvPr>
          <p:cNvSpPr txBox="1"/>
          <p:nvPr/>
        </p:nvSpPr>
        <p:spPr>
          <a:xfrm>
            <a:off x="7183895" y="1073517"/>
            <a:ext cx="4278338" cy="1477328"/>
          </a:xfrm>
          <a:prstGeom prst="rect">
            <a:avLst/>
          </a:prstGeom>
          <a:solidFill>
            <a:schemeClr val="bg1"/>
          </a:solidFill>
        </p:spPr>
        <p:txBody>
          <a:bodyPr wrap="square" rtlCol="0">
            <a:spAutoFit/>
          </a:bodyPr>
          <a:lstStyle/>
          <a:p>
            <a:r>
              <a:rPr lang="fr-FR"/>
              <a:t>Boutons permettant d’archiver le topic correspondant et ouvrant la pop in de confirmation d’archivage. La suppression n’est effective qu’après confirmation de l’archivage dans la pop in</a:t>
            </a:r>
          </a:p>
        </p:txBody>
      </p:sp>
      <p:cxnSp>
        <p:nvCxnSpPr>
          <p:cNvPr id="47" name="Connecteur droit avec flèche 46">
            <a:extLst>
              <a:ext uri="{FF2B5EF4-FFF2-40B4-BE49-F238E27FC236}">
                <a16:creationId xmlns:a16="http://schemas.microsoft.com/office/drawing/2014/main" id="{F2F7C814-0D7D-F222-70C9-7BF65DE69098}"/>
              </a:ext>
            </a:extLst>
          </p:cNvPr>
          <p:cNvCxnSpPr>
            <a:cxnSpLocks/>
            <a:stCxn id="28" idx="1"/>
            <a:endCxn id="46" idx="2"/>
          </p:cNvCxnSpPr>
          <p:nvPr/>
        </p:nvCxnSpPr>
        <p:spPr>
          <a:xfrm flipH="1" flipV="1">
            <a:off x="9323064" y="2550845"/>
            <a:ext cx="1224541" cy="9370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0" name="Connecteur droit avec flèche 49">
            <a:extLst>
              <a:ext uri="{FF2B5EF4-FFF2-40B4-BE49-F238E27FC236}">
                <a16:creationId xmlns:a16="http://schemas.microsoft.com/office/drawing/2014/main" id="{4AA11138-2107-3DFF-C15A-12BB536ED295}"/>
              </a:ext>
            </a:extLst>
          </p:cNvPr>
          <p:cNvCxnSpPr>
            <a:cxnSpLocks/>
            <a:stCxn id="29" idx="1"/>
            <a:endCxn id="46" idx="2"/>
          </p:cNvCxnSpPr>
          <p:nvPr/>
        </p:nvCxnSpPr>
        <p:spPr>
          <a:xfrm flipH="1" flipV="1">
            <a:off x="9323064" y="2550845"/>
            <a:ext cx="1236446" cy="14488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 name="Connecteur droit avec flèche 52">
            <a:extLst>
              <a:ext uri="{FF2B5EF4-FFF2-40B4-BE49-F238E27FC236}">
                <a16:creationId xmlns:a16="http://schemas.microsoft.com/office/drawing/2014/main" id="{555290DE-A565-3BD3-7B7C-BDB78DF7B83D}"/>
              </a:ext>
            </a:extLst>
          </p:cNvPr>
          <p:cNvCxnSpPr>
            <a:cxnSpLocks/>
            <a:stCxn id="30" idx="1"/>
            <a:endCxn id="46" idx="2"/>
          </p:cNvCxnSpPr>
          <p:nvPr/>
        </p:nvCxnSpPr>
        <p:spPr>
          <a:xfrm flipH="1" flipV="1">
            <a:off x="9323064" y="2550845"/>
            <a:ext cx="1273139" cy="19691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7" name="Connecteur droit avec flèche 56">
            <a:extLst>
              <a:ext uri="{FF2B5EF4-FFF2-40B4-BE49-F238E27FC236}">
                <a16:creationId xmlns:a16="http://schemas.microsoft.com/office/drawing/2014/main" id="{F2393A73-7DA3-6807-7F54-722CDB474FCC}"/>
              </a:ext>
            </a:extLst>
          </p:cNvPr>
          <p:cNvCxnSpPr>
            <a:cxnSpLocks/>
            <a:stCxn id="31" idx="1"/>
            <a:endCxn id="46" idx="2"/>
          </p:cNvCxnSpPr>
          <p:nvPr/>
        </p:nvCxnSpPr>
        <p:spPr>
          <a:xfrm flipH="1" flipV="1">
            <a:off x="9323064" y="2550845"/>
            <a:ext cx="1273139" cy="24545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02643358"/>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A88D69B576BE438C3FA183F3F5F68B" ma:contentTypeVersion="16" ma:contentTypeDescription="Crée un document." ma:contentTypeScope="" ma:versionID="5798f16dd4c1df99b5108f557dd93521">
  <xsd:schema xmlns:xsd="http://www.w3.org/2001/XMLSchema" xmlns:xs="http://www.w3.org/2001/XMLSchema" xmlns:p="http://schemas.microsoft.com/office/2006/metadata/properties" xmlns:ns2="bc61bf98-91b1-40d8-bc25-270c64244a81" xmlns:ns3="82baeafd-2f67-4965-8d07-61873affdc9e" targetNamespace="http://schemas.microsoft.com/office/2006/metadata/properties" ma:root="true" ma:fieldsID="a6a661d63a1f53640d5bf35debf2b8a1" ns2:_="" ns3:_="">
    <xsd:import namespace="bc61bf98-91b1-40d8-bc25-270c64244a81"/>
    <xsd:import namespace="82baeafd-2f67-4965-8d07-61873affd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LengthInSeconds" minOccurs="0"/>
                <xsd:element ref="ns2:Commentair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61bf98-91b1-40d8-bc25-270c64244a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6e7c967a-c606-4e87-8e98-6b167b774cad"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Commentaires" ma:index="23" nillable="true" ma:displayName="Commentaires" ma:format="Dropdown" ma:internalName="Commentair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baeafd-2f67-4965-8d07-61873affdc9e"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ed07f692-fec6-4517-b5a5-7b86ae050a80}" ma:internalName="TaxCatchAll" ma:showField="CatchAllData" ma:web="82baeafd-2f67-4965-8d07-61873affdc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2baeafd-2f67-4965-8d07-61873affdc9e" xsi:nil="true"/>
    <Commentaires xmlns="bc61bf98-91b1-40d8-bc25-270c64244a81" xsi:nil="true"/>
    <lcf76f155ced4ddcb4097134ff3c332f xmlns="bc61bf98-91b1-40d8-bc25-270c64244a8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4764DE-56D4-4C95-B844-456F55561AD0}">
  <ds:schemaRefs>
    <ds:schemaRef ds:uri="82baeafd-2f67-4965-8d07-61873affdc9e"/>
    <ds:schemaRef ds:uri="bc61bf98-91b1-40d8-bc25-270c64244a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DE58F8-8D3D-43C2-8ED6-E6B9574C514A}">
  <ds:schemaRefs>
    <ds:schemaRef ds:uri="http://schemas.microsoft.com/sharepoint/v3/contenttype/forms"/>
  </ds:schemaRefs>
</ds:datastoreItem>
</file>

<file path=customXml/itemProps3.xml><?xml version="1.0" encoding="utf-8"?>
<ds:datastoreItem xmlns:ds="http://schemas.openxmlformats.org/officeDocument/2006/customXml" ds:itemID="{BF758A8A-CF63-4B20-85F6-9CB8C3EA096B}">
  <ds:schemaRefs>
    <ds:schemaRef ds:uri="82baeafd-2f67-4965-8d07-61873affdc9e"/>
    <ds:schemaRef ds:uri="bc61bf98-91b1-40d8-bc25-270c64244a8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TM03457444[[fn=Base]]</Template>
  <TotalTime>0</TotalTime>
  <Words>1456</Words>
  <Application>Microsoft Office PowerPoint</Application>
  <PresentationFormat>Grand écran</PresentationFormat>
  <Paragraphs>238</Paragraphs>
  <Slides>12</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BNPP Sans Condensed ExtraBold</vt:lpstr>
      <vt:lpstr>BNPPSansCondensed</vt:lpstr>
      <vt:lpstr>Calibri</vt:lpstr>
      <vt:lpstr>Cavolini</vt:lpstr>
      <vt:lpstr>Corbel</vt:lpstr>
      <vt:lpstr>Tahoma</vt:lpstr>
      <vt:lpstr>Base</vt:lpstr>
      <vt:lpstr>Expression de Besoin  Application de Paramétrage CAPTOP 31/03/2023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Corinne JARDIN</dc:creator>
  <cp:lastModifiedBy>Micheline SHARIF HASSAN</cp:lastModifiedBy>
  <cp:revision>13</cp:revision>
  <dcterms:created xsi:type="dcterms:W3CDTF">2022-12-08T08:18:57Z</dcterms:created>
  <dcterms:modified xsi:type="dcterms:W3CDTF">2023-11-27T19:54:38Z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0x0101004FA88D69B576BE438C3FA183F3F5F68B</vt:lpwstr>
  </property>
  <property fmtid="{D5CDD505-2E9C-101B-9397-08002B2CF9AE}" pid="3" name="MediaServiceImageTags">
    <vt:lpwstr/>
  </property>
  <property fmtid="{D5CDD505-2E9C-101B-9397-08002B2CF9AE}" pid="4" name="MSIP_Label_8ffbc0b8-e97b-47d1-beac-cb0955d66f3b_Enabled">
    <vt:lpwstr>true</vt:lpwstr>
  </property>
  <property fmtid="{D5CDD505-2E9C-101B-9397-08002B2CF9AE}" pid="5" name="MSIP_Label_8ffbc0b8-e97b-47d1-beac-cb0955d66f3b_SetDate">
    <vt:lpwstr>2023-11-27T19:54:20Z</vt:lpwstr>
  </property>
  <property fmtid="{D5CDD505-2E9C-101B-9397-08002B2CF9AE}" pid="6" name="MSIP_Label_8ffbc0b8-e97b-47d1-beac-cb0955d66f3b_Method">
    <vt:lpwstr>Standard</vt:lpwstr>
  </property>
  <property fmtid="{D5CDD505-2E9C-101B-9397-08002B2CF9AE}" pid="7" name="MSIP_Label_8ffbc0b8-e97b-47d1-beac-cb0955d66f3b_Name">
    <vt:lpwstr>8ffbc0b8-e97b-47d1-beac-cb0955d66f3b</vt:lpwstr>
  </property>
  <property fmtid="{D5CDD505-2E9C-101B-9397-08002B2CF9AE}" pid="8" name="MSIP_Label_8ffbc0b8-e97b-47d1-beac-cb0955d66f3b_SiteId">
    <vt:lpwstr>614f9c25-bffa-42c7-86d8-964101f55fa2</vt:lpwstr>
  </property>
  <property fmtid="{D5CDD505-2E9C-101B-9397-08002B2CF9AE}" pid="9" name="MSIP_Label_8ffbc0b8-e97b-47d1-beac-cb0955d66f3b_ActionId">
    <vt:lpwstr>86e89c78-b0fb-4f33-a86c-0348593e7efe</vt:lpwstr>
  </property>
  <property fmtid="{D5CDD505-2E9C-101B-9397-08002B2CF9AE}" pid="10" name="MSIP_Label_8ffbc0b8-e97b-47d1-beac-cb0955d66f3b_ContentBits">
    <vt:lpwstr>2</vt:lpwstr>
  </property>
</Properties>
</file>