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a87fab9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a87fab9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87fab9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a87fab9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6d7d3297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6d7d3297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a87fab9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a87fab9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6d7d3297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6d7d3297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87fab90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a87fab90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87fab90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a87fab90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a87fab90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a87fab90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a87fab90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a87fab90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6d7d3297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6d7d3297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d7d3297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d7d3297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87fab9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a87fab9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a87fab9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a87fab9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a87fab90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a87fab90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a87fab90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a87fab90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a87fab9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a87fab9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87fab90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a87fab90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a87fab9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a87fab9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a87fab90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a87fab90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87fab90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a87fab90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a87fab90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a87fab90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a87fab9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a87fab9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6d7d3297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6d7d3297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6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6.png"/><Relationship Id="rId5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3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500"/>
              <a:t>Real Estate Industry Analysis For the City Of Toronto</a:t>
            </a:r>
            <a:endParaRPr b="1" sz="2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25" y="1523650"/>
            <a:ext cx="41719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35100" y="3666000"/>
            <a:ext cx="369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Presented by 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Syed Shadman Sakeeb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Charles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		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223" y="0"/>
            <a:ext cx="1310775" cy="124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558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Last 10 Neighbourhoods with Lowest Average Price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00" y="1276675"/>
            <a:ext cx="29813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75" y="1862850"/>
            <a:ext cx="5188350" cy="24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64275" y="72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Most Expensive Properties(Comparison with Respective Neighbourhood Average)</a:t>
            </a:r>
            <a:br>
              <a:rPr lang="en-CA"/>
            </a:b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-6281" r="0" t="0"/>
          <a:stretch/>
        </p:blipFill>
        <p:spPr>
          <a:xfrm>
            <a:off x="6033525" y="1907538"/>
            <a:ext cx="3076601" cy="2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" y="1907550"/>
            <a:ext cx="6073807" cy="25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Walk Score Analysis : Top 10 Neighbourhoods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545075"/>
            <a:ext cx="5577350" cy="27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700" y="1490275"/>
            <a:ext cx="2790825" cy="2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725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Walk Score Analysis : Last 10 Neighbourhoods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5" y="2111750"/>
            <a:ext cx="5618026" cy="24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25" y="1689730"/>
            <a:ext cx="2935975" cy="285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28550" y="72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Property Tax Analysis : Correlation with Listing Price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302600"/>
            <a:ext cx="4191000" cy="3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69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520"/>
              <a:t>10 Neighbourhoods with Highest Average Property Tax</a:t>
            </a:r>
            <a:endParaRPr sz="252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888" y="1535025"/>
            <a:ext cx="33051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87025"/>
            <a:ext cx="5278100" cy="23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81800" y="66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520"/>
              <a:t>10 Neighbourhoods with Lowest Average Property Tax</a:t>
            </a:r>
            <a:endParaRPr sz="2520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63" y="1340975"/>
            <a:ext cx="33623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50" y="1885725"/>
            <a:ext cx="5235262" cy="233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67550" y="70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Highest Ratio between Property tax and Listing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Top 10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873" y="1611300"/>
            <a:ext cx="32551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50" y="1646150"/>
            <a:ext cx="5448451" cy="3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501425" y="66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Lowest</a:t>
            </a:r>
            <a:r>
              <a:rPr lang="en-CA"/>
              <a:t> Ratio between Property tax and Listing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Last 10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275" y="1703625"/>
            <a:ext cx="29230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25" y="1734850"/>
            <a:ext cx="58008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 on </a:t>
            </a:r>
            <a:r>
              <a:rPr lang="en-CA"/>
              <a:t>Appreciation</a:t>
            </a:r>
            <a:r>
              <a:rPr lang="en-CA"/>
              <a:t> of the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33"/>
              <a:t>Top 10 neighbourhoods with Highest Average Appreciation per year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314700"/>
            <a:ext cx="5565976" cy="32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926" y="1522525"/>
            <a:ext cx="3092574" cy="262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One</a:t>
            </a:r>
            <a:r>
              <a:rPr lang="en-CA"/>
              <a:t> of Canada's most popular national real estate marketplaces and listing site.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Over 10 million home shoppers use Zolo to buy, sell, rent, finance, and learn about real estate per month.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With over 750 active real estate agents, Zolo serves home buyers, renters, and sellers in British Columbia, Alberta, Ontario, and Saskatchewan.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Zolo brings home shoppers, renters and sellers authoritative news, views and trends that touch on personal finance issues and help explain Canada’s real estate marketplace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Pattern</a:t>
            </a:r>
            <a:r>
              <a:rPr lang="en-CA"/>
              <a:t> of Distribution by Property Types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150"/>
            <a:ext cx="69151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150" y="1920750"/>
            <a:ext cx="19907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Estimated Mortgage Analysis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Average Estimated Mortgage by Types of Properties (Top 4)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413" y="2051050"/>
            <a:ext cx="23717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963" y="1705925"/>
            <a:ext cx="39909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Challenges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Inconsistencies of HTML elements and XPATH for different Listings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Typos and Inconsistent information from the publishers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Broken Links of listings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Huge amount of Missing information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Breaking of Web crawler due to errors after certain time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Next Steps/Future Possibilities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Scraping of Already sold data over last few years for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Combination of new and sold data to make a predictive analytics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Predictive model can predict: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Property tax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Listing Price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Mortgage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Predictive analytics on demands for each neighbourhoods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Deployment such models for usage by Real Estate Stakeholders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400"/>
              <a:t>		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525" y="967400"/>
            <a:ext cx="5994950" cy="29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Tools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Selenium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BeautifulSoup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Seaborn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16500" y="501475"/>
            <a:ext cx="39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750" y="1185900"/>
            <a:ext cx="1230463" cy="1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888" y="1185900"/>
            <a:ext cx="1528950" cy="1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800" y="3220700"/>
            <a:ext cx="2361725" cy="1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7973" y="2233825"/>
            <a:ext cx="2252165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9088" y="1185900"/>
            <a:ext cx="1280800" cy="1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150" y="3071651"/>
            <a:ext cx="1474425" cy="14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12525" y="3146175"/>
            <a:ext cx="1640375" cy="15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Dataframe from Scraped Data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450"/>
            <a:ext cx="5587275" cy="36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975" y="962450"/>
            <a:ext cx="1652475" cy="36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EDA: Types of Properties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00" y="2331950"/>
            <a:ext cx="2325150" cy="10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39750" y="1758275"/>
            <a:ext cx="27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Top 4 types of properties by Number of Listing</a:t>
            </a:r>
            <a:endParaRPr b="1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725" y="1543050"/>
            <a:ext cx="38385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177475" y="1142850"/>
            <a:ext cx="34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Number of Neighbourhoods in Toronto</a:t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182250" y="1232125"/>
            <a:ext cx="3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CA"/>
              <a:t>Total Number of Properties : 6038</a:t>
            </a:r>
            <a:endParaRPr b="1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EDA: Types of Properties listing in Neighbourhoods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10 neighbourhoods having highest number of Condominiums and Detached house listings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1870375"/>
            <a:ext cx="3719850" cy="30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150" y="1842550"/>
            <a:ext cx="3459651" cy="31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EDA: Types of Properties listing in Neighbourhoods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10 neighbourhoods having highest number of Semi-Detached and Condo Townhouse house listings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" y="1878875"/>
            <a:ext cx="4248925" cy="30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200" y="1836300"/>
            <a:ext cx="3917925" cy="30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Overall Distribution of Price of Active Listings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City of Toronto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1521325"/>
            <a:ext cx="7420500" cy="32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10050" y="66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Top 10 Neighbourhoods with Highest Average Price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2150"/>
            <a:ext cx="5473449" cy="27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216" y="1152475"/>
            <a:ext cx="300408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400" y="206873"/>
            <a:ext cx="1400900" cy="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