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19" r:id="rId3"/>
    <p:sldId id="259" r:id="rId4"/>
    <p:sldId id="402" r:id="rId5"/>
    <p:sldId id="338" r:id="rId6"/>
    <p:sldId id="405" r:id="rId7"/>
    <p:sldId id="406" r:id="rId8"/>
    <p:sldId id="407" r:id="rId9"/>
    <p:sldId id="404" r:id="rId10"/>
    <p:sldId id="316" r:id="rId11"/>
    <p:sldId id="358" r:id="rId12"/>
    <p:sldId id="408" r:id="rId13"/>
    <p:sldId id="455" r:id="rId14"/>
    <p:sldId id="458" r:id="rId15"/>
    <p:sldId id="456" r:id="rId16"/>
    <p:sldId id="457" r:id="rId17"/>
    <p:sldId id="459" r:id="rId18"/>
    <p:sldId id="460" r:id="rId19"/>
    <p:sldId id="461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CE"/>
    <a:srgbClr val="F26021"/>
    <a:srgbClr val="FFD33E"/>
    <a:srgbClr val="F6D1F4"/>
    <a:srgbClr val="CFF3C5"/>
    <a:srgbClr val="F6EF96"/>
    <a:srgbClr val="D0FFF3"/>
    <a:srgbClr val="BCA922"/>
    <a:srgbClr val="F6F228"/>
    <a:srgbClr val="504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/>
    <p:restoredTop sz="94664"/>
  </p:normalViewPr>
  <p:slideViewPr>
    <p:cSldViewPr snapToGrid="0" snapToObjects="1">
      <p:cViewPr varScale="1">
        <p:scale>
          <a:sx n="60" d="100"/>
          <a:sy n="60" d="100"/>
        </p:scale>
        <p:origin x="18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DDC15-51F7-3C40-88FC-0B3D872AC49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52091-FA5B-C744-BB13-D5DDA7AB9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10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642F8-1E0C-D74D-8B56-863EBB0A2D9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DB9F1-7089-284F-968A-5D7899EE4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E212A-9867-FF43-B29B-BF7943B5E8B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0CA4-3198-9940-9118-E85F445E1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8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51240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98" y="344952"/>
            <a:ext cx="7886700" cy="1325563"/>
          </a:xfrm>
        </p:spPr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ts val="4560"/>
              </a:lnSpc>
            </a:pPr>
            <a:r>
              <a:rPr lang="en-US" dirty="0"/>
              <a:t>Say you have a sorted list,                                  ,  and another element         .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ts val="4860"/>
              </a:lnSpc>
            </a:pPr>
            <a:r>
              <a:rPr lang="en-US" dirty="0"/>
              <a:t>Insert         right after the largest thing that’s still smaller than        .  (Aka, right after        ). </a:t>
            </a:r>
          </a:p>
          <a:p>
            <a:pPr>
              <a:lnSpc>
                <a:spcPts val="4860"/>
              </a:lnSpc>
            </a:pPr>
            <a:endParaRPr lang="en-US" dirty="0"/>
          </a:p>
          <a:p>
            <a:r>
              <a:rPr lang="en-US" dirty="0"/>
              <a:t>Then you get a sorted list: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59570" y="1825625"/>
            <a:ext cx="2555424" cy="634597"/>
            <a:chOff x="367101" y="5213059"/>
            <a:chExt cx="2366496" cy="563564"/>
          </a:xfrm>
        </p:grpSpPr>
        <p:sp>
          <p:nvSpPr>
            <p:cNvPr id="4" name="Rectangle 3"/>
            <p:cNvSpPr/>
            <p:nvPr/>
          </p:nvSpPr>
          <p:spPr>
            <a:xfrm>
              <a:off x="970940" y="5213059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7101" y="5213060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49221" y="5213060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50205" y="5213060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27533" y="2494298"/>
            <a:ext cx="512380" cy="532682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76869" y="3652336"/>
            <a:ext cx="503724" cy="609965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20362" y="5545082"/>
            <a:ext cx="1484692" cy="631881"/>
            <a:chOff x="367101" y="5213059"/>
            <a:chExt cx="1187231" cy="563564"/>
          </a:xfrm>
        </p:grpSpPr>
        <p:sp>
          <p:nvSpPr>
            <p:cNvPr id="12" name="Rectangle 11"/>
            <p:cNvSpPr/>
            <p:nvPr/>
          </p:nvSpPr>
          <p:spPr>
            <a:xfrm>
              <a:off x="970940" y="5213059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101" y="5213060"/>
              <a:ext cx="583392" cy="5635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068107" y="5545082"/>
            <a:ext cx="729561" cy="631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97668" y="5545082"/>
            <a:ext cx="729561" cy="631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02701" y="5545083"/>
            <a:ext cx="745721" cy="631879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36927" y="4313617"/>
            <a:ext cx="505364" cy="550521"/>
          </a:xfrm>
          <a:prstGeom prst="rect">
            <a:avLst/>
          </a:prstGeom>
          <a:solidFill>
            <a:srgbClr val="FFFF00"/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98143" y="4293435"/>
            <a:ext cx="492651" cy="5505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7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3A9C-E057-374A-9BC8-E8904683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sounds like a job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F54B-01DE-8E4B-B0F0-B8D7CD44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2104167"/>
            <a:ext cx="52387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accent4"/>
                </a:solidFill>
              </a:rPr>
              <a:t>Proof By Induction!</a:t>
            </a:r>
          </a:p>
        </p:txBody>
      </p:sp>
    </p:spTree>
    <p:extLst>
      <p:ext uri="{BB962C8B-B14F-4D97-AF65-F5344CB8AC3E}">
        <p14:creationId xmlns:p14="http://schemas.microsoft.com/office/powerpoint/2010/main" val="67141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a proof by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be a list of length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Base case</a:t>
            </a:r>
            <a:r>
              <a:rPr lang="en-US" dirty="0"/>
              <a:t>: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Courier" charset="0"/>
                <a:cs typeface="Courier New" panose="02070309020205020404" pitchFamily="49" charset="0"/>
              </a:rPr>
              <a:t>A[:1] </a:t>
            </a:r>
            <a:r>
              <a:rPr lang="en-US" dirty="0"/>
              <a:t>is sorted at the end of the 0’th iteration.</a:t>
            </a:r>
            <a:r>
              <a:rPr lang="en-US" dirty="0">
                <a:solidFill>
                  <a:schemeClr val="accent1"/>
                </a:solidFill>
              </a:rPr>
              <a:t> ✓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Inductive Hypothesis: 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A[:i+1]</a:t>
            </a:r>
            <a:r>
              <a:rPr lang="en-US" dirty="0"/>
              <a:t> is sorted at the end of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iteration (of the outer loop).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Inductive step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For 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&lt; k &lt; n</a:t>
            </a:r>
            <a:r>
              <a:rPr lang="en-US" dirty="0"/>
              <a:t>, if the inductive hypothesis holds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=k-1</a:t>
            </a:r>
            <a:r>
              <a:rPr lang="en-US" dirty="0"/>
              <a:t>, then it holds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Aka,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A[:k]</a:t>
            </a:r>
            <a:r>
              <a:rPr lang="en-US" dirty="0"/>
              <a:t> is sorted at step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k-1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A[:k+1]</a:t>
            </a:r>
            <a:r>
              <a:rPr lang="en-US" dirty="0"/>
              <a:t> is sorted at step k (previous slide)</a:t>
            </a:r>
          </a:p>
          <a:p>
            <a:r>
              <a:rPr lang="en-US" dirty="0">
                <a:solidFill>
                  <a:schemeClr val="accent4"/>
                </a:solidFill>
              </a:rPr>
              <a:t>Conclusion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inductive hypothesis holds for </a:t>
            </a:r>
            <a:r>
              <a:rPr lang="en-US" dirty="0" err="1"/>
              <a:t>i</a:t>
            </a:r>
            <a:r>
              <a:rPr lang="en-US" dirty="0"/>
              <a:t> = 0, 1, …, n-1.</a:t>
            </a:r>
          </a:p>
          <a:p>
            <a:pPr lvl="1"/>
            <a:r>
              <a:rPr lang="en-US" dirty="0"/>
              <a:t>In particular, it holds for </a:t>
            </a:r>
            <a:r>
              <a:rPr lang="en-US" dirty="0" err="1"/>
              <a:t>i</a:t>
            </a:r>
            <a:r>
              <a:rPr lang="en-US" dirty="0"/>
              <a:t>=n-1.</a:t>
            </a:r>
          </a:p>
          <a:p>
            <a:pPr lvl="1"/>
            <a:r>
              <a:rPr lang="en-US" dirty="0"/>
              <a:t>At the end of the </a:t>
            </a:r>
            <a:r>
              <a:rPr lang="en-US" dirty="0">
                <a:solidFill>
                  <a:schemeClr val="accent4"/>
                </a:solidFill>
              </a:rPr>
              <a:t>n-1’st </a:t>
            </a:r>
            <a:r>
              <a:rPr lang="en-US" dirty="0"/>
              <a:t>iteration (aka, at the end of the algorithm), </a:t>
            </a:r>
            <a:r>
              <a:rPr lang="en-US" dirty="0">
                <a:solidFill>
                  <a:schemeClr val="accent4"/>
                </a:solidFill>
                <a:latin typeface="Courier" charset="0"/>
                <a:ea typeface="Courier" charset="0"/>
                <a:cs typeface="Courier" charset="0"/>
              </a:rPr>
              <a:t>A[:n] = A </a:t>
            </a:r>
            <a:r>
              <a:rPr lang="en-US" dirty="0"/>
              <a:t>is sorted.  </a:t>
            </a:r>
          </a:p>
          <a:p>
            <a:pPr lvl="1"/>
            <a:r>
              <a:rPr lang="en-US" dirty="0"/>
              <a:t>That’s what we wanted! </a:t>
            </a:r>
            <a:r>
              <a:rPr lang="en-US" dirty="0">
                <a:solidFill>
                  <a:schemeClr val="accent1"/>
                </a:solidFill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34312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5049-E312-17C3-7A7F-572FF10D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B67F-DA76-CD35-B0BC-C1277E9B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the resources required by an algorithm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Communication Bandwidth</a:t>
            </a:r>
          </a:p>
          <a:p>
            <a:pPr lvl="1"/>
            <a:r>
              <a:rPr lang="en-US" dirty="0"/>
              <a:t>Energy Consumption</a:t>
            </a:r>
          </a:p>
          <a:p>
            <a:pPr lvl="1"/>
            <a:r>
              <a:rPr lang="en-US" dirty="0">
                <a:solidFill>
                  <a:srgbClr val="005ECE"/>
                </a:solidFill>
              </a:rPr>
              <a:t>Computational Time</a:t>
            </a:r>
          </a:p>
          <a:p>
            <a:pPr lvl="1"/>
            <a:endParaRPr lang="en-US" dirty="0"/>
          </a:p>
          <a:p>
            <a:r>
              <a:rPr lang="en-US" dirty="0"/>
              <a:t>Helps identify the most efficient one</a:t>
            </a:r>
          </a:p>
        </p:txBody>
      </p:sp>
    </p:spTree>
    <p:extLst>
      <p:ext uri="{BB962C8B-B14F-4D97-AF65-F5344CB8AC3E}">
        <p14:creationId xmlns:p14="http://schemas.microsoft.com/office/powerpoint/2010/main" val="12745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3FB35-2F31-D9FA-A592-F4199648B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ECF0-5079-B893-25FF-F18E0089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CFCD4-4DBC-8B8D-3711-A580CF32C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the run of insertion sort on our computer</a:t>
            </a:r>
          </a:p>
          <a:p>
            <a:r>
              <a:rPr lang="en-US" dirty="0"/>
              <a:t>We will get runtime estimates for,</a:t>
            </a:r>
          </a:p>
          <a:p>
            <a:pPr lvl="1"/>
            <a:r>
              <a:rPr lang="en-US" dirty="0"/>
              <a:t>A particular computer</a:t>
            </a:r>
          </a:p>
          <a:p>
            <a:pPr lvl="1"/>
            <a:r>
              <a:rPr lang="en-US" dirty="0"/>
              <a:t>A particular input</a:t>
            </a:r>
          </a:p>
          <a:p>
            <a:pPr lvl="1"/>
            <a:r>
              <a:rPr lang="en-US" dirty="0"/>
              <a:t>A particular implementation</a:t>
            </a:r>
          </a:p>
          <a:p>
            <a:pPr lvl="1"/>
            <a:r>
              <a:rPr lang="en-US" dirty="0"/>
              <a:t>A particular compiler/interpreter</a:t>
            </a:r>
          </a:p>
          <a:p>
            <a:pPr lvl="1"/>
            <a:r>
              <a:rPr lang="en-US" dirty="0"/>
              <a:t>Particular libraries and background tasks</a:t>
            </a:r>
          </a:p>
          <a:p>
            <a:pPr lvl="1"/>
            <a:endParaRPr lang="en-US" dirty="0"/>
          </a:p>
          <a:p>
            <a:r>
              <a:rPr lang="en-US" dirty="0"/>
              <a:t>What about others?</a:t>
            </a:r>
          </a:p>
        </p:txBody>
      </p:sp>
    </p:spTree>
    <p:extLst>
      <p:ext uri="{BB962C8B-B14F-4D97-AF65-F5344CB8AC3E}">
        <p14:creationId xmlns:p14="http://schemas.microsoft.com/office/powerpoint/2010/main" val="93989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43EEF-701D-456E-74EF-48C4CC80F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F460-F282-D608-92F5-CA67CCFC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5A7F-79A9-9412-44D3-12E512979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  <a:p>
            <a:pPr lvl="1"/>
            <a:r>
              <a:rPr lang="en-US" dirty="0"/>
              <a:t>One-processor </a:t>
            </a:r>
          </a:p>
          <a:p>
            <a:pPr lvl="1"/>
            <a:r>
              <a:rPr lang="en-US" dirty="0"/>
              <a:t>Random-access machine (RAM) model of computation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978C7-60A5-BB70-F9D0-6BA358A1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D7C4-9564-9C67-F566-2A35661D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Random-access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5700-E72E-4F99-E412-1A053B30B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Random-access machine (RAM)</a:t>
            </a:r>
          </a:p>
          <a:p>
            <a:pPr lvl="1"/>
            <a:r>
              <a:rPr lang="en-US" dirty="0"/>
              <a:t>Instructions execute one after another</a:t>
            </a:r>
          </a:p>
          <a:p>
            <a:pPr lvl="1"/>
            <a:r>
              <a:rPr lang="en-US" dirty="0"/>
              <a:t>No concurrent operations</a:t>
            </a:r>
          </a:p>
          <a:p>
            <a:pPr lvl="1"/>
            <a:r>
              <a:rPr lang="en-US" dirty="0"/>
              <a:t>Each instructions takes the same amount of time</a:t>
            </a:r>
          </a:p>
          <a:p>
            <a:pPr lvl="1"/>
            <a:r>
              <a:rPr lang="en-US" dirty="0"/>
              <a:t>Each data access takes the same amount of time</a:t>
            </a:r>
          </a:p>
          <a:p>
            <a:pPr lvl="1"/>
            <a:r>
              <a:rPr lang="en-US" dirty="0"/>
              <a:t>Contains commonly found instructions</a:t>
            </a:r>
          </a:p>
          <a:p>
            <a:pPr lvl="2"/>
            <a:r>
              <a:rPr lang="en-US" dirty="0"/>
              <a:t>Arithmetic (add subtract, multiply, divide, remainder, floor, ceiling)</a:t>
            </a:r>
          </a:p>
          <a:p>
            <a:pPr lvl="2"/>
            <a:r>
              <a:rPr lang="en-US" dirty="0"/>
              <a:t>Data movement (load, store, copy) and </a:t>
            </a:r>
          </a:p>
          <a:p>
            <a:pPr lvl="2"/>
            <a:r>
              <a:rPr lang="en-US" dirty="0"/>
              <a:t>Control (branching, call and return)</a:t>
            </a:r>
          </a:p>
          <a:p>
            <a:pPr lvl="1"/>
            <a:r>
              <a:rPr lang="en-US" dirty="0"/>
              <a:t>Includes common data types</a:t>
            </a:r>
          </a:p>
          <a:p>
            <a:pPr lvl="1"/>
            <a:r>
              <a:rPr lang="en-US" dirty="0"/>
              <a:t>Doesn’t model memory hierarchy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63782-5E19-7292-3B70-7A675D21C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40DE-A700-7267-D146-E3ACD816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6F07-880B-141A-F0C5-58A27A7A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depends on inputs</a:t>
            </a:r>
          </a:p>
          <a:p>
            <a:pPr lvl="1"/>
            <a:r>
              <a:rPr lang="en-US" dirty="0"/>
              <a:t>Sort an array of 10000 items vs Sort and array of 3 items</a:t>
            </a:r>
          </a:p>
          <a:p>
            <a:pPr lvl="1"/>
            <a:endParaRPr lang="en-US" dirty="0"/>
          </a:p>
          <a:p>
            <a:r>
              <a:rPr lang="en-US" dirty="0"/>
              <a:t>Input Size</a:t>
            </a:r>
          </a:p>
          <a:p>
            <a:pPr lvl="1"/>
            <a:r>
              <a:rPr lang="en-US" dirty="0"/>
              <a:t>Problem specific</a:t>
            </a:r>
          </a:p>
          <a:p>
            <a:pPr lvl="1"/>
            <a:r>
              <a:rPr lang="en-US" dirty="0"/>
              <a:t>For sorting, the number of items in the input</a:t>
            </a:r>
          </a:p>
          <a:p>
            <a:pPr lvl="1"/>
            <a:r>
              <a:rPr lang="en-US" dirty="0"/>
              <a:t>For multiplication, the total number of bits needed for representation</a:t>
            </a:r>
          </a:p>
          <a:p>
            <a:pPr lvl="1"/>
            <a:r>
              <a:rPr lang="en-US" dirty="0"/>
              <a:t>For graph, the number of nodes and edges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2E43B-DF40-6406-8FE3-C79B25590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3E4F-96A4-28AC-A003-6BCC5B99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4251-0884-F005-E1FE-7628D034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time of an algorithm</a:t>
            </a:r>
          </a:p>
          <a:p>
            <a:pPr lvl="1"/>
            <a:r>
              <a:rPr lang="en-US" dirty="0"/>
              <a:t>For a given input</a:t>
            </a:r>
          </a:p>
          <a:p>
            <a:pPr lvl="1"/>
            <a:r>
              <a:rPr lang="en-US" dirty="0"/>
              <a:t>The number of instructions and data access executed</a:t>
            </a:r>
          </a:p>
          <a:p>
            <a:pPr lvl="1"/>
            <a:endParaRPr lang="en-US" dirty="0"/>
          </a:p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Constant time taken by each line of the pseudocode</a:t>
            </a:r>
          </a:p>
        </p:txBody>
      </p:sp>
    </p:spTree>
    <p:extLst>
      <p:ext uri="{BB962C8B-B14F-4D97-AF65-F5344CB8AC3E}">
        <p14:creationId xmlns:p14="http://schemas.microsoft.com/office/powerpoint/2010/main" val="362335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EA03-AFFB-1BBD-64FE-41F3D4A6D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2DE0-0495-BA64-264C-F5D2309F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D2775-84C8-D0EF-76F5-90920CA5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28650" y="2120703"/>
            <a:ext cx="7886700" cy="289032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09D11B-23FE-83FC-3A53-519AF090F257}"/>
                  </a:ext>
                </a:extLst>
              </p:cNvPr>
              <p:cNvSpPr txBox="1"/>
              <p:nvPr/>
            </p:nvSpPr>
            <p:spPr>
              <a:xfrm>
                <a:off x="1266735" y="5861533"/>
                <a:ext cx="661052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denotes the number of times the </a:t>
                </a:r>
                <a:r>
                  <a:rPr lang="en-US" sz="2400" b="1" dirty="0"/>
                  <a:t>while </a:t>
                </a:r>
                <a:r>
                  <a:rPr lang="en-US" sz="2400" dirty="0"/>
                  <a:t>loop test </a:t>
                </a:r>
              </a:p>
              <a:p>
                <a:pPr algn="ctr"/>
                <a:r>
                  <a:rPr lang="en-US" sz="2400" dirty="0"/>
                  <a:t>in line 5 is executed for that value of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09D11B-23FE-83FC-3A53-519AF090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735" y="5861533"/>
                <a:ext cx="6610529" cy="830997"/>
              </a:xfrm>
              <a:prstGeom prst="rect">
                <a:avLst/>
              </a:prstGeom>
              <a:blipFill>
                <a:blip r:embed="rId3"/>
                <a:stretch>
                  <a:fillRect t="-5882" r="-92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37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 an unordered list of elements in some order.</a:t>
            </a:r>
          </a:p>
          <a:p>
            <a:r>
              <a:rPr lang="en-US" dirty="0"/>
              <a:t>Some common algorithms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Bubble Sort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Insertion Sort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Merge Sort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16040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15B4-1B06-6F0E-C339-40828917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00A6-AB70-6A2B-B3D2-59EF9735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T(n)  denote the running time of an algorithm on an input of size of 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B2EA7F-6D97-EF78-CA0B-C14090CA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28650" y="3257783"/>
            <a:ext cx="7886700" cy="28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2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29EC0-62DE-CD5E-CDFC-5ECC259C5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FA89-B121-486E-CA7C-B05438A9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F73660-6DC4-5207-9111-5E909E885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285"/>
          <a:stretch/>
        </p:blipFill>
        <p:spPr>
          <a:xfrm>
            <a:off x="876456" y="1749389"/>
            <a:ext cx="7391088" cy="1607242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3F8C2F-E4D5-BA3E-D415-F94FB52B3C6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628650" y="3602553"/>
            <a:ext cx="7886700" cy="289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1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AEEAB-5B69-E727-19E1-5F557CD15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38D4B-0E28-6993-616A-545E938890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Best Case</a:t>
                </a:r>
              </a:p>
              <a:p>
                <a:pPr lvl="1"/>
                <a:r>
                  <a:rPr lang="en-US" dirty="0"/>
                  <a:t>The array is sorted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38D4B-0E28-6993-616A-545E9388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24C9A9B-1AC1-920A-8B41-5EBF5BD3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D99F1B-A391-59DA-4555-8FFC8DB7D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285"/>
          <a:stretch/>
        </p:blipFill>
        <p:spPr>
          <a:xfrm>
            <a:off x="876456" y="1749389"/>
            <a:ext cx="7391088" cy="16072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8EBF0-0FAA-1955-B79B-D0C285323C0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4339" y="5109165"/>
            <a:ext cx="742101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BB198-BF91-DCE8-0BFB-0D216AF9A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E59F5-D1F5-224F-14D6-996EA17A78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Best Case</a:t>
                </a:r>
              </a:p>
              <a:p>
                <a:pPr lvl="1"/>
                <a:r>
                  <a:rPr lang="en-US" dirty="0"/>
                  <a:t>The array is sorted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 algn="ctr">
                  <a:buNone/>
                </a:pPr>
                <a:r>
                  <a:rPr lang="en-US" dirty="0"/>
                  <a:t>w</a:t>
                </a: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57200" lvl="1" indent="0" algn="ctr">
                  <a:buNone/>
                </a:pPr>
                <a:r>
                  <a:rPr lang="en-US" dirty="0"/>
                  <a:t>and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E59F5-D1F5-224F-14D6-996EA17A7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139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1837CDD-4887-7BC2-1818-1DAAA162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6F52E5-1540-F80F-319E-9729F535A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285"/>
          <a:stretch/>
        </p:blipFill>
        <p:spPr>
          <a:xfrm>
            <a:off x="876456" y="1749389"/>
            <a:ext cx="7391088" cy="16072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583A1-F85D-B8E7-0C36-848A9BFC9D52}"/>
              </a:ext>
            </a:extLst>
          </p:cNvPr>
          <p:cNvSpPr txBox="1"/>
          <p:nvPr/>
        </p:nvSpPr>
        <p:spPr>
          <a:xfrm>
            <a:off x="5381469" y="3981967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linear function of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F0E748-548D-D60C-F36F-F875BE90B32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901784" y="4505187"/>
            <a:ext cx="2152579" cy="411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82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F14F5-8031-578F-4701-627EEF00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0B7308-739F-71BC-BA00-78FF5EF56A3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47126" y="4400207"/>
            <a:ext cx="8049748" cy="2457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7BBD0-79F6-E689-0B5A-DE135DD6EA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Worst Case</a:t>
                </a:r>
              </a:p>
              <a:p>
                <a:pPr lvl="1"/>
                <a:r>
                  <a:rPr lang="en-US" dirty="0"/>
                  <a:t>The array is sorted in reverse order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7BBD0-79F6-E689-0B5A-DE135DD6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AFC0126-5C63-63B2-D344-3381563F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237377-2C05-FC70-E4A4-0EFBFB767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285"/>
          <a:stretch/>
        </p:blipFill>
        <p:spPr>
          <a:xfrm>
            <a:off x="876456" y="1749389"/>
            <a:ext cx="7391088" cy="1607242"/>
          </a:xfrm>
        </p:spPr>
      </p:pic>
    </p:spTree>
    <p:extLst>
      <p:ext uri="{BB962C8B-B14F-4D97-AF65-F5344CB8AC3E}">
        <p14:creationId xmlns:p14="http://schemas.microsoft.com/office/powerpoint/2010/main" val="20346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B301B-D273-717D-3F1D-88C53D278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5C5AE-889E-6391-C392-4245ACBFC4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Best Case</a:t>
                </a:r>
              </a:p>
              <a:p>
                <a:pPr lvl="1"/>
                <a:r>
                  <a:rPr lang="en-US" dirty="0"/>
                  <a:t>The array is sorted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 algn="ctr">
                  <a:buNone/>
                </a:pPr>
                <a:r>
                  <a:rPr lang="en-US" dirty="0"/>
                  <a:t>w</a:t>
                </a: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are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5C5AE-889E-6391-C392-4245ACBF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139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6B0CE66-2FE5-ED05-519B-C21DF468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56D6E5-3607-ED9C-732C-C8F428E97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r="6285"/>
          <a:stretch/>
        </p:blipFill>
        <p:spPr>
          <a:xfrm>
            <a:off x="876456" y="1749389"/>
            <a:ext cx="7391088" cy="16072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BCFBAA-89CA-5AFD-6C1E-9CED6B624F8C}"/>
              </a:ext>
            </a:extLst>
          </p:cNvPr>
          <p:cNvSpPr txBox="1"/>
          <p:nvPr/>
        </p:nvSpPr>
        <p:spPr>
          <a:xfrm>
            <a:off x="5246266" y="4276351"/>
            <a:ext cx="389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quadratic function of 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DE8656-F562-4666-8A93-D8FE2C1A330F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766581" y="4799571"/>
            <a:ext cx="2428552" cy="4115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7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30047-73B6-46C7-B5A9-A3A6DEF4C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F01E-76C2-A467-BC42-987565F2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 (Insertion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90A48-C5E0-D2E0-79A3-BAA495F8B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Instead of exact function, we estimate the </a:t>
                </a:r>
                <a:r>
                  <a:rPr lang="en-US" dirty="0">
                    <a:solidFill>
                      <a:srgbClr val="005ECE"/>
                    </a:solidFill>
                  </a:rPr>
                  <a:t>rate of growth</a:t>
                </a:r>
                <a:r>
                  <a:rPr lang="en-US" dirty="0"/>
                  <a:t> or the </a:t>
                </a:r>
                <a:r>
                  <a:rPr lang="en-US" dirty="0">
                    <a:solidFill>
                      <a:srgbClr val="005ECE"/>
                    </a:solidFill>
                  </a:rPr>
                  <a:t>order of growth</a:t>
                </a:r>
              </a:p>
              <a:p>
                <a:endParaRPr lang="en-US" dirty="0">
                  <a:solidFill>
                    <a:srgbClr val="005ECE"/>
                  </a:solidFill>
                </a:endParaRPr>
              </a:p>
              <a:p>
                <a:r>
                  <a:rPr lang="en-US" dirty="0"/>
                  <a:t>Best Case</a:t>
                </a:r>
              </a:p>
              <a:p>
                <a:pPr lvl="1"/>
                <a:r>
                  <a:rPr lang="en-US" dirty="0"/>
                  <a:t>Most significant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Linear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Worst Case</a:t>
                </a:r>
              </a:p>
              <a:p>
                <a:pPr lvl="1"/>
                <a:r>
                  <a:rPr lang="en-US" dirty="0"/>
                  <a:t>Most significant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Quadratic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E90A48-C5E0-D2E0-79A3-BAA495F8B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479F-1D75-2C1C-4E00-67672416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D874-D03A-488E-72C1-D535A4AF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 Chapter 2</a:t>
            </a:r>
          </a:p>
          <a:p>
            <a:pPr lvl="1"/>
            <a:r>
              <a:rPr lang="en-US"/>
              <a:t>Sections 2.1, 2.2</a:t>
            </a:r>
          </a:p>
        </p:txBody>
      </p:sp>
    </p:spTree>
    <p:extLst>
      <p:ext uri="{BB962C8B-B14F-4D97-AF65-F5344CB8AC3E}">
        <p14:creationId xmlns:p14="http://schemas.microsoft.com/office/powerpoint/2010/main" val="56476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primitive</a:t>
            </a:r>
          </a:p>
          <a:p>
            <a:r>
              <a:rPr lang="en-US" dirty="0"/>
              <a:t>For today, we’ll pretend all elements are distinct.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73619" y="3296093"/>
            <a:ext cx="5766649" cy="705201"/>
            <a:chOff x="1573619" y="3296093"/>
            <a:chExt cx="5766649" cy="705201"/>
          </a:xfrm>
        </p:grpSpPr>
        <p:sp>
          <p:nvSpPr>
            <p:cNvPr id="6" name="Rectangle 5"/>
            <p:cNvSpPr/>
            <p:nvPr/>
          </p:nvSpPr>
          <p:spPr>
            <a:xfrm>
              <a:off x="1573619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0353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7002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7868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0860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635067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2690" y="4736528"/>
            <a:ext cx="5766649" cy="705201"/>
            <a:chOff x="1602690" y="4736528"/>
            <a:chExt cx="5766649" cy="705201"/>
          </a:xfrm>
        </p:grpSpPr>
        <p:sp>
          <p:nvSpPr>
            <p:cNvPr id="14" name="Rectangle 13"/>
            <p:cNvSpPr/>
            <p:nvPr/>
          </p:nvSpPr>
          <p:spPr>
            <a:xfrm>
              <a:off x="1602690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32609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1263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67729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77834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07753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37672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64138" y="4736528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C3924649-3921-2B42-966D-F4843532945E}"/>
              </a:ext>
            </a:extLst>
          </p:cNvPr>
          <p:cNvSpPr/>
          <p:nvPr/>
        </p:nvSpPr>
        <p:spPr>
          <a:xfrm rot="5400000">
            <a:off x="4331087" y="3044379"/>
            <a:ext cx="287079" cy="573128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18E8-5FC2-6E4D-9A27-022356F35799}"/>
              </a:ext>
            </a:extLst>
          </p:cNvPr>
          <p:cNvSpPr txBox="1"/>
          <p:nvPr/>
        </p:nvSpPr>
        <p:spPr>
          <a:xfrm>
            <a:off x="3441496" y="6121468"/>
            <a:ext cx="226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of the list is n</a:t>
            </a:r>
          </a:p>
        </p:txBody>
      </p:sp>
    </p:spTree>
    <p:extLst>
      <p:ext uri="{BB962C8B-B14F-4D97-AF65-F5344CB8AC3E}">
        <p14:creationId xmlns:p14="http://schemas.microsoft.com/office/powerpoint/2010/main" val="11782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79383"/>
            <a:ext cx="7886700" cy="384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5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4" y="-96638"/>
            <a:ext cx="7886700" cy="1325563"/>
          </a:xfrm>
        </p:spPr>
        <p:txBody>
          <a:bodyPr/>
          <a:lstStyle/>
          <a:p>
            <a:r>
              <a:rPr lang="en-US" dirty="0"/>
              <a:t>Insertion Sort </a:t>
            </a:r>
            <a:br>
              <a:rPr lang="en-US" dirty="0"/>
            </a:br>
            <a:r>
              <a:rPr lang="en-US" sz="2400" dirty="0"/>
              <a:t>example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6021" y="3373382"/>
            <a:ext cx="3219372" cy="595311"/>
            <a:chOff x="1583251" y="3296092"/>
            <a:chExt cx="3587074" cy="705202"/>
          </a:xfrm>
        </p:grpSpPr>
        <p:sp>
          <p:nvSpPr>
            <p:cNvPr id="5" name="Rectangle 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56021" y="4113703"/>
            <a:ext cx="3219372" cy="595311"/>
            <a:chOff x="1583251" y="3296092"/>
            <a:chExt cx="3587074" cy="705202"/>
          </a:xfrm>
        </p:grpSpPr>
        <p:sp>
          <p:nvSpPr>
            <p:cNvPr id="11" name="Rectangle 10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114948" y="1184999"/>
            <a:ext cx="3910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Start by moving A[1] toward the beginning of the list until you find something smaller (or can’t go any further):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5579901" y="156461"/>
            <a:ext cx="3219372" cy="595311"/>
            <a:chOff x="1583251" y="3296092"/>
            <a:chExt cx="3587074" cy="70520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2480" y="1369179"/>
            <a:ext cx="4773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Insertion-Sort(A, 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n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key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j &gt;= 0 and A[j] &gt;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A[j + 1] = A[j]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j = j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A[j + 1] = key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4" y="-96638"/>
            <a:ext cx="7886700" cy="1325563"/>
          </a:xfrm>
        </p:spPr>
        <p:txBody>
          <a:bodyPr/>
          <a:lstStyle/>
          <a:p>
            <a:r>
              <a:rPr lang="en-US" dirty="0"/>
              <a:t>Insertion Sort </a:t>
            </a:r>
            <a:br>
              <a:rPr lang="en-US" dirty="0"/>
            </a:br>
            <a:r>
              <a:rPr lang="en-US" sz="2400" dirty="0"/>
              <a:t>example</a:t>
            </a:r>
            <a:endParaRPr lang="en-US" sz="14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5579901" y="156461"/>
            <a:ext cx="3219372" cy="595311"/>
            <a:chOff x="1583251" y="3296092"/>
            <a:chExt cx="3587074" cy="70520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2480" y="1369179"/>
            <a:ext cx="4773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Insertion-Sort(A, 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n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key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j &gt;= 0 and A[j] &gt;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A[j + 1] = A[j]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j = j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A[j + 1] = key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142503" y="2279523"/>
            <a:ext cx="3219372" cy="595311"/>
            <a:chOff x="1583251" y="3296092"/>
            <a:chExt cx="3587074" cy="705202"/>
          </a:xfrm>
        </p:grpSpPr>
        <p:sp>
          <p:nvSpPr>
            <p:cNvPr id="25" name="Rectangle 2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48620" y="3009773"/>
            <a:ext cx="3219372" cy="595311"/>
            <a:chOff x="5148620" y="3009773"/>
            <a:chExt cx="3219372" cy="59531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2" name="Rectangle 31"/>
            <p:cNvSpPr/>
            <p:nvPr/>
          </p:nvSpPr>
          <p:spPr>
            <a:xfrm>
              <a:off x="5148620" y="3009774"/>
              <a:ext cx="632913" cy="5953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03716" y="3009773"/>
              <a:ext cx="632913" cy="595310"/>
            </a:xfrm>
            <a:prstGeom prst="rect">
              <a:avLst/>
            </a:prstGeom>
            <a:grpFill/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31084" y="3009774"/>
              <a:ext cx="632913" cy="595310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083082" y="3009774"/>
              <a:ext cx="632913" cy="595310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735079" y="3009773"/>
              <a:ext cx="632913" cy="595310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993722" y="1368362"/>
            <a:ext cx="3495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A[2]:</a:t>
            </a:r>
          </a:p>
          <a:p>
            <a:r>
              <a:rPr lang="en-US" sz="2400" dirty="0">
                <a:solidFill>
                  <a:srgbClr val="F26021"/>
                </a:solidFill>
              </a:rPr>
              <a:t>key = 3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148621" y="3740022"/>
            <a:ext cx="3219375" cy="595312"/>
            <a:chOff x="1583250" y="3296092"/>
            <a:chExt cx="3587075" cy="705203"/>
          </a:xfrm>
        </p:grpSpPr>
        <p:sp>
          <p:nvSpPr>
            <p:cNvPr id="38" name="Rectangle 37"/>
            <p:cNvSpPr/>
            <p:nvPr/>
          </p:nvSpPr>
          <p:spPr>
            <a:xfrm>
              <a:off x="2313166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583250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012190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38656" y="3296094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31737" y="4474358"/>
            <a:ext cx="3219372" cy="595311"/>
            <a:chOff x="1583251" y="3296092"/>
            <a:chExt cx="3587074" cy="705202"/>
          </a:xfrm>
        </p:grpSpPr>
        <p:sp>
          <p:nvSpPr>
            <p:cNvPr id="45" name="Rectangle 4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08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4" y="-96638"/>
            <a:ext cx="7886700" cy="1325563"/>
          </a:xfrm>
        </p:spPr>
        <p:txBody>
          <a:bodyPr/>
          <a:lstStyle/>
          <a:p>
            <a:r>
              <a:rPr lang="en-US" dirty="0"/>
              <a:t>Insertion Sort </a:t>
            </a:r>
            <a:br>
              <a:rPr lang="en-US" dirty="0"/>
            </a:br>
            <a:r>
              <a:rPr lang="en-US" sz="2400" dirty="0"/>
              <a:t>example</a:t>
            </a:r>
            <a:endParaRPr lang="en-US" sz="14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5579901" y="156461"/>
            <a:ext cx="3219372" cy="595311"/>
            <a:chOff x="1583251" y="3296092"/>
            <a:chExt cx="3587074" cy="70520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2480" y="1369179"/>
            <a:ext cx="4773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Insertion-Sort(A, 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n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key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j &gt;= 0 and A[j] &gt;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A[j + 1] = A[j]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j = j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A[j + 1] = key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93722" y="1368362"/>
            <a:ext cx="3495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A[3]:</a:t>
            </a:r>
          </a:p>
          <a:p>
            <a:r>
              <a:rPr lang="en-US" sz="2400" dirty="0">
                <a:solidFill>
                  <a:srgbClr val="F26021"/>
                </a:solidFill>
              </a:rPr>
              <a:t>key = 8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179629" y="2837805"/>
            <a:ext cx="3219372" cy="595311"/>
            <a:chOff x="1583251" y="3296092"/>
            <a:chExt cx="3587074" cy="705202"/>
          </a:xfrm>
        </p:grpSpPr>
        <p:sp>
          <p:nvSpPr>
            <p:cNvPr id="50" name="Rectangle 49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179629" y="3568056"/>
            <a:ext cx="3219372" cy="595311"/>
            <a:chOff x="1583251" y="3296092"/>
            <a:chExt cx="3587074" cy="705202"/>
          </a:xfrm>
        </p:grpSpPr>
        <p:sp>
          <p:nvSpPr>
            <p:cNvPr id="56" name="Rectangle 5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12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4" y="-96638"/>
            <a:ext cx="7886700" cy="1325563"/>
          </a:xfrm>
        </p:spPr>
        <p:txBody>
          <a:bodyPr/>
          <a:lstStyle/>
          <a:p>
            <a:r>
              <a:rPr lang="en-US" dirty="0"/>
              <a:t>Insertion Sort </a:t>
            </a:r>
            <a:br>
              <a:rPr lang="en-US" dirty="0"/>
            </a:br>
            <a:r>
              <a:rPr lang="en-US" sz="2400" dirty="0"/>
              <a:t>example</a:t>
            </a:r>
            <a:endParaRPr lang="en-US" sz="14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5579901" y="156461"/>
            <a:ext cx="3219372" cy="595311"/>
            <a:chOff x="1583251" y="3296092"/>
            <a:chExt cx="3587074" cy="70520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12480" y="1369179"/>
            <a:ext cx="4773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Insertion-Sort(A, 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to n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key = A[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j &gt;= 0 and A[j] &gt; key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A[j + 1] = A[j]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j = j –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A[j + 1] = key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93722" y="1368362"/>
            <a:ext cx="3495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A[4]:</a:t>
            </a:r>
          </a:p>
          <a:p>
            <a:r>
              <a:rPr lang="en-US" sz="2400" dirty="0">
                <a:solidFill>
                  <a:srgbClr val="F26021"/>
                </a:solidFill>
              </a:rPr>
              <a:t>key = 5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179629" y="2618362"/>
            <a:ext cx="3219372" cy="595311"/>
            <a:chOff x="1583251" y="3296092"/>
            <a:chExt cx="3587074" cy="705202"/>
          </a:xfrm>
        </p:grpSpPr>
        <p:sp>
          <p:nvSpPr>
            <p:cNvPr id="24" name="Rectangle 23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179629" y="4805437"/>
            <a:ext cx="3219372" cy="595311"/>
            <a:chOff x="1583251" y="3296092"/>
            <a:chExt cx="3587074" cy="705202"/>
          </a:xfrm>
        </p:grpSpPr>
        <p:sp>
          <p:nvSpPr>
            <p:cNvPr id="30" name="Rectangle 29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79629" y="3353620"/>
            <a:ext cx="3219372" cy="595311"/>
            <a:chOff x="1583251" y="3296092"/>
            <a:chExt cx="3587074" cy="705202"/>
          </a:xfrm>
        </p:grpSpPr>
        <p:sp>
          <p:nvSpPr>
            <p:cNvPr id="37" name="Rectangle 36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83853" y="4088877"/>
            <a:ext cx="3219372" cy="595311"/>
            <a:chOff x="1583251" y="3296092"/>
            <a:chExt cx="3587074" cy="705202"/>
          </a:xfrm>
        </p:grpSpPr>
        <p:sp>
          <p:nvSpPr>
            <p:cNvPr id="44" name="Rectangle 43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2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4" y="-96638"/>
            <a:ext cx="7886700" cy="1325563"/>
          </a:xfrm>
        </p:spPr>
        <p:txBody>
          <a:bodyPr/>
          <a:lstStyle/>
          <a:p>
            <a:r>
              <a:rPr lang="en-US" dirty="0"/>
              <a:t>Insertion Sort </a:t>
            </a:r>
            <a:br>
              <a:rPr lang="en-US" dirty="0"/>
            </a:br>
            <a:r>
              <a:rPr lang="en-US" sz="2400" dirty="0"/>
              <a:t>example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400681" y="2837806"/>
            <a:ext cx="3219372" cy="595311"/>
            <a:chOff x="1583251" y="3296092"/>
            <a:chExt cx="3587074" cy="705202"/>
          </a:xfrm>
        </p:grpSpPr>
        <p:sp>
          <p:nvSpPr>
            <p:cNvPr id="5" name="Rectangle 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0681" y="3578127"/>
            <a:ext cx="3219372" cy="595311"/>
            <a:chOff x="1583251" y="3296092"/>
            <a:chExt cx="3587074" cy="705202"/>
          </a:xfrm>
        </p:grpSpPr>
        <p:sp>
          <p:nvSpPr>
            <p:cNvPr id="11" name="Rectangle 10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0681" y="4918223"/>
            <a:ext cx="3219372" cy="595311"/>
            <a:chOff x="1583251" y="3296092"/>
            <a:chExt cx="3587074" cy="705202"/>
          </a:xfrm>
        </p:grpSpPr>
        <p:sp>
          <p:nvSpPr>
            <p:cNvPr id="17" name="Rectangle 16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6798" y="5648473"/>
            <a:ext cx="3219372" cy="595311"/>
            <a:chOff x="1583251" y="3296092"/>
            <a:chExt cx="3587074" cy="705202"/>
          </a:xfrm>
        </p:grpSpPr>
        <p:sp>
          <p:nvSpPr>
            <p:cNvPr id="23" name="Rectangle 22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79629" y="2837805"/>
            <a:ext cx="3219372" cy="595311"/>
            <a:chOff x="1583251" y="3296092"/>
            <a:chExt cx="3587074" cy="705202"/>
          </a:xfrm>
        </p:grpSpPr>
        <p:sp>
          <p:nvSpPr>
            <p:cNvPr id="29" name="Rectangle 28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179629" y="3568056"/>
            <a:ext cx="3219372" cy="595311"/>
            <a:chOff x="1583251" y="3296092"/>
            <a:chExt cx="3587074" cy="705202"/>
          </a:xfrm>
        </p:grpSpPr>
        <p:sp>
          <p:nvSpPr>
            <p:cNvPr id="35" name="Rectangle 3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79629" y="4918222"/>
            <a:ext cx="3219372" cy="595311"/>
            <a:chOff x="1583251" y="3296092"/>
            <a:chExt cx="3587074" cy="705202"/>
          </a:xfrm>
        </p:grpSpPr>
        <p:sp>
          <p:nvSpPr>
            <p:cNvPr id="59" name="Rectangle 58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179629" y="5658543"/>
            <a:ext cx="3219372" cy="595311"/>
            <a:chOff x="1583251" y="3296092"/>
            <a:chExt cx="3587074" cy="705202"/>
          </a:xfrm>
        </p:grpSpPr>
        <p:sp>
          <p:nvSpPr>
            <p:cNvPr id="65" name="Rectangle 64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solidFill>
              <a:srgbClr val="FFFF00"/>
            </a:solidFill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251899" y="1094440"/>
            <a:ext cx="3910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Start by moving A[1] toward the beginning of the list until you find something smaller (or can’t go any further):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51900" y="4372826"/>
            <a:ext cx="349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A[2]: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30848" y="2194606"/>
            <a:ext cx="349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A[3]: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040302" y="4431303"/>
            <a:ext cx="349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26021"/>
                </a:solidFill>
              </a:rPr>
              <a:t>Then move A[4]: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651300" y="6335802"/>
            <a:ext cx="3495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Then we are done!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3303596" y="4372826"/>
            <a:ext cx="0" cy="28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766386" y="3135460"/>
            <a:ext cx="1273916" cy="294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124560" y="4376113"/>
            <a:ext cx="0" cy="289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5579901" y="156461"/>
            <a:ext cx="3219372" cy="595311"/>
            <a:chOff x="1583251" y="3296092"/>
            <a:chExt cx="3587074" cy="70520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06" name="Rectangle 105"/>
            <p:cNvSpPr/>
            <p:nvPr/>
          </p:nvSpPr>
          <p:spPr>
            <a:xfrm>
              <a:off x="2313169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583251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12192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738658" y="3296093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465124" y="3296092"/>
              <a:ext cx="705201" cy="705201"/>
            </a:xfrm>
            <a:prstGeom prst="rect">
              <a:avLst/>
            </a:prstGeom>
            <a:grp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2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9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66581</TotalTime>
  <Words>1333</Words>
  <Application>Microsoft Office PowerPoint</Application>
  <PresentationFormat>On-screen Show (4:3)</PresentationFormat>
  <Paragraphs>343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</vt:lpstr>
      <vt:lpstr>Courier New</vt:lpstr>
      <vt:lpstr>Office Theme</vt:lpstr>
      <vt:lpstr>Algorithm Analysis</vt:lpstr>
      <vt:lpstr>Sorting</vt:lpstr>
      <vt:lpstr>Sorting</vt:lpstr>
      <vt:lpstr>Insertion Sort</vt:lpstr>
      <vt:lpstr>Insertion Sort  example</vt:lpstr>
      <vt:lpstr>Insertion Sort  example</vt:lpstr>
      <vt:lpstr>Insertion Sort  example</vt:lpstr>
      <vt:lpstr>Insertion Sort  example</vt:lpstr>
      <vt:lpstr>Insertion Sort  example</vt:lpstr>
      <vt:lpstr>Why does this work?</vt:lpstr>
      <vt:lpstr>This sounds like a job for…</vt:lpstr>
      <vt:lpstr>Outline of a proof by induction</vt:lpstr>
      <vt:lpstr>Algorithm Analysis</vt:lpstr>
      <vt:lpstr>Algorithm Analysis (Insertion Sort)</vt:lpstr>
      <vt:lpstr>Algorithm Analysis</vt:lpstr>
      <vt:lpstr>Random-access Machine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Algorithm Analysis (Insertion Sort)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Mary Katherine Wootters</dc:creator>
  <cp:lastModifiedBy>Chowdhury Mohammad Rakin Haider</cp:lastModifiedBy>
  <cp:revision>402</cp:revision>
  <cp:lastPrinted>2020-01-08T03:45:22Z</cp:lastPrinted>
  <dcterms:created xsi:type="dcterms:W3CDTF">2017-02-12T16:09:22Z</dcterms:created>
  <dcterms:modified xsi:type="dcterms:W3CDTF">2025-04-19T15:11:12Z</dcterms:modified>
</cp:coreProperties>
</file>