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9" r:id="rId7"/>
    <p:sldId id="261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DCCC5-0571-BA54-BDDB-C147E84C294A}" v="1" dt="2025-05-20T20:45:36.445"/>
    <p1510:client id="{AE246DF5-1DCD-EBD2-1B75-F378E3268DE6}" v="5" dt="2025-05-21T04:55:07.5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305092 - Md. Mohaiminul Islam Bhuiyan Shijan" userId="S::2305092@cse.buet.ac.bd::6c4e859c-e9f3-4ec7-949c-03976311d0a0" providerId="AD" clId="Web-{6E9DCCC5-0571-BA54-BDDB-C147E84C294A}"/>
    <pc:docChg chg="modSld">
      <pc:chgData name="2305092 - Md. Mohaiminul Islam Bhuiyan Shijan" userId="S::2305092@cse.buet.ac.bd::6c4e859c-e9f3-4ec7-949c-03976311d0a0" providerId="AD" clId="Web-{6E9DCCC5-0571-BA54-BDDB-C147E84C294A}" dt="2025-05-20T20:45:36.445" v="0" actId="1076"/>
      <pc:docMkLst>
        <pc:docMk/>
      </pc:docMkLst>
      <pc:sldChg chg="modSp">
        <pc:chgData name="2305092 - Md. Mohaiminul Islam Bhuiyan Shijan" userId="S::2305092@cse.buet.ac.bd::6c4e859c-e9f3-4ec7-949c-03976311d0a0" providerId="AD" clId="Web-{6E9DCCC5-0571-BA54-BDDB-C147E84C294A}" dt="2025-05-20T20:45:36.445" v="0" actId="1076"/>
        <pc:sldMkLst>
          <pc:docMk/>
          <pc:sldMk cId="0" sldId="267"/>
        </pc:sldMkLst>
        <pc:picChg chg="mod">
          <ac:chgData name="2305092 - Md. Mohaiminul Islam Bhuiyan Shijan" userId="S::2305092@cse.buet.ac.bd::6c4e859c-e9f3-4ec7-949c-03976311d0a0" providerId="AD" clId="Web-{6E9DCCC5-0571-BA54-BDDB-C147E84C294A}" dt="2025-05-20T20:45:36.445" v="0" actId="1076"/>
          <ac:picMkLst>
            <pc:docMk/>
            <pc:sldMk cId="0" sldId="267"/>
            <ac:picMk id="4" creationId="{00000000-0000-0000-0000-000000000000}"/>
          </ac:picMkLst>
        </pc:picChg>
      </pc:sldChg>
    </pc:docChg>
  </pc:docChgLst>
  <pc:docChgLst>
    <pc:chgData name="2305063 - Md. Mostakim" userId="S::2305063@cse.buet.ac.bd::6a58b7fb-b53b-4780-ad0c-28186b1a5a95" providerId="AD" clId="Web-{AE246DF5-1DCD-EBD2-1B75-F378E3268DE6}"/>
    <pc:docChg chg="modSld">
      <pc:chgData name="2305063 - Md. Mostakim" userId="S::2305063@cse.buet.ac.bd::6a58b7fb-b53b-4780-ad0c-28186b1a5a95" providerId="AD" clId="Web-{AE246DF5-1DCD-EBD2-1B75-F378E3268DE6}" dt="2025-05-21T04:55:07.569" v="4" actId="1076"/>
      <pc:docMkLst>
        <pc:docMk/>
      </pc:docMkLst>
      <pc:sldChg chg="modSp">
        <pc:chgData name="2305063 - Md. Mostakim" userId="S::2305063@cse.buet.ac.bd::6a58b7fb-b53b-4780-ad0c-28186b1a5a95" providerId="AD" clId="Web-{AE246DF5-1DCD-EBD2-1B75-F378E3268DE6}" dt="2025-05-21T04:55:07.569" v="4" actId="1076"/>
        <pc:sldMkLst>
          <pc:docMk/>
          <pc:sldMk cId="0" sldId="263"/>
        </pc:sldMkLst>
        <pc:picChg chg="mod">
          <ac:chgData name="2305063 - Md. Mostakim" userId="S::2305063@cse.buet.ac.bd::6a58b7fb-b53b-4780-ad0c-28186b1a5a95" providerId="AD" clId="Web-{AE246DF5-1DCD-EBD2-1B75-F378E3268DE6}" dt="2025-05-21T04:55:07.569" v="4" actId="1076"/>
          <ac:picMkLst>
            <pc:docMk/>
            <pc:sldMk cId="0" sldId="263"/>
            <ac:picMk id="4" creationId="{00000000-0000-0000-0000-000000000000}"/>
          </ac:picMkLst>
        </pc:picChg>
      </pc:sldChg>
      <pc:sldChg chg="modSp">
        <pc:chgData name="2305063 - Md. Mostakim" userId="S::2305063@cse.buet.ac.bd::6a58b7fb-b53b-4780-ad0c-28186b1a5a95" providerId="AD" clId="Web-{AE246DF5-1DCD-EBD2-1B75-F378E3268DE6}" dt="2025-05-21T04:54:43.241" v="3" actId="1076"/>
        <pc:sldMkLst>
          <pc:docMk/>
          <pc:sldMk cId="0" sldId="264"/>
        </pc:sldMkLst>
        <pc:picChg chg="mod">
          <ac:chgData name="2305063 - Md. Mostakim" userId="S::2305063@cse.buet.ac.bd::6a58b7fb-b53b-4780-ad0c-28186b1a5a95" providerId="AD" clId="Web-{AE246DF5-1DCD-EBD2-1B75-F378E3268DE6}" dt="2025-05-21T04:54:43.241" v="3" actId="1076"/>
          <ac:picMkLst>
            <pc:docMk/>
            <pc:sldMk cId="0" sldId="264"/>
            <ac:picMk id="5" creationId="{D7FFD8F5-033F-41C4-983F-2133A5425C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E27E4-7826-4647-8DFF-36F8AE001301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F76B-8A90-4A19-86F6-6E5F43EEB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F76B-8A90-4A19-86F6-6E5F43EEB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6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F76B-8A90-4A19-86F6-6E5F43EEB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09673" y="-52882"/>
            <a:ext cx="5724652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8845" y="1251698"/>
            <a:ext cx="6502400" cy="412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6520" y="2584704"/>
            <a:ext cx="4017263" cy="8229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41447" y="2704541"/>
            <a:ext cx="32632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>
                <a:solidFill>
                  <a:srgbClr val="C00000"/>
                </a:solidFill>
                <a:latin typeface="Calibri"/>
                <a:cs typeface="Calibri"/>
              </a:rPr>
              <a:t>Auxiliary</a:t>
            </a:r>
            <a:r>
              <a:rPr sz="4000" b="1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000" b="1" spc="-20">
                <a:solidFill>
                  <a:srgbClr val="C00000"/>
                </a:solidFill>
                <a:latin typeface="Calibri"/>
                <a:cs typeface="Calibri"/>
              </a:rPr>
              <a:t>Views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4998" y="826668"/>
            <a:ext cx="143700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0">
                <a:latin typeface="Calibri"/>
                <a:cs typeface="Calibri"/>
              </a:rPr>
              <a:t>ME-</a:t>
            </a:r>
            <a:r>
              <a:rPr sz="3500" spc="-25">
                <a:latin typeface="Calibri"/>
                <a:cs typeface="Calibri"/>
              </a:rPr>
              <a:t>1</a:t>
            </a:r>
            <a:r>
              <a:rPr lang="en-US" sz="3500" spc="-25">
                <a:latin typeface="Calibri"/>
                <a:cs typeface="Calibri"/>
              </a:rPr>
              <a:t>74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49172" y="1349197"/>
            <a:ext cx="6744970" cy="622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900">
                <a:solidFill>
                  <a:srgbClr val="000000"/>
                </a:solidFill>
              </a:rPr>
              <a:t>Mechanical</a:t>
            </a:r>
            <a:r>
              <a:rPr sz="3900" spc="-110">
                <a:solidFill>
                  <a:srgbClr val="000000"/>
                </a:solidFill>
              </a:rPr>
              <a:t> </a:t>
            </a:r>
            <a:r>
              <a:rPr sz="3900">
                <a:solidFill>
                  <a:srgbClr val="000000"/>
                </a:solidFill>
              </a:rPr>
              <a:t>Engineering</a:t>
            </a:r>
            <a:r>
              <a:rPr sz="3900" spc="-130">
                <a:solidFill>
                  <a:srgbClr val="000000"/>
                </a:solidFill>
              </a:rPr>
              <a:t> </a:t>
            </a:r>
            <a:r>
              <a:rPr sz="3900" spc="-10">
                <a:solidFill>
                  <a:srgbClr val="000000"/>
                </a:solidFill>
              </a:rPr>
              <a:t>Drawing</a:t>
            </a:r>
            <a:endParaRPr sz="39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7601" y="333375"/>
            <a:ext cx="431800" cy="466725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249172" y="4141428"/>
            <a:ext cx="692848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>
                <a:latin typeface="Calibri"/>
                <a:cs typeface="Calibri"/>
              </a:rPr>
              <a:t>Course</a:t>
            </a:r>
            <a:r>
              <a:rPr sz="2400" b="1" spc="-105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Teachers: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2400" b="1" spc="-60">
                <a:latin typeface="Calibri"/>
                <a:cs typeface="Calibri"/>
              </a:rPr>
              <a:t>Sadia </a:t>
            </a:r>
            <a:r>
              <a:rPr lang="en-US" sz="2400" b="1" spc="-60" err="1">
                <a:latin typeface="Calibri"/>
                <a:cs typeface="Calibri"/>
              </a:rPr>
              <a:t>Tasnim</a:t>
            </a:r>
            <a:r>
              <a:rPr lang="en-US" sz="2400" b="1" spc="-60">
                <a:latin typeface="Calibri"/>
                <a:cs typeface="Calibri"/>
              </a:rPr>
              <a:t>, Lecturer</a:t>
            </a:r>
          </a:p>
          <a:p>
            <a:pPr marL="683260" marR="675640" indent="-635" algn="ctr">
              <a:lnSpc>
                <a:spcPct val="100000"/>
              </a:lnSpc>
            </a:pPr>
            <a:r>
              <a:rPr lang="en-US" sz="2400" b="1">
                <a:latin typeface="Calibri"/>
                <a:cs typeface="Calibri"/>
              </a:rPr>
              <a:t>Taslima Hossain Sanjana</a:t>
            </a:r>
            <a:r>
              <a:rPr lang="en-US" sz="2400" b="1" spc="-20">
                <a:latin typeface="Calibri"/>
                <a:cs typeface="Calibri"/>
              </a:rPr>
              <a:t>, Adj. Lecturer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4116" y="189941"/>
            <a:ext cx="120078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/>
              <a:t>Lines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356870" algn="l"/>
              </a:tabLst>
            </a:pPr>
            <a:r>
              <a:t>Object</a:t>
            </a:r>
            <a:r>
              <a:rPr spc="-70"/>
              <a:t> </a:t>
            </a:r>
            <a:r>
              <a:t>Line</a:t>
            </a:r>
            <a:r>
              <a:rPr spc="-45"/>
              <a:t> </a:t>
            </a:r>
            <a:r>
              <a:t>:</a:t>
            </a:r>
            <a:r>
              <a:rPr spc="-70"/>
              <a:t> </a:t>
            </a:r>
            <a:r>
              <a:t>100%</a:t>
            </a:r>
            <a:r>
              <a:rPr spc="-25"/>
              <a:t> </a:t>
            </a:r>
            <a:r>
              <a:rPr spc="-10"/>
              <a:t>thick</a:t>
            </a: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</a:tabLst>
            </a:pPr>
            <a:r>
              <a:t>Hidden</a:t>
            </a:r>
            <a:r>
              <a:rPr spc="-80"/>
              <a:t> </a:t>
            </a:r>
            <a:r>
              <a:t>Line:</a:t>
            </a:r>
            <a:r>
              <a:rPr spc="-55"/>
              <a:t> </a:t>
            </a:r>
            <a:r>
              <a:t>50%</a:t>
            </a:r>
            <a:r>
              <a:rPr spc="-40"/>
              <a:t> </a:t>
            </a:r>
            <a:r>
              <a:rPr spc="-10"/>
              <a:t>thick</a:t>
            </a:r>
          </a:p>
          <a:p>
            <a:pPr marL="356870" indent="-34417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6870" algn="l"/>
              </a:tabLst>
            </a:pPr>
            <a:r>
              <a:t>Dimension,</a:t>
            </a:r>
            <a:r>
              <a:rPr spc="-95"/>
              <a:t> </a:t>
            </a:r>
            <a:r>
              <a:t>Extension</a:t>
            </a:r>
            <a:r>
              <a:rPr spc="-90"/>
              <a:t> </a:t>
            </a:r>
            <a:r>
              <a:t>Line:</a:t>
            </a:r>
            <a:r>
              <a:rPr spc="-90"/>
              <a:t> </a:t>
            </a:r>
            <a:r>
              <a:t>25%</a:t>
            </a:r>
            <a:r>
              <a:rPr spc="-75"/>
              <a:t> </a:t>
            </a:r>
            <a:r>
              <a:rPr spc="-10"/>
              <a:t>thick</a:t>
            </a: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</a:tabLst>
            </a:pPr>
            <a:r>
              <a:t>Center</a:t>
            </a:r>
            <a:r>
              <a:rPr spc="-80"/>
              <a:t> </a:t>
            </a:r>
            <a:r>
              <a:t>Line</a:t>
            </a:r>
            <a:r>
              <a:rPr spc="-65"/>
              <a:t> </a:t>
            </a:r>
            <a:r>
              <a:t>:</a:t>
            </a:r>
            <a:r>
              <a:rPr spc="-65"/>
              <a:t> </a:t>
            </a:r>
            <a:r>
              <a:t>50%</a:t>
            </a:r>
            <a:r>
              <a:rPr spc="-25"/>
              <a:t> </a:t>
            </a:r>
            <a:r>
              <a:rPr spc="-10"/>
              <a:t>thick</a:t>
            </a: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</a:tabLst>
            </a:pPr>
            <a:r>
              <a:t>Cutting</a:t>
            </a:r>
            <a:r>
              <a:rPr spc="-60"/>
              <a:t> </a:t>
            </a:r>
            <a:r>
              <a:t>Plane</a:t>
            </a:r>
            <a:r>
              <a:rPr spc="-70"/>
              <a:t> </a:t>
            </a:r>
            <a:r>
              <a:t>Line</a:t>
            </a:r>
            <a:r>
              <a:rPr spc="-65"/>
              <a:t> </a:t>
            </a:r>
            <a:r>
              <a:t>:</a:t>
            </a:r>
            <a:r>
              <a:rPr spc="-45"/>
              <a:t> </a:t>
            </a:r>
            <a:r>
              <a:t>125%</a:t>
            </a:r>
            <a:r>
              <a:rPr spc="-30"/>
              <a:t> </a:t>
            </a:r>
            <a:r>
              <a:rPr spc="-10"/>
              <a:t>thick</a:t>
            </a:r>
          </a:p>
          <a:p>
            <a:pPr marL="356870" indent="-34417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6870" algn="l"/>
              </a:tabLst>
            </a:pPr>
            <a:r>
              <a:rPr spc="-10"/>
              <a:t>Hatchet</a:t>
            </a:r>
            <a:r>
              <a:rPr spc="-80"/>
              <a:t> </a:t>
            </a:r>
            <a:r>
              <a:t>line</a:t>
            </a:r>
            <a:r>
              <a:rPr spc="-90"/>
              <a:t> </a:t>
            </a:r>
            <a:r>
              <a:t>:25%</a:t>
            </a:r>
            <a:r>
              <a:rPr spc="-50"/>
              <a:t> </a:t>
            </a:r>
            <a:r>
              <a:rPr spc="-10"/>
              <a:t>thick</a:t>
            </a:r>
          </a:p>
          <a:p>
            <a:pPr marL="356870" indent="-34417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</a:tabLst>
            </a:pPr>
            <a:r>
              <a:t>Break</a:t>
            </a:r>
            <a:r>
              <a:rPr spc="-60"/>
              <a:t> </a:t>
            </a:r>
            <a:r>
              <a:t>line</a:t>
            </a:r>
            <a:r>
              <a:rPr spc="-65"/>
              <a:t> </a:t>
            </a:r>
            <a:r>
              <a:t>:</a:t>
            </a:r>
            <a:r>
              <a:rPr spc="-65"/>
              <a:t> </a:t>
            </a:r>
            <a:r>
              <a:t>25%</a:t>
            </a:r>
            <a:r>
              <a:rPr spc="-30"/>
              <a:t> </a:t>
            </a:r>
            <a:r>
              <a:rPr spc="-10"/>
              <a:t>thick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125" y="212725"/>
            <a:ext cx="8347075" cy="5257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84197" y="902335"/>
            <a:ext cx="139700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>
                <a:solidFill>
                  <a:srgbClr val="FF0000"/>
                </a:solidFill>
                <a:latin typeface="Times New Roman"/>
                <a:cs typeface="Times New Roman"/>
              </a:rPr>
              <a:t>Thickness: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3505" y="902335"/>
            <a:ext cx="8413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>
                <a:solidFill>
                  <a:srgbClr val="FF0000"/>
                </a:solidFill>
                <a:latin typeface="Times New Roman"/>
                <a:cs typeface="Times New Roman"/>
              </a:rPr>
              <a:t>100</a:t>
            </a:r>
            <a:r>
              <a:rPr sz="2500" b="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b="0" spc="-5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975" y="2142566"/>
            <a:ext cx="25126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2500" spc="-10">
                <a:solidFill>
                  <a:srgbClr val="FF0000"/>
                </a:solidFill>
                <a:latin typeface="Times New Roman"/>
                <a:cs typeface="Times New Roman"/>
              </a:rPr>
              <a:t>Thickness:</a:t>
            </a:r>
            <a:r>
              <a:rPr sz="2500">
                <a:solidFill>
                  <a:srgbClr val="FF0000"/>
                </a:solidFill>
                <a:latin typeface="Times New Roman"/>
                <a:cs typeface="Times New Roman"/>
              </a:rPr>
              <a:t>	50</a:t>
            </a:r>
            <a:r>
              <a:rPr sz="25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3250" y="2640076"/>
            <a:ext cx="8145780" cy="2618105"/>
            <a:chOff x="603250" y="2640076"/>
            <a:chExt cx="8145780" cy="26181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250" y="2640076"/>
              <a:ext cx="7899400" cy="17287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1187" y="4437062"/>
              <a:ext cx="8137525" cy="82073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603375" y="5018913"/>
            <a:ext cx="25120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2500" spc="-10">
                <a:solidFill>
                  <a:srgbClr val="FF0000"/>
                </a:solidFill>
                <a:latin typeface="Times New Roman"/>
                <a:cs typeface="Times New Roman"/>
              </a:rPr>
              <a:t>Thickness:</a:t>
            </a:r>
            <a:r>
              <a:rPr sz="2500">
                <a:solidFill>
                  <a:srgbClr val="FF0000"/>
                </a:solidFill>
                <a:latin typeface="Times New Roman"/>
                <a:cs typeface="Times New Roman"/>
              </a:rPr>
              <a:t>	50</a:t>
            </a:r>
            <a:r>
              <a:rPr sz="25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5019" y="6434734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>
                <a:solidFill>
                  <a:srgbClr val="888888"/>
                </a:solidFill>
                <a:latin typeface="Arial MT"/>
                <a:cs typeface="Arial MT"/>
              </a:rPr>
              <a:t>17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733425"/>
            <a:ext cx="7467600" cy="8096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9009" y="1562811"/>
            <a:ext cx="251269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1500" algn="l"/>
              </a:tabLst>
            </a:pPr>
            <a:r>
              <a:rPr sz="2500" b="0" spc="-10">
                <a:solidFill>
                  <a:srgbClr val="FF0000"/>
                </a:solidFill>
                <a:latin typeface="Times New Roman"/>
                <a:cs typeface="Times New Roman"/>
              </a:rPr>
              <a:t>Thickness:</a:t>
            </a:r>
            <a:r>
              <a:rPr sz="2500" b="0">
                <a:solidFill>
                  <a:srgbClr val="FF0000"/>
                </a:solidFill>
                <a:latin typeface="Times New Roman"/>
                <a:cs typeface="Times New Roman"/>
              </a:rPr>
              <a:t>	25</a:t>
            </a:r>
            <a:r>
              <a:rPr sz="2500" b="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b="0" spc="-5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00" y="2666936"/>
            <a:ext cx="8382000" cy="9096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325" y="4191063"/>
            <a:ext cx="8035925" cy="11572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89075" y="6122619"/>
            <a:ext cx="5372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N.B.:</a:t>
            </a:r>
            <a:r>
              <a:rPr sz="1800" b="1" u="sng" spc="-16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All</a:t>
            </a:r>
            <a:r>
              <a:rPr sz="1800" b="1" u="sng" spc="-6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Percentages</a:t>
            </a:r>
            <a:r>
              <a:rPr sz="1800" b="1" u="sng" spc="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are</a:t>
            </a:r>
            <a:r>
              <a:rPr sz="1800" b="1" u="sng" spc="-5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sz="1800" b="1" u="sng" spc="-7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respect</a:t>
            </a:r>
            <a:r>
              <a:rPr sz="1800" b="1" u="sng" spc="-1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1800" b="1" u="sng" spc="-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800" b="1" u="sng" spc="-3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object</a:t>
            </a:r>
            <a:r>
              <a:rPr sz="1800" b="1" u="sng" spc="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2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line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444" y="3105149"/>
            <a:ext cx="13963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>
                <a:solidFill>
                  <a:srgbClr val="FF0000"/>
                </a:solidFill>
                <a:latin typeface="Times New Roman"/>
                <a:cs typeface="Times New Roman"/>
              </a:rPr>
              <a:t>Thickness: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2829" y="3105149"/>
            <a:ext cx="8413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>
                <a:solidFill>
                  <a:srgbClr val="FF0000"/>
                </a:solidFill>
                <a:latin typeface="Times New Roman"/>
                <a:cs typeface="Times New Roman"/>
              </a:rPr>
              <a:t>125</a:t>
            </a:r>
            <a:r>
              <a:rPr sz="25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50">
                <a:solidFill>
                  <a:srgbClr val="FF0000"/>
                </a:solidFill>
                <a:latin typeface="Times New Roman"/>
                <a:cs typeface="Times New Roman"/>
              </a:rPr>
              <a:t>%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981" rIns="0" bIns="0" rtlCol="0">
            <a:spAutoFit/>
          </a:bodyPr>
          <a:lstStyle/>
          <a:p>
            <a:pPr marL="1335405">
              <a:lnSpc>
                <a:spcPct val="100000"/>
              </a:lnSpc>
              <a:spcBef>
                <a:spcPts val="90"/>
              </a:spcBef>
            </a:pPr>
            <a:r>
              <a:t>First</a:t>
            </a:r>
            <a:r>
              <a:rPr spc="-200"/>
              <a:t> </a:t>
            </a:r>
            <a:r>
              <a:rPr spc="-1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5" y="981075"/>
            <a:ext cx="6381750" cy="5327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7160">
              <a:lnSpc>
                <a:spcPct val="100000"/>
              </a:lnSpc>
              <a:spcBef>
                <a:spcPts val="95"/>
              </a:spcBef>
            </a:pPr>
            <a:r>
              <a:t>First</a:t>
            </a:r>
            <a:r>
              <a:rPr spc="-204"/>
              <a:t> </a:t>
            </a:r>
            <a:r>
              <a:rPr spc="-1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312" y="765175"/>
            <a:ext cx="8207375" cy="5667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1942" y="2775661"/>
            <a:ext cx="549656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/>
              <a:t>Persist</a:t>
            </a:r>
            <a:r>
              <a:rPr spc="-155"/>
              <a:t> </a:t>
            </a:r>
            <a:r>
              <a:t>Until</a:t>
            </a:r>
            <a:r>
              <a:rPr spc="-85"/>
              <a:t> </a:t>
            </a:r>
            <a:r>
              <a:t>Succeed</a:t>
            </a:r>
            <a:r>
              <a:rPr spc="-150"/>
              <a:t> </a:t>
            </a:r>
            <a:r>
              <a:rPr spc="-25"/>
              <a:t>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633" y="189941"/>
            <a:ext cx="562800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t>What</a:t>
            </a:r>
            <a:r>
              <a:rPr spc="-75"/>
              <a:t> </a:t>
            </a:r>
            <a:r>
              <a:t>is</a:t>
            </a:r>
            <a:r>
              <a:rPr spc="-90"/>
              <a:t> </a:t>
            </a:r>
            <a:r>
              <a:t>Auxiliary</a:t>
            </a:r>
            <a:r>
              <a:rPr spc="-70"/>
              <a:t> </a:t>
            </a:r>
            <a:r>
              <a:t>View</a:t>
            </a:r>
            <a:r>
              <a:rPr spc="-60"/>
              <a:t> </a:t>
            </a:r>
            <a:r>
              <a:rPr spc="-5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845" y="1134872"/>
            <a:ext cx="8073390" cy="10374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>
                <a:latin typeface="Calibri"/>
                <a:cs typeface="Calibri"/>
              </a:rPr>
              <a:t>An</a:t>
            </a:r>
            <a:r>
              <a:rPr lang="en-US" sz="2000" spc="25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auxiliary</a:t>
            </a:r>
            <a:r>
              <a:rPr lang="en-US" sz="2000" spc="25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view</a:t>
            </a:r>
            <a:r>
              <a:rPr lang="en-US" sz="2000" spc="25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lang="en-US" sz="2000" spc="2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an</a:t>
            </a:r>
            <a:r>
              <a:rPr lang="en-US" sz="2000" spc="25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orthographic</a:t>
            </a:r>
            <a:r>
              <a:rPr lang="en-US" sz="2000" spc="25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view</a:t>
            </a:r>
            <a:r>
              <a:rPr lang="en-US"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taken</a:t>
            </a:r>
            <a:r>
              <a:rPr sz="2000" spc="175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so</a:t>
            </a:r>
            <a:r>
              <a:rPr sz="2000" spc="2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that</a:t>
            </a:r>
            <a:r>
              <a:rPr sz="2000" spc="1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20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lines</a:t>
            </a:r>
            <a:r>
              <a:rPr sz="2000" spc="1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19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sight</a:t>
            </a:r>
            <a:r>
              <a:rPr lang="en-US" sz="2000" spc="-10"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lang="en-US" sz="2000" spc="1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lang="en-US" sz="2000" spc="1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parallel</a:t>
            </a:r>
            <a:r>
              <a:rPr lang="en-US" sz="2000" spc="1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lang="en-US" sz="2000" spc="1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lang="en-US" sz="2000" spc="1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principal</a:t>
            </a:r>
            <a:r>
              <a:rPr lang="en-US" sz="2000" spc="15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projection</a:t>
            </a:r>
            <a:r>
              <a:rPr lang="en-US" sz="2000" spc="-1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planes.</a:t>
            </a:r>
            <a:endParaRPr sz="2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>
                <a:latin typeface="Calibri"/>
                <a:cs typeface="Calibri"/>
              </a:rPr>
              <a:t>An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auxiliary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view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not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one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six</a:t>
            </a:r>
            <a:r>
              <a:rPr sz="2000" spc="5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principal</a:t>
            </a:r>
            <a:r>
              <a:rPr lang="en-US" sz="2000" spc="-1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views.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3BCC4-AAA5-46BF-BFB4-4C635B03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633" y="2421941"/>
            <a:ext cx="5798824" cy="4336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954" y="189941"/>
            <a:ext cx="49320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t>Why</a:t>
            </a:r>
            <a:r>
              <a:rPr spc="-140"/>
              <a:t> </a:t>
            </a:r>
            <a:r>
              <a:t>Auxiliary</a:t>
            </a:r>
            <a:r>
              <a:rPr spc="-120"/>
              <a:t> </a:t>
            </a:r>
            <a:r>
              <a:t>View</a:t>
            </a:r>
            <a:r>
              <a:rPr spc="-120"/>
              <a:t> </a:t>
            </a:r>
            <a:r>
              <a:rPr spc="-5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061719"/>
            <a:ext cx="8075930" cy="2063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>
                <a:latin typeface="Calibri"/>
                <a:cs typeface="Calibri"/>
              </a:rPr>
              <a:t>When</a:t>
            </a:r>
            <a:r>
              <a:rPr lang="en-US" sz="2000" spc="28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creating</a:t>
            </a:r>
            <a:r>
              <a:rPr lang="en-US" sz="2000" spc="2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engineering</a:t>
            </a:r>
            <a:r>
              <a:rPr lang="en-US" sz="2000" spc="2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drawings,</a:t>
            </a:r>
            <a:r>
              <a:rPr sz="2000" spc="285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it</a:t>
            </a:r>
            <a:r>
              <a:rPr lang="en-US" sz="2000" spc="28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is</a:t>
            </a:r>
            <a:r>
              <a:rPr lang="en-US"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often</a:t>
            </a:r>
            <a:r>
              <a:rPr sz="2000" spc="7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necessary</a:t>
            </a:r>
            <a:r>
              <a:rPr sz="2000" spc="6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7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show</a:t>
            </a:r>
            <a:r>
              <a:rPr sz="2000" spc="7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features</a:t>
            </a:r>
            <a:r>
              <a:rPr sz="2000" spc="7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</a:t>
            </a:r>
            <a:r>
              <a:rPr sz="2000" spc="7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71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view</a:t>
            </a:r>
            <a:r>
              <a:rPr lang="en-US" sz="2000" spc="-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where</a:t>
            </a:r>
            <a:r>
              <a:rPr sz="2000" spc="2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they</a:t>
            </a:r>
            <a:r>
              <a:rPr sz="2000" spc="3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appear</a:t>
            </a:r>
            <a:r>
              <a:rPr sz="2000" spc="280"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true</a:t>
            </a:r>
            <a:r>
              <a:rPr sz="2000" spc="28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size</a:t>
            </a:r>
            <a:r>
              <a:rPr sz="2000" spc="28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so</a:t>
            </a:r>
            <a:r>
              <a:rPr sz="2000" spc="2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that</a:t>
            </a:r>
            <a:r>
              <a:rPr sz="2000" spc="3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they</a:t>
            </a:r>
            <a:r>
              <a:rPr sz="2000" spc="27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can</a:t>
            </a:r>
            <a:r>
              <a:rPr lang="en-US"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be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dimensioned.</a:t>
            </a:r>
            <a:endParaRPr sz="2000">
              <a:latin typeface="Calibri"/>
              <a:cs typeface="Calibri"/>
            </a:endParaRPr>
          </a:p>
          <a:p>
            <a:pPr marL="355600" marR="8890" indent="-343535" algn="just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>
                <a:latin typeface="Calibri"/>
                <a:cs typeface="Calibri"/>
              </a:rPr>
              <a:t>Many</a:t>
            </a:r>
            <a:r>
              <a:rPr lang="en-US" sz="2000" spc="2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objects</a:t>
            </a:r>
            <a:r>
              <a:rPr lang="en-US" sz="2000" spc="2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are</a:t>
            </a:r>
            <a:r>
              <a:rPr lang="en-US" sz="2000" spc="2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quite</a:t>
            </a:r>
            <a:r>
              <a:rPr lang="en-US" sz="2000" spc="2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complex,</a:t>
            </a:r>
            <a:r>
              <a:rPr sz="2000" spc="240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and</a:t>
            </a:r>
            <a:r>
              <a:rPr lang="en-US" sz="2000" spc="229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the</a:t>
            </a:r>
            <a:r>
              <a:rPr lang="en-US" sz="2000" spc="-2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three</a:t>
            </a:r>
            <a:r>
              <a:rPr sz="2000" spc="-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principal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views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may</a:t>
            </a:r>
            <a:r>
              <a:rPr sz="2000" spc="-6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best</a:t>
            </a:r>
            <a:r>
              <a:rPr sz="2000" spc="-4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present</a:t>
            </a:r>
            <a:r>
              <a:rPr sz="2000" spc="-5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the</a:t>
            </a:r>
            <a:r>
              <a:rPr lang="en-US" sz="2000" spc="-25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geometry</a:t>
            </a:r>
            <a:r>
              <a:rPr lang="en-US" sz="2000" spc="-60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of</a:t>
            </a:r>
            <a:r>
              <a:rPr lang="en-US" sz="2000" spc="-75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the</a:t>
            </a:r>
            <a:r>
              <a:rPr lang="en-US" sz="2000" spc="-60">
                <a:latin typeface="Calibri"/>
                <a:cs typeface="Calibri"/>
              </a:rPr>
              <a:t> </a:t>
            </a:r>
            <a:r>
              <a:rPr lang="en-US" sz="2000" spc="-10">
                <a:latin typeface="Calibri"/>
                <a:cs typeface="Calibri"/>
              </a:rPr>
              <a:t>part</a:t>
            </a:r>
            <a:r>
              <a:rPr sz="2000" spc="-1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329690" algn="just">
              <a:lnSpc>
                <a:spcPct val="100000"/>
              </a:lnSpc>
              <a:spcBef>
                <a:spcPts val="775"/>
              </a:spcBef>
            </a:pPr>
            <a:r>
              <a:rPr lang="en-US" sz="2000" b="1">
                <a:latin typeface="Calibri"/>
                <a:cs typeface="Calibri"/>
              </a:rPr>
              <a:t>                      </a:t>
            </a:r>
            <a:r>
              <a:rPr sz="2000" b="1">
                <a:latin typeface="Calibri"/>
                <a:cs typeface="Calibri"/>
              </a:rPr>
              <a:t>Auxiliary</a:t>
            </a:r>
            <a:r>
              <a:rPr sz="2000" b="1" spc="-100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View</a:t>
            </a:r>
            <a:r>
              <a:rPr sz="2000" b="1" spc="-60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=</a:t>
            </a:r>
            <a:r>
              <a:rPr sz="2000" b="1" spc="-75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additional</a:t>
            </a:r>
            <a:r>
              <a:rPr sz="2000" b="1" spc="-50">
                <a:latin typeface="Calibri"/>
                <a:cs typeface="Calibri"/>
              </a:rPr>
              <a:t> </a:t>
            </a:r>
            <a:r>
              <a:rPr sz="2000" b="1" spc="-20">
                <a:latin typeface="Calibri"/>
                <a:cs typeface="Calibri"/>
              </a:rPr>
              <a:t>view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F79B97-4827-4BCC-9909-29E21974369B}"/>
              </a:ext>
            </a:extLst>
          </p:cNvPr>
          <p:cNvSpPr/>
          <p:nvPr/>
        </p:nvSpPr>
        <p:spPr>
          <a:xfrm>
            <a:off x="547216" y="3200400"/>
            <a:ext cx="8444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lang="en-GB" sz="1800">
                <a:latin typeface="Calibri"/>
                <a:cs typeface="Calibri"/>
              </a:rPr>
              <a:t>When</a:t>
            </a:r>
            <a:r>
              <a:rPr lang="en-GB" sz="1800" spc="52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the</a:t>
            </a:r>
            <a:r>
              <a:rPr lang="en-GB" sz="1800" spc="52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glass</a:t>
            </a:r>
            <a:r>
              <a:rPr lang="en-GB" sz="1800" spc="55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box</a:t>
            </a:r>
            <a:r>
              <a:rPr lang="en-GB" sz="1800" spc="53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is</a:t>
            </a:r>
            <a:r>
              <a:rPr lang="en-GB" sz="1800" spc="52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unfolded,</a:t>
            </a:r>
            <a:r>
              <a:rPr lang="en-GB" sz="1800" spc="54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resulting</a:t>
            </a:r>
            <a:r>
              <a:rPr lang="en-GB" sz="1800" spc="530">
                <a:latin typeface="Calibri"/>
                <a:cs typeface="Calibri"/>
              </a:rPr>
              <a:t> </a:t>
            </a:r>
            <a:r>
              <a:rPr lang="en-GB" sz="1800" spc="-25">
                <a:latin typeface="Calibri"/>
                <a:cs typeface="Calibri"/>
              </a:rPr>
              <a:t>in </a:t>
            </a:r>
            <a:r>
              <a:rPr lang="en-GB" sz="1800">
                <a:latin typeface="Calibri"/>
                <a:cs typeface="Calibri"/>
              </a:rPr>
              <a:t>the</a:t>
            </a:r>
            <a:r>
              <a:rPr lang="en-GB" sz="1800" spc="8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six</a:t>
            </a:r>
            <a:r>
              <a:rPr lang="en-GB" sz="1800" spc="8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principal</a:t>
            </a:r>
            <a:r>
              <a:rPr lang="en-GB" sz="1800" spc="10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views.</a:t>
            </a:r>
            <a:r>
              <a:rPr lang="en-GB" sz="1800" spc="90">
                <a:latin typeface="Calibri"/>
                <a:cs typeface="Calibri"/>
              </a:rPr>
              <a:t> </a:t>
            </a:r>
            <a:r>
              <a:rPr lang="en-GB" sz="1800" spc="-10">
                <a:latin typeface="Calibri"/>
                <a:cs typeface="Calibri"/>
              </a:rPr>
              <a:t>However,</a:t>
            </a:r>
            <a:r>
              <a:rPr lang="en-GB" sz="1800" spc="9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when</a:t>
            </a:r>
            <a:r>
              <a:rPr lang="en-GB" sz="1800" spc="8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the</a:t>
            </a:r>
            <a:r>
              <a:rPr lang="en-GB" sz="1800" spc="100">
                <a:latin typeface="Calibri"/>
                <a:cs typeface="Calibri"/>
              </a:rPr>
              <a:t> </a:t>
            </a:r>
            <a:r>
              <a:rPr lang="en-GB" sz="1800" spc="-25">
                <a:latin typeface="Calibri"/>
                <a:cs typeface="Calibri"/>
              </a:rPr>
              <a:t>six </a:t>
            </a:r>
            <a:r>
              <a:rPr lang="en-GB" sz="1800">
                <a:latin typeface="Calibri"/>
                <a:cs typeface="Calibri"/>
              </a:rPr>
              <a:t>views</a:t>
            </a:r>
            <a:r>
              <a:rPr lang="en-GB" spc="66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are</a:t>
            </a:r>
            <a:r>
              <a:rPr lang="en-GB" sz="1800" spc="68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created,</a:t>
            </a:r>
            <a:r>
              <a:rPr lang="en-GB" sz="1800" spc="665">
                <a:latin typeface="Calibri"/>
                <a:cs typeface="Calibri"/>
              </a:rPr>
              <a:t> </a:t>
            </a:r>
            <a:r>
              <a:rPr lang="en-GB" sz="1800">
                <a:solidFill>
                  <a:srgbClr val="C00000"/>
                </a:solidFill>
                <a:latin typeface="Calibri"/>
                <a:cs typeface="Calibri"/>
              </a:rPr>
              <a:t>surface</a:t>
            </a:r>
            <a:r>
              <a:rPr lang="en-GB" sz="1800" spc="6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1800">
                <a:solidFill>
                  <a:srgbClr val="C00000"/>
                </a:solidFill>
                <a:latin typeface="Calibri"/>
                <a:cs typeface="Calibri"/>
              </a:rPr>
              <a:t>ABCD</a:t>
            </a:r>
            <a:r>
              <a:rPr lang="en-GB" sz="1800" spc="67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1800" spc="-10">
                <a:solidFill>
                  <a:srgbClr val="C00000"/>
                </a:solidFill>
                <a:latin typeface="Calibri"/>
                <a:cs typeface="Calibri"/>
              </a:rPr>
              <a:t>never </a:t>
            </a:r>
            <a:r>
              <a:rPr lang="en-GB" sz="1800">
                <a:solidFill>
                  <a:srgbClr val="C00000"/>
                </a:solidFill>
                <a:latin typeface="Calibri"/>
                <a:cs typeface="Calibri"/>
              </a:rPr>
              <a:t>appears</a:t>
            </a:r>
            <a:r>
              <a:rPr lang="en-GB" sz="1800" spc="-9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1800">
                <a:solidFill>
                  <a:srgbClr val="C00000"/>
                </a:solidFill>
                <a:latin typeface="Calibri"/>
                <a:cs typeface="Calibri"/>
              </a:rPr>
              <a:t>true</a:t>
            </a:r>
            <a:r>
              <a:rPr lang="en-GB" sz="1800" spc="-7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1800">
                <a:solidFill>
                  <a:srgbClr val="C00000"/>
                </a:solidFill>
                <a:latin typeface="Calibri"/>
                <a:cs typeface="Calibri"/>
              </a:rPr>
              <a:t>size</a:t>
            </a:r>
            <a:r>
              <a:rPr lang="en-GB" sz="1800" spc="-9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180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lang="en-GB" sz="1800" spc="-5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1800" spc="-10">
                <a:solidFill>
                  <a:srgbClr val="C00000"/>
                </a:solidFill>
                <a:latin typeface="Calibri"/>
                <a:cs typeface="Calibri"/>
              </a:rPr>
              <a:t>shape</a:t>
            </a:r>
            <a:r>
              <a:rPr lang="en-GB" sz="1800" spc="-10">
                <a:latin typeface="Calibri"/>
                <a:cs typeface="Calibri"/>
              </a:rPr>
              <a:t>.</a:t>
            </a:r>
            <a:endParaRPr lang="en-GB" sz="180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8DF45-71A4-45F8-A3A3-E8575B8E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863007"/>
            <a:ext cx="3596064" cy="29921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954" y="18669"/>
            <a:ext cx="493077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t>Why</a:t>
            </a:r>
            <a:r>
              <a:rPr spc="-160"/>
              <a:t> </a:t>
            </a:r>
            <a:r>
              <a:t>Auxiliary</a:t>
            </a:r>
            <a:r>
              <a:rPr spc="-140"/>
              <a:t> </a:t>
            </a:r>
            <a:r>
              <a:t>View</a:t>
            </a:r>
            <a:r>
              <a:rPr spc="-135"/>
              <a:t> </a:t>
            </a:r>
            <a:r>
              <a:rPr spc="-50"/>
              <a:t>?</a:t>
            </a:r>
          </a:p>
        </p:txBody>
      </p:sp>
      <p:sp useBgFill="1">
        <p:nvSpPr>
          <p:cNvPr id="3" name="object 3"/>
          <p:cNvSpPr txBox="1"/>
          <p:nvPr/>
        </p:nvSpPr>
        <p:spPr>
          <a:xfrm>
            <a:off x="474065" y="917194"/>
            <a:ext cx="3945535" cy="28071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>
                <a:latin typeface="Calibri"/>
                <a:cs typeface="Calibri"/>
              </a:rPr>
              <a:t>The</a:t>
            </a:r>
            <a:r>
              <a:rPr sz="2000" spc="290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object</a:t>
            </a:r>
            <a:r>
              <a:rPr sz="2000" spc="295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suspended</a:t>
            </a:r>
            <a:r>
              <a:rPr sz="2000" spc="300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inside</a:t>
            </a:r>
            <a:r>
              <a:rPr sz="2000" spc="290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310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glass</a:t>
            </a:r>
            <a:r>
              <a:rPr sz="2000" spc="300">
                <a:latin typeface="Calibri"/>
                <a:cs typeface="Calibri"/>
              </a:rPr>
              <a:t>  </a:t>
            </a:r>
            <a:r>
              <a:rPr sz="2000" spc="-20">
                <a:latin typeface="Calibri"/>
                <a:cs typeface="Calibri"/>
              </a:rPr>
              <a:t>box, 	</a:t>
            </a:r>
            <a:r>
              <a:rPr sz="2000">
                <a:latin typeface="Calibri"/>
                <a:cs typeface="Calibri"/>
              </a:rPr>
              <a:t>which</a:t>
            </a:r>
            <a:r>
              <a:rPr sz="2000" spc="4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has</a:t>
            </a:r>
            <a:r>
              <a:rPr sz="2000" spc="4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46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special</a:t>
            </a:r>
            <a:r>
              <a:rPr sz="2000" spc="43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or</a:t>
            </a:r>
            <a:r>
              <a:rPr sz="2000" spc="420"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auxiliary</a:t>
            </a:r>
            <a:r>
              <a:rPr sz="2000" spc="42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plane</a:t>
            </a:r>
            <a:r>
              <a:rPr sz="2000" spc="4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that</a:t>
            </a:r>
            <a:r>
              <a:rPr sz="2000" spc="440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is </a:t>
            </a:r>
            <a:r>
              <a:rPr sz="2000">
                <a:solidFill>
                  <a:srgbClr val="C00000"/>
                </a:solidFill>
                <a:latin typeface="Calibri"/>
                <a:cs typeface="Calibri"/>
              </a:rPr>
              <a:t>parallel</a:t>
            </a:r>
            <a:r>
              <a:rPr sz="2000" spc="-114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to</a:t>
            </a:r>
            <a:r>
              <a:rPr sz="2000" spc="-1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inclined</a:t>
            </a:r>
            <a:r>
              <a:rPr sz="2000" spc="-12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surface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ABCD.</a:t>
            </a:r>
            <a:endParaRPr lang="en-US" sz="2000" spc="-10">
              <a:latin typeface="Calibri"/>
              <a:cs typeface="Calibri"/>
            </a:endParaRPr>
          </a:p>
          <a:p>
            <a:pPr marL="355600" marR="5080" indent="-343535" algn="just"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lang="en-US" sz="2000" spc="-10">
                <a:latin typeface="Calibri"/>
                <a:cs typeface="Calibri"/>
              </a:rPr>
              <a:t>The line of sight </a:t>
            </a:r>
            <a:r>
              <a:rPr lang="en-GB" sz="2000">
                <a:latin typeface="Calibri"/>
                <a:cs typeface="Calibri"/>
              </a:rPr>
              <a:t>required</a:t>
            </a:r>
            <a:r>
              <a:rPr lang="en-GB" sz="2000" spc="-105">
                <a:latin typeface="Calibri"/>
                <a:cs typeface="Calibri"/>
              </a:rPr>
              <a:t> </a:t>
            </a:r>
            <a:r>
              <a:rPr lang="en-GB" sz="2000">
                <a:latin typeface="Calibri"/>
                <a:cs typeface="Calibri"/>
              </a:rPr>
              <a:t>to</a:t>
            </a:r>
            <a:r>
              <a:rPr lang="en-GB" sz="2000" spc="-130">
                <a:latin typeface="Calibri"/>
                <a:cs typeface="Calibri"/>
              </a:rPr>
              <a:t> </a:t>
            </a:r>
            <a:r>
              <a:rPr lang="en-GB" sz="2000">
                <a:latin typeface="Calibri"/>
                <a:cs typeface="Calibri"/>
              </a:rPr>
              <a:t>create</a:t>
            </a:r>
            <a:r>
              <a:rPr lang="en-GB" sz="2000" spc="-120">
                <a:latin typeface="Calibri"/>
                <a:cs typeface="Calibri"/>
              </a:rPr>
              <a:t> </a:t>
            </a:r>
            <a:r>
              <a:rPr lang="en-GB" sz="2000" spc="-25">
                <a:latin typeface="Calibri"/>
                <a:cs typeface="Calibri"/>
              </a:rPr>
              <a:t>the auxiliary </a:t>
            </a:r>
            <a:r>
              <a:rPr lang="en-GB" sz="2000">
                <a:latin typeface="Calibri"/>
                <a:cs typeface="Calibri"/>
              </a:rPr>
              <a:t>view</a:t>
            </a:r>
            <a:r>
              <a:rPr lang="en-GB" sz="2000" spc="-45">
                <a:latin typeface="Calibri"/>
                <a:cs typeface="Calibri"/>
              </a:rPr>
              <a:t> </a:t>
            </a:r>
            <a:r>
              <a:rPr lang="en-GB" sz="2000" spc="-25">
                <a:latin typeface="Calibri"/>
                <a:cs typeface="Calibri"/>
              </a:rPr>
              <a:t>is </a:t>
            </a:r>
            <a:r>
              <a:rPr lang="en-GB" sz="2000">
                <a:solidFill>
                  <a:srgbClr val="C00000"/>
                </a:solidFill>
                <a:latin typeface="Calibri"/>
                <a:cs typeface="Calibri"/>
              </a:rPr>
              <a:t>perpendicular</a:t>
            </a:r>
            <a:r>
              <a:rPr lang="en-GB" sz="2000" spc="-9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2000">
                <a:latin typeface="Calibri"/>
                <a:cs typeface="Calibri"/>
              </a:rPr>
              <a:t>to</a:t>
            </a:r>
            <a:r>
              <a:rPr lang="en-GB" sz="2000" spc="-120">
                <a:latin typeface="Calibri"/>
                <a:cs typeface="Calibri"/>
              </a:rPr>
              <a:t> </a:t>
            </a:r>
            <a:r>
              <a:rPr lang="en-GB" sz="2000" spc="-25">
                <a:latin typeface="Calibri"/>
                <a:cs typeface="Calibri"/>
              </a:rPr>
              <a:t>the </a:t>
            </a:r>
            <a:r>
              <a:rPr lang="en-GB" sz="2000">
                <a:latin typeface="Calibri"/>
                <a:cs typeface="Calibri"/>
              </a:rPr>
              <a:t>new</a:t>
            </a:r>
            <a:r>
              <a:rPr lang="en-GB" sz="2000" spc="-114">
                <a:latin typeface="Calibri"/>
                <a:cs typeface="Calibri"/>
              </a:rPr>
              <a:t> </a:t>
            </a:r>
            <a:r>
              <a:rPr lang="en-GB" sz="2000">
                <a:latin typeface="Calibri"/>
                <a:cs typeface="Calibri"/>
              </a:rPr>
              <a:t>projection</a:t>
            </a:r>
            <a:r>
              <a:rPr lang="en-GB" sz="2000" spc="-95">
                <a:latin typeface="Calibri"/>
                <a:cs typeface="Calibri"/>
              </a:rPr>
              <a:t> </a:t>
            </a:r>
            <a:r>
              <a:rPr lang="en-GB" sz="2000" spc="-10">
                <a:latin typeface="Calibri"/>
                <a:cs typeface="Calibri"/>
              </a:rPr>
              <a:t>plane </a:t>
            </a:r>
            <a:r>
              <a:rPr lang="en-GB" sz="2000">
                <a:latin typeface="Calibri"/>
                <a:cs typeface="Calibri"/>
              </a:rPr>
              <a:t>and</a:t>
            </a:r>
            <a:r>
              <a:rPr lang="en-GB" sz="2000" spc="-70">
                <a:latin typeface="Calibri"/>
                <a:cs typeface="Calibri"/>
              </a:rPr>
              <a:t> </a:t>
            </a:r>
            <a:r>
              <a:rPr lang="en-GB" sz="2000">
                <a:latin typeface="Calibri"/>
                <a:cs typeface="Calibri"/>
              </a:rPr>
              <a:t>to</a:t>
            </a:r>
            <a:r>
              <a:rPr lang="en-GB" sz="2000" spc="-95">
                <a:latin typeface="Calibri"/>
                <a:cs typeface="Calibri"/>
              </a:rPr>
              <a:t> </a:t>
            </a:r>
            <a:r>
              <a:rPr lang="en-GB" sz="2000">
                <a:latin typeface="Calibri"/>
                <a:cs typeface="Calibri"/>
              </a:rPr>
              <a:t>surface</a:t>
            </a:r>
            <a:r>
              <a:rPr lang="en-GB" sz="2000" spc="-85">
                <a:latin typeface="Calibri"/>
                <a:cs typeface="Calibri"/>
              </a:rPr>
              <a:t> </a:t>
            </a:r>
            <a:r>
              <a:rPr lang="en-GB" sz="2000" spc="-20">
                <a:latin typeface="Calibri"/>
                <a:cs typeface="Calibri"/>
              </a:rPr>
              <a:t>ABCD</a:t>
            </a:r>
            <a:endParaRPr lang="en-GB" sz="2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8649" y="685800"/>
            <a:ext cx="2810522" cy="3038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786EE4-BC40-427B-B899-42A64D68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4038600"/>
            <a:ext cx="3269593" cy="26433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8BC390-137F-491C-ABB9-E466C79A96B8}"/>
              </a:ext>
            </a:extLst>
          </p:cNvPr>
          <p:cNvSpPr/>
          <p:nvPr/>
        </p:nvSpPr>
        <p:spPr>
          <a:xfrm>
            <a:off x="304800" y="43794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lang="en-GB" sz="1800" spc="-65">
                <a:latin typeface="Calibri"/>
                <a:cs typeface="Calibri"/>
              </a:rPr>
              <a:t>Now,</a:t>
            </a:r>
            <a:r>
              <a:rPr lang="en-GB" sz="1800" spc="-8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surface</a:t>
            </a:r>
            <a:r>
              <a:rPr lang="en-GB" sz="1800" spc="-4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ABCD</a:t>
            </a:r>
            <a:r>
              <a:rPr lang="en-GB" sz="1800" spc="-5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is</a:t>
            </a:r>
            <a:r>
              <a:rPr lang="en-GB" sz="1800" spc="-8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shown</a:t>
            </a:r>
            <a:r>
              <a:rPr lang="en-GB" sz="1800" spc="-3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in</a:t>
            </a:r>
            <a:r>
              <a:rPr lang="en-GB" sz="1800" spc="-105">
                <a:latin typeface="Calibri"/>
                <a:cs typeface="Calibri"/>
              </a:rPr>
              <a:t> </a:t>
            </a:r>
            <a:r>
              <a:rPr lang="en-GB" sz="1800">
                <a:solidFill>
                  <a:srgbClr val="C00000"/>
                </a:solidFill>
                <a:latin typeface="Calibri"/>
                <a:cs typeface="Calibri"/>
              </a:rPr>
              <a:t>true</a:t>
            </a:r>
            <a:r>
              <a:rPr lang="en-GB" sz="1800" spc="-7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1800">
                <a:solidFill>
                  <a:srgbClr val="C00000"/>
                </a:solidFill>
                <a:latin typeface="Calibri"/>
                <a:cs typeface="Calibri"/>
              </a:rPr>
              <a:t>size</a:t>
            </a:r>
            <a:r>
              <a:rPr lang="en-GB" sz="1800" spc="-8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1800" spc="-25">
                <a:solidFill>
                  <a:srgbClr val="C00000"/>
                </a:solidFill>
                <a:latin typeface="Calibri"/>
                <a:cs typeface="Calibri"/>
              </a:rPr>
              <a:t>and 	</a:t>
            </a:r>
            <a:r>
              <a:rPr lang="en-GB" sz="1800">
                <a:solidFill>
                  <a:srgbClr val="C00000"/>
                </a:solidFill>
                <a:latin typeface="Calibri"/>
                <a:cs typeface="Calibri"/>
              </a:rPr>
              <a:t>shape</a:t>
            </a:r>
            <a:r>
              <a:rPr lang="en-GB" sz="1800" spc="-9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and</a:t>
            </a:r>
            <a:r>
              <a:rPr lang="en-GB" sz="1800" spc="-6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is</a:t>
            </a:r>
            <a:r>
              <a:rPr lang="en-GB" sz="1800" spc="-7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located</a:t>
            </a:r>
            <a:r>
              <a:rPr lang="en-GB" sz="1800" spc="-8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at</a:t>
            </a:r>
            <a:r>
              <a:rPr lang="en-GB" sz="1800" spc="-7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distance</a:t>
            </a:r>
            <a:r>
              <a:rPr lang="en-GB" sz="1800" spc="-4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M</a:t>
            </a:r>
            <a:r>
              <a:rPr lang="en-GB" sz="1800" spc="-8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from</a:t>
            </a:r>
            <a:r>
              <a:rPr lang="en-GB" sz="1800" spc="-65">
                <a:latin typeface="Calibri"/>
                <a:cs typeface="Calibri"/>
              </a:rPr>
              <a:t> </a:t>
            </a:r>
            <a:r>
              <a:rPr lang="en-GB" sz="1800" spc="-25">
                <a:latin typeface="Calibri"/>
                <a:cs typeface="Calibri"/>
              </a:rPr>
              <a:t>the 	</a:t>
            </a:r>
            <a:r>
              <a:rPr lang="en-GB" sz="1800">
                <a:latin typeface="Calibri"/>
                <a:cs typeface="Calibri"/>
              </a:rPr>
              <a:t>fold</a:t>
            </a:r>
            <a:r>
              <a:rPr lang="en-GB" sz="1800" spc="-140">
                <a:latin typeface="Calibri"/>
                <a:cs typeface="Calibri"/>
              </a:rPr>
              <a:t> </a:t>
            </a:r>
            <a:r>
              <a:rPr lang="en-GB" sz="1800" spc="-10">
                <a:latin typeface="Calibri"/>
                <a:cs typeface="Calibri"/>
              </a:rPr>
              <a:t>line.</a:t>
            </a:r>
            <a:endParaRPr lang="en-GB"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888" rIns="0" bIns="0" rtlCol="0">
            <a:spAutoFit/>
          </a:bodyPr>
          <a:lstStyle/>
          <a:p>
            <a:pPr marL="1287145">
              <a:lnSpc>
                <a:spcPct val="100000"/>
              </a:lnSpc>
              <a:spcBef>
                <a:spcPts val="95"/>
              </a:spcBef>
            </a:pPr>
            <a:r>
              <a:t>How</a:t>
            </a:r>
            <a:r>
              <a:rPr spc="-110"/>
              <a:t> </a:t>
            </a:r>
            <a:r>
              <a:t>to</a:t>
            </a:r>
            <a:r>
              <a:rPr spc="-95"/>
              <a:t> </a:t>
            </a:r>
            <a:r>
              <a:rPr spc="-20"/>
              <a:t>Draw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750" y="1557400"/>
            <a:ext cx="3878326" cy="37433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43501" y="1504697"/>
            <a:ext cx="403225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1529" y="189941"/>
            <a:ext cx="486029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t>Partial</a:t>
            </a:r>
            <a:r>
              <a:rPr spc="-125"/>
              <a:t> </a:t>
            </a:r>
            <a:r>
              <a:t>auxiliary</a:t>
            </a:r>
            <a:r>
              <a:rPr spc="-110"/>
              <a:t> </a:t>
            </a:r>
            <a:r>
              <a:rPr spc="-2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917194"/>
            <a:ext cx="8072755" cy="1871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>
                <a:latin typeface="Calibri"/>
                <a:cs typeface="Calibri"/>
              </a:rPr>
              <a:t>In</a:t>
            </a:r>
            <a:r>
              <a:rPr sz="2000" spc="2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auxiliary</a:t>
            </a:r>
            <a:r>
              <a:rPr sz="2000" spc="2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views,</a:t>
            </a:r>
            <a:r>
              <a:rPr sz="2000" spc="28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it</a:t>
            </a:r>
            <a:r>
              <a:rPr sz="2000" spc="29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2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normal</a:t>
            </a:r>
            <a:r>
              <a:rPr sz="2000" spc="3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practice</a:t>
            </a:r>
            <a:r>
              <a:rPr sz="2000" spc="254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not</a:t>
            </a:r>
            <a:r>
              <a:rPr sz="2000" spc="28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to 	</a:t>
            </a:r>
            <a:r>
              <a:rPr sz="2000">
                <a:latin typeface="Calibri"/>
                <a:cs typeface="Calibri"/>
              </a:rPr>
              <a:t>project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hidden</a:t>
            </a:r>
            <a:r>
              <a:rPr sz="2000" spc="1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features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or</a:t>
            </a:r>
            <a:r>
              <a:rPr sz="2000" spc="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other</a:t>
            </a:r>
            <a:r>
              <a:rPr sz="2000" spc="1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features</a:t>
            </a:r>
            <a:r>
              <a:rPr sz="2000" spc="100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that 	</a:t>
            </a:r>
            <a:r>
              <a:rPr sz="2000">
                <a:latin typeface="Calibri"/>
                <a:cs typeface="Calibri"/>
              </a:rPr>
              <a:t>are</a:t>
            </a:r>
            <a:r>
              <a:rPr sz="2000" spc="45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not</a:t>
            </a:r>
            <a:r>
              <a:rPr sz="2000" spc="55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part</a:t>
            </a:r>
            <a:r>
              <a:rPr sz="2000" spc="50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50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55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inclined</a:t>
            </a:r>
            <a:r>
              <a:rPr sz="2000" spc="60">
                <a:latin typeface="Calibri"/>
                <a:cs typeface="Calibri"/>
              </a:rPr>
              <a:t>  </a:t>
            </a:r>
            <a:r>
              <a:rPr sz="2000">
                <a:latin typeface="Calibri"/>
                <a:cs typeface="Calibri"/>
              </a:rPr>
              <a:t>surface.</a:t>
            </a:r>
            <a:r>
              <a:rPr sz="2000" spc="55">
                <a:latin typeface="Calibri"/>
                <a:cs typeface="Calibri"/>
              </a:rPr>
              <a:t>  </a:t>
            </a:r>
            <a:r>
              <a:rPr sz="2000" spc="-20">
                <a:latin typeface="Calibri"/>
                <a:cs typeface="Calibri"/>
              </a:rPr>
              <a:t>When 	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000" spc="6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6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details</a:t>
            </a:r>
            <a:r>
              <a:rPr sz="2000" spc="6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6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6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inclined</a:t>
            </a:r>
            <a:r>
              <a:rPr sz="2000" spc="6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surface</a:t>
            </a:r>
            <a:r>
              <a:rPr sz="2000" spc="6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>
                <a:solidFill>
                  <a:srgbClr val="FF0000"/>
                </a:solidFill>
                <a:latin typeface="Calibri"/>
                <a:cs typeface="Calibri"/>
              </a:rPr>
              <a:t>are 	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projected</a:t>
            </a:r>
            <a:r>
              <a:rPr sz="2000" spc="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solidFill>
                  <a:srgbClr val="FF0000"/>
                </a:solidFill>
                <a:latin typeface="Calibri"/>
                <a:cs typeface="Calibri"/>
              </a:rPr>
              <a:t>drawn</a:t>
            </a:r>
            <a:r>
              <a:rPr sz="2000" spc="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</a:t>
            </a:r>
            <a:r>
              <a:rPr sz="2000" spc="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the</a:t>
            </a:r>
            <a:r>
              <a:rPr sz="2000" spc="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auxiliary</a:t>
            </a:r>
            <a:r>
              <a:rPr sz="2000" spc="7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view,</a:t>
            </a:r>
            <a:r>
              <a:rPr sz="2000" spc="6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the 	</a:t>
            </a:r>
            <a:r>
              <a:rPr sz="2000">
                <a:latin typeface="Calibri"/>
                <a:cs typeface="Calibri"/>
              </a:rPr>
              <a:t>view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is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called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partial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auxiliary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view.</a:t>
            </a:r>
            <a:endParaRPr lang="en-US" sz="2000" spc="-10">
              <a:latin typeface="Calibri"/>
              <a:cs typeface="Calibri"/>
            </a:endParaRPr>
          </a:p>
          <a:p>
            <a:pPr marL="12065" marR="5080" algn="just">
              <a:lnSpc>
                <a:spcPct val="100000"/>
              </a:lnSpc>
              <a:spcBef>
                <a:spcPts val="90"/>
              </a:spcBef>
              <a:tabLst>
                <a:tab pos="356870" algn="l"/>
              </a:tabLst>
            </a:pPr>
            <a:endParaRPr sz="2000">
              <a:latin typeface="Calibri"/>
              <a:cs typeface="Calibri"/>
            </a:endParaRPr>
          </a:p>
          <a:p>
            <a:pPr marL="93980" algn="ctr">
              <a:lnSpc>
                <a:spcPct val="100000"/>
              </a:lnSpc>
            </a:pPr>
            <a:r>
              <a:rPr sz="2000" b="1">
                <a:latin typeface="Calibri"/>
                <a:cs typeface="Calibri"/>
              </a:rPr>
              <a:t>Let’s</a:t>
            </a:r>
            <a:r>
              <a:rPr sz="2000" b="1" spc="-75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see</a:t>
            </a:r>
            <a:r>
              <a:rPr sz="2000" b="1" spc="-65">
                <a:latin typeface="Calibri"/>
                <a:cs typeface="Calibri"/>
              </a:rPr>
              <a:t> </a:t>
            </a:r>
            <a:r>
              <a:rPr sz="2000" b="1">
                <a:latin typeface="Calibri"/>
                <a:cs typeface="Calibri"/>
              </a:rPr>
              <a:t>an</a:t>
            </a:r>
            <a:r>
              <a:rPr sz="2000" b="1" spc="-95">
                <a:latin typeface="Calibri"/>
                <a:cs typeface="Calibri"/>
              </a:rPr>
              <a:t> </a:t>
            </a:r>
            <a:r>
              <a:rPr sz="2000" b="1" spc="-10">
                <a:latin typeface="Calibri"/>
                <a:cs typeface="Calibri"/>
              </a:rPr>
              <a:t>example</a:t>
            </a:r>
            <a:r>
              <a:rPr sz="2000" b="1" spc="-75">
                <a:latin typeface="Calibri"/>
                <a:cs typeface="Calibri"/>
              </a:rPr>
              <a:t> </a:t>
            </a:r>
            <a:r>
              <a:rPr sz="2000" b="1" spc="-50">
                <a:latin typeface="Calibri"/>
                <a:cs typeface="Calibri"/>
              </a:rPr>
              <a:t>!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99ABF9C-CC7E-4680-9E6C-2835A07FF8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29" y="2820147"/>
            <a:ext cx="2808351" cy="3917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FD8F5-033F-41C4-983F-2133A5425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006" y="2714066"/>
            <a:ext cx="2869563" cy="4143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1942B3-AF57-4D25-9D09-BFF27B2DD2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16" t="40158" r="5591" b="39587"/>
          <a:stretch/>
        </p:blipFill>
        <p:spPr>
          <a:xfrm>
            <a:off x="2073963" y="3235886"/>
            <a:ext cx="4267201" cy="627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02F9EC-4F06-482E-ABE5-564407287E31}"/>
              </a:ext>
            </a:extLst>
          </p:cNvPr>
          <p:cNvSpPr txBox="1"/>
          <p:nvPr/>
        </p:nvSpPr>
        <p:spPr>
          <a:xfrm>
            <a:off x="2332818" y="360655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19-38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55621-C73B-49C4-B2E0-538CE325A843}"/>
              </a:ext>
            </a:extLst>
          </p:cNvPr>
          <p:cNvSpPr txBox="1"/>
          <p:nvPr/>
        </p:nvSpPr>
        <p:spPr>
          <a:xfrm>
            <a:off x="3745779" y="360259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19-38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529D8-7D52-4A14-9AA7-6B49107B83F6}"/>
              </a:ext>
            </a:extLst>
          </p:cNvPr>
          <p:cNvSpPr txBox="1"/>
          <p:nvPr/>
        </p:nvSpPr>
        <p:spPr>
          <a:xfrm>
            <a:off x="5092433" y="35979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19-38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670DDF-1284-46D7-B86D-E500B13BAEB2}"/>
              </a:ext>
            </a:extLst>
          </p:cNvPr>
          <p:cNvSpPr txBox="1"/>
          <p:nvPr/>
        </p:nvSpPr>
        <p:spPr>
          <a:xfrm>
            <a:off x="3310400" y="304990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CBEE6-DAC9-4C0D-A6C2-CAA9653B139D}"/>
              </a:ext>
            </a:extLst>
          </p:cNvPr>
          <p:cNvSpPr txBox="1"/>
          <p:nvPr/>
        </p:nvSpPr>
        <p:spPr>
          <a:xfrm>
            <a:off x="4553740" y="301929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40E5B1-0100-412A-91CE-46A45E952238}"/>
              </a:ext>
            </a:extLst>
          </p:cNvPr>
          <p:cNvSpPr/>
          <p:nvPr/>
        </p:nvSpPr>
        <p:spPr>
          <a:xfrm>
            <a:off x="2674093" y="4205087"/>
            <a:ext cx="33457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  <a:tab pos="2426970" algn="l"/>
              </a:tabLst>
            </a:pPr>
            <a:r>
              <a:rPr lang="en-GB" sz="1800" b="1">
                <a:latin typeface="Calibri"/>
                <a:cs typeface="Calibri"/>
              </a:rPr>
              <a:t>Break</a:t>
            </a:r>
            <a:r>
              <a:rPr lang="en-GB" sz="1800" b="1" spc="-85">
                <a:latin typeface="Calibri"/>
                <a:cs typeface="Calibri"/>
              </a:rPr>
              <a:t> </a:t>
            </a:r>
            <a:r>
              <a:rPr lang="en-GB" sz="1800" b="1">
                <a:latin typeface="Calibri"/>
                <a:cs typeface="Calibri"/>
              </a:rPr>
              <a:t>line</a:t>
            </a:r>
            <a:r>
              <a:rPr lang="en-GB" sz="1800" b="1" spc="-50">
                <a:latin typeface="Calibri"/>
                <a:cs typeface="Calibri"/>
              </a:rPr>
              <a:t>: </a:t>
            </a:r>
            <a:r>
              <a:rPr lang="en-GB" sz="1800" spc="-140">
                <a:latin typeface="Calibri"/>
                <a:cs typeface="Calibri"/>
              </a:rPr>
              <a:t>To</a:t>
            </a:r>
            <a:r>
              <a:rPr lang="en-GB" sz="1800" spc="-4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show</a:t>
            </a:r>
            <a:r>
              <a:rPr lang="en-GB" sz="1800" spc="-7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a</a:t>
            </a:r>
            <a:r>
              <a:rPr lang="en-GB" sz="1800" spc="-5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break</a:t>
            </a:r>
            <a:r>
              <a:rPr lang="en-GB" sz="1800" spc="-6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on</a:t>
            </a:r>
            <a:r>
              <a:rPr lang="en-GB" sz="1800" spc="-5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the</a:t>
            </a:r>
            <a:r>
              <a:rPr lang="en-GB" sz="1800" spc="-55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object.</a:t>
            </a:r>
            <a:r>
              <a:rPr lang="en-GB" sz="1800" spc="-60">
                <a:latin typeface="Calibri"/>
                <a:cs typeface="Calibri"/>
              </a:rPr>
              <a:t> </a:t>
            </a:r>
            <a:r>
              <a:rPr lang="en-GB" sz="1800" spc="-25">
                <a:latin typeface="Calibri"/>
                <a:cs typeface="Calibri"/>
              </a:rPr>
              <a:t>It </a:t>
            </a:r>
            <a:r>
              <a:rPr lang="en-GB" sz="1800">
                <a:latin typeface="Calibri"/>
                <a:cs typeface="Calibri"/>
              </a:rPr>
              <a:t>shortens</a:t>
            </a:r>
            <a:r>
              <a:rPr lang="en-GB" sz="1800" spc="-7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the</a:t>
            </a:r>
            <a:r>
              <a:rPr lang="en-GB" sz="1800" spc="-5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view</a:t>
            </a:r>
            <a:r>
              <a:rPr lang="en-GB" sz="1800" spc="-5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of</a:t>
            </a:r>
            <a:r>
              <a:rPr lang="en-GB" sz="1800" spc="-7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a</a:t>
            </a:r>
            <a:r>
              <a:rPr lang="en-GB" sz="1800" spc="-60">
                <a:latin typeface="Calibri"/>
                <a:cs typeface="Calibri"/>
              </a:rPr>
              <a:t> </a:t>
            </a:r>
            <a:r>
              <a:rPr lang="en-GB" sz="1800">
                <a:latin typeface="Calibri"/>
                <a:cs typeface="Calibri"/>
              </a:rPr>
              <a:t>long</a:t>
            </a:r>
            <a:r>
              <a:rPr lang="en-GB" sz="1800" spc="-45">
                <a:latin typeface="Calibri"/>
                <a:cs typeface="Calibri"/>
              </a:rPr>
              <a:t> </a:t>
            </a:r>
            <a:r>
              <a:rPr lang="en-GB" sz="1800" spc="-10">
                <a:latin typeface="Calibri"/>
                <a:cs typeface="Calibri"/>
              </a:rPr>
              <a:t>part.</a:t>
            </a:r>
            <a:endParaRPr lang="en-GB"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95"/>
              </a:spcBef>
            </a:pPr>
            <a:r>
              <a:t>Auxiliary</a:t>
            </a:r>
            <a:r>
              <a:rPr spc="-175"/>
              <a:t> </a:t>
            </a:r>
            <a:r>
              <a:rPr spc="-20"/>
              <a:t>view</a:t>
            </a:r>
          </a:p>
          <a:p>
            <a:pPr marL="167005" algn="ctr">
              <a:lnSpc>
                <a:spcPct val="100000"/>
              </a:lnSpc>
            </a:pPr>
            <a:r>
              <a:t>(</a:t>
            </a:r>
            <a:r>
              <a:rPr spc="-100"/>
              <a:t> </a:t>
            </a:r>
            <a:r>
              <a:t>with</a:t>
            </a:r>
            <a:r>
              <a:rPr spc="-75"/>
              <a:t> </a:t>
            </a:r>
            <a:r>
              <a:t>circular</a:t>
            </a:r>
            <a:r>
              <a:rPr spc="-105"/>
              <a:t> </a:t>
            </a:r>
            <a:r>
              <a:rPr spc="-10"/>
              <a:t>feature)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09725"/>
            <a:ext cx="801750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sz="3200">
                <a:latin typeface="Calibri"/>
                <a:cs typeface="Calibri"/>
              </a:rPr>
              <a:t>Object</a:t>
            </a:r>
            <a:r>
              <a:rPr sz="3200" spc="-1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with</a:t>
            </a:r>
            <a:r>
              <a:rPr sz="3200" spc="-95">
                <a:latin typeface="Calibri"/>
                <a:cs typeface="Calibri"/>
              </a:rPr>
              <a:t> </a:t>
            </a:r>
            <a:r>
              <a:rPr sz="3200">
                <a:solidFill>
                  <a:srgbClr val="FF0000"/>
                </a:solidFill>
                <a:latin typeface="Calibri"/>
                <a:cs typeface="Calibri"/>
              </a:rPr>
              <a:t>Inclined</a:t>
            </a:r>
            <a:r>
              <a:rPr sz="32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Surface</a:t>
            </a:r>
            <a:r>
              <a:rPr sz="3200" spc="-7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Containing</a:t>
            </a:r>
            <a:r>
              <a:rPr sz="3200" spc="-8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</a:t>
            </a:r>
            <a:r>
              <a:rPr sz="3200" spc="-60">
                <a:latin typeface="Calibri"/>
                <a:cs typeface="Calibri"/>
              </a:rPr>
              <a:t> </a:t>
            </a:r>
            <a:r>
              <a:rPr sz="3200" spc="-20">
                <a:solidFill>
                  <a:srgbClr val="FF0000"/>
                </a:solidFill>
                <a:latin typeface="Calibri"/>
                <a:cs typeface="Calibri"/>
              </a:rPr>
              <a:t>Hole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172" y="2492311"/>
            <a:ext cx="4113276" cy="35290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95"/>
              </a:spcBef>
            </a:pPr>
            <a:r>
              <a:t>Auxiliary</a:t>
            </a:r>
            <a:r>
              <a:rPr spc="-175"/>
              <a:t> </a:t>
            </a:r>
            <a:r>
              <a:rPr spc="-20"/>
              <a:t>view</a:t>
            </a:r>
          </a:p>
          <a:p>
            <a:pPr marL="167005" algn="ctr">
              <a:lnSpc>
                <a:spcPct val="100000"/>
              </a:lnSpc>
            </a:pPr>
            <a:r>
              <a:t>(</a:t>
            </a:r>
            <a:r>
              <a:rPr spc="-100"/>
              <a:t> </a:t>
            </a:r>
            <a:r>
              <a:t>with</a:t>
            </a:r>
            <a:r>
              <a:rPr spc="-75"/>
              <a:t> </a:t>
            </a:r>
            <a:r>
              <a:t>circular</a:t>
            </a:r>
            <a:r>
              <a:rPr spc="-105"/>
              <a:t> </a:t>
            </a:r>
            <a:r>
              <a:rPr spc="-10"/>
              <a:t>feature)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422273"/>
            <a:ext cx="703580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sz="3200">
                <a:latin typeface="Calibri"/>
                <a:cs typeface="Calibri"/>
              </a:rPr>
              <a:t>Regular</a:t>
            </a:r>
            <a:r>
              <a:rPr sz="3200" spc="-120">
                <a:latin typeface="Calibri"/>
                <a:cs typeface="Calibri"/>
              </a:rPr>
              <a:t> </a:t>
            </a:r>
            <a:r>
              <a:rPr sz="3200" spc="-10">
                <a:latin typeface="Calibri"/>
                <a:cs typeface="Calibri"/>
              </a:rPr>
              <a:t>Orthographic</a:t>
            </a:r>
            <a:r>
              <a:rPr sz="3200" spc="-7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Views</a:t>
            </a:r>
            <a:r>
              <a:rPr sz="3200" spc="-10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will</a:t>
            </a:r>
            <a:r>
              <a:rPr sz="3200" spc="-11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create</a:t>
            </a:r>
            <a:r>
              <a:rPr sz="3200" spc="-114">
                <a:latin typeface="Calibri"/>
                <a:cs typeface="Calibri"/>
              </a:rPr>
              <a:t> </a:t>
            </a:r>
            <a:r>
              <a:rPr sz="3200" spc="-60">
                <a:latin typeface="Calibri"/>
                <a:cs typeface="Calibri"/>
              </a:rPr>
              <a:t>a </a:t>
            </a:r>
            <a:r>
              <a:rPr sz="3200">
                <a:latin typeface="Calibri"/>
                <a:cs typeface="Calibri"/>
              </a:rPr>
              <a:t>problem</a:t>
            </a:r>
            <a:r>
              <a:rPr sz="3200" spc="-6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–</a:t>
            </a:r>
            <a:r>
              <a:rPr sz="3200" spc="-6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circle</a:t>
            </a:r>
            <a:r>
              <a:rPr sz="3200" spc="-7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will</a:t>
            </a:r>
            <a:r>
              <a:rPr sz="3200" spc="-90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be</a:t>
            </a:r>
            <a:r>
              <a:rPr sz="3200" spc="-55">
                <a:latin typeface="Calibri"/>
                <a:cs typeface="Calibri"/>
              </a:rPr>
              <a:t> </a:t>
            </a:r>
            <a:r>
              <a:rPr sz="3200" spc="-10">
                <a:solidFill>
                  <a:srgbClr val="FF0000"/>
                </a:solidFill>
                <a:latin typeface="Calibri"/>
                <a:cs typeface="Calibri"/>
              </a:rPr>
              <a:t>elliptic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8601" y="2420937"/>
            <a:ext cx="4916424" cy="4032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67005" algn="ctr">
              <a:lnSpc>
                <a:spcPct val="100000"/>
              </a:lnSpc>
              <a:spcBef>
                <a:spcPts val="95"/>
              </a:spcBef>
            </a:pPr>
            <a:r>
              <a:t>Auxiliary</a:t>
            </a:r>
            <a:r>
              <a:rPr spc="-175"/>
              <a:t> </a:t>
            </a:r>
            <a:r>
              <a:rPr spc="-20"/>
              <a:t>view</a:t>
            </a:r>
          </a:p>
          <a:p>
            <a:pPr marL="167005" algn="ctr">
              <a:lnSpc>
                <a:spcPct val="100000"/>
              </a:lnSpc>
            </a:pPr>
            <a:r>
              <a:t>(</a:t>
            </a:r>
            <a:r>
              <a:rPr spc="-100"/>
              <a:t> </a:t>
            </a:r>
            <a:r>
              <a:t>with</a:t>
            </a:r>
            <a:r>
              <a:rPr spc="-75"/>
              <a:t> </a:t>
            </a:r>
            <a:r>
              <a:t>circular</a:t>
            </a:r>
            <a:r>
              <a:rPr spc="-105"/>
              <a:t> </a:t>
            </a:r>
            <a:r>
              <a:rPr spc="-10"/>
              <a:t>feature)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422273"/>
            <a:ext cx="42030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6870" algn="l"/>
              </a:tabLst>
            </a:pPr>
            <a:r>
              <a:rPr sz="3200">
                <a:latin typeface="Calibri"/>
                <a:cs typeface="Calibri"/>
              </a:rPr>
              <a:t>Partial</a:t>
            </a:r>
            <a:r>
              <a:rPr sz="3200" spc="-13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Auxiliary</a:t>
            </a:r>
            <a:r>
              <a:rPr sz="3200" spc="-125">
                <a:latin typeface="Calibri"/>
                <a:cs typeface="Calibri"/>
              </a:rPr>
              <a:t> </a:t>
            </a:r>
            <a:r>
              <a:rPr sz="3200">
                <a:latin typeface="Calibri"/>
                <a:cs typeface="Calibri"/>
              </a:rPr>
              <a:t>Views</a:t>
            </a:r>
            <a:r>
              <a:rPr sz="3200" spc="-105">
                <a:latin typeface="Calibri"/>
                <a:cs typeface="Calibri"/>
              </a:rPr>
              <a:t> </a:t>
            </a:r>
            <a:r>
              <a:rPr sz="3200" spc="-5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8601" y="2205101"/>
            <a:ext cx="5111750" cy="4103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2645933563284A8513110DAAA476A2" ma:contentTypeVersion="3" ma:contentTypeDescription="Create a new document." ma:contentTypeScope="" ma:versionID="55e288f4a61305135277ea4c50b541b6">
  <xsd:schema xmlns:xsd="http://www.w3.org/2001/XMLSchema" xmlns:xs="http://www.w3.org/2001/XMLSchema" xmlns:p="http://schemas.microsoft.com/office/2006/metadata/properties" xmlns:ns2="f193754a-b953-4f45-bdeb-4003db501289" targetNamespace="http://schemas.microsoft.com/office/2006/metadata/properties" ma:root="true" ma:fieldsID="ef68c4c80bb6da785de1c31a9960a868" ns2:_="">
    <xsd:import namespace="f193754a-b953-4f45-bdeb-4003db5012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3754a-b953-4f45-bdeb-4003db501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A80B0C-452A-498E-B78B-3718BCCC1FE7}">
  <ds:schemaRefs>
    <ds:schemaRef ds:uri="f193754a-b953-4f45-bdeb-4003db50128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7649745-CF3D-405A-A030-C5179904F5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2C0C1E-7445-4AFE-9455-0D9EEFE53D4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Mechanical Engineering Drawing</vt:lpstr>
      <vt:lpstr>What is Auxiliary View ?</vt:lpstr>
      <vt:lpstr>Why Auxiliary View ?</vt:lpstr>
      <vt:lpstr>Why Auxiliary View ?</vt:lpstr>
      <vt:lpstr>How to Draw</vt:lpstr>
      <vt:lpstr>Partial auxiliary view</vt:lpstr>
      <vt:lpstr>Auxiliary view ( with circular feature)</vt:lpstr>
      <vt:lpstr>Auxiliary view ( with circular feature)</vt:lpstr>
      <vt:lpstr>Auxiliary view ( with circular feature)</vt:lpstr>
      <vt:lpstr>Lines</vt:lpstr>
      <vt:lpstr>100 %</vt:lpstr>
      <vt:lpstr>Thickness: 25 %</vt:lpstr>
      <vt:lpstr>First Problem</vt:lpstr>
      <vt:lpstr>First Problem</vt:lpstr>
      <vt:lpstr>Persist Until Succeed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Drawing</dc:title>
  <dc:creator>Design</dc:creator>
  <cp:revision>6</cp:revision>
  <dcterms:created xsi:type="dcterms:W3CDTF">2025-05-17T04:21:54Z</dcterms:created>
  <dcterms:modified xsi:type="dcterms:W3CDTF">2025-05-21T04:55:13Z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2025-05-17T00:00:00Z</vt:filetime>
  </property>
  <property fmtid="{D5CDD505-2E9C-101B-9397-08002B2CF9AE}" pid="5" name="Producer">
    <vt:lpwstr>Microsoft® Office PowerPoint® 2007</vt:lpwstr>
  </property>
  <property fmtid="{D5CDD505-2E9C-101B-9397-08002B2CF9AE}" pid="6" name="ContentTypeId">
    <vt:lpwstr>0x010100322645933563284A8513110DAAA476A2</vt:lpwstr>
  </property>
</Properties>
</file>