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</p:sldIdLst>
  <p:sldSz cx="9144000" cy="5143500" type="screen16x9"/>
  <p:notesSz cx="6858000" cy="9144000"/>
  <p:embeddedFontLst>
    <p:embeddedFont>
      <p:font typeface="Audiowide" panose="020B0604020202020204" charset="0"/>
      <p:regular r:id="rId10"/>
    </p:embeddedFont>
    <p:embeddedFont>
      <p:font typeface="Karl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4DD1B7-035F-455F-A6CB-B58FB1213C7F}">
  <a:tblStyle styleId="{BE4DD1B7-035F-455F-A6CB-B58FB1213C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219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6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57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82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5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7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ed1af464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ed1af464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29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l="20571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l="20886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1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l="-60" t="535" b="7370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l="-60" t="535" b="7370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2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7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2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3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4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5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6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7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8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9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 idx="13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4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l="23147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l="19672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1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 idx="2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3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 idx="4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5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title" idx="6" hasCustomPrompt="1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7" hasCustomPrompt="1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 idx="8" hasCustomPrompt="1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 idx="9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l="23312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l="21488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l="26204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l="26335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l="1832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l="14258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l="17266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l="16618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l="19106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1625850" y="1228150"/>
            <a:ext cx="57909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CSE 438: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Communication &amp; Network</a:t>
            </a:r>
            <a:endParaRPr sz="3800">
              <a:solidFill>
                <a:srgbClr val="CC0000"/>
              </a:solidFill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Network in CISCO Packet Tracer</a:t>
            </a:r>
            <a:endParaRPr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79" name="Google Shape;279;p2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27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86" name="Google Shape;286;p2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3" name="Google Shape;293;p2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27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297" name="Google Shape;297;p2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7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1" name="Google Shape;301;p2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05" name="Google Shape;305;p2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09" name="Google Shape;309;p2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27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3" name="Google Shape;313;p2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&amp; Contributions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body" idx="1"/>
          </p:nvPr>
        </p:nvSpPr>
        <p:spPr>
          <a:xfrm>
            <a:off x="713225" y="134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are Team 10 from CSE 438 Section: 3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23" name="Google Shape;323;p28"/>
          <p:cNvGraphicFramePr/>
          <p:nvPr>
            <p:extLst>
              <p:ext uri="{D42A27DB-BD31-4B8C-83A1-F6EECF244321}">
                <p14:modId xmlns:p14="http://schemas.microsoft.com/office/powerpoint/2010/main" val="498332392"/>
              </p:ext>
            </p:extLst>
          </p:nvPr>
        </p:nvGraphicFramePr>
        <p:xfrm>
          <a:off x="720000" y="2119350"/>
          <a:ext cx="7704000" cy="1051500"/>
        </p:xfrm>
        <a:graphic>
          <a:graphicData uri="http://schemas.openxmlformats.org/drawingml/2006/table">
            <a:tbl>
              <a:tblPr>
                <a:noFill/>
                <a:tableStyleId>{BE4DD1B7-035F-455F-A6CB-B58FB1213C7F}</a:tableStyleId>
              </a:tblPr>
              <a:tblGrid>
                <a:gridCol w="3052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Zihan Rashid - 1731181042</a:t>
                      </a:r>
                      <a:endParaRPr sz="11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Configuring network of Router 2, Computer &amp; IT department</a:t>
                      </a:r>
                      <a:endParaRPr sz="10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Shadman Sakib - 2014310042</a:t>
                      </a:r>
                      <a:endParaRPr sz="1100" b="1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Configuring network of Router 1, Principle Room &amp; ‘Other’ Category</a:t>
                      </a:r>
                      <a:endParaRPr sz="10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Md. Mahfujur Rahman - 2021177042</a:t>
                      </a:r>
                      <a:endParaRPr sz="11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Configuring network of Router 0, Internet lab &amp; Server room.</a:t>
                      </a:r>
                      <a:endParaRPr sz="10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4" name="Google Shape;324;p28"/>
          <p:cNvSpPr txBox="1"/>
          <p:nvPr/>
        </p:nvSpPr>
        <p:spPr>
          <a:xfrm>
            <a:off x="719988" y="4276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" sz="800" b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000" b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NSU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|  Summer 2023  | CSE 438 | SAM3</a:t>
            </a:r>
            <a:endParaRPr sz="15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25" name="Google Shape;325;p28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26" name="Google Shape;326;p28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8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33" name="Google Shape;333;p2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8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37" name="Google Shape;337;p2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CISCO Network Diagram</a:t>
            </a:r>
            <a:endParaRPr/>
          </a:p>
        </p:txBody>
      </p:sp>
      <p:grpSp>
        <p:nvGrpSpPr>
          <p:cNvPr id="346" name="Google Shape;346;p29"/>
          <p:cNvGrpSpPr/>
          <p:nvPr/>
        </p:nvGrpSpPr>
        <p:grpSpPr>
          <a:xfrm rot="5400000">
            <a:off x="8219657" y="4333871"/>
            <a:ext cx="288601" cy="1096693"/>
            <a:chOff x="1006700" y="2603975"/>
            <a:chExt cx="55450" cy="210700"/>
          </a:xfrm>
        </p:grpSpPr>
        <p:sp>
          <p:nvSpPr>
            <p:cNvPr id="347" name="Google Shape;347;p29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29"/>
          <p:cNvGrpSpPr/>
          <p:nvPr/>
        </p:nvGrpSpPr>
        <p:grpSpPr>
          <a:xfrm>
            <a:off x="541782" y="856397"/>
            <a:ext cx="820307" cy="763275"/>
            <a:chOff x="827350" y="3629733"/>
            <a:chExt cx="1431600" cy="1332067"/>
          </a:xfrm>
        </p:grpSpPr>
        <p:sp>
          <p:nvSpPr>
            <p:cNvPr id="354" name="Google Shape;354;p2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9"/>
          <p:cNvGrpSpPr/>
          <p:nvPr/>
        </p:nvGrpSpPr>
        <p:grpSpPr>
          <a:xfrm>
            <a:off x="1310019" y="324598"/>
            <a:ext cx="688313" cy="640458"/>
            <a:chOff x="827350" y="3629733"/>
            <a:chExt cx="1431600" cy="1332067"/>
          </a:xfrm>
        </p:grpSpPr>
        <p:sp>
          <p:nvSpPr>
            <p:cNvPr id="358" name="Google Shape;358;p2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541779" y="193517"/>
            <a:ext cx="491325" cy="457165"/>
            <a:chOff x="827350" y="3629733"/>
            <a:chExt cx="1431600" cy="1332067"/>
          </a:xfrm>
        </p:grpSpPr>
        <p:sp>
          <p:nvSpPr>
            <p:cNvPr id="362" name="Google Shape;362;p2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5" name="Google Shape;3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949" y="1280825"/>
            <a:ext cx="5736101" cy="356616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/>
          <p:nvPr/>
        </p:nvSpPr>
        <p:spPr>
          <a:xfrm>
            <a:off x="713224" y="510300"/>
            <a:ext cx="7091073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08614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/>
              <a:t>Md. Mahfujur Rahman </a:t>
            </a:r>
            <a:endParaRPr dirty="0"/>
          </a:p>
        </p:txBody>
      </p:sp>
      <p:sp>
        <p:nvSpPr>
          <p:cNvPr id="372" name="Google Shape;372;p30"/>
          <p:cNvSpPr txBox="1">
            <a:spLocks noGrp="1"/>
          </p:cNvSpPr>
          <p:nvPr>
            <p:ph type="body" idx="1"/>
          </p:nvPr>
        </p:nvSpPr>
        <p:spPr>
          <a:xfrm>
            <a:off x="720000" y="1231272"/>
            <a:ext cx="7084297" cy="1439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-US" dirty="0"/>
              <a:t>Network IP address 192.168.0.0 &amp; 1.0.0.0</a:t>
            </a:r>
          </a:p>
          <a:p>
            <a:pPr>
              <a:buClr>
                <a:schemeClr val="lt1"/>
              </a:buClr>
            </a:pPr>
            <a:r>
              <a:rPr lang="en-US" dirty="0"/>
              <a:t>IP address, default gateway</a:t>
            </a:r>
          </a:p>
          <a:p>
            <a:pPr>
              <a:buClr>
                <a:schemeClr val="lt1"/>
              </a:buClr>
            </a:pPr>
            <a:r>
              <a:rPr lang="en-US" dirty="0"/>
              <a:t>Connection among PC, switch, printer, and router</a:t>
            </a:r>
          </a:p>
          <a:p>
            <a:pPr>
              <a:buClr>
                <a:schemeClr val="lt1"/>
              </a:buClr>
            </a:pPr>
            <a:r>
              <a:rPr lang="en-US" dirty="0"/>
              <a:t>FTP,  WEB, DNS server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dirty="0"/>
          </a:p>
        </p:txBody>
      </p:sp>
      <p:grpSp>
        <p:nvGrpSpPr>
          <p:cNvPr id="373" name="Google Shape;373;p30"/>
          <p:cNvGrpSpPr/>
          <p:nvPr/>
        </p:nvGrpSpPr>
        <p:grpSpPr>
          <a:xfrm rot="10800000">
            <a:off x="206982" y="423196"/>
            <a:ext cx="288601" cy="1096693"/>
            <a:chOff x="1006700" y="2603975"/>
            <a:chExt cx="55450" cy="210700"/>
          </a:xfrm>
        </p:grpSpPr>
        <p:sp>
          <p:nvSpPr>
            <p:cNvPr id="374" name="Google Shape;374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1C2354A-D333-02B4-5A7E-3510E519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3" y="2942515"/>
            <a:ext cx="7949898" cy="192024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/>
          <p:nvPr/>
        </p:nvSpPr>
        <p:spPr>
          <a:xfrm>
            <a:off x="815336" y="260434"/>
            <a:ext cx="3930694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54" y="423196"/>
            <a:ext cx="3350548" cy="4328474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845788" y="319834"/>
            <a:ext cx="392576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Zihan</a:t>
            </a:r>
            <a:r>
              <a:rPr lang="en-US" dirty="0" smtClean="0"/>
              <a:t> Rashid</a:t>
            </a:r>
            <a:endParaRPr dirty="0"/>
          </a:p>
        </p:txBody>
      </p:sp>
      <p:sp>
        <p:nvSpPr>
          <p:cNvPr id="372" name="Google Shape;372;p30"/>
          <p:cNvSpPr txBox="1">
            <a:spLocks noGrp="1"/>
          </p:cNvSpPr>
          <p:nvPr>
            <p:ph type="body" idx="1"/>
          </p:nvPr>
        </p:nvSpPr>
        <p:spPr>
          <a:xfrm>
            <a:off x="628823" y="962564"/>
            <a:ext cx="4611367" cy="4281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Clr>
                <a:schemeClr val="lt1"/>
              </a:buClr>
              <a:buNone/>
            </a:pPr>
            <a:r>
              <a:rPr lang="en-US" dirty="0" smtClean="0"/>
              <a:t>•   </a:t>
            </a:r>
            <a:r>
              <a:rPr lang="en-US" dirty="0" smtClean="0">
                <a:solidFill>
                  <a:srgbClr val="FF0000"/>
                </a:solidFill>
              </a:rPr>
              <a:t>The Computer Department  </a:t>
            </a:r>
            <a:r>
              <a:rPr lang="en-US" dirty="0" smtClean="0">
                <a:solidFill>
                  <a:schemeClr val="bg1"/>
                </a:solidFill>
              </a:rPr>
              <a:t>connected with</a:t>
            </a:r>
            <a:r>
              <a:rPr lang="en-US" dirty="0" smtClean="0"/>
              <a:t> devices such    as PC-PT and Printer-PT having IP addresses in the range </a:t>
            </a:r>
            <a:r>
              <a:rPr lang="en-US" dirty="0" smtClean="0">
                <a:solidFill>
                  <a:srgbClr val="FF0000"/>
                </a:solidFill>
              </a:rPr>
              <a:t>192.168.2.2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192.168.2.7</a:t>
            </a:r>
            <a:r>
              <a:rPr lang="en-US" dirty="0" smtClean="0"/>
              <a:t>, connected through </a:t>
            </a:r>
            <a:r>
              <a:rPr lang="en-US" dirty="0" smtClean="0">
                <a:solidFill>
                  <a:srgbClr val="FF0000"/>
                </a:solidFill>
              </a:rPr>
              <a:t>Switch-PT(Switch2)</a:t>
            </a:r>
            <a:r>
              <a:rPr lang="en-US" dirty="0" smtClean="0"/>
              <a:t>.</a:t>
            </a:r>
          </a:p>
          <a:p>
            <a:pPr marL="152400" indent="0">
              <a:buClr>
                <a:schemeClr val="lt1"/>
              </a:buClr>
              <a:buNone/>
            </a:pPr>
            <a:endParaRPr lang="en-US" dirty="0"/>
          </a:p>
          <a:p>
            <a:pPr marL="152400" indent="0">
              <a:buClr>
                <a:schemeClr val="lt1"/>
              </a:buClr>
              <a:buNone/>
            </a:pPr>
            <a:r>
              <a:rPr lang="en-US" dirty="0" smtClean="0"/>
              <a:t> •  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IT Department </a:t>
            </a:r>
            <a:r>
              <a:rPr lang="en-US" dirty="0" smtClean="0"/>
              <a:t>with devices such as PC-PT </a:t>
            </a:r>
            <a:r>
              <a:rPr lang="en-US" dirty="0"/>
              <a:t>(PC14-PC18) with IP addresses ranging from 192.168.1.2 to 192.168.1.6, and an IT printer (Printer 5) at 192.168.1.7, all interconnected via </a:t>
            </a:r>
            <a:r>
              <a:rPr lang="en-US" dirty="0" smtClean="0">
                <a:solidFill>
                  <a:srgbClr val="FF0000"/>
                </a:solidFill>
              </a:rPr>
              <a:t>Switch-PT(Switch4)</a:t>
            </a:r>
            <a:r>
              <a:rPr lang="en-US" dirty="0" smtClean="0"/>
              <a:t>.</a:t>
            </a:r>
            <a:endParaRPr lang="en-US" dirty="0"/>
          </a:p>
          <a:p>
            <a:pPr marL="152400" indent="0">
              <a:buClr>
                <a:schemeClr val="lt1"/>
              </a:buClr>
              <a:buNone/>
            </a:pPr>
            <a:endParaRPr lang="en-US" dirty="0"/>
          </a:p>
          <a:p>
            <a:pPr marL="152400" indent="0">
              <a:buClr>
                <a:schemeClr val="lt1"/>
              </a:buClr>
              <a:buNone/>
            </a:pPr>
            <a:r>
              <a:rPr lang="en-US" dirty="0" smtClean="0"/>
              <a:t>•   </a:t>
            </a:r>
            <a:r>
              <a:rPr lang="en-US" dirty="0" smtClean="0">
                <a:solidFill>
                  <a:srgbClr val="FF0000"/>
                </a:solidFill>
              </a:rPr>
              <a:t>Switch4 and Switch2</a:t>
            </a:r>
            <a:r>
              <a:rPr lang="en-US" dirty="0" smtClean="0"/>
              <a:t> </a:t>
            </a:r>
            <a:r>
              <a:rPr lang="en-US" dirty="0"/>
              <a:t>acts as the bridge linking the IT Department's subnetwork </a:t>
            </a:r>
            <a:r>
              <a:rPr lang="en-US" dirty="0" smtClean="0"/>
              <a:t>and Computer Department's subnetwork</a:t>
            </a:r>
            <a:r>
              <a:rPr lang="en-US" dirty="0"/>
              <a:t>, facilitating seamless communication between IT staff and the Computer Department.</a:t>
            </a:r>
          </a:p>
          <a:p>
            <a:pPr marL="152400" indent="0">
              <a:buClr>
                <a:schemeClr val="lt1"/>
              </a:buClr>
              <a:buNone/>
            </a:pPr>
            <a:r>
              <a:rPr lang="en-US" dirty="0" smtClean="0"/>
              <a:t> </a:t>
            </a:r>
          </a:p>
          <a:p>
            <a:pPr marL="152400" indent="0">
              <a:buClr>
                <a:schemeClr val="lt1"/>
              </a:buClr>
              <a:buNone/>
            </a:pPr>
            <a:r>
              <a:rPr lang="en-US" dirty="0" smtClean="0"/>
              <a:t>•   Both </a:t>
            </a:r>
            <a:r>
              <a:rPr lang="en-US" dirty="0"/>
              <a:t>subnetworks, Computer Department at </a:t>
            </a:r>
            <a:r>
              <a:rPr lang="en-US" dirty="0">
                <a:solidFill>
                  <a:srgbClr val="FF0000"/>
                </a:solidFill>
              </a:rPr>
              <a:t>192.168.2.0</a:t>
            </a:r>
            <a:r>
              <a:rPr lang="en-US" dirty="0"/>
              <a:t> and IT Department at </a:t>
            </a:r>
            <a:r>
              <a:rPr lang="en-US" dirty="0">
                <a:solidFill>
                  <a:srgbClr val="FF0000"/>
                </a:solidFill>
              </a:rPr>
              <a:t>192.168.1.0</a:t>
            </a:r>
            <a:r>
              <a:rPr lang="en-US" dirty="0"/>
              <a:t>, are connected to </a:t>
            </a:r>
            <a:r>
              <a:rPr lang="en-US" dirty="0">
                <a:solidFill>
                  <a:srgbClr val="FF0000"/>
                </a:solidFill>
              </a:rPr>
              <a:t>Router-2</a:t>
            </a:r>
            <a:r>
              <a:rPr lang="en-US" dirty="0"/>
              <a:t>, a device that connects them to the Internet. </a:t>
            </a:r>
            <a:r>
              <a:rPr lang="en-US" dirty="0">
                <a:solidFill>
                  <a:srgbClr val="FF0000"/>
                </a:solidFill>
              </a:rPr>
              <a:t>Router-2</a:t>
            </a:r>
            <a:r>
              <a:rPr lang="en-US" dirty="0"/>
              <a:t> ensures smooth data exchange between departments by routing traffic between </a:t>
            </a:r>
            <a:r>
              <a:rPr lang="en-US" dirty="0">
                <a:solidFill>
                  <a:srgbClr val="FF0000"/>
                </a:solidFill>
              </a:rPr>
              <a:t>Switch-PT (Switch2)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Switch-PT (Switch4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that is between Computer Department and IT department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 rot="10800000">
            <a:off x="206982" y="423196"/>
            <a:ext cx="288601" cy="1096693"/>
            <a:chOff x="1006700" y="2603975"/>
            <a:chExt cx="55450" cy="210700"/>
          </a:xfrm>
        </p:grpSpPr>
        <p:sp>
          <p:nvSpPr>
            <p:cNvPr id="374" name="Google Shape;374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6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/>
          <p:nvPr/>
        </p:nvSpPr>
        <p:spPr>
          <a:xfrm>
            <a:off x="713225" y="510300"/>
            <a:ext cx="3930694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392576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Shadman Sakib</a:t>
            </a:r>
            <a:endParaRPr dirty="0"/>
          </a:p>
        </p:txBody>
      </p:sp>
      <p:sp>
        <p:nvSpPr>
          <p:cNvPr id="372" name="Google Shape;372;p30"/>
          <p:cNvSpPr txBox="1">
            <a:spLocks noGrp="1"/>
          </p:cNvSpPr>
          <p:nvPr>
            <p:ph type="body" idx="1"/>
          </p:nvPr>
        </p:nvSpPr>
        <p:spPr>
          <a:xfrm>
            <a:off x="720000" y="1231272"/>
            <a:ext cx="3923919" cy="3607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Clr>
                <a:schemeClr val="lt1"/>
              </a:buClr>
              <a:buNone/>
            </a:pPr>
            <a:r>
              <a:rPr lang="en-US" dirty="0" smtClean="0"/>
              <a:t>Router-1 is a gateway router that facilitates </a:t>
            </a:r>
            <a:r>
              <a:rPr lang="en-US" dirty="0"/>
              <a:t>communication between four </a:t>
            </a:r>
            <a:r>
              <a:rPr lang="en-US" dirty="0" smtClean="0"/>
              <a:t>sub-networks.</a:t>
            </a:r>
          </a:p>
          <a:p>
            <a:pPr marL="152400" indent="0">
              <a:buClr>
                <a:schemeClr val="lt1"/>
              </a:buClr>
              <a:buNone/>
            </a:pPr>
            <a:endParaRPr lang="en-US" dirty="0" smtClean="0"/>
          </a:p>
          <a:p>
            <a:pPr marL="152400" lvl="0" indent="0">
              <a:buClr>
                <a:schemeClr val="lt1"/>
              </a:buClr>
              <a:buNone/>
            </a:pPr>
            <a:r>
              <a:rPr lang="en-US" dirty="0" smtClean="0"/>
              <a:t>When </a:t>
            </a:r>
            <a:r>
              <a:rPr lang="en-US" dirty="0"/>
              <a:t>a device on one </a:t>
            </a:r>
            <a:r>
              <a:rPr lang="en-US" dirty="0" smtClean="0"/>
              <a:t>sub-network </a:t>
            </a:r>
            <a:r>
              <a:rPr lang="en-US" dirty="0"/>
              <a:t>wants to communicate </a:t>
            </a:r>
            <a:r>
              <a:rPr lang="en-US" dirty="0" smtClean="0"/>
              <a:t>with a device on another sub-network, traffic </a:t>
            </a:r>
            <a:r>
              <a:rPr lang="en-US" dirty="0"/>
              <a:t>is directed to Router 1.</a:t>
            </a:r>
          </a:p>
          <a:p>
            <a:pPr marL="152400" lvl="0" indent="0">
              <a:buClr>
                <a:schemeClr val="lt1"/>
              </a:buClr>
              <a:buNone/>
            </a:pPr>
            <a:r>
              <a:rPr lang="en-US" dirty="0"/>
              <a:t>Router 1 forwards the traffic to the appropriate destination</a:t>
            </a:r>
            <a:r>
              <a:rPr lang="en-US" dirty="0" smtClean="0"/>
              <a:t>.</a:t>
            </a:r>
          </a:p>
          <a:p>
            <a:pPr marL="152400" lvl="0" indent="0">
              <a:buClr>
                <a:schemeClr val="lt1"/>
              </a:buClr>
              <a:buNone/>
            </a:pPr>
            <a:endParaRPr dirty="0"/>
          </a:p>
        </p:txBody>
      </p:sp>
      <p:grpSp>
        <p:nvGrpSpPr>
          <p:cNvPr id="373" name="Google Shape;373;p30"/>
          <p:cNvGrpSpPr/>
          <p:nvPr/>
        </p:nvGrpSpPr>
        <p:grpSpPr>
          <a:xfrm rot="10800000">
            <a:off x="206982" y="423196"/>
            <a:ext cx="288601" cy="1096693"/>
            <a:chOff x="1006700" y="2603975"/>
            <a:chExt cx="55450" cy="210700"/>
          </a:xfrm>
        </p:grpSpPr>
        <p:sp>
          <p:nvSpPr>
            <p:cNvPr id="374" name="Google Shape;374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/>
          <p:cNvPicPr/>
          <p:nvPr/>
        </p:nvPicPr>
        <p:blipFill rotWithShape="1">
          <a:blip r:embed="rId3"/>
          <a:srcRect l="9776" t="66558" r="63806" b="13626"/>
          <a:stretch/>
        </p:blipFill>
        <p:spPr bwMode="auto">
          <a:xfrm>
            <a:off x="944069" y="3187203"/>
            <a:ext cx="3469005" cy="146304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oogle Shape;365;p29"/>
          <p:cNvPicPr preferRelativeResize="0"/>
          <p:nvPr/>
        </p:nvPicPr>
        <p:blipFill rotWithShape="1">
          <a:blip r:embed="rId4">
            <a:alphaModFix/>
          </a:blip>
          <a:srcRect l="48745" t="27178" r="1" b="5118"/>
          <a:stretch/>
        </p:blipFill>
        <p:spPr>
          <a:xfrm>
            <a:off x="5106257" y="576484"/>
            <a:ext cx="3256907" cy="407375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7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3"/>
          <p:cNvPicPr preferRelativeResize="0"/>
          <p:nvPr/>
        </p:nvPicPr>
        <p:blipFill rotWithShape="1">
          <a:blip r:embed="rId4">
            <a:alphaModFix amt="75000"/>
          </a:blip>
          <a:srcRect l="11847" t="10080"/>
          <a:stretch/>
        </p:blipFill>
        <p:spPr>
          <a:xfrm>
            <a:off x="-123825" y="-190500"/>
            <a:ext cx="6008724" cy="3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3"/>
          <p:cNvPicPr preferRelativeResize="0"/>
          <p:nvPr/>
        </p:nvPicPr>
        <p:blipFill rotWithShape="1">
          <a:blip r:embed="rId4">
            <a:alphaModFix amt="75000"/>
          </a:blip>
          <a:srcRect l="15261" t="6068"/>
          <a:stretch/>
        </p:blipFill>
        <p:spPr>
          <a:xfrm rot="-10799997">
            <a:off x="4324348" y="1876426"/>
            <a:ext cx="5162552" cy="35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3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grpSp>
        <p:nvGrpSpPr>
          <p:cNvPr id="441" name="Google Shape;441;p33"/>
          <p:cNvGrpSpPr/>
          <p:nvPr/>
        </p:nvGrpSpPr>
        <p:grpSpPr>
          <a:xfrm rot="5400000">
            <a:off x="8054157" y="-219079"/>
            <a:ext cx="288601" cy="1096693"/>
            <a:chOff x="1006700" y="2603975"/>
            <a:chExt cx="55450" cy="210700"/>
          </a:xfrm>
        </p:grpSpPr>
        <p:sp>
          <p:nvSpPr>
            <p:cNvPr id="442" name="Google Shape;442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3"/>
          <p:cNvGrpSpPr/>
          <p:nvPr/>
        </p:nvGrpSpPr>
        <p:grpSpPr>
          <a:xfrm>
            <a:off x="8020620" y="875122"/>
            <a:ext cx="820307" cy="763275"/>
            <a:chOff x="827350" y="3629733"/>
            <a:chExt cx="1431600" cy="1332067"/>
          </a:xfrm>
        </p:grpSpPr>
        <p:sp>
          <p:nvSpPr>
            <p:cNvPr id="449" name="Google Shape;449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3"/>
          <p:cNvGrpSpPr/>
          <p:nvPr/>
        </p:nvGrpSpPr>
        <p:grpSpPr>
          <a:xfrm>
            <a:off x="1970334" y="1694339"/>
            <a:ext cx="932831" cy="867975"/>
            <a:chOff x="827350" y="3629733"/>
            <a:chExt cx="1431600" cy="1332067"/>
          </a:xfrm>
        </p:grpSpPr>
        <p:sp>
          <p:nvSpPr>
            <p:cNvPr id="453" name="Google Shape;453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3"/>
          <p:cNvGrpSpPr/>
          <p:nvPr/>
        </p:nvGrpSpPr>
        <p:grpSpPr>
          <a:xfrm>
            <a:off x="1970321" y="961841"/>
            <a:ext cx="633913" cy="589839"/>
            <a:chOff x="827350" y="3629733"/>
            <a:chExt cx="1431600" cy="1332067"/>
          </a:xfrm>
        </p:grpSpPr>
        <p:sp>
          <p:nvSpPr>
            <p:cNvPr id="457" name="Google Shape;457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3"/>
          <p:cNvGrpSpPr/>
          <p:nvPr/>
        </p:nvGrpSpPr>
        <p:grpSpPr>
          <a:xfrm>
            <a:off x="1427427" y="1480329"/>
            <a:ext cx="487174" cy="453302"/>
            <a:chOff x="827350" y="3629733"/>
            <a:chExt cx="1431600" cy="1332067"/>
          </a:xfrm>
        </p:grpSpPr>
        <p:sp>
          <p:nvSpPr>
            <p:cNvPr id="461" name="Google Shape;461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312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Audiowide</vt:lpstr>
      <vt:lpstr>Karla</vt:lpstr>
      <vt:lpstr>Arial</vt:lpstr>
      <vt:lpstr>Cyber-Futuristic AI Technology Thesis Defense by Slidesgo</vt:lpstr>
      <vt:lpstr>CSE 438:  Data Communication &amp; Network</vt:lpstr>
      <vt:lpstr>Team Members &amp; Contributions</vt:lpstr>
      <vt:lpstr>CISCO Network Diagram</vt:lpstr>
      <vt:lpstr>Md. Mahfujur Rahman </vt:lpstr>
      <vt:lpstr>Zihan Rashid</vt:lpstr>
      <vt:lpstr>Shadman Sakib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438:  Data Communication &amp; Network</dc:title>
  <cp:lastModifiedBy>Toast</cp:lastModifiedBy>
  <cp:revision>12</cp:revision>
  <dcterms:modified xsi:type="dcterms:W3CDTF">2023-10-26T04:34:31Z</dcterms:modified>
</cp:coreProperties>
</file>