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roxima Nova"/>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regular.fntdata"/><Relationship Id="rId14" Type="http://schemas.openxmlformats.org/officeDocument/2006/relationships/slide" Target="slides/slide9.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42e3e7cd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42e3e7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bab3a369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bab3a369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742e3e7c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42e3e7c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9c40d9f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9c40d9f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5e6e03d8e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5e6e03d8e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e6e03d8e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e6e03d8e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742e3e7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42e3e7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5e6e03d8e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5e6e03d8e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5f4b554c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5f4b554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53" name="Shape 53"/>
        <p:cNvGrpSpPr/>
        <p:nvPr/>
      </p:nvGrpSpPr>
      <p:grpSpPr>
        <a:xfrm>
          <a:off x="0" y="0"/>
          <a:ext cx="0" cy="0"/>
          <a:chOff x="0" y="0"/>
          <a:chExt cx="0" cy="0"/>
        </a:xfrm>
      </p:grpSpPr>
      <p:sp>
        <p:nvSpPr>
          <p:cNvPr id="54" name="Google Shape;54;p13"/>
          <p:cNvSpPr txBox="1"/>
          <p:nvPr/>
        </p:nvSpPr>
        <p:spPr>
          <a:xfrm>
            <a:off x="398950" y="313450"/>
            <a:ext cx="8484600" cy="79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2400"/>
              </a:spcBef>
              <a:spcAft>
                <a:spcPts val="0"/>
              </a:spcAft>
              <a:buClr>
                <a:schemeClr val="dk1"/>
              </a:buClr>
              <a:buSzPts val="1100"/>
              <a:buFont typeface="Arial"/>
              <a:buNone/>
            </a:pPr>
            <a:r>
              <a:rPr lang="en" sz="1800">
                <a:solidFill>
                  <a:schemeClr val="lt1"/>
                </a:solidFill>
                <a:latin typeface="Proxima Nova"/>
                <a:ea typeface="Proxima Nova"/>
                <a:cs typeface="Proxima Nova"/>
                <a:sym typeface="Proxima Nova"/>
              </a:rPr>
              <a:t>Title: </a:t>
            </a:r>
            <a:r>
              <a:rPr lang="en" sz="1800">
                <a:solidFill>
                  <a:schemeClr val="lt1"/>
                </a:solidFill>
                <a:latin typeface="Proxima Nova"/>
                <a:ea typeface="Proxima Nova"/>
                <a:cs typeface="Proxima Nova"/>
                <a:sym typeface="Proxima Nova"/>
              </a:rPr>
              <a:t>A Co-Simulation Virtual Reality Machinery Simulator for Advanced Precision Agriculture Applications</a:t>
            </a:r>
            <a:endParaRPr sz="1800">
              <a:solidFill>
                <a:schemeClr val="lt1"/>
              </a:solidFill>
              <a:latin typeface="Proxima Nova"/>
              <a:ea typeface="Proxima Nova"/>
              <a:cs typeface="Proxima Nova"/>
              <a:sym typeface="Proxima Nova"/>
            </a:endParaRPr>
          </a:p>
          <a:p>
            <a:pPr indent="0" lvl="0" marL="0" rtl="0" algn="l">
              <a:lnSpc>
                <a:spcPct val="100000"/>
              </a:lnSpc>
              <a:spcBef>
                <a:spcPts val="600"/>
              </a:spcBef>
              <a:spcAft>
                <a:spcPts val="0"/>
              </a:spcAft>
              <a:buNone/>
            </a:pPr>
            <a:r>
              <a:t/>
            </a:r>
            <a:endParaRPr sz="1800"/>
          </a:p>
        </p:txBody>
      </p:sp>
      <p:sp>
        <p:nvSpPr>
          <p:cNvPr id="55" name="Google Shape;55;p13"/>
          <p:cNvSpPr txBox="1"/>
          <p:nvPr/>
        </p:nvSpPr>
        <p:spPr>
          <a:xfrm>
            <a:off x="551350" y="1548700"/>
            <a:ext cx="8484600" cy="79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chemeClr val="lt1"/>
                </a:solidFill>
                <a:latin typeface="Proxima Nova"/>
                <a:ea typeface="Proxima Nova"/>
                <a:cs typeface="Proxima Nova"/>
                <a:sym typeface="Proxima Nova"/>
              </a:rPr>
              <a:t>Author: Mauro cutini,Carlo Bisagila,Massimo Brambilla,Andrea Bragaglio,Federico pallottino,Alberto Assirelli,Elio Romano,Alessandro Montaghi,Elisabetta Leo,Marco PEzzola,claudio Maroni,Paolo Menesatti.</a:t>
            </a:r>
            <a:endParaRPr sz="1800"/>
          </a:p>
        </p:txBody>
      </p:sp>
      <p:sp>
        <p:nvSpPr>
          <p:cNvPr id="56" name="Google Shape;56;p13"/>
          <p:cNvSpPr txBox="1"/>
          <p:nvPr/>
        </p:nvSpPr>
        <p:spPr>
          <a:xfrm>
            <a:off x="794300" y="3013850"/>
            <a:ext cx="8484600" cy="79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chemeClr val="lt1"/>
                </a:solidFill>
                <a:latin typeface="Proxima Nova"/>
                <a:ea typeface="Proxima Nova"/>
                <a:cs typeface="Proxima Nova"/>
                <a:sym typeface="Proxima Nova"/>
              </a:rPr>
              <a:t>Presented by Ashiful hasan </a:t>
            </a:r>
            <a:endParaRPr sz="1800"/>
          </a:p>
        </p:txBody>
      </p:sp>
      <p:sp>
        <p:nvSpPr>
          <p:cNvPr id="57" name="Google Shape;5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Introduction </a:t>
            </a:r>
            <a:endParaRPr sz="3600"/>
          </a:p>
        </p:txBody>
      </p:sp>
      <p:sp>
        <p:nvSpPr>
          <p:cNvPr id="63" name="Google Shape;63;p14"/>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This research is conducted</a:t>
            </a:r>
            <a:r>
              <a:rPr lang="en" sz="2400"/>
              <a:t> about precise </a:t>
            </a:r>
            <a:r>
              <a:rPr lang="en" sz="2400"/>
              <a:t>agriculture</a:t>
            </a:r>
            <a:r>
              <a:rPr lang="en" sz="2400"/>
              <a:t> farmer </a:t>
            </a:r>
            <a:r>
              <a:rPr lang="en" sz="2400"/>
              <a:t>experience</a:t>
            </a:r>
            <a:r>
              <a:rPr lang="en" sz="2400"/>
              <a:t> on digital </a:t>
            </a:r>
            <a:r>
              <a:rPr lang="en" sz="2400"/>
              <a:t>agriculture,how important their training about their digital agriculture for precise agriculture,The Virtual reality how important and how helps in precise agriculture.</a:t>
            </a:r>
            <a:endParaRPr sz="2400"/>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265500" y="1816950"/>
            <a:ext cx="4045200" cy="150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Related study </a:t>
            </a:r>
            <a:endParaRPr/>
          </a:p>
        </p:txBody>
      </p:sp>
      <p:sp>
        <p:nvSpPr>
          <p:cNvPr id="70" name="Google Shape;70;p15"/>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AutoNum type="arabicPeriod"/>
            </a:pPr>
            <a:r>
              <a:rPr lang="en" sz="2400"/>
              <a:t>Immersive technology</a:t>
            </a:r>
            <a:endParaRPr sz="2400"/>
          </a:p>
          <a:p>
            <a:pPr indent="-381000" lvl="0" marL="457200" rtl="0" algn="l">
              <a:spcBef>
                <a:spcPts val="0"/>
              </a:spcBef>
              <a:spcAft>
                <a:spcPts val="0"/>
              </a:spcAft>
              <a:buSzPts val="2400"/>
              <a:buAutoNum type="arabicPeriod"/>
            </a:pPr>
            <a:r>
              <a:rPr lang="en" sz="2400"/>
              <a:t>Driving </a:t>
            </a:r>
            <a:r>
              <a:rPr lang="en" sz="2400"/>
              <a:t>simulators</a:t>
            </a:r>
            <a:endParaRPr sz="2400"/>
          </a:p>
          <a:p>
            <a:pPr indent="-381000" lvl="0" marL="457200" rtl="0" algn="l">
              <a:spcBef>
                <a:spcPts val="0"/>
              </a:spcBef>
              <a:spcAft>
                <a:spcPts val="0"/>
              </a:spcAft>
              <a:buSzPts val="2400"/>
              <a:buAutoNum type="arabicPeriod"/>
            </a:pPr>
            <a:r>
              <a:rPr lang="en" sz="2400"/>
              <a:t>Virtual </a:t>
            </a:r>
            <a:r>
              <a:rPr lang="en" sz="2400"/>
              <a:t>environment</a:t>
            </a:r>
            <a:r>
              <a:rPr lang="en" sz="2400"/>
              <a:t> </a:t>
            </a:r>
            <a:endParaRPr sz="2400"/>
          </a:p>
          <a:p>
            <a:pPr indent="-381000" lvl="0" marL="457200" rtl="0" algn="l">
              <a:spcBef>
                <a:spcPts val="0"/>
              </a:spcBef>
              <a:spcAft>
                <a:spcPts val="0"/>
              </a:spcAft>
              <a:buSzPts val="2400"/>
              <a:buAutoNum type="arabicPeriod"/>
            </a:pPr>
            <a:r>
              <a:rPr lang="en" sz="2400"/>
              <a:t>Digital twin</a:t>
            </a:r>
            <a:endParaRPr sz="2400"/>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Research</a:t>
            </a:r>
            <a:endParaRPr sz="3600"/>
          </a:p>
        </p:txBody>
      </p:sp>
      <p:sp>
        <p:nvSpPr>
          <p:cNvPr id="77" name="Google Shape;77;p16"/>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the present research aims to realize a tractor driving simulator intended to recreate the process innovation introduced by PA and quantify the relevant benefits</a:t>
            </a:r>
            <a:endParaRPr sz="2400"/>
          </a:p>
          <a:p>
            <a:pPr indent="-381000" lvl="0" marL="457200" rtl="0" algn="l">
              <a:spcBef>
                <a:spcPts val="1600"/>
              </a:spcBef>
              <a:spcAft>
                <a:spcPts val="0"/>
              </a:spcAft>
              <a:buSzPts val="2400"/>
              <a:buAutoNum type="arabicPeriod"/>
            </a:pPr>
            <a:r>
              <a:rPr lang="en" sz="2400"/>
              <a:t>Energy consumption analysis</a:t>
            </a:r>
            <a:endParaRPr sz="2400"/>
          </a:p>
          <a:p>
            <a:pPr indent="-381000" lvl="0" marL="457200" rtl="0" algn="l">
              <a:spcBef>
                <a:spcPts val="0"/>
              </a:spcBef>
              <a:spcAft>
                <a:spcPts val="0"/>
              </a:spcAft>
              <a:buSzPts val="2400"/>
              <a:buAutoNum type="arabicPeriod"/>
            </a:pPr>
            <a:r>
              <a:rPr lang="en" sz="2400"/>
              <a:t>Optimization/update</a:t>
            </a:r>
            <a:endParaRPr sz="2400"/>
          </a:p>
          <a:p>
            <a:pPr indent="-381000" lvl="0" marL="457200" rtl="0" algn="l">
              <a:spcBef>
                <a:spcPts val="0"/>
              </a:spcBef>
              <a:spcAft>
                <a:spcPts val="0"/>
              </a:spcAft>
              <a:buSzPts val="2400"/>
              <a:buAutoNum type="arabicPeriod"/>
            </a:pPr>
            <a:r>
              <a:rPr lang="en" sz="2400"/>
              <a:t>Behavior analysis user operation guide</a:t>
            </a:r>
            <a:endParaRPr sz="2400"/>
          </a:p>
          <a:p>
            <a:pPr indent="-381000" lvl="0" marL="457200" rtl="0" algn="l">
              <a:spcBef>
                <a:spcPts val="0"/>
              </a:spcBef>
              <a:spcAft>
                <a:spcPts val="0"/>
              </a:spcAft>
              <a:buSzPts val="2400"/>
              <a:buAutoNum type="arabicPeriod"/>
            </a:pPr>
            <a:r>
              <a:rPr lang="en" sz="2400"/>
              <a:t>Technology integration</a:t>
            </a:r>
            <a:endParaRPr sz="2400"/>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265500" y="1816950"/>
            <a:ext cx="4045200" cy="150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r>
              <a:rPr lang="en"/>
              <a:t>Requirements</a:t>
            </a:r>
            <a:r>
              <a:rPr lang="en"/>
              <a:t> of </a:t>
            </a:r>
            <a:r>
              <a:rPr lang="en"/>
              <a:t>simulation</a:t>
            </a:r>
            <a:endParaRPr/>
          </a:p>
        </p:txBody>
      </p:sp>
      <p:sp>
        <p:nvSpPr>
          <p:cNvPr id="84" name="Google Shape;84;p17"/>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298450" lvl="0" marL="457200" rtl="0" algn="l">
              <a:spcBef>
                <a:spcPts val="1200"/>
              </a:spcBef>
              <a:spcAft>
                <a:spcPts val="0"/>
              </a:spcAft>
              <a:buClr>
                <a:schemeClr val="dk1"/>
              </a:buClr>
              <a:buSzPts val="1100"/>
              <a:buAutoNum type="arabicPeriod"/>
            </a:pPr>
            <a:r>
              <a:rPr b="1" lang="en" sz="1100">
                <a:solidFill>
                  <a:schemeClr val="dk1"/>
                </a:solidFill>
              </a:rPr>
              <a:t>Dynamics of the vehicle similar to an agricultural tractor</a:t>
            </a:r>
            <a:endParaRPr b="1"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Monitoring tractor forces exchanged with the ground</a:t>
            </a:r>
            <a:endParaRPr b="1"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Replication of engine behavior and related fuel consumption</a:t>
            </a:r>
            <a:endParaRPr b="1"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Simulation of the main pillars of precision agriculture (PA)</a:t>
            </a:r>
            <a:endParaRPr b="1"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Driving position layout</a:t>
            </a:r>
            <a:endParaRPr b="1"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Operating conditions</a:t>
            </a:r>
            <a:endParaRPr b="1" sz="1100">
              <a:solidFill>
                <a:schemeClr val="dk1"/>
              </a:solidFill>
            </a:endParaRPr>
          </a:p>
          <a:p>
            <a:pPr indent="0" lvl="0" marL="457200" rtl="0" algn="l">
              <a:spcBef>
                <a:spcPts val="1200"/>
              </a:spcBef>
              <a:spcAft>
                <a:spcPts val="200"/>
              </a:spcAft>
              <a:buNone/>
            </a:pPr>
            <a:r>
              <a:t/>
            </a:r>
            <a:endParaRPr b="1" sz="1100">
              <a:solidFill>
                <a:schemeClr val="dk1"/>
              </a:solidFill>
            </a:endParaRPr>
          </a:p>
        </p:txBody>
      </p:sp>
      <p:sp>
        <p:nvSpPr>
          <p:cNvPr id="85" name="Google Shape;8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265500" y="1816950"/>
            <a:ext cx="4045200" cy="150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Result</a:t>
            </a:r>
            <a:endParaRPr/>
          </a:p>
        </p:txBody>
      </p:sp>
      <p:sp>
        <p:nvSpPr>
          <p:cNvPr id="91" name="Google Shape;91;p1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298450" lvl="0" marL="457200" rtl="0" algn="l">
              <a:spcBef>
                <a:spcPts val="1200"/>
              </a:spcBef>
              <a:spcAft>
                <a:spcPts val="0"/>
              </a:spcAft>
              <a:buClr>
                <a:schemeClr val="dk1"/>
              </a:buClr>
              <a:buSzPts val="1100"/>
              <a:buAutoNum type="arabicPeriod"/>
            </a:pPr>
            <a:r>
              <a:rPr b="1" lang="en" sz="1100">
                <a:solidFill>
                  <a:schemeClr val="dk1"/>
                </a:solidFill>
              </a:rPr>
              <a:t>The Driving Position Layout</a:t>
            </a:r>
            <a:endParaRPr b="1"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 The Virtual Machines</a:t>
            </a:r>
            <a:endParaRPr b="1"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The Operating Conditions</a:t>
            </a:r>
            <a:endParaRPr b="1"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The Co-Simulation Software</a:t>
            </a:r>
            <a:endParaRPr b="1"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Vehicle Dynamics</a:t>
            </a:r>
            <a:endParaRPr b="1" sz="1100">
              <a:solidFill>
                <a:schemeClr val="dk1"/>
              </a:solidFill>
            </a:endParaRPr>
          </a:p>
          <a:p>
            <a:pPr indent="0" lvl="0" marL="457200" rtl="0" algn="l">
              <a:spcBef>
                <a:spcPts val="1200"/>
              </a:spcBef>
              <a:spcAft>
                <a:spcPts val="0"/>
              </a:spcAft>
              <a:buNone/>
            </a:pPr>
            <a:r>
              <a:t/>
            </a:r>
            <a:endParaRPr b="1" sz="1100">
              <a:solidFill>
                <a:schemeClr val="dk1"/>
              </a:solidFill>
            </a:endParaRPr>
          </a:p>
          <a:p>
            <a:pPr indent="0" lvl="0" marL="457200" rtl="0" algn="l">
              <a:spcBef>
                <a:spcPts val="1200"/>
              </a:spcBef>
              <a:spcAft>
                <a:spcPts val="200"/>
              </a:spcAft>
              <a:buNone/>
            </a:pPr>
            <a:r>
              <a:t/>
            </a:r>
            <a:endParaRPr b="1" sz="1100">
              <a:solidFill>
                <a:schemeClr val="dk1"/>
              </a:solidFill>
            </a:endParaRPr>
          </a:p>
        </p:txBody>
      </p:sp>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14025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Figure of result data based on research</a:t>
            </a:r>
            <a:endParaRPr sz="3600"/>
          </a:p>
        </p:txBody>
      </p:sp>
      <p:sp>
        <p:nvSpPr>
          <p:cNvPr id="98" name="Google Shape;98;p19"/>
          <p:cNvSpPr txBox="1"/>
          <p:nvPr>
            <p:ph idx="1" type="body"/>
          </p:nvPr>
        </p:nvSpPr>
        <p:spPr>
          <a:xfrm>
            <a:off x="311700" y="1396375"/>
            <a:ext cx="8520600" cy="309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2400"/>
          </a:p>
        </p:txBody>
      </p:sp>
      <p:sp>
        <p:nvSpPr>
          <p:cNvPr id="99" name="Google Shape;9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0" name="Google Shape;100;p19"/>
          <p:cNvPicPr preferRelativeResize="0"/>
          <p:nvPr/>
        </p:nvPicPr>
        <p:blipFill>
          <a:blip r:embed="rId3">
            <a:alphaModFix/>
          </a:blip>
          <a:stretch>
            <a:fillRect/>
          </a:stretch>
        </p:blipFill>
        <p:spPr>
          <a:xfrm>
            <a:off x="431950" y="1396375"/>
            <a:ext cx="3408975" cy="1402425"/>
          </a:xfrm>
          <a:prstGeom prst="rect">
            <a:avLst/>
          </a:prstGeom>
          <a:noFill/>
          <a:ln>
            <a:noFill/>
          </a:ln>
        </p:spPr>
      </p:pic>
      <p:pic>
        <p:nvPicPr>
          <p:cNvPr id="101" name="Google Shape;101;p19"/>
          <p:cNvPicPr preferRelativeResize="0"/>
          <p:nvPr/>
        </p:nvPicPr>
        <p:blipFill>
          <a:blip r:embed="rId4">
            <a:alphaModFix/>
          </a:blip>
          <a:stretch>
            <a:fillRect/>
          </a:stretch>
        </p:blipFill>
        <p:spPr>
          <a:xfrm>
            <a:off x="4675900" y="1443550"/>
            <a:ext cx="3513625" cy="1402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51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Tractor in experiments</a:t>
            </a:r>
            <a:endParaRPr sz="3600"/>
          </a:p>
        </p:txBody>
      </p:sp>
      <p:sp>
        <p:nvSpPr>
          <p:cNvPr id="107" name="Google Shape;107;p20"/>
          <p:cNvSpPr txBox="1"/>
          <p:nvPr>
            <p:ph idx="1" type="body"/>
          </p:nvPr>
        </p:nvSpPr>
        <p:spPr>
          <a:xfrm>
            <a:off x="183450" y="1226050"/>
            <a:ext cx="8520600" cy="317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a:t>
            </a:r>
            <a:endParaRPr sz="2400"/>
          </a:p>
        </p:txBody>
      </p:sp>
      <p:sp>
        <p:nvSpPr>
          <p:cNvPr id="108" name="Google Shape;10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9" name="Google Shape;109;p20"/>
          <p:cNvPicPr preferRelativeResize="0"/>
          <p:nvPr/>
        </p:nvPicPr>
        <p:blipFill>
          <a:blip r:embed="rId3">
            <a:alphaModFix/>
          </a:blip>
          <a:stretch>
            <a:fillRect/>
          </a:stretch>
        </p:blipFill>
        <p:spPr>
          <a:xfrm>
            <a:off x="371000" y="1084775"/>
            <a:ext cx="3675364" cy="2014150"/>
          </a:xfrm>
          <a:prstGeom prst="rect">
            <a:avLst/>
          </a:prstGeom>
          <a:noFill/>
          <a:ln>
            <a:noFill/>
          </a:ln>
        </p:spPr>
      </p:pic>
      <p:pic>
        <p:nvPicPr>
          <p:cNvPr id="110" name="Google Shape;110;p20"/>
          <p:cNvPicPr preferRelativeResize="0"/>
          <p:nvPr/>
        </p:nvPicPr>
        <p:blipFill>
          <a:blip r:embed="rId4">
            <a:alphaModFix/>
          </a:blip>
          <a:stretch>
            <a:fillRect/>
          </a:stretch>
        </p:blipFill>
        <p:spPr>
          <a:xfrm>
            <a:off x="2764125" y="3226025"/>
            <a:ext cx="3209217" cy="1830800"/>
          </a:xfrm>
          <a:prstGeom prst="rect">
            <a:avLst/>
          </a:prstGeom>
          <a:noFill/>
          <a:ln>
            <a:noFill/>
          </a:ln>
        </p:spPr>
      </p:pic>
      <p:pic>
        <p:nvPicPr>
          <p:cNvPr id="111" name="Google Shape;111;p20"/>
          <p:cNvPicPr preferRelativeResize="0"/>
          <p:nvPr/>
        </p:nvPicPr>
        <p:blipFill>
          <a:blip r:embed="rId5">
            <a:alphaModFix/>
          </a:blip>
          <a:stretch>
            <a:fillRect/>
          </a:stretch>
        </p:blipFill>
        <p:spPr>
          <a:xfrm>
            <a:off x="4160400" y="1084775"/>
            <a:ext cx="3905225" cy="2014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idx="4294967295" type="title"/>
          </p:nvPr>
        </p:nvSpPr>
        <p:spPr>
          <a:xfrm>
            <a:off x="311700" y="709050"/>
            <a:ext cx="3890100" cy="372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Conclusion</a:t>
            </a:r>
            <a:endParaRPr sz="3200"/>
          </a:p>
          <a:p>
            <a:pPr indent="0" lvl="0" marL="0" rtl="0" algn="l">
              <a:lnSpc>
                <a:spcPct val="115000"/>
              </a:lnSpc>
              <a:spcBef>
                <a:spcPts val="1600"/>
              </a:spcBef>
              <a:spcAft>
                <a:spcPts val="1600"/>
              </a:spcAft>
              <a:buNone/>
            </a:pPr>
            <a:r>
              <a:rPr lang="en" sz="1100"/>
              <a:t>A human-in-the-loop approach was evaluated in the development of a simulator for precision agriculture. A static simulator (SimAgri) was purpose designed realized reproducing an agricultural tractor driving environment and used to emulate in-field operations. Vehicle and implement dynamics models have been implemented and correlated with experimental data. A software developed for PA simulation (AgriSI</a:t>
            </a:r>
            <a:r>
              <a:rPr baseline="30000" lang="en" sz="1100"/>
              <a:t>©</a:t>
            </a:r>
            <a:r>
              <a:rPr lang="en" sz="1100"/>
              <a:t>) was used to quantify and rank operations’ results between several variants. The tool has been demonstrated to be effective in reproducing real tests and will be adopted for training tasks and to investigate the advantages of digital agriculture</a:t>
            </a:r>
            <a:endParaRPr sz="3600"/>
          </a:p>
        </p:txBody>
      </p:sp>
      <p:sp>
        <p:nvSpPr>
          <p:cNvPr id="117" name="Google Shape;117;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8" name="Google Shape;118;p21"/>
          <p:cNvPicPr preferRelativeResize="0"/>
          <p:nvPr/>
        </p:nvPicPr>
        <p:blipFill>
          <a:blip r:embed="rId3">
            <a:alphaModFix/>
          </a:blip>
          <a:stretch>
            <a:fillRect/>
          </a:stretch>
        </p:blipFill>
        <p:spPr>
          <a:xfrm>
            <a:off x="4622475" y="119000"/>
            <a:ext cx="4335225" cy="1424050"/>
          </a:xfrm>
          <a:prstGeom prst="rect">
            <a:avLst/>
          </a:prstGeom>
          <a:noFill/>
          <a:ln>
            <a:noFill/>
          </a:ln>
        </p:spPr>
      </p:pic>
      <p:pic>
        <p:nvPicPr>
          <p:cNvPr id="119" name="Google Shape;119;p21"/>
          <p:cNvPicPr preferRelativeResize="0"/>
          <p:nvPr/>
        </p:nvPicPr>
        <p:blipFill>
          <a:blip r:embed="rId4">
            <a:alphaModFix/>
          </a:blip>
          <a:stretch>
            <a:fillRect/>
          </a:stretch>
        </p:blipFill>
        <p:spPr>
          <a:xfrm>
            <a:off x="4639425" y="1588575"/>
            <a:ext cx="4369126" cy="1343900"/>
          </a:xfrm>
          <a:prstGeom prst="rect">
            <a:avLst/>
          </a:prstGeom>
          <a:noFill/>
          <a:ln>
            <a:noFill/>
          </a:ln>
        </p:spPr>
      </p:pic>
      <p:pic>
        <p:nvPicPr>
          <p:cNvPr id="120" name="Google Shape;120;p21"/>
          <p:cNvPicPr preferRelativeResize="0"/>
          <p:nvPr/>
        </p:nvPicPr>
        <p:blipFill>
          <a:blip r:embed="rId5">
            <a:alphaModFix/>
          </a:blip>
          <a:stretch>
            <a:fillRect/>
          </a:stretch>
        </p:blipFill>
        <p:spPr>
          <a:xfrm>
            <a:off x="4622475" y="2978000"/>
            <a:ext cx="4335225" cy="1550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