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60"/>
  </p:notesMasterIdLst>
  <p:handoutMasterIdLst>
    <p:handoutMasterId r:id="rId61"/>
  </p:handoutMasterIdLst>
  <p:sldIdLst>
    <p:sldId id="256" r:id="rId2"/>
    <p:sldId id="321" r:id="rId3"/>
    <p:sldId id="366" r:id="rId4"/>
    <p:sldId id="369" r:id="rId5"/>
    <p:sldId id="368" r:id="rId6"/>
    <p:sldId id="371" r:id="rId7"/>
    <p:sldId id="370" r:id="rId8"/>
    <p:sldId id="372" r:id="rId9"/>
    <p:sldId id="388" r:id="rId10"/>
    <p:sldId id="376" r:id="rId11"/>
    <p:sldId id="377" r:id="rId12"/>
    <p:sldId id="378" r:id="rId13"/>
    <p:sldId id="389" r:id="rId14"/>
    <p:sldId id="390" r:id="rId15"/>
    <p:sldId id="316" r:id="rId16"/>
    <p:sldId id="379" r:id="rId17"/>
    <p:sldId id="350" r:id="rId18"/>
    <p:sldId id="365" r:id="rId19"/>
    <p:sldId id="334" r:id="rId20"/>
    <p:sldId id="380" r:id="rId21"/>
    <p:sldId id="320" r:id="rId22"/>
    <p:sldId id="347" r:id="rId23"/>
    <p:sldId id="349" r:id="rId24"/>
    <p:sldId id="338" r:id="rId25"/>
    <p:sldId id="339" r:id="rId26"/>
    <p:sldId id="340" r:id="rId27"/>
    <p:sldId id="341" r:id="rId28"/>
    <p:sldId id="342" r:id="rId29"/>
    <p:sldId id="343" r:id="rId30"/>
    <p:sldId id="344" r:id="rId31"/>
    <p:sldId id="345" r:id="rId32"/>
    <p:sldId id="346" r:id="rId33"/>
    <p:sldId id="352" r:id="rId34"/>
    <p:sldId id="353" r:id="rId35"/>
    <p:sldId id="354" r:id="rId36"/>
    <p:sldId id="355" r:id="rId37"/>
    <p:sldId id="356" r:id="rId38"/>
    <p:sldId id="312" r:id="rId39"/>
    <p:sldId id="313" r:id="rId40"/>
    <p:sldId id="357" r:id="rId41"/>
    <p:sldId id="386" r:id="rId42"/>
    <p:sldId id="358" r:id="rId43"/>
    <p:sldId id="361" r:id="rId44"/>
    <p:sldId id="385" r:id="rId45"/>
    <p:sldId id="384" r:id="rId46"/>
    <p:sldId id="363" r:id="rId47"/>
    <p:sldId id="324" r:id="rId48"/>
    <p:sldId id="325" r:id="rId49"/>
    <p:sldId id="326" r:id="rId50"/>
    <p:sldId id="327" r:id="rId51"/>
    <p:sldId id="328" r:id="rId52"/>
    <p:sldId id="329" r:id="rId53"/>
    <p:sldId id="348" r:id="rId54"/>
    <p:sldId id="364" r:id="rId55"/>
    <p:sldId id="383" r:id="rId56"/>
    <p:sldId id="374" r:id="rId57"/>
    <p:sldId id="375" r:id="rId58"/>
    <p:sldId id="387" r:id="rId5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424" autoAdjust="0"/>
  </p:normalViewPr>
  <p:slideViewPr>
    <p:cSldViewPr>
      <p:cViewPr varScale="1">
        <p:scale>
          <a:sx n="83" d="100"/>
          <a:sy n="83" d="100"/>
        </p:scale>
        <p:origin x="-344" y="-1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presProps" Target="presProps.xml"/><Relationship Id="rId64" Type="http://schemas.openxmlformats.org/officeDocument/2006/relationships/viewProps" Target="viewProps.xml"/><Relationship Id="rId65" Type="http://schemas.openxmlformats.org/officeDocument/2006/relationships/theme" Target="theme/theme1.xml"/><Relationship Id="rId66"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notesMaster" Target="notesMasters/notesMaster1.xml"/><Relationship Id="rId61" Type="http://schemas.openxmlformats.org/officeDocument/2006/relationships/handoutMaster" Target="handoutMasters/handoutMaster1.xml"/><Relationship Id="rId62"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D523167-D651-1341-BE1A-3C13994F1415}" type="datetimeFigureOut">
              <a:rPr lang="en-US" smtClean="0"/>
              <a:t>8/20/15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A6A2D99-615D-0346-AFB8-A1E33B80090F}" type="slidenum">
              <a:rPr lang="en-US" smtClean="0"/>
              <a:t>‹#›</a:t>
            </a:fld>
            <a:endParaRPr lang="en-US"/>
          </a:p>
        </p:txBody>
      </p:sp>
    </p:spTree>
    <p:extLst>
      <p:ext uri="{BB962C8B-B14F-4D97-AF65-F5344CB8AC3E}">
        <p14:creationId xmlns:p14="http://schemas.microsoft.com/office/powerpoint/2010/main" val="28682658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EB1334-7277-4ACD-95FC-5C6991D86FB9}" type="datetimeFigureOut">
              <a:rPr lang="zh-CN" altLang="en-US" smtClean="0"/>
              <a:t>8/20/15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F17138-F3BA-460F-BD51-F5665E4EDF7A}" type="slidenum">
              <a:rPr lang="zh-CN" altLang="en-US" smtClean="0"/>
              <a:t>‹#›</a:t>
            </a:fld>
            <a:endParaRPr lang="zh-CN" altLang="en-US"/>
          </a:p>
        </p:txBody>
      </p:sp>
    </p:spTree>
    <p:extLst>
      <p:ext uri="{BB962C8B-B14F-4D97-AF65-F5344CB8AC3E}">
        <p14:creationId xmlns:p14="http://schemas.microsoft.com/office/powerpoint/2010/main" val="135862344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F17138-F3BA-460F-BD51-F5665E4EDF7A}" type="slidenum">
              <a:rPr lang="zh-CN" altLang="en-US" smtClean="0"/>
              <a:t>34</a:t>
            </a:fld>
            <a:endParaRPr lang="zh-CN" altLang="en-US"/>
          </a:p>
        </p:txBody>
      </p:sp>
    </p:spTree>
    <p:extLst>
      <p:ext uri="{BB962C8B-B14F-4D97-AF65-F5344CB8AC3E}">
        <p14:creationId xmlns:p14="http://schemas.microsoft.com/office/powerpoint/2010/main" val="3216681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F17138-F3BA-460F-BD51-F5665E4EDF7A}" type="slidenum">
              <a:rPr lang="zh-CN" altLang="en-US" smtClean="0"/>
              <a:t>35</a:t>
            </a:fld>
            <a:endParaRPr lang="zh-CN" altLang="en-US"/>
          </a:p>
        </p:txBody>
      </p:sp>
    </p:spTree>
    <p:extLst>
      <p:ext uri="{BB962C8B-B14F-4D97-AF65-F5344CB8AC3E}">
        <p14:creationId xmlns:p14="http://schemas.microsoft.com/office/powerpoint/2010/main" val="2468388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F17138-F3BA-460F-BD51-F5665E4EDF7A}" type="slidenum">
              <a:rPr lang="zh-CN" altLang="en-US" smtClean="0"/>
              <a:t>36</a:t>
            </a:fld>
            <a:endParaRPr lang="zh-CN" altLang="en-US"/>
          </a:p>
        </p:txBody>
      </p:sp>
    </p:spTree>
    <p:extLst>
      <p:ext uri="{BB962C8B-B14F-4D97-AF65-F5344CB8AC3E}">
        <p14:creationId xmlns:p14="http://schemas.microsoft.com/office/powerpoint/2010/main" val="15147311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F17138-F3BA-460F-BD51-F5665E4EDF7A}" type="slidenum">
              <a:rPr lang="zh-CN" altLang="en-US" smtClean="0"/>
              <a:t>37</a:t>
            </a:fld>
            <a:endParaRPr lang="zh-CN" altLang="en-US"/>
          </a:p>
        </p:txBody>
      </p:sp>
    </p:spTree>
    <p:extLst>
      <p:ext uri="{BB962C8B-B14F-4D97-AF65-F5344CB8AC3E}">
        <p14:creationId xmlns:p14="http://schemas.microsoft.com/office/powerpoint/2010/main" val="26499588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F17138-F3BA-460F-BD51-F5665E4EDF7A}" type="slidenum">
              <a:rPr lang="zh-CN" altLang="en-US" smtClean="0"/>
              <a:t>55</a:t>
            </a:fld>
            <a:endParaRPr lang="zh-CN" altLang="en-US"/>
          </a:p>
        </p:txBody>
      </p:sp>
    </p:spTree>
    <p:extLst>
      <p:ext uri="{BB962C8B-B14F-4D97-AF65-F5344CB8AC3E}">
        <p14:creationId xmlns:p14="http://schemas.microsoft.com/office/powerpoint/2010/main" val="1360055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9"/>
          <p:cNvSpPr/>
          <p:nvPr/>
        </p:nvSpPr>
        <p:spPr>
          <a:xfrm flipV="1">
            <a:off x="5410200" y="3810000"/>
            <a:ext cx="3733800" cy="90488"/>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zh-CN" altLang="zh-CN" smtClean="0">
              <a:solidFill>
                <a:srgbClr val="FFFFFF"/>
              </a:solidFill>
              <a:latin typeface="Georgia" panose="02040502050405020303" pitchFamily="18" charset="0"/>
            </a:endParaRPr>
          </a:p>
        </p:txBody>
      </p:sp>
      <p:sp>
        <p:nvSpPr>
          <p:cNvPr id="5" name="Rectangle 20"/>
          <p:cNvSpPr/>
          <p:nvPr/>
        </p:nvSpPr>
        <p:spPr>
          <a:xfrm flipV="1">
            <a:off x="5410200" y="3897313"/>
            <a:ext cx="3733800" cy="19208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zh-CN" altLang="zh-CN" smtClean="0">
              <a:solidFill>
                <a:srgbClr val="FFFFFF"/>
              </a:solidFill>
              <a:latin typeface="Georgia" panose="02040502050405020303" pitchFamily="18" charset="0"/>
            </a:endParaRPr>
          </a:p>
        </p:txBody>
      </p:sp>
      <p:sp>
        <p:nvSpPr>
          <p:cNvPr id="6" name="Rectangle 23"/>
          <p:cNvSpPr/>
          <p:nvPr/>
        </p:nvSpPr>
        <p:spPr>
          <a:xfrm flipV="1">
            <a:off x="5410200" y="4114800"/>
            <a:ext cx="3733800"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zh-CN" altLang="zh-CN" smtClean="0">
              <a:solidFill>
                <a:srgbClr val="FFFFFF"/>
              </a:solidFill>
              <a:latin typeface="Georgia" panose="02040502050405020303" pitchFamily="18" charset="0"/>
            </a:endParaRPr>
          </a:p>
        </p:txBody>
      </p:sp>
      <p:sp>
        <p:nvSpPr>
          <p:cNvPr id="7" name="Rectangle 24"/>
          <p:cNvSpPr/>
          <p:nvPr/>
        </p:nvSpPr>
        <p:spPr>
          <a:xfrm flipV="1">
            <a:off x="5410200" y="4164013"/>
            <a:ext cx="1965325" cy="19050"/>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zh-CN" altLang="zh-CN" smtClean="0">
              <a:solidFill>
                <a:srgbClr val="FFFFFF"/>
              </a:solidFill>
              <a:latin typeface="Georgia" panose="02040502050405020303" pitchFamily="18" charset="0"/>
            </a:endParaRPr>
          </a:p>
        </p:txBody>
      </p:sp>
      <p:sp>
        <p:nvSpPr>
          <p:cNvPr id="10" name="Rectangle 25"/>
          <p:cNvSpPr/>
          <p:nvPr/>
        </p:nvSpPr>
        <p:spPr>
          <a:xfrm flipV="1">
            <a:off x="5410200" y="4198938"/>
            <a:ext cx="1965325"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zh-CN" altLang="zh-CN" smtClean="0">
              <a:solidFill>
                <a:srgbClr val="FFFFFF"/>
              </a:solidFill>
              <a:latin typeface="Georgia" panose="02040502050405020303" pitchFamily="18" charset="0"/>
            </a:endParaRPr>
          </a:p>
        </p:txBody>
      </p:sp>
      <p:sp useBgFill="1">
        <p:nvSpPr>
          <p:cNvPr id="11" name="Rounded Rectangle 26"/>
          <p:cNvSpPr/>
          <p:nvPr/>
        </p:nvSpPr>
        <p:spPr bwMode="white">
          <a:xfrm>
            <a:off x="5410200" y="3962400"/>
            <a:ext cx="3063875" cy="26988"/>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zh-CN" altLang="zh-CN" smtClean="0">
              <a:solidFill>
                <a:srgbClr val="FFFFFF"/>
              </a:solidFill>
              <a:latin typeface="Georgia" panose="02040502050405020303" pitchFamily="18" charset="0"/>
            </a:endParaRPr>
          </a:p>
        </p:txBody>
      </p:sp>
      <p:sp useBgFill="1">
        <p:nvSpPr>
          <p:cNvPr id="12" name="Rounded Rectangle 40"/>
          <p:cNvSpPr/>
          <p:nvPr/>
        </p:nvSpPr>
        <p:spPr bwMode="white">
          <a:xfrm>
            <a:off x="7377113" y="4060825"/>
            <a:ext cx="1600200" cy="36513"/>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zh-CN" altLang="zh-CN" smtClean="0">
              <a:solidFill>
                <a:srgbClr val="FFFFFF"/>
              </a:solidFill>
              <a:latin typeface="Georgia" panose="02040502050405020303" pitchFamily="18" charset="0"/>
            </a:endParaRPr>
          </a:p>
        </p:txBody>
      </p:sp>
      <p:sp>
        <p:nvSpPr>
          <p:cNvPr id="13" name="Rectangle 41"/>
          <p:cNvSpPr/>
          <p:nvPr/>
        </p:nvSpPr>
        <p:spPr>
          <a:xfrm>
            <a:off x="0" y="3649663"/>
            <a:ext cx="9144000" cy="2444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zh-CN" altLang="zh-CN" smtClean="0">
              <a:solidFill>
                <a:srgbClr val="FFFFFF"/>
              </a:solidFill>
              <a:latin typeface="Georgia" panose="02040502050405020303" pitchFamily="18" charset="0"/>
            </a:endParaRPr>
          </a:p>
        </p:txBody>
      </p:sp>
      <p:sp>
        <p:nvSpPr>
          <p:cNvPr id="14" name="Rectangle 42"/>
          <p:cNvSpPr/>
          <p:nvPr/>
        </p:nvSpPr>
        <p:spPr>
          <a:xfrm>
            <a:off x="0" y="3675063"/>
            <a:ext cx="9144000" cy="1412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zh-CN" altLang="zh-CN" smtClean="0">
              <a:solidFill>
                <a:srgbClr val="FFFFFF"/>
              </a:solidFill>
              <a:latin typeface="Georgia" panose="02040502050405020303" pitchFamily="18" charset="0"/>
            </a:endParaRPr>
          </a:p>
        </p:txBody>
      </p:sp>
      <p:sp>
        <p:nvSpPr>
          <p:cNvPr id="15" name="Rectangle 43"/>
          <p:cNvSpPr/>
          <p:nvPr/>
        </p:nvSpPr>
        <p:spPr>
          <a:xfrm flipV="1">
            <a:off x="6413500" y="3643313"/>
            <a:ext cx="2730500" cy="247650"/>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zh-CN" altLang="zh-CN" smtClean="0">
              <a:solidFill>
                <a:srgbClr val="FFFFFF"/>
              </a:solidFill>
              <a:latin typeface="Georgia" panose="02040502050405020303" pitchFamily="18" charset="0"/>
            </a:endParaRPr>
          </a:p>
        </p:txBody>
      </p:sp>
      <p:sp>
        <p:nvSpPr>
          <p:cNvPr id="16" name="Rectangle 44"/>
          <p:cNvSpPr/>
          <p:nvPr/>
        </p:nvSpPr>
        <p:spPr>
          <a:xfrm>
            <a:off x="0" y="0"/>
            <a:ext cx="9144000" cy="370205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zh-CN" altLang="zh-CN" smtClean="0">
              <a:solidFill>
                <a:srgbClr val="FFFFFF"/>
              </a:solidFill>
              <a:latin typeface="Georgia" panose="02040502050405020303" pitchFamily="18" charset="0"/>
            </a:endParaRPr>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lang="en-US" smtClean="0"/>
              <a:t>Click to edit Master title style</a:t>
            </a:r>
            <a:endParaRPr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17" name="Date Placeholder 27"/>
          <p:cNvSpPr>
            <a:spLocks noGrp="1"/>
          </p:cNvSpPr>
          <p:nvPr>
            <p:ph type="dt" sz="half" idx="10"/>
          </p:nvPr>
        </p:nvSpPr>
        <p:spPr>
          <a:xfrm>
            <a:off x="6705600" y="4206875"/>
            <a:ext cx="960438" cy="457200"/>
          </a:xfrm>
        </p:spPr>
        <p:txBody>
          <a:bodyPr/>
          <a:lstStyle>
            <a:lvl1pPr>
              <a:defRPr/>
            </a:lvl1pPr>
          </a:lstStyle>
          <a:p>
            <a:pPr>
              <a:defRPr/>
            </a:pPr>
            <a:endParaRPr lang="zh-CN" altLang="zh-CN"/>
          </a:p>
        </p:txBody>
      </p:sp>
      <p:sp>
        <p:nvSpPr>
          <p:cNvPr id="18" name="Footer Placeholder 16"/>
          <p:cNvSpPr>
            <a:spLocks noGrp="1"/>
          </p:cNvSpPr>
          <p:nvPr>
            <p:ph type="ftr" sz="quarter" idx="11"/>
          </p:nvPr>
        </p:nvSpPr>
        <p:spPr>
          <a:xfrm>
            <a:off x="5410200" y="4205288"/>
            <a:ext cx="1295400" cy="457200"/>
          </a:xfrm>
        </p:spPr>
        <p:txBody>
          <a:bodyPr/>
          <a:lstStyle>
            <a:lvl1pPr>
              <a:defRPr/>
            </a:lvl1pPr>
          </a:lstStyle>
          <a:p>
            <a:pPr>
              <a:defRPr/>
            </a:pPr>
            <a:endParaRPr lang="zh-CN" altLang="zh-CN"/>
          </a:p>
        </p:txBody>
      </p:sp>
      <p:sp>
        <p:nvSpPr>
          <p:cNvPr id="19" name="Slide Number Placeholder 28"/>
          <p:cNvSpPr>
            <a:spLocks noGrp="1"/>
          </p:cNvSpPr>
          <p:nvPr>
            <p:ph type="sldNum" sz="quarter" idx="12"/>
          </p:nvPr>
        </p:nvSpPr>
        <p:spPr>
          <a:xfrm>
            <a:off x="8320088" y="1588"/>
            <a:ext cx="747712" cy="365125"/>
          </a:xfrm>
        </p:spPr>
        <p:txBody>
          <a:bodyPr/>
          <a:lstStyle>
            <a:lvl1pPr>
              <a:defRPr>
                <a:solidFill>
                  <a:schemeClr val="bg1"/>
                </a:solidFill>
              </a:defRPr>
            </a:lvl1pPr>
          </a:lstStyle>
          <a:p>
            <a:pPr>
              <a:defRPr/>
            </a:pPr>
            <a:fld id="{A803E979-0FB6-4117-9477-FF2B7807990A}" type="slidenum">
              <a:rPr lang="en-US" altLang="zh-CN"/>
              <a:pPr>
                <a:defRPr/>
              </a:pPr>
              <a:t>‹#›</a:t>
            </a:fld>
            <a:endParaRPr lang="en-US" altLang="zh-CN" dirty="0"/>
          </a:p>
        </p:txBody>
      </p:sp>
    </p:spTree>
    <p:extLst>
      <p:ext uri="{BB962C8B-B14F-4D97-AF65-F5344CB8AC3E}">
        <p14:creationId xmlns:p14="http://schemas.microsoft.com/office/powerpoint/2010/main" val="47653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zh-CN" altLang="zh-CN"/>
          </a:p>
        </p:txBody>
      </p:sp>
      <p:sp>
        <p:nvSpPr>
          <p:cNvPr id="5" name="Footer Placeholder 2"/>
          <p:cNvSpPr>
            <a:spLocks noGrp="1"/>
          </p:cNvSpPr>
          <p:nvPr>
            <p:ph type="ftr" sz="quarter" idx="11"/>
          </p:nvPr>
        </p:nvSpPr>
        <p:spPr/>
        <p:txBody>
          <a:bodyPr/>
          <a:lstStyle>
            <a:lvl1pPr>
              <a:defRPr/>
            </a:lvl1pPr>
          </a:lstStyle>
          <a:p>
            <a:pPr>
              <a:defRPr/>
            </a:pPr>
            <a:endParaRPr lang="zh-CN" altLang="zh-CN"/>
          </a:p>
        </p:txBody>
      </p:sp>
      <p:sp>
        <p:nvSpPr>
          <p:cNvPr id="6" name="Slide Number Placeholder 22"/>
          <p:cNvSpPr>
            <a:spLocks noGrp="1"/>
          </p:cNvSpPr>
          <p:nvPr>
            <p:ph type="sldNum" sz="quarter" idx="12"/>
          </p:nvPr>
        </p:nvSpPr>
        <p:spPr/>
        <p:txBody>
          <a:bodyPr/>
          <a:lstStyle>
            <a:lvl1pPr>
              <a:defRPr/>
            </a:lvl1pPr>
          </a:lstStyle>
          <a:p>
            <a:pPr>
              <a:defRPr/>
            </a:pPr>
            <a:fld id="{BEEF3880-F26F-4A31-A2E1-5435CDBE8C69}" type="slidenum">
              <a:rPr lang="en-US" altLang="zh-CN"/>
              <a:pPr>
                <a:defRPr/>
              </a:pPr>
              <a:t>‹#›</a:t>
            </a:fld>
            <a:endParaRPr lang="en-US" altLang="zh-CN" dirty="0"/>
          </a:p>
        </p:txBody>
      </p:sp>
    </p:spTree>
    <p:extLst>
      <p:ext uri="{BB962C8B-B14F-4D97-AF65-F5344CB8AC3E}">
        <p14:creationId xmlns:p14="http://schemas.microsoft.com/office/powerpoint/2010/main" val="3458769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zh-CN" altLang="zh-CN"/>
          </a:p>
        </p:txBody>
      </p:sp>
      <p:sp>
        <p:nvSpPr>
          <p:cNvPr id="5" name="Footer Placeholder 2"/>
          <p:cNvSpPr>
            <a:spLocks noGrp="1"/>
          </p:cNvSpPr>
          <p:nvPr>
            <p:ph type="ftr" sz="quarter" idx="11"/>
          </p:nvPr>
        </p:nvSpPr>
        <p:spPr/>
        <p:txBody>
          <a:bodyPr/>
          <a:lstStyle>
            <a:lvl1pPr>
              <a:defRPr/>
            </a:lvl1pPr>
          </a:lstStyle>
          <a:p>
            <a:pPr>
              <a:defRPr/>
            </a:pPr>
            <a:endParaRPr lang="zh-CN" altLang="zh-CN"/>
          </a:p>
        </p:txBody>
      </p:sp>
      <p:sp>
        <p:nvSpPr>
          <p:cNvPr id="6" name="Slide Number Placeholder 22"/>
          <p:cNvSpPr>
            <a:spLocks noGrp="1"/>
          </p:cNvSpPr>
          <p:nvPr>
            <p:ph type="sldNum" sz="quarter" idx="12"/>
          </p:nvPr>
        </p:nvSpPr>
        <p:spPr/>
        <p:txBody>
          <a:bodyPr/>
          <a:lstStyle>
            <a:lvl1pPr>
              <a:defRPr/>
            </a:lvl1pPr>
          </a:lstStyle>
          <a:p>
            <a:pPr>
              <a:defRPr/>
            </a:pPr>
            <a:fld id="{59A6309B-7F16-48AC-984E-62133A5871AE}" type="slidenum">
              <a:rPr lang="en-US" altLang="zh-CN"/>
              <a:pPr>
                <a:defRPr/>
              </a:pPr>
              <a:t>‹#›</a:t>
            </a:fld>
            <a:endParaRPr lang="en-US" altLang="zh-CN" dirty="0"/>
          </a:p>
        </p:txBody>
      </p:sp>
    </p:spTree>
    <p:extLst>
      <p:ext uri="{BB962C8B-B14F-4D97-AF65-F5344CB8AC3E}">
        <p14:creationId xmlns:p14="http://schemas.microsoft.com/office/powerpoint/2010/main" val="3704349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zh-CN" altLang="zh-CN"/>
          </a:p>
        </p:txBody>
      </p:sp>
      <p:sp>
        <p:nvSpPr>
          <p:cNvPr id="5" name="Footer Placeholder 2"/>
          <p:cNvSpPr>
            <a:spLocks noGrp="1"/>
          </p:cNvSpPr>
          <p:nvPr>
            <p:ph type="ftr" sz="quarter" idx="11"/>
          </p:nvPr>
        </p:nvSpPr>
        <p:spPr/>
        <p:txBody>
          <a:bodyPr/>
          <a:lstStyle>
            <a:lvl1pPr>
              <a:defRPr/>
            </a:lvl1pPr>
          </a:lstStyle>
          <a:p>
            <a:pPr>
              <a:defRPr/>
            </a:pPr>
            <a:endParaRPr lang="zh-CN" altLang="zh-CN"/>
          </a:p>
        </p:txBody>
      </p:sp>
      <p:sp>
        <p:nvSpPr>
          <p:cNvPr id="6" name="Slide Number Placeholder 22"/>
          <p:cNvSpPr>
            <a:spLocks noGrp="1"/>
          </p:cNvSpPr>
          <p:nvPr>
            <p:ph type="sldNum" sz="quarter" idx="12"/>
          </p:nvPr>
        </p:nvSpPr>
        <p:spPr/>
        <p:txBody>
          <a:bodyPr/>
          <a:lstStyle>
            <a:lvl1pPr>
              <a:defRPr/>
            </a:lvl1pPr>
          </a:lstStyle>
          <a:p>
            <a:pPr>
              <a:defRPr/>
            </a:pPr>
            <a:fld id="{F1746AF0-E156-4589-89BB-A6BFDA58195B}" type="slidenum">
              <a:rPr lang="en-US" altLang="zh-CN"/>
              <a:pPr>
                <a:defRPr/>
              </a:pPr>
              <a:t>‹#›</a:t>
            </a:fld>
            <a:endParaRPr lang="en-US" altLang="zh-CN" dirty="0"/>
          </a:p>
        </p:txBody>
      </p:sp>
    </p:spTree>
    <p:extLst>
      <p:ext uri="{BB962C8B-B14F-4D97-AF65-F5344CB8AC3E}">
        <p14:creationId xmlns:p14="http://schemas.microsoft.com/office/powerpoint/2010/main" val="832379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722313" y="3367088"/>
            <a:ext cx="7772400" cy="1509712"/>
          </a:xfrm>
        </p:spPr>
        <p:txBody>
          <a:bodyPr/>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13"/>
          <p:cNvSpPr>
            <a:spLocks noGrp="1"/>
          </p:cNvSpPr>
          <p:nvPr>
            <p:ph type="dt" sz="half" idx="10"/>
          </p:nvPr>
        </p:nvSpPr>
        <p:spPr/>
        <p:txBody>
          <a:bodyPr/>
          <a:lstStyle>
            <a:lvl1pPr>
              <a:defRPr/>
            </a:lvl1pPr>
          </a:lstStyle>
          <a:p>
            <a:pPr>
              <a:defRPr/>
            </a:pPr>
            <a:endParaRPr lang="zh-CN" altLang="zh-CN"/>
          </a:p>
        </p:txBody>
      </p:sp>
      <p:sp>
        <p:nvSpPr>
          <p:cNvPr id="5" name="Footer Placeholder 2"/>
          <p:cNvSpPr>
            <a:spLocks noGrp="1"/>
          </p:cNvSpPr>
          <p:nvPr>
            <p:ph type="ftr" sz="quarter" idx="11"/>
          </p:nvPr>
        </p:nvSpPr>
        <p:spPr/>
        <p:txBody>
          <a:bodyPr/>
          <a:lstStyle>
            <a:lvl1pPr>
              <a:defRPr/>
            </a:lvl1pPr>
          </a:lstStyle>
          <a:p>
            <a:pPr>
              <a:defRPr/>
            </a:pPr>
            <a:endParaRPr lang="zh-CN" altLang="zh-CN"/>
          </a:p>
        </p:txBody>
      </p:sp>
      <p:sp>
        <p:nvSpPr>
          <p:cNvPr id="6" name="Slide Number Placeholder 22"/>
          <p:cNvSpPr>
            <a:spLocks noGrp="1"/>
          </p:cNvSpPr>
          <p:nvPr>
            <p:ph type="sldNum" sz="quarter" idx="12"/>
          </p:nvPr>
        </p:nvSpPr>
        <p:spPr/>
        <p:txBody>
          <a:bodyPr/>
          <a:lstStyle>
            <a:lvl1pPr>
              <a:defRPr/>
            </a:lvl1pPr>
          </a:lstStyle>
          <a:p>
            <a:pPr>
              <a:defRPr/>
            </a:pPr>
            <a:fld id="{1F69D2E8-DDC5-40DF-8E9B-30B216F4B5DF}" type="slidenum">
              <a:rPr lang="en-US" altLang="zh-CN"/>
              <a:pPr>
                <a:defRPr/>
              </a:pPr>
              <a:t>‹#›</a:t>
            </a:fld>
            <a:endParaRPr lang="en-US" altLang="zh-CN" dirty="0"/>
          </a:p>
        </p:txBody>
      </p:sp>
    </p:spTree>
    <p:extLst>
      <p:ext uri="{BB962C8B-B14F-4D97-AF65-F5344CB8AC3E}">
        <p14:creationId xmlns:p14="http://schemas.microsoft.com/office/powerpoint/2010/main" val="1134787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endParaRPr lang="zh-CN" altLang="zh-CN"/>
          </a:p>
        </p:txBody>
      </p:sp>
      <p:sp>
        <p:nvSpPr>
          <p:cNvPr id="6" name="Footer Placeholder 2"/>
          <p:cNvSpPr>
            <a:spLocks noGrp="1"/>
          </p:cNvSpPr>
          <p:nvPr>
            <p:ph type="ftr" sz="quarter" idx="11"/>
          </p:nvPr>
        </p:nvSpPr>
        <p:spPr/>
        <p:txBody>
          <a:bodyPr/>
          <a:lstStyle>
            <a:lvl1pPr>
              <a:defRPr/>
            </a:lvl1pPr>
          </a:lstStyle>
          <a:p>
            <a:pPr>
              <a:defRPr/>
            </a:pPr>
            <a:endParaRPr lang="zh-CN" altLang="zh-CN"/>
          </a:p>
        </p:txBody>
      </p:sp>
      <p:sp>
        <p:nvSpPr>
          <p:cNvPr id="7" name="Slide Number Placeholder 22"/>
          <p:cNvSpPr>
            <a:spLocks noGrp="1"/>
          </p:cNvSpPr>
          <p:nvPr>
            <p:ph type="sldNum" sz="quarter" idx="12"/>
          </p:nvPr>
        </p:nvSpPr>
        <p:spPr/>
        <p:txBody>
          <a:bodyPr/>
          <a:lstStyle>
            <a:lvl1pPr>
              <a:defRPr/>
            </a:lvl1pPr>
          </a:lstStyle>
          <a:p>
            <a:pPr>
              <a:defRPr/>
            </a:pPr>
            <a:fld id="{18BF780B-46DF-4825-ADA2-3F6D5F4DCBC4}" type="slidenum">
              <a:rPr lang="en-US" altLang="zh-CN"/>
              <a:pPr>
                <a:defRPr/>
              </a:pPr>
              <a:t>‹#›</a:t>
            </a:fld>
            <a:endParaRPr lang="en-US" altLang="zh-CN" dirty="0"/>
          </a:p>
        </p:txBody>
      </p:sp>
    </p:spTree>
    <p:extLst>
      <p:ext uri="{BB962C8B-B14F-4D97-AF65-F5344CB8AC3E}">
        <p14:creationId xmlns:p14="http://schemas.microsoft.com/office/powerpoint/2010/main" val="4170270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lstStyle>
            <a:lvl1pPr>
              <a:defRPr sz="4000" b="0" i="0" cap="none" baseline="0"/>
            </a:lvl1pPr>
          </a:lstStyle>
          <a:p>
            <a:r>
              <a:rPr lang="en-US" smtClean="0"/>
              <a:t>Click to edit Master title style</a:t>
            </a:r>
            <a:endParaRPr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pPr>
              <a:defRPr/>
            </a:pPr>
            <a:endParaRPr lang="zh-CN" altLang="zh-CN"/>
          </a:p>
        </p:txBody>
      </p:sp>
      <p:sp>
        <p:nvSpPr>
          <p:cNvPr id="8" name="Footer Placeholder 2"/>
          <p:cNvSpPr>
            <a:spLocks noGrp="1"/>
          </p:cNvSpPr>
          <p:nvPr>
            <p:ph type="ftr" sz="quarter" idx="11"/>
          </p:nvPr>
        </p:nvSpPr>
        <p:spPr/>
        <p:txBody>
          <a:bodyPr/>
          <a:lstStyle>
            <a:lvl1pPr>
              <a:defRPr/>
            </a:lvl1pPr>
          </a:lstStyle>
          <a:p>
            <a:pPr>
              <a:defRPr/>
            </a:pPr>
            <a:endParaRPr lang="zh-CN" altLang="zh-CN"/>
          </a:p>
        </p:txBody>
      </p:sp>
      <p:sp>
        <p:nvSpPr>
          <p:cNvPr id="9" name="Slide Number Placeholder 22"/>
          <p:cNvSpPr>
            <a:spLocks noGrp="1"/>
          </p:cNvSpPr>
          <p:nvPr>
            <p:ph type="sldNum" sz="quarter" idx="12"/>
          </p:nvPr>
        </p:nvSpPr>
        <p:spPr/>
        <p:txBody>
          <a:bodyPr/>
          <a:lstStyle>
            <a:lvl1pPr>
              <a:defRPr/>
            </a:lvl1pPr>
          </a:lstStyle>
          <a:p>
            <a:pPr>
              <a:defRPr/>
            </a:pPr>
            <a:fld id="{08329A8B-B5A4-4016-B773-790F41357D0F}" type="slidenum">
              <a:rPr lang="en-US" altLang="zh-CN"/>
              <a:pPr>
                <a:defRPr/>
              </a:pPr>
              <a:t>‹#›</a:t>
            </a:fld>
            <a:endParaRPr lang="en-US" altLang="zh-CN" dirty="0"/>
          </a:p>
        </p:txBody>
      </p:sp>
    </p:spTree>
    <p:extLst>
      <p:ext uri="{BB962C8B-B14F-4D97-AF65-F5344CB8AC3E}">
        <p14:creationId xmlns:p14="http://schemas.microsoft.com/office/powerpoint/2010/main" val="1254811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lstStyle>
            <a:lvl1pPr>
              <a:defRPr sz="4000">
                <a:solidFill>
                  <a:schemeClr val="tx2"/>
                </a:solidFill>
              </a:defRPr>
            </a:lvl1pPr>
          </a:lstStyle>
          <a:p>
            <a:r>
              <a:rPr lang="en-US" smtClean="0"/>
              <a:t>Click to edit Master title style</a:t>
            </a:r>
            <a:endParaRPr lang="en-US"/>
          </a:p>
        </p:txBody>
      </p:sp>
      <p:sp>
        <p:nvSpPr>
          <p:cNvPr id="3" name="Date Placeholder 2"/>
          <p:cNvSpPr>
            <a:spLocks noGrp="1"/>
          </p:cNvSpPr>
          <p:nvPr>
            <p:ph type="dt" sz="half" idx="10"/>
          </p:nvPr>
        </p:nvSpPr>
        <p:spPr>
          <a:xfrm>
            <a:off x="6583363" y="612775"/>
            <a:ext cx="957262" cy="457200"/>
          </a:xfrm>
        </p:spPr>
        <p:txBody>
          <a:bodyPr/>
          <a:lstStyle>
            <a:lvl1pPr>
              <a:defRPr/>
            </a:lvl1pPr>
          </a:lstStyle>
          <a:p>
            <a:pPr>
              <a:defRPr/>
            </a:pPr>
            <a:endParaRPr lang="zh-CN" altLang="zh-CN"/>
          </a:p>
        </p:txBody>
      </p:sp>
      <p:sp>
        <p:nvSpPr>
          <p:cNvPr id="4" name="Footer Placeholder 3"/>
          <p:cNvSpPr>
            <a:spLocks noGrp="1"/>
          </p:cNvSpPr>
          <p:nvPr>
            <p:ph type="ftr" sz="quarter" idx="11"/>
          </p:nvPr>
        </p:nvSpPr>
        <p:spPr/>
        <p:txBody>
          <a:bodyPr/>
          <a:lstStyle>
            <a:lvl1pPr>
              <a:defRPr/>
            </a:lvl1pPr>
          </a:lstStyle>
          <a:p>
            <a:pPr>
              <a:defRPr/>
            </a:pPr>
            <a:endParaRPr lang="zh-CN" altLang="zh-CN"/>
          </a:p>
        </p:txBody>
      </p:sp>
      <p:sp>
        <p:nvSpPr>
          <p:cNvPr id="5" name="Slide Number Placeholder 4"/>
          <p:cNvSpPr>
            <a:spLocks noGrp="1"/>
          </p:cNvSpPr>
          <p:nvPr>
            <p:ph type="sldNum" sz="quarter" idx="12"/>
          </p:nvPr>
        </p:nvSpPr>
        <p:spPr/>
        <p:txBody>
          <a:bodyPr/>
          <a:lstStyle>
            <a:lvl1pPr>
              <a:defRPr/>
            </a:lvl1pPr>
          </a:lstStyle>
          <a:p>
            <a:pPr>
              <a:defRPr/>
            </a:pPr>
            <a:fld id="{E012D2D8-286B-424F-9FF6-6FF6DDCCA5C5}" type="slidenum">
              <a:rPr lang="en-US" altLang="zh-CN"/>
              <a:pPr>
                <a:defRPr/>
              </a:pPr>
              <a:t>‹#›</a:t>
            </a:fld>
            <a:endParaRPr lang="en-US" altLang="zh-CN" dirty="0"/>
          </a:p>
        </p:txBody>
      </p:sp>
    </p:spTree>
    <p:extLst>
      <p:ext uri="{BB962C8B-B14F-4D97-AF65-F5344CB8AC3E}">
        <p14:creationId xmlns:p14="http://schemas.microsoft.com/office/powerpoint/2010/main" val="3219246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endParaRPr lang="zh-CN" altLang="zh-CN"/>
          </a:p>
        </p:txBody>
      </p:sp>
      <p:sp>
        <p:nvSpPr>
          <p:cNvPr id="3" name="Footer Placeholder 2"/>
          <p:cNvSpPr>
            <a:spLocks noGrp="1"/>
          </p:cNvSpPr>
          <p:nvPr>
            <p:ph type="ftr" sz="quarter" idx="11"/>
          </p:nvPr>
        </p:nvSpPr>
        <p:spPr/>
        <p:txBody>
          <a:bodyPr/>
          <a:lstStyle>
            <a:lvl1pPr>
              <a:defRPr/>
            </a:lvl1pPr>
          </a:lstStyle>
          <a:p>
            <a:pPr>
              <a:defRPr/>
            </a:pPr>
            <a:endParaRPr lang="zh-CN" altLang="zh-CN"/>
          </a:p>
        </p:txBody>
      </p:sp>
      <p:sp>
        <p:nvSpPr>
          <p:cNvPr id="4" name="Slide Number Placeholder 22"/>
          <p:cNvSpPr>
            <a:spLocks noGrp="1"/>
          </p:cNvSpPr>
          <p:nvPr>
            <p:ph type="sldNum" sz="quarter" idx="12"/>
          </p:nvPr>
        </p:nvSpPr>
        <p:spPr/>
        <p:txBody>
          <a:bodyPr/>
          <a:lstStyle>
            <a:lvl1pPr>
              <a:defRPr/>
            </a:lvl1pPr>
          </a:lstStyle>
          <a:p>
            <a:pPr>
              <a:defRPr/>
            </a:pPr>
            <a:fld id="{1B1E1B3C-DCCC-4FE4-AD8C-138DFAC29D3F}" type="slidenum">
              <a:rPr lang="en-US" altLang="zh-CN"/>
              <a:pPr>
                <a:defRPr/>
              </a:pPr>
              <a:t>‹#›</a:t>
            </a:fld>
            <a:endParaRPr lang="en-US" altLang="zh-CN" dirty="0"/>
          </a:p>
        </p:txBody>
      </p:sp>
    </p:spTree>
    <p:extLst>
      <p:ext uri="{BB962C8B-B14F-4D97-AF65-F5344CB8AC3E}">
        <p14:creationId xmlns:p14="http://schemas.microsoft.com/office/powerpoint/2010/main" val="749808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lang="en-US" smtClean="0"/>
              <a:t>Click to edit Master title style</a:t>
            </a:r>
            <a:endParaRPr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endParaRPr lang="zh-CN" altLang="zh-CN"/>
          </a:p>
        </p:txBody>
      </p:sp>
      <p:sp>
        <p:nvSpPr>
          <p:cNvPr id="6" name="Footer Placeholder 2"/>
          <p:cNvSpPr>
            <a:spLocks noGrp="1"/>
          </p:cNvSpPr>
          <p:nvPr>
            <p:ph type="ftr" sz="quarter" idx="11"/>
          </p:nvPr>
        </p:nvSpPr>
        <p:spPr/>
        <p:txBody>
          <a:bodyPr/>
          <a:lstStyle>
            <a:lvl1pPr>
              <a:defRPr/>
            </a:lvl1pPr>
          </a:lstStyle>
          <a:p>
            <a:pPr>
              <a:defRPr/>
            </a:pPr>
            <a:endParaRPr lang="zh-CN" altLang="zh-CN"/>
          </a:p>
        </p:txBody>
      </p:sp>
      <p:sp>
        <p:nvSpPr>
          <p:cNvPr id="7" name="Slide Number Placeholder 22"/>
          <p:cNvSpPr>
            <a:spLocks noGrp="1"/>
          </p:cNvSpPr>
          <p:nvPr>
            <p:ph type="sldNum" sz="quarter" idx="12"/>
          </p:nvPr>
        </p:nvSpPr>
        <p:spPr/>
        <p:txBody>
          <a:bodyPr/>
          <a:lstStyle>
            <a:lvl1pPr>
              <a:defRPr/>
            </a:lvl1pPr>
          </a:lstStyle>
          <a:p>
            <a:pPr>
              <a:defRPr/>
            </a:pPr>
            <a:fld id="{929D6B3E-500F-4BEA-87B1-A85534789B97}" type="slidenum">
              <a:rPr lang="en-US" altLang="zh-CN"/>
              <a:pPr>
                <a:defRPr/>
              </a:pPr>
              <a:t>‹#›</a:t>
            </a:fld>
            <a:endParaRPr lang="en-US" altLang="zh-CN" dirty="0"/>
          </a:p>
        </p:txBody>
      </p:sp>
    </p:spTree>
    <p:extLst>
      <p:ext uri="{BB962C8B-B14F-4D97-AF65-F5344CB8AC3E}">
        <p14:creationId xmlns:p14="http://schemas.microsoft.com/office/powerpoint/2010/main" val="3398793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normAutofit/>
          </a:bodyPr>
          <a:lstStyle>
            <a:lvl1pPr marL="0" indent="0">
              <a:buNone/>
              <a:defRPr sz="3200"/>
            </a:lvl1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6088443" y="3274308"/>
            <a:ext cx="2590800" cy="2516489"/>
          </a:xfrm>
        </p:spPr>
        <p:txBody>
          <a:bodyPr lIns="0" tIns="0" rIns="45720"/>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5" name="Date Placeholder 13"/>
          <p:cNvSpPr>
            <a:spLocks noGrp="1"/>
          </p:cNvSpPr>
          <p:nvPr>
            <p:ph type="dt" sz="half" idx="10"/>
          </p:nvPr>
        </p:nvSpPr>
        <p:spPr/>
        <p:txBody>
          <a:bodyPr/>
          <a:lstStyle>
            <a:lvl1pPr>
              <a:defRPr/>
            </a:lvl1pPr>
          </a:lstStyle>
          <a:p>
            <a:pPr>
              <a:defRPr/>
            </a:pPr>
            <a:endParaRPr lang="zh-CN" altLang="zh-CN"/>
          </a:p>
        </p:txBody>
      </p:sp>
      <p:sp>
        <p:nvSpPr>
          <p:cNvPr id="6" name="Footer Placeholder 2"/>
          <p:cNvSpPr>
            <a:spLocks noGrp="1"/>
          </p:cNvSpPr>
          <p:nvPr>
            <p:ph type="ftr" sz="quarter" idx="11"/>
          </p:nvPr>
        </p:nvSpPr>
        <p:spPr/>
        <p:txBody>
          <a:bodyPr/>
          <a:lstStyle>
            <a:lvl1pPr>
              <a:defRPr/>
            </a:lvl1pPr>
          </a:lstStyle>
          <a:p>
            <a:pPr>
              <a:defRPr/>
            </a:pPr>
            <a:endParaRPr lang="zh-CN" altLang="zh-CN"/>
          </a:p>
        </p:txBody>
      </p:sp>
      <p:sp>
        <p:nvSpPr>
          <p:cNvPr id="7" name="Slide Number Placeholder 22"/>
          <p:cNvSpPr>
            <a:spLocks noGrp="1"/>
          </p:cNvSpPr>
          <p:nvPr>
            <p:ph type="sldNum" sz="quarter" idx="12"/>
          </p:nvPr>
        </p:nvSpPr>
        <p:spPr/>
        <p:txBody>
          <a:bodyPr/>
          <a:lstStyle>
            <a:lvl1pPr>
              <a:defRPr/>
            </a:lvl1pPr>
          </a:lstStyle>
          <a:p>
            <a:pPr>
              <a:defRPr/>
            </a:pPr>
            <a:fld id="{5E082695-8EAD-4B46-8714-AF6A8D464844}" type="slidenum">
              <a:rPr lang="en-US" altLang="zh-CN"/>
              <a:pPr>
                <a:defRPr/>
              </a:pPr>
              <a:t>‹#›</a:t>
            </a:fld>
            <a:endParaRPr lang="en-US" altLang="zh-CN" dirty="0"/>
          </a:p>
        </p:txBody>
      </p:sp>
    </p:spTree>
    <p:extLst>
      <p:ext uri="{BB962C8B-B14F-4D97-AF65-F5344CB8AC3E}">
        <p14:creationId xmlns:p14="http://schemas.microsoft.com/office/powerpoint/2010/main" val="148970714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0" y="366713"/>
            <a:ext cx="9144000" cy="8413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zh-CN" altLang="zh-CN" smtClean="0">
              <a:solidFill>
                <a:srgbClr val="FFFFFF"/>
              </a:solidFill>
              <a:latin typeface="Georgia" panose="02040502050405020303" pitchFamily="18" charset="0"/>
            </a:endParaRPr>
          </a:p>
        </p:txBody>
      </p:sp>
      <p:sp>
        <p:nvSpPr>
          <p:cNvPr id="29" name="Rectangle 28"/>
          <p:cNvSpPr/>
          <p:nvPr/>
        </p:nvSpPr>
        <p:spPr>
          <a:xfrm>
            <a:off x="0" y="0"/>
            <a:ext cx="9144000" cy="31115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zh-CN" altLang="zh-CN" smtClean="0">
              <a:solidFill>
                <a:srgbClr val="FFFFFF"/>
              </a:solidFill>
              <a:latin typeface="Georgia" panose="02040502050405020303" pitchFamily="18" charset="0"/>
            </a:endParaRPr>
          </a:p>
        </p:txBody>
      </p:sp>
      <p:sp>
        <p:nvSpPr>
          <p:cNvPr id="30" name="Rectangle 29"/>
          <p:cNvSpPr/>
          <p:nvPr/>
        </p:nvSpPr>
        <p:spPr>
          <a:xfrm>
            <a:off x="0" y="307975"/>
            <a:ext cx="9144000" cy="92075"/>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zh-CN" altLang="zh-CN" smtClean="0">
              <a:solidFill>
                <a:srgbClr val="FFFFFF"/>
              </a:solidFill>
              <a:latin typeface="Georgia" panose="02040502050405020303" pitchFamily="18" charset="0"/>
            </a:endParaRPr>
          </a:p>
        </p:txBody>
      </p:sp>
      <p:sp>
        <p:nvSpPr>
          <p:cNvPr id="31" name="Rectangle 30"/>
          <p:cNvSpPr/>
          <p:nvPr/>
        </p:nvSpPr>
        <p:spPr>
          <a:xfrm flipV="1">
            <a:off x="5410200" y="360363"/>
            <a:ext cx="3733800" cy="904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zh-CN" altLang="zh-CN" smtClean="0">
              <a:solidFill>
                <a:srgbClr val="FFFFFF"/>
              </a:solidFill>
              <a:latin typeface="Georgia" panose="02040502050405020303" pitchFamily="18" charset="0"/>
            </a:endParaRPr>
          </a:p>
        </p:txBody>
      </p:sp>
      <p:sp>
        <p:nvSpPr>
          <p:cNvPr id="32" name="Rectangle 31"/>
          <p:cNvSpPr/>
          <p:nvPr/>
        </p:nvSpPr>
        <p:spPr>
          <a:xfrm flipV="1">
            <a:off x="5410200" y="439738"/>
            <a:ext cx="3733800" cy="1809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zh-CN" altLang="zh-CN" smtClean="0">
              <a:solidFill>
                <a:srgbClr val="FFFFFF"/>
              </a:solidFill>
              <a:latin typeface="Georgia" panose="02040502050405020303" pitchFamily="18" charset="0"/>
            </a:endParaRPr>
          </a:p>
        </p:txBody>
      </p:sp>
      <p:sp useBgFill="1">
        <p:nvSpPr>
          <p:cNvPr id="33" name="Rounded Rectangle 32"/>
          <p:cNvSpPr/>
          <p:nvPr/>
        </p:nvSpPr>
        <p:spPr bwMode="white">
          <a:xfrm>
            <a:off x="5407025" y="496888"/>
            <a:ext cx="3063875" cy="28575"/>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zh-CN" altLang="zh-CN" smtClean="0">
              <a:solidFill>
                <a:srgbClr val="FFFFFF"/>
              </a:solidFill>
              <a:latin typeface="Georgia" panose="02040502050405020303" pitchFamily="18" charset="0"/>
            </a:endParaRPr>
          </a:p>
        </p:txBody>
      </p:sp>
      <p:sp useBgFill="1">
        <p:nvSpPr>
          <p:cNvPr id="34" name="Rounded Rectangle 33"/>
          <p:cNvSpPr/>
          <p:nvPr/>
        </p:nvSpPr>
        <p:spPr bwMode="white">
          <a:xfrm>
            <a:off x="7373938" y="588963"/>
            <a:ext cx="1600200" cy="3651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zh-CN" altLang="zh-CN" smtClean="0">
              <a:solidFill>
                <a:srgbClr val="FFFFFF"/>
              </a:solidFill>
              <a:latin typeface="Georgia" panose="02040502050405020303" pitchFamily="18" charset="0"/>
            </a:endParaRPr>
          </a:p>
        </p:txBody>
      </p:sp>
      <p:sp>
        <p:nvSpPr>
          <p:cNvPr id="35" name="Rectangle 34"/>
          <p:cNvSpPr/>
          <p:nvPr/>
        </p:nvSpPr>
        <p:spPr bwMode="invGray">
          <a:xfrm>
            <a:off x="9085263" y="-1588"/>
            <a:ext cx="57150"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zh-CN" altLang="zh-CN" smtClean="0">
              <a:solidFill>
                <a:srgbClr val="FFFFFF"/>
              </a:solidFill>
              <a:latin typeface="Georgia" panose="02040502050405020303" pitchFamily="18" charset="0"/>
            </a:endParaRPr>
          </a:p>
        </p:txBody>
      </p:sp>
      <p:sp>
        <p:nvSpPr>
          <p:cNvPr id="36" name="Rectangle 35"/>
          <p:cNvSpPr/>
          <p:nvPr/>
        </p:nvSpPr>
        <p:spPr bwMode="invGray">
          <a:xfrm>
            <a:off x="9043988" y="-1588"/>
            <a:ext cx="28575"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zh-CN" altLang="zh-CN" smtClean="0">
              <a:solidFill>
                <a:srgbClr val="FFFFFF"/>
              </a:solidFill>
              <a:latin typeface="Georgia" panose="02040502050405020303" pitchFamily="18" charset="0"/>
            </a:endParaRPr>
          </a:p>
        </p:txBody>
      </p:sp>
      <p:sp>
        <p:nvSpPr>
          <p:cNvPr id="37" name="Rectangle 36"/>
          <p:cNvSpPr/>
          <p:nvPr/>
        </p:nvSpPr>
        <p:spPr bwMode="invGray">
          <a:xfrm>
            <a:off x="9024938" y="-1588"/>
            <a:ext cx="9525" cy="620713"/>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zh-CN" altLang="zh-CN" smtClean="0">
              <a:solidFill>
                <a:srgbClr val="FFFFFF"/>
              </a:solidFill>
              <a:latin typeface="Georgia" panose="02040502050405020303" pitchFamily="18" charset="0"/>
            </a:endParaRPr>
          </a:p>
        </p:txBody>
      </p:sp>
      <p:sp>
        <p:nvSpPr>
          <p:cNvPr id="38" name="Rectangle 37"/>
          <p:cNvSpPr/>
          <p:nvPr/>
        </p:nvSpPr>
        <p:spPr bwMode="invGray">
          <a:xfrm>
            <a:off x="8975725" y="-1588"/>
            <a:ext cx="26988" cy="620713"/>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zh-CN" altLang="zh-CN" smtClean="0">
              <a:solidFill>
                <a:srgbClr val="FFFFFF"/>
              </a:solidFill>
              <a:latin typeface="Georgia" panose="02040502050405020303" pitchFamily="18" charset="0"/>
            </a:endParaRPr>
          </a:p>
        </p:txBody>
      </p:sp>
      <p:sp>
        <p:nvSpPr>
          <p:cNvPr id="39" name="Rectangle 38"/>
          <p:cNvSpPr/>
          <p:nvPr/>
        </p:nvSpPr>
        <p:spPr bwMode="invGray">
          <a:xfrm>
            <a:off x="8915400" y="0"/>
            <a:ext cx="55563" cy="585788"/>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zh-CN" altLang="zh-CN" smtClean="0">
              <a:solidFill>
                <a:srgbClr val="FFFFFF"/>
              </a:solidFill>
              <a:latin typeface="Georgia" panose="02040502050405020303" pitchFamily="18" charset="0"/>
            </a:endParaRPr>
          </a:p>
        </p:txBody>
      </p:sp>
      <p:sp>
        <p:nvSpPr>
          <p:cNvPr id="40" name="Rectangle 39"/>
          <p:cNvSpPr/>
          <p:nvPr/>
        </p:nvSpPr>
        <p:spPr bwMode="invGray">
          <a:xfrm>
            <a:off x="8874125" y="0"/>
            <a:ext cx="7938" cy="585788"/>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zh-CN" altLang="zh-CN" smtClean="0">
              <a:solidFill>
                <a:srgbClr val="FFFFFF"/>
              </a:solidFill>
              <a:latin typeface="Georgia" panose="02040502050405020303" pitchFamily="18" charset="0"/>
            </a:endParaRPr>
          </a:p>
        </p:txBody>
      </p:sp>
      <p:sp>
        <p:nvSpPr>
          <p:cNvPr id="1039" name="Title Placeholder 21"/>
          <p:cNvSpPr>
            <a:spLocks noGrp="1"/>
          </p:cNvSpPr>
          <p:nvPr>
            <p:ph type="title"/>
          </p:nvPr>
        </p:nvSpPr>
        <p:spPr bwMode="auto">
          <a:xfrm>
            <a:off x="457200" y="1143000"/>
            <a:ext cx="8229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40" name="Text Placeholder 12"/>
          <p:cNvSpPr>
            <a:spLocks noGrp="1"/>
          </p:cNvSpPr>
          <p:nvPr>
            <p:ph type="body" idx="1"/>
          </p:nvPr>
        </p:nvSpPr>
        <p:spPr bwMode="auto">
          <a:xfrm>
            <a:off x="457200" y="2249488"/>
            <a:ext cx="8229600"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4" name="Date Placeholder 13"/>
          <p:cNvSpPr>
            <a:spLocks noGrp="1"/>
          </p:cNvSpPr>
          <p:nvPr>
            <p:ph type="dt" sz="half" idx="2"/>
          </p:nvPr>
        </p:nvSpPr>
        <p:spPr>
          <a:xfrm>
            <a:off x="6586538" y="612775"/>
            <a:ext cx="957262"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800">
                <a:solidFill>
                  <a:schemeClr val="accent2"/>
                </a:solidFill>
              </a:defRPr>
            </a:lvl1pPr>
          </a:lstStyle>
          <a:p>
            <a:pPr>
              <a:defRPr/>
            </a:pPr>
            <a:endParaRPr lang="zh-CN" altLang="zh-CN"/>
          </a:p>
        </p:txBody>
      </p:sp>
      <p:sp>
        <p:nvSpPr>
          <p:cNvPr id="3" name="Footer Placeholder 2"/>
          <p:cNvSpPr>
            <a:spLocks noGrp="1"/>
          </p:cNvSpPr>
          <p:nvPr>
            <p:ph type="ftr" sz="quarter" idx="3"/>
          </p:nvPr>
        </p:nvSpPr>
        <p:spPr>
          <a:xfrm>
            <a:off x="5257800" y="612775"/>
            <a:ext cx="1325563"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800">
                <a:solidFill>
                  <a:schemeClr val="accent2"/>
                </a:solidFill>
              </a:defRPr>
            </a:lvl1pPr>
          </a:lstStyle>
          <a:p>
            <a:pPr>
              <a:defRPr/>
            </a:pPr>
            <a:endParaRPr lang="zh-CN" altLang="zh-CN"/>
          </a:p>
        </p:txBody>
      </p:sp>
      <p:sp>
        <p:nvSpPr>
          <p:cNvPr id="23" name="Slide Number Placeholder 22"/>
          <p:cNvSpPr>
            <a:spLocks noGrp="1"/>
          </p:cNvSpPr>
          <p:nvPr>
            <p:ph type="sldNum" sz="quarter" idx="4"/>
          </p:nvPr>
        </p:nvSpPr>
        <p:spPr>
          <a:xfrm>
            <a:off x="8174038" y="1588"/>
            <a:ext cx="762000" cy="366712"/>
          </a:xfrm>
          <a:prstGeom prst="rect">
            <a:avLst/>
          </a:prstGeom>
        </p:spPr>
        <p:txBody>
          <a:bodyPr vert="horz" wrap="square" lIns="91440" tIns="45720" rIns="91440" bIns="45720" numCol="1" anchor="b" anchorCtr="0" compatLnSpc="1">
            <a:prstTxWarp prst="textNoShape">
              <a:avLst/>
            </a:prstTxWarp>
          </a:bodyPr>
          <a:lstStyle>
            <a:lvl1pPr algn="r" eaLnBrk="1" hangingPunct="1">
              <a:defRPr>
                <a:solidFill>
                  <a:srgbClr val="FFFFFF"/>
                </a:solidFill>
              </a:defRPr>
            </a:lvl1pPr>
          </a:lstStyle>
          <a:p>
            <a:pPr>
              <a:defRPr/>
            </a:pPr>
            <a:fld id="{976588A1-681D-4F31-88EF-E82F4B340B40}" type="slidenum">
              <a:rPr lang="en-US" altLang="zh-CN"/>
              <a:pPr>
                <a:defRPr/>
              </a:pPr>
              <a:t>‹#›</a:t>
            </a:fld>
            <a:endParaRPr lang="en-US" altLang="zh-CN" dirty="0"/>
          </a:p>
        </p:txBody>
      </p:sp>
    </p:spTree>
  </p:cSld>
  <p:clrMap bg1="lt1" tx1="dk1" bg2="lt2" tx2="dk2" accent1="accent1" accent2="accent2" accent3="accent3" accent4="accent4" accent5="accent5" accent6="accent6" hlink="hlink" folHlink="folHlink"/>
  <p:sldLayoutIdLst>
    <p:sldLayoutId id="2147483783" r:id="rId1"/>
    <p:sldLayoutId id="2147483774" r:id="rId2"/>
    <p:sldLayoutId id="2147483775" r:id="rId3"/>
    <p:sldLayoutId id="2147483776" r:id="rId4"/>
    <p:sldLayoutId id="2147483777" r:id="rId5"/>
    <p:sldLayoutId id="2147483784" r:id="rId6"/>
    <p:sldLayoutId id="2147483778" r:id="rId7"/>
    <p:sldLayoutId id="2147483779" r:id="rId8"/>
    <p:sldLayoutId id="2147483780" r:id="rId9"/>
    <p:sldLayoutId id="2147483781" r:id="rId10"/>
    <p:sldLayoutId id="2147483782" r:id="rId11"/>
  </p:sldLayoutIdLst>
  <p:hf hdr="0" ftr="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Trebuchet MS" panose="020B0603020202020204" pitchFamily="34" charset="0"/>
        </a:defRPr>
      </a:lvl2pPr>
      <a:lvl3pPr algn="l" rtl="0" eaLnBrk="0" fontAlgn="base" hangingPunct="0">
        <a:spcBef>
          <a:spcPct val="0"/>
        </a:spcBef>
        <a:spcAft>
          <a:spcPct val="0"/>
        </a:spcAft>
        <a:defRPr sz="4000">
          <a:solidFill>
            <a:schemeClr val="tx2"/>
          </a:solidFill>
          <a:latin typeface="Trebuchet MS" panose="020B0603020202020204" pitchFamily="34" charset="0"/>
        </a:defRPr>
      </a:lvl3pPr>
      <a:lvl4pPr algn="l" rtl="0" eaLnBrk="0" fontAlgn="base" hangingPunct="0">
        <a:spcBef>
          <a:spcPct val="0"/>
        </a:spcBef>
        <a:spcAft>
          <a:spcPct val="0"/>
        </a:spcAft>
        <a:defRPr sz="4000">
          <a:solidFill>
            <a:schemeClr val="tx2"/>
          </a:solidFill>
          <a:latin typeface="Trebuchet MS" panose="020B0603020202020204" pitchFamily="34" charset="0"/>
        </a:defRPr>
      </a:lvl4pPr>
      <a:lvl5pPr algn="l" rtl="0" eaLnBrk="0" fontAlgn="base" hangingPunct="0">
        <a:spcBef>
          <a:spcPct val="0"/>
        </a:spcBef>
        <a:spcAft>
          <a:spcPct val="0"/>
        </a:spcAft>
        <a:defRPr sz="4000">
          <a:solidFill>
            <a:schemeClr val="tx2"/>
          </a:solidFill>
          <a:latin typeface="Trebuchet MS" panose="020B0603020202020204" pitchFamily="34" charset="0"/>
        </a:defRPr>
      </a:lvl5pPr>
      <a:lvl6pPr marL="457200" algn="l" rtl="0" fontAlgn="base">
        <a:spcBef>
          <a:spcPct val="0"/>
        </a:spcBef>
        <a:spcAft>
          <a:spcPct val="0"/>
        </a:spcAft>
        <a:defRPr sz="4000">
          <a:solidFill>
            <a:schemeClr val="tx2"/>
          </a:solidFill>
          <a:latin typeface="Trebuchet MS" panose="020B0603020202020204" pitchFamily="34" charset="0"/>
        </a:defRPr>
      </a:lvl6pPr>
      <a:lvl7pPr marL="914400" algn="l" rtl="0" fontAlgn="base">
        <a:spcBef>
          <a:spcPct val="0"/>
        </a:spcBef>
        <a:spcAft>
          <a:spcPct val="0"/>
        </a:spcAft>
        <a:defRPr sz="4000">
          <a:solidFill>
            <a:schemeClr val="tx2"/>
          </a:solidFill>
          <a:latin typeface="Trebuchet MS" panose="020B0603020202020204" pitchFamily="34" charset="0"/>
        </a:defRPr>
      </a:lvl7pPr>
      <a:lvl8pPr marL="1371600" algn="l" rtl="0" fontAlgn="base">
        <a:spcBef>
          <a:spcPct val="0"/>
        </a:spcBef>
        <a:spcAft>
          <a:spcPct val="0"/>
        </a:spcAft>
        <a:defRPr sz="4000">
          <a:solidFill>
            <a:schemeClr val="tx2"/>
          </a:solidFill>
          <a:latin typeface="Trebuchet MS" panose="020B0603020202020204" pitchFamily="34" charset="0"/>
        </a:defRPr>
      </a:lvl8pPr>
      <a:lvl9pPr marL="1828800" algn="l" rtl="0" fontAlgn="base">
        <a:spcBef>
          <a:spcPct val="0"/>
        </a:spcBef>
        <a:spcAft>
          <a:spcPct val="0"/>
        </a:spcAft>
        <a:defRPr sz="4000">
          <a:solidFill>
            <a:schemeClr val="tx2"/>
          </a:solidFill>
          <a:latin typeface="Trebuchet MS" panose="020B0603020202020204" pitchFamily="34" charset="0"/>
        </a:defRPr>
      </a:lvl9pPr>
    </p:titleStyle>
    <p:bodyStyle>
      <a:lvl1pPr marL="365125" indent="-255588" algn="l" rtl="0" eaLnBrk="0" fontAlgn="base" hangingPunct="0">
        <a:spcBef>
          <a:spcPts val="300"/>
        </a:spcBef>
        <a:spcAft>
          <a:spcPct val="0"/>
        </a:spcAft>
        <a:buClr>
          <a:srgbClr val="A04DA3"/>
        </a:buClr>
        <a:buFont typeface="Georgia" panose="02040502050405020303" pitchFamily="18" charset="0"/>
        <a:buChar char="•"/>
        <a:defRPr sz="2800" kern="1200">
          <a:solidFill>
            <a:schemeClr val="tx1"/>
          </a:solidFill>
          <a:latin typeface="+mn-lt"/>
          <a:ea typeface="+mn-ea"/>
          <a:cs typeface="+mn-cs"/>
        </a:defRPr>
      </a:lvl1pPr>
      <a:lvl2pPr marL="657225" indent="-246063" algn="l" rtl="0" eaLnBrk="0" fontAlgn="base" hangingPunct="0">
        <a:spcBef>
          <a:spcPts val="300"/>
        </a:spcBef>
        <a:spcAft>
          <a:spcPct val="0"/>
        </a:spcAft>
        <a:buClr>
          <a:schemeClr val="accent2"/>
        </a:buClr>
        <a:buFont typeface="Georgia" panose="02040502050405020303" pitchFamily="18" charset="0"/>
        <a:buChar char="▫"/>
        <a:defRPr sz="2600" kern="1200">
          <a:solidFill>
            <a:schemeClr val="accent2"/>
          </a:solidFill>
          <a:latin typeface="+mn-lt"/>
          <a:ea typeface="+mn-ea"/>
          <a:cs typeface="+mn-cs"/>
        </a:defRPr>
      </a:lvl2pPr>
      <a:lvl3pPr marL="922338" indent="-219075" algn="l" rtl="0" eaLnBrk="0" fontAlgn="base" hangingPunct="0">
        <a:spcBef>
          <a:spcPts val="300"/>
        </a:spcBef>
        <a:spcAft>
          <a:spcPct val="0"/>
        </a:spcAft>
        <a:buClr>
          <a:schemeClr val="accent1"/>
        </a:buClr>
        <a:buFont typeface="Wingdings 2" panose="05020102010507070707" pitchFamily="18" charset="2"/>
        <a:buChar char=""/>
        <a:defRPr sz="2400" kern="1200">
          <a:solidFill>
            <a:schemeClr val="accent1"/>
          </a:solidFill>
          <a:latin typeface="+mn-lt"/>
          <a:ea typeface="+mn-ea"/>
          <a:cs typeface="+mn-cs"/>
        </a:defRPr>
      </a:lvl3pPr>
      <a:lvl4pPr marL="1179513" indent="-200025" algn="l" rtl="0" eaLnBrk="0" fontAlgn="base" hangingPunct="0">
        <a:spcBef>
          <a:spcPts val="300"/>
        </a:spcBef>
        <a:spcAft>
          <a:spcPct val="0"/>
        </a:spcAft>
        <a:buClr>
          <a:schemeClr val="accent1"/>
        </a:buClr>
        <a:buFont typeface="Wingdings 2" panose="05020102010507070707" pitchFamily="18" charset="2"/>
        <a:buChar char=""/>
        <a:defRPr sz="2200" kern="1200">
          <a:solidFill>
            <a:schemeClr val="accent1"/>
          </a:solidFill>
          <a:latin typeface="+mn-lt"/>
          <a:ea typeface="+mn-ea"/>
          <a:cs typeface="+mn-cs"/>
        </a:defRPr>
      </a:lvl4pPr>
      <a:lvl5pPr marL="1389063" indent="-182563" algn="l" rtl="0" eaLnBrk="0" fontAlgn="base" hangingPunct="0">
        <a:spcBef>
          <a:spcPts val="300"/>
        </a:spcBef>
        <a:spcAft>
          <a:spcPct val="0"/>
        </a:spcAft>
        <a:buClr>
          <a:srgbClr val="A04DA3"/>
        </a:buClr>
        <a:buFont typeface="Georgia" panose="02040502050405020303" pitchFamily="18" charset="0"/>
        <a:buChar char="▫"/>
        <a:defRPr sz="2000" kern="1200">
          <a:solidFill>
            <a:srgbClr val="A04DA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jpeg"/><Relationship Id="rId4" Type="http://schemas.openxmlformats.org/officeDocument/2006/relationships/image" Target="../media/image18.jpeg"/><Relationship Id="rId5" Type="http://schemas.openxmlformats.org/officeDocument/2006/relationships/image" Target="../media/image19.jpeg"/><Relationship Id="rId6" Type="http://schemas.openxmlformats.org/officeDocument/2006/relationships/image" Target="../media/image20.jpeg"/><Relationship Id="rId7" Type="http://schemas.openxmlformats.org/officeDocument/2006/relationships/image" Target="../media/image21.jpeg"/><Relationship Id="rId1" Type="http://schemas.openxmlformats.org/officeDocument/2006/relationships/slideLayout" Target="../slideLayouts/slideLayout2.xml"/><Relationship Id="rId2" Type="http://schemas.openxmlformats.org/officeDocument/2006/relationships/image" Target="../media/image16.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gif"/><Relationship Id="rId3"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29.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0.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1.jpe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jpg"/><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gif"/><Relationship Id="rId4" Type="http://schemas.openxmlformats.org/officeDocument/2006/relationships/image" Target="../media/image11.jpeg"/><Relationship Id="rId5"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228600" y="1295400"/>
            <a:ext cx="8686800" cy="2384425"/>
          </a:xfrm>
        </p:spPr>
        <p:txBody>
          <a:bodyPr/>
          <a:lstStyle/>
          <a:p>
            <a:pPr algn="ctr" eaLnBrk="1" hangingPunct="1"/>
            <a:r>
              <a:rPr lang="zh-CN" altLang="en-US" sz="4000" dirty="0" smtClean="0"/>
              <a:t>区块链</a:t>
            </a:r>
            <a:r>
              <a:rPr lang="en-US" altLang="zh-CN" sz="4000" dirty="0" smtClean="0"/>
              <a:t>(</a:t>
            </a:r>
            <a:r>
              <a:rPr lang="en-US" altLang="zh-CN" sz="4000" dirty="0" err="1" smtClean="0"/>
              <a:t>Blockchain</a:t>
            </a:r>
            <a:r>
              <a:rPr lang="en-US" altLang="zh-CN" sz="4000" dirty="0" smtClean="0"/>
              <a:t>)</a:t>
            </a:r>
            <a:r>
              <a:rPr lang="zh-CN" altLang="en-US" sz="4000" dirty="0" smtClean="0"/>
              <a:t>技术及</a:t>
            </a:r>
            <a:r>
              <a:rPr lang="zh-CN" altLang="en-US" sz="4000" dirty="0"/>
              <a:t>全球研究</a:t>
            </a:r>
            <a:r>
              <a:rPr lang="zh-CN" altLang="en-US" sz="4000" dirty="0" smtClean="0"/>
              <a:t>、</a:t>
            </a:r>
            <a:r>
              <a:rPr lang="en-US" altLang="zh-CN" sz="4000" dirty="0" smtClean="0"/>
              <a:t/>
            </a:r>
            <a:br>
              <a:rPr lang="en-US" altLang="zh-CN" sz="4000" dirty="0" smtClean="0"/>
            </a:br>
            <a:r>
              <a:rPr lang="zh-CN" altLang="en-US" sz="4000" dirty="0" smtClean="0"/>
              <a:t>应用概括介绍</a:t>
            </a:r>
            <a:endParaRPr lang="en-US" altLang="zh-CN" sz="4000" dirty="0" smtClean="0">
              <a:ea typeface="宋体" panose="02010600030101010101" pitchFamily="2" charset="-122"/>
            </a:endParaRPr>
          </a:p>
        </p:txBody>
      </p:sp>
      <p:sp>
        <p:nvSpPr>
          <p:cNvPr id="4099" name="Rectangle 3"/>
          <p:cNvSpPr>
            <a:spLocks noGrp="1" noChangeArrowheads="1"/>
          </p:cNvSpPr>
          <p:nvPr>
            <p:ph type="subTitle" idx="1"/>
          </p:nvPr>
        </p:nvSpPr>
        <p:spPr>
          <a:xfrm>
            <a:off x="228600" y="3900488"/>
            <a:ext cx="8915400" cy="2424112"/>
          </a:xfrm>
        </p:spPr>
        <p:txBody>
          <a:bodyPr/>
          <a:lstStyle/>
          <a:p>
            <a:pPr marL="63500" eaLnBrk="1" hangingPunct="1"/>
            <a:endParaRPr lang="en-US" altLang="zh-CN" dirty="0" smtClean="0"/>
          </a:p>
          <a:p>
            <a:pPr marL="63500" eaLnBrk="1" hangingPunct="1"/>
            <a:r>
              <a:rPr lang="zh-CN" altLang="en-US" sz="3200" dirty="0">
                <a:solidFill>
                  <a:schemeClr val="tx1"/>
                </a:solidFill>
                <a:latin typeface="+mj-ea"/>
              </a:rPr>
              <a:t>蔡维德</a:t>
            </a:r>
            <a:endParaRPr lang="en-US" altLang="zh-CN" sz="3200" dirty="0">
              <a:solidFill>
                <a:schemeClr val="tx1"/>
              </a:solidFill>
              <a:latin typeface="+mj-ea"/>
            </a:endParaRPr>
          </a:p>
          <a:p>
            <a:pPr marL="63500" eaLnBrk="1" hangingPunct="1"/>
            <a:r>
              <a:rPr lang="en-US" altLang="zh-CN" dirty="0" smtClean="0"/>
              <a:t>Wei-</a:t>
            </a:r>
            <a:r>
              <a:rPr lang="en-US" altLang="zh-CN" dirty="0" err="1" smtClean="0"/>
              <a:t>Tek</a:t>
            </a:r>
            <a:r>
              <a:rPr lang="en-US" altLang="zh-CN" dirty="0" smtClean="0"/>
              <a:t> Tsai</a:t>
            </a:r>
            <a:endParaRPr lang="en-US" altLang="zh-CN" sz="2000" dirty="0" smtClean="0"/>
          </a:p>
        </p:txBody>
      </p:sp>
      <p:sp>
        <p:nvSpPr>
          <p:cNvPr id="2" name="Date Placeholder 1"/>
          <p:cNvSpPr>
            <a:spLocks noGrp="1"/>
          </p:cNvSpPr>
          <p:nvPr>
            <p:ph type="dt" sz="half" idx="10"/>
          </p:nvPr>
        </p:nvSpPr>
        <p:spPr/>
        <p:txBody>
          <a:bodyPr/>
          <a:lstStyle/>
          <a:p>
            <a:pPr>
              <a:defRPr/>
            </a:pPr>
            <a:endParaRPr lang="zh-CN" altLang="zh-CN"/>
          </a:p>
        </p:txBody>
      </p:sp>
      <p:sp>
        <p:nvSpPr>
          <p:cNvPr id="3" name="Slide Number Placeholder 2"/>
          <p:cNvSpPr>
            <a:spLocks noGrp="1"/>
          </p:cNvSpPr>
          <p:nvPr>
            <p:ph type="sldNum" sz="quarter" idx="12"/>
          </p:nvPr>
        </p:nvSpPr>
        <p:spPr/>
        <p:txBody>
          <a:bodyPr/>
          <a:lstStyle/>
          <a:p>
            <a:pPr>
              <a:defRPr/>
            </a:pPr>
            <a:fld id="{A803E979-0FB6-4117-9477-FF2B7807990A}" type="slidenum">
              <a:rPr lang="en-US" altLang="zh-CN" smtClean="0"/>
              <a:pPr>
                <a:defRPr/>
              </a:pPr>
              <a:t>1</a:t>
            </a:fld>
            <a:endParaRPr lang="en-US" altLang="zh-CN"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zh-CN" dirty="0" smtClean="0"/>
              <a:t>区块链</a:t>
            </a:r>
            <a:r>
              <a:rPr lang="en-US" altLang="zh-CN" dirty="0" smtClean="0"/>
              <a:t>: </a:t>
            </a:r>
            <a:r>
              <a:rPr lang="zh-TW" altLang="en-US" dirty="0" smtClean="0"/>
              <a:t>共享和复制分类帐</a:t>
            </a:r>
            <a:endParaRPr lang="en-US" dirty="0"/>
          </a:p>
        </p:txBody>
      </p:sp>
      <p:sp>
        <p:nvSpPr>
          <p:cNvPr id="3" name="Date Placeholder 2"/>
          <p:cNvSpPr>
            <a:spLocks noGrp="1"/>
          </p:cNvSpPr>
          <p:nvPr>
            <p:ph type="dt" sz="half" idx="10"/>
          </p:nvPr>
        </p:nvSpPr>
        <p:spPr/>
        <p:txBody>
          <a:bodyPr/>
          <a:lstStyle/>
          <a:p>
            <a:pPr>
              <a:defRPr/>
            </a:pPr>
            <a:endParaRPr lang="zh-CN" altLang="zh-CN"/>
          </a:p>
        </p:txBody>
      </p:sp>
      <p:sp>
        <p:nvSpPr>
          <p:cNvPr id="4" name="Slide Number Placeholder 3"/>
          <p:cNvSpPr>
            <a:spLocks noGrp="1"/>
          </p:cNvSpPr>
          <p:nvPr>
            <p:ph type="sldNum" sz="quarter" idx="12"/>
          </p:nvPr>
        </p:nvSpPr>
        <p:spPr/>
        <p:txBody>
          <a:bodyPr/>
          <a:lstStyle/>
          <a:p>
            <a:pPr>
              <a:defRPr/>
            </a:pPr>
            <a:fld id="{E012D2D8-286B-424F-9FF6-6FF6DDCCA5C5}" type="slidenum">
              <a:rPr lang="en-US" altLang="zh-CN" smtClean="0"/>
              <a:pPr>
                <a:defRPr/>
              </a:pPr>
              <a:t>10</a:t>
            </a:fld>
            <a:endParaRPr lang="en-US" altLang="zh-CN" dirty="0"/>
          </a:p>
        </p:txBody>
      </p:sp>
      <p:pic>
        <p:nvPicPr>
          <p:cNvPr id="5" name="Picture 4" descr="FX_P2Peer__Block_ChainV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2514600"/>
            <a:ext cx="7162800" cy="3413760"/>
          </a:xfrm>
          <a:prstGeom prst="rect">
            <a:avLst/>
          </a:prstGeom>
        </p:spPr>
      </p:pic>
    </p:spTree>
    <p:extLst>
      <p:ext uri="{BB962C8B-B14F-4D97-AF65-F5344CB8AC3E}">
        <p14:creationId xmlns:p14="http://schemas.microsoft.com/office/powerpoint/2010/main" val="338755770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区块链的概念与应</a:t>
            </a:r>
            <a:r>
              <a:rPr lang="zh-CN" altLang="en-US" dirty="0" smtClean="0"/>
              <a:t>用</a:t>
            </a:r>
            <a:endParaRPr lang="en-US" dirty="0"/>
          </a:p>
        </p:txBody>
      </p:sp>
      <p:sp>
        <p:nvSpPr>
          <p:cNvPr id="3" name="Content Placeholder 2"/>
          <p:cNvSpPr>
            <a:spLocks noGrp="1"/>
          </p:cNvSpPr>
          <p:nvPr>
            <p:ph idx="1"/>
          </p:nvPr>
        </p:nvSpPr>
        <p:spPr/>
        <p:txBody>
          <a:bodyPr/>
          <a:lstStyle/>
          <a:p>
            <a:r>
              <a:rPr lang="zh-CN" altLang="en-US" b="1" dirty="0" smtClean="0">
                <a:solidFill>
                  <a:srgbClr val="000000"/>
                </a:solidFill>
              </a:rPr>
              <a:t>安全</a:t>
            </a:r>
            <a:r>
              <a:rPr lang="zh-TW" altLang="en-US" dirty="0" smtClean="0"/>
              <a:t>的</a:t>
            </a:r>
            <a:r>
              <a:rPr lang="zh-CN" altLang="zh-CN" dirty="0" smtClean="0"/>
              <a:t>区块链</a:t>
            </a:r>
            <a:r>
              <a:rPr lang="en-US" altLang="zh-CN" dirty="0" smtClean="0"/>
              <a:t>, </a:t>
            </a:r>
            <a:r>
              <a:rPr lang="zh-TW" altLang="en-US" dirty="0" smtClean="0"/>
              <a:t>不</a:t>
            </a:r>
            <a:r>
              <a:rPr lang="zh-CN" altLang="en-US" dirty="0" smtClean="0"/>
              <a:t>是</a:t>
            </a:r>
            <a:r>
              <a:rPr lang="zh-TW" altLang="en-US" b="1" dirty="0" smtClean="0"/>
              <a:t>高</a:t>
            </a:r>
            <a:r>
              <a:rPr lang="zh-CN" altLang="en-US" b="1" dirty="0" smtClean="0"/>
              <a:t>性能</a:t>
            </a:r>
            <a:r>
              <a:rPr lang="zh-CN" altLang="zh-CN" dirty="0" smtClean="0"/>
              <a:t>区块链</a:t>
            </a:r>
            <a:endParaRPr lang="en-US" altLang="zh-CN" dirty="0"/>
          </a:p>
          <a:p>
            <a:pPr lvl="1"/>
            <a:r>
              <a:rPr lang="zh-TW" altLang="en-US" b="1" dirty="0" smtClean="0">
                <a:solidFill>
                  <a:srgbClr val="000000"/>
                </a:solidFill>
              </a:rPr>
              <a:t>没有免费的午餐</a:t>
            </a:r>
            <a:r>
              <a:rPr lang="en-US" altLang="zh-TW" dirty="0">
                <a:solidFill>
                  <a:srgbClr val="000000"/>
                </a:solidFill>
              </a:rPr>
              <a:t>:</a:t>
            </a:r>
            <a:r>
              <a:rPr lang="en-US" altLang="zh-TW" dirty="0" smtClean="0">
                <a:solidFill>
                  <a:srgbClr val="000000"/>
                </a:solidFill>
              </a:rPr>
              <a:t> </a:t>
            </a:r>
            <a:r>
              <a:rPr lang="zh-TW" altLang="en-US" dirty="0" smtClean="0">
                <a:solidFill>
                  <a:srgbClr val="000000"/>
                </a:solidFill>
              </a:rPr>
              <a:t>每一个设计</a:t>
            </a:r>
            <a:r>
              <a:rPr lang="zh-TW" altLang="en-US" dirty="0">
                <a:solidFill>
                  <a:srgbClr val="000000"/>
                </a:solidFill>
              </a:rPr>
              <a:t>目标都将导致不同的架构为其特定的</a:t>
            </a:r>
            <a:r>
              <a:rPr lang="zh-TW" altLang="en-US" dirty="0" smtClean="0">
                <a:solidFill>
                  <a:srgbClr val="000000"/>
                </a:solidFill>
              </a:rPr>
              <a:t>目标优化</a:t>
            </a:r>
            <a:r>
              <a:rPr lang="en-US" altLang="zh-TW" dirty="0" smtClean="0">
                <a:solidFill>
                  <a:srgbClr val="000000"/>
                </a:solidFill>
              </a:rPr>
              <a:t>, </a:t>
            </a:r>
            <a:r>
              <a:rPr lang="zh-CHT" altLang="en-US" dirty="0">
                <a:solidFill>
                  <a:srgbClr val="000000"/>
                </a:solidFill>
              </a:rPr>
              <a:t>其他</a:t>
            </a:r>
            <a:r>
              <a:rPr lang="zh-TW" altLang="en-US" dirty="0" smtClean="0">
                <a:solidFill>
                  <a:srgbClr val="000000"/>
                </a:solidFill>
              </a:rPr>
              <a:t>目标不被优化</a:t>
            </a:r>
            <a:endParaRPr lang="en-US" altLang="zh-TW" dirty="0" smtClean="0">
              <a:solidFill>
                <a:srgbClr val="000000"/>
              </a:solidFill>
            </a:endParaRPr>
          </a:p>
          <a:p>
            <a:r>
              <a:rPr lang="zh-CN" altLang="en-US" dirty="0" smtClean="0"/>
              <a:t>不涉及比特币的</a:t>
            </a:r>
            <a:r>
              <a:rPr lang="zh-TW" altLang="en-US" dirty="0"/>
              <a:t>数字现金</a:t>
            </a:r>
            <a:r>
              <a:rPr lang="en-US" altLang="zh-TW" dirty="0"/>
              <a:t> (digital cash</a:t>
            </a:r>
            <a:r>
              <a:rPr lang="en-US" altLang="zh-TW" dirty="0" smtClean="0"/>
              <a:t>). </a:t>
            </a:r>
            <a:r>
              <a:rPr lang="zh-TW" altLang="en-US" dirty="0" smtClean="0"/>
              <a:t>比特币有两个概念</a:t>
            </a:r>
            <a:r>
              <a:rPr lang="en-US" altLang="zh-TW" dirty="0" smtClean="0"/>
              <a:t>:</a:t>
            </a:r>
          </a:p>
          <a:p>
            <a:pPr lvl="1"/>
            <a:r>
              <a:rPr lang="en-US" altLang="zh-TW" dirty="0" smtClean="0">
                <a:solidFill>
                  <a:srgbClr val="000000"/>
                </a:solidFill>
              </a:rPr>
              <a:t>1) </a:t>
            </a:r>
            <a:r>
              <a:rPr lang="zh-TW" altLang="en-US" dirty="0" smtClean="0">
                <a:solidFill>
                  <a:srgbClr val="000000"/>
                </a:solidFill>
              </a:rPr>
              <a:t>数字现金</a:t>
            </a:r>
            <a:r>
              <a:rPr lang="en-US" altLang="zh-TW" dirty="0" smtClean="0">
                <a:solidFill>
                  <a:srgbClr val="000000"/>
                </a:solidFill>
              </a:rPr>
              <a:t> (digital cash)</a:t>
            </a:r>
            <a:r>
              <a:rPr lang="zh-TW" altLang="en-US" dirty="0" smtClean="0">
                <a:solidFill>
                  <a:srgbClr val="000000"/>
                </a:solidFill>
              </a:rPr>
              <a:t>，</a:t>
            </a:r>
            <a:r>
              <a:rPr lang="en-US" altLang="zh-TW" dirty="0" smtClean="0">
                <a:solidFill>
                  <a:srgbClr val="000000"/>
                </a:solidFill>
              </a:rPr>
              <a:t>2) </a:t>
            </a:r>
            <a:r>
              <a:rPr lang="zh-TW" altLang="en-US" dirty="0" smtClean="0">
                <a:solidFill>
                  <a:srgbClr val="000000"/>
                </a:solidFill>
              </a:rPr>
              <a:t>区块</a:t>
            </a:r>
            <a:r>
              <a:rPr lang="zh-CN" altLang="en-US" dirty="0" smtClean="0">
                <a:solidFill>
                  <a:srgbClr val="000000"/>
                </a:solidFill>
              </a:rPr>
              <a:t>链</a:t>
            </a:r>
            <a:endParaRPr lang="en-US" altLang="zh-CN" dirty="0" smtClean="0">
              <a:solidFill>
                <a:srgbClr val="000000"/>
              </a:solidFill>
            </a:endParaRPr>
          </a:p>
          <a:p>
            <a:r>
              <a:rPr lang="zh-CN" altLang="en-US" dirty="0" smtClean="0"/>
              <a:t>区块链是</a:t>
            </a:r>
            <a:r>
              <a:rPr lang="zh-CN" altLang="zh-CN" dirty="0" smtClean="0"/>
              <a:t>一个</a:t>
            </a:r>
            <a:r>
              <a:rPr lang="zh-CN" altLang="zh-CN" b="1" dirty="0">
                <a:solidFill>
                  <a:srgbClr val="FF0000"/>
                </a:solidFill>
              </a:rPr>
              <a:t>分布式</a:t>
            </a:r>
            <a:r>
              <a:rPr lang="zh-CN" altLang="en-US" b="1" dirty="0" smtClean="0">
                <a:solidFill>
                  <a:srgbClr val="FF0000"/>
                </a:solidFill>
              </a:rPr>
              <a:t>安全</a:t>
            </a:r>
            <a:r>
              <a:rPr lang="zh-CN" altLang="zh-CN" b="1" dirty="0" smtClean="0">
                <a:solidFill>
                  <a:srgbClr val="FF0000"/>
                </a:solidFill>
              </a:rPr>
              <a:t>数据库</a:t>
            </a:r>
            <a:r>
              <a:rPr lang="en-US" altLang="zh-CN" b="1" dirty="0" smtClean="0">
                <a:solidFill>
                  <a:srgbClr val="FF0000"/>
                </a:solidFill>
              </a:rPr>
              <a:t>, </a:t>
            </a:r>
            <a:r>
              <a:rPr lang="zh-TW" altLang="en-US" b="1" dirty="0" smtClean="0"/>
              <a:t>因为</a:t>
            </a:r>
            <a:r>
              <a:rPr lang="zh-TW" altLang="en-US" dirty="0"/>
              <a:t>它</a:t>
            </a:r>
            <a:r>
              <a:rPr lang="zh-CN" altLang="en-US" dirty="0" smtClean="0"/>
              <a:t>是</a:t>
            </a:r>
            <a:r>
              <a:rPr lang="zh-CN" altLang="zh-CN" dirty="0" smtClean="0"/>
              <a:t>一个</a:t>
            </a:r>
            <a:r>
              <a:rPr lang="zh-TW" altLang="en-US" b="1" dirty="0" smtClean="0">
                <a:solidFill>
                  <a:srgbClr val="FF0000"/>
                </a:solidFill>
              </a:rPr>
              <a:t>共享</a:t>
            </a:r>
            <a:r>
              <a:rPr lang="en-US" altLang="zh-TW" b="1" dirty="0" smtClean="0">
                <a:solidFill>
                  <a:srgbClr val="000000"/>
                </a:solidFill>
              </a:rPr>
              <a:t>,</a:t>
            </a:r>
            <a:r>
              <a:rPr lang="en-US" altLang="zh-TW" b="1" dirty="0" smtClean="0">
                <a:solidFill>
                  <a:srgbClr val="FF0000"/>
                </a:solidFill>
              </a:rPr>
              <a:t> </a:t>
            </a:r>
            <a:r>
              <a:rPr lang="zh-TW" altLang="en-US" b="1" dirty="0" smtClean="0">
                <a:solidFill>
                  <a:srgbClr val="FF0000"/>
                </a:solidFill>
              </a:rPr>
              <a:t>复制</a:t>
            </a:r>
            <a:r>
              <a:rPr lang="en-US" altLang="zh-TW" b="1" dirty="0" smtClean="0"/>
              <a:t>,</a:t>
            </a:r>
            <a:r>
              <a:rPr lang="en-US" altLang="zh-TW" b="1" dirty="0" smtClean="0">
                <a:solidFill>
                  <a:srgbClr val="FF0000"/>
                </a:solidFill>
              </a:rPr>
              <a:t> </a:t>
            </a:r>
            <a:r>
              <a:rPr lang="zh-TW" altLang="en-US" dirty="0" smtClean="0"/>
              <a:t>和</a:t>
            </a:r>
            <a:r>
              <a:rPr lang="zh-CN" altLang="en-US" b="1" dirty="0" smtClean="0">
                <a:solidFill>
                  <a:srgbClr val="FF0000"/>
                </a:solidFill>
              </a:rPr>
              <a:t>不可更改</a:t>
            </a:r>
            <a:r>
              <a:rPr lang="zh-TW" altLang="en-US" dirty="0" smtClean="0"/>
              <a:t>分类帐</a:t>
            </a:r>
            <a:r>
              <a:rPr lang="en-US" altLang="zh-TW" dirty="0" smtClean="0"/>
              <a:t>. </a:t>
            </a:r>
            <a:r>
              <a:rPr lang="zh-CN" altLang="en-US" b="1" dirty="0" smtClean="0">
                <a:solidFill>
                  <a:srgbClr val="000000"/>
                </a:solidFill>
              </a:rPr>
              <a:t>安全</a:t>
            </a:r>
            <a:r>
              <a:rPr lang="zh-TW" altLang="en-US" dirty="0" smtClean="0"/>
              <a:t>的</a:t>
            </a:r>
            <a:r>
              <a:rPr lang="zh-CN" altLang="en-US" dirty="0" smtClean="0"/>
              <a:t>区块链</a:t>
            </a:r>
            <a:r>
              <a:rPr lang="zh-CN" altLang="en-US" dirty="0"/>
              <a:t>是具有里程碑意义的应用技术</a:t>
            </a:r>
            <a:endParaRPr lang="en-US" altLang="zh-CN" dirty="0"/>
          </a:p>
          <a:p>
            <a:pPr marL="109537" indent="0">
              <a:buNone/>
            </a:pPr>
            <a:endParaRPr lang="en-US" altLang="zh-CN" dirty="0" smtClean="0"/>
          </a:p>
          <a:p>
            <a:endParaRPr lang="en-US" altLang="zh-CN" dirty="0" smtClean="0"/>
          </a:p>
          <a:p>
            <a:endParaRPr lang="en-US" altLang="zh-CN" dirty="0" smtClean="0"/>
          </a:p>
          <a:p>
            <a:endParaRPr lang="en-US" altLang="zh-CN" dirty="0" smtClean="0"/>
          </a:p>
          <a:p>
            <a:endParaRPr lang="en-US" dirty="0"/>
          </a:p>
        </p:txBody>
      </p:sp>
      <p:sp>
        <p:nvSpPr>
          <p:cNvPr id="4" name="Date Placeholder 3"/>
          <p:cNvSpPr>
            <a:spLocks noGrp="1"/>
          </p:cNvSpPr>
          <p:nvPr>
            <p:ph type="dt" sz="half" idx="10"/>
          </p:nvPr>
        </p:nvSpPr>
        <p:spPr/>
        <p:txBody>
          <a:bodyPr/>
          <a:lstStyle/>
          <a:p>
            <a:pPr>
              <a:defRPr/>
            </a:pPr>
            <a:endParaRPr lang="zh-CN" altLang="zh-CN"/>
          </a:p>
        </p:txBody>
      </p:sp>
      <p:sp>
        <p:nvSpPr>
          <p:cNvPr id="5" name="Slide Number Placeholder 4"/>
          <p:cNvSpPr>
            <a:spLocks noGrp="1"/>
          </p:cNvSpPr>
          <p:nvPr>
            <p:ph type="sldNum" sz="quarter" idx="12"/>
          </p:nvPr>
        </p:nvSpPr>
        <p:spPr/>
        <p:txBody>
          <a:bodyPr/>
          <a:lstStyle/>
          <a:p>
            <a:pPr>
              <a:defRPr/>
            </a:pPr>
            <a:fld id="{F1746AF0-E156-4589-89BB-A6BFDA58195B}" type="slidenum">
              <a:rPr lang="en-US" altLang="zh-CN" smtClean="0"/>
              <a:pPr>
                <a:defRPr/>
              </a:pPr>
              <a:t>11</a:t>
            </a:fld>
            <a:endParaRPr lang="en-US" altLang="zh-CN" dirty="0"/>
          </a:p>
        </p:txBody>
      </p:sp>
    </p:spTree>
    <p:extLst>
      <p:ext uri="{BB962C8B-B14F-4D97-AF65-F5344CB8AC3E}">
        <p14:creationId xmlns:p14="http://schemas.microsoft.com/office/powerpoint/2010/main" val="136249012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zh-CN" dirty="0"/>
              <a:t>区块链</a:t>
            </a:r>
            <a:r>
              <a:rPr lang="zh-CN" altLang="en-US" dirty="0" smtClean="0">
                <a:solidFill>
                  <a:srgbClr val="000000"/>
                </a:solidFill>
              </a:rPr>
              <a:t>安全性</a:t>
            </a:r>
            <a:endParaRPr lang="en-US" dirty="0"/>
          </a:p>
        </p:txBody>
      </p:sp>
      <p:sp>
        <p:nvSpPr>
          <p:cNvPr id="3" name="Content Placeholder 2"/>
          <p:cNvSpPr>
            <a:spLocks noGrp="1"/>
          </p:cNvSpPr>
          <p:nvPr>
            <p:ph idx="1"/>
          </p:nvPr>
        </p:nvSpPr>
        <p:spPr/>
        <p:txBody>
          <a:bodyPr/>
          <a:lstStyle/>
          <a:p>
            <a:r>
              <a:rPr lang="zh-CN" altLang="en-US" dirty="0"/>
              <a:t>新区块</a:t>
            </a:r>
            <a:r>
              <a:rPr lang="zh-CN" altLang="en-US" dirty="0" smtClean="0"/>
              <a:t>的生成需要经过拜占庭将军问题</a:t>
            </a:r>
            <a:r>
              <a:rPr lang="en-US" altLang="zh-CN" dirty="0" smtClean="0"/>
              <a:t> (BGP,  Byzantine General Problem) </a:t>
            </a:r>
            <a:r>
              <a:rPr lang="zh-CN" altLang="en-US" dirty="0" smtClean="0"/>
              <a:t>验证</a:t>
            </a:r>
            <a:r>
              <a:rPr lang="zh-CN" altLang="en-US" dirty="0"/>
              <a:t>，一旦生成</a:t>
            </a:r>
            <a:r>
              <a:rPr lang="en-US" altLang="zh-CN" dirty="0"/>
              <a:t>, </a:t>
            </a:r>
            <a:r>
              <a:rPr lang="zh-CN" altLang="en-US" dirty="0">
                <a:solidFill>
                  <a:srgbClr val="FF0000"/>
                </a:solidFill>
              </a:rPr>
              <a:t>所有篡改需从头至尾更改所有区块并经过</a:t>
            </a:r>
            <a:r>
              <a:rPr lang="en-US" altLang="zh-CN" dirty="0">
                <a:solidFill>
                  <a:srgbClr val="FF0000"/>
                </a:solidFill>
              </a:rPr>
              <a:t>BGP</a:t>
            </a:r>
            <a:r>
              <a:rPr lang="zh-CN" altLang="en-US" dirty="0" smtClean="0">
                <a:solidFill>
                  <a:srgbClr val="FF0000"/>
                </a:solidFill>
              </a:rPr>
              <a:t>验证</a:t>
            </a:r>
            <a:r>
              <a:rPr lang="en-US" altLang="zh-CN" dirty="0" smtClean="0">
                <a:solidFill>
                  <a:srgbClr val="FF0000"/>
                </a:solidFill>
              </a:rPr>
              <a:t>.</a:t>
            </a:r>
          </a:p>
          <a:p>
            <a:pPr marL="365125" lvl="1" indent="-255588">
              <a:buClr>
                <a:srgbClr val="A04DA3"/>
              </a:buClr>
              <a:buFont typeface="Georgia" panose="02040502050405020303" pitchFamily="18" charset="0"/>
              <a:buChar char="•"/>
            </a:pPr>
            <a:r>
              <a:rPr lang="zh-CN" altLang="en-US" dirty="0" smtClean="0">
                <a:solidFill>
                  <a:srgbClr val="000000"/>
                </a:solidFill>
              </a:rPr>
              <a:t>篡改</a:t>
            </a:r>
            <a:r>
              <a:rPr lang="zh-TW" altLang="en-US" dirty="0" smtClean="0">
                <a:solidFill>
                  <a:srgbClr val="000000"/>
                </a:solidFill>
              </a:rPr>
              <a:t>区块</a:t>
            </a:r>
            <a:r>
              <a:rPr lang="zh-CN" altLang="en-US" dirty="0" smtClean="0">
                <a:solidFill>
                  <a:srgbClr val="000000"/>
                </a:solidFill>
              </a:rPr>
              <a:t>链在</a:t>
            </a:r>
            <a:r>
              <a:rPr lang="zh-CN" altLang="en-US" dirty="0" smtClean="0">
                <a:solidFill>
                  <a:srgbClr val="FF0000"/>
                </a:solidFill>
              </a:rPr>
              <a:t>理论上可行，</a:t>
            </a:r>
            <a:r>
              <a:rPr lang="zh-CN" altLang="en-US" dirty="0" smtClean="0">
                <a:solidFill>
                  <a:srgbClr val="000000"/>
                </a:solidFill>
              </a:rPr>
              <a:t>在</a:t>
            </a:r>
            <a:r>
              <a:rPr lang="zh-CN" altLang="en-US" dirty="0" smtClean="0">
                <a:solidFill>
                  <a:srgbClr val="FF0000"/>
                </a:solidFill>
              </a:rPr>
              <a:t>实际系统中是几乎不可能的</a:t>
            </a:r>
            <a:endParaRPr lang="en-US" altLang="zh-CN" dirty="0"/>
          </a:p>
          <a:p>
            <a:endParaRPr lang="en-US" dirty="0"/>
          </a:p>
        </p:txBody>
      </p:sp>
      <p:sp>
        <p:nvSpPr>
          <p:cNvPr id="4" name="Date Placeholder 3"/>
          <p:cNvSpPr>
            <a:spLocks noGrp="1"/>
          </p:cNvSpPr>
          <p:nvPr>
            <p:ph type="dt" sz="half" idx="10"/>
          </p:nvPr>
        </p:nvSpPr>
        <p:spPr/>
        <p:txBody>
          <a:bodyPr/>
          <a:lstStyle/>
          <a:p>
            <a:pPr>
              <a:defRPr/>
            </a:pPr>
            <a:endParaRPr lang="zh-CN" altLang="zh-CN"/>
          </a:p>
        </p:txBody>
      </p:sp>
      <p:sp>
        <p:nvSpPr>
          <p:cNvPr id="5" name="Slide Number Placeholder 4"/>
          <p:cNvSpPr>
            <a:spLocks noGrp="1"/>
          </p:cNvSpPr>
          <p:nvPr>
            <p:ph type="sldNum" sz="quarter" idx="12"/>
          </p:nvPr>
        </p:nvSpPr>
        <p:spPr/>
        <p:txBody>
          <a:bodyPr/>
          <a:lstStyle/>
          <a:p>
            <a:pPr>
              <a:defRPr/>
            </a:pPr>
            <a:fld id="{F1746AF0-E156-4589-89BB-A6BFDA58195B}" type="slidenum">
              <a:rPr lang="en-US" altLang="zh-CN" smtClean="0"/>
              <a:pPr>
                <a:defRPr/>
              </a:pPr>
              <a:t>12</a:t>
            </a:fld>
            <a:endParaRPr lang="en-US" altLang="zh-CN" dirty="0"/>
          </a:p>
        </p:txBody>
      </p:sp>
    </p:spTree>
    <p:extLst>
      <p:ext uri="{BB962C8B-B14F-4D97-AF65-F5344CB8AC3E}">
        <p14:creationId xmlns:p14="http://schemas.microsoft.com/office/powerpoint/2010/main" val="789686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zh-CN" dirty="0" smtClean="0"/>
              <a:t>区块链</a:t>
            </a:r>
            <a:r>
              <a:rPr lang="zh-CN" altLang="en-US" dirty="0"/>
              <a:t>不可篡改</a:t>
            </a:r>
            <a:r>
              <a:rPr lang="zh-CN" altLang="en-US" dirty="0" smtClean="0"/>
              <a:t>性</a:t>
            </a:r>
            <a:endParaRPr lang="en-US" dirty="0"/>
          </a:p>
        </p:txBody>
      </p:sp>
      <p:sp>
        <p:nvSpPr>
          <p:cNvPr id="3" name="Content Placeholder 2"/>
          <p:cNvSpPr>
            <a:spLocks noGrp="1"/>
          </p:cNvSpPr>
          <p:nvPr>
            <p:ph idx="1"/>
          </p:nvPr>
        </p:nvSpPr>
        <p:spPr/>
        <p:txBody>
          <a:bodyPr/>
          <a:lstStyle/>
          <a:p>
            <a:r>
              <a:rPr lang="zh-CN" altLang="en-US" dirty="0" smtClean="0"/>
              <a:t>摆脱</a:t>
            </a:r>
            <a:r>
              <a:rPr lang="en-US" altLang="zh-CN" dirty="0" smtClean="0"/>
              <a:t>DB</a:t>
            </a:r>
            <a:r>
              <a:rPr lang="zh-CN" altLang="en-US" dirty="0" smtClean="0"/>
              <a:t>管理员或超级用户</a:t>
            </a:r>
            <a:r>
              <a:rPr lang="en-US" altLang="zh-CN" dirty="0" smtClean="0"/>
              <a:t> (super user)</a:t>
            </a:r>
            <a:r>
              <a:rPr lang="zh-CN" altLang="en-US" dirty="0" smtClean="0"/>
              <a:t>可以任意篡改数据的风险</a:t>
            </a:r>
            <a:endParaRPr lang="en-US" dirty="0" smtClean="0"/>
          </a:p>
          <a:p>
            <a:pPr lvl="1"/>
            <a:r>
              <a:rPr lang="zh-TW" altLang="en-US" b="1" dirty="0" smtClean="0">
                <a:solidFill>
                  <a:srgbClr val="FF0000"/>
                </a:solidFill>
              </a:rPr>
              <a:t>拜占庭将军</a:t>
            </a:r>
            <a:r>
              <a:rPr lang="en-US" altLang="zh-TW" dirty="0" smtClean="0">
                <a:solidFill>
                  <a:schemeClr val="tx1"/>
                </a:solidFill>
              </a:rPr>
              <a:t> (BGP)</a:t>
            </a:r>
            <a:r>
              <a:rPr lang="zh-TW" altLang="en-US" dirty="0" smtClean="0">
                <a:solidFill>
                  <a:schemeClr val="tx1"/>
                </a:solidFill>
              </a:rPr>
              <a:t>问题，指找到一种算法可以保证那些忠诚</a:t>
            </a:r>
            <a:r>
              <a:rPr lang="zh-TW" altLang="en-US" dirty="0">
                <a:solidFill>
                  <a:schemeClr val="tx1"/>
                </a:solidFill>
              </a:rPr>
              <a:t>的将军可以达成一致。结果表明，如果使用口头信息，当且仅当超过三分之二的将军是忠诚的时候该问题才可</a:t>
            </a:r>
            <a:r>
              <a:rPr lang="zh-TW" altLang="en-US" dirty="0" smtClean="0">
                <a:solidFill>
                  <a:schemeClr val="tx1"/>
                </a:solidFill>
              </a:rPr>
              <a:t>解。</a:t>
            </a:r>
            <a:endParaRPr lang="en-US" altLang="zh-TW" dirty="0" smtClean="0">
              <a:solidFill>
                <a:schemeClr val="tx1"/>
              </a:solidFill>
            </a:endParaRPr>
          </a:p>
          <a:p>
            <a:pPr lvl="1"/>
            <a:r>
              <a:rPr lang="zh-CN" altLang="en-US" dirty="0" smtClean="0">
                <a:solidFill>
                  <a:schemeClr val="tx1"/>
                </a:solidFill>
              </a:rPr>
              <a:t>确定</a:t>
            </a:r>
            <a:r>
              <a:rPr lang="en-US" altLang="zh-CN" dirty="0" smtClean="0">
                <a:solidFill>
                  <a:schemeClr val="tx1"/>
                </a:solidFill>
              </a:rPr>
              <a:t>BGP</a:t>
            </a:r>
            <a:r>
              <a:rPr lang="zh-CN" altLang="en-US" dirty="0" smtClean="0">
                <a:solidFill>
                  <a:schemeClr val="tx1"/>
                </a:solidFill>
              </a:rPr>
              <a:t>中需要多少个节点参与才能防止数据被恶意篡改？</a:t>
            </a:r>
            <a:endParaRPr lang="zh-TW" altLang="en-US" dirty="0">
              <a:solidFill>
                <a:schemeClr val="tx1"/>
              </a:solidFill>
            </a:endParaRPr>
          </a:p>
          <a:p>
            <a:endParaRPr lang="zh-TW" altLang="en-US" dirty="0"/>
          </a:p>
          <a:p>
            <a:endParaRPr lang="en-US" dirty="0" smtClean="0"/>
          </a:p>
          <a:p>
            <a:pPr marL="109537" indent="0">
              <a:buNone/>
            </a:pPr>
            <a:endParaRPr lang="en-US" dirty="0"/>
          </a:p>
        </p:txBody>
      </p:sp>
      <p:sp>
        <p:nvSpPr>
          <p:cNvPr id="4" name="Date Placeholder 3"/>
          <p:cNvSpPr>
            <a:spLocks noGrp="1"/>
          </p:cNvSpPr>
          <p:nvPr>
            <p:ph type="dt" sz="half" idx="10"/>
          </p:nvPr>
        </p:nvSpPr>
        <p:spPr/>
        <p:txBody>
          <a:bodyPr/>
          <a:lstStyle/>
          <a:p>
            <a:pPr>
              <a:defRPr/>
            </a:pPr>
            <a:endParaRPr lang="zh-CN" altLang="zh-CN"/>
          </a:p>
        </p:txBody>
      </p:sp>
      <p:sp>
        <p:nvSpPr>
          <p:cNvPr id="5" name="Slide Number Placeholder 4"/>
          <p:cNvSpPr>
            <a:spLocks noGrp="1"/>
          </p:cNvSpPr>
          <p:nvPr>
            <p:ph type="sldNum" sz="quarter" idx="12"/>
          </p:nvPr>
        </p:nvSpPr>
        <p:spPr/>
        <p:txBody>
          <a:bodyPr/>
          <a:lstStyle/>
          <a:p>
            <a:pPr>
              <a:defRPr/>
            </a:pPr>
            <a:fld id="{F1746AF0-E156-4589-89BB-A6BFDA58195B}" type="slidenum">
              <a:rPr lang="en-US" altLang="zh-CN" smtClean="0"/>
              <a:pPr>
                <a:defRPr/>
              </a:pPr>
              <a:t>13</a:t>
            </a:fld>
            <a:endParaRPr lang="en-US" altLang="zh-CN" dirty="0"/>
          </a:p>
        </p:txBody>
      </p:sp>
    </p:spTree>
    <p:extLst>
      <p:ext uri="{BB962C8B-B14F-4D97-AF65-F5344CB8AC3E}">
        <p14:creationId xmlns:p14="http://schemas.microsoft.com/office/powerpoint/2010/main" val="57012374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被允许的受感染系统</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3319126"/>
              </p:ext>
            </p:extLst>
          </p:nvPr>
        </p:nvGraphicFramePr>
        <p:xfrm>
          <a:off x="457200" y="2249488"/>
          <a:ext cx="8229600" cy="259588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zh-TW" altLang="en-US" dirty="0" smtClean="0"/>
                        <a:t>系统总数</a:t>
                      </a:r>
                      <a:endParaRPr lang="en-US" dirty="0"/>
                    </a:p>
                  </a:txBody>
                  <a:tcPr/>
                </a:tc>
                <a:tc>
                  <a:txBody>
                    <a:bodyPr/>
                    <a:lstStyle/>
                    <a:p>
                      <a:r>
                        <a:rPr lang="zh-TW" altLang="en-US" dirty="0" smtClean="0"/>
                        <a:t>坏系统总数</a:t>
                      </a:r>
                      <a:endParaRPr lang="en-US" dirty="0"/>
                    </a:p>
                  </a:txBody>
                  <a:tcPr/>
                </a:tc>
              </a:tr>
              <a:tr h="370840">
                <a:tc>
                  <a:txBody>
                    <a:bodyPr/>
                    <a:lstStyle/>
                    <a:p>
                      <a:r>
                        <a:rPr lang="en-US" dirty="0" smtClean="0"/>
                        <a:t>10</a:t>
                      </a:r>
                      <a:endParaRPr lang="en-US" dirty="0"/>
                    </a:p>
                  </a:txBody>
                  <a:tcPr/>
                </a:tc>
                <a:tc>
                  <a:txBody>
                    <a:bodyPr/>
                    <a:lstStyle/>
                    <a:p>
                      <a:r>
                        <a:rPr lang="en-US" dirty="0" smtClean="0"/>
                        <a:t>3</a:t>
                      </a:r>
                      <a:endParaRPr lang="en-US" dirty="0"/>
                    </a:p>
                  </a:txBody>
                  <a:tcPr/>
                </a:tc>
              </a:tr>
              <a:tr h="370840">
                <a:tc>
                  <a:txBody>
                    <a:bodyPr/>
                    <a:lstStyle/>
                    <a:p>
                      <a:r>
                        <a:rPr lang="en-US" dirty="0" smtClean="0"/>
                        <a:t>100</a:t>
                      </a:r>
                      <a:endParaRPr lang="en-US" dirty="0"/>
                    </a:p>
                  </a:txBody>
                  <a:tcPr/>
                </a:tc>
                <a:tc>
                  <a:txBody>
                    <a:bodyPr/>
                    <a:lstStyle/>
                    <a:p>
                      <a:r>
                        <a:rPr lang="en-US" dirty="0" smtClean="0"/>
                        <a:t>33</a:t>
                      </a:r>
                      <a:endParaRPr lang="en-US" dirty="0"/>
                    </a:p>
                  </a:txBody>
                  <a:tcPr/>
                </a:tc>
              </a:tr>
              <a:tr h="370840">
                <a:tc>
                  <a:txBody>
                    <a:bodyPr/>
                    <a:lstStyle/>
                    <a:p>
                      <a:r>
                        <a:rPr lang="en-US" dirty="0" smtClean="0"/>
                        <a:t>1000</a:t>
                      </a:r>
                      <a:endParaRPr lang="en-US" dirty="0"/>
                    </a:p>
                  </a:txBody>
                  <a:tcPr/>
                </a:tc>
                <a:tc>
                  <a:txBody>
                    <a:bodyPr/>
                    <a:lstStyle/>
                    <a:p>
                      <a:r>
                        <a:rPr lang="en-US" dirty="0" smtClean="0"/>
                        <a:t>333</a:t>
                      </a:r>
                      <a:endParaRPr lang="en-US" dirty="0"/>
                    </a:p>
                  </a:txBody>
                  <a:tcPr/>
                </a:tc>
              </a:tr>
              <a:tr h="370840">
                <a:tc>
                  <a:txBody>
                    <a:bodyPr/>
                    <a:lstStyle/>
                    <a:p>
                      <a:r>
                        <a:rPr lang="en-US" dirty="0" smtClean="0"/>
                        <a:t>10,000</a:t>
                      </a:r>
                      <a:endParaRPr lang="en-US" dirty="0"/>
                    </a:p>
                  </a:txBody>
                  <a:tcPr/>
                </a:tc>
                <a:tc>
                  <a:txBody>
                    <a:bodyPr/>
                    <a:lstStyle/>
                    <a:p>
                      <a:r>
                        <a:rPr lang="en-US" dirty="0" smtClean="0"/>
                        <a:t>3,333</a:t>
                      </a:r>
                      <a:endParaRPr lang="en-US" dirty="0"/>
                    </a:p>
                  </a:txBody>
                  <a:tcPr/>
                </a:tc>
              </a:tr>
              <a:tr h="370840">
                <a:tc>
                  <a:txBody>
                    <a:bodyPr/>
                    <a:lstStyle/>
                    <a:p>
                      <a:r>
                        <a:rPr lang="en-US" dirty="0" smtClean="0"/>
                        <a:t>100,000</a:t>
                      </a:r>
                      <a:endParaRPr lang="en-US" dirty="0"/>
                    </a:p>
                  </a:txBody>
                  <a:tcPr/>
                </a:tc>
                <a:tc>
                  <a:txBody>
                    <a:bodyPr/>
                    <a:lstStyle/>
                    <a:p>
                      <a:r>
                        <a:rPr lang="en-US" dirty="0" smtClean="0"/>
                        <a:t>33,333</a:t>
                      </a:r>
                      <a:endParaRPr lang="en-US" dirty="0"/>
                    </a:p>
                  </a:txBody>
                  <a:tcPr/>
                </a:tc>
              </a:tr>
              <a:tr h="370840">
                <a:tc>
                  <a:txBody>
                    <a:bodyPr/>
                    <a:lstStyle/>
                    <a:p>
                      <a:r>
                        <a:rPr lang="en-US" dirty="0" smtClean="0"/>
                        <a:t>1,000,000</a:t>
                      </a:r>
                      <a:endParaRPr lang="en-US" dirty="0"/>
                    </a:p>
                  </a:txBody>
                  <a:tcPr/>
                </a:tc>
                <a:tc>
                  <a:txBody>
                    <a:bodyPr/>
                    <a:lstStyle/>
                    <a:p>
                      <a:r>
                        <a:rPr lang="en-US" dirty="0" smtClean="0"/>
                        <a:t>330,000</a:t>
                      </a:r>
                      <a:endParaRPr lang="en-US" dirty="0"/>
                    </a:p>
                  </a:txBody>
                  <a:tcPr/>
                </a:tc>
              </a:tr>
            </a:tbl>
          </a:graphicData>
        </a:graphic>
      </p:graphicFrame>
      <p:sp>
        <p:nvSpPr>
          <p:cNvPr id="3" name="Date Placeholder 2"/>
          <p:cNvSpPr>
            <a:spLocks noGrp="1"/>
          </p:cNvSpPr>
          <p:nvPr>
            <p:ph type="dt" sz="half" idx="10"/>
          </p:nvPr>
        </p:nvSpPr>
        <p:spPr/>
        <p:txBody>
          <a:bodyPr/>
          <a:lstStyle/>
          <a:p>
            <a:pPr>
              <a:defRPr/>
            </a:pPr>
            <a:endParaRPr lang="zh-CN" altLang="zh-CN"/>
          </a:p>
        </p:txBody>
      </p:sp>
      <p:sp>
        <p:nvSpPr>
          <p:cNvPr id="5" name="Slide Number Placeholder 4"/>
          <p:cNvSpPr>
            <a:spLocks noGrp="1"/>
          </p:cNvSpPr>
          <p:nvPr>
            <p:ph type="sldNum" sz="quarter" idx="12"/>
          </p:nvPr>
        </p:nvSpPr>
        <p:spPr/>
        <p:txBody>
          <a:bodyPr/>
          <a:lstStyle/>
          <a:p>
            <a:pPr>
              <a:defRPr/>
            </a:pPr>
            <a:fld id="{F1746AF0-E156-4589-89BB-A6BFDA58195B}" type="slidenum">
              <a:rPr lang="en-US" altLang="zh-CN" smtClean="0"/>
              <a:pPr>
                <a:defRPr/>
              </a:pPr>
              <a:t>14</a:t>
            </a:fld>
            <a:endParaRPr lang="en-US" altLang="zh-CN" dirty="0"/>
          </a:p>
        </p:txBody>
      </p:sp>
    </p:spTree>
    <p:extLst>
      <p:ext uri="{BB962C8B-B14F-4D97-AF65-F5344CB8AC3E}">
        <p14:creationId xmlns:p14="http://schemas.microsoft.com/office/powerpoint/2010/main" val="60598539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609600"/>
            <a:ext cx="8229600" cy="1066800"/>
          </a:xfrm>
        </p:spPr>
        <p:txBody>
          <a:bodyPr/>
          <a:lstStyle/>
          <a:p>
            <a:pPr eaLnBrk="1" hangingPunct="1"/>
            <a:r>
              <a:rPr lang="zh-CN" altLang="zh-CN" dirty="0" smtClean="0"/>
              <a:t>区块链</a:t>
            </a:r>
            <a:r>
              <a:rPr lang="en-US" altLang="zh-CN" dirty="0" smtClean="0"/>
              <a:t>:</a:t>
            </a:r>
            <a:r>
              <a:rPr lang="zh-CN" altLang="zh-CN" b="1" dirty="0" smtClean="0">
                <a:solidFill>
                  <a:srgbClr val="FF0000"/>
                </a:solidFill>
              </a:rPr>
              <a:t>分布式</a:t>
            </a:r>
            <a:r>
              <a:rPr lang="zh-CN" altLang="en-US" b="1" dirty="0">
                <a:solidFill>
                  <a:srgbClr val="FF0000"/>
                </a:solidFill>
              </a:rPr>
              <a:t>安全</a:t>
            </a:r>
            <a:r>
              <a:rPr lang="zh-CN" altLang="zh-CN" b="1" dirty="0">
                <a:solidFill>
                  <a:srgbClr val="FF0000"/>
                </a:solidFill>
              </a:rPr>
              <a:t>数据库</a:t>
            </a:r>
            <a:endParaRPr lang="en-US" altLang="zh-CN" dirty="0" smtClean="0">
              <a:ea typeface="宋体" panose="02010600030101010101" pitchFamily="2" charset="-122"/>
            </a:endParaRPr>
          </a:p>
        </p:txBody>
      </p:sp>
      <p:sp>
        <p:nvSpPr>
          <p:cNvPr id="8195" name="Rectangle 3"/>
          <p:cNvSpPr>
            <a:spLocks noGrp="1" noChangeArrowheads="1"/>
          </p:cNvSpPr>
          <p:nvPr>
            <p:ph idx="1"/>
          </p:nvPr>
        </p:nvSpPr>
        <p:spPr>
          <a:xfrm>
            <a:off x="457200" y="1676400"/>
            <a:ext cx="8229600" cy="4324350"/>
          </a:xfrm>
        </p:spPr>
        <p:txBody>
          <a:bodyPr/>
          <a:lstStyle/>
          <a:p>
            <a:r>
              <a:rPr lang="zh-CN" altLang="en-US" sz="2400" dirty="0" smtClean="0"/>
              <a:t>区块链与下列功能无关</a:t>
            </a:r>
            <a:endParaRPr lang="en-US" altLang="zh-CN" sz="2400" dirty="0" smtClean="0"/>
          </a:p>
          <a:p>
            <a:pPr lvl="1"/>
            <a:r>
              <a:rPr lang="zh-CN" altLang="en-US" sz="2200" dirty="0" smtClean="0">
                <a:solidFill>
                  <a:schemeClr val="tx1"/>
                </a:solidFill>
              </a:rPr>
              <a:t>任何货币、资产机制</a:t>
            </a:r>
            <a:endParaRPr lang="en-US" altLang="zh-CN" sz="2200" dirty="0" smtClean="0">
              <a:solidFill>
                <a:schemeClr val="tx1"/>
              </a:solidFill>
            </a:endParaRPr>
          </a:p>
          <a:p>
            <a:pPr lvl="1"/>
            <a:r>
              <a:rPr lang="zh-CN" altLang="en-US" sz="2200" dirty="0" smtClean="0">
                <a:solidFill>
                  <a:schemeClr val="tx1"/>
                </a:solidFill>
              </a:rPr>
              <a:t>安全、开放的把货币或资产转移到另一方</a:t>
            </a:r>
            <a:r>
              <a:rPr lang="en-US" altLang="zh-CN" sz="2200" dirty="0" smtClean="0">
                <a:solidFill>
                  <a:schemeClr val="tx1"/>
                </a:solidFill>
              </a:rPr>
              <a:t> (asset transfer)</a:t>
            </a:r>
            <a:endParaRPr lang="en-US" altLang="zh-CN" sz="2200" dirty="0">
              <a:solidFill>
                <a:schemeClr val="tx1"/>
              </a:solidFill>
            </a:endParaRPr>
          </a:p>
          <a:p>
            <a:pPr lvl="1"/>
            <a:r>
              <a:rPr lang="zh-CN" altLang="en-US" sz="2200" dirty="0" smtClean="0">
                <a:solidFill>
                  <a:schemeClr val="tx1"/>
                </a:solidFill>
              </a:rPr>
              <a:t>货币转移凭证</a:t>
            </a:r>
            <a:r>
              <a:rPr lang="en-US" altLang="zh-CN" sz="2200" dirty="0" smtClean="0">
                <a:solidFill>
                  <a:schemeClr val="tx1"/>
                </a:solidFill>
              </a:rPr>
              <a:t> (certification of asset of transfer),</a:t>
            </a:r>
            <a:r>
              <a:rPr lang="zh-CN" altLang="en-US" sz="2200" dirty="0" smtClean="0">
                <a:solidFill>
                  <a:schemeClr val="tx1"/>
                </a:solidFill>
              </a:rPr>
              <a:t>尽管</a:t>
            </a:r>
            <a:r>
              <a:rPr lang="zh-CN" altLang="zh-CN" sz="2200" dirty="0" smtClean="0">
                <a:solidFill>
                  <a:srgbClr val="000000"/>
                </a:solidFill>
              </a:rPr>
              <a:t>区块链</a:t>
            </a:r>
            <a:r>
              <a:rPr lang="zh-CN" altLang="en-US" sz="2200" dirty="0" smtClean="0">
                <a:solidFill>
                  <a:srgbClr val="000000"/>
                </a:solidFill>
              </a:rPr>
              <a:t>可以</a:t>
            </a:r>
            <a:r>
              <a:rPr lang="zh-CN" altLang="en-US" sz="2200" dirty="0" smtClean="0">
                <a:solidFill>
                  <a:schemeClr val="tx1"/>
                </a:solidFill>
              </a:rPr>
              <a:t>存凭证</a:t>
            </a:r>
            <a:endParaRPr lang="en-US" altLang="zh-CN" sz="2200" dirty="0" smtClean="0">
              <a:solidFill>
                <a:schemeClr val="tx1"/>
              </a:solidFill>
            </a:endParaRPr>
          </a:p>
          <a:p>
            <a:pPr lvl="1"/>
            <a:r>
              <a:rPr lang="en-US" altLang="zh-CN" sz="2200" dirty="0" smtClean="0">
                <a:solidFill>
                  <a:schemeClr val="tx1"/>
                </a:solidFill>
              </a:rPr>
              <a:t>P2P </a:t>
            </a:r>
            <a:r>
              <a:rPr lang="zh-CN" altLang="en-US" sz="2200" dirty="0" smtClean="0">
                <a:solidFill>
                  <a:schemeClr val="tx1"/>
                </a:solidFill>
              </a:rPr>
              <a:t>网络</a:t>
            </a:r>
            <a:endParaRPr lang="en-US" altLang="zh-CN" sz="2200" dirty="0" smtClean="0">
              <a:solidFill>
                <a:schemeClr val="tx1"/>
              </a:solidFill>
            </a:endParaRPr>
          </a:p>
          <a:p>
            <a:r>
              <a:rPr lang="zh-CN" altLang="en-US" sz="2400" dirty="0"/>
              <a:t>它区别于以下数据库系统</a:t>
            </a:r>
            <a:endParaRPr lang="en-US" altLang="zh-CN" sz="2400" dirty="0" smtClean="0">
              <a:solidFill>
                <a:schemeClr val="tx1"/>
              </a:solidFill>
            </a:endParaRPr>
          </a:p>
          <a:p>
            <a:pPr lvl="1"/>
            <a:r>
              <a:rPr lang="zh-CN" altLang="en-US" sz="2200" dirty="0" smtClean="0">
                <a:solidFill>
                  <a:schemeClr val="tx1"/>
                </a:solidFill>
              </a:rPr>
              <a:t>传统的关系型数据库</a:t>
            </a:r>
            <a:r>
              <a:rPr lang="en-US" altLang="zh-CN" sz="2200" dirty="0" smtClean="0">
                <a:solidFill>
                  <a:schemeClr val="tx1"/>
                </a:solidFill>
              </a:rPr>
              <a:t> (relational DB)</a:t>
            </a:r>
          </a:p>
          <a:p>
            <a:pPr lvl="1"/>
            <a:r>
              <a:rPr lang="zh-CN" altLang="en-US" sz="2200" dirty="0" smtClean="0">
                <a:solidFill>
                  <a:schemeClr val="tx1"/>
                </a:solidFill>
              </a:rPr>
              <a:t>关系型目标数据库</a:t>
            </a:r>
            <a:r>
              <a:rPr lang="en-US" altLang="zh-CN" sz="2200" dirty="0" smtClean="0">
                <a:solidFill>
                  <a:schemeClr val="tx1"/>
                </a:solidFill>
              </a:rPr>
              <a:t> (relational-OO DB)</a:t>
            </a:r>
          </a:p>
          <a:p>
            <a:pPr lvl="1"/>
            <a:r>
              <a:rPr lang="en-US" altLang="zh-CN" sz="2200" dirty="0" smtClean="0">
                <a:solidFill>
                  <a:schemeClr val="tx1"/>
                </a:solidFill>
              </a:rPr>
              <a:t>NoSQL </a:t>
            </a:r>
            <a:r>
              <a:rPr lang="zh-CN" altLang="en-US" sz="2200" dirty="0" smtClean="0">
                <a:solidFill>
                  <a:schemeClr val="tx1"/>
                </a:solidFill>
              </a:rPr>
              <a:t>系统或大数据系统</a:t>
            </a:r>
            <a:endParaRPr lang="en-US" altLang="zh-CN" sz="2200" dirty="0" smtClean="0">
              <a:solidFill>
                <a:schemeClr val="tx1"/>
              </a:solidFill>
            </a:endParaRPr>
          </a:p>
          <a:p>
            <a:pPr lvl="1"/>
            <a:endParaRPr lang="en-US" altLang="zh-CN" sz="2200" dirty="0" smtClean="0">
              <a:solidFill>
                <a:schemeClr val="tx1"/>
              </a:solidFill>
            </a:endParaRPr>
          </a:p>
          <a:p>
            <a:endParaRPr lang="en-US" altLang="zh-CN" sz="2400" dirty="0" smtClean="0"/>
          </a:p>
          <a:p>
            <a:pPr lvl="1"/>
            <a:endParaRPr lang="en-US" altLang="zh-CN" sz="2200" dirty="0" smtClean="0"/>
          </a:p>
          <a:p>
            <a:endParaRPr lang="zh-CN" altLang="zh-CN" sz="2400" dirty="0"/>
          </a:p>
        </p:txBody>
      </p:sp>
      <p:sp>
        <p:nvSpPr>
          <p:cNvPr id="2" name="Date Placeholder 1"/>
          <p:cNvSpPr>
            <a:spLocks noGrp="1"/>
          </p:cNvSpPr>
          <p:nvPr>
            <p:ph type="dt" sz="half" idx="10"/>
          </p:nvPr>
        </p:nvSpPr>
        <p:spPr/>
        <p:txBody>
          <a:bodyPr/>
          <a:lstStyle/>
          <a:p>
            <a:pPr>
              <a:defRPr/>
            </a:pPr>
            <a:endParaRPr lang="zh-CN" altLang="zh-CN"/>
          </a:p>
        </p:txBody>
      </p:sp>
      <p:sp>
        <p:nvSpPr>
          <p:cNvPr id="3" name="Slide Number Placeholder 2"/>
          <p:cNvSpPr>
            <a:spLocks noGrp="1"/>
          </p:cNvSpPr>
          <p:nvPr>
            <p:ph type="sldNum" sz="quarter" idx="12"/>
          </p:nvPr>
        </p:nvSpPr>
        <p:spPr/>
        <p:txBody>
          <a:bodyPr/>
          <a:lstStyle/>
          <a:p>
            <a:pPr>
              <a:defRPr/>
            </a:pPr>
            <a:fld id="{F1746AF0-E156-4589-89BB-A6BFDA58195B}" type="slidenum">
              <a:rPr lang="en-US" altLang="zh-CN" smtClean="0"/>
              <a:pPr>
                <a:defRPr/>
              </a:pPr>
              <a:t>15</a:t>
            </a:fld>
            <a:endParaRPr lang="en-US" altLang="zh-CN" dirty="0"/>
          </a:p>
        </p:txBody>
      </p:sp>
    </p:spTree>
    <p:extLst>
      <p:ext uri="{BB962C8B-B14F-4D97-AF65-F5344CB8AC3E}">
        <p14:creationId xmlns:p14="http://schemas.microsoft.com/office/powerpoint/2010/main" val="249277632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zh-CN" altLang="zh-CN"/>
          </a:p>
        </p:txBody>
      </p:sp>
      <p:sp>
        <p:nvSpPr>
          <p:cNvPr id="3" name="Slide Number Placeholder 2"/>
          <p:cNvSpPr>
            <a:spLocks noGrp="1"/>
          </p:cNvSpPr>
          <p:nvPr>
            <p:ph type="sldNum" sz="quarter" idx="12"/>
          </p:nvPr>
        </p:nvSpPr>
        <p:spPr/>
        <p:txBody>
          <a:bodyPr/>
          <a:lstStyle/>
          <a:p>
            <a:pPr>
              <a:defRPr/>
            </a:pPr>
            <a:fld id="{1B1E1B3C-DCCC-4FE4-AD8C-138DFAC29D3F}" type="slidenum">
              <a:rPr lang="en-US" altLang="zh-CN" smtClean="0"/>
              <a:pPr>
                <a:defRPr/>
              </a:pPr>
              <a:t>16</a:t>
            </a:fld>
            <a:endParaRPr lang="en-US" altLang="zh-CN" dirty="0"/>
          </a:p>
        </p:txBody>
      </p:sp>
      <p:sp>
        <p:nvSpPr>
          <p:cNvPr id="4" name="TextBox 3"/>
          <p:cNvSpPr txBox="1"/>
          <p:nvPr/>
        </p:nvSpPr>
        <p:spPr>
          <a:xfrm>
            <a:off x="762000" y="1905000"/>
            <a:ext cx="7543800" cy="3354765"/>
          </a:xfrm>
          <a:prstGeom prst="rect">
            <a:avLst/>
          </a:prstGeom>
          <a:noFill/>
        </p:spPr>
        <p:txBody>
          <a:bodyPr wrap="square" rtlCol="0">
            <a:spAutoFit/>
          </a:bodyPr>
          <a:lstStyle/>
          <a:p>
            <a:r>
              <a:rPr lang="zh-TW" altLang="en-US" sz="3200" i="1" dirty="0" smtClean="0"/>
              <a:t>看</a:t>
            </a:r>
            <a:r>
              <a:rPr lang="zh-CN" altLang="zh-CN" sz="3200" i="1" dirty="0" smtClean="0"/>
              <a:t>区块链</a:t>
            </a:r>
            <a:r>
              <a:rPr lang="zh-CN" altLang="en-US" sz="3200" i="1" dirty="0"/>
              <a:t>为</a:t>
            </a:r>
            <a:r>
              <a:rPr lang="en-US" altLang="zh-TW" sz="3200" i="1" dirty="0" smtClean="0"/>
              <a:t> </a:t>
            </a:r>
            <a:r>
              <a:rPr lang="en-US" altLang="zh-TW" sz="3200" b="1" i="1" dirty="0" smtClean="0">
                <a:solidFill>
                  <a:srgbClr val="FF0000"/>
                </a:solidFill>
              </a:rPr>
              <a:t>(</a:t>
            </a:r>
            <a:r>
              <a:rPr lang="zh-TW" altLang="en-US" sz="3200" b="1" i="1" dirty="0" smtClean="0">
                <a:solidFill>
                  <a:srgbClr val="FF0000"/>
                </a:solidFill>
              </a:rPr>
              <a:t>安全</a:t>
            </a:r>
            <a:r>
              <a:rPr lang="en-US" altLang="zh-TW" sz="3200" b="1" i="1" dirty="0" smtClean="0">
                <a:solidFill>
                  <a:srgbClr val="FF0000"/>
                </a:solidFill>
              </a:rPr>
              <a:t>) </a:t>
            </a:r>
            <a:r>
              <a:rPr lang="zh-TW" altLang="en-US" sz="3200" b="1" i="1" dirty="0" smtClean="0">
                <a:solidFill>
                  <a:srgbClr val="FF0000"/>
                </a:solidFill>
              </a:rPr>
              <a:t>甲骨</a:t>
            </a:r>
            <a:r>
              <a:rPr lang="zh-TW" altLang="en-US" sz="3200" b="1" i="1" dirty="0">
                <a:solidFill>
                  <a:srgbClr val="FF0000"/>
                </a:solidFill>
              </a:rPr>
              <a:t>文</a:t>
            </a:r>
            <a:r>
              <a:rPr lang="zh-TW" altLang="en-US" sz="3200" i="1" dirty="0"/>
              <a:t>（数据库），或（非常规）</a:t>
            </a:r>
            <a:r>
              <a:rPr lang="zh-TW" altLang="en-US" sz="3200" b="1" i="1" dirty="0">
                <a:solidFill>
                  <a:srgbClr val="FF0000"/>
                </a:solidFill>
              </a:rPr>
              <a:t>安全大数据</a:t>
            </a:r>
            <a:r>
              <a:rPr lang="zh-TW" altLang="en-US" sz="3200" i="1" dirty="0"/>
              <a:t>，而不是比特币或任何数字现</a:t>
            </a:r>
            <a:r>
              <a:rPr lang="zh-TW" altLang="en-US" sz="3200" i="1" dirty="0" smtClean="0"/>
              <a:t>金</a:t>
            </a:r>
            <a:endParaRPr lang="en-US" altLang="zh-TW" sz="3200" i="1" dirty="0" smtClean="0"/>
          </a:p>
          <a:p>
            <a:endParaRPr lang="en-US" sz="3200" dirty="0"/>
          </a:p>
          <a:p>
            <a:r>
              <a:rPr lang="en-US" sz="2800" i="1" dirty="0" smtClean="0"/>
              <a:t>Think </a:t>
            </a:r>
            <a:r>
              <a:rPr lang="en-US" sz="2800" i="1" dirty="0" err="1" smtClean="0"/>
              <a:t>blockchain</a:t>
            </a:r>
            <a:r>
              <a:rPr lang="en-US" sz="2800" i="1" dirty="0" smtClean="0"/>
              <a:t> as</a:t>
            </a:r>
            <a:r>
              <a:rPr lang="en-US" sz="2800" b="1" i="1" dirty="0">
                <a:solidFill>
                  <a:srgbClr val="FF0000"/>
                </a:solidFill>
              </a:rPr>
              <a:t> </a:t>
            </a:r>
            <a:r>
              <a:rPr lang="en-US" sz="2800" b="1" i="1" dirty="0" smtClean="0">
                <a:solidFill>
                  <a:srgbClr val="FF0000"/>
                </a:solidFill>
              </a:rPr>
              <a:t>secure Oracle </a:t>
            </a:r>
            <a:r>
              <a:rPr lang="en-US" sz="2800" i="1" dirty="0" smtClean="0">
                <a:solidFill>
                  <a:srgbClr val="000000"/>
                </a:solidFill>
              </a:rPr>
              <a:t>(database)</a:t>
            </a:r>
            <a:r>
              <a:rPr lang="en-US" sz="2800" i="1" dirty="0" smtClean="0"/>
              <a:t>, or </a:t>
            </a:r>
            <a:r>
              <a:rPr lang="en-US" sz="2800" i="1" dirty="0" smtClean="0">
                <a:solidFill>
                  <a:srgbClr val="000000"/>
                </a:solidFill>
              </a:rPr>
              <a:t>(unconventional) </a:t>
            </a:r>
            <a:r>
              <a:rPr lang="en-US" sz="2800" b="1" i="1" dirty="0" smtClean="0">
                <a:solidFill>
                  <a:srgbClr val="FF0000"/>
                </a:solidFill>
              </a:rPr>
              <a:t>secure Big Data</a:t>
            </a:r>
            <a:r>
              <a:rPr lang="en-US" sz="2800" i="1" dirty="0" smtClean="0"/>
              <a:t>, rather than as </a:t>
            </a:r>
            <a:r>
              <a:rPr lang="en-US" sz="2800" i="1" dirty="0" err="1" smtClean="0"/>
              <a:t>Bitcoin</a:t>
            </a:r>
            <a:r>
              <a:rPr lang="en-US" sz="2800" i="1" dirty="0" smtClean="0"/>
              <a:t> or any digital cash </a:t>
            </a:r>
            <a:endParaRPr lang="en-US" sz="2800" i="1" dirty="0"/>
          </a:p>
        </p:txBody>
      </p:sp>
    </p:spTree>
    <p:extLst>
      <p:ext uri="{BB962C8B-B14F-4D97-AF65-F5344CB8AC3E}">
        <p14:creationId xmlns:p14="http://schemas.microsoft.com/office/powerpoint/2010/main" val="15093240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685800"/>
            <a:ext cx="8229600" cy="1066800"/>
          </a:xfrm>
        </p:spPr>
        <p:txBody>
          <a:bodyPr/>
          <a:lstStyle/>
          <a:p>
            <a:pPr eaLnBrk="1" hangingPunct="1"/>
            <a:r>
              <a:rPr lang="zh-CN" altLang="zh-CN" dirty="0"/>
              <a:t>区块链</a:t>
            </a:r>
            <a:r>
              <a:rPr lang="zh-CN" altLang="en-US" dirty="0" smtClean="0">
                <a:ea typeface="宋体" panose="02010600030101010101" pitchFamily="2" charset="-122"/>
              </a:rPr>
              <a:t>机制简述</a:t>
            </a:r>
            <a:endParaRPr lang="en-US" altLang="zh-CN" dirty="0" smtClean="0">
              <a:ea typeface="宋体" panose="02010600030101010101" pitchFamily="2" charset="-122"/>
            </a:endParaRPr>
          </a:p>
        </p:txBody>
      </p:sp>
      <p:sp>
        <p:nvSpPr>
          <p:cNvPr id="6147" name="Rectangle 3"/>
          <p:cNvSpPr>
            <a:spLocks noGrp="1" noChangeArrowheads="1"/>
          </p:cNvSpPr>
          <p:nvPr>
            <p:ph idx="1"/>
          </p:nvPr>
        </p:nvSpPr>
        <p:spPr>
          <a:xfrm>
            <a:off x="457200" y="1752600"/>
            <a:ext cx="8229600" cy="4324350"/>
          </a:xfrm>
        </p:spPr>
        <p:txBody>
          <a:bodyPr/>
          <a:lstStyle/>
          <a:p>
            <a:pPr marL="461962" indent="-342900" eaLnBrk="1" hangingPunct="1"/>
            <a:r>
              <a:rPr lang="en-US" altLang="zh-CN" sz="2400" dirty="0" smtClean="0">
                <a:solidFill>
                  <a:srgbClr val="000000"/>
                </a:solidFill>
              </a:rPr>
              <a:t>Block</a:t>
            </a:r>
            <a:r>
              <a:rPr lang="zh-CN" altLang="en-US" sz="2400" dirty="0" smtClean="0">
                <a:solidFill>
                  <a:srgbClr val="000000"/>
                </a:solidFill>
              </a:rPr>
              <a:t>为基本单元，通过指向关系构造成链，并向后无边界</a:t>
            </a:r>
            <a:endParaRPr lang="en-US" altLang="zh-CN" sz="2400" dirty="0">
              <a:solidFill>
                <a:srgbClr val="000000"/>
              </a:solidFill>
            </a:endParaRPr>
          </a:p>
          <a:p>
            <a:pPr marL="461962" indent="-342900" eaLnBrk="1" hangingPunct="1"/>
            <a:r>
              <a:rPr lang="zh-CN" altLang="en-US" sz="2400" dirty="0" smtClean="0">
                <a:solidFill>
                  <a:srgbClr val="000000"/>
                </a:solidFill>
              </a:rPr>
              <a:t>每个</a:t>
            </a:r>
            <a:r>
              <a:rPr lang="en-US" altLang="zh-CN" sz="2400" dirty="0" smtClean="0">
                <a:solidFill>
                  <a:srgbClr val="000000"/>
                </a:solidFill>
              </a:rPr>
              <a:t>Block</a:t>
            </a:r>
            <a:r>
              <a:rPr lang="zh-CN" altLang="en-US" sz="2400" dirty="0" smtClean="0">
                <a:solidFill>
                  <a:srgbClr val="000000"/>
                </a:solidFill>
              </a:rPr>
              <a:t>中包含上个</a:t>
            </a:r>
            <a:r>
              <a:rPr lang="en-US" altLang="zh-CN" sz="2400" dirty="0" smtClean="0">
                <a:solidFill>
                  <a:srgbClr val="000000"/>
                </a:solidFill>
              </a:rPr>
              <a:t>Block</a:t>
            </a:r>
            <a:r>
              <a:rPr lang="zh-CN" altLang="en-US" sz="2400" dirty="0" smtClean="0">
                <a:solidFill>
                  <a:srgbClr val="000000"/>
                </a:solidFill>
              </a:rPr>
              <a:t>结束至该</a:t>
            </a:r>
            <a:r>
              <a:rPr lang="en-US" altLang="zh-CN" sz="2400" dirty="0" smtClean="0">
                <a:solidFill>
                  <a:srgbClr val="000000"/>
                </a:solidFill>
              </a:rPr>
              <a:t>Block</a:t>
            </a:r>
            <a:r>
              <a:rPr lang="zh-CN" altLang="en-US" sz="2400" dirty="0" smtClean="0">
                <a:solidFill>
                  <a:srgbClr val="000000"/>
                </a:solidFill>
              </a:rPr>
              <a:t>结束该段时间内的所有交易记录</a:t>
            </a:r>
            <a:endParaRPr lang="en-US" altLang="zh-CN" sz="2400" dirty="0">
              <a:solidFill>
                <a:srgbClr val="000000"/>
              </a:solidFill>
            </a:endParaRPr>
          </a:p>
          <a:p>
            <a:pPr marL="461962" indent="-342900" eaLnBrk="1" hangingPunct="1"/>
            <a:r>
              <a:rPr lang="zh-CN" altLang="en-US" sz="2400" dirty="0" smtClean="0">
                <a:solidFill>
                  <a:srgbClr val="000000"/>
                </a:solidFill>
              </a:rPr>
              <a:t>通过前向指向关系建立</a:t>
            </a:r>
            <a:r>
              <a:rPr lang="en-US" altLang="zh-CN" sz="2400" dirty="0" smtClean="0">
                <a:solidFill>
                  <a:srgbClr val="000000"/>
                </a:solidFill>
              </a:rPr>
              <a:t>Block</a:t>
            </a:r>
            <a:r>
              <a:rPr lang="zh-CN" altLang="en-US" sz="2400" dirty="0" smtClean="0">
                <a:solidFill>
                  <a:srgbClr val="000000"/>
                </a:solidFill>
              </a:rPr>
              <a:t>间的联系</a:t>
            </a:r>
            <a:endParaRPr lang="en-US" altLang="zh-CN" sz="2400" dirty="0">
              <a:solidFill>
                <a:srgbClr val="000000"/>
              </a:solidFill>
            </a:endParaRPr>
          </a:p>
          <a:p>
            <a:pPr marL="461962" indent="-342900" eaLnBrk="1" hangingPunct="1"/>
            <a:r>
              <a:rPr lang="zh-CN" altLang="en-US" sz="2400" dirty="0" smtClean="0">
                <a:solidFill>
                  <a:srgbClr val="000000"/>
                </a:solidFill>
              </a:rPr>
              <a:t>采用加密、认证等方法验证事务合法性</a:t>
            </a:r>
            <a:endParaRPr lang="en-US" altLang="zh-CN" sz="2400" dirty="0">
              <a:solidFill>
                <a:srgbClr val="000000"/>
              </a:solidFill>
            </a:endParaRPr>
          </a:p>
          <a:p>
            <a:pPr marL="461962" indent="-342900" eaLnBrk="1" hangingPunct="1"/>
            <a:r>
              <a:rPr lang="zh-CN" altLang="en-US" sz="2400" dirty="0" smtClean="0">
                <a:solidFill>
                  <a:srgbClr val="000000"/>
                </a:solidFill>
              </a:rPr>
              <a:t>反映支撑应用的状态转移</a:t>
            </a:r>
            <a:endParaRPr lang="en-US" altLang="zh-CN" sz="2400" dirty="0">
              <a:solidFill>
                <a:srgbClr val="000000"/>
              </a:solidFill>
            </a:endParaRPr>
          </a:p>
          <a:p>
            <a:pPr marL="461962" indent="-342900" eaLnBrk="1" hangingPunct="1"/>
            <a:r>
              <a:rPr lang="en-US" altLang="zh-CN" sz="2400" dirty="0" smtClean="0">
                <a:solidFill>
                  <a:srgbClr val="000000"/>
                </a:solidFill>
              </a:rPr>
              <a:t>Block</a:t>
            </a:r>
            <a:r>
              <a:rPr lang="zh-CN" altLang="en-US" sz="2400" dirty="0" smtClean="0">
                <a:solidFill>
                  <a:srgbClr val="000000"/>
                </a:solidFill>
              </a:rPr>
              <a:t>建立、验证、分发、访问与使用</a:t>
            </a:r>
            <a:endParaRPr lang="en-US" altLang="zh-CN" sz="2400" dirty="0" smtClean="0">
              <a:solidFill>
                <a:srgbClr val="000000"/>
              </a:solidFill>
            </a:endParaRPr>
          </a:p>
          <a:p>
            <a:pPr marL="411162" lvl="1" indent="0" eaLnBrk="1" hangingPunct="1">
              <a:buNone/>
            </a:pPr>
            <a:endParaRPr lang="en-US" altLang="zh-CN" sz="2000" dirty="0">
              <a:solidFill>
                <a:srgbClr val="000000"/>
              </a:solidFill>
            </a:endParaRPr>
          </a:p>
          <a:p>
            <a:pPr marL="365125" lvl="1" indent="-255588" eaLnBrk="1" hangingPunct="1">
              <a:buClr>
                <a:srgbClr val="A04DA3"/>
              </a:buClr>
              <a:buFont typeface="Georgia" panose="02040502050405020303" pitchFamily="18" charset="0"/>
              <a:buChar char="•"/>
            </a:pPr>
            <a:endParaRPr lang="en-US" altLang="zh-CN" sz="2400" dirty="0">
              <a:solidFill>
                <a:schemeClr val="tx1"/>
              </a:solidFill>
            </a:endParaRPr>
          </a:p>
        </p:txBody>
      </p:sp>
      <p:sp>
        <p:nvSpPr>
          <p:cNvPr id="2" name="Date Placeholder 1"/>
          <p:cNvSpPr>
            <a:spLocks noGrp="1"/>
          </p:cNvSpPr>
          <p:nvPr>
            <p:ph type="dt" sz="half" idx="10"/>
          </p:nvPr>
        </p:nvSpPr>
        <p:spPr/>
        <p:txBody>
          <a:bodyPr/>
          <a:lstStyle/>
          <a:p>
            <a:pPr>
              <a:defRPr/>
            </a:pPr>
            <a:endParaRPr lang="zh-CN" altLang="zh-CN"/>
          </a:p>
        </p:txBody>
      </p:sp>
      <p:sp>
        <p:nvSpPr>
          <p:cNvPr id="3" name="Slide Number Placeholder 2"/>
          <p:cNvSpPr>
            <a:spLocks noGrp="1"/>
          </p:cNvSpPr>
          <p:nvPr>
            <p:ph type="sldNum" sz="quarter" idx="12"/>
          </p:nvPr>
        </p:nvSpPr>
        <p:spPr/>
        <p:txBody>
          <a:bodyPr/>
          <a:lstStyle/>
          <a:p>
            <a:pPr>
              <a:defRPr/>
            </a:pPr>
            <a:fld id="{F1746AF0-E156-4589-89BB-A6BFDA58195B}" type="slidenum">
              <a:rPr lang="en-US" altLang="zh-CN" smtClean="0"/>
              <a:pPr>
                <a:defRPr/>
              </a:pPr>
              <a:t>17</a:t>
            </a:fld>
            <a:endParaRPr lang="en-US" altLang="zh-CN" dirty="0"/>
          </a:p>
        </p:txBody>
      </p:sp>
    </p:spTree>
    <p:extLst>
      <p:ext uri="{BB962C8B-B14F-4D97-AF65-F5344CB8AC3E}">
        <p14:creationId xmlns:p14="http://schemas.microsoft.com/office/powerpoint/2010/main" val="157745469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pPr>
              <a:defRPr/>
            </a:pPr>
            <a:endParaRPr lang="zh-CN" altLang="zh-CN"/>
          </a:p>
        </p:txBody>
      </p:sp>
      <p:sp>
        <p:nvSpPr>
          <p:cNvPr id="4" name="Slide Number Placeholder 3"/>
          <p:cNvSpPr>
            <a:spLocks noGrp="1"/>
          </p:cNvSpPr>
          <p:nvPr>
            <p:ph type="sldNum" sz="quarter" idx="12"/>
          </p:nvPr>
        </p:nvSpPr>
        <p:spPr/>
        <p:txBody>
          <a:bodyPr/>
          <a:lstStyle/>
          <a:p>
            <a:pPr>
              <a:defRPr/>
            </a:pPr>
            <a:fld id="{E012D2D8-286B-424F-9FF6-6FF6DDCCA5C5}" type="slidenum">
              <a:rPr lang="en-US" altLang="zh-CN" smtClean="0"/>
              <a:pPr>
                <a:defRPr/>
              </a:pPr>
              <a:t>18</a:t>
            </a:fld>
            <a:endParaRPr lang="en-US" altLang="zh-CN" dirty="0"/>
          </a:p>
        </p:txBody>
      </p:sp>
      <p:pic>
        <p:nvPicPr>
          <p:cNvPr id="5" name="Picture 4" descr="toptal-blog-image-142105747704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1524000"/>
            <a:ext cx="5867400" cy="4953000"/>
          </a:xfrm>
          <a:prstGeom prst="rect">
            <a:avLst/>
          </a:prstGeom>
        </p:spPr>
      </p:pic>
    </p:spTree>
    <p:extLst>
      <p:ext uri="{BB962C8B-B14F-4D97-AF65-F5344CB8AC3E}">
        <p14:creationId xmlns:p14="http://schemas.microsoft.com/office/powerpoint/2010/main" val="585341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zh-CN" dirty="0" smtClean="0"/>
              <a:t>区块链</a:t>
            </a:r>
            <a:r>
              <a:rPr lang="zh-CN" altLang="en-US" dirty="0" smtClean="0"/>
              <a:t>的衍化</a:t>
            </a:r>
            <a:endParaRPr lang="en-US" dirty="0"/>
          </a:p>
        </p:txBody>
      </p:sp>
      <p:sp>
        <p:nvSpPr>
          <p:cNvPr id="3" name="Content Placeholder 2"/>
          <p:cNvSpPr>
            <a:spLocks noGrp="1"/>
          </p:cNvSpPr>
          <p:nvPr>
            <p:ph idx="1"/>
          </p:nvPr>
        </p:nvSpPr>
        <p:spPr/>
        <p:txBody>
          <a:bodyPr/>
          <a:lstStyle/>
          <a:p>
            <a:r>
              <a:rPr lang="zh-CN" altLang="zh-CN" dirty="0" smtClean="0"/>
              <a:t>区块链</a:t>
            </a:r>
            <a:r>
              <a:rPr lang="en-US" altLang="zh-CN" dirty="0" smtClean="0"/>
              <a:t> only</a:t>
            </a:r>
          </a:p>
          <a:p>
            <a:r>
              <a:rPr lang="zh-CN" altLang="zh-CN" dirty="0" smtClean="0"/>
              <a:t>区块链</a:t>
            </a:r>
            <a:r>
              <a:rPr lang="en-US" altLang="zh-CN" dirty="0" smtClean="0"/>
              <a:t> + P2P</a:t>
            </a:r>
          </a:p>
          <a:p>
            <a:r>
              <a:rPr lang="zh-CN" altLang="zh-CN" dirty="0" smtClean="0"/>
              <a:t>区块链</a:t>
            </a:r>
            <a:r>
              <a:rPr lang="en-US" altLang="zh-CN" dirty="0" smtClean="0"/>
              <a:t> + </a:t>
            </a:r>
            <a:r>
              <a:rPr lang="zh-CN" altLang="en-US" dirty="0" smtClean="0"/>
              <a:t>事务</a:t>
            </a:r>
            <a:r>
              <a:rPr lang="zh-CN" altLang="en-US" dirty="0"/>
              <a:t>管理</a:t>
            </a:r>
            <a:r>
              <a:rPr lang="en-US" altLang="zh-CN" dirty="0"/>
              <a:t> </a:t>
            </a:r>
            <a:endParaRPr lang="en-US" altLang="zh-CN" dirty="0" smtClean="0"/>
          </a:p>
          <a:p>
            <a:r>
              <a:rPr lang="zh-CN" altLang="zh-CN" dirty="0" smtClean="0"/>
              <a:t>区块链</a:t>
            </a:r>
            <a:r>
              <a:rPr lang="en-US" altLang="zh-CN" dirty="0" smtClean="0"/>
              <a:t> + </a:t>
            </a:r>
            <a:r>
              <a:rPr lang="zh-TW" altLang="en-US" dirty="0"/>
              <a:t>聪明的合约</a:t>
            </a:r>
            <a:r>
              <a:rPr lang="en-US" altLang="zh-CN" dirty="0" smtClean="0"/>
              <a:t> (smart contracts)</a:t>
            </a:r>
          </a:p>
          <a:p>
            <a:r>
              <a:rPr lang="zh-CN" altLang="zh-CN" dirty="0" smtClean="0"/>
              <a:t>区块链</a:t>
            </a:r>
            <a:r>
              <a:rPr lang="en-US" altLang="zh-CN" dirty="0" smtClean="0"/>
              <a:t> + </a:t>
            </a:r>
            <a:r>
              <a:rPr lang="zh-CN" altLang="en-US" dirty="0" smtClean="0"/>
              <a:t>事务</a:t>
            </a:r>
            <a:r>
              <a:rPr lang="zh-CN" altLang="en-US" dirty="0"/>
              <a:t>管理</a:t>
            </a:r>
            <a:r>
              <a:rPr lang="en-US" altLang="zh-CN" dirty="0"/>
              <a:t> </a:t>
            </a:r>
            <a:r>
              <a:rPr lang="en-US" altLang="zh-CN" dirty="0" smtClean="0"/>
              <a:t> + P2P + </a:t>
            </a:r>
            <a:r>
              <a:rPr lang="zh-TW" altLang="en-US" dirty="0" smtClean="0"/>
              <a:t>聪明的合约</a:t>
            </a:r>
            <a:endParaRPr lang="en-US" altLang="zh-CN" dirty="0" smtClean="0"/>
          </a:p>
          <a:p>
            <a:r>
              <a:rPr lang="zh-TW" altLang="en-US" b="1" dirty="0" smtClean="0"/>
              <a:t>可以使用区块链设计多种</a:t>
            </a:r>
            <a:r>
              <a:rPr lang="zh-CN" altLang="en-US" dirty="0"/>
              <a:t>应用</a:t>
            </a:r>
            <a:r>
              <a:rPr lang="zh-TW" altLang="en-US" b="1" dirty="0" smtClean="0"/>
              <a:t>系统</a:t>
            </a:r>
            <a:endParaRPr lang="en-US" b="1" dirty="0"/>
          </a:p>
        </p:txBody>
      </p:sp>
      <p:sp>
        <p:nvSpPr>
          <p:cNvPr id="4" name="Date Placeholder 3"/>
          <p:cNvSpPr>
            <a:spLocks noGrp="1"/>
          </p:cNvSpPr>
          <p:nvPr>
            <p:ph type="dt" sz="half" idx="10"/>
          </p:nvPr>
        </p:nvSpPr>
        <p:spPr/>
        <p:txBody>
          <a:bodyPr/>
          <a:lstStyle/>
          <a:p>
            <a:pPr>
              <a:defRPr/>
            </a:pPr>
            <a:endParaRPr lang="zh-CN" altLang="zh-CN"/>
          </a:p>
        </p:txBody>
      </p:sp>
      <p:sp>
        <p:nvSpPr>
          <p:cNvPr id="5" name="Slide Number Placeholder 4"/>
          <p:cNvSpPr>
            <a:spLocks noGrp="1"/>
          </p:cNvSpPr>
          <p:nvPr>
            <p:ph type="sldNum" sz="quarter" idx="12"/>
          </p:nvPr>
        </p:nvSpPr>
        <p:spPr/>
        <p:txBody>
          <a:bodyPr/>
          <a:lstStyle/>
          <a:p>
            <a:pPr>
              <a:defRPr/>
            </a:pPr>
            <a:fld id="{F1746AF0-E156-4589-89BB-A6BFDA58195B}" type="slidenum">
              <a:rPr lang="en-US" altLang="zh-CN" smtClean="0"/>
              <a:pPr>
                <a:defRPr/>
              </a:pPr>
              <a:t>19</a:t>
            </a:fld>
            <a:endParaRPr lang="en-US" altLang="zh-CN" dirty="0"/>
          </a:p>
        </p:txBody>
      </p:sp>
    </p:spTree>
    <p:extLst>
      <p:ext uri="{BB962C8B-B14F-4D97-AF65-F5344CB8AC3E}">
        <p14:creationId xmlns:p14="http://schemas.microsoft.com/office/powerpoint/2010/main" val="2168582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提纲</a:t>
            </a:r>
            <a:endParaRPr lang="en-US" dirty="0"/>
          </a:p>
        </p:txBody>
      </p:sp>
      <p:sp>
        <p:nvSpPr>
          <p:cNvPr id="3" name="Content Placeholder 2"/>
          <p:cNvSpPr>
            <a:spLocks noGrp="1"/>
          </p:cNvSpPr>
          <p:nvPr>
            <p:ph idx="1"/>
          </p:nvPr>
        </p:nvSpPr>
        <p:spPr/>
        <p:txBody>
          <a:bodyPr/>
          <a:lstStyle/>
          <a:p>
            <a:pPr>
              <a:lnSpc>
                <a:spcPct val="200000"/>
              </a:lnSpc>
              <a:buFont typeface="Wingdings" panose="05000000000000000000" pitchFamily="2" charset="2"/>
              <a:buChar char="Ø"/>
            </a:pPr>
            <a:r>
              <a:rPr lang="zh-CN" altLang="zh-CN" dirty="0" smtClean="0"/>
              <a:t>区块链</a:t>
            </a:r>
            <a:r>
              <a:rPr lang="zh-CN" altLang="en-US" dirty="0" smtClean="0"/>
              <a:t>是什么</a:t>
            </a:r>
            <a:endParaRPr lang="en-US" dirty="0" smtClean="0"/>
          </a:p>
          <a:p>
            <a:pPr>
              <a:lnSpc>
                <a:spcPct val="200000"/>
              </a:lnSpc>
              <a:buFont typeface="Wingdings" panose="05000000000000000000" pitchFamily="2" charset="2"/>
              <a:buChar char="Ø"/>
            </a:pPr>
            <a:r>
              <a:rPr lang="zh-CN" altLang="en-US" dirty="0" smtClean="0"/>
              <a:t>我们为什么需要研究区块链</a:t>
            </a:r>
            <a:endParaRPr lang="en-US" altLang="zh-CN" dirty="0" smtClean="0"/>
          </a:p>
          <a:p>
            <a:pPr>
              <a:lnSpc>
                <a:spcPct val="200000"/>
              </a:lnSpc>
              <a:buFont typeface="Wingdings" panose="05000000000000000000" pitchFamily="2" charset="2"/>
              <a:buChar char="Ø"/>
            </a:pPr>
            <a:r>
              <a:rPr lang="zh-CN" altLang="en-US" dirty="0" smtClean="0"/>
              <a:t>区块链怎么应用于彩票系统</a:t>
            </a:r>
            <a:endParaRPr lang="en-US" dirty="0" smtClean="0"/>
          </a:p>
          <a:p>
            <a:pPr>
              <a:lnSpc>
                <a:spcPct val="200000"/>
              </a:lnSpc>
              <a:buFont typeface="Wingdings" panose="05000000000000000000" pitchFamily="2" charset="2"/>
              <a:buChar char="Ø"/>
            </a:pPr>
            <a:r>
              <a:rPr lang="zh-CN" altLang="en-US" dirty="0" smtClean="0"/>
              <a:t>计算机学科如何研究区块链</a:t>
            </a:r>
            <a:endParaRPr lang="en-US" dirty="0"/>
          </a:p>
        </p:txBody>
      </p:sp>
      <p:sp>
        <p:nvSpPr>
          <p:cNvPr id="4" name="Date Placeholder 3"/>
          <p:cNvSpPr>
            <a:spLocks noGrp="1"/>
          </p:cNvSpPr>
          <p:nvPr>
            <p:ph type="dt" sz="half" idx="10"/>
          </p:nvPr>
        </p:nvSpPr>
        <p:spPr/>
        <p:txBody>
          <a:bodyPr/>
          <a:lstStyle/>
          <a:p>
            <a:pPr>
              <a:defRPr/>
            </a:pPr>
            <a:endParaRPr lang="zh-CN" altLang="zh-CN"/>
          </a:p>
        </p:txBody>
      </p:sp>
      <p:sp>
        <p:nvSpPr>
          <p:cNvPr id="5" name="Slide Number Placeholder 4"/>
          <p:cNvSpPr>
            <a:spLocks noGrp="1"/>
          </p:cNvSpPr>
          <p:nvPr>
            <p:ph type="sldNum" sz="quarter" idx="12"/>
          </p:nvPr>
        </p:nvSpPr>
        <p:spPr/>
        <p:txBody>
          <a:bodyPr/>
          <a:lstStyle/>
          <a:p>
            <a:pPr>
              <a:defRPr/>
            </a:pPr>
            <a:fld id="{F1746AF0-E156-4589-89BB-A6BFDA58195B}" type="slidenum">
              <a:rPr lang="en-US" altLang="zh-CN" smtClean="0"/>
              <a:pPr>
                <a:defRPr/>
              </a:pPr>
              <a:t>2</a:t>
            </a:fld>
            <a:endParaRPr lang="en-US" altLang="zh-CN" dirty="0"/>
          </a:p>
        </p:txBody>
      </p:sp>
    </p:spTree>
    <p:extLst>
      <p:ext uri="{BB962C8B-B14F-4D97-AF65-F5344CB8AC3E}">
        <p14:creationId xmlns:p14="http://schemas.microsoft.com/office/powerpoint/2010/main" val="370148182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太坊</a:t>
            </a:r>
            <a:r>
              <a:rPr lang="zh-CN" altLang="en-US" dirty="0" smtClean="0"/>
              <a:t>技</a:t>
            </a:r>
            <a:r>
              <a:rPr lang="en-US" altLang="zh-CN" dirty="0" smtClean="0"/>
              <a:t> (</a:t>
            </a:r>
            <a:r>
              <a:rPr lang="en-US" altLang="zh-CN" dirty="0" err="1" smtClean="0"/>
              <a:t>Ethereum</a:t>
            </a:r>
            <a:r>
              <a:rPr lang="en-US" altLang="zh-CN" dirty="0" smtClean="0"/>
              <a:t>)</a:t>
            </a:r>
            <a:endParaRPr lang="en-US" dirty="0"/>
          </a:p>
        </p:txBody>
      </p:sp>
      <p:sp>
        <p:nvSpPr>
          <p:cNvPr id="3" name="Content Placeholder 2"/>
          <p:cNvSpPr>
            <a:spLocks noGrp="1"/>
          </p:cNvSpPr>
          <p:nvPr>
            <p:ph idx="1"/>
          </p:nvPr>
        </p:nvSpPr>
        <p:spPr/>
        <p:txBody>
          <a:bodyPr/>
          <a:lstStyle/>
          <a:p>
            <a:r>
              <a:rPr lang="zh-CN" altLang="en-US" dirty="0"/>
              <a:t>太坊技是使用区块链的一个</a:t>
            </a:r>
            <a:r>
              <a:rPr lang="zh-CN" altLang="en-US" b="1" dirty="0">
                <a:solidFill>
                  <a:srgbClr val="FF0000"/>
                </a:solidFill>
              </a:rPr>
              <a:t>操作系统</a:t>
            </a:r>
            <a:endParaRPr lang="en-US" altLang="zh-CN" b="1" dirty="0" smtClean="0">
              <a:solidFill>
                <a:srgbClr val="FF0000"/>
              </a:solidFill>
            </a:endParaRPr>
          </a:p>
          <a:p>
            <a:r>
              <a:rPr lang="zh-CN" altLang="en-US" dirty="0"/>
              <a:t>太坊</a:t>
            </a:r>
            <a:r>
              <a:rPr lang="zh-CN" altLang="en-US" dirty="0" smtClean="0"/>
              <a:t>技</a:t>
            </a:r>
            <a:r>
              <a:rPr lang="en-US" altLang="zh-CN" dirty="0" smtClean="0"/>
              <a:t> = </a:t>
            </a:r>
            <a:r>
              <a:rPr lang="zh-CN" altLang="en-US" dirty="0" smtClean="0"/>
              <a:t>区块链</a:t>
            </a:r>
            <a:r>
              <a:rPr lang="en-US" altLang="zh-CN" dirty="0" smtClean="0"/>
              <a:t> + </a:t>
            </a:r>
            <a:r>
              <a:rPr lang="zh-TW" altLang="en-US" dirty="0" smtClean="0"/>
              <a:t>数字现金</a:t>
            </a:r>
            <a:r>
              <a:rPr lang="en-US" altLang="zh-CN" dirty="0" smtClean="0"/>
              <a:t> + </a:t>
            </a:r>
            <a:r>
              <a:rPr lang="zh-CN" altLang="en-US" dirty="0" smtClean="0"/>
              <a:t>事务</a:t>
            </a:r>
            <a:r>
              <a:rPr lang="zh-CN" altLang="en-US" dirty="0"/>
              <a:t>管理</a:t>
            </a:r>
            <a:r>
              <a:rPr lang="en-US" altLang="zh-CN" dirty="0"/>
              <a:t>  + P2P + </a:t>
            </a:r>
            <a:r>
              <a:rPr lang="zh-TW" altLang="en-US" dirty="0"/>
              <a:t>聪</a:t>
            </a:r>
            <a:r>
              <a:rPr lang="zh-TW" altLang="en-US" dirty="0" smtClean="0"/>
              <a:t>明的合约</a:t>
            </a:r>
            <a:r>
              <a:rPr lang="en-US" altLang="zh-TW" dirty="0" smtClean="0"/>
              <a:t> + </a:t>
            </a:r>
            <a:r>
              <a:rPr lang="zh-TW" altLang="en-US" dirty="0"/>
              <a:t>互联网作为一个</a:t>
            </a:r>
            <a:r>
              <a:rPr lang="zh-TW" altLang="en-US" dirty="0" smtClean="0"/>
              <a:t>平台</a:t>
            </a:r>
            <a:r>
              <a:rPr lang="en-US" altLang="zh-TW" dirty="0" smtClean="0"/>
              <a:t> +</a:t>
            </a:r>
            <a:r>
              <a:rPr lang="en-US" altLang="zh-TW" dirty="0"/>
              <a:t> </a:t>
            </a:r>
            <a:r>
              <a:rPr lang="zh-CN" altLang="en-US" dirty="0" smtClean="0"/>
              <a:t>操作系统</a:t>
            </a:r>
            <a:endParaRPr lang="en-US" altLang="zh-CN" dirty="0"/>
          </a:p>
          <a:p>
            <a:endParaRPr lang="en-US" altLang="zh-CN" dirty="0" smtClean="0"/>
          </a:p>
          <a:p>
            <a:endParaRPr lang="en-US" dirty="0"/>
          </a:p>
        </p:txBody>
      </p:sp>
      <p:sp>
        <p:nvSpPr>
          <p:cNvPr id="4" name="Date Placeholder 3"/>
          <p:cNvSpPr>
            <a:spLocks noGrp="1"/>
          </p:cNvSpPr>
          <p:nvPr>
            <p:ph type="dt" sz="half" idx="10"/>
          </p:nvPr>
        </p:nvSpPr>
        <p:spPr/>
        <p:txBody>
          <a:bodyPr/>
          <a:lstStyle/>
          <a:p>
            <a:pPr>
              <a:defRPr/>
            </a:pPr>
            <a:endParaRPr lang="zh-CN" altLang="zh-CN"/>
          </a:p>
        </p:txBody>
      </p:sp>
      <p:sp>
        <p:nvSpPr>
          <p:cNvPr id="5" name="Slide Number Placeholder 4"/>
          <p:cNvSpPr>
            <a:spLocks noGrp="1"/>
          </p:cNvSpPr>
          <p:nvPr>
            <p:ph type="sldNum" sz="quarter" idx="12"/>
          </p:nvPr>
        </p:nvSpPr>
        <p:spPr/>
        <p:txBody>
          <a:bodyPr/>
          <a:lstStyle/>
          <a:p>
            <a:pPr>
              <a:defRPr/>
            </a:pPr>
            <a:fld id="{F1746AF0-E156-4589-89BB-A6BFDA58195B}" type="slidenum">
              <a:rPr lang="en-US" altLang="zh-CN" smtClean="0"/>
              <a:pPr>
                <a:defRPr/>
              </a:pPr>
              <a:t>20</a:t>
            </a:fld>
            <a:endParaRPr lang="en-US" altLang="zh-CN" dirty="0"/>
          </a:p>
        </p:txBody>
      </p:sp>
    </p:spTree>
    <p:extLst>
      <p:ext uri="{BB962C8B-B14F-4D97-AF65-F5344CB8AC3E}">
        <p14:creationId xmlns:p14="http://schemas.microsoft.com/office/powerpoint/2010/main" val="2162635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太坊技系统</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76309258"/>
              </p:ext>
            </p:extLst>
          </p:nvPr>
        </p:nvGraphicFramePr>
        <p:xfrm>
          <a:off x="457200" y="2667000"/>
          <a:ext cx="8229600" cy="3474720"/>
        </p:xfrm>
        <a:graphic>
          <a:graphicData uri="http://schemas.openxmlformats.org/drawingml/2006/table">
            <a:tbl>
              <a:tblPr firstRow="1" bandRow="1">
                <a:tableStyleId>{5C22544A-7EE6-4342-B048-85BDC9FD1C3A}</a:tableStyleId>
              </a:tblPr>
              <a:tblGrid>
                <a:gridCol w="4114800"/>
                <a:gridCol w="4114800"/>
              </a:tblGrid>
              <a:tr h="202248">
                <a:tc>
                  <a:txBody>
                    <a:bodyPr/>
                    <a:lstStyle/>
                    <a:p>
                      <a:r>
                        <a:rPr kumimoji="0" lang="zh-CN" altLang="en-US" sz="1800" b="1" kern="1200" dirty="0" smtClean="0">
                          <a:solidFill>
                            <a:schemeClr val="lt1"/>
                          </a:solidFill>
                          <a:effectLst/>
                          <a:latin typeface="+mn-lt"/>
                          <a:ea typeface="+mn-ea"/>
                          <a:cs typeface="+mn-cs"/>
                        </a:rPr>
                        <a:t>过去计算基础设施</a:t>
                      </a:r>
                      <a:r>
                        <a:rPr lang="en-US" dirty="0" smtClean="0">
                          <a:effectLst/>
                        </a:rPr>
                        <a:t> </a:t>
                      </a:r>
                      <a:endParaRPr lang="en-US" dirty="0"/>
                    </a:p>
                  </a:txBody>
                  <a:tcPr/>
                </a:tc>
                <a:tc>
                  <a:txBody>
                    <a:bodyPr/>
                    <a:lstStyle/>
                    <a:p>
                      <a:r>
                        <a:rPr kumimoji="0" lang="zh-CN" altLang="en-US" sz="1800" b="1" kern="1200" dirty="0" smtClean="0">
                          <a:solidFill>
                            <a:schemeClr val="lt1"/>
                          </a:solidFill>
                          <a:effectLst/>
                          <a:latin typeface="+mn-lt"/>
                          <a:ea typeface="+mn-ea"/>
                          <a:cs typeface="+mn-cs"/>
                        </a:rPr>
                        <a:t>新型计算基础设施</a:t>
                      </a:r>
                      <a:r>
                        <a:rPr lang="en-US" dirty="0" smtClean="0">
                          <a:effectLst/>
                        </a:rPr>
                        <a:t> </a:t>
                      </a:r>
                      <a:endParaRPr lang="en-US" dirty="0"/>
                    </a:p>
                  </a:txBody>
                  <a:tcPr/>
                </a:tc>
              </a:tr>
              <a:tr h="370840">
                <a:tc>
                  <a:txBody>
                    <a:bodyPr/>
                    <a:lstStyle/>
                    <a:p>
                      <a:r>
                        <a:rPr kumimoji="0" lang="zh-CN" altLang="en-US" sz="1800" kern="1200" dirty="0" smtClean="0">
                          <a:solidFill>
                            <a:schemeClr val="dk1"/>
                          </a:solidFill>
                          <a:effectLst/>
                          <a:latin typeface="+mn-lt"/>
                          <a:ea typeface="+mn-ea"/>
                          <a:cs typeface="+mn-cs"/>
                        </a:rPr>
                        <a:t>文件系统</a:t>
                      </a:r>
                      <a:r>
                        <a:rPr kumimoji="0" lang="en-US" altLang="zh-CN" sz="1800" kern="1200" dirty="0" smtClean="0">
                          <a:solidFill>
                            <a:schemeClr val="dk1"/>
                          </a:solidFill>
                          <a:effectLst/>
                          <a:latin typeface="+mn-lt"/>
                          <a:ea typeface="+mn-ea"/>
                          <a:cs typeface="+mn-cs"/>
                        </a:rPr>
                        <a:t> (file systems)</a:t>
                      </a:r>
                      <a:r>
                        <a:rPr kumimoji="0" lang="en-US" sz="1800" kern="1200" dirty="0" smtClean="0">
                          <a:solidFill>
                            <a:schemeClr val="dk1"/>
                          </a:solidFill>
                          <a:effectLst/>
                          <a:latin typeface="+mn-lt"/>
                          <a:ea typeface="+mn-ea"/>
                          <a:cs typeface="+mn-cs"/>
                        </a:rPr>
                        <a:t>, </a:t>
                      </a:r>
                    </a:p>
                    <a:p>
                      <a:r>
                        <a:rPr kumimoji="0" lang="zh-CN" altLang="en-US" sz="1800" kern="1200" dirty="0" smtClean="0">
                          <a:solidFill>
                            <a:schemeClr val="dk1"/>
                          </a:solidFill>
                          <a:effectLst/>
                          <a:latin typeface="+mn-lt"/>
                          <a:ea typeface="+mn-ea"/>
                          <a:cs typeface="+mn-cs"/>
                        </a:rPr>
                        <a:t>调度</a:t>
                      </a:r>
                      <a:r>
                        <a:rPr kumimoji="0" lang="en-US" altLang="zh-CN" sz="1800" kern="1200" dirty="0" smtClean="0">
                          <a:solidFill>
                            <a:schemeClr val="dk1"/>
                          </a:solidFill>
                          <a:effectLst/>
                          <a:latin typeface="+mn-lt"/>
                          <a:ea typeface="+mn-ea"/>
                          <a:cs typeface="+mn-cs"/>
                        </a:rPr>
                        <a:t> (Scheduling)</a:t>
                      </a:r>
                      <a:r>
                        <a:rPr kumimoji="0" lang="en-US" sz="1800" kern="1200" dirty="0" smtClean="0">
                          <a:solidFill>
                            <a:schemeClr val="dk1"/>
                          </a:solidFill>
                          <a:effectLst/>
                          <a:latin typeface="+mn-lt"/>
                          <a:ea typeface="+mn-ea"/>
                          <a:cs typeface="+mn-cs"/>
                        </a:rPr>
                        <a:t>,</a:t>
                      </a:r>
                    </a:p>
                    <a:p>
                      <a:r>
                        <a:rPr kumimoji="0" lang="zh-CN" altLang="en-US" sz="1800" kern="1200" dirty="0" smtClean="0">
                          <a:solidFill>
                            <a:schemeClr val="dk1"/>
                          </a:solidFill>
                          <a:effectLst/>
                          <a:latin typeface="+mn-lt"/>
                          <a:ea typeface="+mn-ea"/>
                          <a:cs typeface="+mn-cs"/>
                        </a:rPr>
                        <a:t>进程</a:t>
                      </a:r>
                      <a:r>
                        <a:rPr kumimoji="0" lang="en-US" altLang="zh-CN" sz="1800" kern="1200" dirty="0" smtClean="0">
                          <a:solidFill>
                            <a:schemeClr val="dk1"/>
                          </a:solidFill>
                          <a:effectLst/>
                          <a:latin typeface="+mn-lt"/>
                          <a:ea typeface="+mn-ea"/>
                          <a:cs typeface="+mn-cs"/>
                        </a:rPr>
                        <a:t> (Process Management)</a:t>
                      </a:r>
                      <a:r>
                        <a:rPr kumimoji="0" lang="en-US" sz="1800" kern="1200" dirty="0" smtClean="0">
                          <a:solidFill>
                            <a:schemeClr val="dk1"/>
                          </a:solidFill>
                          <a:effectLst/>
                          <a:latin typeface="+mn-lt"/>
                          <a:ea typeface="+mn-ea"/>
                          <a:cs typeface="+mn-cs"/>
                        </a:rPr>
                        <a:t>, </a:t>
                      </a:r>
                    </a:p>
                    <a:p>
                      <a:r>
                        <a:rPr kumimoji="0" lang="en-US" sz="1800" kern="1200" dirty="0" smtClean="0">
                          <a:solidFill>
                            <a:schemeClr val="dk1"/>
                          </a:solidFill>
                          <a:effectLst/>
                          <a:latin typeface="+mn-lt"/>
                          <a:ea typeface="+mn-ea"/>
                          <a:cs typeface="+mn-cs"/>
                        </a:rPr>
                        <a:t>I/O, </a:t>
                      </a:r>
                      <a:r>
                        <a:rPr kumimoji="0" lang="zh-CN" altLang="en-US" sz="1800" kern="1200" dirty="0" smtClean="0">
                          <a:solidFill>
                            <a:schemeClr val="dk1"/>
                          </a:solidFill>
                          <a:effectLst/>
                          <a:latin typeface="+mn-lt"/>
                          <a:ea typeface="+mn-ea"/>
                          <a:cs typeface="+mn-cs"/>
                        </a:rPr>
                        <a:t>和</a:t>
                      </a:r>
                      <a:endParaRPr kumimoji="0" lang="en-US" sz="1800" kern="1200" dirty="0" smtClean="0">
                        <a:solidFill>
                          <a:schemeClr val="dk1"/>
                        </a:solidFill>
                        <a:effectLst/>
                        <a:latin typeface="+mn-lt"/>
                        <a:ea typeface="+mn-ea"/>
                        <a:cs typeface="+mn-cs"/>
                      </a:endParaRPr>
                    </a:p>
                    <a:p>
                      <a:r>
                        <a:rPr kumimoji="0" lang="zh-CN" altLang="en-US" sz="1800" kern="1200" dirty="0" smtClean="0">
                          <a:solidFill>
                            <a:schemeClr val="dk1"/>
                          </a:solidFill>
                          <a:effectLst/>
                          <a:latin typeface="+mn-lt"/>
                          <a:ea typeface="+mn-ea"/>
                          <a:cs typeface="+mn-cs"/>
                        </a:rPr>
                        <a:t>网络</a:t>
                      </a:r>
                      <a:r>
                        <a:rPr kumimoji="0" lang="en-US" altLang="zh-CN" sz="1800" kern="1200" dirty="0" smtClean="0">
                          <a:solidFill>
                            <a:schemeClr val="dk1"/>
                          </a:solidFill>
                          <a:effectLst/>
                          <a:latin typeface="+mn-lt"/>
                          <a:ea typeface="+mn-ea"/>
                          <a:cs typeface="+mn-cs"/>
                        </a:rPr>
                        <a:t> (Networks)</a:t>
                      </a:r>
                      <a:r>
                        <a:rPr lang="en-US" dirty="0" smtClean="0">
                          <a:effectLst/>
                        </a:rPr>
                        <a:t> </a:t>
                      </a:r>
                      <a:endParaRPr lang="en-US" dirty="0"/>
                    </a:p>
                  </a:txBody>
                  <a:tcPr/>
                </a:tc>
                <a:tc>
                  <a:txBody>
                    <a:bodyPr/>
                    <a:lstStyle/>
                    <a:p>
                      <a:r>
                        <a:rPr kumimoji="0" lang="zh-CN" altLang="en-US" sz="1800" kern="1200" dirty="0" smtClean="0">
                          <a:solidFill>
                            <a:schemeClr val="dk1"/>
                          </a:solidFill>
                          <a:effectLst/>
                          <a:latin typeface="+mn-lt"/>
                          <a:ea typeface="+mn-ea"/>
                          <a:cs typeface="+mn-cs"/>
                        </a:rPr>
                        <a:t>文件系统</a:t>
                      </a:r>
                      <a:r>
                        <a:rPr kumimoji="0" lang="en-US" sz="1800" kern="1200" dirty="0" smtClean="0">
                          <a:solidFill>
                            <a:schemeClr val="dk1"/>
                          </a:solidFill>
                          <a:effectLst/>
                          <a:latin typeface="+mn-lt"/>
                          <a:ea typeface="+mn-ea"/>
                          <a:cs typeface="+mn-cs"/>
                        </a:rPr>
                        <a:t>, </a:t>
                      </a:r>
                    </a:p>
                    <a:p>
                      <a:r>
                        <a:rPr kumimoji="0" lang="zh-CN" altLang="en-US" sz="1800" kern="1200" dirty="0" smtClean="0">
                          <a:solidFill>
                            <a:schemeClr val="dk1"/>
                          </a:solidFill>
                          <a:effectLst/>
                          <a:latin typeface="+mn-lt"/>
                          <a:ea typeface="+mn-ea"/>
                          <a:cs typeface="+mn-cs"/>
                        </a:rPr>
                        <a:t>调度</a:t>
                      </a:r>
                      <a:r>
                        <a:rPr kumimoji="0" lang="en-US" sz="1800" kern="1200" dirty="0" smtClean="0">
                          <a:solidFill>
                            <a:schemeClr val="dk1"/>
                          </a:solidFill>
                          <a:effectLst/>
                          <a:latin typeface="+mn-lt"/>
                          <a:ea typeface="+mn-ea"/>
                          <a:cs typeface="+mn-cs"/>
                        </a:rPr>
                        <a:t>,</a:t>
                      </a:r>
                    </a:p>
                    <a:p>
                      <a:r>
                        <a:rPr kumimoji="0" lang="zh-CN" altLang="en-US" sz="1800" kern="1200" dirty="0" smtClean="0">
                          <a:solidFill>
                            <a:schemeClr val="dk1"/>
                          </a:solidFill>
                          <a:effectLst/>
                          <a:latin typeface="+mn-lt"/>
                          <a:ea typeface="+mn-ea"/>
                          <a:cs typeface="+mn-cs"/>
                        </a:rPr>
                        <a:t>进程</a:t>
                      </a:r>
                      <a:r>
                        <a:rPr kumimoji="0" lang="en-US" sz="1800" kern="1200" dirty="0" smtClean="0">
                          <a:solidFill>
                            <a:schemeClr val="dk1"/>
                          </a:solidFill>
                          <a:effectLst/>
                          <a:latin typeface="+mn-lt"/>
                          <a:ea typeface="+mn-ea"/>
                          <a:cs typeface="+mn-cs"/>
                        </a:rPr>
                        <a:t>, </a:t>
                      </a:r>
                    </a:p>
                    <a:p>
                      <a:r>
                        <a:rPr kumimoji="0" lang="en-US" sz="1800" kern="1200" dirty="0" smtClean="0">
                          <a:solidFill>
                            <a:schemeClr val="dk1"/>
                          </a:solidFill>
                          <a:effectLst/>
                          <a:latin typeface="+mn-lt"/>
                          <a:ea typeface="+mn-ea"/>
                          <a:cs typeface="+mn-cs"/>
                        </a:rPr>
                        <a:t>I/O,</a:t>
                      </a:r>
                    </a:p>
                    <a:p>
                      <a:r>
                        <a:rPr kumimoji="0" lang="zh-CN" altLang="en-US" sz="1800" kern="1200" dirty="0" smtClean="0">
                          <a:solidFill>
                            <a:schemeClr val="dk1"/>
                          </a:solidFill>
                          <a:effectLst/>
                          <a:latin typeface="+mn-lt"/>
                          <a:ea typeface="+mn-ea"/>
                          <a:cs typeface="+mn-cs"/>
                        </a:rPr>
                        <a:t>网络</a:t>
                      </a:r>
                      <a:r>
                        <a:rPr kumimoji="0" lang="en-US" sz="1800" kern="1200" dirty="0" smtClean="0">
                          <a:solidFill>
                            <a:schemeClr val="dk1"/>
                          </a:solidFill>
                          <a:effectLst/>
                          <a:latin typeface="+mn-lt"/>
                          <a:ea typeface="+mn-ea"/>
                          <a:cs typeface="+mn-cs"/>
                        </a:rPr>
                        <a:t>,</a:t>
                      </a:r>
                    </a:p>
                    <a:p>
                      <a:r>
                        <a:rPr kumimoji="0" lang="en-US" sz="1800" kern="1200" dirty="0" smtClean="0">
                          <a:solidFill>
                            <a:schemeClr val="dk1"/>
                          </a:solidFill>
                          <a:effectLst/>
                          <a:latin typeface="+mn-lt"/>
                          <a:ea typeface="+mn-ea"/>
                          <a:cs typeface="+mn-cs"/>
                        </a:rPr>
                        <a:t>BGP </a:t>
                      </a:r>
                      <a:r>
                        <a:rPr kumimoji="0" lang="zh-CN" altLang="en-US" sz="1800" kern="1200" dirty="0" smtClean="0">
                          <a:solidFill>
                            <a:schemeClr val="dk1"/>
                          </a:solidFill>
                          <a:effectLst/>
                          <a:latin typeface="+mn-lt"/>
                          <a:ea typeface="+mn-ea"/>
                          <a:cs typeface="+mn-cs"/>
                        </a:rPr>
                        <a:t>机制</a:t>
                      </a:r>
                      <a:r>
                        <a:rPr kumimoji="0" lang="en-US" sz="1800" kern="1200" dirty="0" smtClean="0">
                          <a:solidFill>
                            <a:schemeClr val="dk1"/>
                          </a:solidFill>
                          <a:effectLst/>
                          <a:latin typeface="+mn-lt"/>
                          <a:ea typeface="+mn-ea"/>
                          <a:cs typeface="+mn-cs"/>
                        </a:rPr>
                        <a:t>,</a:t>
                      </a:r>
                    </a:p>
                    <a:p>
                      <a:r>
                        <a:rPr kumimoji="0" lang="zh-CN" altLang="en-US" sz="1800" kern="1200" dirty="0" smtClean="0">
                          <a:solidFill>
                            <a:schemeClr val="dk1"/>
                          </a:solidFill>
                          <a:effectLst/>
                          <a:latin typeface="+mn-lt"/>
                          <a:ea typeface="+mn-ea"/>
                          <a:cs typeface="+mn-cs"/>
                        </a:rPr>
                        <a:t>加密</a:t>
                      </a:r>
                      <a:r>
                        <a:rPr kumimoji="0" lang="en-US" altLang="zh-CN" sz="1800" kern="1200" dirty="0" smtClean="0">
                          <a:solidFill>
                            <a:schemeClr val="dk1"/>
                          </a:solidFill>
                          <a:effectLst/>
                          <a:latin typeface="+mn-lt"/>
                          <a:ea typeface="+mn-ea"/>
                          <a:cs typeface="+mn-cs"/>
                        </a:rPr>
                        <a:t>(encryption)</a:t>
                      </a:r>
                      <a:r>
                        <a:rPr kumimoji="0" lang="en-US" sz="1800" kern="1200" dirty="0" smtClean="0">
                          <a:solidFill>
                            <a:schemeClr val="dk1"/>
                          </a:solidFill>
                          <a:effectLst/>
                          <a:latin typeface="+mn-lt"/>
                          <a:ea typeface="+mn-ea"/>
                          <a:cs typeface="+mn-cs"/>
                        </a:rPr>
                        <a:t>, </a:t>
                      </a:r>
                    </a:p>
                    <a:p>
                      <a:r>
                        <a:rPr kumimoji="0" lang="zh-CN" altLang="en-US" sz="1800" kern="1200" dirty="0" smtClean="0">
                          <a:solidFill>
                            <a:schemeClr val="dk1"/>
                          </a:solidFill>
                          <a:effectLst/>
                          <a:latin typeface="+mn-lt"/>
                          <a:ea typeface="+mn-ea"/>
                          <a:cs typeface="+mn-cs"/>
                        </a:rPr>
                        <a:t>事务管理</a:t>
                      </a:r>
                      <a:r>
                        <a:rPr lang="en-US" dirty="0" smtClean="0">
                          <a:effectLst/>
                        </a:rPr>
                        <a:t> (Transaction Management)</a:t>
                      </a:r>
                    </a:p>
                    <a:p>
                      <a:r>
                        <a:rPr lang="zh-TW" altLang="en-US" dirty="0" smtClean="0"/>
                        <a:t>互联网作为一个平台</a:t>
                      </a:r>
                      <a:r>
                        <a:rPr lang="en-US" altLang="zh-TW" dirty="0" smtClean="0"/>
                        <a:t> </a:t>
                      </a:r>
                      <a:r>
                        <a:rPr lang="en-US" dirty="0" smtClean="0">
                          <a:effectLst/>
                        </a:rPr>
                        <a:t>Internet</a:t>
                      </a:r>
                      <a:r>
                        <a:rPr lang="en-US" baseline="0" dirty="0" smtClean="0">
                          <a:effectLst/>
                        </a:rPr>
                        <a:t>-as-a-platform,</a:t>
                      </a:r>
                      <a:r>
                        <a:rPr kumimoji="0" lang="zh-CN" altLang="en-US" sz="1800" kern="1200" dirty="0" smtClean="0">
                          <a:solidFill>
                            <a:schemeClr val="dk1"/>
                          </a:solidFill>
                          <a:effectLst/>
                          <a:latin typeface="+mn-lt"/>
                          <a:ea typeface="+mn-ea"/>
                          <a:cs typeface="+mn-cs"/>
                        </a:rPr>
                        <a:t>和</a:t>
                      </a:r>
                      <a:endParaRPr kumimoji="0" lang="en-US" altLang="zh-CN" sz="1800" kern="1200" dirty="0" smtClean="0">
                        <a:solidFill>
                          <a:schemeClr val="dk1"/>
                        </a:solidFill>
                        <a:effectLst/>
                        <a:latin typeface="+mn-lt"/>
                        <a:ea typeface="+mn-ea"/>
                        <a:cs typeface="+mn-cs"/>
                      </a:endParaRPr>
                    </a:p>
                    <a:p>
                      <a:r>
                        <a:rPr lang="zh-TW" altLang="en-US" dirty="0" smtClean="0"/>
                        <a:t>聪明的合约</a:t>
                      </a:r>
                      <a:r>
                        <a:rPr lang="en-US" altLang="zh-TW" dirty="0" smtClean="0"/>
                        <a:t> (</a:t>
                      </a:r>
                      <a:r>
                        <a:rPr kumimoji="0" lang="en-US" altLang="zh-CN" sz="1800" kern="1200" dirty="0" smtClean="0">
                          <a:solidFill>
                            <a:schemeClr val="dk1"/>
                          </a:solidFill>
                          <a:effectLst/>
                          <a:latin typeface="+mn-lt"/>
                          <a:ea typeface="+mn-ea"/>
                          <a:cs typeface="+mn-cs"/>
                        </a:rPr>
                        <a:t>Smart contracts)</a:t>
                      </a:r>
                    </a:p>
                  </a:txBody>
                  <a:tcPr/>
                </a:tc>
              </a:tr>
            </a:tbl>
          </a:graphicData>
        </a:graphic>
      </p:graphicFrame>
      <p:sp>
        <p:nvSpPr>
          <p:cNvPr id="3" name="Date Placeholder 2"/>
          <p:cNvSpPr>
            <a:spLocks noGrp="1"/>
          </p:cNvSpPr>
          <p:nvPr>
            <p:ph type="dt" sz="half" idx="10"/>
          </p:nvPr>
        </p:nvSpPr>
        <p:spPr/>
        <p:txBody>
          <a:bodyPr/>
          <a:lstStyle/>
          <a:p>
            <a:pPr>
              <a:defRPr/>
            </a:pPr>
            <a:endParaRPr lang="zh-CN" altLang="zh-CN"/>
          </a:p>
        </p:txBody>
      </p:sp>
      <p:sp>
        <p:nvSpPr>
          <p:cNvPr id="5" name="Slide Number Placeholder 4"/>
          <p:cNvSpPr>
            <a:spLocks noGrp="1"/>
          </p:cNvSpPr>
          <p:nvPr>
            <p:ph type="sldNum" sz="quarter" idx="12"/>
          </p:nvPr>
        </p:nvSpPr>
        <p:spPr/>
        <p:txBody>
          <a:bodyPr/>
          <a:lstStyle/>
          <a:p>
            <a:pPr>
              <a:defRPr/>
            </a:pPr>
            <a:fld id="{F1746AF0-E156-4589-89BB-A6BFDA58195B}" type="slidenum">
              <a:rPr lang="en-US" altLang="zh-CN" smtClean="0"/>
              <a:pPr>
                <a:defRPr/>
              </a:pPr>
              <a:t>21</a:t>
            </a:fld>
            <a:endParaRPr lang="en-US" altLang="zh-CN" dirty="0"/>
          </a:p>
        </p:txBody>
      </p:sp>
    </p:spTree>
    <p:extLst>
      <p:ext uri="{BB962C8B-B14F-4D97-AF65-F5344CB8AC3E}">
        <p14:creationId xmlns:p14="http://schemas.microsoft.com/office/powerpoint/2010/main" val="347019756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基于以太坊技术的应用框架图</a:t>
            </a:r>
            <a:endParaRPr lang="en-US" dirty="0"/>
          </a:p>
        </p:txBody>
      </p:sp>
      <p:sp>
        <p:nvSpPr>
          <p:cNvPr id="3" name="Content Placeholder 2"/>
          <p:cNvSpPr>
            <a:spLocks noGrp="1"/>
          </p:cNvSpPr>
          <p:nvPr>
            <p:ph idx="1"/>
          </p:nvPr>
        </p:nvSpPr>
        <p:spPr/>
        <p:txBody>
          <a:bodyPr>
            <a:normAutofit/>
          </a:bodyPr>
          <a:lstStyle/>
          <a:p>
            <a:pPr marL="0" indent="0">
              <a:buNone/>
            </a:pPr>
            <a:r>
              <a:rPr lang="en-US" altLang="zh-CN" dirty="0"/>
              <a:t> </a:t>
            </a:r>
            <a:r>
              <a:rPr lang="en-US" altLang="zh-CN" dirty="0" smtClean="0"/>
              <a:t>                </a:t>
            </a:r>
            <a:endParaRPr lang="en-US" dirty="0"/>
          </a:p>
          <a:p>
            <a:endParaRPr lang="en-US" dirty="0"/>
          </a:p>
        </p:txBody>
      </p:sp>
      <p:sp>
        <p:nvSpPr>
          <p:cNvPr id="4" name="Date Placeholder 3"/>
          <p:cNvSpPr>
            <a:spLocks noGrp="1"/>
          </p:cNvSpPr>
          <p:nvPr>
            <p:ph type="dt" sz="half" idx="10"/>
          </p:nvPr>
        </p:nvSpPr>
        <p:spPr/>
        <p:txBody>
          <a:bodyPr/>
          <a:lstStyle/>
          <a:p>
            <a:endParaRPr lang="en-US"/>
          </a:p>
        </p:txBody>
      </p:sp>
      <p:sp>
        <p:nvSpPr>
          <p:cNvPr id="5" name="Slide Number Placeholder 4"/>
          <p:cNvSpPr>
            <a:spLocks noGrp="1"/>
          </p:cNvSpPr>
          <p:nvPr>
            <p:ph type="sldNum" sz="quarter" idx="12"/>
          </p:nvPr>
        </p:nvSpPr>
        <p:spPr/>
        <p:txBody>
          <a:bodyPr/>
          <a:lstStyle/>
          <a:p>
            <a:fld id="{4409B1C1-B7D0-6446-A7D6-AFF0592100AC}" type="slidenum">
              <a:rPr lang="en-US" smtClean="0"/>
              <a:t>22</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755" y="2743200"/>
            <a:ext cx="7616283" cy="355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7509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提纲</a:t>
            </a:r>
            <a:endParaRPr lang="en-US" dirty="0"/>
          </a:p>
        </p:txBody>
      </p:sp>
      <p:sp>
        <p:nvSpPr>
          <p:cNvPr id="3" name="Content Placeholder 2"/>
          <p:cNvSpPr>
            <a:spLocks noGrp="1"/>
          </p:cNvSpPr>
          <p:nvPr>
            <p:ph idx="1"/>
          </p:nvPr>
        </p:nvSpPr>
        <p:spPr/>
        <p:txBody>
          <a:bodyPr/>
          <a:lstStyle/>
          <a:p>
            <a:pPr>
              <a:lnSpc>
                <a:spcPct val="200000"/>
              </a:lnSpc>
              <a:buFont typeface="Wingdings" panose="05000000000000000000" pitchFamily="2" charset="2"/>
              <a:buChar char="Ø"/>
            </a:pPr>
            <a:r>
              <a:rPr lang="zh-CN" altLang="zh-CN" dirty="0" smtClean="0"/>
              <a:t>区块链</a:t>
            </a:r>
            <a:r>
              <a:rPr lang="zh-CN" altLang="en-US" dirty="0" smtClean="0"/>
              <a:t>是什么</a:t>
            </a:r>
            <a:endParaRPr lang="en-US" dirty="0" smtClean="0"/>
          </a:p>
          <a:p>
            <a:pPr>
              <a:lnSpc>
                <a:spcPct val="200000"/>
              </a:lnSpc>
              <a:buFont typeface="Wingdings" panose="05000000000000000000" pitchFamily="2" charset="2"/>
              <a:buChar char="Ø"/>
            </a:pPr>
            <a:r>
              <a:rPr lang="zh-CN" altLang="en-US" dirty="0" smtClean="0">
                <a:solidFill>
                  <a:srgbClr val="FF0000"/>
                </a:solidFill>
              </a:rPr>
              <a:t>我们为什么需要研究区块链</a:t>
            </a:r>
            <a:endParaRPr lang="en-US" altLang="zh-CN" dirty="0" smtClean="0">
              <a:solidFill>
                <a:srgbClr val="FF0000"/>
              </a:solidFill>
            </a:endParaRPr>
          </a:p>
          <a:p>
            <a:pPr>
              <a:lnSpc>
                <a:spcPct val="200000"/>
              </a:lnSpc>
              <a:buFont typeface="Wingdings" panose="05000000000000000000" pitchFamily="2" charset="2"/>
              <a:buChar char="Ø"/>
            </a:pPr>
            <a:r>
              <a:rPr lang="zh-CN" altLang="en-US" dirty="0" smtClean="0"/>
              <a:t>区块链怎么应用于彩票系统</a:t>
            </a:r>
            <a:endParaRPr lang="en-US" dirty="0" smtClean="0"/>
          </a:p>
          <a:p>
            <a:pPr>
              <a:lnSpc>
                <a:spcPct val="200000"/>
              </a:lnSpc>
              <a:buFont typeface="Wingdings" panose="05000000000000000000" pitchFamily="2" charset="2"/>
              <a:buChar char="Ø"/>
            </a:pPr>
            <a:r>
              <a:rPr lang="zh-CN" altLang="en-US" dirty="0" smtClean="0"/>
              <a:t>计算机学科如何研究区块链</a:t>
            </a:r>
            <a:endParaRPr lang="en-US" dirty="0"/>
          </a:p>
        </p:txBody>
      </p:sp>
      <p:sp>
        <p:nvSpPr>
          <p:cNvPr id="4" name="Date Placeholder 3"/>
          <p:cNvSpPr>
            <a:spLocks noGrp="1"/>
          </p:cNvSpPr>
          <p:nvPr>
            <p:ph type="dt" sz="half" idx="10"/>
          </p:nvPr>
        </p:nvSpPr>
        <p:spPr/>
        <p:txBody>
          <a:bodyPr/>
          <a:lstStyle/>
          <a:p>
            <a:pPr>
              <a:defRPr/>
            </a:pPr>
            <a:endParaRPr lang="zh-CN" altLang="zh-CN"/>
          </a:p>
        </p:txBody>
      </p:sp>
      <p:sp>
        <p:nvSpPr>
          <p:cNvPr id="5" name="Slide Number Placeholder 4"/>
          <p:cNvSpPr>
            <a:spLocks noGrp="1"/>
          </p:cNvSpPr>
          <p:nvPr>
            <p:ph type="sldNum" sz="quarter" idx="12"/>
          </p:nvPr>
        </p:nvSpPr>
        <p:spPr/>
        <p:txBody>
          <a:bodyPr/>
          <a:lstStyle/>
          <a:p>
            <a:pPr>
              <a:defRPr/>
            </a:pPr>
            <a:fld id="{F1746AF0-E156-4589-89BB-A6BFDA58195B}" type="slidenum">
              <a:rPr lang="en-US" altLang="zh-CN" smtClean="0"/>
              <a:pPr>
                <a:defRPr/>
              </a:pPr>
              <a:t>23</a:t>
            </a:fld>
            <a:endParaRPr lang="en-US" altLang="zh-CN" dirty="0"/>
          </a:p>
        </p:txBody>
      </p:sp>
    </p:spTree>
    <p:extLst>
      <p:ext uri="{BB962C8B-B14F-4D97-AF65-F5344CB8AC3E}">
        <p14:creationId xmlns:p14="http://schemas.microsoft.com/office/powerpoint/2010/main" val="283583437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smtClean="0">
                <a:latin typeface="Microsoft YaHei" panose="020B0503020204020204" pitchFamily="34" charset="-122"/>
                <a:ea typeface="Microsoft YaHei" panose="020B0503020204020204" pitchFamily="34" charset="-122"/>
              </a:rPr>
              <a:t>瑞银</a:t>
            </a:r>
            <a:r>
              <a:rPr lang="en-US" altLang="zh-TW" dirty="0" smtClean="0">
                <a:latin typeface="Microsoft YaHei" panose="020B0503020204020204" pitchFamily="34" charset="-122"/>
                <a:ea typeface="Microsoft YaHei" panose="020B0503020204020204" pitchFamily="34" charset="-122"/>
              </a:rPr>
              <a:t> (UBS)</a:t>
            </a:r>
            <a:r>
              <a:rPr lang="zh-TW" altLang="en-US" dirty="0" smtClean="0">
                <a:latin typeface="Microsoft YaHei" panose="020B0503020204020204" pitchFamily="34" charset="-122"/>
                <a:ea typeface="Microsoft YaHei" panose="020B0503020204020204" pitchFamily="34" charset="-122"/>
              </a:rPr>
              <a:t>首席信息官</a:t>
            </a:r>
            <a:endParaRPr lang="en-US" dirty="0">
              <a:latin typeface="Microsoft YaHei" panose="020B0503020204020204" pitchFamily="34" charset="-122"/>
              <a:ea typeface="Microsoft YaHei" panose="020B0503020204020204" pitchFamily="34" charset="-122"/>
            </a:endParaRPr>
          </a:p>
        </p:txBody>
      </p:sp>
      <p:sp>
        <p:nvSpPr>
          <p:cNvPr id="3" name="Content Placeholder 2"/>
          <p:cNvSpPr>
            <a:spLocks noGrp="1"/>
          </p:cNvSpPr>
          <p:nvPr>
            <p:ph idx="1"/>
          </p:nvPr>
        </p:nvSpPr>
        <p:spPr/>
        <p:txBody>
          <a:bodyPr>
            <a:normAutofit fontScale="92500" lnSpcReduction="10000"/>
          </a:bodyPr>
          <a:lstStyle/>
          <a:p>
            <a:r>
              <a:rPr lang="zh-TW" altLang="en-US" dirty="0" smtClean="0">
                <a:latin typeface="Symbol" panose="05050102010706020507" pitchFamily="18" charset="2"/>
                <a:ea typeface="Microsoft YaHei" panose="020B0503020204020204" pitchFamily="34" charset="-122"/>
              </a:rPr>
              <a:t>区块链技术可以大量简化银行</a:t>
            </a:r>
            <a:r>
              <a:rPr lang="zh-CN" altLang="en-US" dirty="0" smtClean="0">
                <a:latin typeface="Symbol" panose="05050102010706020507" pitchFamily="18" charset="2"/>
                <a:ea typeface="Microsoft YaHei" panose="020B0503020204020204" pitchFamily="34" charset="-122"/>
              </a:rPr>
              <a:t>业</a:t>
            </a:r>
            <a:r>
              <a:rPr lang="zh-TW" altLang="en-US" dirty="0" smtClean="0">
                <a:latin typeface="Symbol" panose="05050102010706020507" pitchFamily="18" charset="2"/>
                <a:ea typeface="Microsoft YaHei" panose="020B0503020204020204" pitchFamily="34" charset="-122"/>
              </a:rPr>
              <a:t>务。</a:t>
            </a:r>
            <a:r>
              <a:rPr lang="en-US" altLang="zh-TW" dirty="0" smtClean="0">
                <a:latin typeface="Symbol" panose="05050102010706020507" pitchFamily="18" charset="2"/>
                <a:ea typeface="Microsoft YaHei" panose="020B0503020204020204" pitchFamily="34" charset="-122"/>
              </a:rPr>
              <a:t>2014 </a:t>
            </a:r>
            <a:r>
              <a:rPr lang="zh-TW" altLang="en-US" dirty="0" smtClean="0">
                <a:latin typeface="Symbol" panose="05050102010706020507" pitchFamily="18" charset="2"/>
                <a:ea typeface="Microsoft YaHei" panose="020B0503020204020204" pitchFamily="34" charset="-122"/>
              </a:rPr>
              <a:t>瑞银根据奥利弗巴斯曼</a:t>
            </a:r>
            <a:r>
              <a:rPr lang="zh-CN" altLang="en-US" dirty="0">
                <a:latin typeface="Symbol" panose="05050102010706020507" pitchFamily="18" charset="2"/>
                <a:ea typeface="Microsoft YaHei" panose="020B0503020204020204" pitchFamily="34" charset="-122"/>
              </a:rPr>
              <a:t>：“</a:t>
            </a:r>
            <a:r>
              <a:rPr lang="zh-TW" altLang="en-US" dirty="0" smtClean="0">
                <a:latin typeface="Symbol" panose="05050102010706020507" pitchFamily="18" charset="2"/>
                <a:ea typeface="Microsoft YaHei" panose="020B0503020204020204" pitchFamily="34" charset="-122"/>
              </a:rPr>
              <a:t>开放</a:t>
            </a:r>
            <a:r>
              <a:rPr lang="zh-CN" altLang="en-US" dirty="0" smtClean="0">
                <a:latin typeface="Symbol" panose="05050102010706020507" pitchFamily="18" charset="2"/>
                <a:ea typeface="Microsoft YaHei" panose="020B0503020204020204" pitchFamily="34" charset="-122"/>
              </a:rPr>
              <a:t>式</a:t>
            </a:r>
            <a:r>
              <a:rPr lang="zh-TW" altLang="en-US" dirty="0" smtClean="0">
                <a:latin typeface="Symbol" panose="05050102010706020507" pitchFamily="18" charset="2"/>
                <a:ea typeface="Microsoft YaHei" panose="020B0503020204020204" pitchFamily="34" charset="-122"/>
              </a:rPr>
              <a:t>区块链</a:t>
            </a:r>
            <a:r>
              <a:rPr lang="zh-CN" altLang="en-US" dirty="0" smtClean="0">
                <a:latin typeface="Symbol" panose="05050102010706020507" pitchFamily="18" charset="2"/>
                <a:ea typeface="Microsoft YaHei" panose="020B0503020204020204" pitchFamily="34" charset="-122"/>
              </a:rPr>
              <a:t>技术是</a:t>
            </a:r>
            <a:r>
              <a:rPr lang="zh-TW" altLang="en-US" dirty="0" smtClean="0">
                <a:latin typeface="Symbol" panose="05050102010706020507" pitchFamily="18" charset="2"/>
                <a:ea typeface="Microsoft YaHei" panose="020B0503020204020204" pitchFamily="34" charset="-122"/>
              </a:rPr>
              <a:t>最</a:t>
            </a:r>
            <a:r>
              <a:rPr lang="zh-CN" altLang="en-US" dirty="0">
                <a:latin typeface="Symbol" panose="05050102010706020507" pitchFamily="18" charset="2"/>
                <a:ea typeface="Microsoft YaHei" panose="020B0503020204020204" pitchFamily="34" charset="-122"/>
              </a:rPr>
              <a:t>具颠覆</a:t>
            </a:r>
            <a:r>
              <a:rPr lang="zh-CN" altLang="en-US" dirty="0" smtClean="0">
                <a:latin typeface="Symbol" panose="05050102010706020507" pitchFamily="18" charset="2"/>
                <a:ea typeface="Microsoft YaHei" panose="020B0503020204020204" pitchFamily="34" charset="-122"/>
              </a:rPr>
              <a:t>性</a:t>
            </a:r>
            <a:r>
              <a:rPr lang="zh-TW" altLang="en-US" dirty="0" smtClean="0">
                <a:latin typeface="Symbol" panose="05050102010706020507" pitchFamily="18" charset="2"/>
                <a:ea typeface="Microsoft YaHei" panose="020B0503020204020204" pitchFamily="34" charset="-122"/>
              </a:rPr>
              <a:t>的。</a:t>
            </a:r>
            <a:r>
              <a:rPr lang="zh-CN" altLang="en-US" dirty="0" smtClean="0">
                <a:latin typeface="Symbol" panose="05050102010706020507" pitchFamily="18" charset="2"/>
                <a:ea typeface="Microsoft YaHei" panose="020B0503020204020204" pitchFamily="34" charset="-122"/>
              </a:rPr>
              <a:t>”</a:t>
            </a:r>
            <a:endParaRPr lang="en-US" altLang="zh-TW" dirty="0" smtClean="0">
              <a:latin typeface="Symbol" panose="05050102010706020507" pitchFamily="18" charset="2"/>
              <a:ea typeface="Microsoft YaHei" panose="020B0503020204020204" pitchFamily="34" charset="-122"/>
            </a:endParaRPr>
          </a:p>
          <a:p>
            <a:r>
              <a:rPr lang="zh-TW" altLang="en-US" dirty="0" smtClean="0">
                <a:latin typeface="Symbol" panose="05050102010706020507" pitchFamily="18" charset="2"/>
                <a:ea typeface="Microsoft YaHei" panose="020B0503020204020204" pitchFamily="34" charset="-122"/>
              </a:rPr>
              <a:t>“区块链技术不仅将</a:t>
            </a:r>
            <a:r>
              <a:rPr lang="zh-TW" altLang="en-US" dirty="0" smtClean="0">
                <a:solidFill>
                  <a:srgbClr val="FF0000"/>
                </a:solidFill>
                <a:latin typeface="Symbol" panose="05050102010706020507" pitchFamily="18" charset="2"/>
                <a:ea typeface="Microsoft YaHei" panose="020B0503020204020204" pitchFamily="34" charset="-122"/>
              </a:rPr>
              <a:t>改变我们的支付方式也将改变整个交易</a:t>
            </a:r>
            <a:r>
              <a:rPr lang="en-US" altLang="zh-TW" dirty="0" smtClean="0">
                <a:solidFill>
                  <a:srgbClr val="FF0000"/>
                </a:solidFill>
                <a:latin typeface="Symbol" panose="05050102010706020507" pitchFamily="18" charset="2"/>
                <a:ea typeface="Microsoft YaHei" panose="020B0503020204020204" pitchFamily="34" charset="-122"/>
              </a:rPr>
              <a:t>(</a:t>
            </a:r>
            <a:r>
              <a:rPr lang="en-US" altLang="zh-TW" dirty="0" smtClean="0">
                <a:solidFill>
                  <a:srgbClr val="FF0000"/>
                </a:solidFill>
                <a:latin typeface="Microsoft YaHei" panose="020B0503020204020204" pitchFamily="34" charset="-122"/>
                <a:ea typeface="Microsoft YaHei" panose="020B0503020204020204" pitchFamily="34" charset="-122"/>
              </a:rPr>
              <a:t>Trading)</a:t>
            </a:r>
            <a:r>
              <a:rPr lang="zh-TW" altLang="en-US" dirty="0" smtClean="0">
                <a:solidFill>
                  <a:srgbClr val="FF0000"/>
                </a:solidFill>
                <a:latin typeface="Symbol" panose="05050102010706020507" pitchFamily="18" charset="2"/>
                <a:ea typeface="Microsoft YaHei" panose="020B0503020204020204" pitchFamily="34" charset="-122"/>
              </a:rPr>
              <a:t>和结算</a:t>
            </a:r>
            <a:r>
              <a:rPr lang="en-US" altLang="zh-TW" dirty="0" smtClean="0">
                <a:solidFill>
                  <a:srgbClr val="FF0000"/>
                </a:solidFill>
                <a:latin typeface="Symbol" panose="05050102010706020507" pitchFamily="18" charset="2"/>
                <a:ea typeface="Microsoft YaHei" panose="020B0503020204020204" pitchFamily="34" charset="-122"/>
              </a:rPr>
              <a:t>(</a:t>
            </a:r>
            <a:r>
              <a:rPr lang="en-US" altLang="zh-TW" dirty="0" smtClean="0">
                <a:solidFill>
                  <a:srgbClr val="FF0000"/>
                </a:solidFill>
                <a:latin typeface="Microsoft YaHei" panose="020B0503020204020204" pitchFamily="34" charset="-122"/>
                <a:ea typeface="Microsoft YaHei" panose="020B0503020204020204" pitchFamily="34" charset="-122"/>
              </a:rPr>
              <a:t>Settlement)</a:t>
            </a:r>
            <a:r>
              <a:rPr lang="zh-TW" altLang="en-US" dirty="0" smtClean="0">
                <a:solidFill>
                  <a:srgbClr val="FF0000"/>
                </a:solidFill>
                <a:latin typeface="Symbol" panose="05050102010706020507" pitchFamily="18" charset="2"/>
                <a:ea typeface="Microsoft YaHei" panose="020B0503020204020204" pitchFamily="34" charset="-122"/>
              </a:rPr>
              <a:t>的话题</a:t>
            </a:r>
            <a:r>
              <a:rPr lang="zh-TW" altLang="en-US" dirty="0" smtClean="0">
                <a:latin typeface="Symbol" panose="05050102010706020507" pitchFamily="18" charset="2"/>
                <a:ea typeface="Microsoft YaHei" panose="020B0503020204020204" pitchFamily="34" charset="-122"/>
              </a:rPr>
              <a:t>”。</a:t>
            </a:r>
            <a:endParaRPr lang="en-US" altLang="zh-TW" dirty="0" smtClean="0">
              <a:latin typeface="Symbol" panose="05050102010706020507" pitchFamily="18" charset="2"/>
              <a:ea typeface="Microsoft YaHei" panose="020B0503020204020204" pitchFamily="34" charset="-122"/>
            </a:endParaRPr>
          </a:p>
          <a:p>
            <a:r>
              <a:rPr lang="zh-TW" altLang="en-US" dirty="0" smtClean="0">
                <a:latin typeface="Microsoft YaHei" panose="020B0503020204020204" pitchFamily="34" charset="-122"/>
                <a:ea typeface="Microsoft YaHei" panose="020B0503020204020204" pitchFamily="34" charset="-122"/>
              </a:rPr>
              <a:t>任何文件都可以被数字化，</a:t>
            </a:r>
            <a:r>
              <a:rPr lang="zh-CN" altLang="en-US" dirty="0">
                <a:latin typeface="Microsoft YaHei" panose="020B0503020204020204" pitchFamily="34" charset="-122"/>
                <a:ea typeface="Microsoft YaHei" panose="020B0503020204020204" pitchFamily="34" charset="-122"/>
              </a:rPr>
              <a:t>凡</a:t>
            </a:r>
            <a:r>
              <a:rPr lang="zh-TW" altLang="en-US" dirty="0" smtClean="0">
                <a:latin typeface="Microsoft YaHei" panose="020B0503020204020204" pitchFamily="34" charset="-122"/>
                <a:ea typeface="Microsoft YaHei" panose="020B0503020204020204" pitchFamily="34" charset="-122"/>
              </a:rPr>
              <a:t>数字化文</a:t>
            </a:r>
            <a:r>
              <a:rPr lang="zh-TW" altLang="en-US" dirty="0">
                <a:latin typeface="Microsoft YaHei" panose="020B0503020204020204" pitchFamily="34" charset="-122"/>
                <a:ea typeface="Microsoft YaHei" panose="020B0503020204020204" pitchFamily="34" charset="-122"/>
              </a:rPr>
              <a:t>件都可以</a:t>
            </a:r>
            <a:r>
              <a:rPr lang="zh-TW" altLang="en-US" dirty="0" smtClean="0">
                <a:latin typeface="Microsoft YaHei" panose="020B0503020204020204" pitchFamily="34" charset="-122"/>
                <a:ea typeface="Microsoft YaHei" panose="020B0503020204020204" pitchFamily="34" charset="-122"/>
              </a:rPr>
              <a:t>编入区块链</a:t>
            </a:r>
            <a:r>
              <a:rPr lang="zh-CN" altLang="en-US" dirty="0" smtClean="0">
                <a:latin typeface="Microsoft YaHei" panose="020B0503020204020204" pitchFamily="34" charset="-122"/>
                <a:ea typeface="Microsoft YaHei" panose="020B0503020204020204" pitchFamily="34" charset="-122"/>
              </a:rPr>
              <a:t>。</a:t>
            </a:r>
            <a:r>
              <a:rPr lang="zh-TW" altLang="en-US" dirty="0" smtClean="0">
                <a:latin typeface="Microsoft YaHei" panose="020B0503020204020204" pitchFamily="34" charset="-122"/>
                <a:ea typeface="Microsoft YaHei" panose="020B0503020204020204" pitchFamily="34" charset="-122"/>
              </a:rPr>
              <a:t>记录是不可磨灭篡改。</a:t>
            </a:r>
            <a:r>
              <a:rPr lang="zh-CN" altLang="en-US" dirty="0" smtClean="0">
                <a:latin typeface="Microsoft YaHei" panose="020B0503020204020204" pitchFamily="34" charset="-122"/>
                <a:ea typeface="Microsoft YaHei" panose="020B0503020204020204" pitchFamily="34" charset="-122"/>
              </a:rPr>
              <a:t>采用</a:t>
            </a:r>
            <a:r>
              <a:rPr lang="zh-TW" altLang="en-US" dirty="0" smtClean="0">
                <a:latin typeface="Microsoft YaHei" panose="020B0503020204020204" pitchFamily="34" charset="-122"/>
                <a:ea typeface="Microsoft YaHei" panose="020B0503020204020204" pitchFamily="34" charset="-122"/>
              </a:rPr>
              <a:t>计算机社区的共识</a:t>
            </a:r>
            <a:r>
              <a:rPr lang="zh-CN" altLang="en-US" dirty="0" smtClean="0">
                <a:latin typeface="Microsoft YaHei" panose="020B0503020204020204" pitchFamily="34" charset="-122"/>
                <a:ea typeface="Microsoft YaHei" panose="020B0503020204020204" pitchFamily="34" charset="-122"/>
              </a:rPr>
              <a:t>来</a:t>
            </a:r>
            <a:r>
              <a:rPr lang="zh-TW" altLang="en-US" dirty="0" smtClean="0">
                <a:latin typeface="Microsoft YaHei" panose="020B0503020204020204" pitchFamily="34" charset="-122"/>
                <a:ea typeface="Microsoft YaHei" panose="020B0503020204020204" pitchFamily="34" charset="-122"/>
              </a:rPr>
              <a:t>验证真实性，而不是由中央集权验证。</a:t>
            </a:r>
            <a:endParaRPr lang="en-US" altLang="zh-TW" dirty="0">
              <a:latin typeface="Microsoft YaHei" panose="020B0503020204020204" pitchFamily="34" charset="-122"/>
              <a:ea typeface="Microsoft YaHei" panose="020B0503020204020204" pitchFamily="34" charset="-122"/>
            </a:endParaRPr>
          </a:p>
          <a:p>
            <a:r>
              <a:rPr lang="zh-TW" altLang="en-US" dirty="0" smtClean="0">
                <a:latin typeface="Microsoft YaHei" panose="020B0503020204020204" pitchFamily="34" charset="-122"/>
                <a:ea typeface="Microsoft YaHei" panose="020B0503020204020204" pitchFamily="34" charset="-122"/>
              </a:rPr>
              <a:t>瑞士银行宣布</a:t>
            </a:r>
            <a:r>
              <a:rPr lang="zh-CN" altLang="en-US" dirty="0" smtClean="0">
                <a:latin typeface="Microsoft YaHei" panose="020B0503020204020204" pitchFamily="34" charset="-122"/>
                <a:ea typeface="Microsoft YaHei" panose="020B0503020204020204" pitchFamily="34" charset="-122"/>
              </a:rPr>
              <a:t>正在</a:t>
            </a:r>
            <a:r>
              <a:rPr lang="zh-TW" altLang="en-US" dirty="0" smtClean="0">
                <a:latin typeface="Microsoft YaHei" panose="020B0503020204020204" pitchFamily="34" charset="-122"/>
                <a:ea typeface="Microsoft YaHei" panose="020B0503020204020204" pitchFamily="34" charset="-122"/>
              </a:rPr>
              <a:t>研究区块链技术如何用在主流金融服务</a:t>
            </a:r>
            <a:r>
              <a:rPr lang="zh-CN" altLang="en-US" dirty="0" smtClean="0">
                <a:latin typeface="Microsoft YaHei" panose="020B0503020204020204" pitchFamily="34" charset="-122"/>
                <a:ea typeface="Microsoft YaHei" panose="020B0503020204020204" pitchFamily="34" charset="-122"/>
              </a:rPr>
              <a:t>上</a:t>
            </a:r>
            <a:r>
              <a:rPr lang="zh-TW" altLang="en-US" dirty="0" smtClean="0">
                <a:latin typeface="Microsoft YaHei" panose="020B0503020204020204" pitchFamily="34" charset="-122"/>
                <a:ea typeface="Microsoft YaHei" panose="020B0503020204020204" pitchFamily="34" charset="-122"/>
              </a:rPr>
              <a:t>。该实验室</a:t>
            </a:r>
            <a:r>
              <a:rPr lang="zh-CN" altLang="en-US" dirty="0" smtClean="0">
                <a:latin typeface="Microsoft YaHei" panose="020B0503020204020204" pitchFamily="34" charset="-122"/>
                <a:ea typeface="Microsoft YaHei" panose="020B0503020204020204" pitchFamily="34" charset="-122"/>
              </a:rPr>
              <a:t>设</a:t>
            </a:r>
            <a:r>
              <a:rPr lang="zh-TW" altLang="en-US" dirty="0" smtClean="0">
                <a:latin typeface="Microsoft YaHei" panose="020B0503020204020204" pitchFamily="34" charset="-122"/>
                <a:ea typeface="Microsoft YaHei" panose="020B0503020204020204" pitchFamily="34" charset="-122"/>
              </a:rPr>
              <a:t>在伦敦。瑞银汇集银</a:t>
            </a:r>
            <a:r>
              <a:rPr lang="zh-CN" altLang="en-US" dirty="0" smtClean="0">
                <a:latin typeface="Microsoft YaHei" panose="020B0503020204020204" pitchFamily="34" charset="-122"/>
                <a:ea typeface="Microsoft YaHei" panose="020B0503020204020204" pitchFamily="34" charset="-122"/>
              </a:rPr>
              <a:t>行</a:t>
            </a:r>
            <a:r>
              <a:rPr lang="zh-TW" altLang="en-US" dirty="0" smtClean="0">
                <a:latin typeface="Microsoft YaHei" panose="020B0503020204020204" pitchFamily="34" charset="-122"/>
                <a:ea typeface="Microsoft YaHei" panose="020B0503020204020204" pitchFamily="34" charset="-122"/>
              </a:rPr>
              <a:t>和金融技术专家</a:t>
            </a:r>
            <a:r>
              <a:rPr lang="zh-CN" altLang="en-US" dirty="0" smtClean="0">
                <a:latin typeface="Microsoft YaHei" panose="020B0503020204020204" pitchFamily="34" charset="-122"/>
                <a:ea typeface="Microsoft YaHei" panose="020B0503020204020204" pitchFamily="34" charset="-122"/>
              </a:rPr>
              <a:t>深度</a:t>
            </a:r>
            <a:r>
              <a:rPr lang="zh-TW" altLang="en-US" dirty="0">
                <a:latin typeface="Microsoft YaHei" panose="020B0503020204020204" pitchFamily="34" charset="-122"/>
                <a:ea typeface="Microsoft YaHei" panose="020B0503020204020204" pitchFamily="34" charset="-122"/>
              </a:rPr>
              <a:t>研究在</a:t>
            </a:r>
            <a:r>
              <a:rPr lang="zh-TW" altLang="en-US" dirty="0" smtClean="0">
                <a:latin typeface="Microsoft YaHei" panose="020B0503020204020204" pitchFamily="34" charset="-122"/>
                <a:ea typeface="Microsoft YaHei" panose="020B0503020204020204" pitchFamily="34" charset="-122"/>
              </a:rPr>
              <a:t>区块链的</a:t>
            </a:r>
            <a:r>
              <a:rPr lang="zh-CN" altLang="en-US" dirty="0" smtClean="0">
                <a:latin typeface="Microsoft YaHei" panose="020B0503020204020204" pitchFamily="34" charset="-122"/>
                <a:ea typeface="Microsoft YaHei" panose="020B0503020204020204" pitchFamily="34" charset="-122"/>
              </a:rPr>
              <a:t>技术应用</a:t>
            </a:r>
            <a:r>
              <a:rPr lang="zh-TW" altLang="en-US" dirty="0" smtClean="0">
                <a:latin typeface="Microsoft YaHei" panose="020B0503020204020204" pitchFamily="34" charset="-122"/>
                <a:ea typeface="Microsoft YaHei" panose="020B0503020204020204" pitchFamily="34" charset="-122"/>
              </a:rPr>
              <a:t>。</a:t>
            </a:r>
            <a:endParaRPr lang="en-US" dirty="0" smtClean="0">
              <a:latin typeface="Microsoft YaHei" panose="020B0503020204020204" pitchFamily="34" charset="-122"/>
              <a:ea typeface="Microsoft YaHei" panose="020B0503020204020204" pitchFamily="34" charset="-122"/>
            </a:endParaRPr>
          </a:p>
          <a:p>
            <a:endParaRPr lang="en-US" altLang="zh-TW" dirty="0" smtClean="0">
              <a:latin typeface="Microsoft YaHei" panose="020B0503020204020204" pitchFamily="34" charset="-122"/>
              <a:ea typeface="Microsoft YaHei" panose="020B0503020204020204" pitchFamily="34" charset="-122"/>
            </a:endParaRPr>
          </a:p>
          <a:p>
            <a:endParaRPr lang="en-US" dirty="0"/>
          </a:p>
        </p:txBody>
      </p:sp>
      <p:sp>
        <p:nvSpPr>
          <p:cNvPr id="4" name="Date Placeholder 3"/>
          <p:cNvSpPr>
            <a:spLocks noGrp="1"/>
          </p:cNvSpPr>
          <p:nvPr>
            <p:ph type="dt" sz="half" idx="10"/>
          </p:nvPr>
        </p:nvSpPr>
        <p:spPr/>
        <p:txBody>
          <a:bodyPr/>
          <a:lstStyle/>
          <a:p>
            <a:endParaRPr lang="en-US"/>
          </a:p>
        </p:txBody>
      </p:sp>
      <p:sp>
        <p:nvSpPr>
          <p:cNvPr id="5" name="Slide Number Placeholder 4"/>
          <p:cNvSpPr>
            <a:spLocks noGrp="1"/>
          </p:cNvSpPr>
          <p:nvPr>
            <p:ph type="sldNum" sz="quarter" idx="12"/>
          </p:nvPr>
        </p:nvSpPr>
        <p:spPr/>
        <p:txBody>
          <a:bodyPr/>
          <a:lstStyle/>
          <a:p>
            <a:fld id="{4409B1C1-B7D0-6446-A7D6-AFF0592100AC}" type="slidenum">
              <a:rPr lang="en-US" smtClean="0"/>
              <a:t>24</a:t>
            </a:fld>
            <a:endParaRPr lang="en-US"/>
          </a:p>
        </p:txBody>
      </p:sp>
    </p:spTree>
    <p:extLst>
      <p:ext uri="{BB962C8B-B14F-4D97-AF65-F5344CB8AC3E}">
        <p14:creationId xmlns:p14="http://schemas.microsoft.com/office/powerpoint/2010/main" val="326239865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TW" altLang="en-US" dirty="0" smtClean="0">
                <a:latin typeface="Microsoft YaHei" panose="020B0503020204020204" pitchFamily="34" charset="-122"/>
                <a:ea typeface="Microsoft YaHei" panose="020B0503020204020204" pitchFamily="34" charset="-122"/>
              </a:rPr>
              <a:t>欧洲银行业协会（</a:t>
            </a:r>
            <a:r>
              <a:rPr lang="en-US" altLang="zh-TW" dirty="0" smtClean="0">
                <a:latin typeface="Microsoft YaHei" panose="020B0503020204020204" pitchFamily="34" charset="-122"/>
                <a:ea typeface="Microsoft YaHei" panose="020B0503020204020204" pitchFamily="34" charset="-122"/>
              </a:rPr>
              <a:t>EBA</a:t>
            </a:r>
            <a:r>
              <a:rPr lang="zh-TW" altLang="en-US" dirty="0" smtClean="0">
                <a:latin typeface="Microsoft YaHei" panose="020B0503020204020204" pitchFamily="34" charset="-122"/>
                <a:ea typeface="Microsoft YaHei" panose="020B0503020204020204" pitchFamily="34" charset="-122"/>
              </a:rPr>
              <a:t>）主席</a:t>
            </a:r>
            <a:endParaRPr lang="en-US" dirty="0">
              <a:latin typeface="Microsoft YaHei" panose="020B0503020204020204" pitchFamily="34" charset="-122"/>
              <a:ea typeface="Microsoft YaHei" panose="020B0503020204020204" pitchFamily="34" charset="-122"/>
            </a:endParaRPr>
          </a:p>
        </p:txBody>
      </p:sp>
      <p:sp>
        <p:nvSpPr>
          <p:cNvPr id="3" name="Content Placeholder 2"/>
          <p:cNvSpPr>
            <a:spLocks noGrp="1"/>
          </p:cNvSpPr>
          <p:nvPr>
            <p:ph idx="1"/>
          </p:nvPr>
        </p:nvSpPr>
        <p:spPr/>
        <p:txBody>
          <a:bodyPr>
            <a:normAutofit lnSpcReduction="10000"/>
          </a:bodyPr>
          <a:lstStyle/>
          <a:p>
            <a:r>
              <a:rPr lang="zh-TW" altLang="en-US" dirty="0">
                <a:latin typeface="Microsoft YaHei" panose="020B0503020204020204" pitchFamily="34" charset="-122"/>
                <a:ea typeface="Microsoft YaHei" panose="020B0503020204020204" pitchFamily="34" charset="-122"/>
              </a:rPr>
              <a:t>文森特</a:t>
            </a:r>
            <a:r>
              <a:rPr lang="en-US" altLang="zh-TW" dirty="0">
                <a:latin typeface="Microsoft YaHei" panose="020B0503020204020204" pitchFamily="34" charset="-122"/>
                <a:ea typeface="Microsoft YaHei" panose="020B0503020204020204" pitchFamily="34" charset="-122"/>
              </a:rPr>
              <a:t>·</a:t>
            </a:r>
            <a:r>
              <a:rPr lang="zh-TW" altLang="en-US" dirty="0">
                <a:latin typeface="Microsoft YaHei" panose="020B0503020204020204" pitchFamily="34" charset="-122"/>
                <a:ea typeface="Microsoft YaHei" panose="020B0503020204020204" pitchFamily="34" charset="-122"/>
              </a:rPr>
              <a:t>布伦</a:t>
            </a:r>
            <a:r>
              <a:rPr lang="zh-TW" altLang="en-US" dirty="0" smtClean="0">
                <a:latin typeface="Microsoft YaHei" panose="020B0503020204020204" pitchFamily="34" charset="-122"/>
                <a:ea typeface="Microsoft YaHei" panose="020B0503020204020204" pitchFamily="34" charset="-122"/>
              </a:rPr>
              <a:t>南</a:t>
            </a:r>
            <a:r>
              <a:rPr lang="zh-CN" altLang="en-US" dirty="0" smtClean="0">
                <a:latin typeface="Microsoft YaHei" panose="020B0503020204020204" pitchFamily="34" charset="-122"/>
                <a:ea typeface="Microsoft YaHei" panose="020B0503020204020204" pitchFamily="34" charset="-122"/>
              </a:rPr>
              <a:t>， </a:t>
            </a:r>
            <a:r>
              <a:rPr lang="zh-TW" altLang="en-US" dirty="0" smtClean="0">
                <a:latin typeface="Microsoft YaHei" panose="020B0503020204020204" pitchFamily="34" charset="-122"/>
                <a:ea typeface="Microsoft YaHei" panose="020B0503020204020204" pitchFamily="34" charset="-122"/>
              </a:rPr>
              <a:t>爱尔兰银行集团支付业务主管兼欧洲银行业协会（</a:t>
            </a:r>
            <a:r>
              <a:rPr lang="en-US" altLang="zh-TW" dirty="0" smtClean="0">
                <a:latin typeface="Microsoft YaHei" panose="020B0503020204020204" pitchFamily="34" charset="-122"/>
                <a:ea typeface="Microsoft YaHei" panose="020B0503020204020204" pitchFamily="34" charset="-122"/>
              </a:rPr>
              <a:t>EBA</a:t>
            </a:r>
            <a:r>
              <a:rPr lang="zh-TW" altLang="en-US" dirty="0" smtClean="0">
                <a:latin typeface="Microsoft YaHei" panose="020B0503020204020204" pitchFamily="34" charset="-122"/>
                <a:ea typeface="Microsoft YaHei" panose="020B0503020204020204" pitchFamily="34" charset="-122"/>
              </a:rPr>
              <a:t>）主席说，</a:t>
            </a:r>
            <a:r>
              <a:rPr lang="en-US" altLang="zh-TW" dirty="0" smtClean="0">
                <a:latin typeface="Microsoft YaHei" panose="020B0503020204020204" pitchFamily="34" charset="-122"/>
                <a:ea typeface="Microsoft YaHei" panose="020B0503020204020204" pitchFamily="34" charset="-122"/>
              </a:rPr>
              <a:t>“</a:t>
            </a:r>
            <a:r>
              <a:rPr lang="zh-TW" altLang="en-US" dirty="0" smtClean="0">
                <a:latin typeface="Microsoft YaHei" panose="020B0503020204020204" pitchFamily="34" charset="-122"/>
                <a:ea typeface="Microsoft YaHei" panose="020B0503020204020204" pitchFamily="34" charset="-122"/>
              </a:rPr>
              <a:t>银行需要了解区块链技术并且要探索这种技术的长期效益。“</a:t>
            </a:r>
            <a:r>
              <a:rPr lang="zh-TW" altLang="en-US" dirty="0" smtClean="0">
                <a:solidFill>
                  <a:srgbClr val="FF0000"/>
                </a:solidFill>
                <a:latin typeface="Microsoft YaHei" panose="020B0503020204020204" pitchFamily="34" charset="-122"/>
                <a:ea typeface="Microsoft YaHei" panose="020B0503020204020204" pitchFamily="34" charset="-122"/>
              </a:rPr>
              <a:t>虽然在未来</a:t>
            </a:r>
            <a:r>
              <a:rPr lang="en-US" altLang="zh-TW" dirty="0" smtClean="0">
                <a:solidFill>
                  <a:srgbClr val="FF0000"/>
                </a:solidFill>
                <a:latin typeface="Microsoft YaHei" panose="020B0503020204020204" pitchFamily="34" charset="-122"/>
                <a:ea typeface="Microsoft YaHei" panose="020B0503020204020204" pitchFamily="34" charset="-122"/>
              </a:rPr>
              <a:t>2</a:t>
            </a:r>
            <a:r>
              <a:rPr lang="zh-TW" altLang="en-US" dirty="0" smtClean="0">
                <a:solidFill>
                  <a:srgbClr val="FF0000"/>
                </a:solidFill>
                <a:latin typeface="Microsoft YaHei" panose="020B0503020204020204" pitchFamily="34" charset="-122"/>
                <a:ea typeface="Microsoft YaHei" panose="020B0503020204020204" pitchFamily="34" charset="-122"/>
              </a:rPr>
              <a:t>年、</a:t>
            </a:r>
            <a:r>
              <a:rPr lang="en-US" altLang="zh-TW" dirty="0" smtClean="0">
                <a:solidFill>
                  <a:srgbClr val="FF0000"/>
                </a:solidFill>
                <a:latin typeface="Microsoft YaHei" panose="020B0503020204020204" pitchFamily="34" charset="-122"/>
                <a:ea typeface="Microsoft YaHei" panose="020B0503020204020204" pitchFamily="34" charset="-122"/>
              </a:rPr>
              <a:t>5</a:t>
            </a:r>
            <a:r>
              <a:rPr lang="zh-TW" altLang="en-US" dirty="0" smtClean="0">
                <a:solidFill>
                  <a:srgbClr val="FF0000"/>
                </a:solidFill>
                <a:latin typeface="Microsoft YaHei" panose="020B0503020204020204" pitchFamily="34" charset="-122"/>
                <a:ea typeface="Microsoft YaHei" panose="020B0503020204020204" pitchFamily="34" charset="-122"/>
              </a:rPr>
              <a:t>年甚至</a:t>
            </a:r>
            <a:r>
              <a:rPr lang="en-US" altLang="zh-TW" dirty="0" smtClean="0">
                <a:solidFill>
                  <a:srgbClr val="FF0000"/>
                </a:solidFill>
                <a:latin typeface="Microsoft YaHei" panose="020B0503020204020204" pitchFamily="34" charset="-122"/>
                <a:ea typeface="Microsoft YaHei" panose="020B0503020204020204" pitchFamily="34" charset="-122"/>
              </a:rPr>
              <a:t>10</a:t>
            </a:r>
            <a:r>
              <a:rPr lang="zh-TW" altLang="en-US" dirty="0" smtClean="0">
                <a:solidFill>
                  <a:srgbClr val="FF0000"/>
                </a:solidFill>
                <a:latin typeface="Microsoft YaHei" panose="020B0503020204020204" pitchFamily="34" charset="-122"/>
                <a:ea typeface="Microsoft YaHei" panose="020B0503020204020204" pitchFamily="34" charset="-122"/>
              </a:rPr>
              <a:t>年</a:t>
            </a:r>
            <a:r>
              <a:rPr lang="zh-TW" altLang="en-US" dirty="0" smtClean="0">
                <a:latin typeface="Microsoft YaHei" panose="020B0503020204020204" pitchFamily="34" charset="-122"/>
                <a:ea typeface="Microsoft YaHei" panose="020B0503020204020204" pitchFamily="34" charset="-122"/>
              </a:rPr>
              <a:t>，区块链技术都还是一种新兴的前沿技术，但是我们认为这种技术对银行非常重要，现在是开始了解它</a:t>
            </a:r>
            <a:r>
              <a:rPr lang="zh-CN" altLang="en-US" dirty="0" smtClean="0">
                <a:latin typeface="Microsoft YaHei" panose="020B0503020204020204" pitchFamily="34" charset="-122"/>
                <a:ea typeface="Microsoft YaHei" panose="020B0503020204020204" pitchFamily="34" charset="-122"/>
              </a:rPr>
              <a:t>的最好时机，</a:t>
            </a:r>
            <a:r>
              <a:rPr lang="zh-TW" altLang="en-US" dirty="0" smtClean="0">
                <a:latin typeface="Microsoft YaHei" panose="020B0503020204020204" pitchFamily="34" charset="-122"/>
                <a:ea typeface="Microsoft YaHei" panose="020B0503020204020204" pitchFamily="34" charset="-122"/>
              </a:rPr>
              <a:t>并</a:t>
            </a:r>
            <a:r>
              <a:rPr lang="zh-CN" altLang="en-US" dirty="0" smtClean="0">
                <a:latin typeface="Microsoft YaHei" panose="020B0503020204020204" pitchFamily="34" charset="-122"/>
                <a:ea typeface="Microsoft YaHei" panose="020B0503020204020204" pitchFamily="34" charset="-122"/>
              </a:rPr>
              <a:t>研究它</a:t>
            </a:r>
            <a:r>
              <a:rPr lang="zh-TW" altLang="en-US" dirty="0">
                <a:latin typeface="Microsoft YaHei" panose="020B0503020204020204" pitchFamily="34" charset="-122"/>
                <a:ea typeface="Microsoft YaHei" panose="020B0503020204020204" pitchFamily="34" charset="-122"/>
              </a:rPr>
              <a:t>究竟能</a:t>
            </a:r>
            <a:r>
              <a:rPr lang="zh-TW" altLang="en-US" dirty="0" smtClean="0">
                <a:latin typeface="Microsoft YaHei" panose="020B0503020204020204" pitchFamily="34" charset="-122"/>
                <a:ea typeface="Microsoft YaHei" panose="020B0503020204020204" pitchFamily="34" charset="-122"/>
              </a:rPr>
              <a:t>带来怎样的发展机会。”</a:t>
            </a:r>
            <a:endParaRPr lang="en-US" altLang="zh-TW" dirty="0">
              <a:latin typeface="Microsoft YaHei" panose="020B0503020204020204" pitchFamily="34" charset="-122"/>
              <a:ea typeface="Microsoft YaHei" panose="020B0503020204020204" pitchFamily="34" charset="-122"/>
            </a:endParaRPr>
          </a:p>
          <a:p>
            <a:r>
              <a:rPr lang="zh-TW" altLang="en-US" dirty="0" smtClean="0">
                <a:latin typeface="Microsoft YaHei" panose="020B0503020204020204" pitchFamily="34" charset="-122"/>
                <a:ea typeface="Microsoft YaHei" panose="020B0503020204020204" pitchFamily="34" charset="-122"/>
              </a:rPr>
              <a:t>布伦南概述了</a:t>
            </a:r>
            <a:r>
              <a:rPr lang="zh-TW" altLang="en-US" dirty="0" smtClean="0"/>
              <a:t>区块链分布式账</a:t>
            </a:r>
            <a:r>
              <a:rPr lang="zh-CN" altLang="en-US" dirty="0" smtClean="0"/>
              <a:t>目</a:t>
            </a:r>
            <a:r>
              <a:rPr lang="zh-TW" altLang="en-US" dirty="0" smtClean="0"/>
              <a:t>在</a:t>
            </a:r>
            <a:r>
              <a:rPr lang="zh-TW" altLang="en-US" b="1" dirty="0" smtClean="0">
                <a:solidFill>
                  <a:srgbClr val="FF0000"/>
                </a:solidFill>
              </a:rPr>
              <a:t>外汇汇款、快速支付和抵押管理方面的优势</a:t>
            </a:r>
            <a:r>
              <a:rPr lang="zh-TW" altLang="en-US" dirty="0" smtClean="0"/>
              <a:t>。</a:t>
            </a:r>
            <a:endParaRPr lang="en-US" altLang="zh-TW" dirty="0" smtClean="0"/>
          </a:p>
          <a:p>
            <a:pPr marL="0" indent="0">
              <a:buNone/>
            </a:pPr>
            <a:endParaRPr lang="en-US" altLang="zh-TW" dirty="0" smtClean="0"/>
          </a:p>
          <a:p>
            <a:pPr marL="0" indent="0">
              <a:buNone/>
            </a:pPr>
            <a:endParaRPr lang="en-US" altLang="zh-TW" dirty="0" smtClean="0"/>
          </a:p>
          <a:p>
            <a:pPr marL="0" indent="0">
              <a:buNone/>
            </a:pPr>
            <a:endParaRPr lang="en-US" dirty="0"/>
          </a:p>
        </p:txBody>
      </p:sp>
      <p:sp>
        <p:nvSpPr>
          <p:cNvPr id="4" name="Date Placeholder 3"/>
          <p:cNvSpPr>
            <a:spLocks noGrp="1"/>
          </p:cNvSpPr>
          <p:nvPr>
            <p:ph type="dt" sz="half" idx="10"/>
          </p:nvPr>
        </p:nvSpPr>
        <p:spPr/>
        <p:txBody>
          <a:bodyPr/>
          <a:lstStyle/>
          <a:p>
            <a:endParaRPr lang="en-US"/>
          </a:p>
        </p:txBody>
      </p:sp>
      <p:sp>
        <p:nvSpPr>
          <p:cNvPr id="5" name="Slide Number Placeholder 4"/>
          <p:cNvSpPr>
            <a:spLocks noGrp="1"/>
          </p:cNvSpPr>
          <p:nvPr>
            <p:ph type="sldNum" sz="quarter" idx="12"/>
          </p:nvPr>
        </p:nvSpPr>
        <p:spPr/>
        <p:txBody>
          <a:bodyPr/>
          <a:lstStyle/>
          <a:p>
            <a:fld id="{4409B1C1-B7D0-6446-A7D6-AFF0592100AC}" type="slidenum">
              <a:rPr lang="en-US" smtClean="0"/>
              <a:t>25</a:t>
            </a:fld>
            <a:endParaRPr lang="en-US"/>
          </a:p>
        </p:txBody>
      </p:sp>
    </p:spTree>
    <p:extLst>
      <p:ext uri="{BB962C8B-B14F-4D97-AF65-F5344CB8AC3E}">
        <p14:creationId xmlns:p14="http://schemas.microsoft.com/office/powerpoint/2010/main" val="176620338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smtClean="0">
                <a:latin typeface="Microsoft YaHei" panose="020B0503020204020204" pitchFamily="34" charset="-122"/>
                <a:ea typeface="Microsoft YaHei" panose="020B0503020204020204" pitchFamily="34" charset="-122"/>
              </a:rPr>
              <a:t>银行投资区块链技术</a:t>
            </a:r>
            <a:endParaRPr lang="en-US" dirty="0">
              <a:latin typeface="Microsoft YaHei" panose="020B0503020204020204" pitchFamily="34" charset="-122"/>
              <a:ea typeface="Microsoft YaHei" panose="020B0503020204020204" pitchFamily="34" charset="-122"/>
            </a:endParaRPr>
          </a:p>
        </p:txBody>
      </p:sp>
      <p:sp>
        <p:nvSpPr>
          <p:cNvPr id="3" name="Content Placeholder 2"/>
          <p:cNvSpPr>
            <a:spLocks noGrp="1"/>
          </p:cNvSpPr>
          <p:nvPr>
            <p:ph idx="1"/>
          </p:nvPr>
        </p:nvSpPr>
        <p:spPr/>
        <p:txBody>
          <a:bodyPr>
            <a:normAutofit/>
          </a:bodyPr>
          <a:lstStyle/>
          <a:p>
            <a:r>
              <a:rPr lang="zh-TW" altLang="en-US" dirty="0" smtClean="0"/>
              <a:t>英国央行</a:t>
            </a:r>
            <a:r>
              <a:rPr lang="zh-CN" altLang="en-US" dirty="0" smtClean="0"/>
              <a:t>特设</a:t>
            </a:r>
            <a:r>
              <a:rPr lang="zh-TW" altLang="en-US" dirty="0" smtClean="0"/>
              <a:t>专门的团队</a:t>
            </a:r>
            <a:r>
              <a:rPr lang="zh-CN" altLang="en-US" dirty="0" smtClean="0"/>
              <a:t>负责</a:t>
            </a:r>
            <a:r>
              <a:rPr lang="zh-TW" altLang="en-US" dirty="0" smtClean="0"/>
              <a:t>研究区块链</a:t>
            </a:r>
          </a:p>
          <a:p>
            <a:r>
              <a:rPr lang="en-US" altLang="zh-TW" dirty="0" smtClean="0"/>
              <a:t>2015</a:t>
            </a:r>
            <a:r>
              <a:rPr lang="zh-CN" altLang="en-US" dirty="0" smtClean="0"/>
              <a:t>年</a:t>
            </a:r>
            <a:r>
              <a:rPr lang="en-US" altLang="zh-TW" dirty="0" smtClean="0"/>
              <a:t>6</a:t>
            </a:r>
            <a:r>
              <a:rPr lang="zh-TW" altLang="en-US" dirty="0" smtClean="0"/>
              <a:t>月，美国</a:t>
            </a:r>
            <a:r>
              <a:rPr lang="en-US" altLang="zh-TW" dirty="0"/>
              <a:t>Nasdaq</a:t>
            </a:r>
            <a:r>
              <a:rPr lang="zh-TW" altLang="en-US" dirty="0" smtClean="0"/>
              <a:t>交易所</a:t>
            </a:r>
            <a:r>
              <a:rPr lang="zh-CN" altLang="en-US" dirty="0" smtClean="0"/>
              <a:t>宣布在</a:t>
            </a:r>
            <a:r>
              <a:rPr lang="zh-TW" altLang="en-US" dirty="0" smtClean="0"/>
              <a:t>探索</a:t>
            </a:r>
            <a:r>
              <a:rPr lang="zh-CN" altLang="en-US" dirty="0" smtClean="0"/>
              <a:t>，将</a:t>
            </a:r>
            <a:r>
              <a:rPr lang="zh-TW" altLang="en-US" dirty="0" smtClean="0"/>
              <a:t>区块链</a:t>
            </a:r>
            <a:r>
              <a:rPr lang="zh-CN" altLang="en-US" dirty="0" smtClean="0"/>
              <a:t>技术应用在</a:t>
            </a:r>
            <a:r>
              <a:rPr lang="zh-TW" altLang="en-US" dirty="0" smtClean="0"/>
              <a:t>股份发行和转让</a:t>
            </a:r>
            <a:r>
              <a:rPr lang="zh-CN" altLang="en-US" dirty="0" smtClean="0"/>
              <a:t>。</a:t>
            </a:r>
            <a:endParaRPr lang="en-US" altLang="zh-TW" dirty="0" smtClean="0"/>
          </a:p>
          <a:p>
            <a:r>
              <a:rPr lang="en-US" altLang="zh-CN" dirty="0" smtClean="0"/>
              <a:t>2015</a:t>
            </a:r>
            <a:r>
              <a:rPr lang="zh-CN" altLang="en-US" dirty="0" smtClean="0"/>
              <a:t>年，</a:t>
            </a:r>
            <a:r>
              <a:rPr lang="zh-TW" altLang="en-US" dirty="0" smtClean="0"/>
              <a:t>路透社透露</a:t>
            </a:r>
            <a:r>
              <a:rPr lang="en-US" altLang="zh-TW" dirty="0" smtClean="0"/>
              <a:t>IBM</a:t>
            </a:r>
            <a:r>
              <a:rPr lang="zh-CN" altLang="en-US" dirty="0"/>
              <a:t>正在研</a:t>
            </a:r>
            <a:r>
              <a:rPr lang="zh-CN" altLang="en-US" dirty="0" smtClean="0"/>
              <a:t>究创建</a:t>
            </a:r>
            <a:r>
              <a:rPr lang="zh-TW" altLang="en-US" dirty="0" smtClean="0"/>
              <a:t>用区块链</a:t>
            </a:r>
            <a:r>
              <a:rPr lang="zh-CN" altLang="en-US" dirty="0" smtClean="0"/>
              <a:t>为基础构架的</a:t>
            </a:r>
            <a:r>
              <a:rPr lang="zh-TW" altLang="en-US" dirty="0" smtClean="0"/>
              <a:t>数字现金支付系统。</a:t>
            </a:r>
          </a:p>
          <a:p>
            <a:r>
              <a:rPr lang="zh-TW" altLang="en-US" dirty="0" smtClean="0"/>
              <a:t>瑞士银行，巴克莱银行，</a:t>
            </a:r>
            <a:r>
              <a:rPr lang="en-US" altLang="zh-TW" dirty="0" smtClean="0"/>
              <a:t>ING</a:t>
            </a:r>
            <a:r>
              <a:rPr lang="zh-TW" altLang="en-US" dirty="0" smtClean="0"/>
              <a:t>，</a:t>
            </a:r>
            <a:r>
              <a:rPr lang="en-US" altLang="zh-TW" dirty="0" smtClean="0"/>
              <a:t>Goldman Sachs, </a:t>
            </a:r>
            <a:r>
              <a:rPr lang="zh-TW" altLang="en-US" dirty="0" smtClean="0"/>
              <a:t>和梅隆</a:t>
            </a:r>
            <a:r>
              <a:rPr lang="en-US" altLang="zh-TW" dirty="0" smtClean="0"/>
              <a:t> (BNY Mellon)</a:t>
            </a:r>
            <a:r>
              <a:rPr lang="zh-TW" altLang="en-US" dirty="0" smtClean="0"/>
              <a:t>宣布投资区块链技术。</a:t>
            </a:r>
            <a:endParaRPr lang="en-US" dirty="0"/>
          </a:p>
        </p:txBody>
      </p:sp>
      <p:sp>
        <p:nvSpPr>
          <p:cNvPr id="4" name="Date Placeholder 3"/>
          <p:cNvSpPr>
            <a:spLocks noGrp="1"/>
          </p:cNvSpPr>
          <p:nvPr>
            <p:ph type="dt" sz="half" idx="10"/>
          </p:nvPr>
        </p:nvSpPr>
        <p:spPr/>
        <p:txBody>
          <a:bodyPr/>
          <a:lstStyle/>
          <a:p>
            <a:endParaRPr lang="en-US"/>
          </a:p>
        </p:txBody>
      </p:sp>
      <p:sp>
        <p:nvSpPr>
          <p:cNvPr id="5" name="Slide Number Placeholder 4"/>
          <p:cNvSpPr>
            <a:spLocks noGrp="1"/>
          </p:cNvSpPr>
          <p:nvPr>
            <p:ph type="sldNum" sz="quarter" idx="12"/>
          </p:nvPr>
        </p:nvSpPr>
        <p:spPr/>
        <p:txBody>
          <a:bodyPr/>
          <a:lstStyle/>
          <a:p>
            <a:fld id="{4409B1C1-B7D0-6446-A7D6-AFF0592100AC}" type="slidenum">
              <a:rPr lang="en-US" smtClean="0"/>
              <a:t>26</a:t>
            </a:fld>
            <a:endParaRPr lang="en-US"/>
          </a:p>
        </p:txBody>
      </p:sp>
    </p:spTree>
    <p:extLst>
      <p:ext uri="{BB962C8B-B14F-4D97-AF65-F5344CB8AC3E}">
        <p14:creationId xmlns:p14="http://schemas.microsoft.com/office/powerpoint/2010/main" val="30514125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smtClean="0">
                <a:latin typeface="Microsoft YaHei" panose="020B0503020204020204" pitchFamily="34" charset="-122"/>
                <a:ea typeface="Microsoft YaHei" panose="020B0503020204020204" pitchFamily="34" charset="-122"/>
              </a:rPr>
              <a:t>麻省理工</a:t>
            </a:r>
            <a:r>
              <a:rPr lang="en-US" altLang="zh-TW" dirty="0" smtClean="0">
                <a:latin typeface="Microsoft YaHei" panose="020B0503020204020204" pitchFamily="34" charset="-122"/>
                <a:ea typeface="Microsoft YaHei" panose="020B0503020204020204" pitchFamily="34" charset="-122"/>
              </a:rPr>
              <a:t> (MIT)</a:t>
            </a:r>
            <a:endParaRPr lang="en-US" dirty="0">
              <a:latin typeface="Microsoft YaHei" panose="020B0503020204020204" pitchFamily="34" charset="-122"/>
              <a:ea typeface="Microsoft YaHei" panose="020B0503020204020204" pitchFamily="34" charset="-122"/>
            </a:endParaRPr>
          </a:p>
        </p:txBody>
      </p:sp>
      <p:sp>
        <p:nvSpPr>
          <p:cNvPr id="3" name="Content Placeholder 2"/>
          <p:cNvSpPr>
            <a:spLocks noGrp="1"/>
          </p:cNvSpPr>
          <p:nvPr>
            <p:ph idx="1"/>
          </p:nvPr>
        </p:nvSpPr>
        <p:spPr/>
        <p:txBody>
          <a:bodyPr/>
          <a:lstStyle/>
          <a:p>
            <a:r>
              <a:rPr lang="zh-TW" altLang="en-US" dirty="0" smtClean="0"/>
              <a:t>麻省理工</a:t>
            </a:r>
            <a:r>
              <a:rPr lang="en-US" altLang="zh-TW" dirty="0" smtClean="0"/>
              <a:t> (MIT) </a:t>
            </a:r>
            <a:r>
              <a:rPr lang="zh-TW" altLang="en-US" dirty="0" smtClean="0"/>
              <a:t>媒体实验室</a:t>
            </a:r>
            <a:r>
              <a:rPr lang="en-US" altLang="zh-TW" dirty="0" smtClean="0"/>
              <a:t> (Media Lab)</a:t>
            </a:r>
            <a:r>
              <a:rPr lang="zh-TW" altLang="en-US" dirty="0" smtClean="0"/>
              <a:t>宣布，聘请前白宫移动和数据创新高级顾问</a:t>
            </a:r>
            <a:r>
              <a:rPr lang="en-US" altLang="zh-TW" dirty="0" smtClean="0"/>
              <a:t> Brian Ford</a:t>
            </a:r>
            <a:r>
              <a:rPr lang="zh-TW" altLang="en-US" dirty="0" smtClean="0"/>
              <a:t>为领导</a:t>
            </a:r>
            <a:r>
              <a:rPr lang="zh-CN" altLang="en-US" dirty="0" smtClean="0"/>
              <a:t>，研究</a:t>
            </a:r>
            <a:r>
              <a:rPr lang="zh-TW" altLang="en-US" dirty="0" smtClean="0"/>
              <a:t>比</a:t>
            </a:r>
            <a:r>
              <a:rPr lang="zh-TW" altLang="en-US" dirty="0"/>
              <a:t>特币的数字货币倡</a:t>
            </a:r>
            <a:r>
              <a:rPr lang="zh-TW" altLang="en-US" dirty="0" smtClean="0"/>
              <a:t>议</a:t>
            </a:r>
            <a:r>
              <a:rPr lang="zh-CN" altLang="en-US" dirty="0" smtClean="0"/>
              <a:t>。</a:t>
            </a:r>
            <a:endParaRPr lang="zh-TW" altLang="en-US" dirty="0" smtClean="0"/>
          </a:p>
          <a:p>
            <a:r>
              <a:rPr lang="zh-TW" altLang="en-US" dirty="0" smtClean="0"/>
              <a:t>聘请</a:t>
            </a:r>
            <a:r>
              <a:rPr lang="en-US" altLang="zh-TW" dirty="0" smtClean="0"/>
              <a:t> </a:t>
            </a:r>
            <a:r>
              <a:rPr lang="en-US" altLang="zh-TW" dirty="0" err="1"/>
              <a:t>Nickolai</a:t>
            </a:r>
            <a:r>
              <a:rPr lang="en-US" altLang="zh-TW" dirty="0"/>
              <a:t> </a:t>
            </a:r>
            <a:r>
              <a:rPr lang="en-US" dirty="0" err="1" smtClean="0"/>
              <a:t>Zeldovich</a:t>
            </a:r>
            <a:r>
              <a:rPr lang="zh-TW" altLang="en-US" dirty="0"/>
              <a:t>麻省理工</a:t>
            </a:r>
            <a:r>
              <a:rPr lang="zh-TW" altLang="en-US" dirty="0" smtClean="0"/>
              <a:t>教</a:t>
            </a:r>
            <a:r>
              <a:rPr lang="zh-TW" altLang="en-US" dirty="0"/>
              <a:t>授</a:t>
            </a:r>
            <a:r>
              <a:rPr lang="zh-CN" altLang="en-US" dirty="0" smtClean="0"/>
              <a:t>，</a:t>
            </a:r>
            <a:r>
              <a:rPr lang="zh-TW" altLang="en-US" dirty="0" smtClean="0"/>
              <a:t>在安全和分布式系统协调的</a:t>
            </a:r>
            <a:r>
              <a:rPr lang="zh-CN" altLang="en-US" dirty="0" smtClean="0"/>
              <a:t>杰出</a:t>
            </a:r>
            <a:r>
              <a:rPr lang="zh-TW" altLang="en-US" dirty="0" smtClean="0"/>
              <a:t>研究学者</a:t>
            </a:r>
            <a:r>
              <a:rPr lang="en-US" altLang="zh-TW" dirty="0" err="1" smtClean="0"/>
              <a:t>Nicko</a:t>
            </a:r>
            <a:r>
              <a:rPr lang="zh-TW" altLang="en-US" dirty="0" smtClean="0"/>
              <a:t>为顾问。</a:t>
            </a:r>
            <a:endParaRPr lang="en-US" dirty="0"/>
          </a:p>
        </p:txBody>
      </p:sp>
      <p:sp>
        <p:nvSpPr>
          <p:cNvPr id="4" name="Date Placeholder 3"/>
          <p:cNvSpPr>
            <a:spLocks noGrp="1"/>
          </p:cNvSpPr>
          <p:nvPr>
            <p:ph type="dt" sz="half" idx="10"/>
          </p:nvPr>
        </p:nvSpPr>
        <p:spPr/>
        <p:txBody>
          <a:bodyPr/>
          <a:lstStyle/>
          <a:p>
            <a:endParaRPr lang="en-US"/>
          </a:p>
        </p:txBody>
      </p:sp>
      <p:sp>
        <p:nvSpPr>
          <p:cNvPr id="5" name="Slide Number Placeholder 4"/>
          <p:cNvSpPr>
            <a:spLocks noGrp="1"/>
          </p:cNvSpPr>
          <p:nvPr>
            <p:ph type="sldNum" sz="quarter" idx="12"/>
          </p:nvPr>
        </p:nvSpPr>
        <p:spPr/>
        <p:txBody>
          <a:bodyPr/>
          <a:lstStyle/>
          <a:p>
            <a:fld id="{4409B1C1-B7D0-6446-A7D6-AFF0592100AC}" type="slidenum">
              <a:rPr lang="en-US" smtClean="0"/>
              <a:t>27</a:t>
            </a:fld>
            <a:endParaRPr lang="en-US"/>
          </a:p>
        </p:txBody>
      </p:sp>
    </p:spTree>
    <p:extLst>
      <p:ext uri="{BB962C8B-B14F-4D97-AF65-F5344CB8AC3E}">
        <p14:creationId xmlns:p14="http://schemas.microsoft.com/office/powerpoint/2010/main" val="218694826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BitShare</a:t>
            </a:r>
            <a:endParaRPr lang="en-US" dirty="0"/>
          </a:p>
        </p:txBody>
      </p:sp>
      <p:sp>
        <p:nvSpPr>
          <p:cNvPr id="3" name="Content Placeholder 2"/>
          <p:cNvSpPr>
            <a:spLocks noGrp="1"/>
          </p:cNvSpPr>
          <p:nvPr>
            <p:ph idx="1"/>
          </p:nvPr>
        </p:nvSpPr>
        <p:spPr/>
        <p:txBody>
          <a:bodyPr>
            <a:normAutofit fontScale="85000" lnSpcReduction="10000"/>
          </a:bodyPr>
          <a:lstStyle/>
          <a:p>
            <a:r>
              <a:rPr lang="en-US" altLang="zh-TW" dirty="0" err="1" smtClean="0"/>
              <a:t>BitShares</a:t>
            </a:r>
            <a:r>
              <a:rPr lang="zh-TW" altLang="en-US" dirty="0" smtClean="0"/>
              <a:t>系统采用区块链技术。区块链是不依赖单一的一台服务器或者机构来运营，它更像是一个自动运行在互联网中的无人控制机器人，就算整个系统中一部分计算机出现问题，也不会影响整个系统运行。</a:t>
            </a:r>
            <a:endParaRPr lang="en-US" altLang="zh-TW" dirty="0" smtClean="0"/>
          </a:p>
          <a:p>
            <a:r>
              <a:rPr lang="zh-TW" altLang="en-US" dirty="0" smtClean="0"/>
              <a:t>每个人可以到</a:t>
            </a:r>
            <a:r>
              <a:rPr lang="en-US" altLang="zh-TW" dirty="0" err="1" smtClean="0"/>
              <a:t>BitShares</a:t>
            </a:r>
            <a:r>
              <a:rPr lang="zh-TW" altLang="en-US" dirty="0" smtClean="0"/>
              <a:t>的承兑商那里去兑换法币，目前</a:t>
            </a:r>
            <a:r>
              <a:rPr lang="zh-CN" altLang="en-US" dirty="0"/>
              <a:t>国内</a:t>
            </a:r>
            <a:r>
              <a:rPr lang="zh-TW" altLang="en-US" dirty="0" smtClean="0"/>
              <a:t>已经有好几家专门的兑换商（如</a:t>
            </a:r>
            <a:r>
              <a:rPr lang="en-US" altLang="zh-TW" dirty="0" err="1" smtClean="0"/>
              <a:t>TradeBts.com</a:t>
            </a:r>
            <a:r>
              <a:rPr lang="zh-TW" altLang="en-US" dirty="0" smtClean="0"/>
              <a:t>，</a:t>
            </a:r>
            <a:r>
              <a:rPr lang="en-US" altLang="zh-TW" dirty="0" err="1" smtClean="0"/>
              <a:t>Transwiser.com</a:t>
            </a:r>
            <a:r>
              <a:rPr lang="zh-TW" altLang="en-US" dirty="0" smtClean="0"/>
              <a:t>），当你给他们人民币之后，他们会给你同等数量的</a:t>
            </a:r>
            <a:r>
              <a:rPr lang="en-US" altLang="zh-TW" dirty="0" err="1" smtClean="0"/>
              <a:t>BitCNY</a:t>
            </a:r>
            <a:r>
              <a:rPr lang="zh-TW" altLang="en-US" dirty="0" smtClean="0"/>
              <a:t>（会有少量的手续费）。</a:t>
            </a:r>
          </a:p>
          <a:p>
            <a:r>
              <a:rPr lang="zh-TW" altLang="en-US" dirty="0" smtClean="0"/>
              <a:t>那么</a:t>
            </a:r>
            <a:r>
              <a:rPr lang="en-US" altLang="zh-TW" dirty="0" err="1" smtClean="0"/>
              <a:t>BitCNY</a:t>
            </a:r>
            <a:r>
              <a:rPr lang="zh-TW" altLang="en-US" dirty="0" smtClean="0"/>
              <a:t>也就是“</a:t>
            </a:r>
            <a:r>
              <a:rPr lang="en-US" altLang="zh-TW" dirty="0" err="1" smtClean="0"/>
              <a:t>BitShares</a:t>
            </a:r>
            <a:r>
              <a:rPr lang="zh-TW" altLang="en-US" dirty="0" smtClean="0"/>
              <a:t>人民币”，这区别是</a:t>
            </a:r>
            <a:r>
              <a:rPr lang="en-US" altLang="zh-TW" dirty="0" err="1" smtClean="0"/>
              <a:t>BitCNY</a:t>
            </a:r>
            <a:r>
              <a:rPr lang="zh-TW" altLang="en-US" dirty="0" smtClean="0"/>
              <a:t>是 不能造假的，也不需要靠任何人的信用担保，它通过一种极其精巧的设计来和人民币建立了一比一的稳定对应关系。</a:t>
            </a:r>
          </a:p>
          <a:p>
            <a:endParaRPr lang="en-US" dirty="0"/>
          </a:p>
        </p:txBody>
      </p:sp>
      <p:sp>
        <p:nvSpPr>
          <p:cNvPr id="4" name="Date Placeholder 3"/>
          <p:cNvSpPr>
            <a:spLocks noGrp="1"/>
          </p:cNvSpPr>
          <p:nvPr>
            <p:ph type="dt" sz="half" idx="10"/>
          </p:nvPr>
        </p:nvSpPr>
        <p:spPr/>
        <p:txBody>
          <a:bodyPr/>
          <a:lstStyle/>
          <a:p>
            <a:endParaRPr lang="en-US"/>
          </a:p>
        </p:txBody>
      </p:sp>
      <p:sp>
        <p:nvSpPr>
          <p:cNvPr id="5" name="Slide Number Placeholder 4"/>
          <p:cNvSpPr>
            <a:spLocks noGrp="1"/>
          </p:cNvSpPr>
          <p:nvPr>
            <p:ph type="sldNum" sz="quarter" idx="12"/>
          </p:nvPr>
        </p:nvSpPr>
        <p:spPr/>
        <p:txBody>
          <a:bodyPr/>
          <a:lstStyle/>
          <a:p>
            <a:fld id="{4409B1C1-B7D0-6446-A7D6-AFF0592100AC}" type="slidenum">
              <a:rPr lang="en-US" smtClean="0"/>
              <a:t>28</a:t>
            </a:fld>
            <a:endParaRPr lang="en-US"/>
          </a:p>
        </p:txBody>
      </p:sp>
    </p:spTree>
    <p:extLst>
      <p:ext uri="{BB962C8B-B14F-4D97-AF65-F5344CB8AC3E}">
        <p14:creationId xmlns:p14="http://schemas.microsoft.com/office/powerpoint/2010/main" val="3242860684"/>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Symbiont</a:t>
            </a:r>
            <a:endParaRPr lang="en-US" dirty="0"/>
          </a:p>
        </p:txBody>
      </p:sp>
      <p:sp>
        <p:nvSpPr>
          <p:cNvPr id="3" name="Content Placeholder 2"/>
          <p:cNvSpPr>
            <a:spLocks noGrp="1"/>
          </p:cNvSpPr>
          <p:nvPr>
            <p:ph idx="1"/>
          </p:nvPr>
        </p:nvSpPr>
        <p:spPr/>
        <p:txBody>
          <a:bodyPr/>
          <a:lstStyle/>
          <a:p>
            <a:r>
              <a:rPr lang="zh-TW" altLang="en-US" dirty="0" smtClean="0"/>
              <a:t>智能合约平台</a:t>
            </a:r>
            <a:r>
              <a:rPr lang="en-US" altLang="zh-TW" dirty="0" err="1" smtClean="0"/>
              <a:t>Symbiont</a:t>
            </a:r>
            <a:r>
              <a:rPr lang="zh-TW" altLang="en-US" dirty="0" smtClean="0"/>
              <a:t>完成</a:t>
            </a:r>
            <a:r>
              <a:rPr lang="en-US" altLang="zh-TW" dirty="0" smtClean="0"/>
              <a:t>125</a:t>
            </a:r>
            <a:r>
              <a:rPr lang="zh-TW" altLang="en-US" dirty="0" smtClean="0"/>
              <a:t>万美元种子轮融资</a:t>
            </a:r>
            <a:endParaRPr lang="en-US" altLang="zh-TW" dirty="0" smtClean="0"/>
          </a:p>
          <a:p>
            <a:r>
              <a:rPr lang="zh-TW" altLang="en-US" dirty="0" smtClean="0"/>
              <a:t>投资方</a:t>
            </a:r>
            <a:r>
              <a:rPr lang="en-US" altLang="zh-TW" dirty="0" smtClean="0"/>
              <a:t>: </a:t>
            </a:r>
            <a:r>
              <a:rPr lang="en-US" dirty="0" smtClean="0">
                <a:solidFill>
                  <a:srgbClr val="FF0000"/>
                </a:solidFill>
              </a:rPr>
              <a:t>纽约证券交易 (NYSE) 所前首席执行官</a:t>
            </a:r>
            <a:r>
              <a:rPr lang="en-US" dirty="0" smtClean="0"/>
              <a:t> (former CEO) </a:t>
            </a:r>
            <a:r>
              <a:rPr lang="en-US" dirty="0" err="1" smtClean="0"/>
              <a:t>邓肯·尼德奥尔（Duncan</a:t>
            </a:r>
            <a:r>
              <a:rPr lang="en-US" dirty="0" smtClean="0"/>
              <a:t> </a:t>
            </a:r>
            <a:r>
              <a:rPr lang="en-US" dirty="0" err="1" smtClean="0"/>
              <a:t>Niederauer</a:t>
            </a:r>
            <a:r>
              <a:rPr lang="en-US" dirty="0" smtClean="0"/>
              <a:t>），</a:t>
            </a:r>
            <a:r>
              <a:rPr lang="en-US" dirty="0" err="1" smtClean="0"/>
              <a:t>以及城堡衍生品集团（Citadel</a:t>
            </a:r>
            <a:r>
              <a:rPr lang="en-US" dirty="0" smtClean="0"/>
              <a:t> Derivatives </a:t>
            </a:r>
            <a:r>
              <a:rPr lang="en-US" dirty="0" err="1" smtClean="0"/>
              <a:t>Group）前联席首席执行官马特·安德烈森（Matt</a:t>
            </a:r>
            <a:r>
              <a:rPr lang="en-US" dirty="0" smtClean="0"/>
              <a:t> Andresen）</a:t>
            </a:r>
            <a:endParaRPr lang="en-US" dirty="0"/>
          </a:p>
        </p:txBody>
      </p:sp>
      <p:sp>
        <p:nvSpPr>
          <p:cNvPr id="4" name="Date Placeholder 3"/>
          <p:cNvSpPr>
            <a:spLocks noGrp="1"/>
          </p:cNvSpPr>
          <p:nvPr>
            <p:ph type="dt" sz="half" idx="10"/>
          </p:nvPr>
        </p:nvSpPr>
        <p:spPr/>
        <p:txBody>
          <a:bodyPr/>
          <a:lstStyle/>
          <a:p>
            <a:endParaRPr lang="en-US"/>
          </a:p>
        </p:txBody>
      </p:sp>
      <p:sp>
        <p:nvSpPr>
          <p:cNvPr id="5" name="Slide Number Placeholder 4"/>
          <p:cNvSpPr>
            <a:spLocks noGrp="1"/>
          </p:cNvSpPr>
          <p:nvPr>
            <p:ph type="sldNum" sz="quarter" idx="12"/>
          </p:nvPr>
        </p:nvSpPr>
        <p:spPr/>
        <p:txBody>
          <a:bodyPr/>
          <a:lstStyle/>
          <a:p>
            <a:fld id="{4409B1C1-B7D0-6446-A7D6-AFF0592100AC}" type="slidenum">
              <a:rPr lang="en-US" smtClean="0"/>
              <a:t>29</a:t>
            </a:fld>
            <a:endParaRPr lang="en-US"/>
          </a:p>
        </p:txBody>
      </p:sp>
    </p:spTree>
    <p:extLst>
      <p:ext uri="{BB962C8B-B14F-4D97-AF65-F5344CB8AC3E}">
        <p14:creationId xmlns:p14="http://schemas.microsoft.com/office/powerpoint/2010/main" val="282465350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zh-CN" altLang="en-US" sz="3200" dirty="0">
                <a:solidFill>
                  <a:schemeClr val="tx1"/>
                </a:solidFill>
              </a:rPr>
              <a:t>不同的目标对应不同的计算机设计</a:t>
            </a:r>
            <a:endParaRPr lang="en-US" sz="4800" dirty="0"/>
          </a:p>
        </p:txBody>
      </p:sp>
      <p:sp>
        <p:nvSpPr>
          <p:cNvPr id="3" name="Content Placeholder 2"/>
          <p:cNvSpPr>
            <a:spLocks noGrp="1"/>
          </p:cNvSpPr>
          <p:nvPr>
            <p:ph idx="1"/>
          </p:nvPr>
        </p:nvSpPr>
        <p:spPr/>
        <p:txBody>
          <a:bodyPr/>
          <a:lstStyle/>
          <a:p>
            <a:pPr eaLnBrk="1" hangingPunct="1"/>
            <a:r>
              <a:rPr lang="zh-CN" altLang="en-US" sz="2400" b="1" dirty="0" smtClean="0">
                <a:solidFill>
                  <a:schemeClr val="tx1"/>
                </a:solidFill>
              </a:rPr>
              <a:t>性</a:t>
            </a:r>
            <a:r>
              <a:rPr lang="zh-CN" altLang="en-US" sz="2400" b="1" dirty="0">
                <a:solidFill>
                  <a:schemeClr val="tx1"/>
                </a:solidFill>
              </a:rPr>
              <a:t>能优先</a:t>
            </a:r>
            <a:r>
              <a:rPr lang="en-US" altLang="zh-CN" sz="2400" b="1" dirty="0">
                <a:solidFill>
                  <a:schemeClr val="tx1"/>
                </a:solidFill>
              </a:rPr>
              <a:t> </a:t>
            </a:r>
            <a:r>
              <a:rPr lang="en-US" altLang="zh-CN" sz="2400" dirty="0">
                <a:solidFill>
                  <a:schemeClr val="tx1"/>
                </a:solidFill>
              </a:rPr>
              <a:t>(performance first): </a:t>
            </a:r>
            <a:r>
              <a:rPr lang="zh-CN" altLang="en-US" sz="2400" dirty="0">
                <a:solidFill>
                  <a:schemeClr val="tx1"/>
                </a:solidFill>
              </a:rPr>
              <a:t>云计算</a:t>
            </a:r>
            <a:r>
              <a:rPr lang="zh-CN" altLang="en-US" sz="2400" dirty="0" smtClean="0">
                <a:solidFill>
                  <a:schemeClr val="tx1"/>
                </a:solidFill>
              </a:rPr>
              <a:t>（</a:t>
            </a:r>
            <a:r>
              <a:rPr lang="en-US" altLang="zh-CN" sz="2400" dirty="0"/>
              <a:t>c</a:t>
            </a:r>
            <a:r>
              <a:rPr lang="en-US" altLang="zh-CN" sz="2400" dirty="0" smtClean="0">
                <a:solidFill>
                  <a:schemeClr val="tx1"/>
                </a:solidFill>
              </a:rPr>
              <a:t>loud </a:t>
            </a:r>
            <a:r>
              <a:rPr lang="en-US" altLang="zh-CN" sz="2400" dirty="0">
                <a:solidFill>
                  <a:schemeClr val="tx1"/>
                </a:solidFill>
              </a:rPr>
              <a:t>computing</a:t>
            </a:r>
            <a:r>
              <a:rPr lang="zh-CN" altLang="en-US" sz="2400" dirty="0" smtClean="0">
                <a:solidFill>
                  <a:schemeClr val="tx1"/>
                </a:solidFill>
              </a:rPr>
              <a:t>）如</a:t>
            </a:r>
            <a:r>
              <a:rPr lang="en-US" altLang="zh-CN" sz="2400" dirty="0" smtClean="0">
                <a:solidFill>
                  <a:schemeClr val="tx1"/>
                </a:solidFill>
              </a:rPr>
              <a:t>GAE, Azure, and AWS;</a:t>
            </a:r>
          </a:p>
          <a:p>
            <a:pPr eaLnBrk="1" hangingPunct="1"/>
            <a:r>
              <a:rPr lang="zh-CN" altLang="en-US" sz="2400" b="1" dirty="0">
                <a:ea typeface="微软雅黑" pitchFamily="34" charset="-122"/>
              </a:rPr>
              <a:t>可靠性</a:t>
            </a:r>
            <a:r>
              <a:rPr lang="zh-CN" altLang="en-US" sz="2400" b="1" dirty="0" smtClean="0">
                <a:solidFill>
                  <a:schemeClr val="tx1"/>
                </a:solidFill>
              </a:rPr>
              <a:t>优先</a:t>
            </a:r>
            <a:r>
              <a:rPr lang="en-US" altLang="zh-CN" sz="2400" dirty="0" smtClean="0">
                <a:solidFill>
                  <a:schemeClr val="tx1"/>
                </a:solidFill>
              </a:rPr>
              <a:t>(</a:t>
            </a:r>
            <a:r>
              <a:rPr lang="en-US" altLang="zh-CN" sz="2400" dirty="0" smtClean="0"/>
              <a:t>Reliability</a:t>
            </a:r>
            <a:r>
              <a:rPr lang="en-US" altLang="zh-CN" sz="2400" dirty="0" smtClean="0">
                <a:solidFill>
                  <a:schemeClr val="tx1"/>
                </a:solidFill>
              </a:rPr>
              <a:t> first): </a:t>
            </a:r>
            <a:r>
              <a:rPr lang="zh-TW" altLang="en-US" sz="2400" dirty="0" smtClean="0"/>
              <a:t>容错系统</a:t>
            </a:r>
            <a:r>
              <a:rPr lang="en-US" altLang="zh-TW" sz="2400" dirty="0" smtClean="0"/>
              <a:t> (</a:t>
            </a:r>
            <a:r>
              <a:rPr lang="en-US" altLang="zh-CN" sz="2400" dirty="0" smtClean="0">
                <a:solidFill>
                  <a:schemeClr val="tx1"/>
                </a:solidFill>
              </a:rPr>
              <a:t>fault-tolerant systems;</a:t>
            </a:r>
          </a:p>
          <a:p>
            <a:pPr eaLnBrk="1" hangingPunct="1"/>
            <a:r>
              <a:rPr lang="zh-CN" altLang="en-US" sz="2400" b="1" dirty="0" smtClean="0">
                <a:solidFill>
                  <a:schemeClr val="tx1"/>
                </a:solidFill>
              </a:rPr>
              <a:t>数据分析优先</a:t>
            </a:r>
            <a:r>
              <a:rPr lang="zh-CN" altLang="en-US" sz="2400" dirty="0">
                <a:solidFill>
                  <a:schemeClr val="tx1"/>
                </a:solidFill>
              </a:rPr>
              <a:t>（</a:t>
            </a:r>
            <a:r>
              <a:rPr lang="en-US" altLang="zh-CN" sz="2400" dirty="0">
                <a:solidFill>
                  <a:schemeClr val="tx1"/>
                </a:solidFill>
              </a:rPr>
              <a:t>data analysis first</a:t>
            </a:r>
            <a:r>
              <a:rPr lang="zh-CN" altLang="en-US" sz="2400" dirty="0">
                <a:solidFill>
                  <a:schemeClr val="tx1"/>
                </a:solidFill>
              </a:rPr>
              <a:t>）</a:t>
            </a:r>
            <a:r>
              <a:rPr lang="zh-CN" altLang="en-US" sz="2400" dirty="0" smtClean="0">
                <a:solidFill>
                  <a:schemeClr val="tx1"/>
                </a:solidFill>
              </a:rPr>
              <a:t>：大数据系统，如</a:t>
            </a:r>
            <a:r>
              <a:rPr lang="en-US" altLang="zh-CN" sz="2400" dirty="0" smtClean="0">
                <a:solidFill>
                  <a:schemeClr val="tx1"/>
                </a:solidFill>
              </a:rPr>
              <a:t> Hadoop </a:t>
            </a:r>
            <a:r>
              <a:rPr lang="zh-CN" altLang="en-US" sz="2400" dirty="0" smtClean="0">
                <a:solidFill>
                  <a:schemeClr val="tx1"/>
                </a:solidFill>
              </a:rPr>
              <a:t>、</a:t>
            </a:r>
            <a:r>
              <a:rPr lang="en-US" altLang="zh-CN" sz="2400" dirty="0" smtClean="0">
                <a:solidFill>
                  <a:schemeClr val="tx1"/>
                </a:solidFill>
              </a:rPr>
              <a:t>Spark</a:t>
            </a:r>
            <a:r>
              <a:rPr lang="zh-CN" altLang="en-US" sz="2400" dirty="0" smtClean="0">
                <a:solidFill>
                  <a:schemeClr val="tx1"/>
                </a:solidFill>
              </a:rPr>
              <a:t>等</a:t>
            </a:r>
            <a:r>
              <a:rPr lang="en-US" altLang="zh-CN" sz="2400" dirty="0" smtClean="0">
                <a:solidFill>
                  <a:schemeClr val="tx1"/>
                </a:solidFill>
              </a:rPr>
              <a:t>;</a:t>
            </a:r>
          </a:p>
          <a:p>
            <a:pPr eaLnBrk="1" hangingPunct="1"/>
            <a:r>
              <a:rPr lang="zh-CN" altLang="en-US" sz="2400" b="1" dirty="0"/>
              <a:t>机器</a:t>
            </a:r>
            <a:r>
              <a:rPr lang="zh-CN" altLang="en-US" sz="2400" b="1" dirty="0" smtClean="0"/>
              <a:t>大小优先</a:t>
            </a:r>
            <a:r>
              <a:rPr lang="en-US" altLang="zh-CN" sz="2400" b="1" dirty="0" smtClean="0"/>
              <a:t> (</a:t>
            </a:r>
            <a:r>
              <a:rPr lang="en-US" altLang="zh-CN" sz="2400" dirty="0" smtClean="0"/>
              <a:t>Size first): </a:t>
            </a:r>
            <a:r>
              <a:rPr lang="zh-TW" altLang="en-US" sz="2400" dirty="0" smtClean="0"/>
              <a:t>心脏起搏器</a:t>
            </a:r>
            <a:r>
              <a:rPr lang="en-US" altLang="zh-TW" sz="2400" dirty="0" smtClean="0"/>
              <a:t>(</a:t>
            </a:r>
            <a:r>
              <a:rPr lang="en-US" altLang="zh-CN" sz="2400" dirty="0" smtClean="0"/>
              <a:t>pacemakers)</a:t>
            </a:r>
            <a:r>
              <a:rPr lang="zh-CN" altLang="en-US" sz="2400" dirty="0" smtClean="0"/>
              <a:t>等</a:t>
            </a:r>
            <a:r>
              <a:rPr lang="en-US" altLang="zh-CN" sz="2400" dirty="0" smtClean="0"/>
              <a:t>;</a:t>
            </a:r>
            <a:endParaRPr lang="en-US" altLang="zh-CN" sz="2400" dirty="0" smtClean="0">
              <a:solidFill>
                <a:schemeClr val="tx1"/>
              </a:solidFill>
            </a:endParaRPr>
          </a:p>
          <a:p>
            <a:pPr eaLnBrk="1" hangingPunct="1"/>
            <a:r>
              <a:rPr lang="zh-CN" altLang="en-US" sz="2400" b="1" dirty="0" smtClean="0">
                <a:solidFill>
                  <a:srgbClr val="000000"/>
                </a:solidFill>
              </a:rPr>
              <a:t>安全性优先</a:t>
            </a:r>
            <a:r>
              <a:rPr lang="en-US" altLang="zh-CN" sz="2400" dirty="0" smtClean="0"/>
              <a:t>: </a:t>
            </a:r>
            <a:r>
              <a:rPr lang="zh-CN" altLang="en-US" sz="2400" dirty="0" smtClean="0">
                <a:solidFill>
                  <a:srgbClr val="FF0000"/>
                </a:solidFill>
              </a:rPr>
              <a:t>不可更改</a:t>
            </a:r>
            <a:r>
              <a:rPr lang="en-US" altLang="zh-CN" sz="2400" dirty="0" smtClean="0">
                <a:solidFill>
                  <a:srgbClr val="FF0000"/>
                </a:solidFill>
              </a:rPr>
              <a:t>(</a:t>
            </a:r>
            <a:r>
              <a:rPr lang="en-US" altLang="zh-CN" sz="2400" dirty="0" err="1" smtClean="0">
                <a:solidFill>
                  <a:srgbClr val="FF0000"/>
                </a:solidFill>
              </a:rPr>
              <a:t>Nonchangable</a:t>
            </a:r>
            <a:r>
              <a:rPr lang="en-US" altLang="zh-CN" sz="2400" dirty="0" smtClean="0">
                <a:solidFill>
                  <a:srgbClr val="FF0000"/>
                </a:solidFill>
              </a:rPr>
              <a:t>) </a:t>
            </a:r>
            <a:r>
              <a:rPr lang="zh-CN" altLang="zh-CN" sz="2400" dirty="0" smtClean="0">
                <a:solidFill>
                  <a:srgbClr val="FF0000"/>
                </a:solidFill>
              </a:rPr>
              <a:t>区块链</a:t>
            </a:r>
            <a:r>
              <a:rPr lang="zh-CN" altLang="en-US" sz="2400" dirty="0"/>
              <a:t>等</a:t>
            </a:r>
            <a:r>
              <a:rPr lang="en-US" altLang="zh-CN" sz="2400" dirty="0"/>
              <a:t>;</a:t>
            </a:r>
            <a:endParaRPr lang="en-US" altLang="zh-CN" sz="2400" dirty="0" smtClean="0">
              <a:solidFill>
                <a:schemeClr val="tx1"/>
              </a:solidFill>
            </a:endParaRPr>
          </a:p>
          <a:p>
            <a:endParaRPr lang="en-US" sz="2400" dirty="0"/>
          </a:p>
        </p:txBody>
      </p:sp>
      <p:sp>
        <p:nvSpPr>
          <p:cNvPr id="4" name="Date Placeholder 3"/>
          <p:cNvSpPr>
            <a:spLocks noGrp="1"/>
          </p:cNvSpPr>
          <p:nvPr>
            <p:ph type="dt" sz="half" idx="10"/>
          </p:nvPr>
        </p:nvSpPr>
        <p:spPr/>
        <p:txBody>
          <a:bodyPr/>
          <a:lstStyle/>
          <a:p>
            <a:pPr>
              <a:defRPr/>
            </a:pPr>
            <a:endParaRPr lang="zh-CN" altLang="zh-CN"/>
          </a:p>
        </p:txBody>
      </p:sp>
      <p:sp>
        <p:nvSpPr>
          <p:cNvPr id="5" name="Slide Number Placeholder 4"/>
          <p:cNvSpPr>
            <a:spLocks noGrp="1"/>
          </p:cNvSpPr>
          <p:nvPr>
            <p:ph type="sldNum" sz="quarter" idx="12"/>
          </p:nvPr>
        </p:nvSpPr>
        <p:spPr/>
        <p:txBody>
          <a:bodyPr/>
          <a:lstStyle/>
          <a:p>
            <a:pPr>
              <a:defRPr/>
            </a:pPr>
            <a:fld id="{F1746AF0-E156-4589-89BB-A6BFDA58195B}" type="slidenum">
              <a:rPr lang="en-US" altLang="zh-CN" smtClean="0"/>
              <a:pPr>
                <a:defRPr/>
              </a:pPr>
              <a:t>3</a:t>
            </a:fld>
            <a:endParaRPr lang="en-US" altLang="zh-CN" dirty="0"/>
          </a:p>
        </p:txBody>
      </p:sp>
    </p:spTree>
    <p:extLst>
      <p:ext uri="{BB962C8B-B14F-4D97-AF65-F5344CB8AC3E}">
        <p14:creationId xmlns:p14="http://schemas.microsoft.com/office/powerpoint/2010/main" val="3448098106"/>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Mirror</a:t>
            </a:r>
            <a:endParaRPr lang="en-US" dirty="0"/>
          </a:p>
        </p:txBody>
      </p:sp>
      <p:sp>
        <p:nvSpPr>
          <p:cNvPr id="3" name="Content Placeholder 2"/>
          <p:cNvSpPr>
            <a:spLocks noGrp="1"/>
          </p:cNvSpPr>
          <p:nvPr>
            <p:ph idx="1"/>
          </p:nvPr>
        </p:nvSpPr>
        <p:spPr/>
        <p:txBody>
          <a:bodyPr>
            <a:normAutofit/>
          </a:bodyPr>
          <a:lstStyle/>
          <a:p>
            <a:r>
              <a:rPr lang="zh-TW" altLang="en-US" dirty="0" smtClean="0"/>
              <a:t>智能合约交易平台</a:t>
            </a:r>
            <a:r>
              <a:rPr lang="en-US" altLang="zh-TW" dirty="0" smtClean="0"/>
              <a:t>Mirror</a:t>
            </a:r>
            <a:r>
              <a:rPr lang="zh-TW" altLang="en-US" dirty="0" smtClean="0"/>
              <a:t>获</a:t>
            </a:r>
            <a:r>
              <a:rPr lang="en-US" altLang="zh-TW" dirty="0" smtClean="0"/>
              <a:t>A</a:t>
            </a:r>
            <a:r>
              <a:rPr lang="zh-TW" altLang="en-US" dirty="0" smtClean="0"/>
              <a:t>轮</a:t>
            </a:r>
            <a:r>
              <a:rPr lang="en-US" altLang="zh-TW" dirty="0" smtClean="0"/>
              <a:t>880</a:t>
            </a:r>
            <a:r>
              <a:rPr lang="zh-TW" altLang="en-US" dirty="0" smtClean="0"/>
              <a:t>万美元融资</a:t>
            </a:r>
            <a:endParaRPr lang="en-US" altLang="zh-TW" dirty="0" smtClean="0"/>
          </a:p>
          <a:p>
            <a:r>
              <a:rPr lang="zh-TW" altLang="en-US" dirty="0" smtClean="0"/>
              <a:t>投资方</a:t>
            </a:r>
            <a:r>
              <a:rPr lang="en-US" altLang="zh-TW" dirty="0" smtClean="0"/>
              <a:t>: </a:t>
            </a:r>
            <a:r>
              <a:rPr lang="en-US" dirty="0" smtClean="0"/>
              <a:t>Route 66 </a:t>
            </a:r>
            <a:r>
              <a:rPr lang="en-US" dirty="0" err="1" smtClean="0"/>
              <a:t>Ventures在此轮融资中领投，其它跟投方包括巴特利风险投资公司（Battery</a:t>
            </a:r>
            <a:r>
              <a:rPr lang="en-US" dirty="0" smtClean="0"/>
              <a:t> Ventures），</a:t>
            </a:r>
            <a:r>
              <a:rPr lang="en-US" dirty="0" err="1" smtClean="0"/>
              <a:t>交联资本（Crosslink</a:t>
            </a:r>
            <a:r>
              <a:rPr lang="en-US" dirty="0" smtClean="0"/>
              <a:t> Capital），RRE </a:t>
            </a:r>
            <a:r>
              <a:rPr lang="en-US" dirty="0" err="1" smtClean="0"/>
              <a:t>Ventures以及蒂姆·德雷珀（Tim</a:t>
            </a:r>
            <a:r>
              <a:rPr lang="en-US" dirty="0" smtClean="0"/>
              <a:t> Draper）</a:t>
            </a:r>
          </a:p>
          <a:p>
            <a:r>
              <a:rPr lang="en-US" altLang="zh-TW" dirty="0" smtClean="0"/>
              <a:t>Mirror</a:t>
            </a:r>
            <a:r>
              <a:rPr lang="zh-TW" altLang="en-US" dirty="0" smtClean="0"/>
              <a:t>公司的首席执行官</a:t>
            </a:r>
            <a:r>
              <a:rPr lang="en-US" altLang="zh-TW" dirty="0" err="1" smtClean="0"/>
              <a:t>Avish</a:t>
            </a:r>
            <a:r>
              <a:rPr lang="en-US" altLang="zh-TW" dirty="0" smtClean="0"/>
              <a:t> </a:t>
            </a:r>
            <a:r>
              <a:rPr lang="en-US" altLang="zh-TW" dirty="0" err="1" smtClean="0"/>
              <a:t>Bhama</a:t>
            </a:r>
            <a:r>
              <a:rPr lang="zh-TW" altLang="en-US" dirty="0" smtClean="0"/>
              <a:t>谈到：“当前，金融服务行业正发生着一场变革，我们看到了一个</a:t>
            </a:r>
            <a:r>
              <a:rPr lang="zh-TW" altLang="en-US" dirty="0" smtClean="0">
                <a:solidFill>
                  <a:srgbClr val="FF0000"/>
                </a:solidFill>
              </a:rPr>
              <a:t>巨大的机遇，将为风险管理与套期保值提供更先进、更高效的服务</a:t>
            </a:r>
            <a:r>
              <a:rPr lang="zh-TW" altLang="en-US" dirty="0" smtClean="0"/>
              <a:t>。”</a:t>
            </a:r>
            <a:endParaRPr lang="en-US" dirty="0"/>
          </a:p>
        </p:txBody>
      </p:sp>
      <p:sp>
        <p:nvSpPr>
          <p:cNvPr id="4" name="Date Placeholder 3"/>
          <p:cNvSpPr>
            <a:spLocks noGrp="1"/>
          </p:cNvSpPr>
          <p:nvPr>
            <p:ph type="dt" sz="half" idx="10"/>
          </p:nvPr>
        </p:nvSpPr>
        <p:spPr/>
        <p:txBody>
          <a:bodyPr/>
          <a:lstStyle/>
          <a:p>
            <a:endParaRPr lang="en-US"/>
          </a:p>
        </p:txBody>
      </p:sp>
      <p:sp>
        <p:nvSpPr>
          <p:cNvPr id="5" name="Slide Number Placeholder 4"/>
          <p:cNvSpPr>
            <a:spLocks noGrp="1"/>
          </p:cNvSpPr>
          <p:nvPr>
            <p:ph type="sldNum" sz="quarter" idx="12"/>
          </p:nvPr>
        </p:nvSpPr>
        <p:spPr/>
        <p:txBody>
          <a:bodyPr/>
          <a:lstStyle/>
          <a:p>
            <a:fld id="{4409B1C1-B7D0-6446-A7D6-AFF0592100AC}" type="slidenum">
              <a:rPr lang="en-US" smtClean="0"/>
              <a:t>30</a:t>
            </a:fld>
            <a:endParaRPr lang="en-US"/>
          </a:p>
        </p:txBody>
      </p:sp>
    </p:spTree>
    <p:extLst>
      <p:ext uri="{BB962C8B-B14F-4D97-AF65-F5344CB8AC3E}">
        <p14:creationId xmlns:p14="http://schemas.microsoft.com/office/powerpoint/2010/main" val="2877392596"/>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Ripple Labs</a:t>
            </a:r>
            <a:endParaRPr lang="en-US" dirty="0"/>
          </a:p>
        </p:txBody>
      </p:sp>
      <p:sp>
        <p:nvSpPr>
          <p:cNvPr id="3" name="Content Placeholder 2"/>
          <p:cNvSpPr>
            <a:spLocks noGrp="1"/>
          </p:cNvSpPr>
          <p:nvPr>
            <p:ph idx="1"/>
          </p:nvPr>
        </p:nvSpPr>
        <p:spPr/>
        <p:txBody>
          <a:bodyPr>
            <a:normAutofit/>
          </a:bodyPr>
          <a:lstStyle/>
          <a:p>
            <a:r>
              <a:rPr lang="en-US" altLang="zh-TW" dirty="0" smtClean="0"/>
              <a:t>Ripple Labs A</a:t>
            </a:r>
            <a:r>
              <a:rPr lang="zh-TW" altLang="en-US" dirty="0" smtClean="0"/>
              <a:t>轮融资</a:t>
            </a:r>
            <a:r>
              <a:rPr lang="en-US" altLang="zh-TW" dirty="0" smtClean="0"/>
              <a:t>2800</a:t>
            </a:r>
            <a:r>
              <a:rPr lang="zh-TW" altLang="en-US" dirty="0" smtClean="0"/>
              <a:t>万美元</a:t>
            </a:r>
            <a:endParaRPr lang="en-US" altLang="zh-TW" dirty="0" smtClean="0"/>
          </a:p>
          <a:p>
            <a:r>
              <a:rPr lang="zh-TW" altLang="en-US" dirty="0" smtClean="0"/>
              <a:t>投资方</a:t>
            </a:r>
            <a:r>
              <a:rPr lang="en-US" altLang="zh-TW" dirty="0" smtClean="0"/>
              <a:t>: </a:t>
            </a:r>
            <a:r>
              <a:rPr lang="zh-TW" altLang="en-US" b="1" dirty="0" smtClean="0">
                <a:solidFill>
                  <a:srgbClr val="FF0000"/>
                </a:solidFill>
              </a:rPr>
              <a:t>芝加哥商业交易所集团</a:t>
            </a:r>
            <a:r>
              <a:rPr lang="en-US" altLang="zh-TW" b="1" dirty="0" smtClean="0">
                <a:solidFill>
                  <a:srgbClr val="FF0000"/>
                </a:solidFill>
              </a:rPr>
              <a:t> (CME</a:t>
            </a:r>
            <a:r>
              <a:rPr lang="zh-TW" altLang="en-US" b="1" dirty="0" smtClean="0">
                <a:solidFill>
                  <a:srgbClr val="FF0000"/>
                </a:solidFill>
              </a:rPr>
              <a:t>集团</a:t>
            </a:r>
            <a:r>
              <a:rPr lang="en-US" altLang="zh-TW" b="1" dirty="0" smtClean="0">
                <a:solidFill>
                  <a:srgbClr val="FF0000"/>
                </a:solidFill>
              </a:rPr>
              <a:t>)</a:t>
            </a:r>
            <a:r>
              <a:rPr lang="en-US" altLang="zh-TW" dirty="0" smtClean="0"/>
              <a:t> </a:t>
            </a:r>
            <a:r>
              <a:rPr lang="zh-TW" altLang="en-US" dirty="0" smtClean="0"/>
              <a:t>和全球数据存储厂商希捷科技（</a:t>
            </a:r>
            <a:r>
              <a:rPr lang="en-US" altLang="zh-TW" dirty="0" smtClean="0"/>
              <a:t>Seagate Technology</a:t>
            </a:r>
            <a:r>
              <a:rPr lang="zh-TW" altLang="en-US" dirty="0" smtClean="0"/>
              <a:t>）、雨云创投公司（</a:t>
            </a:r>
            <a:r>
              <a:rPr lang="en-US" altLang="zh-TW" dirty="0" smtClean="0"/>
              <a:t>AME Cloud Ventures</a:t>
            </a:r>
            <a:r>
              <a:rPr lang="zh-TW" altLang="en-US" dirty="0" smtClean="0"/>
              <a:t>）、华岩资本（</a:t>
            </a:r>
            <a:r>
              <a:rPr lang="en-US" altLang="zh-TW" dirty="0" err="1" smtClean="0"/>
              <a:t>ChinaRock</a:t>
            </a:r>
            <a:r>
              <a:rPr lang="en-US" altLang="zh-TW" dirty="0" smtClean="0"/>
              <a:t> Capital Management</a:t>
            </a:r>
            <a:r>
              <a:rPr lang="zh-TW" altLang="en-US" dirty="0" smtClean="0"/>
              <a:t>）、华创资本（</a:t>
            </a:r>
            <a:r>
              <a:rPr lang="en-US" altLang="zh-TW" dirty="0" smtClean="0"/>
              <a:t>China Growth Capital</a:t>
            </a:r>
            <a:r>
              <a:rPr lang="zh-TW" altLang="en-US" dirty="0" smtClean="0"/>
              <a:t>）、威克洛资本、</a:t>
            </a:r>
            <a:r>
              <a:rPr lang="en-US" altLang="zh-TW" dirty="0" err="1" smtClean="0"/>
              <a:t>Bitcoin</a:t>
            </a:r>
            <a:r>
              <a:rPr lang="en-US" altLang="zh-TW" dirty="0" smtClean="0"/>
              <a:t> Opportunity </a:t>
            </a:r>
            <a:r>
              <a:rPr lang="zh-TW" altLang="en-US" dirty="0" smtClean="0"/>
              <a:t>公司、核心创新资本、美国</a:t>
            </a:r>
            <a:r>
              <a:rPr lang="en-US" altLang="zh-TW" dirty="0" smtClean="0"/>
              <a:t>Route 66 Ventures</a:t>
            </a:r>
            <a:r>
              <a:rPr lang="zh-TW" altLang="en-US" dirty="0" smtClean="0"/>
              <a:t>、</a:t>
            </a:r>
            <a:r>
              <a:rPr lang="en-US" altLang="zh-TW" dirty="0" smtClean="0"/>
              <a:t>RRE Ventures</a:t>
            </a:r>
            <a:r>
              <a:rPr lang="zh-TW" altLang="en-US" dirty="0" smtClean="0"/>
              <a:t>、</a:t>
            </a:r>
            <a:r>
              <a:rPr lang="en-US" altLang="zh-TW" dirty="0" smtClean="0"/>
              <a:t>Vast Ventures </a:t>
            </a:r>
            <a:r>
              <a:rPr lang="zh-TW" altLang="en-US" dirty="0" smtClean="0"/>
              <a:t>以及 </a:t>
            </a:r>
            <a:r>
              <a:rPr lang="en-US" altLang="zh-TW" dirty="0" smtClean="0"/>
              <a:t>Venture 51</a:t>
            </a:r>
            <a:endParaRPr lang="zh-TW" altLang="en-US" dirty="0" smtClean="0"/>
          </a:p>
        </p:txBody>
      </p:sp>
      <p:sp>
        <p:nvSpPr>
          <p:cNvPr id="4" name="Date Placeholder 3"/>
          <p:cNvSpPr>
            <a:spLocks noGrp="1"/>
          </p:cNvSpPr>
          <p:nvPr>
            <p:ph type="dt" sz="half" idx="10"/>
          </p:nvPr>
        </p:nvSpPr>
        <p:spPr/>
        <p:txBody>
          <a:bodyPr/>
          <a:lstStyle/>
          <a:p>
            <a:endParaRPr lang="en-US"/>
          </a:p>
        </p:txBody>
      </p:sp>
      <p:sp>
        <p:nvSpPr>
          <p:cNvPr id="5" name="Slide Number Placeholder 4"/>
          <p:cNvSpPr>
            <a:spLocks noGrp="1"/>
          </p:cNvSpPr>
          <p:nvPr>
            <p:ph type="sldNum" sz="quarter" idx="12"/>
          </p:nvPr>
        </p:nvSpPr>
        <p:spPr/>
        <p:txBody>
          <a:bodyPr/>
          <a:lstStyle/>
          <a:p>
            <a:fld id="{4409B1C1-B7D0-6446-A7D6-AFF0592100AC}" type="slidenum">
              <a:rPr lang="en-US" smtClean="0"/>
              <a:t>31</a:t>
            </a:fld>
            <a:endParaRPr lang="en-US"/>
          </a:p>
        </p:txBody>
      </p:sp>
    </p:spTree>
    <p:extLst>
      <p:ext uri="{BB962C8B-B14F-4D97-AF65-F5344CB8AC3E}">
        <p14:creationId xmlns:p14="http://schemas.microsoft.com/office/powerpoint/2010/main" val="864137919"/>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区块链重要性的结论</a:t>
            </a:r>
            <a:endParaRPr lang="en-US" dirty="0"/>
          </a:p>
        </p:txBody>
      </p:sp>
      <p:sp>
        <p:nvSpPr>
          <p:cNvPr id="3" name="Content Placeholder 2"/>
          <p:cNvSpPr>
            <a:spLocks noGrp="1"/>
          </p:cNvSpPr>
          <p:nvPr>
            <p:ph idx="1"/>
          </p:nvPr>
        </p:nvSpPr>
        <p:spPr/>
        <p:txBody>
          <a:bodyPr/>
          <a:lstStyle/>
          <a:p>
            <a:r>
              <a:rPr lang="zh-CN" altLang="en-US" b="1" dirty="0"/>
              <a:t>银</a:t>
            </a:r>
            <a:r>
              <a:rPr lang="zh-CN" altLang="en-US" b="1" dirty="0" smtClean="0"/>
              <a:t>行</a:t>
            </a:r>
            <a:r>
              <a:rPr lang="en-US" altLang="zh-CN" dirty="0" smtClean="0"/>
              <a:t>: </a:t>
            </a:r>
            <a:r>
              <a:rPr lang="zh-TW" altLang="en-US" dirty="0" smtClean="0"/>
              <a:t>美</a:t>
            </a:r>
            <a:r>
              <a:rPr lang="zh-CN" altLang="en-US" dirty="0" smtClean="0"/>
              <a:t>国</a:t>
            </a:r>
            <a:r>
              <a:rPr lang="zh-CN" altLang="en-US" dirty="0"/>
              <a:t>央</a:t>
            </a:r>
            <a:r>
              <a:rPr lang="zh-CN" altLang="en-US" dirty="0" smtClean="0"/>
              <a:t>行</a:t>
            </a:r>
            <a:r>
              <a:rPr lang="en-US" altLang="zh-CN" dirty="0" smtClean="0"/>
              <a:t>, </a:t>
            </a:r>
            <a:r>
              <a:rPr lang="zh-CN" altLang="en-US" dirty="0" smtClean="0"/>
              <a:t>英国央行</a:t>
            </a:r>
            <a:r>
              <a:rPr lang="en-US" altLang="zh-CN" dirty="0" smtClean="0"/>
              <a:t>, </a:t>
            </a:r>
            <a:r>
              <a:rPr lang="zh-CN" altLang="en-US" dirty="0" smtClean="0"/>
              <a:t>瑞银</a:t>
            </a:r>
            <a:r>
              <a:rPr lang="en-US" altLang="zh-CN" dirty="0" smtClean="0"/>
              <a:t>, JP Morgan</a:t>
            </a:r>
            <a:r>
              <a:rPr lang="zh-CN" altLang="en-US" dirty="0" smtClean="0"/>
              <a:t>等著名银行</a:t>
            </a:r>
            <a:r>
              <a:rPr lang="en-US" altLang="zh-CN" dirty="0" smtClean="0"/>
              <a:t> (</a:t>
            </a:r>
            <a:r>
              <a:rPr lang="zh-CN" altLang="en-US" dirty="0"/>
              <a:t>认为区块链是近年来最为颠覆</a:t>
            </a:r>
            <a:r>
              <a:rPr lang="zh-CN" altLang="en-US" dirty="0" smtClean="0"/>
              <a:t>的技术</a:t>
            </a:r>
            <a:r>
              <a:rPr lang="en-US" altLang="zh-CN" dirty="0" smtClean="0"/>
              <a:t>)</a:t>
            </a:r>
          </a:p>
          <a:p>
            <a:r>
              <a:rPr lang="zh-CN" altLang="en-US" b="1" dirty="0" smtClean="0"/>
              <a:t>交易所</a:t>
            </a:r>
            <a:r>
              <a:rPr lang="en-US" altLang="zh-CN" dirty="0" smtClean="0"/>
              <a:t>: </a:t>
            </a:r>
            <a:r>
              <a:rPr lang="zh-CN" altLang="en-US" dirty="0" smtClean="0"/>
              <a:t>纽约证卷交易中心，</a:t>
            </a:r>
            <a:r>
              <a:rPr lang="en-US" altLang="zh-CN" dirty="0" smtClean="0"/>
              <a:t>Nasdaq</a:t>
            </a:r>
            <a:r>
              <a:rPr lang="zh-CN" altLang="en-US" dirty="0" smtClean="0"/>
              <a:t>交易市场，芝加哥期货交易所，</a:t>
            </a:r>
            <a:endParaRPr lang="en-US" altLang="zh-CN" dirty="0" smtClean="0"/>
          </a:p>
          <a:p>
            <a:r>
              <a:rPr lang="zh-CN" altLang="en-US" b="1" dirty="0" smtClean="0"/>
              <a:t>风险投资公司</a:t>
            </a:r>
            <a:r>
              <a:rPr lang="en-US" altLang="zh-CN" b="1" dirty="0" smtClean="0"/>
              <a:t>: </a:t>
            </a:r>
            <a:r>
              <a:rPr lang="zh-TW" altLang="en-US" b="1" dirty="0"/>
              <a:t>许多</a:t>
            </a:r>
            <a:endParaRPr lang="en-US" altLang="zh-CN" b="1" dirty="0" smtClean="0"/>
          </a:p>
          <a:p>
            <a:r>
              <a:rPr lang="zh-TW" altLang="en-US" b="1" dirty="0" smtClean="0"/>
              <a:t>大学</a:t>
            </a:r>
            <a:r>
              <a:rPr lang="zh-TW" altLang="en-US" dirty="0" smtClean="0"/>
              <a:t>：麻省</a:t>
            </a:r>
            <a:r>
              <a:rPr lang="zh-TW" altLang="en-US" dirty="0"/>
              <a:t>理工</a:t>
            </a:r>
            <a:r>
              <a:rPr lang="zh-TW" altLang="en-US" dirty="0" smtClean="0"/>
              <a:t>学院</a:t>
            </a:r>
            <a:r>
              <a:rPr lang="en-US" altLang="zh-TW" dirty="0" smtClean="0"/>
              <a:t> (MIT, US)</a:t>
            </a:r>
            <a:r>
              <a:rPr lang="zh-TW" altLang="en-US" dirty="0" smtClean="0"/>
              <a:t>，</a:t>
            </a:r>
            <a:r>
              <a:rPr lang="en-US" altLang="zh-TW" dirty="0" smtClean="0"/>
              <a:t>Stanford US,</a:t>
            </a:r>
            <a:r>
              <a:rPr lang="zh-TW" altLang="en-US" dirty="0" smtClean="0"/>
              <a:t>剑桥</a:t>
            </a:r>
            <a:r>
              <a:rPr lang="en-US" altLang="zh-TW" dirty="0" smtClean="0"/>
              <a:t> (Cambridge, UK), </a:t>
            </a:r>
            <a:r>
              <a:rPr lang="zh-TW" altLang="en-US" dirty="0" smtClean="0"/>
              <a:t>康奈尔</a:t>
            </a:r>
            <a:r>
              <a:rPr lang="en-US" altLang="zh-TW" dirty="0" smtClean="0"/>
              <a:t> (Cornell, US),</a:t>
            </a:r>
            <a:r>
              <a:rPr lang="en-US" altLang="zh-TW" dirty="0"/>
              <a:t> </a:t>
            </a:r>
            <a:r>
              <a:rPr lang="zh-TW" altLang="en-US" dirty="0" smtClean="0"/>
              <a:t>伦敦经济学院</a:t>
            </a:r>
            <a:r>
              <a:rPr lang="en-US" altLang="zh-TW" dirty="0" smtClean="0"/>
              <a:t> (London School of Economics, UK)</a:t>
            </a:r>
            <a:endParaRPr lang="zh-TW" altLang="en-US" dirty="0"/>
          </a:p>
          <a:p>
            <a:r>
              <a:rPr lang="zh-TW" altLang="en-US" b="1" dirty="0"/>
              <a:t>保险</a:t>
            </a:r>
            <a:r>
              <a:rPr lang="zh-TW" altLang="en-US" b="1" dirty="0" smtClean="0"/>
              <a:t>公司</a:t>
            </a:r>
            <a:r>
              <a:rPr lang="en-US" altLang="zh-TW" dirty="0" smtClean="0"/>
              <a:t>: </a:t>
            </a:r>
            <a:r>
              <a:rPr lang="zh-TW" altLang="en-US" dirty="0"/>
              <a:t>瑞</a:t>
            </a:r>
            <a:r>
              <a:rPr lang="zh-TW" altLang="en-US" dirty="0" smtClean="0"/>
              <a:t>士再保险</a:t>
            </a:r>
            <a:r>
              <a:rPr lang="en-US" altLang="zh-TW" dirty="0" smtClean="0"/>
              <a:t> (Swiss Re)</a:t>
            </a:r>
            <a:endParaRPr lang="en-US" altLang="zh-CN" dirty="0" smtClean="0"/>
          </a:p>
          <a:p>
            <a:pPr marL="0" indent="0">
              <a:buNone/>
            </a:pPr>
            <a:endParaRPr lang="en-US" dirty="0"/>
          </a:p>
        </p:txBody>
      </p:sp>
      <p:sp>
        <p:nvSpPr>
          <p:cNvPr id="4" name="Date Placeholder 3"/>
          <p:cNvSpPr>
            <a:spLocks noGrp="1"/>
          </p:cNvSpPr>
          <p:nvPr>
            <p:ph type="dt" sz="half" idx="10"/>
          </p:nvPr>
        </p:nvSpPr>
        <p:spPr/>
        <p:txBody>
          <a:bodyPr/>
          <a:lstStyle/>
          <a:p>
            <a:endParaRPr lang="en-US"/>
          </a:p>
        </p:txBody>
      </p:sp>
      <p:sp>
        <p:nvSpPr>
          <p:cNvPr id="5" name="Slide Number Placeholder 4"/>
          <p:cNvSpPr>
            <a:spLocks noGrp="1"/>
          </p:cNvSpPr>
          <p:nvPr>
            <p:ph type="sldNum" sz="quarter" idx="12"/>
          </p:nvPr>
        </p:nvSpPr>
        <p:spPr/>
        <p:txBody>
          <a:bodyPr/>
          <a:lstStyle/>
          <a:p>
            <a:fld id="{4409B1C1-B7D0-6446-A7D6-AFF0592100AC}" type="slidenum">
              <a:rPr lang="en-US" smtClean="0"/>
              <a:t>32</a:t>
            </a:fld>
            <a:endParaRPr lang="en-US"/>
          </a:p>
        </p:txBody>
      </p:sp>
    </p:spTree>
    <p:extLst>
      <p:ext uri="{BB962C8B-B14F-4D97-AF65-F5344CB8AC3E}">
        <p14:creationId xmlns:p14="http://schemas.microsoft.com/office/powerpoint/2010/main" val="31806223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提纲</a:t>
            </a:r>
            <a:endParaRPr lang="en-US" dirty="0"/>
          </a:p>
        </p:txBody>
      </p:sp>
      <p:sp>
        <p:nvSpPr>
          <p:cNvPr id="3" name="Content Placeholder 2"/>
          <p:cNvSpPr>
            <a:spLocks noGrp="1"/>
          </p:cNvSpPr>
          <p:nvPr>
            <p:ph idx="1"/>
          </p:nvPr>
        </p:nvSpPr>
        <p:spPr/>
        <p:txBody>
          <a:bodyPr/>
          <a:lstStyle/>
          <a:p>
            <a:pPr>
              <a:lnSpc>
                <a:spcPct val="200000"/>
              </a:lnSpc>
              <a:buFont typeface="Wingdings" panose="05000000000000000000" pitchFamily="2" charset="2"/>
              <a:buChar char="Ø"/>
            </a:pPr>
            <a:r>
              <a:rPr lang="zh-CN" altLang="zh-CN" dirty="0" smtClean="0"/>
              <a:t>区块链</a:t>
            </a:r>
            <a:r>
              <a:rPr lang="zh-CN" altLang="en-US" dirty="0" smtClean="0"/>
              <a:t>是什么</a:t>
            </a:r>
            <a:endParaRPr lang="en-US" dirty="0" smtClean="0"/>
          </a:p>
          <a:p>
            <a:pPr>
              <a:lnSpc>
                <a:spcPct val="200000"/>
              </a:lnSpc>
              <a:buFont typeface="Wingdings" panose="05000000000000000000" pitchFamily="2" charset="2"/>
              <a:buChar char="Ø"/>
            </a:pPr>
            <a:r>
              <a:rPr lang="zh-CN" altLang="en-US" dirty="0"/>
              <a:t>我们为什么需要研究区块链</a:t>
            </a:r>
            <a:endParaRPr lang="en-US" altLang="zh-CN" dirty="0"/>
          </a:p>
          <a:p>
            <a:pPr>
              <a:lnSpc>
                <a:spcPct val="200000"/>
              </a:lnSpc>
              <a:buFont typeface="Wingdings" panose="05000000000000000000" pitchFamily="2" charset="2"/>
              <a:buChar char="Ø"/>
            </a:pPr>
            <a:r>
              <a:rPr lang="zh-CN" altLang="en-US" dirty="0">
                <a:solidFill>
                  <a:srgbClr val="FF0000"/>
                </a:solidFill>
              </a:rPr>
              <a:t>区块链怎么应用于彩票系统</a:t>
            </a:r>
            <a:endParaRPr lang="en-US" dirty="0">
              <a:solidFill>
                <a:srgbClr val="FF0000"/>
              </a:solidFill>
            </a:endParaRPr>
          </a:p>
          <a:p>
            <a:pPr>
              <a:lnSpc>
                <a:spcPct val="200000"/>
              </a:lnSpc>
              <a:buFont typeface="Wingdings" panose="05000000000000000000" pitchFamily="2" charset="2"/>
              <a:buChar char="Ø"/>
            </a:pPr>
            <a:r>
              <a:rPr lang="zh-CN" altLang="en-US" dirty="0" smtClean="0"/>
              <a:t>计算机学科如何研究区块链</a:t>
            </a:r>
            <a:endParaRPr lang="en-US" dirty="0"/>
          </a:p>
        </p:txBody>
      </p:sp>
      <p:sp>
        <p:nvSpPr>
          <p:cNvPr id="4" name="Date Placeholder 3"/>
          <p:cNvSpPr>
            <a:spLocks noGrp="1"/>
          </p:cNvSpPr>
          <p:nvPr>
            <p:ph type="dt" sz="half" idx="10"/>
          </p:nvPr>
        </p:nvSpPr>
        <p:spPr/>
        <p:txBody>
          <a:bodyPr/>
          <a:lstStyle/>
          <a:p>
            <a:pPr>
              <a:defRPr/>
            </a:pPr>
            <a:endParaRPr lang="zh-CN" altLang="zh-CN"/>
          </a:p>
        </p:txBody>
      </p:sp>
      <p:sp>
        <p:nvSpPr>
          <p:cNvPr id="5" name="Slide Number Placeholder 4"/>
          <p:cNvSpPr>
            <a:spLocks noGrp="1"/>
          </p:cNvSpPr>
          <p:nvPr>
            <p:ph type="sldNum" sz="quarter" idx="12"/>
          </p:nvPr>
        </p:nvSpPr>
        <p:spPr/>
        <p:txBody>
          <a:bodyPr/>
          <a:lstStyle/>
          <a:p>
            <a:pPr>
              <a:defRPr/>
            </a:pPr>
            <a:fld id="{F1746AF0-E156-4589-89BB-A6BFDA58195B}" type="slidenum">
              <a:rPr lang="en-US" altLang="zh-CN" smtClean="0"/>
              <a:pPr>
                <a:defRPr/>
              </a:pPr>
              <a:t>33</a:t>
            </a:fld>
            <a:endParaRPr lang="en-US" altLang="zh-CN" dirty="0"/>
          </a:p>
        </p:txBody>
      </p:sp>
    </p:spTree>
    <p:extLst>
      <p:ext uri="{BB962C8B-B14F-4D97-AF65-F5344CB8AC3E}">
        <p14:creationId xmlns:p14="http://schemas.microsoft.com/office/powerpoint/2010/main" val="839551438"/>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idx="1"/>
          </p:nvPr>
        </p:nvSpPr>
        <p:spPr>
          <a:xfrm>
            <a:off x="457200" y="1676400"/>
            <a:ext cx="8229600" cy="4324350"/>
          </a:xfrm>
        </p:spPr>
        <p:txBody>
          <a:bodyPr/>
          <a:lstStyle/>
          <a:p>
            <a:pPr lvl="0"/>
            <a:r>
              <a:rPr lang="zh-CN" altLang="zh-CN" dirty="0" smtClean="0"/>
              <a:t>管理</a:t>
            </a:r>
            <a:r>
              <a:rPr lang="zh-CN" altLang="zh-CN" dirty="0"/>
              <a:t>项目和人员规模大幅度增长</a:t>
            </a:r>
            <a:r>
              <a:rPr lang="zh-CN" altLang="zh-CN" dirty="0" smtClean="0"/>
              <a:t>，保持高速度增长</a:t>
            </a:r>
            <a:endParaRPr lang="zh-CN" altLang="zh-CN" sz="1600" dirty="0"/>
          </a:p>
          <a:p>
            <a:pPr lvl="1" eaLnBrk="1" hangingPunct="1"/>
            <a:r>
              <a:rPr lang="zh-CN" altLang="zh-CN" sz="1800" dirty="0"/>
              <a:t>截至</a:t>
            </a:r>
            <a:r>
              <a:rPr lang="en-US" altLang="zh-CN" sz="1800" dirty="0"/>
              <a:t>2014</a:t>
            </a:r>
            <a:r>
              <a:rPr lang="zh-CN" altLang="zh-CN" sz="1800" dirty="0"/>
              <a:t>年</a:t>
            </a:r>
            <a:r>
              <a:rPr lang="en-US" altLang="zh-CN" sz="1800" dirty="0"/>
              <a:t>9</a:t>
            </a:r>
            <a:r>
              <a:rPr lang="zh-CN" altLang="zh-CN" sz="1800" dirty="0"/>
              <a:t>月，我国启动彩票事业已经长达</a:t>
            </a:r>
            <a:r>
              <a:rPr lang="en-US" altLang="zh-CN" sz="1800" dirty="0"/>
              <a:t>20</a:t>
            </a:r>
            <a:r>
              <a:rPr lang="zh-CN" altLang="zh-CN" sz="1800" dirty="0"/>
              <a:t>多年，发行规模已累计达到</a:t>
            </a:r>
            <a:r>
              <a:rPr lang="en-US" altLang="zh-CN" sz="1800" dirty="0"/>
              <a:t>1.7</a:t>
            </a:r>
            <a:r>
              <a:rPr lang="zh-CN" altLang="zh-CN" sz="1800" dirty="0"/>
              <a:t>万亿元，其中发行费占</a:t>
            </a:r>
            <a:r>
              <a:rPr lang="en-US" altLang="zh-CN" sz="1800" dirty="0"/>
              <a:t>15%</a:t>
            </a:r>
            <a:r>
              <a:rPr lang="zh-CN" altLang="zh-CN" sz="1800" dirty="0"/>
              <a:t>、公益金</a:t>
            </a:r>
            <a:r>
              <a:rPr lang="en-US" altLang="zh-CN" sz="1800" dirty="0"/>
              <a:t>35%</a:t>
            </a:r>
            <a:r>
              <a:rPr lang="zh-CN" altLang="zh-CN" sz="1800" dirty="0"/>
              <a:t>、奖金池</a:t>
            </a:r>
            <a:r>
              <a:rPr lang="en-US" altLang="zh-CN" sz="1800" dirty="0"/>
              <a:t>50%</a:t>
            </a:r>
            <a:endParaRPr lang="zh-CN" altLang="zh-CN" sz="1800" dirty="0"/>
          </a:p>
          <a:p>
            <a:pPr eaLnBrk="1" hangingPunct="1"/>
            <a:r>
              <a:rPr lang="zh-CN" altLang="zh-CN" sz="2400" dirty="0"/>
              <a:t>彩票发行费存在</a:t>
            </a:r>
            <a:r>
              <a:rPr lang="zh-CN" altLang="zh-CN" sz="2400" dirty="0" smtClean="0"/>
              <a:t>“操作空间”</a:t>
            </a:r>
            <a:endParaRPr lang="en-US" altLang="zh-CN" sz="2400" dirty="0"/>
          </a:p>
          <a:p>
            <a:pPr lvl="1" eaLnBrk="1" hangingPunct="1"/>
            <a:r>
              <a:rPr lang="zh-CN" altLang="zh-CN" sz="1800" dirty="0"/>
              <a:t>随着基础设备购买基本完成，以及网络电子化彩票普及，按说彩票发行的后续投入应该在相对变低，但事实上发行费比例从未降低，其中采购寻租中存在腐败</a:t>
            </a:r>
            <a:r>
              <a:rPr lang="zh-CN" altLang="zh-CN" sz="1800" dirty="0" smtClean="0"/>
              <a:t>，</a:t>
            </a:r>
            <a:endParaRPr lang="en-US" altLang="zh-CN" sz="1800" dirty="0" smtClean="0"/>
          </a:p>
          <a:p>
            <a:pPr lvl="1" eaLnBrk="1" hangingPunct="1"/>
            <a:r>
              <a:rPr lang="zh-CN" altLang="zh-CN" sz="1800" dirty="0"/>
              <a:t>地方公益金使用效率非常低，或在“睡大觉”或沦为</a:t>
            </a:r>
            <a:r>
              <a:rPr lang="zh-CN" altLang="zh-CN" sz="1800" dirty="0" smtClean="0"/>
              <a:t>“小金库”</a:t>
            </a:r>
            <a:endParaRPr lang="en-US" altLang="zh-CN" sz="1800" dirty="0" smtClean="0"/>
          </a:p>
          <a:p>
            <a:pPr lvl="1" eaLnBrk="1" hangingPunct="1"/>
            <a:r>
              <a:rPr lang="zh-CN" altLang="zh-CN" sz="1800" dirty="0"/>
              <a:t>兑奖流程的模糊</a:t>
            </a:r>
            <a:r>
              <a:rPr lang="zh-CN" altLang="zh-CN" sz="1800" dirty="0" smtClean="0"/>
              <a:t>现状</a:t>
            </a:r>
            <a:r>
              <a:rPr lang="zh-CN" altLang="en-US" sz="1800" dirty="0" smtClean="0"/>
              <a:t>加剧彩民对彩票系统的</a:t>
            </a:r>
            <a:r>
              <a:rPr lang="zh-CN" altLang="zh-CN" sz="1800" dirty="0" smtClean="0"/>
              <a:t>质疑程度</a:t>
            </a:r>
            <a:endParaRPr lang="en-US" altLang="zh-CN" sz="1800" dirty="0"/>
          </a:p>
          <a:p>
            <a:pPr lvl="1" eaLnBrk="1" hangingPunct="1"/>
            <a:r>
              <a:rPr lang="zh-CN" altLang="zh-CN" sz="1800" dirty="0"/>
              <a:t>彩票想要恢复公信力，必须依靠一套完整的制度体系，同时辅以内外监督，及时地做到公开与透明，只有这样，腐败才无处滋生</a:t>
            </a:r>
            <a:r>
              <a:rPr lang="zh-CN" altLang="zh-CN" sz="1800" dirty="0" smtClean="0"/>
              <a:t>。</a:t>
            </a:r>
            <a:endParaRPr lang="en-US" altLang="zh-CN" sz="1800" dirty="0"/>
          </a:p>
          <a:p>
            <a:pPr eaLnBrk="1" hangingPunct="1"/>
            <a:endParaRPr lang="en-US" altLang="zh-CN" sz="2400" dirty="0" smtClean="0"/>
          </a:p>
          <a:p>
            <a:pPr eaLnBrk="1" hangingPunct="1"/>
            <a:endParaRPr lang="en-US" altLang="zh-CN" dirty="0" smtClean="0"/>
          </a:p>
        </p:txBody>
      </p:sp>
      <p:sp>
        <p:nvSpPr>
          <p:cNvPr id="5122" name="Rectangle 2"/>
          <p:cNvSpPr>
            <a:spLocks noGrp="1" noChangeArrowheads="1"/>
          </p:cNvSpPr>
          <p:nvPr>
            <p:ph type="title"/>
          </p:nvPr>
        </p:nvSpPr>
        <p:spPr>
          <a:xfrm>
            <a:off x="457200" y="838200"/>
            <a:ext cx="8229600" cy="1066800"/>
          </a:xfrm>
        </p:spPr>
        <p:txBody>
          <a:bodyPr/>
          <a:lstStyle/>
          <a:p>
            <a:pPr eaLnBrk="1" hangingPunct="1"/>
            <a:r>
              <a:rPr lang="zh-CN" altLang="en-US" dirty="0" smtClean="0">
                <a:ea typeface="宋体" panose="02010600030101010101" pitchFamily="2" charset="-122"/>
              </a:rPr>
              <a:t>彩票系统</a:t>
            </a:r>
            <a:r>
              <a:rPr lang="zh-CN" altLang="en-US" dirty="0">
                <a:ea typeface="宋体" panose="02010600030101010101" pitchFamily="2" charset="-122"/>
              </a:rPr>
              <a:t>现状</a:t>
            </a:r>
            <a:endParaRPr lang="en-US" altLang="zh-CN" dirty="0" smtClean="0">
              <a:ea typeface="宋体" panose="02010600030101010101" pitchFamily="2" charset="-122"/>
            </a:endParaRPr>
          </a:p>
        </p:txBody>
      </p:sp>
      <p:sp>
        <p:nvSpPr>
          <p:cNvPr id="2" name="Date Placeholder 1"/>
          <p:cNvSpPr>
            <a:spLocks noGrp="1"/>
          </p:cNvSpPr>
          <p:nvPr>
            <p:ph type="dt" sz="half" idx="10"/>
          </p:nvPr>
        </p:nvSpPr>
        <p:spPr/>
        <p:txBody>
          <a:bodyPr/>
          <a:lstStyle/>
          <a:p>
            <a:pPr>
              <a:defRPr/>
            </a:pPr>
            <a:endParaRPr lang="zh-CN" altLang="zh-CN"/>
          </a:p>
        </p:txBody>
      </p:sp>
      <p:sp>
        <p:nvSpPr>
          <p:cNvPr id="3" name="Slide Number Placeholder 2"/>
          <p:cNvSpPr>
            <a:spLocks noGrp="1"/>
          </p:cNvSpPr>
          <p:nvPr>
            <p:ph type="sldNum" sz="quarter" idx="12"/>
          </p:nvPr>
        </p:nvSpPr>
        <p:spPr/>
        <p:txBody>
          <a:bodyPr/>
          <a:lstStyle/>
          <a:p>
            <a:pPr>
              <a:defRPr/>
            </a:pPr>
            <a:fld id="{F1746AF0-E156-4589-89BB-A6BFDA58195B}" type="slidenum">
              <a:rPr lang="en-US" altLang="zh-CN" smtClean="0"/>
              <a:pPr>
                <a:defRPr/>
              </a:pPr>
              <a:t>34</a:t>
            </a:fld>
            <a:endParaRPr lang="en-US" altLang="zh-CN" dirty="0"/>
          </a:p>
        </p:txBody>
      </p:sp>
    </p:spTree>
    <p:extLst>
      <p:ext uri="{BB962C8B-B14F-4D97-AF65-F5344CB8AC3E}">
        <p14:creationId xmlns:p14="http://schemas.microsoft.com/office/powerpoint/2010/main" val="982859885"/>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idx="1"/>
          </p:nvPr>
        </p:nvSpPr>
        <p:spPr>
          <a:xfrm>
            <a:off x="457200" y="1981200"/>
            <a:ext cx="8229600" cy="4019550"/>
          </a:xfrm>
        </p:spPr>
        <p:txBody>
          <a:bodyPr/>
          <a:lstStyle/>
          <a:p>
            <a:pPr eaLnBrk="1" hangingPunct="1"/>
            <a:r>
              <a:rPr lang="zh-CN" altLang="zh-CN" dirty="0" smtClean="0"/>
              <a:t>保障该公益资金发</a:t>
            </a:r>
            <a:r>
              <a:rPr lang="zh-CN" altLang="zh-CN" dirty="0"/>
              <a:t>行、购买、分配和使用公平、</a:t>
            </a:r>
            <a:r>
              <a:rPr lang="zh-CN" altLang="zh-CN" dirty="0" smtClean="0"/>
              <a:t>透明</a:t>
            </a:r>
            <a:endParaRPr lang="en-US" altLang="zh-CN" dirty="0"/>
          </a:p>
          <a:p>
            <a:pPr eaLnBrk="1" hangingPunct="1"/>
            <a:r>
              <a:rPr lang="zh-CN" altLang="zh-CN" sz="2400" dirty="0" smtClean="0"/>
              <a:t>数十亿个设备</a:t>
            </a:r>
            <a:r>
              <a:rPr lang="zh-CN" altLang="zh-CN" sz="2400" dirty="0"/>
              <a:t>（全国彩票网点销售机，国家彩票管理机关机器，银行机器，网络设施等）自动交互</a:t>
            </a:r>
            <a:r>
              <a:rPr lang="zh-CN" altLang="zh-CN" sz="2400" dirty="0" smtClean="0"/>
              <a:t>信息，</a:t>
            </a:r>
            <a:r>
              <a:rPr lang="zh-CN" altLang="zh-CN" sz="2400" dirty="0">
                <a:solidFill>
                  <a:srgbClr val="FF0000"/>
                </a:solidFill>
              </a:rPr>
              <a:t>区块链</a:t>
            </a:r>
            <a:r>
              <a:rPr lang="zh-CN" altLang="zh-CN" sz="2400" dirty="0"/>
              <a:t>将发挥分类账簿的</a:t>
            </a:r>
            <a:r>
              <a:rPr lang="zh-CN" altLang="zh-CN" sz="2400" dirty="0" smtClean="0"/>
              <a:t>作用</a:t>
            </a:r>
            <a:endParaRPr lang="en-US" altLang="zh-CN" sz="2400" dirty="0"/>
          </a:p>
          <a:p>
            <a:pPr lvl="1" eaLnBrk="1" hangingPunct="1"/>
            <a:r>
              <a:rPr lang="en-US" altLang="zh-CN" sz="1800" dirty="0" smtClean="0"/>
              <a:t>10</a:t>
            </a:r>
            <a:r>
              <a:rPr lang="en-US" altLang="zh-CN" sz="1800" dirty="0"/>
              <a:t>%</a:t>
            </a:r>
            <a:r>
              <a:rPr lang="zh-CN" altLang="zh-CN" sz="1800" dirty="0"/>
              <a:t>发行费只能用于国家彩票机构允许的支出项，</a:t>
            </a:r>
            <a:r>
              <a:rPr lang="zh-CN" altLang="zh-CN" sz="1800" dirty="0" smtClean="0"/>
              <a:t>每笔不可篡改可以跟</a:t>
            </a:r>
            <a:endParaRPr lang="en-US" altLang="zh-CN" sz="1800" dirty="0" smtClean="0"/>
          </a:p>
          <a:p>
            <a:pPr lvl="1" eaLnBrk="1" hangingPunct="1"/>
            <a:r>
              <a:rPr lang="en-US" altLang="zh-CN" sz="2000" dirty="0" smtClean="0"/>
              <a:t>40</a:t>
            </a:r>
            <a:r>
              <a:rPr lang="en-US" altLang="zh-CN" sz="2000" dirty="0"/>
              <a:t>%</a:t>
            </a:r>
            <a:r>
              <a:rPr lang="zh-CN" altLang="zh-CN" sz="2000" dirty="0"/>
              <a:t>公益金只能用于扶老、或助残、或救孤、或济困、或赈灾，每笔不可篡改可以跟踪</a:t>
            </a:r>
            <a:r>
              <a:rPr lang="zh-CN" altLang="zh-CN" sz="2000" dirty="0" smtClean="0"/>
              <a:t>；</a:t>
            </a:r>
            <a:endParaRPr lang="en-US" altLang="zh-CN" sz="2000" dirty="0"/>
          </a:p>
          <a:p>
            <a:pPr lvl="1" eaLnBrk="1" hangingPunct="1"/>
            <a:r>
              <a:rPr lang="en-US" altLang="zh-CN" sz="2000" dirty="0" smtClean="0"/>
              <a:t>50</a:t>
            </a:r>
            <a:r>
              <a:rPr lang="en-US" altLang="zh-CN" sz="2000" dirty="0"/>
              <a:t>%</a:t>
            </a:r>
            <a:r>
              <a:rPr lang="zh-CN" altLang="zh-CN" sz="2000" dirty="0"/>
              <a:t>奖励中奖者中彩金，可以最终跟踪到中奖者</a:t>
            </a:r>
          </a:p>
          <a:p>
            <a:pPr eaLnBrk="1" hangingPunct="1"/>
            <a:endParaRPr lang="en-US" altLang="zh-CN" sz="2000" dirty="0" smtClean="0"/>
          </a:p>
          <a:p>
            <a:pPr eaLnBrk="1" hangingPunct="1"/>
            <a:endParaRPr lang="en-US" altLang="zh-CN" dirty="0" smtClean="0"/>
          </a:p>
        </p:txBody>
      </p:sp>
      <p:sp>
        <p:nvSpPr>
          <p:cNvPr id="5122" name="Rectangle 2"/>
          <p:cNvSpPr>
            <a:spLocks noGrp="1" noChangeArrowheads="1"/>
          </p:cNvSpPr>
          <p:nvPr>
            <p:ph type="title"/>
          </p:nvPr>
        </p:nvSpPr>
        <p:spPr>
          <a:xfrm>
            <a:off x="457200" y="838200"/>
            <a:ext cx="8229600" cy="1066800"/>
          </a:xfrm>
        </p:spPr>
        <p:txBody>
          <a:bodyPr/>
          <a:lstStyle/>
          <a:p>
            <a:pPr lvl="0" eaLnBrk="1" hangingPunct="1"/>
            <a:r>
              <a:rPr lang="zh-CN" altLang="en-US" dirty="0"/>
              <a:t>基于</a:t>
            </a:r>
            <a:r>
              <a:rPr lang="zh-CN" altLang="zh-CN" dirty="0"/>
              <a:t>以太坊</a:t>
            </a:r>
            <a:r>
              <a:rPr lang="zh-CN" altLang="en-US" dirty="0"/>
              <a:t>的</a:t>
            </a:r>
            <a:r>
              <a:rPr lang="zh-CN" altLang="zh-CN" dirty="0"/>
              <a:t>彩票系统</a:t>
            </a:r>
            <a:r>
              <a:rPr lang="zh-CN" altLang="en-US" dirty="0"/>
              <a:t>设想</a:t>
            </a:r>
            <a:r>
              <a:rPr lang="zh-CN" altLang="zh-CN" sz="2400" dirty="0"/>
              <a:t/>
            </a:r>
            <a:br>
              <a:rPr lang="zh-CN" altLang="zh-CN" sz="2400" dirty="0"/>
            </a:br>
            <a:endParaRPr lang="en-US" altLang="zh-CN" dirty="0" smtClean="0">
              <a:ea typeface="宋体" panose="02010600030101010101" pitchFamily="2" charset="-122"/>
            </a:endParaRPr>
          </a:p>
        </p:txBody>
      </p:sp>
      <p:sp>
        <p:nvSpPr>
          <p:cNvPr id="2" name="Date Placeholder 1"/>
          <p:cNvSpPr>
            <a:spLocks noGrp="1"/>
          </p:cNvSpPr>
          <p:nvPr>
            <p:ph type="dt" sz="half" idx="10"/>
          </p:nvPr>
        </p:nvSpPr>
        <p:spPr/>
        <p:txBody>
          <a:bodyPr/>
          <a:lstStyle/>
          <a:p>
            <a:pPr>
              <a:defRPr/>
            </a:pPr>
            <a:endParaRPr lang="zh-CN" altLang="zh-CN"/>
          </a:p>
        </p:txBody>
      </p:sp>
      <p:sp>
        <p:nvSpPr>
          <p:cNvPr id="3" name="Slide Number Placeholder 2"/>
          <p:cNvSpPr>
            <a:spLocks noGrp="1"/>
          </p:cNvSpPr>
          <p:nvPr>
            <p:ph type="sldNum" sz="quarter" idx="12"/>
          </p:nvPr>
        </p:nvSpPr>
        <p:spPr/>
        <p:txBody>
          <a:bodyPr/>
          <a:lstStyle/>
          <a:p>
            <a:pPr>
              <a:defRPr/>
            </a:pPr>
            <a:fld id="{F1746AF0-E156-4589-89BB-A6BFDA58195B}" type="slidenum">
              <a:rPr lang="en-US" altLang="zh-CN" smtClean="0"/>
              <a:pPr>
                <a:defRPr/>
              </a:pPr>
              <a:t>35</a:t>
            </a:fld>
            <a:endParaRPr lang="en-US" altLang="zh-CN" dirty="0"/>
          </a:p>
        </p:txBody>
      </p:sp>
    </p:spTree>
    <p:extLst>
      <p:ext uri="{BB962C8B-B14F-4D97-AF65-F5344CB8AC3E}">
        <p14:creationId xmlns:p14="http://schemas.microsoft.com/office/powerpoint/2010/main" val="2879118200"/>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idx="1"/>
          </p:nvPr>
        </p:nvSpPr>
        <p:spPr>
          <a:xfrm>
            <a:off x="457200" y="2133600"/>
            <a:ext cx="8229600" cy="3867150"/>
          </a:xfrm>
        </p:spPr>
        <p:txBody>
          <a:bodyPr/>
          <a:lstStyle/>
          <a:p>
            <a:pPr eaLnBrk="1" hangingPunct="1"/>
            <a:r>
              <a:rPr lang="zh-CN" altLang="zh-CN" sz="2400" dirty="0" smtClean="0">
                <a:solidFill>
                  <a:srgbClr val="000000"/>
                </a:solidFill>
              </a:rPr>
              <a:t>数据一旦产生</a:t>
            </a:r>
            <a:r>
              <a:rPr lang="zh-CN" altLang="zh-CN" sz="2400" dirty="0">
                <a:solidFill>
                  <a:srgbClr val="000000"/>
                </a:solidFill>
              </a:rPr>
              <a:t>，便不能被</a:t>
            </a:r>
            <a:r>
              <a:rPr lang="zh-CN" altLang="zh-CN" sz="2400" dirty="0" smtClean="0">
                <a:solidFill>
                  <a:srgbClr val="000000"/>
                </a:solidFill>
              </a:rPr>
              <a:t>改变</a:t>
            </a:r>
            <a:r>
              <a:rPr lang="zh-CN" altLang="en-US" sz="2400" dirty="0" smtClean="0">
                <a:solidFill>
                  <a:srgbClr val="000000"/>
                </a:solidFill>
              </a:rPr>
              <a:t>：</a:t>
            </a:r>
            <a:r>
              <a:rPr lang="zh-CN" altLang="zh-CN" sz="2400" dirty="0" smtClean="0">
                <a:solidFill>
                  <a:srgbClr val="000000"/>
                </a:solidFill>
              </a:rPr>
              <a:t>而</a:t>
            </a:r>
            <a:r>
              <a:rPr lang="zh-CN" altLang="zh-CN" sz="2400" dirty="0">
                <a:solidFill>
                  <a:srgbClr val="000000"/>
                </a:solidFill>
              </a:rPr>
              <a:t>在传统系统中虽然有多层监管和审计，经过多日工作，内部可能会通过篡改数据弄虚作假。以太坊采用</a:t>
            </a:r>
            <a:r>
              <a:rPr lang="en-US" altLang="zh-CN" sz="2400" dirty="0">
                <a:solidFill>
                  <a:srgbClr val="000000"/>
                </a:solidFill>
              </a:rPr>
              <a:t>BGP, </a:t>
            </a:r>
            <a:r>
              <a:rPr lang="zh-CN" altLang="zh-CN" sz="2400" dirty="0">
                <a:solidFill>
                  <a:srgbClr val="000000"/>
                </a:solidFill>
              </a:rPr>
              <a:t>加密</a:t>
            </a:r>
            <a:r>
              <a:rPr lang="en-US" altLang="zh-CN" sz="2400" dirty="0">
                <a:solidFill>
                  <a:srgbClr val="000000"/>
                </a:solidFill>
              </a:rPr>
              <a:t>,</a:t>
            </a:r>
            <a:r>
              <a:rPr lang="zh-CN" altLang="zh-CN" sz="2400" dirty="0">
                <a:solidFill>
                  <a:srgbClr val="000000"/>
                </a:solidFill>
              </a:rPr>
              <a:t>“</a:t>
            </a:r>
            <a:r>
              <a:rPr lang="en-US" altLang="zh-CN" sz="2400" dirty="0">
                <a:solidFill>
                  <a:srgbClr val="000000"/>
                </a:solidFill>
              </a:rPr>
              <a:t>proof of work“</a:t>
            </a:r>
            <a:r>
              <a:rPr lang="zh-CN" altLang="zh-CN" sz="2400" dirty="0">
                <a:solidFill>
                  <a:srgbClr val="000000"/>
                </a:solidFill>
              </a:rPr>
              <a:t>和</a:t>
            </a:r>
            <a:r>
              <a:rPr lang="en-US" altLang="zh-CN" sz="2400" dirty="0">
                <a:solidFill>
                  <a:srgbClr val="000000"/>
                </a:solidFill>
              </a:rPr>
              <a:t> “proof of stake” </a:t>
            </a:r>
            <a:r>
              <a:rPr lang="zh-CN" altLang="zh-CN" sz="2400" dirty="0">
                <a:solidFill>
                  <a:srgbClr val="000000"/>
                </a:solidFill>
              </a:rPr>
              <a:t>严格验证事件的发生，保留所有历史记录</a:t>
            </a:r>
            <a:r>
              <a:rPr lang="en-US" altLang="zh-CN" sz="2400" dirty="0">
                <a:solidFill>
                  <a:srgbClr val="000000"/>
                </a:solidFill>
              </a:rPr>
              <a:t>, </a:t>
            </a:r>
            <a:r>
              <a:rPr lang="zh-CN" altLang="zh-CN" sz="2400" dirty="0">
                <a:solidFill>
                  <a:srgbClr val="000000"/>
                </a:solidFill>
              </a:rPr>
              <a:t>不能被改变</a:t>
            </a:r>
            <a:r>
              <a:rPr lang="zh-CN" altLang="zh-CN" dirty="0" smtClean="0">
                <a:solidFill>
                  <a:srgbClr val="000000"/>
                </a:solidFill>
              </a:rPr>
              <a:t>。</a:t>
            </a:r>
            <a:endParaRPr lang="en-US" altLang="zh-CN" dirty="0">
              <a:solidFill>
                <a:srgbClr val="000000"/>
              </a:solidFill>
            </a:endParaRPr>
          </a:p>
          <a:p>
            <a:pPr eaLnBrk="1" hangingPunct="1"/>
            <a:r>
              <a:rPr lang="zh-CN" altLang="zh-CN" sz="2400" dirty="0" smtClean="0">
                <a:solidFill>
                  <a:srgbClr val="000000"/>
                </a:solidFill>
              </a:rPr>
              <a:t>数据</a:t>
            </a:r>
            <a:r>
              <a:rPr lang="zh-CN" altLang="zh-CN" sz="2400" dirty="0">
                <a:solidFill>
                  <a:srgbClr val="000000"/>
                </a:solidFill>
              </a:rPr>
              <a:t>安全，处理</a:t>
            </a:r>
            <a:r>
              <a:rPr lang="zh-CN" altLang="zh-CN" sz="2400" dirty="0" smtClean="0">
                <a:solidFill>
                  <a:srgbClr val="000000"/>
                </a:solidFill>
              </a:rPr>
              <a:t>及时</a:t>
            </a:r>
            <a:r>
              <a:rPr lang="zh-CN" altLang="en-US" sz="2400" dirty="0" smtClean="0">
                <a:solidFill>
                  <a:srgbClr val="000000"/>
                </a:solidFill>
              </a:rPr>
              <a:t>：</a:t>
            </a:r>
            <a:r>
              <a:rPr lang="zh-CN" altLang="zh-CN" sz="2400" dirty="0" smtClean="0">
                <a:solidFill>
                  <a:srgbClr val="000000"/>
                </a:solidFill>
              </a:rPr>
              <a:t>以太</a:t>
            </a:r>
            <a:r>
              <a:rPr lang="zh-CN" altLang="zh-CN" sz="2400" dirty="0">
                <a:solidFill>
                  <a:srgbClr val="000000"/>
                </a:solidFill>
              </a:rPr>
              <a:t>坊采用密码学理论，公钥</a:t>
            </a:r>
            <a:r>
              <a:rPr lang="en-US" altLang="zh-CN" sz="2400" dirty="0">
                <a:solidFill>
                  <a:srgbClr val="000000"/>
                </a:solidFill>
              </a:rPr>
              <a:t>/</a:t>
            </a:r>
            <a:r>
              <a:rPr lang="zh-CN" altLang="zh-CN" sz="2400" dirty="0">
                <a:solidFill>
                  <a:srgbClr val="000000"/>
                </a:solidFill>
              </a:rPr>
              <a:t>私钥技术加强数据安全保障，</a:t>
            </a:r>
            <a:r>
              <a:rPr lang="en-US" altLang="zh-CN" sz="2400" dirty="0">
                <a:solidFill>
                  <a:srgbClr val="000000"/>
                </a:solidFill>
              </a:rPr>
              <a:t>BGP, </a:t>
            </a:r>
            <a:r>
              <a:rPr lang="zh-CN" altLang="zh-CN" sz="2400" dirty="0">
                <a:solidFill>
                  <a:srgbClr val="000000"/>
                </a:solidFill>
              </a:rPr>
              <a:t>采用分布式并行计算技术保证长事务实时处理需求。</a:t>
            </a:r>
          </a:p>
          <a:p>
            <a:pPr eaLnBrk="1" hangingPunct="1"/>
            <a:endParaRPr lang="en-US" altLang="zh-CN" sz="2000" dirty="0" smtClean="0"/>
          </a:p>
          <a:p>
            <a:pPr eaLnBrk="1" hangingPunct="1"/>
            <a:endParaRPr lang="en-US" altLang="zh-CN" dirty="0" smtClean="0"/>
          </a:p>
        </p:txBody>
      </p:sp>
      <p:sp>
        <p:nvSpPr>
          <p:cNvPr id="5122" name="Rectangle 2"/>
          <p:cNvSpPr>
            <a:spLocks noGrp="1" noChangeArrowheads="1"/>
          </p:cNvSpPr>
          <p:nvPr>
            <p:ph type="title"/>
          </p:nvPr>
        </p:nvSpPr>
        <p:spPr>
          <a:xfrm>
            <a:off x="457200" y="838200"/>
            <a:ext cx="8229600" cy="1066800"/>
          </a:xfrm>
        </p:spPr>
        <p:txBody>
          <a:bodyPr/>
          <a:lstStyle/>
          <a:p>
            <a:pPr lvl="0" eaLnBrk="1" hangingPunct="1"/>
            <a:r>
              <a:rPr lang="en-US" altLang="zh-CN" dirty="0" smtClean="0"/>
              <a:t/>
            </a:r>
            <a:br>
              <a:rPr lang="en-US" altLang="zh-CN" dirty="0" smtClean="0"/>
            </a:br>
            <a:r>
              <a:rPr lang="zh-CN" altLang="en-US" sz="3600" dirty="0" smtClean="0"/>
              <a:t>基于</a:t>
            </a:r>
            <a:r>
              <a:rPr lang="zh-CN" altLang="zh-CN" sz="3600" dirty="0" smtClean="0"/>
              <a:t>以太坊彩票系统</a:t>
            </a:r>
            <a:r>
              <a:rPr lang="zh-CN" altLang="en-US" sz="3600" dirty="0"/>
              <a:t>的相关技术和特点</a:t>
            </a:r>
            <a:r>
              <a:rPr lang="zh-CN" altLang="zh-CN" sz="2400" dirty="0"/>
              <a:t/>
            </a:r>
            <a:br>
              <a:rPr lang="zh-CN" altLang="zh-CN" sz="2400" dirty="0"/>
            </a:br>
            <a:endParaRPr lang="en-US" altLang="zh-CN" dirty="0" smtClean="0">
              <a:ea typeface="宋体" panose="02010600030101010101" pitchFamily="2" charset="-122"/>
            </a:endParaRPr>
          </a:p>
        </p:txBody>
      </p:sp>
      <p:sp>
        <p:nvSpPr>
          <p:cNvPr id="2" name="Date Placeholder 1"/>
          <p:cNvSpPr>
            <a:spLocks noGrp="1"/>
          </p:cNvSpPr>
          <p:nvPr>
            <p:ph type="dt" sz="half" idx="10"/>
          </p:nvPr>
        </p:nvSpPr>
        <p:spPr/>
        <p:txBody>
          <a:bodyPr/>
          <a:lstStyle/>
          <a:p>
            <a:pPr>
              <a:defRPr/>
            </a:pPr>
            <a:endParaRPr lang="zh-CN" altLang="zh-CN"/>
          </a:p>
        </p:txBody>
      </p:sp>
      <p:sp>
        <p:nvSpPr>
          <p:cNvPr id="3" name="Slide Number Placeholder 2"/>
          <p:cNvSpPr>
            <a:spLocks noGrp="1"/>
          </p:cNvSpPr>
          <p:nvPr>
            <p:ph type="sldNum" sz="quarter" idx="12"/>
          </p:nvPr>
        </p:nvSpPr>
        <p:spPr/>
        <p:txBody>
          <a:bodyPr/>
          <a:lstStyle/>
          <a:p>
            <a:pPr>
              <a:defRPr/>
            </a:pPr>
            <a:fld id="{F1746AF0-E156-4589-89BB-A6BFDA58195B}" type="slidenum">
              <a:rPr lang="en-US" altLang="zh-CN" smtClean="0"/>
              <a:pPr>
                <a:defRPr/>
              </a:pPr>
              <a:t>36</a:t>
            </a:fld>
            <a:endParaRPr lang="en-US" altLang="zh-CN" dirty="0"/>
          </a:p>
        </p:txBody>
      </p:sp>
    </p:spTree>
    <p:extLst>
      <p:ext uri="{BB962C8B-B14F-4D97-AF65-F5344CB8AC3E}">
        <p14:creationId xmlns:p14="http://schemas.microsoft.com/office/powerpoint/2010/main" val="2726433369"/>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idx="1"/>
          </p:nvPr>
        </p:nvSpPr>
        <p:spPr>
          <a:xfrm>
            <a:off x="457200" y="1371600"/>
            <a:ext cx="8229600" cy="4324350"/>
          </a:xfrm>
        </p:spPr>
        <p:txBody>
          <a:bodyPr/>
          <a:lstStyle/>
          <a:p>
            <a:pPr lvl="1" eaLnBrk="1" hangingPunct="1"/>
            <a:endParaRPr lang="en-US" altLang="zh-CN" sz="2000" dirty="0" smtClean="0"/>
          </a:p>
          <a:p>
            <a:pPr eaLnBrk="1" hangingPunct="1"/>
            <a:endParaRPr lang="en-US" altLang="zh-CN" dirty="0" smtClean="0"/>
          </a:p>
        </p:txBody>
      </p:sp>
      <p:sp>
        <p:nvSpPr>
          <p:cNvPr id="5122" name="Rectangle 2"/>
          <p:cNvSpPr>
            <a:spLocks noGrp="1" noChangeArrowheads="1"/>
          </p:cNvSpPr>
          <p:nvPr>
            <p:ph type="title"/>
          </p:nvPr>
        </p:nvSpPr>
        <p:spPr>
          <a:xfrm>
            <a:off x="457200" y="533400"/>
            <a:ext cx="8229600" cy="1066800"/>
          </a:xfrm>
        </p:spPr>
        <p:txBody>
          <a:bodyPr/>
          <a:lstStyle/>
          <a:p>
            <a:pPr eaLnBrk="1" hangingPunct="1"/>
            <a:r>
              <a:rPr lang="zh-CN" altLang="en-US" dirty="0" smtClean="0">
                <a:ea typeface="宋体" panose="02010600030101010101" pitchFamily="2" charset="-122"/>
              </a:rPr>
              <a:t>彩票系统</a:t>
            </a:r>
            <a:endParaRPr lang="en-US" altLang="zh-CN" dirty="0" smtClean="0">
              <a:ea typeface="宋体" panose="02010600030101010101" pitchFamily="2" charset="-122"/>
            </a:endParaRPr>
          </a:p>
        </p:txBody>
      </p:sp>
      <p:graphicFrame>
        <p:nvGraphicFramePr>
          <p:cNvPr id="2" name="表格 1"/>
          <p:cNvGraphicFramePr>
            <a:graphicFrameLocks noGrp="1"/>
          </p:cNvGraphicFramePr>
          <p:nvPr/>
        </p:nvGraphicFramePr>
        <p:xfrm>
          <a:off x="457200" y="1858289"/>
          <a:ext cx="8534400" cy="4815322"/>
        </p:xfrm>
        <a:graphic>
          <a:graphicData uri="http://schemas.openxmlformats.org/drawingml/2006/table">
            <a:tbl>
              <a:tblPr firstRow="1" firstCol="1" bandRow="1">
                <a:tableStyleId>{5C22544A-7EE6-4342-B048-85BDC9FD1C3A}</a:tableStyleId>
              </a:tblPr>
              <a:tblGrid>
                <a:gridCol w="1460916"/>
                <a:gridCol w="3644484"/>
                <a:gridCol w="3429000"/>
              </a:tblGrid>
              <a:tr h="199111">
                <a:tc>
                  <a:txBody>
                    <a:bodyPr/>
                    <a:lstStyle/>
                    <a:p>
                      <a:pPr algn="just">
                        <a:spcBef>
                          <a:spcPts val="600"/>
                        </a:spcBef>
                        <a:spcAft>
                          <a:spcPts val="600"/>
                        </a:spcAft>
                      </a:pPr>
                      <a:r>
                        <a:rPr lang="zh-CN" sz="1000" kern="100" dirty="0">
                          <a:effectLst/>
                        </a:rPr>
                        <a:t>活动类别</a:t>
                      </a:r>
                      <a:endParaRPr lang="zh-CN" sz="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7403" marR="57403" marT="0" marB="0"/>
                </a:tc>
                <a:tc>
                  <a:txBody>
                    <a:bodyPr/>
                    <a:lstStyle/>
                    <a:p>
                      <a:pPr algn="just">
                        <a:spcBef>
                          <a:spcPts val="600"/>
                        </a:spcBef>
                        <a:spcAft>
                          <a:spcPts val="600"/>
                        </a:spcAft>
                      </a:pPr>
                      <a:r>
                        <a:rPr lang="zh-CN" sz="1000" kern="100">
                          <a:effectLst/>
                        </a:rPr>
                        <a:t>以太坊系统活动</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7403" marR="57403" marT="0" marB="0"/>
                </a:tc>
                <a:tc>
                  <a:txBody>
                    <a:bodyPr/>
                    <a:lstStyle/>
                    <a:p>
                      <a:pPr algn="just">
                        <a:spcBef>
                          <a:spcPts val="600"/>
                        </a:spcBef>
                        <a:spcAft>
                          <a:spcPts val="600"/>
                        </a:spcAft>
                      </a:pPr>
                      <a:r>
                        <a:rPr lang="zh-CN" sz="1000" kern="100">
                          <a:effectLst/>
                        </a:rPr>
                        <a:t>防伪举措</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7403" marR="57403" marT="0" marB="0"/>
                </a:tc>
              </a:tr>
              <a:tr h="168888">
                <a:tc rowSpan="3">
                  <a:txBody>
                    <a:bodyPr/>
                    <a:lstStyle/>
                    <a:p>
                      <a:pPr algn="just">
                        <a:spcAft>
                          <a:spcPts val="0"/>
                        </a:spcAft>
                      </a:pPr>
                      <a:r>
                        <a:rPr lang="zh-CN" sz="1600" kern="100" dirty="0">
                          <a:effectLst/>
                        </a:rPr>
                        <a:t>彩票发行</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7403" marR="57403" marT="0" marB="0"/>
                </a:tc>
                <a:tc>
                  <a:txBody>
                    <a:bodyPr/>
                    <a:lstStyle/>
                    <a:p>
                      <a:pPr algn="just">
                        <a:spcAft>
                          <a:spcPts val="0"/>
                        </a:spcAft>
                      </a:pPr>
                      <a:r>
                        <a:rPr lang="zh-CN" sz="1200" kern="100" dirty="0">
                          <a:effectLst/>
                        </a:rPr>
                        <a:t>记录并跟踪彩票收入</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7403" marR="57403" marT="0" marB="0"/>
                </a:tc>
                <a:tc>
                  <a:txBody>
                    <a:bodyPr/>
                    <a:lstStyle/>
                    <a:p>
                      <a:pPr algn="just">
                        <a:spcAft>
                          <a:spcPts val="0"/>
                        </a:spcAft>
                      </a:pPr>
                      <a:r>
                        <a:rPr lang="zh-CN" sz="1200" kern="100">
                          <a:effectLst/>
                        </a:rPr>
                        <a:t>防止彩票收入丢失</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7403" marR="57403" marT="0" marB="0"/>
                </a:tc>
              </a:tr>
              <a:tr h="633333">
                <a:tc vMerge="1">
                  <a:txBody>
                    <a:bodyPr/>
                    <a:lstStyle/>
                    <a:p>
                      <a:endParaRPr lang="zh-CN" altLang="en-US"/>
                    </a:p>
                  </a:txBody>
                  <a:tcPr/>
                </a:tc>
                <a:tc>
                  <a:txBody>
                    <a:bodyPr/>
                    <a:lstStyle/>
                    <a:p>
                      <a:pPr algn="just">
                        <a:spcAft>
                          <a:spcPts val="0"/>
                        </a:spcAft>
                      </a:pPr>
                      <a:r>
                        <a:rPr lang="zh-CN" sz="1200" kern="100" dirty="0">
                          <a:effectLst/>
                        </a:rPr>
                        <a:t>记录并跟踪彩票凭证</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7403" marR="57403" marT="0" marB="0"/>
                </a:tc>
                <a:tc>
                  <a:txBody>
                    <a:bodyPr/>
                    <a:lstStyle/>
                    <a:p>
                      <a:pPr algn="just">
                        <a:lnSpc>
                          <a:spcPts val="1800"/>
                        </a:lnSpc>
                        <a:spcAft>
                          <a:spcPts val="0"/>
                        </a:spcAft>
                      </a:pPr>
                      <a:r>
                        <a:rPr lang="zh-CN" sz="1200" kern="100">
                          <a:effectLst/>
                        </a:rPr>
                        <a:t>防止伪彩票，防止一张彩票发行多次，防止篡改彩票号码</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7403" marR="57403" marT="0" marB="0"/>
                </a:tc>
              </a:tr>
              <a:tr h="422222">
                <a:tc vMerge="1">
                  <a:txBody>
                    <a:bodyPr/>
                    <a:lstStyle/>
                    <a:p>
                      <a:endParaRPr lang="zh-CN" altLang="en-US"/>
                    </a:p>
                  </a:txBody>
                  <a:tcPr/>
                </a:tc>
                <a:tc>
                  <a:txBody>
                    <a:bodyPr/>
                    <a:lstStyle/>
                    <a:p>
                      <a:pPr algn="just">
                        <a:spcAft>
                          <a:spcPts val="0"/>
                        </a:spcAft>
                      </a:pPr>
                      <a:r>
                        <a:rPr lang="zh-CN" sz="1200" kern="100" dirty="0">
                          <a:effectLst/>
                        </a:rPr>
                        <a:t>记录并跟踪制作彩票机器</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7403" marR="57403" marT="0" marB="0"/>
                </a:tc>
                <a:tc>
                  <a:txBody>
                    <a:bodyPr/>
                    <a:lstStyle/>
                    <a:p>
                      <a:pPr algn="just">
                        <a:lnSpc>
                          <a:spcPts val="1800"/>
                        </a:lnSpc>
                        <a:spcAft>
                          <a:spcPts val="0"/>
                        </a:spcAft>
                      </a:pPr>
                      <a:r>
                        <a:rPr lang="zh-CN" sz="1200" kern="100">
                          <a:effectLst/>
                        </a:rPr>
                        <a:t>防止参与人员篡改机器硬件及软件</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7403" marR="57403" marT="0" marB="0"/>
                </a:tc>
              </a:tr>
              <a:tr h="422222">
                <a:tc rowSpan="3">
                  <a:txBody>
                    <a:bodyPr/>
                    <a:lstStyle/>
                    <a:p>
                      <a:pPr algn="just">
                        <a:spcAft>
                          <a:spcPts val="0"/>
                        </a:spcAft>
                      </a:pPr>
                      <a:r>
                        <a:rPr lang="zh-CN" sz="1600" kern="100" dirty="0">
                          <a:effectLst/>
                        </a:rPr>
                        <a:t>中奖奖金</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7403" marR="57403" marT="0" marB="0"/>
                </a:tc>
                <a:tc>
                  <a:txBody>
                    <a:bodyPr/>
                    <a:lstStyle/>
                    <a:p>
                      <a:pPr algn="just">
                        <a:spcAft>
                          <a:spcPts val="0"/>
                        </a:spcAft>
                      </a:pPr>
                      <a:r>
                        <a:rPr lang="zh-CN" sz="1200" kern="100" dirty="0">
                          <a:effectLst/>
                        </a:rPr>
                        <a:t>生成并跟踪获奖号码</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7403" marR="57403" marT="0" marB="0"/>
                </a:tc>
                <a:tc>
                  <a:txBody>
                    <a:bodyPr/>
                    <a:lstStyle/>
                    <a:p>
                      <a:pPr algn="just">
                        <a:lnSpc>
                          <a:spcPts val="1800"/>
                        </a:lnSpc>
                        <a:spcAft>
                          <a:spcPts val="0"/>
                        </a:spcAft>
                      </a:pPr>
                      <a:r>
                        <a:rPr lang="zh-CN" sz="1200" kern="100">
                          <a:effectLst/>
                        </a:rPr>
                        <a:t>确保客观地生成号码，并且不能被骗子篡改</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7403" marR="57403" marT="0" marB="0"/>
                </a:tc>
              </a:tr>
              <a:tr h="422222">
                <a:tc vMerge="1">
                  <a:txBody>
                    <a:bodyPr/>
                    <a:lstStyle/>
                    <a:p>
                      <a:endParaRPr lang="zh-CN" altLang="en-US"/>
                    </a:p>
                  </a:txBody>
                  <a:tcPr/>
                </a:tc>
                <a:tc>
                  <a:txBody>
                    <a:bodyPr/>
                    <a:lstStyle/>
                    <a:p>
                      <a:pPr algn="just">
                        <a:spcAft>
                          <a:spcPts val="0"/>
                        </a:spcAft>
                      </a:pPr>
                      <a:r>
                        <a:rPr lang="zh-CN" sz="1200" kern="100" dirty="0">
                          <a:effectLst/>
                        </a:rPr>
                        <a:t>验证获奖彩票</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7403" marR="57403" marT="0" marB="0"/>
                </a:tc>
                <a:tc>
                  <a:txBody>
                    <a:bodyPr/>
                    <a:lstStyle/>
                    <a:p>
                      <a:pPr algn="just">
                        <a:lnSpc>
                          <a:spcPts val="1800"/>
                        </a:lnSpc>
                        <a:spcAft>
                          <a:spcPts val="0"/>
                        </a:spcAft>
                      </a:pPr>
                      <a:r>
                        <a:rPr lang="zh-CN" sz="1200" kern="100">
                          <a:effectLst/>
                        </a:rPr>
                        <a:t>确保彩票有效，并且只被使用一次</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7403" marR="57403" marT="0" marB="0"/>
                </a:tc>
              </a:tr>
              <a:tr h="422222">
                <a:tc vMerge="1">
                  <a:txBody>
                    <a:bodyPr/>
                    <a:lstStyle/>
                    <a:p>
                      <a:endParaRPr lang="zh-CN" altLang="en-US"/>
                    </a:p>
                  </a:txBody>
                  <a:tcPr/>
                </a:tc>
                <a:tc>
                  <a:txBody>
                    <a:bodyPr/>
                    <a:lstStyle/>
                    <a:p>
                      <a:pPr algn="just">
                        <a:spcAft>
                          <a:spcPts val="0"/>
                        </a:spcAft>
                      </a:pPr>
                      <a:r>
                        <a:rPr lang="zh-CN" sz="1200" kern="100" dirty="0">
                          <a:effectLst/>
                        </a:rPr>
                        <a:t>跟踪对于获奖者的奖金支付</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7403" marR="57403" marT="0" marB="0"/>
                </a:tc>
                <a:tc>
                  <a:txBody>
                    <a:bodyPr/>
                    <a:lstStyle/>
                    <a:p>
                      <a:pPr algn="just">
                        <a:lnSpc>
                          <a:spcPts val="1800"/>
                        </a:lnSpc>
                        <a:spcAft>
                          <a:spcPts val="0"/>
                        </a:spcAft>
                      </a:pPr>
                      <a:r>
                        <a:rPr lang="zh-CN" sz="1200" kern="100">
                          <a:effectLst/>
                        </a:rPr>
                        <a:t>确保没有重复支付，没有支付给第三者</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7403" marR="57403" marT="0" marB="0"/>
                </a:tc>
              </a:tr>
              <a:tr h="633333">
                <a:tc rowSpan="2">
                  <a:txBody>
                    <a:bodyPr/>
                    <a:lstStyle/>
                    <a:p>
                      <a:pPr algn="just">
                        <a:spcAft>
                          <a:spcPts val="0"/>
                        </a:spcAft>
                      </a:pPr>
                      <a:r>
                        <a:rPr lang="zh-CN" sz="1600" kern="100" dirty="0">
                          <a:effectLst/>
                        </a:rPr>
                        <a:t>公益金</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7403" marR="57403" marT="0" marB="0"/>
                </a:tc>
                <a:tc>
                  <a:txBody>
                    <a:bodyPr/>
                    <a:lstStyle/>
                    <a:p>
                      <a:pPr algn="just">
                        <a:spcAft>
                          <a:spcPts val="0"/>
                        </a:spcAft>
                      </a:pPr>
                      <a:r>
                        <a:rPr lang="zh-CN" sz="1200" kern="100">
                          <a:effectLst/>
                        </a:rPr>
                        <a:t>验证并跟踪奖金支付规则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7403" marR="57403" marT="0" marB="0"/>
                </a:tc>
                <a:tc>
                  <a:txBody>
                    <a:bodyPr/>
                    <a:lstStyle/>
                    <a:p>
                      <a:pPr algn="just">
                        <a:lnSpc>
                          <a:spcPts val="1800"/>
                        </a:lnSpc>
                        <a:spcAft>
                          <a:spcPts val="0"/>
                        </a:spcAft>
                      </a:pPr>
                      <a:r>
                        <a:rPr lang="zh-CN" sz="1200" kern="100" dirty="0">
                          <a:effectLst/>
                        </a:rPr>
                        <a:t>确保一个人只收到一次支付，并且满足支付规则</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7403" marR="57403" marT="0" marB="0"/>
                </a:tc>
              </a:tr>
              <a:tr h="633333">
                <a:tc vMerge="1">
                  <a:txBody>
                    <a:bodyPr/>
                    <a:lstStyle/>
                    <a:p>
                      <a:endParaRPr lang="zh-CN" altLang="en-US"/>
                    </a:p>
                  </a:txBody>
                  <a:tcPr/>
                </a:tc>
                <a:tc>
                  <a:txBody>
                    <a:bodyPr/>
                    <a:lstStyle/>
                    <a:p>
                      <a:pPr marR="457200" algn="l">
                        <a:spcAft>
                          <a:spcPts val="0"/>
                        </a:spcAft>
                      </a:pPr>
                      <a:r>
                        <a:rPr lang="zh-CN" sz="1200" kern="100" dirty="0">
                          <a:effectLst/>
                        </a:rPr>
                        <a:t>验证并跟踪奖金支付</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7403" marR="57403" marT="0" marB="0"/>
                </a:tc>
                <a:tc>
                  <a:txBody>
                    <a:bodyPr/>
                    <a:lstStyle/>
                    <a:p>
                      <a:pPr algn="just">
                        <a:lnSpc>
                          <a:spcPts val="1800"/>
                        </a:lnSpc>
                        <a:spcAft>
                          <a:spcPts val="0"/>
                        </a:spcAft>
                      </a:pPr>
                      <a:r>
                        <a:rPr lang="zh-CN" sz="1200" kern="100" dirty="0">
                          <a:effectLst/>
                        </a:rPr>
                        <a:t>确保中奖者的确收到奖金，并且不能否认奖金的支付</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7403" marR="57403" marT="0" marB="0"/>
                </a:tc>
              </a:tr>
              <a:tr h="422222">
                <a:tc rowSpan="2">
                  <a:txBody>
                    <a:bodyPr/>
                    <a:lstStyle/>
                    <a:p>
                      <a:pPr algn="just">
                        <a:spcAft>
                          <a:spcPts val="0"/>
                        </a:spcAft>
                      </a:pPr>
                      <a:r>
                        <a:rPr lang="zh-CN" sz="1600" kern="100" dirty="0">
                          <a:effectLst/>
                        </a:rPr>
                        <a:t>公众和政府监管及审计</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7403" marR="57403" marT="0" marB="0"/>
                </a:tc>
                <a:tc>
                  <a:txBody>
                    <a:bodyPr/>
                    <a:lstStyle/>
                    <a:p>
                      <a:pPr algn="just">
                        <a:lnSpc>
                          <a:spcPts val="1800"/>
                        </a:lnSpc>
                        <a:spcAft>
                          <a:spcPts val="0"/>
                        </a:spcAft>
                      </a:pPr>
                      <a:r>
                        <a:rPr lang="zh-CN" sz="1200" kern="100">
                          <a:effectLst/>
                        </a:rPr>
                        <a:t>验证所有系统工作正常，相关人员没有进行内部篡改</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7403" marR="57403" marT="0" marB="0"/>
                </a:tc>
                <a:tc>
                  <a:txBody>
                    <a:bodyPr/>
                    <a:lstStyle/>
                    <a:p>
                      <a:pPr algn="just">
                        <a:lnSpc>
                          <a:spcPts val="1800"/>
                        </a:lnSpc>
                        <a:spcAft>
                          <a:spcPts val="0"/>
                        </a:spcAft>
                      </a:pPr>
                      <a:r>
                        <a:rPr lang="zh-CN" sz="1200" kern="100" dirty="0">
                          <a:effectLst/>
                        </a:rPr>
                        <a:t>防止系统管理员篡改系统、伪造虚假证据</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7403" marR="57403" marT="0" marB="0"/>
                </a:tc>
              </a:tr>
              <a:tr h="422222">
                <a:tc vMerge="1">
                  <a:txBody>
                    <a:bodyPr/>
                    <a:lstStyle/>
                    <a:p>
                      <a:endParaRPr lang="zh-CN" altLang="en-US"/>
                    </a:p>
                  </a:txBody>
                  <a:tcPr/>
                </a:tc>
                <a:tc>
                  <a:txBody>
                    <a:bodyPr/>
                    <a:lstStyle/>
                    <a:p>
                      <a:pPr algn="just">
                        <a:lnSpc>
                          <a:spcPts val="1800"/>
                        </a:lnSpc>
                        <a:spcAft>
                          <a:spcPts val="0"/>
                        </a:spcAft>
                      </a:pPr>
                      <a:r>
                        <a:rPr lang="zh-CN" sz="1200" kern="100">
                          <a:effectLst/>
                        </a:rPr>
                        <a:t>发布所有奖金支付情况，允许公监管及审计众</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7403" marR="57403" marT="0" marB="0"/>
                </a:tc>
                <a:tc>
                  <a:txBody>
                    <a:bodyPr/>
                    <a:lstStyle/>
                    <a:p>
                      <a:pPr algn="just">
                        <a:lnSpc>
                          <a:spcPts val="1800"/>
                        </a:lnSpc>
                        <a:spcAft>
                          <a:spcPts val="0"/>
                        </a:spcAft>
                      </a:pPr>
                      <a:r>
                        <a:rPr lang="zh-CN" sz="1200" kern="100" dirty="0">
                          <a:effectLst/>
                        </a:rPr>
                        <a:t>防止内部</a:t>
                      </a:r>
                      <a:r>
                        <a:rPr lang="en-US" sz="1200" kern="100" dirty="0">
                          <a:effectLst/>
                        </a:rPr>
                        <a:t>/</a:t>
                      </a:r>
                      <a:r>
                        <a:rPr lang="zh-CN" sz="1200" kern="100" dirty="0">
                          <a:effectLst/>
                        </a:rPr>
                        <a:t>外部成员更新系统从而造假作弊。</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7403" marR="57403" marT="0" marB="0"/>
                </a:tc>
              </a:tr>
            </a:tbl>
          </a:graphicData>
        </a:graphic>
      </p:graphicFrame>
      <p:sp>
        <p:nvSpPr>
          <p:cNvPr id="3" name="Date Placeholder 2"/>
          <p:cNvSpPr>
            <a:spLocks noGrp="1"/>
          </p:cNvSpPr>
          <p:nvPr>
            <p:ph type="dt" sz="half" idx="10"/>
          </p:nvPr>
        </p:nvSpPr>
        <p:spPr/>
        <p:txBody>
          <a:bodyPr/>
          <a:lstStyle/>
          <a:p>
            <a:pPr>
              <a:defRPr/>
            </a:pPr>
            <a:endParaRPr lang="zh-CN" altLang="zh-CN"/>
          </a:p>
        </p:txBody>
      </p:sp>
      <p:sp>
        <p:nvSpPr>
          <p:cNvPr id="4" name="Slide Number Placeholder 3"/>
          <p:cNvSpPr>
            <a:spLocks noGrp="1"/>
          </p:cNvSpPr>
          <p:nvPr>
            <p:ph type="sldNum" sz="quarter" idx="12"/>
          </p:nvPr>
        </p:nvSpPr>
        <p:spPr/>
        <p:txBody>
          <a:bodyPr/>
          <a:lstStyle/>
          <a:p>
            <a:pPr>
              <a:defRPr/>
            </a:pPr>
            <a:fld id="{F1746AF0-E156-4589-89BB-A6BFDA58195B}" type="slidenum">
              <a:rPr lang="en-US" altLang="zh-CN" smtClean="0"/>
              <a:pPr>
                <a:defRPr/>
              </a:pPr>
              <a:t>37</a:t>
            </a:fld>
            <a:endParaRPr lang="en-US" altLang="zh-CN" dirty="0"/>
          </a:p>
        </p:txBody>
      </p:sp>
    </p:spTree>
    <p:extLst>
      <p:ext uri="{BB962C8B-B14F-4D97-AF65-F5344CB8AC3E}">
        <p14:creationId xmlns:p14="http://schemas.microsoft.com/office/powerpoint/2010/main" val="246605731"/>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609600"/>
            <a:ext cx="8229600" cy="1066800"/>
          </a:xfrm>
        </p:spPr>
        <p:txBody>
          <a:bodyPr/>
          <a:lstStyle/>
          <a:p>
            <a:pPr eaLnBrk="1" hangingPunct="1"/>
            <a:r>
              <a:rPr lang="zh-CN" altLang="en-US" dirty="0" smtClean="0">
                <a:ea typeface="宋体" panose="02010600030101010101" pitchFamily="2" charset="-122"/>
              </a:rPr>
              <a:t>我们的解决方案</a:t>
            </a:r>
            <a:endParaRPr lang="en-US" altLang="zh-CN" dirty="0" smtClean="0">
              <a:ea typeface="宋体" panose="02010600030101010101" pitchFamily="2" charset="-122"/>
            </a:endParaRPr>
          </a:p>
        </p:txBody>
      </p:sp>
      <p:sp>
        <p:nvSpPr>
          <p:cNvPr id="6" name="Shape 169"/>
          <p:cNvSpPr txBox="1">
            <a:spLocks noGrp="1"/>
          </p:cNvSpPr>
          <p:nvPr/>
        </p:nvSpPr>
        <p:spPr>
          <a:xfrm>
            <a:off x="457200" y="1291800"/>
            <a:ext cx="8229600" cy="994200"/>
          </a:xfrm>
          <a:prstGeom prst="rect">
            <a:avLst/>
          </a:prstGeom>
          <a:noFill/>
          <a:ln>
            <a:noFill/>
          </a:ln>
        </p:spPr>
        <p:txBody>
          <a:bodyPr lIns="91425" tIns="91425" rIns="91425" bIns="91425" anchor="b"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rgbClr val="00387E"/>
              </a:buClr>
              <a:buSzPct val="100000"/>
              <a:buFont typeface="Trebuchet MS"/>
              <a:buNone/>
              <a:defRPr sz="4000" b="1" i="0" u="none" strike="noStrike" cap="none" baseline="0">
                <a:solidFill>
                  <a:srgbClr val="00387E"/>
                </a:solidFill>
                <a:latin typeface="Trebuchet MS"/>
                <a:ea typeface="Trebuchet MS"/>
                <a:cs typeface="Trebuchet MS"/>
                <a:sym typeface="Trebuchet MS"/>
                <a:rtl val="0"/>
              </a:defRPr>
            </a:lvl1pPr>
            <a:lvl2pPr marR="0" algn="l" rtl="0">
              <a:lnSpc>
                <a:spcPct val="100000"/>
              </a:lnSpc>
              <a:spcBef>
                <a:spcPts val="0"/>
              </a:spcBef>
              <a:spcAft>
                <a:spcPts val="0"/>
              </a:spcAft>
              <a:buClr>
                <a:srgbClr val="00387E"/>
              </a:buClr>
              <a:buSzPct val="100000"/>
              <a:buFont typeface="Trebuchet MS"/>
              <a:buNone/>
              <a:defRPr sz="4000" b="1" i="0" u="none" strike="noStrike" cap="none" baseline="0">
                <a:solidFill>
                  <a:srgbClr val="00387E"/>
                </a:solidFill>
                <a:latin typeface="Trebuchet MS"/>
                <a:ea typeface="Trebuchet MS"/>
                <a:cs typeface="Trebuchet MS"/>
                <a:sym typeface="Trebuchet MS"/>
                <a:rtl val="0"/>
              </a:defRPr>
            </a:lvl2pPr>
            <a:lvl3pPr>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3pPr>
            <a:lvl4pPr>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4pPr>
            <a:lvl5pPr>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5pPr>
            <a:lvl6pPr>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6pPr>
            <a:lvl7pPr>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7pPr>
            <a:lvl8pPr>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8pPr>
            <a:lvl9pPr>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9pPr>
          </a:lstStyle>
          <a:p>
            <a:pPr marL="365125" indent="-255588">
              <a:spcBef>
                <a:spcPts val="300"/>
              </a:spcBef>
              <a:spcAft>
                <a:spcPct val="0"/>
              </a:spcAft>
              <a:buClr>
                <a:srgbClr val="A04DA3"/>
              </a:buClr>
              <a:buFont typeface="Georgia" panose="02040502050405020303" pitchFamily="18" charset="0"/>
              <a:buChar char="•"/>
            </a:pPr>
            <a:r>
              <a:rPr lang="en-US" altLang="zh-CN" sz="2400" dirty="0" smtClean="0"/>
              <a:t>T</a:t>
            </a:r>
            <a:r>
              <a:rPr lang="en" altLang="zh-CN" sz="2400" dirty="0" smtClean="0"/>
              <a:t>+</a:t>
            </a:r>
            <a:r>
              <a:rPr lang="en-US" altLang="zh-CN" sz="2400" dirty="0" smtClean="0"/>
              <a:t>x</a:t>
            </a:r>
            <a:r>
              <a:rPr lang="zh-CN" altLang="en-US" sz="2400" dirty="0" smtClean="0"/>
              <a:t>方案</a:t>
            </a:r>
            <a:endParaRPr lang="en" sz="2400" dirty="0">
              <a:solidFill>
                <a:schemeClr val="tx1"/>
              </a:solidFill>
              <a:latin typeface="+mn-lt"/>
              <a:ea typeface="+mn-ea"/>
              <a:cs typeface="+mn-cs"/>
            </a:endParaRPr>
          </a:p>
        </p:txBody>
      </p:sp>
      <p:sp>
        <p:nvSpPr>
          <p:cNvPr id="8" name="Shape 175"/>
          <p:cNvSpPr txBox="1">
            <a:spLocks noGrp="1"/>
          </p:cNvSpPr>
          <p:nvPr/>
        </p:nvSpPr>
        <p:spPr>
          <a:xfrm>
            <a:off x="874690" y="2411101"/>
            <a:ext cx="8229600" cy="4675499"/>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dk2"/>
              </a:buClr>
              <a:buSzPct val="100000"/>
              <a:buFont typeface="Trebuchet MS"/>
              <a:buNone/>
              <a:defRPr sz="3200" b="0" i="0" u="none" strike="noStrike" cap="none" baseline="0">
                <a:solidFill>
                  <a:schemeClr val="dk2"/>
                </a:solidFill>
                <a:latin typeface="Trebuchet MS"/>
                <a:ea typeface="Trebuchet MS"/>
                <a:cs typeface="Trebuchet MS"/>
                <a:sym typeface="Trebuchet MS"/>
                <a:rtl val="0"/>
              </a:defRPr>
            </a:lvl1pPr>
            <a:lvl2pPr marR="0" algn="l" rtl="0">
              <a:lnSpc>
                <a:spcPct val="100000"/>
              </a:lnSpc>
              <a:spcBef>
                <a:spcPts val="0"/>
              </a:spcBef>
              <a:spcAft>
                <a:spcPts val="0"/>
              </a:spcAft>
              <a:buClr>
                <a:schemeClr val="dk2"/>
              </a:buClr>
              <a:buSzPct val="100000"/>
              <a:buFont typeface="Trebuchet MS"/>
              <a:buNone/>
              <a:defRPr sz="2800" b="0" i="0" u="none" strike="noStrike" cap="none" baseline="0">
                <a:solidFill>
                  <a:schemeClr val="dk2"/>
                </a:solidFill>
                <a:latin typeface="Trebuchet MS"/>
                <a:ea typeface="Trebuchet MS"/>
                <a:cs typeface="Trebuchet MS"/>
                <a:sym typeface="Trebuchet MS"/>
                <a:rtl val="0"/>
              </a:defRPr>
            </a:lvl2pPr>
            <a:lvl3pPr marR="0" algn="l" rtl="0">
              <a:lnSpc>
                <a:spcPct val="100000"/>
              </a:lnSpc>
              <a:spcBef>
                <a:spcPts val="0"/>
              </a:spcBef>
              <a:spcAft>
                <a:spcPts val="0"/>
              </a:spcAft>
              <a:buClr>
                <a:schemeClr val="dk2"/>
              </a:buClr>
              <a:buSzPct val="100000"/>
              <a:buFont typeface="Trebuchet MS"/>
              <a:buNone/>
              <a:defRPr sz="2400" b="0" i="0" u="none" strike="noStrike" cap="none" baseline="0">
                <a:solidFill>
                  <a:schemeClr val="dk2"/>
                </a:solidFill>
                <a:latin typeface="Trebuchet MS"/>
                <a:ea typeface="Trebuchet MS"/>
                <a:cs typeface="Trebuchet MS"/>
                <a:sym typeface="Trebuchet MS"/>
                <a:rtl val="0"/>
              </a:defRPr>
            </a:lvl3pPr>
            <a:lvl4pPr marR="0" algn="l" rtl="0">
              <a:lnSpc>
                <a:spcPct val="100000"/>
              </a:lnSpc>
              <a:spcBef>
                <a:spcPts val="0"/>
              </a:spcBef>
              <a:spcAft>
                <a:spcPts val="0"/>
              </a:spcAft>
              <a:buClr>
                <a:schemeClr val="dk2"/>
              </a:buClr>
              <a:buSzPct val="100000"/>
              <a:buFont typeface="Trebuchet MS"/>
              <a:buNone/>
              <a:defRPr sz="2000" b="0" i="0" u="none" strike="noStrike" cap="none" baseline="0">
                <a:solidFill>
                  <a:schemeClr val="dk2"/>
                </a:solidFill>
                <a:latin typeface="Trebuchet MS"/>
                <a:ea typeface="Trebuchet MS"/>
                <a:cs typeface="Trebuchet MS"/>
                <a:sym typeface="Trebuchet MS"/>
                <a:rtl val="0"/>
              </a:defRPr>
            </a:lvl4pPr>
            <a:lvl5pPr marR="0" algn="l" rtl="0">
              <a:lnSpc>
                <a:spcPct val="100000"/>
              </a:lnSpc>
              <a:spcBef>
                <a:spcPts val="0"/>
              </a:spcBef>
              <a:spcAft>
                <a:spcPts val="0"/>
              </a:spcAft>
              <a:buClr>
                <a:schemeClr val="dk2"/>
              </a:buClr>
              <a:buSzPct val="100000"/>
              <a:buFont typeface="Trebuchet MS"/>
              <a:buNone/>
              <a:defRPr sz="2000" b="0" i="0" u="none" strike="noStrike" cap="none" baseline="0">
                <a:solidFill>
                  <a:schemeClr val="dk2"/>
                </a:solidFill>
                <a:latin typeface="Trebuchet MS"/>
                <a:ea typeface="Trebuchet MS"/>
                <a:cs typeface="Trebuchet MS"/>
                <a:sym typeface="Trebuchet MS"/>
                <a:rtl val="0"/>
              </a:defRPr>
            </a:lvl5pPr>
            <a:lvl6pPr marR="0" algn="l" rtl="0">
              <a:lnSpc>
                <a:spcPct val="100000"/>
              </a:lnSpc>
              <a:spcBef>
                <a:spcPts val="0"/>
              </a:spcBef>
              <a:spcAft>
                <a:spcPts val="0"/>
              </a:spcAft>
              <a:buClr>
                <a:schemeClr val="dk2"/>
              </a:buClr>
              <a:buSzPct val="100000"/>
              <a:buFont typeface="Trebuchet MS"/>
              <a:buNone/>
              <a:defRPr sz="2000" b="0" i="0" u="none" strike="noStrike" cap="none" baseline="0">
                <a:solidFill>
                  <a:schemeClr val="dk2"/>
                </a:solidFill>
                <a:latin typeface="Trebuchet MS"/>
                <a:ea typeface="Trebuchet MS"/>
                <a:cs typeface="Trebuchet MS"/>
                <a:sym typeface="Trebuchet MS"/>
                <a:rtl val="0"/>
              </a:defRPr>
            </a:lvl6pPr>
            <a:lvl7pPr marR="0" algn="l" rtl="0">
              <a:lnSpc>
                <a:spcPct val="100000"/>
              </a:lnSpc>
              <a:spcBef>
                <a:spcPts val="0"/>
              </a:spcBef>
              <a:spcAft>
                <a:spcPts val="0"/>
              </a:spcAft>
              <a:buClr>
                <a:schemeClr val="dk2"/>
              </a:buClr>
              <a:buSzPct val="100000"/>
              <a:buFont typeface="Trebuchet MS"/>
              <a:buNone/>
              <a:defRPr sz="2000" b="0" i="0" u="none" strike="noStrike" cap="none" baseline="0">
                <a:solidFill>
                  <a:schemeClr val="dk2"/>
                </a:solidFill>
                <a:latin typeface="Trebuchet MS"/>
                <a:ea typeface="Trebuchet MS"/>
                <a:cs typeface="Trebuchet MS"/>
                <a:sym typeface="Trebuchet MS"/>
                <a:rtl val="0"/>
              </a:defRPr>
            </a:lvl7pPr>
            <a:lvl8pPr marR="0" algn="l" rtl="0">
              <a:lnSpc>
                <a:spcPct val="100000"/>
              </a:lnSpc>
              <a:spcBef>
                <a:spcPts val="0"/>
              </a:spcBef>
              <a:spcAft>
                <a:spcPts val="0"/>
              </a:spcAft>
              <a:buClr>
                <a:schemeClr val="dk2"/>
              </a:buClr>
              <a:buSzPct val="100000"/>
              <a:buFont typeface="Trebuchet MS"/>
              <a:buNone/>
              <a:defRPr sz="2000" b="0" i="0" u="none" strike="noStrike" cap="none" baseline="0">
                <a:solidFill>
                  <a:schemeClr val="dk2"/>
                </a:solidFill>
                <a:latin typeface="Trebuchet MS"/>
                <a:ea typeface="Trebuchet MS"/>
                <a:cs typeface="Trebuchet MS"/>
                <a:sym typeface="Trebuchet MS"/>
                <a:rtl val="0"/>
              </a:defRPr>
            </a:lvl8pPr>
            <a:lvl9pPr marR="0" algn="l" rtl="0">
              <a:lnSpc>
                <a:spcPct val="100000"/>
              </a:lnSpc>
              <a:spcBef>
                <a:spcPts val="0"/>
              </a:spcBef>
              <a:spcAft>
                <a:spcPts val="0"/>
              </a:spcAft>
              <a:buClr>
                <a:schemeClr val="dk2"/>
              </a:buClr>
              <a:buSzPct val="100000"/>
              <a:buFont typeface="Trebuchet MS"/>
              <a:buNone/>
              <a:defRPr sz="2000" b="0" i="0" u="none" strike="noStrike" cap="none" baseline="0">
                <a:solidFill>
                  <a:schemeClr val="dk2"/>
                </a:solidFill>
                <a:latin typeface="Trebuchet MS"/>
                <a:ea typeface="Trebuchet MS"/>
                <a:cs typeface="Trebuchet MS"/>
                <a:sym typeface="Trebuchet MS"/>
                <a:rtl val="0"/>
              </a:defRPr>
            </a:lvl9pPr>
          </a:lstStyle>
          <a:p>
            <a:pPr marL="457200" indent="-368300">
              <a:lnSpc>
                <a:spcPct val="115000"/>
              </a:lnSpc>
              <a:buFont typeface="Arial"/>
              <a:buChar char="●"/>
            </a:pPr>
            <a:r>
              <a:rPr lang="zh-CN" altLang="en-US" sz="2000" dirty="0" smtClean="0"/>
              <a:t>定位：</a:t>
            </a:r>
            <a:r>
              <a:rPr lang="zh-CN" altLang="en-US" sz="2000" dirty="0" smtClean="0">
                <a:solidFill>
                  <a:srgbClr val="FF0000"/>
                </a:solidFill>
              </a:rPr>
              <a:t>以存储和验证公共服务事务数据为主要事务，实现记录信息的内、外安全，保证管理人员失误、恶意行为的全纪录；保证数据的高效、广范使用</a:t>
            </a:r>
            <a:endParaRPr lang="en-US" altLang="zh-CN" sz="2000" dirty="0" smtClean="0"/>
          </a:p>
          <a:p>
            <a:pPr marL="457200" lvl="0" indent="-368300">
              <a:lnSpc>
                <a:spcPct val="115000"/>
              </a:lnSpc>
              <a:buFont typeface="Arial"/>
              <a:buChar char="●"/>
            </a:pPr>
            <a:r>
              <a:rPr lang="zh-CN" altLang="en-US" sz="2000" dirty="0" smtClean="0"/>
              <a:t>所有节点分类：平凡类</a:t>
            </a:r>
            <a:r>
              <a:rPr lang="en-US" altLang="zh-CN" sz="2000" dirty="0" smtClean="0"/>
              <a:t>N</a:t>
            </a:r>
            <a:r>
              <a:rPr lang="zh-CN" altLang="en-US" sz="2000" dirty="0" smtClean="0"/>
              <a:t>；开放类</a:t>
            </a:r>
            <a:r>
              <a:rPr lang="en-US" altLang="zh-CN" sz="2000" dirty="0" smtClean="0"/>
              <a:t>O</a:t>
            </a:r>
            <a:r>
              <a:rPr lang="zh-CN" altLang="en-US" sz="2000" dirty="0" smtClean="0"/>
              <a:t>；监督类</a:t>
            </a:r>
            <a:r>
              <a:rPr lang="en-US" altLang="zh-CN" sz="2000" dirty="0" smtClean="0"/>
              <a:t>M</a:t>
            </a:r>
            <a:r>
              <a:rPr lang="zh-CN" altLang="en-US" sz="2000" dirty="0" smtClean="0"/>
              <a:t>。</a:t>
            </a:r>
            <a:endParaRPr lang="en-US" altLang="zh-CN" sz="2000" dirty="0" smtClean="0"/>
          </a:p>
          <a:p>
            <a:pPr marL="914400" lvl="1" indent="-368300">
              <a:lnSpc>
                <a:spcPct val="115000"/>
              </a:lnSpc>
              <a:buFont typeface="Arial"/>
              <a:buChar char="●"/>
            </a:pPr>
            <a:r>
              <a:rPr lang="en-US" altLang="zh-CN" sz="1600" dirty="0" smtClean="0"/>
              <a:t>N={N</a:t>
            </a:r>
            <a:r>
              <a:rPr lang="en-US" altLang="zh-CN" sz="1600" baseline="-25000" dirty="0" smtClean="0"/>
              <a:t>1</a:t>
            </a:r>
            <a:r>
              <a:rPr lang="en-US" altLang="zh-CN" sz="1600" dirty="0" smtClean="0"/>
              <a:t>,N</a:t>
            </a:r>
            <a:r>
              <a:rPr lang="en-US" altLang="zh-CN" sz="1600" baseline="-25000" dirty="0" smtClean="0"/>
              <a:t>2</a:t>
            </a:r>
            <a:r>
              <a:rPr lang="en-US" altLang="zh-CN" sz="1600" dirty="0" smtClean="0"/>
              <a:t>,…, N</a:t>
            </a:r>
            <a:r>
              <a:rPr lang="en-US" altLang="zh-CN" sz="1400" baseline="-25000" dirty="0" smtClean="0"/>
              <a:t>T</a:t>
            </a:r>
            <a:r>
              <a:rPr lang="en-US" altLang="zh-CN" sz="1600" dirty="0" smtClean="0"/>
              <a:t>},</a:t>
            </a:r>
            <a:r>
              <a:rPr lang="zh-CN" altLang="en-US" sz="1600" dirty="0" smtClean="0"/>
              <a:t>为固定数目节点，接收生成的</a:t>
            </a:r>
            <a:r>
              <a:rPr lang="en-US" altLang="zh-CN" sz="1600" dirty="0" smtClean="0"/>
              <a:t>Transactions</a:t>
            </a:r>
            <a:r>
              <a:rPr lang="zh-CN" altLang="en-US" sz="1600" dirty="0" smtClean="0"/>
              <a:t>记录，并发起</a:t>
            </a:r>
            <a:r>
              <a:rPr lang="en-US" altLang="zh-CN" sz="1600" dirty="0" smtClean="0"/>
              <a:t>Block</a:t>
            </a:r>
            <a:r>
              <a:rPr lang="zh-CN" altLang="en-US" sz="1600" dirty="0" smtClean="0"/>
              <a:t>生成、构建、存储和分发。</a:t>
            </a:r>
            <a:endParaRPr lang="en-US" altLang="zh-CN" sz="1600" dirty="0" smtClean="0"/>
          </a:p>
          <a:p>
            <a:pPr marL="914400" lvl="1" indent="-368300">
              <a:lnSpc>
                <a:spcPct val="115000"/>
              </a:lnSpc>
              <a:buFont typeface="Arial"/>
              <a:buChar char="●"/>
            </a:pPr>
            <a:r>
              <a:rPr lang="en-US" altLang="zh-CN" sz="1600" dirty="0" smtClean="0"/>
              <a:t>O={O</a:t>
            </a:r>
            <a:r>
              <a:rPr lang="en-US" altLang="zh-CN" sz="1600" baseline="-25000" dirty="0" smtClean="0"/>
              <a:t>1</a:t>
            </a:r>
            <a:r>
              <a:rPr lang="en-US" altLang="zh-CN" sz="1600" dirty="0" smtClean="0"/>
              <a:t>,O</a:t>
            </a:r>
            <a:r>
              <a:rPr lang="en-US" altLang="zh-CN" sz="1600" baseline="-25000" dirty="0" smtClean="0"/>
              <a:t>2</a:t>
            </a:r>
            <a:r>
              <a:rPr lang="en-US" altLang="zh-CN" sz="1600" dirty="0" smtClean="0"/>
              <a:t>,…,O</a:t>
            </a:r>
            <a:r>
              <a:rPr lang="en-US" altLang="zh-CN" sz="1600" baseline="-25000" dirty="0" smtClean="0"/>
              <a:t>x</a:t>
            </a:r>
            <a:r>
              <a:rPr lang="en-US" altLang="zh-CN" sz="1600" dirty="0" smtClean="0"/>
              <a:t>},x</a:t>
            </a:r>
            <a:r>
              <a:rPr lang="zh-CN" altLang="en-US" sz="1600" dirty="0" smtClean="0"/>
              <a:t>无边界，成员可以任意申请加入，辅助完成</a:t>
            </a:r>
            <a:r>
              <a:rPr lang="en-US" altLang="zh-CN" sz="1600" dirty="0" smtClean="0"/>
              <a:t>Block</a:t>
            </a:r>
            <a:r>
              <a:rPr lang="zh-CN" altLang="en-US" sz="1600" dirty="0" smtClean="0"/>
              <a:t>的验证</a:t>
            </a:r>
            <a:endParaRPr lang="en-US" altLang="zh-CN" sz="1600" dirty="0" smtClean="0"/>
          </a:p>
          <a:p>
            <a:pPr marL="914400" lvl="1" indent="-368300">
              <a:lnSpc>
                <a:spcPct val="115000"/>
              </a:lnSpc>
              <a:buFont typeface="Arial"/>
              <a:buChar char="●"/>
            </a:pPr>
            <a:r>
              <a:rPr lang="en-US" altLang="zh-CN" sz="1600" dirty="0" smtClean="0"/>
              <a:t>M={M</a:t>
            </a:r>
            <a:r>
              <a:rPr lang="en-US" altLang="zh-CN" sz="1600" baseline="-25000" dirty="0" smtClean="0"/>
              <a:t>1</a:t>
            </a:r>
            <a:r>
              <a:rPr lang="en-US" altLang="zh-CN" sz="1600" dirty="0" smtClean="0"/>
              <a:t>,M</a:t>
            </a:r>
            <a:r>
              <a:rPr lang="en-US" altLang="zh-CN" sz="1600" baseline="-25000" dirty="0" smtClean="0"/>
              <a:t>2</a:t>
            </a:r>
            <a:r>
              <a:rPr lang="en-US" altLang="zh-CN" sz="1600" dirty="0" smtClean="0"/>
              <a:t>,…M</a:t>
            </a:r>
            <a:r>
              <a:rPr lang="en-US" altLang="zh-CN" sz="1600" baseline="-25000" dirty="0" smtClean="0"/>
              <a:t>y</a:t>
            </a:r>
            <a:r>
              <a:rPr lang="en-US" altLang="zh-CN" sz="1600" dirty="0" smtClean="0"/>
              <a:t>}, y</a:t>
            </a:r>
            <a:r>
              <a:rPr lang="zh-CN" altLang="en-US" sz="1600" dirty="0" smtClean="0"/>
              <a:t>不确定，成员需经过严格认证，可参与</a:t>
            </a:r>
            <a:r>
              <a:rPr lang="en-US" altLang="zh-CN" sz="1600" dirty="0"/>
              <a:t>Block</a:t>
            </a:r>
            <a:r>
              <a:rPr lang="zh-CN" altLang="en-US" sz="1600" dirty="0"/>
              <a:t>的</a:t>
            </a:r>
            <a:r>
              <a:rPr lang="zh-CN" altLang="en-US" sz="1600" dirty="0" smtClean="0"/>
              <a:t>验证，具有监督权</a:t>
            </a:r>
            <a:endParaRPr lang="en-US" altLang="zh-CN" sz="2000" dirty="0"/>
          </a:p>
          <a:p>
            <a:pPr marL="457200" lvl="0" indent="-368300">
              <a:lnSpc>
                <a:spcPct val="115000"/>
              </a:lnSpc>
              <a:buFont typeface="Arial"/>
              <a:buChar char="●"/>
            </a:pPr>
            <a:r>
              <a:rPr lang="zh-CN" altLang="en-US" sz="2000" dirty="0" smtClean="0"/>
              <a:t>涉及</a:t>
            </a:r>
            <a:r>
              <a:rPr lang="zh-CN" altLang="en-US" sz="2000" dirty="0" smtClean="0">
                <a:solidFill>
                  <a:srgbClr val="000000"/>
                </a:solidFill>
              </a:rPr>
              <a:t>事务</a:t>
            </a:r>
            <a:r>
              <a:rPr lang="zh-CN" altLang="en-US" sz="2000" dirty="0" smtClean="0"/>
              <a:t>接收、存储、验证；</a:t>
            </a:r>
            <a:r>
              <a:rPr lang="zh-CN" altLang="zh-CN" sz="2000" dirty="0" smtClean="0"/>
              <a:t>区块链</a:t>
            </a:r>
            <a:r>
              <a:rPr lang="zh-CN" altLang="en-US" sz="2000" dirty="0" smtClean="0"/>
              <a:t>相关技术等方面</a:t>
            </a:r>
            <a:endParaRPr lang="en-US" altLang="zh-CN" sz="2000" dirty="0" smtClean="0"/>
          </a:p>
        </p:txBody>
      </p:sp>
      <p:sp>
        <p:nvSpPr>
          <p:cNvPr id="2" name="Date Placeholder 1"/>
          <p:cNvSpPr>
            <a:spLocks noGrp="1"/>
          </p:cNvSpPr>
          <p:nvPr>
            <p:ph type="dt" sz="half" idx="10"/>
          </p:nvPr>
        </p:nvSpPr>
        <p:spPr/>
        <p:txBody>
          <a:bodyPr/>
          <a:lstStyle/>
          <a:p>
            <a:pPr>
              <a:defRPr/>
            </a:pPr>
            <a:endParaRPr lang="zh-CN" altLang="zh-CN"/>
          </a:p>
        </p:txBody>
      </p:sp>
      <p:sp>
        <p:nvSpPr>
          <p:cNvPr id="3" name="Slide Number Placeholder 2"/>
          <p:cNvSpPr>
            <a:spLocks noGrp="1"/>
          </p:cNvSpPr>
          <p:nvPr>
            <p:ph type="sldNum" sz="quarter" idx="12"/>
          </p:nvPr>
        </p:nvSpPr>
        <p:spPr/>
        <p:txBody>
          <a:bodyPr/>
          <a:lstStyle/>
          <a:p>
            <a:pPr>
              <a:defRPr/>
            </a:pPr>
            <a:fld id="{F1746AF0-E156-4589-89BB-A6BFDA58195B}" type="slidenum">
              <a:rPr lang="en-US" altLang="zh-CN" smtClean="0"/>
              <a:pPr>
                <a:defRPr/>
              </a:pPr>
              <a:t>38</a:t>
            </a:fld>
            <a:endParaRPr lang="en-US" altLang="zh-CN" dirty="0"/>
          </a:p>
        </p:txBody>
      </p:sp>
    </p:spTree>
    <p:extLst>
      <p:ext uri="{BB962C8B-B14F-4D97-AF65-F5344CB8AC3E}">
        <p14:creationId xmlns:p14="http://schemas.microsoft.com/office/powerpoint/2010/main" val="3439108892"/>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169"/>
          <p:cNvSpPr txBox="1">
            <a:spLocks noGrp="1"/>
          </p:cNvSpPr>
          <p:nvPr/>
        </p:nvSpPr>
        <p:spPr>
          <a:xfrm>
            <a:off x="381000" y="1066800"/>
            <a:ext cx="8229600" cy="609600"/>
          </a:xfrm>
          <a:prstGeom prst="rect">
            <a:avLst/>
          </a:prstGeom>
          <a:noFill/>
          <a:ln>
            <a:noFill/>
          </a:ln>
        </p:spPr>
        <p:txBody>
          <a:bodyPr lIns="91425" tIns="91425" rIns="91425" bIns="91425" anchor="b"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rgbClr val="00387E"/>
              </a:buClr>
              <a:buSzPct val="100000"/>
              <a:buFont typeface="Trebuchet MS"/>
              <a:buNone/>
              <a:defRPr sz="4000" b="1" i="0" u="none" strike="noStrike" cap="none" baseline="0">
                <a:solidFill>
                  <a:srgbClr val="00387E"/>
                </a:solidFill>
                <a:latin typeface="Trebuchet MS"/>
                <a:ea typeface="Trebuchet MS"/>
                <a:cs typeface="Trebuchet MS"/>
                <a:sym typeface="Trebuchet MS"/>
                <a:rtl val="0"/>
              </a:defRPr>
            </a:lvl1pPr>
            <a:lvl2pPr marR="0" algn="l" rtl="0">
              <a:lnSpc>
                <a:spcPct val="100000"/>
              </a:lnSpc>
              <a:spcBef>
                <a:spcPts val="0"/>
              </a:spcBef>
              <a:spcAft>
                <a:spcPts val="0"/>
              </a:spcAft>
              <a:buClr>
                <a:srgbClr val="00387E"/>
              </a:buClr>
              <a:buSzPct val="100000"/>
              <a:buFont typeface="Trebuchet MS"/>
              <a:buNone/>
              <a:defRPr sz="4000" b="1" i="0" u="none" strike="noStrike" cap="none" baseline="0">
                <a:solidFill>
                  <a:srgbClr val="00387E"/>
                </a:solidFill>
                <a:latin typeface="Trebuchet MS"/>
                <a:ea typeface="Trebuchet MS"/>
                <a:cs typeface="Trebuchet MS"/>
                <a:sym typeface="Trebuchet MS"/>
                <a:rtl val="0"/>
              </a:defRPr>
            </a:lvl2pPr>
            <a:lvl3pPr>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3pPr>
            <a:lvl4pPr>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4pPr>
            <a:lvl5pPr>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5pPr>
            <a:lvl6pPr>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6pPr>
            <a:lvl7pPr>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7pPr>
            <a:lvl8pPr>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8pPr>
            <a:lvl9pPr>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9pPr>
          </a:lstStyle>
          <a:p>
            <a:pPr marL="365125" indent="-255588">
              <a:spcBef>
                <a:spcPts val="300"/>
              </a:spcBef>
              <a:spcAft>
                <a:spcPct val="0"/>
              </a:spcAft>
              <a:buClr>
                <a:srgbClr val="A04DA3"/>
              </a:buClr>
              <a:buFont typeface="Georgia" panose="02040502050405020303" pitchFamily="18" charset="0"/>
              <a:buChar char="•"/>
            </a:pPr>
            <a:r>
              <a:rPr lang="en-US" altLang="zh-CN" sz="3600" dirty="0" smtClean="0"/>
              <a:t>T</a:t>
            </a:r>
            <a:r>
              <a:rPr lang="en" altLang="zh-CN" sz="3600" dirty="0" smtClean="0"/>
              <a:t>+</a:t>
            </a:r>
            <a:r>
              <a:rPr lang="en-US" altLang="zh-CN" sz="3600" dirty="0" smtClean="0"/>
              <a:t>x</a:t>
            </a:r>
            <a:r>
              <a:rPr lang="zh-CN" altLang="en-US" sz="3600" dirty="0" smtClean="0"/>
              <a:t>方案</a:t>
            </a:r>
            <a:r>
              <a:rPr lang="en-US" altLang="zh-CN" sz="3600" dirty="0" smtClean="0"/>
              <a:t>:</a:t>
            </a:r>
            <a:r>
              <a:rPr lang="zh-CN" altLang="en-US" sz="3600" dirty="0"/>
              <a:t>应用流</a:t>
            </a:r>
            <a:r>
              <a:rPr lang="zh-CN" altLang="en-US" sz="3600" dirty="0" smtClean="0"/>
              <a:t>程</a:t>
            </a:r>
            <a:endParaRPr lang="en-US" altLang="zh-CN" sz="3600" dirty="0"/>
          </a:p>
        </p:txBody>
      </p:sp>
      <p:sp>
        <p:nvSpPr>
          <p:cNvPr id="8" name="Shape 175"/>
          <p:cNvSpPr txBox="1">
            <a:spLocks noGrp="1"/>
          </p:cNvSpPr>
          <p:nvPr/>
        </p:nvSpPr>
        <p:spPr>
          <a:xfrm>
            <a:off x="838200" y="1600200"/>
            <a:ext cx="4078310" cy="882308"/>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dk2"/>
              </a:buClr>
              <a:buSzPct val="100000"/>
              <a:buFont typeface="Trebuchet MS"/>
              <a:buNone/>
              <a:defRPr sz="3200" b="0" i="0" u="none" strike="noStrike" cap="none" baseline="0">
                <a:solidFill>
                  <a:schemeClr val="dk2"/>
                </a:solidFill>
                <a:latin typeface="Trebuchet MS"/>
                <a:ea typeface="Trebuchet MS"/>
                <a:cs typeface="Trebuchet MS"/>
                <a:sym typeface="Trebuchet MS"/>
                <a:rtl val="0"/>
              </a:defRPr>
            </a:lvl1pPr>
            <a:lvl2pPr marR="0" algn="l" rtl="0">
              <a:lnSpc>
                <a:spcPct val="100000"/>
              </a:lnSpc>
              <a:spcBef>
                <a:spcPts val="0"/>
              </a:spcBef>
              <a:spcAft>
                <a:spcPts val="0"/>
              </a:spcAft>
              <a:buClr>
                <a:schemeClr val="dk2"/>
              </a:buClr>
              <a:buSzPct val="100000"/>
              <a:buFont typeface="Trebuchet MS"/>
              <a:buNone/>
              <a:defRPr sz="2800" b="0" i="0" u="none" strike="noStrike" cap="none" baseline="0">
                <a:solidFill>
                  <a:schemeClr val="dk2"/>
                </a:solidFill>
                <a:latin typeface="Trebuchet MS"/>
                <a:ea typeface="Trebuchet MS"/>
                <a:cs typeface="Trebuchet MS"/>
                <a:sym typeface="Trebuchet MS"/>
                <a:rtl val="0"/>
              </a:defRPr>
            </a:lvl2pPr>
            <a:lvl3pPr marR="0" algn="l" rtl="0">
              <a:lnSpc>
                <a:spcPct val="100000"/>
              </a:lnSpc>
              <a:spcBef>
                <a:spcPts val="0"/>
              </a:spcBef>
              <a:spcAft>
                <a:spcPts val="0"/>
              </a:spcAft>
              <a:buClr>
                <a:schemeClr val="dk2"/>
              </a:buClr>
              <a:buSzPct val="100000"/>
              <a:buFont typeface="Trebuchet MS"/>
              <a:buNone/>
              <a:defRPr sz="2400" b="0" i="0" u="none" strike="noStrike" cap="none" baseline="0">
                <a:solidFill>
                  <a:schemeClr val="dk2"/>
                </a:solidFill>
                <a:latin typeface="Trebuchet MS"/>
                <a:ea typeface="Trebuchet MS"/>
                <a:cs typeface="Trebuchet MS"/>
                <a:sym typeface="Trebuchet MS"/>
                <a:rtl val="0"/>
              </a:defRPr>
            </a:lvl3pPr>
            <a:lvl4pPr marR="0" algn="l" rtl="0">
              <a:lnSpc>
                <a:spcPct val="100000"/>
              </a:lnSpc>
              <a:spcBef>
                <a:spcPts val="0"/>
              </a:spcBef>
              <a:spcAft>
                <a:spcPts val="0"/>
              </a:spcAft>
              <a:buClr>
                <a:schemeClr val="dk2"/>
              </a:buClr>
              <a:buSzPct val="100000"/>
              <a:buFont typeface="Trebuchet MS"/>
              <a:buNone/>
              <a:defRPr sz="2000" b="0" i="0" u="none" strike="noStrike" cap="none" baseline="0">
                <a:solidFill>
                  <a:schemeClr val="dk2"/>
                </a:solidFill>
                <a:latin typeface="Trebuchet MS"/>
                <a:ea typeface="Trebuchet MS"/>
                <a:cs typeface="Trebuchet MS"/>
                <a:sym typeface="Trebuchet MS"/>
                <a:rtl val="0"/>
              </a:defRPr>
            </a:lvl4pPr>
            <a:lvl5pPr marR="0" algn="l" rtl="0">
              <a:lnSpc>
                <a:spcPct val="100000"/>
              </a:lnSpc>
              <a:spcBef>
                <a:spcPts val="0"/>
              </a:spcBef>
              <a:spcAft>
                <a:spcPts val="0"/>
              </a:spcAft>
              <a:buClr>
                <a:schemeClr val="dk2"/>
              </a:buClr>
              <a:buSzPct val="100000"/>
              <a:buFont typeface="Trebuchet MS"/>
              <a:buNone/>
              <a:defRPr sz="2000" b="0" i="0" u="none" strike="noStrike" cap="none" baseline="0">
                <a:solidFill>
                  <a:schemeClr val="dk2"/>
                </a:solidFill>
                <a:latin typeface="Trebuchet MS"/>
                <a:ea typeface="Trebuchet MS"/>
                <a:cs typeface="Trebuchet MS"/>
                <a:sym typeface="Trebuchet MS"/>
                <a:rtl val="0"/>
              </a:defRPr>
            </a:lvl5pPr>
            <a:lvl6pPr marR="0" algn="l" rtl="0">
              <a:lnSpc>
                <a:spcPct val="100000"/>
              </a:lnSpc>
              <a:spcBef>
                <a:spcPts val="0"/>
              </a:spcBef>
              <a:spcAft>
                <a:spcPts val="0"/>
              </a:spcAft>
              <a:buClr>
                <a:schemeClr val="dk2"/>
              </a:buClr>
              <a:buSzPct val="100000"/>
              <a:buFont typeface="Trebuchet MS"/>
              <a:buNone/>
              <a:defRPr sz="2000" b="0" i="0" u="none" strike="noStrike" cap="none" baseline="0">
                <a:solidFill>
                  <a:schemeClr val="dk2"/>
                </a:solidFill>
                <a:latin typeface="Trebuchet MS"/>
                <a:ea typeface="Trebuchet MS"/>
                <a:cs typeface="Trebuchet MS"/>
                <a:sym typeface="Trebuchet MS"/>
                <a:rtl val="0"/>
              </a:defRPr>
            </a:lvl6pPr>
            <a:lvl7pPr marR="0" algn="l" rtl="0">
              <a:lnSpc>
                <a:spcPct val="100000"/>
              </a:lnSpc>
              <a:spcBef>
                <a:spcPts val="0"/>
              </a:spcBef>
              <a:spcAft>
                <a:spcPts val="0"/>
              </a:spcAft>
              <a:buClr>
                <a:schemeClr val="dk2"/>
              </a:buClr>
              <a:buSzPct val="100000"/>
              <a:buFont typeface="Trebuchet MS"/>
              <a:buNone/>
              <a:defRPr sz="2000" b="0" i="0" u="none" strike="noStrike" cap="none" baseline="0">
                <a:solidFill>
                  <a:schemeClr val="dk2"/>
                </a:solidFill>
                <a:latin typeface="Trebuchet MS"/>
                <a:ea typeface="Trebuchet MS"/>
                <a:cs typeface="Trebuchet MS"/>
                <a:sym typeface="Trebuchet MS"/>
                <a:rtl val="0"/>
              </a:defRPr>
            </a:lvl7pPr>
            <a:lvl8pPr marR="0" algn="l" rtl="0">
              <a:lnSpc>
                <a:spcPct val="100000"/>
              </a:lnSpc>
              <a:spcBef>
                <a:spcPts val="0"/>
              </a:spcBef>
              <a:spcAft>
                <a:spcPts val="0"/>
              </a:spcAft>
              <a:buClr>
                <a:schemeClr val="dk2"/>
              </a:buClr>
              <a:buSzPct val="100000"/>
              <a:buFont typeface="Trebuchet MS"/>
              <a:buNone/>
              <a:defRPr sz="2000" b="0" i="0" u="none" strike="noStrike" cap="none" baseline="0">
                <a:solidFill>
                  <a:schemeClr val="dk2"/>
                </a:solidFill>
                <a:latin typeface="Trebuchet MS"/>
                <a:ea typeface="Trebuchet MS"/>
                <a:cs typeface="Trebuchet MS"/>
                <a:sym typeface="Trebuchet MS"/>
                <a:rtl val="0"/>
              </a:defRPr>
            </a:lvl8pPr>
            <a:lvl9pPr marR="0" algn="l" rtl="0">
              <a:lnSpc>
                <a:spcPct val="100000"/>
              </a:lnSpc>
              <a:spcBef>
                <a:spcPts val="0"/>
              </a:spcBef>
              <a:spcAft>
                <a:spcPts val="0"/>
              </a:spcAft>
              <a:buClr>
                <a:schemeClr val="dk2"/>
              </a:buClr>
              <a:buSzPct val="100000"/>
              <a:buFont typeface="Trebuchet MS"/>
              <a:buNone/>
              <a:defRPr sz="2000" b="0" i="0" u="none" strike="noStrike" cap="none" baseline="0">
                <a:solidFill>
                  <a:schemeClr val="dk2"/>
                </a:solidFill>
                <a:latin typeface="Trebuchet MS"/>
                <a:ea typeface="Trebuchet MS"/>
                <a:cs typeface="Trebuchet MS"/>
                <a:sym typeface="Trebuchet MS"/>
                <a:rtl val="0"/>
              </a:defRPr>
            </a:lvl9pPr>
          </a:lstStyle>
          <a:p>
            <a:pPr marL="457200" indent="-368300">
              <a:lnSpc>
                <a:spcPct val="115000"/>
              </a:lnSpc>
              <a:buFont typeface="Arial"/>
              <a:buChar char="●"/>
            </a:pPr>
            <a:endParaRPr lang="en-US" altLang="zh-CN" sz="2000" dirty="0" smtClean="0"/>
          </a:p>
        </p:txBody>
      </p:sp>
      <p:grpSp>
        <p:nvGrpSpPr>
          <p:cNvPr id="7" name="组合 6"/>
          <p:cNvGrpSpPr/>
          <p:nvPr/>
        </p:nvGrpSpPr>
        <p:grpSpPr>
          <a:xfrm>
            <a:off x="1371600" y="2667000"/>
            <a:ext cx="1398029" cy="4191000"/>
            <a:chOff x="3505200" y="2667000"/>
            <a:chExt cx="1398029" cy="419100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80352" y="5296407"/>
              <a:ext cx="819150" cy="1092200"/>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64908" y="4038600"/>
              <a:ext cx="1338321" cy="960611"/>
            </a:xfrm>
            <a:prstGeom prst="rect">
              <a:avLst/>
            </a:prstGeom>
          </p:spPr>
        </p:pic>
        <p:pic>
          <p:nvPicPr>
            <p:cNvPr id="4" name="图片 3"/>
            <p:cNvPicPr>
              <a:picLocks noChangeAspect="1"/>
            </p:cNvPicPr>
            <p:nvPr/>
          </p:nvPicPr>
          <p:blipFill rotWithShape="1">
            <a:blip r:embed="rId4" cstate="print">
              <a:extLst>
                <a:ext uri="{28A0092B-C50C-407E-A947-70E740481C1C}">
                  <a14:useLocalDpi xmlns:a14="http://schemas.microsoft.com/office/drawing/2010/main" val="0"/>
                </a:ext>
              </a:extLst>
            </a:blip>
            <a:srcRect l="31730"/>
            <a:stretch/>
          </p:blipFill>
          <p:spPr>
            <a:xfrm>
              <a:off x="3605297" y="2859194"/>
              <a:ext cx="988168" cy="882210"/>
            </a:xfrm>
            <a:prstGeom prst="rect">
              <a:avLst/>
            </a:prstGeom>
          </p:spPr>
        </p:pic>
        <p:sp>
          <p:nvSpPr>
            <p:cNvPr id="5" name="圆角矩形 4"/>
            <p:cNvSpPr/>
            <p:nvPr/>
          </p:nvSpPr>
          <p:spPr>
            <a:xfrm>
              <a:off x="3505200" y="2667000"/>
              <a:ext cx="1295400" cy="4191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p:cNvSpPr txBox="1"/>
          <p:nvPr/>
        </p:nvSpPr>
        <p:spPr>
          <a:xfrm>
            <a:off x="1371600" y="6477000"/>
            <a:ext cx="1295400" cy="381000"/>
          </a:xfrm>
          <a:prstGeom prst="rect">
            <a:avLst/>
          </a:prstGeom>
          <a:noFill/>
        </p:spPr>
        <p:txBody>
          <a:bodyPr wrap="square" rtlCol="0">
            <a:spAutoFit/>
          </a:bodyPr>
          <a:lstStyle/>
          <a:p>
            <a:pPr algn="ctr"/>
            <a:r>
              <a:rPr lang="zh-CN" altLang="en-US" dirty="0" smtClean="0"/>
              <a:t>事务生成</a:t>
            </a:r>
            <a:endParaRPr lang="zh-CN" altLang="en-US" dirty="0"/>
          </a:p>
        </p:txBody>
      </p:sp>
      <p:grpSp>
        <p:nvGrpSpPr>
          <p:cNvPr id="27" name="组合 26"/>
          <p:cNvGrpSpPr/>
          <p:nvPr/>
        </p:nvGrpSpPr>
        <p:grpSpPr>
          <a:xfrm>
            <a:off x="2907430" y="4302930"/>
            <a:ext cx="3212788" cy="762000"/>
            <a:chOff x="3657600" y="4876396"/>
            <a:chExt cx="4419600" cy="1524404"/>
          </a:xfrm>
        </p:grpSpPr>
        <p:sp>
          <p:nvSpPr>
            <p:cNvPr id="10" name="圆角矩形 9"/>
            <p:cNvSpPr/>
            <p:nvPr/>
          </p:nvSpPr>
          <p:spPr>
            <a:xfrm>
              <a:off x="3657600" y="4876396"/>
              <a:ext cx="4419600" cy="1470905"/>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rotWithShape="1">
            <a:blip r:embed="rId5" cstate="print">
              <a:extLst>
                <a:ext uri="{28A0092B-C50C-407E-A947-70E740481C1C}">
                  <a14:useLocalDpi xmlns:a14="http://schemas.microsoft.com/office/drawing/2010/main" val="0"/>
                </a:ext>
              </a:extLst>
            </a:blip>
            <a:srcRect l="1357" t="4445"/>
            <a:stretch/>
          </p:blipFill>
          <p:spPr>
            <a:xfrm>
              <a:off x="3962400" y="5158953"/>
              <a:ext cx="514911" cy="609510"/>
            </a:xfrm>
            <a:prstGeom prst="rect">
              <a:avLst/>
            </a:prstGeom>
          </p:spPr>
        </p:pic>
        <p:pic>
          <p:nvPicPr>
            <p:cNvPr id="13" name="图片 12"/>
            <p:cNvPicPr>
              <a:picLocks noChangeAspect="1"/>
            </p:cNvPicPr>
            <p:nvPr/>
          </p:nvPicPr>
          <p:blipFill rotWithShape="1">
            <a:blip r:embed="rId5" cstate="print">
              <a:extLst>
                <a:ext uri="{28A0092B-C50C-407E-A947-70E740481C1C}">
                  <a14:useLocalDpi xmlns:a14="http://schemas.microsoft.com/office/drawing/2010/main" val="0"/>
                </a:ext>
              </a:extLst>
            </a:blip>
            <a:srcRect l="1357" t="4445"/>
            <a:stretch/>
          </p:blipFill>
          <p:spPr>
            <a:xfrm>
              <a:off x="4581750" y="5181091"/>
              <a:ext cx="514911" cy="609510"/>
            </a:xfrm>
            <a:prstGeom prst="rect">
              <a:avLst/>
            </a:prstGeom>
          </p:spPr>
        </p:pic>
        <p:pic>
          <p:nvPicPr>
            <p:cNvPr id="14" name="图片 13"/>
            <p:cNvPicPr>
              <a:picLocks noChangeAspect="1"/>
            </p:cNvPicPr>
            <p:nvPr/>
          </p:nvPicPr>
          <p:blipFill rotWithShape="1">
            <a:blip r:embed="rId5" cstate="print">
              <a:extLst>
                <a:ext uri="{28A0092B-C50C-407E-A947-70E740481C1C}">
                  <a14:useLocalDpi xmlns:a14="http://schemas.microsoft.com/office/drawing/2010/main" val="0"/>
                </a:ext>
              </a:extLst>
            </a:blip>
            <a:srcRect l="1357" t="4445"/>
            <a:stretch/>
          </p:blipFill>
          <p:spPr>
            <a:xfrm>
              <a:off x="5303078" y="5154452"/>
              <a:ext cx="514911" cy="609510"/>
            </a:xfrm>
            <a:prstGeom prst="rect">
              <a:avLst/>
            </a:prstGeom>
          </p:spPr>
        </p:pic>
        <p:pic>
          <p:nvPicPr>
            <p:cNvPr id="15" name="图片 14"/>
            <p:cNvPicPr>
              <a:picLocks noChangeAspect="1"/>
            </p:cNvPicPr>
            <p:nvPr/>
          </p:nvPicPr>
          <p:blipFill rotWithShape="1">
            <a:blip r:embed="rId5" cstate="print">
              <a:extLst>
                <a:ext uri="{28A0092B-C50C-407E-A947-70E740481C1C}">
                  <a14:useLocalDpi xmlns:a14="http://schemas.microsoft.com/office/drawing/2010/main" val="0"/>
                </a:ext>
              </a:extLst>
            </a:blip>
            <a:srcRect l="1357" t="4445"/>
            <a:stretch/>
          </p:blipFill>
          <p:spPr>
            <a:xfrm>
              <a:off x="5905500" y="5154452"/>
              <a:ext cx="514911" cy="609510"/>
            </a:xfrm>
            <a:prstGeom prst="rect">
              <a:avLst/>
            </a:prstGeom>
          </p:spPr>
        </p:pic>
        <p:pic>
          <p:nvPicPr>
            <p:cNvPr id="16" name="图片 15"/>
            <p:cNvPicPr>
              <a:picLocks noChangeAspect="1"/>
            </p:cNvPicPr>
            <p:nvPr/>
          </p:nvPicPr>
          <p:blipFill rotWithShape="1">
            <a:blip r:embed="rId5" cstate="print">
              <a:extLst>
                <a:ext uri="{28A0092B-C50C-407E-A947-70E740481C1C}">
                  <a14:useLocalDpi xmlns:a14="http://schemas.microsoft.com/office/drawing/2010/main" val="0"/>
                </a:ext>
              </a:extLst>
            </a:blip>
            <a:srcRect l="1357" t="4445"/>
            <a:stretch/>
          </p:blipFill>
          <p:spPr>
            <a:xfrm>
              <a:off x="6695794" y="5141961"/>
              <a:ext cx="514911" cy="609510"/>
            </a:xfrm>
            <a:prstGeom prst="rect">
              <a:avLst/>
            </a:prstGeom>
          </p:spPr>
        </p:pic>
        <p:pic>
          <p:nvPicPr>
            <p:cNvPr id="17" name="图片 16"/>
            <p:cNvPicPr>
              <a:picLocks noChangeAspect="1"/>
            </p:cNvPicPr>
            <p:nvPr/>
          </p:nvPicPr>
          <p:blipFill rotWithShape="1">
            <a:blip r:embed="rId5" cstate="print">
              <a:extLst>
                <a:ext uri="{28A0092B-C50C-407E-A947-70E740481C1C}">
                  <a14:useLocalDpi xmlns:a14="http://schemas.microsoft.com/office/drawing/2010/main" val="0"/>
                </a:ext>
              </a:extLst>
            </a:blip>
            <a:srcRect l="1357" t="4445"/>
            <a:stretch/>
          </p:blipFill>
          <p:spPr>
            <a:xfrm>
              <a:off x="7457123" y="5155332"/>
              <a:ext cx="514911" cy="609510"/>
            </a:xfrm>
            <a:prstGeom prst="rect">
              <a:avLst/>
            </a:prstGeom>
          </p:spPr>
        </p:pic>
        <p:sp>
          <p:nvSpPr>
            <p:cNvPr id="12" name="文本框 11"/>
            <p:cNvSpPr txBox="1"/>
            <p:nvPr/>
          </p:nvSpPr>
          <p:spPr>
            <a:xfrm>
              <a:off x="4839205" y="6031468"/>
              <a:ext cx="2247395" cy="369332"/>
            </a:xfrm>
            <a:prstGeom prst="rect">
              <a:avLst/>
            </a:prstGeom>
            <a:noFill/>
          </p:spPr>
          <p:txBody>
            <a:bodyPr wrap="square" rtlCol="0">
              <a:spAutoFit/>
            </a:bodyPr>
            <a:lstStyle/>
            <a:p>
              <a:pPr algn="ctr"/>
              <a:r>
                <a:rPr lang="en-US" altLang="zh-CN" dirty="0" smtClean="0"/>
                <a:t>O</a:t>
              </a:r>
              <a:endParaRPr lang="zh-CN" altLang="en-US" dirty="0"/>
            </a:p>
          </p:txBody>
        </p:sp>
      </p:grpSp>
      <p:sp>
        <p:nvSpPr>
          <p:cNvPr id="18" name="矩形 17"/>
          <p:cNvSpPr/>
          <p:nvPr/>
        </p:nvSpPr>
        <p:spPr>
          <a:xfrm>
            <a:off x="3048000" y="2743200"/>
            <a:ext cx="61935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3847497" y="2743200"/>
            <a:ext cx="61935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4646994" y="2743200"/>
            <a:ext cx="61935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5421660" y="2739475"/>
            <a:ext cx="61935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6196326" y="2739475"/>
            <a:ext cx="61935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26" name="矩形 25"/>
          <p:cNvSpPr/>
          <p:nvPr/>
        </p:nvSpPr>
        <p:spPr>
          <a:xfrm>
            <a:off x="7198501" y="2711108"/>
            <a:ext cx="619350" cy="457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21" name="文本框 20"/>
          <p:cNvSpPr txBox="1"/>
          <p:nvPr/>
        </p:nvSpPr>
        <p:spPr>
          <a:xfrm>
            <a:off x="4067455" y="3300299"/>
            <a:ext cx="1354205" cy="369332"/>
          </a:xfrm>
          <a:prstGeom prst="rect">
            <a:avLst/>
          </a:prstGeom>
          <a:noFill/>
        </p:spPr>
        <p:txBody>
          <a:bodyPr wrap="square" rtlCol="0">
            <a:spAutoFit/>
          </a:bodyPr>
          <a:lstStyle/>
          <a:p>
            <a:r>
              <a:rPr lang="zh-CN" altLang="en-US" dirty="0" smtClean="0"/>
              <a:t>区块链</a:t>
            </a:r>
            <a:endParaRPr lang="zh-CN" altLang="en-US" dirty="0"/>
          </a:p>
        </p:txBody>
      </p:sp>
      <p:sp>
        <p:nvSpPr>
          <p:cNvPr id="28" name="文本框 27"/>
          <p:cNvSpPr txBox="1"/>
          <p:nvPr/>
        </p:nvSpPr>
        <p:spPr>
          <a:xfrm>
            <a:off x="7010400" y="3300299"/>
            <a:ext cx="961634" cy="369332"/>
          </a:xfrm>
          <a:prstGeom prst="rect">
            <a:avLst/>
          </a:prstGeom>
          <a:noFill/>
        </p:spPr>
        <p:txBody>
          <a:bodyPr wrap="square" rtlCol="0">
            <a:spAutoFit/>
          </a:bodyPr>
          <a:lstStyle/>
          <a:p>
            <a:r>
              <a:rPr lang="en-US" altLang="zh-CN" dirty="0" smtClean="0"/>
              <a:t>New B</a:t>
            </a:r>
            <a:endParaRPr lang="zh-CN" altLang="en-US" dirty="0"/>
          </a:p>
        </p:txBody>
      </p:sp>
      <p:pic>
        <p:nvPicPr>
          <p:cNvPr id="29" name="图片 28"/>
          <p:cNvPicPr>
            <a:picLocks noChangeAspect="1"/>
          </p:cNvPicPr>
          <p:nvPr/>
        </p:nvPicPr>
        <p:blipFill rotWithShape="1">
          <a:blip r:embed="rId6" cstate="print">
            <a:extLst>
              <a:ext uri="{28A0092B-C50C-407E-A947-70E740481C1C}">
                <a14:useLocalDpi xmlns:a14="http://schemas.microsoft.com/office/drawing/2010/main" val="0"/>
              </a:ext>
            </a:extLst>
          </a:blip>
          <a:srcRect l="24945" t="3589" r="23798" b="3661"/>
          <a:stretch/>
        </p:blipFill>
        <p:spPr>
          <a:xfrm>
            <a:off x="3610255" y="5625945"/>
            <a:ext cx="457200" cy="620486"/>
          </a:xfrm>
          <a:prstGeom prst="rect">
            <a:avLst/>
          </a:prstGeom>
          <a:solidFill>
            <a:schemeClr val="accent6">
              <a:lumMod val="20000"/>
              <a:lumOff val="80000"/>
            </a:schemeClr>
          </a:solidFill>
        </p:spPr>
      </p:pic>
      <p:sp>
        <p:nvSpPr>
          <p:cNvPr id="30" name="圆角矩形 29"/>
          <p:cNvSpPr/>
          <p:nvPr/>
        </p:nvSpPr>
        <p:spPr>
          <a:xfrm>
            <a:off x="3254425" y="5413390"/>
            <a:ext cx="3723183" cy="1066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2" name="图片 31"/>
          <p:cNvPicPr>
            <a:picLocks noChangeAspect="1"/>
          </p:cNvPicPr>
          <p:nvPr/>
        </p:nvPicPr>
        <p:blipFill rotWithShape="1">
          <a:blip r:embed="rId6" cstate="print">
            <a:extLst>
              <a:ext uri="{28A0092B-C50C-407E-A947-70E740481C1C}">
                <a14:useLocalDpi xmlns:a14="http://schemas.microsoft.com/office/drawing/2010/main" val="0"/>
              </a:ext>
            </a:extLst>
          </a:blip>
          <a:srcRect l="24945" t="3589" r="23798" b="3661"/>
          <a:stretch/>
        </p:blipFill>
        <p:spPr>
          <a:xfrm>
            <a:off x="4475550" y="5615571"/>
            <a:ext cx="457200" cy="620486"/>
          </a:xfrm>
          <a:prstGeom prst="rect">
            <a:avLst/>
          </a:prstGeom>
          <a:noFill/>
        </p:spPr>
      </p:pic>
      <p:pic>
        <p:nvPicPr>
          <p:cNvPr id="33" name="图片 32"/>
          <p:cNvPicPr>
            <a:picLocks noChangeAspect="1"/>
          </p:cNvPicPr>
          <p:nvPr/>
        </p:nvPicPr>
        <p:blipFill rotWithShape="1">
          <a:blip r:embed="rId6" cstate="print">
            <a:extLst>
              <a:ext uri="{28A0092B-C50C-407E-A947-70E740481C1C}">
                <a14:useLocalDpi xmlns:a14="http://schemas.microsoft.com/office/drawing/2010/main" val="0"/>
              </a:ext>
            </a:extLst>
          </a:blip>
          <a:srcRect l="24945" t="3589" r="23798" b="3661"/>
          <a:stretch/>
        </p:blipFill>
        <p:spPr>
          <a:xfrm>
            <a:off x="5340308" y="5616957"/>
            <a:ext cx="457200" cy="620486"/>
          </a:xfrm>
          <a:prstGeom prst="rect">
            <a:avLst/>
          </a:prstGeom>
          <a:solidFill>
            <a:schemeClr val="accent6">
              <a:lumMod val="20000"/>
              <a:lumOff val="80000"/>
            </a:schemeClr>
          </a:solidFill>
        </p:spPr>
      </p:pic>
      <p:pic>
        <p:nvPicPr>
          <p:cNvPr id="34" name="图片 33"/>
          <p:cNvPicPr>
            <a:picLocks noChangeAspect="1"/>
          </p:cNvPicPr>
          <p:nvPr/>
        </p:nvPicPr>
        <p:blipFill rotWithShape="1">
          <a:blip r:embed="rId6" cstate="print">
            <a:extLst>
              <a:ext uri="{28A0092B-C50C-407E-A947-70E740481C1C}">
                <a14:useLocalDpi xmlns:a14="http://schemas.microsoft.com/office/drawing/2010/main" val="0"/>
              </a:ext>
            </a:extLst>
          </a:blip>
          <a:srcRect l="24945" t="3589" r="23798" b="3661"/>
          <a:stretch/>
        </p:blipFill>
        <p:spPr>
          <a:xfrm>
            <a:off x="6343318" y="5614061"/>
            <a:ext cx="457200" cy="620486"/>
          </a:xfrm>
          <a:prstGeom prst="rect">
            <a:avLst/>
          </a:prstGeom>
          <a:solidFill>
            <a:schemeClr val="accent6">
              <a:lumMod val="20000"/>
              <a:lumOff val="80000"/>
            </a:schemeClr>
          </a:solidFill>
        </p:spPr>
      </p:pic>
      <p:sp>
        <p:nvSpPr>
          <p:cNvPr id="31" name="文本框 30"/>
          <p:cNvSpPr txBox="1"/>
          <p:nvPr/>
        </p:nvSpPr>
        <p:spPr>
          <a:xfrm>
            <a:off x="4466847" y="6388607"/>
            <a:ext cx="1330661" cy="369332"/>
          </a:xfrm>
          <a:prstGeom prst="rect">
            <a:avLst/>
          </a:prstGeom>
          <a:noFill/>
        </p:spPr>
        <p:txBody>
          <a:bodyPr wrap="square" rtlCol="0">
            <a:spAutoFit/>
          </a:bodyPr>
          <a:lstStyle/>
          <a:p>
            <a:pPr algn="ctr"/>
            <a:r>
              <a:rPr lang="en-US" altLang="zh-CN" dirty="0" smtClean="0"/>
              <a:t>N</a:t>
            </a:r>
            <a:endParaRPr lang="zh-CN" altLang="en-US" dirty="0"/>
          </a:p>
        </p:txBody>
      </p:sp>
      <p:sp>
        <p:nvSpPr>
          <p:cNvPr id="35" name="圆角矩形 34"/>
          <p:cNvSpPr/>
          <p:nvPr/>
        </p:nvSpPr>
        <p:spPr>
          <a:xfrm>
            <a:off x="7930976" y="3741404"/>
            <a:ext cx="914400" cy="3016535"/>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6" name="图片 3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8169059" y="5954132"/>
            <a:ext cx="438234" cy="292299"/>
          </a:xfrm>
          <a:prstGeom prst="rect">
            <a:avLst/>
          </a:prstGeom>
        </p:spPr>
      </p:pic>
      <p:pic>
        <p:nvPicPr>
          <p:cNvPr id="38" name="图片 3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8169059" y="5059384"/>
            <a:ext cx="438234" cy="292299"/>
          </a:xfrm>
          <a:prstGeom prst="rect">
            <a:avLst/>
          </a:prstGeom>
        </p:spPr>
      </p:pic>
      <p:pic>
        <p:nvPicPr>
          <p:cNvPr id="39" name="图片 3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8144761" y="4255577"/>
            <a:ext cx="438234" cy="292299"/>
          </a:xfrm>
          <a:prstGeom prst="rect">
            <a:avLst/>
          </a:prstGeom>
        </p:spPr>
      </p:pic>
      <p:sp>
        <p:nvSpPr>
          <p:cNvPr id="37" name="文本框 36"/>
          <p:cNvSpPr txBox="1"/>
          <p:nvPr/>
        </p:nvSpPr>
        <p:spPr>
          <a:xfrm>
            <a:off x="8144761" y="6573273"/>
            <a:ext cx="542039" cy="369332"/>
          </a:xfrm>
          <a:prstGeom prst="rect">
            <a:avLst/>
          </a:prstGeom>
          <a:noFill/>
        </p:spPr>
        <p:txBody>
          <a:bodyPr wrap="square" rtlCol="0">
            <a:spAutoFit/>
          </a:bodyPr>
          <a:lstStyle/>
          <a:p>
            <a:r>
              <a:rPr lang="en-US" altLang="zh-CN" dirty="0" smtClean="0"/>
              <a:t>M</a:t>
            </a:r>
            <a:endParaRPr lang="zh-CN" altLang="en-US" dirty="0"/>
          </a:p>
        </p:txBody>
      </p:sp>
      <p:cxnSp>
        <p:nvCxnSpPr>
          <p:cNvPr id="41" name="曲线连接符 40"/>
          <p:cNvCxnSpPr/>
          <p:nvPr/>
        </p:nvCxnSpPr>
        <p:spPr>
          <a:xfrm>
            <a:off x="2667000" y="5205533"/>
            <a:ext cx="587425" cy="420412"/>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曲线连接符 42"/>
          <p:cNvCxnSpPr>
            <a:stCxn id="34" idx="0"/>
          </p:cNvCxnSpPr>
          <p:nvPr/>
        </p:nvCxnSpPr>
        <p:spPr>
          <a:xfrm rot="5400000" flipH="1" flipV="1">
            <a:off x="5939078" y="3933139"/>
            <a:ext cx="2313762" cy="1048082"/>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曲线连接符 44"/>
          <p:cNvCxnSpPr/>
          <p:nvPr/>
        </p:nvCxnSpPr>
        <p:spPr>
          <a:xfrm rot="5400000">
            <a:off x="5817705" y="3207218"/>
            <a:ext cx="1419706" cy="134188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曲线连接符 46"/>
          <p:cNvCxnSpPr/>
          <p:nvPr/>
        </p:nvCxnSpPr>
        <p:spPr>
          <a:xfrm rot="10800000" flipV="1">
            <a:off x="4290751" y="3168308"/>
            <a:ext cx="2907751" cy="137956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曲线连接符 48"/>
          <p:cNvCxnSpPr/>
          <p:nvPr/>
        </p:nvCxnSpPr>
        <p:spPr>
          <a:xfrm rot="5400000">
            <a:off x="5647452" y="3669441"/>
            <a:ext cx="2216715" cy="127118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曲线连接符 50"/>
          <p:cNvCxnSpPr/>
          <p:nvPr/>
        </p:nvCxnSpPr>
        <p:spPr>
          <a:xfrm rot="16200000" flipH="1">
            <a:off x="6613942" y="4334750"/>
            <a:ext cx="2757457" cy="48130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2459864" y="5255568"/>
            <a:ext cx="956851" cy="507831"/>
          </a:xfrm>
          <a:prstGeom prst="rect">
            <a:avLst/>
          </a:prstGeom>
          <a:noFill/>
        </p:spPr>
        <p:txBody>
          <a:bodyPr wrap="square" rtlCol="0">
            <a:spAutoFit/>
          </a:bodyPr>
          <a:lstStyle/>
          <a:p>
            <a:r>
              <a:rPr lang="en-US" altLang="zh-CN" sz="900" b="1" dirty="0" smtClean="0"/>
              <a:t>1. Transactions uploading</a:t>
            </a:r>
            <a:endParaRPr lang="zh-CN" altLang="en-US" sz="900" b="1" dirty="0"/>
          </a:p>
        </p:txBody>
      </p:sp>
      <p:sp>
        <p:nvSpPr>
          <p:cNvPr id="53" name="文本框 52"/>
          <p:cNvSpPr txBox="1"/>
          <p:nvPr/>
        </p:nvSpPr>
        <p:spPr>
          <a:xfrm>
            <a:off x="6571918" y="4880313"/>
            <a:ext cx="819483" cy="369332"/>
          </a:xfrm>
          <a:prstGeom prst="rect">
            <a:avLst/>
          </a:prstGeom>
          <a:noFill/>
        </p:spPr>
        <p:txBody>
          <a:bodyPr wrap="square" rtlCol="0">
            <a:spAutoFit/>
          </a:bodyPr>
          <a:lstStyle/>
          <a:p>
            <a:r>
              <a:rPr lang="en-US" altLang="zh-CN" sz="900" b="1" dirty="0" smtClean="0"/>
              <a:t>2. Launching</a:t>
            </a:r>
            <a:endParaRPr lang="zh-CN" altLang="en-US" sz="900" b="1" dirty="0"/>
          </a:p>
        </p:txBody>
      </p:sp>
      <p:sp>
        <p:nvSpPr>
          <p:cNvPr id="54" name="文本框 53"/>
          <p:cNvSpPr txBox="1"/>
          <p:nvPr/>
        </p:nvSpPr>
        <p:spPr>
          <a:xfrm>
            <a:off x="5593010" y="3886200"/>
            <a:ext cx="786010" cy="369332"/>
          </a:xfrm>
          <a:prstGeom prst="rect">
            <a:avLst/>
          </a:prstGeom>
          <a:noFill/>
        </p:spPr>
        <p:txBody>
          <a:bodyPr wrap="square" rtlCol="0">
            <a:spAutoFit/>
          </a:bodyPr>
          <a:lstStyle/>
          <a:p>
            <a:r>
              <a:rPr lang="en-US" altLang="zh-CN" sz="900" b="1" dirty="0" smtClean="0"/>
              <a:t>3. Verifying</a:t>
            </a:r>
            <a:endParaRPr lang="zh-CN" altLang="en-US" sz="900" b="1" dirty="0"/>
          </a:p>
        </p:txBody>
      </p:sp>
      <p:sp>
        <p:nvSpPr>
          <p:cNvPr id="56" name="文本框 55"/>
          <p:cNvSpPr txBox="1"/>
          <p:nvPr/>
        </p:nvSpPr>
        <p:spPr>
          <a:xfrm>
            <a:off x="7550799" y="4169562"/>
            <a:ext cx="786010" cy="230832"/>
          </a:xfrm>
          <a:prstGeom prst="rect">
            <a:avLst/>
          </a:prstGeom>
          <a:noFill/>
        </p:spPr>
        <p:txBody>
          <a:bodyPr wrap="square" rtlCol="0">
            <a:spAutoFit/>
          </a:bodyPr>
          <a:lstStyle/>
          <a:p>
            <a:r>
              <a:rPr lang="en-US" altLang="zh-CN" sz="900" b="1" dirty="0" smtClean="0"/>
              <a:t>Verifying</a:t>
            </a:r>
            <a:endParaRPr lang="zh-CN" altLang="en-US" sz="900" b="1" dirty="0"/>
          </a:p>
        </p:txBody>
      </p:sp>
      <p:cxnSp>
        <p:nvCxnSpPr>
          <p:cNvPr id="57" name="直接箭头连接符 56"/>
          <p:cNvCxnSpPr>
            <a:stCxn id="34" idx="3"/>
            <a:endCxn id="26" idx="2"/>
          </p:cNvCxnSpPr>
          <p:nvPr/>
        </p:nvCxnSpPr>
        <p:spPr>
          <a:xfrm flipV="1">
            <a:off x="6800518" y="3168308"/>
            <a:ext cx="707658" cy="2755996"/>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58" name="文本框 57"/>
          <p:cNvSpPr txBox="1"/>
          <p:nvPr/>
        </p:nvSpPr>
        <p:spPr>
          <a:xfrm>
            <a:off x="7045409" y="4455237"/>
            <a:ext cx="797691" cy="369332"/>
          </a:xfrm>
          <a:prstGeom prst="rect">
            <a:avLst/>
          </a:prstGeom>
          <a:noFill/>
        </p:spPr>
        <p:txBody>
          <a:bodyPr wrap="square" rtlCol="0">
            <a:spAutoFit/>
          </a:bodyPr>
          <a:lstStyle/>
          <a:p>
            <a:r>
              <a:rPr lang="en-US" altLang="zh-CN" sz="900" b="1" dirty="0" smtClean="0"/>
              <a:t>4. Publishing</a:t>
            </a:r>
            <a:endParaRPr lang="zh-CN" altLang="en-US" sz="900" b="1" dirty="0"/>
          </a:p>
        </p:txBody>
      </p:sp>
      <p:sp>
        <p:nvSpPr>
          <p:cNvPr id="19" name="Date Placeholder 18"/>
          <p:cNvSpPr>
            <a:spLocks noGrp="1"/>
          </p:cNvSpPr>
          <p:nvPr>
            <p:ph type="dt" sz="half" idx="10"/>
          </p:nvPr>
        </p:nvSpPr>
        <p:spPr/>
        <p:txBody>
          <a:bodyPr/>
          <a:lstStyle/>
          <a:p>
            <a:pPr>
              <a:defRPr/>
            </a:pPr>
            <a:endParaRPr lang="zh-CN" altLang="zh-CN"/>
          </a:p>
        </p:txBody>
      </p:sp>
      <p:sp>
        <p:nvSpPr>
          <p:cNvPr id="20" name="Slide Number Placeholder 19"/>
          <p:cNvSpPr>
            <a:spLocks noGrp="1"/>
          </p:cNvSpPr>
          <p:nvPr>
            <p:ph type="sldNum" sz="quarter" idx="12"/>
          </p:nvPr>
        </p:nvSpPr>
        <p:spPr/>
        <p:txBody>
          <a:bodyPr/>
          <a:lstStyle/>
          <a:p>
            <a:pPr>
              <a:defRPr/>
            </a:pPr>
            <a:fld id="{F1746AF0-E156-4589-89BB-A6BFDA58195B}" type="slidenum">
              <a:rPr lang="en-US" altLang="zh-CN" smtClean="0"/>
              <a:pPr>
                <a:defRPr/>
              </a:pPr>
              <a:t>39</a:t>
            </a:fld>
            <a:endParaRPr lang="en-US" altLang="zh-CN" dirty="0"/>
          </a:p>
        </p:txBody>
      </p:sp>
    </p:spTree>
    <p:extLst>
      <p:ext uri="{BB962C8B-B14F-4D97-AF65-F5344CB8AC3E}">
        <p14:creationId xmlns:p14="http://schemas.microsoft.com/office/powerpoint/2010/main" val="402238643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solidFill>
                  <a:schemeClr val="tx1"/>
                </a:solidFill>
              </a:rPr>
              <a:t>性能优先</a:t>
            </a:r>
            <a:r>
              <a:rPr lang="en-US" altLang="zh-CN" b="1" dirty="0">
                <a:solidFill>
                  <a:schemeClr val="tx1"/>
                </a:solidFill>
              </a:rPr>
              <a:t> </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pPr>
              <a:defRPr/>
            </a:pPr>
            <a:endParaRPr lang="zh-CN" altLang="zh-CN"/>
          </a:p>
        </p:txBody>
      </p:sp>
      <p:sp>
        <p:nvSpPr>
          <p:cNvPr id="5" name="Slide Number Placeholder 4"/>
          <p:cNvSpPr>
            <a:spLocks noGrp="1"/>
          </p:cNvSpPr>
          <p:nvPr>
            <p:ph type="sldNum" sz="quarter" idx="12"/>
          </p:nvPr>
        </p:nvSpPr>
        <p:spPr/>
        <p:txBody>
          <a:bodyPr/>
          <a:lstStyle/>
          <a:p>
            <a:pPr>
              <a:defRPr/>
            </a:pPr>
            <a:fld id="{F1746AF0-E156-4589-89BB-A6BFDA58195B}" type="slidenum">
              <a:rPr lang="en-US" altLang="zh-CN" smtClean="0"/>
              <a:pPr>
                <a:defRPr/>
              </a:pPr>
              <a:t>4</a:t>
            </a:fld>
            <a:endParaRPr lang="en-US" altLang="zh-CN" dirty="0"/>
          </a:p>
        </p:txBody>
      </p:sp>
      <p:pic>
        <p:nvPicPr>
          <p:cNvPr id="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2286000"/>
            <a:ext cx="5922194" cy="4044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6781800" y="4114800"/>
            <a:ext cx="1752600" cy="369332"/>
          </a:xfrm>
          <a:prstGeom prst="rect">
            <a:avLst/>
          </a:prstGeom>
          <a:noFill/>
        </p:spPr>
        <p:txBody>
          <a:bodyPr wrap="square" rtlCol="0">
            <a:spAutoFit/>
          </a:bodyPr>
          <a:lstStyle/>
          <a:p>
            <a:r>
              <a:rPr lang="zh-TW" altLang="en-US" dirty="0" smtClean="0"/>
              <a:t>在内存计算</a:t>
            </a:r>
            <a:endParaRPr lang="en-US" dirty="0"/>
          </a:p>
        </p:txBody>
      </p:sp>
    </p:spTree>
    <p:extLst>
      <p:ext uri="{BB962C8B-B14F-4D97-AF65-F5344CB8AC3E}">
        <p14:creationId xmlns:p14="http://schemas.microsoft.com/office/powerpoint/2010/main" val="2847079754"/>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提纲</a:t>
            </a:r>
            <a:endParaRPr lang="en-US" dirty="0"/>
          </a:p>
        </p:txBody>
      </p:sp>
      <p:sp>
        <p:nvSpPr>
          <p:cNvPr id="3" name="Content Placeholder 2"/>
          <p:cNvSpPr>
            <a:spLocks noGrp="1"/>
          </p:cNvSpPr>
          <p:nvPr>
            <p:ph idx="1"/>
          </p:nvPr>
        </p:nvSpPr>
        <p:spPr/>
        <p:txBody>
          <a:bodyPr/>
          <a:lstStyle/>
          <a:p>
            <a:pPr>
              <a:lnSpc>
                <a:spcPct val="200000"/>
              </a:lnSpc>
              <a:buFont typeface="Wingdings" panose="05000000000000000000" pitchFamily="2" charset="2"/>
              <a:buChar char="Ø"/>
            </a:pPr>
            <a:r>
              <a:rPr lang="zh-CN" altLang="zh-CN" dirty="0" smtClean="0"/>
              <a:t>区块链</a:t>
            </a:r>
            <a:r>
              <a:rPr lang="zh-CN" altLang="en-US" dirty="0" smtClean="0"/>
              <a:t>是什么</a:t>
            </a:r>
            <a:endParaRPr lang="en-US" dirty="0" smtClean="0"/>
          </a:p>
          <a:p>
            <a:pPr>
              <a:lnSpc>
                <a:spcPct val="200000"/>
              </a:lnSpc>
              <a:buFont typeface="Wingdings" panose="05000000000000000000" pitchFamily="2" charset="2"/>
              <a:buChar char="Ø"/>
            </a:pPr>
            <a:r>
              <a:rPr lang="zh-CN" altLang="en-US" dirty="0"/>
              <a:t>我们为什么需要研究区块链</a:t>
            </a:r>
            <a:endParaRPr lang="en-US" altLang="zh-CN" dirty="0"/>
          </a:p>
          <a:p>
            <a:pPr>
              <a:lnSpc>
                <a:spcPct val="200000"/>
              </a:lnSpc>
              <a:buFont typeface="Wingdings" panose="05000000000000000000" pitchFamily="2" charset="2"/>
              <a:buChar char="Ø"/>
            </a:pPr>
            <a:r>
              <a:rPr lang="zh-CN" altLang="en-US" dirty="0"/>
              <a:t>区块链怎么应用于彩票系统</a:t>
            </a:r>
            <a:endParaRPr lang="en-US" dirty="0"/>
          </a:p>
          <a:p>
            <a:pPr>
              <a:lnSpc>
                <a:spcPct val="200000"/>
              </a:lnSpc>
              <a:buFont typeface="Wingdings" panose="05000000000000000000" pitchFamily="2" charset="2"/>
              <a:buChar char="Ø"/>
            </a:pPr>
            <a:r>
              <a:rPr lang="zh-CN" altLang="en-US" dirty="0">
                <a:solidFill>
                  <a:srgbClr val="FF0000"/>
                </a:solidFill>
              </a:rPr>
              <a:t>计算机学科如何研究区块链</a:t>
            </a:r>
            <a:endParaRPr lang="en-US" dirty="0">
              <a:solidFill>
                <a:srgbClr val="FF0000"/>
              </a:solidFill>
            </a:endParaRPr>
          </a:p>
        </p:txBody>
      </p:sp>
      <p:sp>
        <p:nvSpPr>
          <p:cNvPr id="4" name="Date Placeholder 3"/>
          <p:cNvSpPr>
            <a:spLocks noGrp="1"/>
          </p:cNvSpPr>
          <p:nvPr>
            <p:ph type="dt" sz="half" idx="10"/>
          </p:nvPr>
        </p:nvSpPr>
        <p:spPr/>
        <p:txBody>
          <a:bodyPr/>
          <a:lstStyle/>
          <a:p>
            <a:pPr>
              <a:defRPr/>
            </a:pPr>
            <a:endParaRPr lang="zh-CN" altLang="zh-CN"/>
          </a:p>
        </p:txBody>
      </p:sp>
      <p:sp>
        <p:nvSpPr>
          <p:cNvPr id="5" name="Slide Number Placeholder 4"/>
          <p:cNvSpPr>
            <a:spLocks noGrp="1"/>
          </p:cNvSpPr>
          <p:nvPr>
            <p:ph type="sldNum" sz="quarter" idx="12"/>
          </p:nvPr>
        </p:nvSpPr>
        <p:spPr/>
        <p:txBody>
          <a:bodyPr/>
          <a:lstStyle/>
          <a:p>
            <a:pPr>
              <a:defRPr/>
            </a:pPr>
            <a:fld id="{F1746AF0-E156-4589-89BB-A6BFDA58195B}" type="slidenum">
              <a:rPr lang="en-US" altLang="zh-CN" smtClean="0"/>
              <a:pPr>
                <a:defRPr/>
              </a:pPr>
              <a:t>40</a:t>
            </a:fld>
            <a:endParaRPr lang="en-US" altLang="zh-CN" dirty="0"/>
          </a:p>
        </p:txBody>
      </p:sp>
    </p:spTree>
    <p:extLst>
      <p:ext uri="{BB962C8B-B14F-4D97-AF65-F5344CB8AC3E}">
        <p14:creationId xmlns:p14="http://schemas.microsoft.com/office/powerpoint/2010/main" val="3058426660"/>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如果</a:t>
            </a:r>
            <a:r>
              <a:rPr lang="zh-CN" altLang="zh-CN" dirty="0" smtClean="0"/>
              <a:t>区块链</a:t>
            </a:r>
            <a:r>
              <a:rPr lang="zh-CN" altLang="en-US" dirty="0" smtClean="0"/>
              <a:t>是一种新的架构</a:t>
            </a:r>
            <a:endParaRPr lang="en-US" dirty="0"/>
          </a:p>
        </p:txBody>
      </p:sp>
      <p:sp>
        <p:nvSpPr>
          <p:cNvPr id="3" name="Content Placeholder 2"/>
          <p:cNvSpPr>
            <a:spLocks noGrp="1"/>
          </p:cNvSpPr>
          <p:nvPr>
            <p:ph idx="1"/>
          </p:nvPr>
        </p:nvSpPr>
        <p:spPr/>
        <p:txBody>
          <a:bodyPr/>
          <a:lstStyle/>
          <a:p>
            <a:r>
              <a:rPr lang="zh-CN" altLang="en-US" dirty="0" smtClean="0"/>
              <a:t>许多工作需要开展</a:t>
            </a:r>
            <a:endParaRPr lang="en-US" dirty="0" smtClean="0"/>
          </a:p>
          <a:p>
            <a:pPr lvl="1"/>
            <a:r>
              <a:rPr lang="zh-CN" altLang="en-US" dirty="0" smtClean="0">
                <a:solidFill>
                  <a:schemeClr val="tx1"/>
                </a:solidFill>
              </a:rPr>
              <a:t>查询处理如何实现</a:t>
            </a:r>
            <a:r>
              <a:rPr lang="en-US" dirty="0" smtClean="0">
                <a:solidFill>
                  <a:schemeClr val="tx1"/>
                </a:solidFill>
              </a:rPr>
              <a:t>?</a:t>
            </a:r>
          </a:p>
          <a:p>
            <a:pPr lvl="1"/>
            <a:r>
              <a:rPr lang="zh-CN" altLang="en-US" dirty="0" smtClean="0">
                <a:solidFill>
                  <a:schemeClr val="tx1"/>
                </a:solidFill>
              </a:rPr>
              <a:t>最优算法如何设计？</a:t>
            </a:r>
            <a:endParaRPr lang="en-US" altLang="zh-CN" dirty="0" smtClean="0">
              <a:solidFill>
                <a:schemeClr val="tx1"/>
              </a:solidFill>
            </a:endParaRPr>
          </a:p>
          <a:p>
            <a:pPr lvl="1"/>
            <a:r>
              <a:rPr lang="en-US" dirty="0" smtClean="0"/>
              <a:t>……</a:t>
            </a:r>
            <a:endParaRPr lang="en-US" dirty="0"/>
          </a:p>
        </p:txBody>
      </p:sp>
      <p:sp>
        <p:nvSpPr>
          <p:cNvPr id="4" name="Date Placeholder 3"/>
          <p:cNvSpPr>
            <a:spLocks noGrp="1"/>
          </p:cNvSpPr>
          <p:nvPr>
            <p:ph type="dt" sz="half" idx="10"/>
          </p:nvPr>
        </p:nvSpPr>
        <p:spPr/>
        <p:txBody>
          <a:bodyPr/>
          <a:lstStyle/>
          <a:p>
            <a:pPr>
              <a:defRPr/>
            </a:pPr>
            <a:endParaRPr lang="zh-CN" altLang="zh-CN"/>
          </a:p>
        </p:txBody>
      </p:sp>
      <p:sp>
        <p:nvSpPr>
          <p:cNvPr id="5" name="Slide Number Placeholder 4"/>
          <p:cNvSpPr>
            <a:spLocks noGrp="1"/>
          </p:cNvSpPr>
          <p:nvPr>
            <p:ph type="sldNum" sz="quarter" idx="12"/>
          </p:nvPr>
        </p:nvSpPr>
        <p:spPr/>
        <p:txBody>
          <a:bodyPr/>
          <a:lstStyle/>
          <a:p>
            <a:pPr>
              <a:defRPr/>
            </a:pPr>
            <a:fld id="{F1746AF0-E156-4589-89BB-A6BFDA58195B}" type="slidenum">
              <a:rPr lang="en-US" altLang="zh-CN" smtClean="0"/>
              <a:pPr>
                <a:defRPr/>
              </a:pPr>
              <a:t>41</a:t>
            </a:fld>
            <a:endParaRPr lang="en-US" altLang="zh-CN" dirty="0"/>
          </a:p>
        </p:txBody>
      </p:sp>
    </p:spTree>
    <p:extLst>
      <p:ext uri="{BB962C8B-B14F-4D97-AF65-F5344CB8AC3E}">
        <p14:creationId xmlns:p14="http://schemas.microsoft.com/office/powerpoint/2010/main" val="2486442342"/>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685800"/>
            <a:ext cx="8229600" cy="1066800"/>
          </a:xfrm>
        </p:spPr>
        <p:txBody>
          <a:bodyPr/>
          <a:lstStyle/>
          <a:p>
            <a:pPr eaLnBrk="1" hangingPunct="1"/>
            <a:r>
              <a:rPr lang="zh-CN" altLang="zh-CN" dirty="0"/>
              <a:t>区</a:t>
            </a:r>
            <a:r>
              <a:rPr lang="zh-CN" altLang="zh-CN" dirty="0" smtClean="0"/>
              <a:t>块链</a:t>
            </a:r>
            <a:r>
              <a:rPr lang="zh-CN" altLang="en-US" dirty="0" smtClean="0"/>
              <a:t>面临的科学问题</a:t>
            </a:r>
            <a:endParaRPr lang="en-US" altLang="zh-CN" dirty="0" smtClean="0">
              <a:ea typeface="宋体" panose="02010600030101010101" pitchFamily="2" charset="-122"/>
            </a:endParaRPr>
          </a:p>
        </p:txBody>
      </p:sp>
      <p:sp>
        <p:nvSpPr>
          <p:cNvPr id="6147" name="Rectangle 3"/>
          <p:cNvSpPr>
            <a:spLocks noGrp="1" noChangeArrowheads="1"/>
          </p:cNvSpPr>
          <p:nvPr>
            <p:ph idx="1"/>
          </p:nvPr>
        </p:nvSpPr>
        <p:spPr>
          <a:xfrm>
            <a:off x="457200" y="1752600"/>
            <a:ext cx="8229600" cy="4324350"/>
          </a:xfrm>
        </p:spPr>
        <p:txBody>
          <a:bodyPr/>
          <a:lstStyle/>
          <a:p>
            <a:pPr eaLnBrk="1" hangingPunct="1"/>
            <a:r>
              <a:rPr lang="zh-CN" altLang="zh-CN" sz="2400" dirty="0" smtClean="0"/>
              <a:t>区块链</a:t>
            </a:r>
            <a:r>
              <a:rPr lang="zh-CN" altLang="en-US" sz="2400" dirty="0" smtClean="0"/>
              <a:t>结构面临的挑战</a:t>
            </a:r>
            <a:endParaRPr lang="en-US" altLang="zh-CN" sz="2400" dirty="0"/>
          </a:p>
          <a:p>
            <a:pPr lvl="1" eaLnBrk="1" hangingPunct="1"/>
            <a:r>
              <a:rPr lang="zh-CN" altLang="en-US" sz="2000" dirty="0" smtClean="0">
                <a:solidFill>
                  <a:srgbClr val="000000"/>
                </a:solidFill>
              </a:rPr>
              <a:t>链式结构如何保证验证过程的高效性？</a:t>
            </a:r>
            <a:endParaRPr lang="en-US" altLang="zh-CN" sz="2000" dirty="0" smtClean="0">
              <a:solidFill>
                <a:srgbClr val="000000"/>
              </a:solidFill>
            </a:endParaRPr>
          </a:p>
          <a:p>
            <a:pPr lvl="1" eaLnBrk="1" hangingPunct="1"/>
            <a:r>
              <a:rPr lang="zh-CN" altLang="en-US" sz="2000" dirty="0" smtClean="0">
                <a:solidFill>
                  <a:srgbClr val="000000"/>
                </a:solidFill>
              </a:rPr>
              <a:t>构建</a:t>
            </a:r>
            <a:r>
              <a:rPr lang="zh-CN" altLang="zh-CN" sz="2000" dirty="0" smtClean="0">
                <a:solidFill>
                  <a:srgbClr val="000000"/>
                </a:solidFill>
              </a:rPr>
              <a:t>区块链</a:t>
            </a:r>
            <a:r>
              <a:rPr lang="zh-CN" altLang="en-US" sz="2000" dirty="0" smtClean="0">
                <a:solidFill>
                  <a:srgbClr val="000000"/>
                </a:solidFill>
              </a:rPr>
              <a:t>过程中如何实现安全性和可扩展性的统一？</a:t>
            </a:r>
            <a:endParaRPr lang="en-US" altLang="zh-CN" sz="2000" dirty="0" smtClean="0">
              <a:solidFill>
                <a:srgbClr val="000000"/>
              </a:solidFill>
            </a:endParaRPr>
          </a:p>
          <a:p>
            <a:pPr lvl="1" eaLnBrk="1" hangingPunct="1"/>
            <a:r>
              <a:rPr lang="en-US" altLang="zh-CN" sz="2000" dirty="0" smtClean="0">
                <a:solidFill>
                  <a:srgbClr val="000000"/>
                </a:solidFill>
              </a:rPr>
              <a:t>P2P</a:t>
            </a:r>
            <a:r>
              <a:rPr lang="zh-CN" altLang="en-US" sz="2000" dirty="0" smtClean="0">
                <a:solidFill>
                  <a:srgbClr val="000000"/>
                </a:solidFill>
              </a:rPr>
              <a:t>网络保证安全，与中心网络高效如何均衡？</a:t>
            </a:r>
            <a:endParaRPr lang="en-US" altLang="zh-CN" sz="2000" dirty="0" smtClean="0">
              <a:solidFill>
                <a:srgbClr val="000000"/>
              </a:solidFill>
            </a:endParaRPr>
          </a:p>
          <a:p>
            <a:pPr lvl="1" eaLnBrk="1" hangingPunct="1"/>
            <a:r>
              <a:rPr lang="zh-CN" altLang="en-US" sz="2000" dirty="0" smtClean="0">
                <a:solidFill>
                  <a:srgbClr val="000000"/>
                </a:solidFill>
              </a:rPr>
              <a:t>区块链中数据的存储和备份如何实现安全、可靠和高效？</a:t>
            </a:r>
            <a:endParaRPr lang="en-US" altLang="zh-CN" sz="2000" dirty="0" smtClean="0">
              <a:solidFill>
                <a:srgbClr val="000000"/>
              </a:solidFill>
            </a:endParaRPr>
          </a:p>
          <a:p>
            <a:pPr lvl="1" eaLnBrk="1" hangingPunct="1"/>
            <a:r>
              <a:rPr lang="zh-CN" altLang="en-US" sz="2000" dirty="0" smtClean="0">
                <a:solidFill>
                  <a:srgbClr val="000000"/>
                </a:solidFill>
              </a:rPr>
              <a:t>如何支撑更广泛的非交易事务应用？</a:t>
            </a:r>
            <a:endParaRPr lang="en-US" altLang="zh-CN" sz="2000" dirty="0" smtClean="0">
              <a:solidFill>
                <a:srgbClr val="000000"/>
              </a:solidFill>
            </a:endParaRPr>
          </a:p>
          <a:p>
            <a:pPr lvl="1" eaLnBrk="1" hangingPunct="1"/>
            <a:r>
              <a:rPr lang="en-US" altLang="zh-CN" sz="2000" dirty="0" smtClean="0"/>
              <a:t>……</a:t>
            </a:r>
          </a:p>
          <a:p>
            <a:pPr marL="365125" lvl="1" indent="-255588" eaLnBrk="1" hangingPunct="1">
              <a:buClr>
                <a:srgbClr val="A04DA3"/>
              </a:buClr>
              <a:buFont typeface="Georgia" panose="02040502050405020303" pitchFamily="18" charset="0"/>
              <a:buChar char="•"/>
            </a:pPr>
            <a:r>
              <a:rPr lang="zh-CN" altLang="zh-CN" sz="2400" dirty="0" smtClean="0">
                <a:solidFill>
                  <a:schemeClr val="tx1"/>
                </a:solidFill>
              </a:rPr>
              <a:t>区块链</a:t>
            </a:r>
            <a:r>
              <a:rPr lang="zh-CN" altLang="en-US" sz="2400" dirty="0">
                <a:solidFill>
                  <a:srgbClr val="000000"/>
                </a:solidFill>
              </a:rPr>
              <a:t>系统</a:t>
            </a:r>
            <a:r>
              <a:rPr lang="zh-CN" altLang="en-US" sz="2400" dirty="0" smtClean="0">
                <a:solidFill>
                  <a:schemeClr val="tx1"/>
                </a:solidFill>
              </a:rPr>
              <a:t>实现机制面临</a:t>
            </a:r>
            <a:r>
              <a:rPr lang="zh-CN" altLang="en-US" sz="2400" dirty="0">
                <a:solidFill>
                  <a:schemeClr val="tx1"/>
                </a:solidFill>
              </a:rPr>
              <a:t>的挑战</a:t>
            </a:r>
            <a:endParaRPr lang="en-US" altLang="zh-CN" sz="2400" dirty="0">
              <a:solidFill>
                <a:schemeClr val="tx1"/>
              </a:solidFill>
            </a:endParaRPr>
          </a:p>
          <a:p>
            <a:pPr lvl="1" eaLnBrk="1" hangingPunct="1"/>
            <a:r>
              <a:rPr lang="zh-CN" altLang="en-US" sz="2000" dirty="0" smtClean="0">
                <a:solidFill>
                  <a:srgbClr val="000000"/>
                </a:solidFill>
              </a:rPr>
              <a:t>高效一致性验证算法的设计与实现</a:t>
            </a:r>
            <a:endParaRPr lang="en-US" altLang="zh-CN" sz="2000" dirty="0" smtClean="0">
              <a:solidFill>
                <a:srgbClr val="000000"/>
              </a:solidFill>
            </a:endParaRPr>
          </a:p>
          <a:p>
            <a:pPr lvl="1" eaLnBrk="1" hangingPunct="1"/>
            <a:r>
              <a:rPr lang="zh-CN" altLang="en-US" sz="2000" smtClean="0">
                <a:solidFill>
                  <a:srgbClr val="000000"/>
                </a:solidFill>
              </a:rPr>
              <a:t>面向应用的事务应用结构设计与实现</a:t>
            </a:r>
            <a:r>
              <a:rPr lang="zh-CN" altLang="en-US" sz="2000" dirty="0" smtClean="0">
                <a:solidFill>
                  <a:srgbClr val="000000"/>
                </a:solidFill>
              </a:rPr>
              <a:t>，便于存储、查询与处理</a:t>
            </a:r>
            <a:endParaRPr lang="en-US" altLang="zh-CN" sz="2000" dirty="0" smtClean="0">
              <a:solidFill>
                <a:srgbClr val="000000"/>
              </a:solidFill>
            </a:endParaRPr>
          </a:p>
          <a:p>
            <a:pPr lvl="1" eaLnBrk="1" hangingPunct="1"/>
            <a:r>
              <a:rPr lang="zh-CN" altLang="en-US" sz="2000" dirty="0" smtClean="0">
                <a:solidFill>
                  <a:srgbClr val="000000"/>
                </a:solidFill>
              </a:rPr>
              <a:t>加密、签名等安全验证机制的选择、设计与实现</a:t>
            </a:r>
            <a:endParaRPr lang="en-US" altLang="zh-CN" sz="2000" dirty="0" smtClean="0">
              <a:solidFill>
                <a:srgbClr val="000000"/>
              </a:solidFill>
            </a:endParaRPr>
          </a:p>
          <a:p>
            <a:pPr lvl="1" eaLnBrk="1" hangingPunct="1"/>
            <a:r>
              <a:rPr lang="zh-CN" altLang="en-US" sz="2000" dirty="0" smtClean="0">
                <a:solidFill>
                  <a:srgbClr val="000000"/>
                </a:solidFill>
              </a:rPr>
              <a:t>与云计算、物联网等平台的融合</a:t>
            </a:r>
            <a:endParaRPr lang="en-US" altLang="zh-CN" sz="2000" dirty="0">
              <a:solidFill>
                <a:srgbClr val="000000"/>
              </a:solidFill>
            </a:endParaRPr>
          </a:p>
          <a:p>
            <a:pPr marL="365125" lvl="1" indent="-255588" eaLnBrk="1" hangingPunct="1">
              <a:buClr>
                <a:srgbClr val="A04DA3"/>
              </a:buClr>
              <a:buFont typeface="Georgia" panose="02040502050405020303" pitchFamily="18" charset="0"/>
              <a:buChar char="•"/>
            </a:pPr>
            <a:endParaRPr lang="en-US" altLang="zh-CN" sz="2400" dirty="0">
              <a:solidFill>
                <a:schemeClr val="tx1"/>
              </a:solidFill>
            </a:endParaRPr>
          </a:p>
        </p:txBody>
      </p:sp>
      <p:sp>
        <p:nvSpPr>
          <p:cNvPr id="2" name="Date Placeholder 1"/>
          <p:cNvSpPr>
            <a:spLocks noGrp="1"/>
          </p:cNvSpPr>
          <p:nvPr>
            <p:ph type="dt" sz="half" idx="10"/>
          </p:nvPr>
        </p:nvSpPr>
        <p:spPr/>
        <p:txBody>
          <a:bodyPr/>
          <a:lstStyle/>
          <a:p>
            <a:pPr>
              <a:defRPr/>
            </a:pPr>
            <a:endParaRPr lang="zh-CN" altLang="zh-CN"/>
          </a:p>
        </p:txBody>
      </p:sp>
      <p:sp>
        <p:nvSpPr>
          <p:cNvPr id="3" name="Slide Number Placeholder 2"/>
          <p:cNvSpPr>
            <a:spLocks noGrp="1"/>
          </p:cNvSpPr>
          <p:nvPr>
            <p:ph type="sldNum" sz="quarter" idx="12"/>
          </p:nvPr>
        </p:nvSpPr>
        <p:spPr/>
        <p:txBody>
          <a:bodyPr/>
          <a:lstStyle/>
          <a:p>
            <a:pPr>
              <a:defRPr/>
            </a:pPr>
            <a:fld id="{F1746AF0-E156-4589-89BB-A6BFDA58195B}" type="slidenum">
              <a:rPr lang="en-US" altLang="zh-CN" smtClean="0"/>
              <a:pPr>
                <a:defRPr/>
              </a:pPr>
              <a:t>42</a:t>
            </a:fld>
            <a:endParaRPr lang="en-US" altLang="zh-CN" dirty="0"/>
          </a:p>
        </p:txBody>
      </p:sp>
    </p:spTree>
    <p:extLst>
      <p:ext uri="{BB962C8B-B14F-4D97-AF65-F5344CB8AC3E}">
        <p14:creationId xmlns:p14="http://schemas.microsoft.com/office/powerpoint/2010/main" val="543507812"/>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685800"/>
            <a:ext cx="8229600" cy="1066800"/>
          </a:xfrm>
        </p:spPr>
        <p:txBody>
          <a:bodyPr/>
          <a:lstStyle/>
          <a:p>
            <a:pPr eaLnBrk="1" hangingPunct="1"/>
            <a:r>
              <a:rPr lang="zh-CN" altLang="zh-CN" dirty="0"/>
              <a:t>区</a:t>
            </a:r>
            <a:r>
              <a:rPr lang="zh-CN" altLang="zh-CN" dirty="0" smtClean="0"/>
              <a:t>块链</a:t>
            </a:r>
            <a:r>
              <a:rPr lang="zh-CN" altLang="en-US" dirty="0" smtClean="0"/>
              <a:t>面临的科学问题</a:t>
            </a:r>
            <a:endParaRPr lang="en-US" altLang="zh-CN" dirty="0" smtClean="0">
              <a:ea typeface="宋体" panose="02010600030101010101" pitchFamily="2" charset="-122"/>
            </a:endParaRPr>
          </a:p>
        </p:txBody>
      </p:sp>
      <p:sp>
        <p:nvSpPr>
          <p:cNvPr id="6147" name="Rectangle 3"/>
          <p:cNvSpPr>
            <a:spLocks noGrp="1" noChangeArrowheads="1"/>
          </p:cNvSpPr>
          <p:nvPr>
            <p:ph idx="1"/>
          </p:nvPr>
        </p:nvSpPr>
        <p:spPr>
          <a:xfrm>
            <a:off x="457200" y="1752600"/>
            <a:ext cx="8229600" cy="4324350"/>
          </a:xfrm>
        </p:spPr>
        <p:txBody>
          <a:bodyPr/>
          <a:lstStyle/>
          <a:p>
            <a:pPr eaLnBrk="1" hangingPunct="1"/>
            <a:r>
              <a:rPr lang="zh-CN" altLang="zh-CN" sz="2400" dirty="0" smtClean="0"/>
              <a:t>区块链</a:t>
            </a:r>
            <a:r>
              <a:rPr lang="zh-CN" altLang="en-US" sz="2400" dirty="0" smtClean="0"/>
              <a:t>应用面临的挑战</a:t>
            </a:r>
            <a:endParaRPr lang="en-US" altLang="zh-CN" sz="2400" dirty="0"/>
          </a:p>
          <a:p>
            <a:pPr lvl="1" eaLnBrk="1" hangingPunct="1"/>
            <a:r>
              <a:rPr lang="zh-CN" altLang="en-US" sz="2000" dirty="0" smtClean="0">
                <a:solidFill>
                  <a:srgbClr val="000000"/>
                </a:solidFill>
              </a:rPr>
              <a:t>如何与现有的数据库技术、应用系统实现融合？</a:t>
            </a:r>
            <a:endParaRPr lang="en-US" altLang="zh-CN" sz="2000" dirty="0" smtClean="0">
              <a:solidFill>
                <a:srgbClr val="000000"/>
              </a:solidFill>
            </a:endParaRPr>
          </a:p>
          <a:p>
            <a:pPr lvl="1" eaLnBrk="1" hangingPunct="1"/>
            <a:r>
              <a:rPr lang="zh-CN" altLang="en-US" sz="2000" dirty="0" smtClean="0">
                <a:solidFill>
                  <a:srgbClr val="000000"/>
                </a:solidFill>
              </a:rPr>
              <a:t>特定应用所需</a:t>
            </a:r>
            <a:r>
              <a:rPr lang="en-US" altLang="zh-CN" sz="2000" dirty="0" smtClean="0">
                <a:solidFill>
                  <a:srgbClr val="000000"/>
                </a:solidFill>
              </a:rPr>
              <a:t>Transactions</a:t>
            </a:r>
            <a:r>
              <a:rPr lang="zh-CN" altLang="en-US" sz="2000" dirty="0" smtClean="0">
                <a:solidFill>
                  <a:srgbClr val="000000"/>
                </a:solidFill>
              </a:rPr>
              <a:t>的设计与实现？</a:t>
            </a:r>
            <a:endParaRPr lang="en-US" altLang="zh-CN" sz="2000" dirty="0" smtClean="0">
              <a:solidFill>
                <a:srgbClr val="000000"/>
              </a:solidFill>
            </a:endParaRPr>
          </a:p>
          <a:p>
            <a:pPr lvl="1" eaLnBrk="1" hangingPunct="1"/>
            <a:r>
              <a:rPr lang="zh-CN" altLang="zh-CN" sz="2000" dirty="0" smtClean="0">
                <a:solidFill>
                  <a:srgbClr val="000000"/>
                </a:solidFill>
              </a:rPr>
              <a:t>区块链</a:t>
            </a:r>
            <a:r>
              <a:rPr lang="zh-CN" altLang="en-US" sz="2000" dirty="0" smtClean="0">
                <a:solidFill>
                  <a:srgbClr val="000000"/>
                </a:solidFill>
              </a:rPr>
              <a:t>系统的部署？</a:t>
            </a:r>
            <a:endParaRPr lang="en-US" altLang="zh-CN" sz="2000" dirty="0" smtClean="0">
              <a:solidFill>
                <a:srgbClr val="000000"/>
              </a:solidFill>
            </a:endParaRPr>
          </a:p>
          <a:p>
            <a:pPr lvl="1" eaLnBrk="1" hangingPunct="1"/>
            <a:r>
              <a:rPr lang="zh-CN" altLang="zh-CN" sz="2000" dirty="0" smtClean="0">
                <a:solidFill>
                  <a:srgbClr val="000000"/>
                </a:solidFill>
              </a:rPr>
              <a:t>区块链</a:t>
            </a:r>
            <a:r>
              <a:rPr lang="zh-CN" altLang="en-US" sz="2000" dirty="0" smtClean="0">
                <a:solidFill>
                  <a:srgbClr val="000000"/>
                </a:solidFill>
              </a:rPr>
              <a:t>系统应用开发环境的设计与实现？</a:t>
            </a:r>
            <a:endParaRPr lang="en-US" altLang="zh-CN" sz="2000" dirty="0" smtClean="0">
              <a:solidFill>
                <a:srgbClr val="000000"/>
              </a:solidFill>
            </a:endParaRPr>
          </a:p>
          <a:p>
            <a:pPr lvl="1" eaLnBrk="1" hangingPunct="1"/>
            <a:r>
              <a:rPr lang="zh-CN" altLang="en-US" sz="2000" dirty="0" smtClean="0">
                <a:solidFill>
                  <a:srgbClr val="000000"/>
                </a:solidFill>
              </a:rPr>
              <a:t>开放、可升级、高可扩展</a:t>
            </a:r>
            <a:r>
              <a:rPr lang="zh-CN" altLang="zh-CN" sz="2000" dirty="0" smtClean="0">
                <a:solidFill>
                  <a:srgbClr val="000000"/>
                </a:solidFill>
              </a:rPr>
              <a:t>区块链</a:t>
            </a:r>
            <a:r>
              <a:rPr lang="zh-CN" altLang="en-US" sz="2000" dirty="0" smtClean="0">
                <a:solidFill>
                  <a:srgbClr val="000000"/>
                </a:solidFill>
              </a:rPr>
              <a:t>系统架构规划、设计与实现？</a:t>
            </a:r>
            <a:endParaRPr lang="en-US" altLang="zh-CN" sz="2000" dirty="0" smtClean="0">
              <a:solidFill>
                <a:srgbClr val="000000"/>
              </a:solidFill>
            </a:endParaRPr>
          </a:p>
          <a:p>
            <a:pPr lvl="1" eaLnBrk="1" hangingPunct="1"/>
            <a:r>
              <a:rPr lang="zh-CN" altLang="en-US" sz="2000" dirty="0">
                <a:solidFill>
                  <a:srgbClr val="000000"/>
                </a:solidFill>
              </a:rPr>
              <a:t>区</a:t>
            </a:r>
            <a:r>
              <a:rPr lang="zh-CN" altLang="en-US" sz="2000" dirty="0" smtClean="0">
                <a:solidFill>
                  <a:srgbClr val="000000"/>
                </a:solidFill>
              </a:rPr>
              <a:t>块链应用系统的功能设计与接入实现？</a:t>
            </a:r>
            <a:endParaRPr lang="en-US" altLang="zh-CN" sz="2000" dirty="0" smtClean="0">
              <a:solidFill>
                <a:srgbClr val="000000"/>
              </a:solidFill>
            </a:endParaRPr>
          </a:p>
          <a:p>
            <a:pPr lvl="1" eaLnBrk="1" hangingPunct="1"/>
            <a:r>
              <a:rPr lang="zh-CN" altLang="en-US" sz="2000" dirty="0" smtClean="0">
                <a:solidFill>
                  <a:srgbClr val="000000"/>
                </a:solidFill>
              </a:rPr>
              <a:t>试点应用选择，测试系统的开发、调试？</a:t>
            </a:r>
            <a:endParaRPr lang="en-US" altLang="zh-CN" sz="2000" dirty="0" smtClean="0">
              <a:solidFill>
                <a:srgbClr val="000000"/>
              </a:solidFill>
            </a:endParaRPr>
          </a:p>
          <a:p>
            <a:pPr lvl="1" eaLnBrk="1" hangingPunct="1"/>
            <a:r>
              <a:rPr lang="en-US" altLang="zh-CN" sz="2000" dirty="0" smtClean="0"/>
              <a:t>……</a:t>
            </a:r>
          </a:p>
          <a:p>
            <a:pPr lvl="1" eaLnBrk="1" hangingPunct="1"/>
            <a:endParaRPr lang="en-US" altLang="zh-CN" sz="2000" dirty="0" smtClean="0"/>
          </a:p>
          <a:p>
            <a:pPr marL="365125" lvl="1" indent="-255588" eaLnBrk="1" hangingPunct="1">
              <a:buClr>
                <a:srgbClr val="A04DA3"/>
              </a:buClr>
              <a:buFont typeface="Georgia" panose="02040502050405020303" pitchFamily="18" charset="0"/>
              <a:buChar char="•"/>
            </a:pPr>
            <a:endParaRPr lang="en-US" altLang="zh-CN" sz="2400" dirty="0">
              <a:solidFill>
                <a:schemeClr val="tx1"/>
              </a:solidFill>
            </a:endParaRPr>
          </a:p>
        </p:txBody>
      </p:sp>
      <p:sp>
        <p:nvSpPr>
          <p:cNvPr id="2" name="Date Placeholder 1"/>
          <p:cNvSpPr>
            <a:spLocks noGrp="1"/>
          </p:cNvSpPr>
          <p:nvPr>
            <p:ph type="dt" sz="half" idx="10"/>
          </p:nvPr>
        </p:nvSpPr>
        <p:spPr/>
        <p:txBody>
          <a:bodyPr/>
          <a:lstStyle/>
          <a:p>
            <a:pPr>
              <a:defRPr/>
            </a:pPr>
            <a:endParaRPr lang="zh-CN" altLang="zh-CN"/>
          </a:p>
        </p:txBody>
      </p:sp>
      <p:sp>
        <p:nvSpPr>
          <p:cNvPr id="3" name="Slide Number Placeholder 2"/>
          <p:cNvSpPr>
            <a:spLocks noGrp="1"/>
          </p:cNvSpPr>
          <p:nvPr>
            <p:ph type="sldNum" sz="quarter" idx="12"/>
          </p:nvPr>
        </p:nvSpPr>
        <p:spPr/>
        <p:txBody>
          <a:bodyPr/>
          <a:lstStyle/>
          <a:p>
            <a:pPr>
              <a:defRPr/>
            </a:pPr>
            <a:fld id="{F1746AF0-E156-4589-89BB-A6BFDA58195B}" type="slidenum">
              <a:rPr lang="en-US" altLang="zh-CN" smtClean="0"/>
              <a:pPr>
                <a:defRPr/>
              </a:pPr>
              <a:t>43</a:t>
            </a:fld>
            <a:endParaRPr lang="en-US" altLang="zh-CN" dirty="0"/>
          </a:p>
        </p:txBody>
      </p:sp>
    </p:spTree>
    <p:extLst>
      <p:ext uri="{BB962C8B-B14F-4D97-AF65-F5344CB8AC3E}">
        <p14:creationId xmlns:p14="http://schemas.microsoft.com/office/powerpoint/2010/main" val="1906075283"/>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685800"/>
            <a:ext cx="8229600" cy="1066800"/>
          </a:xfrm>
        </p:spPr>
        <p:txBody>
          <a:bodyPr/>
          <a:lstStyle/>
          <a:p>
            <a:pPr eaLnBrk="1" hangingPunct="1"/>
            <a:r>
              <a:rPr lang="zh-CN" altLang="en-US" dirty="0" smtClean="0"/>
              <a:t>公共服务</a:t>
            </a:r>
            <a:r>
              <a:rPr lang="zh-CN" altLang="zh-CN" dirty="0" smtClean="0"/>
              <a:t>区块链</a:t>
            </a:r>
            <a:r>
              <a:rPr lang="zh-CN" altLang="en-US" dirty="0" smtClean="0"/>
              <a:t>系统工作构想</a:t>
            </a:r>
            <a:endParaRPr lang="en-US" altLang="zh-CN" dirty="0" smtClean="0">
              <a:ea typeface="宋体" panose="02010600030101010101" pitchFamily="2" charset="-122"/>
            </a:endParaRPr>
          </a:p>
        </p:txBody>
      </p:sp>
      <p:sp>
        <p:nvSpPr>
          <p:cNvPr id="6147" name="Rectangle 3"/>
          <p:cNvSpPr>
            <a:spLocks noGrp="1" noChangeArrowheads="1"/>
          </p:cNvSpPr>
          <p:nvPr>
            <p:ph idx="1"/>
          </p:nvPr>
        </p:nvSpPr>
        <p:spPr>
          <a:xfrm>
            <a:off x="457200" y="1752600"/>
            <a:ext cx="8229600" cy="4324350"/>
          </a:xfrm>
        </p:spPr>
        <p:txBody>
          <a:bodyPr/>
          <a:lstStyle/>
          <a:p>
            <a:pPr eaLnBrk="1" hangingPunct="1"/>
            <a:r>
              <a:rPr lang="zh-CN" altLang="en-US" sz="2400" dirty="0" smtClean="0"/>
              <a:t>应用选择</a:t>
            </a:r>
            <a:endParaRPr lang="en-US" altLang="zh-CN" sz="2400" dirty="0"/>
          </a:p>
          <a:p>
            <a:pPr lvl="1" eaLnBrk="1" hangingPunct="1"/>
            <a:r>
              <a:rPr lang="zh-CN" altLang="en-US" sz="2000" dirty="0" smtClean="0">
                <a:solidFill>
                  <a:schemeClr val="tx1"/>
                </a:solidFill>
              </a:rPr>
              <a:t>彩票系统</a:t>
            </a:r>
            <a:endParaRPr lang="en-US" altLang="zh-CN" sz="2000" dirty="0" smtClean="0">
              <a:solidFill>
                <a:schemeClr val="tx1"/>
              </a:solidFill>
            </a:endParaRPr>
          </a:p>
          <a:p>
            <a:pPr lvl="1" eaLnBrk="1" hangingPunct="1"/>
            <a:r>
              <a:rPr lang="zh-CN" altLang="en-US" sz="2000" dirty="0" smtClean="0">
                <a:solidFill>
                  <a:schemeClr val="tx1"/>
                </a:solidFill>
              </a:rPr>
              <a:t>银行记账、查询服务</a:t>
            </a:r>
            <a:endParaRPr lang="en-US" altLang="zh-CN" sz="2000" dirty="0" smtClean="0">
              <a:solidFill>
                <a:schemeClr val="tx1"/>
              </a:solidFill>
            </a:endParaRPr>
          </a:p>
          <a:p>
            <a:pPr lvl="1" eaLnBrk="1" hangingPunct="1"/>
            <a:r>
              <a:rPr lang="zh-CN" altLang="en-US" sz="2000" dirty="0" smtClean="0">
                <a:solidFill>
                  <a:schemeClr val="tx1"/>
                </a:solidFill>
              </a:rPr>
              <a:t>证卷系统</a:t>
            </a:r>
            <a:endParaRPr lang="en-US" altLang="zh-CN" sz="2000" dirty="0" smtClean="0">
              <a:solidFill>
                <a:schemeClr val="tx1"/>
              </a:solidFill>
            </a:endParaRPr>
          </a:p>
          <a:p>
            <a:pPr lvl="1" eaLnBrk="1" hangingPunct="1"/>
            <a:r>
              <a:rPr lang="zh-CN" altLang="en-US" sz="2000" dirty="0" smtClean="0">
                <a:solidFill>
                  <a:schemeClr val="tx1"/>
                </a:solidFill>
              </a:rPr>
              <a:t>电子发行</a:t>
            </a:r>
            <a:endParaRPr lang="en-US" altLang="zh-CN" sz="2000" dirty="0" smtClean="0">
              <a:solidFill>
                <a:schemeClr val="tx1"/>
              </a:solidFill>
            </a:endParaRPr>
          </a:p>
          <a:p>
            <a:pPr lvl="1" eaLnBrk="1" hangingPunct="1"/>
            <a:r>
              <a:rPr lang="zh-CN" altLang="en-US" sz="2000" dirty="0" smtClean="0">
                <a:solidFill>
                  <a:schemeClr val="tx1"/>
                </a:solidFill>
              </a:rPr>
              <a:t>版权保护、识别</a:t>
            </a:r>
            <a:endParaRPr lang="en-US" altLang="zh-CN" sz="2000" dirty="0" smtClean="0">
              <a:solidFill>
                <a:schemeClr val="tx1"/>
              </a:solidFill>
            </a:endParaRPr>
          </a:p>
          <a:p>
            <a:pPr lvl="1" eaLnBrk="1" hangingPunct="1"/>
            <a:r>
              <a:rPr lang="en-US" altLang="zh-CN" sz="2000" dirty="0" smtClean="0"/>
              <a:t>……</a:t>
            </a:r>
          </a:p>
          <a:p>
            <a:pPr marL="365125" lvl="1" indent="-255588" eaLnBrk="1" hangingPunct="1">
              <a:buClr>
                <a:srgbClr val="A04DA3"/>
              </a:buClr>
              <a:buFont typeface="Georgia" panose="02040502050405020303" pitchFamily="18" charset="0"/>
              <a:buChar char="•"/>
            </a:pPr>
            <a:r>
              <a:rPr lang="zh-CN" altLang="en-US" sz="2400" dirty="0" smtClean="0">
                <a:solidFill>
                  <a:schemeClr val="tx1"/>
                </a:solidFill>
              </a:rPr>
              <a:t>理论研究</a:t>
            </a:r>
            <a:endParaRPr lang="en-US" altLang="zh-CN" sz="2400" dirty="0">
              <a:solidFill>
                <a:schemeClr val="tx1"/>
              </a:solidFill>
            </a:endParaRPr>
          </a:p>
          <a:p>
            <a:pPr lvl="1" eaLnBrk="1" hangingPunct="1"/>
            <a:r>
              <a:rPr lang="zh-CN" altLang="en-US" sz="2000" dirty="0" smtClean="0">
                <a:solidFill>
                  <a:srgbClr val="000000"/>
                </a:solidFill>
              </a:rPr>
              <a:t>混杂的支撑网络设计</a:t>
            </a:r>
            <a:endParaRPr lang="en-US" altLang="zh-CN" sz="2000" dirty="0" smtClean="0">
              <a:solidFill>
                <a:srgbClr val="000000"/>
              </a:solidFill>
            </a:endParaRPr>
          </a:p>
          <a:p>
            <a:pPr lvl="1" eaLnBrk="1" hangingPunct="1"/>
            <a:r>
              <a:rPr lang="zh-CN" altLang="en-US" sz="2000" dirty="0" smtClean="0">
                <a:solidFill>
                  <a:srgbClr val="000000"/>
                </a:solidFill>
              </a:rPr>
              <a:t>高效一致性验证算法设计</a:t>
            </a:r>
            <a:endParaRPr lang="en-US" altLang="zh-CN" sz="2000" dirty="0" smtClean="0">
              <a:solidFill>
                <a:srgbClr val="000000"/>
              </a:solidFill>
            </a:endParaRPr>
          </a:p>
          <a:p>
            <a:pPr lvl="1" eaLnBrk="1" hangingPunct="1"/>
            <a:r>
              <a:rPr lang="zh-CN" altLang="en-US" sz="2000" dirty="0" smtClean="0">
                <a:solidFill>
                  <a:srgbClr val="000000"/>
                </a:solidFill>
              </a:rPr>
              <a:t>特定应用的</a:t>
            </a:r>
            <a:r>
              <a:rPr lang="en-US" altLang="zh-CN" sz="2000" dirty="0" smtClean="0">
                <a:solidFill>
                  <a:srgbClr val="000000"/>
                </a:solidFill>
              </a:rPr>
              <a:t>Transactions</a:t>
            </a:r>
            <a:r>
              <a:rPr lang="zh-CN" altLang="en-US" sz="2000" dirty="0" smtClean="0">
                <a:solidFill>
                  <a:srgbClr val="000000"/>
                </a:solidFill>
              </a:rPr>
              <a:t>与</a:t>
            </a:r>
            <a:r>
              <a:rPr lang="en-US" altLang="zh-CN" sz="2000" dirty="0" smtClean="0">
                <a:solidFill>
                  <a:srgbClr val="000000"/>
                </a:solidFill>
              </a:rPr>
              <a:t>Block</a:t>
            </a:r>
            <a:r>
              <a:rPr lang="zh-CN" altLang="en-US" sz="2000" dirty="0" smtClean="0">
                <a:solidFill>
                  <a:srgbClr val="000000"/>
                </a:solidFill>
              </a:rPr>
              <a:t>结构设计</a:t>
            </a:r>
            <a:endParaRPr lang="en-US" altLang="zh-CN" sz="2000" dirty="0" smtClean="0">
              <a:solidFill>
                <a:srgbClr val="000000"/>
              </a:solidFill>
            </a:endParaRPr>
          </a:p>
          <a:p>
            <a:pPr lvl="1" eaLnBrk="1" hangingPunct="1"/>
            <a:r>
              <a:rPr lang="zh-CN" altLang="en-US" sz="2000" dirty="0" smtClean="0">
                <a:solidFill>
                  <a:srgbClr val="000000"/>
                </a:solidFill>
              </a:rPr>
              <a:t>数据的高效冗余存储算法设计</a:t>
            </a:r>
            <a:endParaRPr lang="en-US" altLang="zh-CN" sz="2000" dirty="0" smtClean="0">
              <a:solidFill>
                <a:srgbClr val="000000"/>
              </a:solidFill>
            </a:endParaRPr>
          </a:p>
          <a:p>
            <a:pPr lvl="1" eaLnBrk="1" hangingPunct="1"/>
            <a:r>
              <a:rPr lang="en-US" altLang="zh-CN" sz="2000" dirty="0" smtClean="0"/>
              <a:t>……</a:t>
            </a:r>
          </a:p>
          <a:p>
            <a:pPr lvl="1" eaLnBrk="1" hangingPunct="1"/>
            <a:endParaRPr lang="en-US" altLang="zh-CN" sz="2000" dirty="0" smtClean="0"/>
          </a:p>
          <a:p>
            <a:pPr marL="365125" lvl="1" indent="-255588" eaLnBrk="1" hangingPunct="1">
              <a:buClr>
                <a:srgbClr val="A04DA3"/>
              </a:buClr>
              <a:buFont typeface="Georgia" panose="02040502050405020303" pitchFamily="18" charset="0"/>
              <a:buChar char="•"/>
            </a:pPr>
            <a:endParaRPr lang="en-US" altLang="zh-CN" sz="2400" dirty="0">
              <a:solidFill>
                <a:schemeClr val="tx1"/>
              </a:solidFill>
            </a:endParaRPr>
          </a:p>
        </p:txBody>
      </p:sp>
      <p:sp>
        <p:nvSpPr>
          <p:cNvPr id="2" name="Date Placeholder 1"/>
          <p:cNvSpPr>
            <a:spLocks noGrp="1"/>
          </p:cNvSpPr>
          <p:nvPr>
            <p:ph type="dt" sz="half" idx="10"/>
          </p:nvPr>
        </p:nvSpPr>
        <p:spPr/>
        <p:txBody>
          <a:bodyPr/>
          <a:lstStyle/>
          <a:p>
            <a:pPr>
              <a:defRPr/>
            </a:pPr>
            <a:endParaRPr lang="zh-CN" altLang="zh-CN"/>
          </a:p>
        </p:txBody>
      </p:sp>
      <p:sp>
        <p:nvSpPr>
          <p:cNvPr id="3" name="Slide Number Placeholder 2"/>
          <p:cNvSpPr>
            <a:spLocks noGrp="1"/>
          </p:cNvSpPr>
          <p:nvPr>
            <p:ph type="sldNum" sz="quarter" idx="12"/>
          </p:nvPr>
        </p:nvSpPr>
        <p:spPr/>
        <p:txBody>
          <a:bodyPr/>
          <a:lstStyle/>
          <a:p>
            <a:pPr>
              <a:defRPr/>
            </a:pPr>
            <a:fld id="{F1746AF0-E156-4589-89BB-A6BFDA58195B}" type="slidenum">
              <a:rPr lang="en-US" altLang="zh-CN" smtClean="0"/>
              <a:pPr>
                <a:defRPr/>
              </a:pPr>
              <a:t>44</a:t>
            </a:fld>
            <a:endParaRPr lang="en-US" altLang="zh-CN" dirty="0"/>
          </a:p>
        </p:txBody>
      </p:sp>
    </p:spTree>
    <p:extLst>
      <p:ext uri="{BB962C8B-B14F-4D97-AF65-F5344CB8AC3E}">
        <p14:creationId xmlns:p14="http://schemas.microsoft.com/office/powerpoint/2010/main" val="2396909033"/>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81000" y="2971800"/>
            <a:ext cx="8229600" cy="1066800"/>
          </a:xfrm>
        </p:spPr>
        <p:txBody>
          <a:bodyPr/>
          <a:lstStyle/>
          <a:p>
            <a:pPr algn="ctr" eaLnBrk="1" hangingPunct="1"/>
            <a:r>
              <a:rPr lang="zh-TW" altLang="en-US" dirty="0" smtClean="0">
                <a:ea typeface="宋体" panose="02010600030101010101" pitchFamily="2" charset="-122"/>
              </a:rPr>
              <a:t>多谢</a:t>
            </a:r>
            <a:r>
              <a:rPr lang="en-US" altLang="zh-CN" dirty="0" smtClean="0">
                <a:ea typeface="宋体" panose="02010600030101010101" pitchFamily="2" charset="-122"/>
              </a:rPr>
              <a:t>!</a:t>
            </a:r>
          </a:p>
        </p:txBody>
      </p:sp>
      <p:sp>
        <p:nvSpPr>
          <p:cNvPr id="2" name="Date Placeholder 1"/>
          <p:cNvSpPr>
            <a:spLocks noGrp="1"/>
          </p:cNvSpPr>
          <p:nvPr>
            <p:ph type="dt" sz="half" idx="10"/>
          </p:nvPr>
        </p:nvSpPr>
        <p:spPr/>
        <p:txBody>
          <a:bodyPr/>
          <a:lstStyle/>
          <a:p>
            <a:pPr>
              <a:defRPr/>
            </a:pPr>
            <a:endParaRPr lang="zh-CN" altLang="zh-CN"/>
          </a:p>
        </p:txBody>
      </p:sp>
      <p:sp>
        <p:nvSpPr>
          <p:cNvPr id="3" name="Slide Number Placeholder 2"/>
          <p:cNvSpPr>
            <a:spLocks noGrp="1"/>
          </p:cNvSpPr>
          <p:nvPr>
            <p:ph type="sldNum" sz="quarter" idx="12"/>
          </p:nvPr>
        </p:nvSpPr>
        <p:spPr/>
        <p:txBody>
          <a:bodyPr/>
          <a:lstStyle/>
          <a:p>
            <a:pPr>
              <a:defRPr/>
            </a:pPr>
            <a:fld id="{F1746AF0-E156-4589-89BB-A6BFDA58195B}" type="slidenum">
              <a:rPr lang="en-US" altLang="zh-CN" smtClean="0"/>
              <a:pPr>
                <a:defRPr/>
              </a:pPr>
              <a:t>45</a:t>
            </a:fld>
            <a:endParaRPr lang="en-US" altLang="zh-CN" dirty="0"/>
          </a:p>
        </p:txBody>
      </p:sp>
    </p:spTree>
    <p:extLst>
      <p:ext uri="{BB962C8B-B14F-4D97-AF65-F5344CB8AC3E}">
        <p14:creationId xmlns:p14="http://schemas.microsoft.com/office/powerpoint/2010/main" val="1407814014"/>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685800"/>
            <a:ext cx="8229600" cy="1066800"/>
          </a:xfrm>
        </p:spPr>
        <p:txBody>
          <a:bodyPr/>
          <a:lstStyle/>
          <a:p>
            <a:pPr eaLnBrk="1" hangingPunct="1"/>
            <a:r>
              <a:rPr lang="zh-CN" altLang="en-US" dirty="0" smtClean="0"/>
              <a:t>公共服务</a:t>
            </a:r>
            <a:r>
              <a:rPr lang="zh-CN" altLang="zh-CN" dirty="0" smtClean="0"/>
              <a:t>区块链</a:t>
            </a:r>
            <a:r>
              <a:rPr lang="zh-CN" altLang="en-US" dirty="0" smtClean="0"/>
              <a:t>系统工作构想</a:t>
            </a:r>
            <a:endParaRPr lang="en-US" altLang="zh-CN" dirty="0" smtClean="0">
              <a:ea typeface="宋体" panose="02010600030101010101" pitchFamily="2" charset="-122"/>
            </a:endParaRPr>
          </a:p>
        </p:txBody>
      </p:sp>
      <p:sp>
        <p:nvSpPr>
          <p:cNvPr id="6147" name="Rectangle 3"/>
          <p:cNvSpPr>
            <a:spLocks noGrp="1" noChangeArrowheads="1"/>
          </p:cNvSpPr>
          <p:nvPr>
            <p:ph idx="1"/>
          </p:nvPr>
        </p:nvSpPr>
        <p:spPr>
          <a:xfrm>
            <a:off x="457200" y="1752600"/>
            <a:ext cx="8229600" cy="4324350"/>
          </a:xfrm>
        </p:spPr>
        <p:txBody>
          <a:bodyPr/>
          <a:lstStyle/>
          <a:p>
            <a:pPr eaLnBrk="1" hangingPunct="1"/>
            <a:r>
              <a:rPr lang="zh-CN" altLang="en-US" sz="2400" dirty="0" smtClean="0"/>
              <a:t>开发实现</a:t>
            </a:r>
            <a:endParaRPr lang="en-US" altLang="zh-CN" sz="2400" dirty="0"/>
          </a:p>
          <a:p>
            <a:pPr lvl="1" eaLnBrk="1" hangingPunct="1"/>
            <a:r>
              <a:rPr lang="zh-CN" altLang="en-US" sz="2000" dirty="0" smtClean="0"/>
              <a:t>混杂网络系统搭建：</a:t>
            </a:r>
            <a:r>
              <a:rPr lang="en-US" altLang="zh-CN" sz="2000" dirty="0" err="1" smtClean="0"/>
              <a:t>T+x</a:t>
            </a:r>
            <a:r>
              <a:rPr lang="zh-CN" altLang="en-US" sz="2000" dirty="0" smtClean="0"/>
              <a:t>机制的实现，校园内实现</a:t>
            </a:r>
            <a:r>
              <a:rPr lang="en-US" altLang="zh-CN" sz="2000" dirty="0" smtClean="0"/>
              <a:t>10</a:t>
            </a:r>
            <a:r>
              <a:rPr lang="zh-CN" altLang="en-US" sz="2000" dirty="0" smtClean="0"/>
              <a:t>台服务器</a:t>
            </a:r>
            <a:r>
              <a:rPr lang="en-US" altLang="zh-CN" sz="2000" dirty="0" smtClean="0"/>
              <a:t>+x</a:t>
            </a:r>
            <a:r>
              <a:rPr lang="zh-CN" altLang="en-US" sz="2000" dirty="0" smtClean="0"/>
              <a:t>终端架构</a:t>
            </a:r>
            <a:endParaRPr lang="en-US" altLang="zh-CN" sz="2000" dirty="0" smtClean="0"/>
          </a:p>
          <a:p>
            <a:pPr lvl="1" eaLnBrk="1" hangingPunct="1"/>
            <a:r>
              <a:rPr lang="en-US" altLang="zh-CN" sz="2000" dirty="0" smtClean="0"/>
              <a:t>Transaction</a:t>
            </a:r>
            <a:r>
              <a:rPr lang="zh-CN" altLang="en-US" sz="2000" dirty="0" smtClean="0"/>
              <a:t>设计与实现</a:t>
            </a:r>
            <a:endParaRPr lang="en-US" altLang="zh-CN" sz="2000" dirty="0" smtClean="0"/>
          </a:p>
          <a:p>
            <a:pPr lvl="1" eaLnBrk="1" hangingPunct="1"/>
            <a:r>
              <a:rPr lang="zh-CN" altLang="en-US" sz="2000" dirty="0" smtClean="0"/>
              <a:t>随机分配权重的一致性算法标准设定与开发</a:t>
            </a:r>
            <a:endParaRPr lang="en-US" altLang="zh-CN" sz="2000" dirty="0" smtClean="0"/>
          </a:p>
          <a:p>
            <a:pPr lvl="1" eaLnBrk="1" hangingPunct="1"/>
            <a:r>
              <a:rPr lang="zh-CN" altLang="en-US" sz="2000" dirty="0" smtClean="0"/>
              <a:t>应用界面开发和多类型终端应用程序开发</a:t>
            </a:r>
            <a:endParaRPr lang="en-US" altLang="zh-CN" sz="2000" dirty="0" smtClean="0"/>
          </a:p>
          <a:p>
            <a:pPr lvl="1" eaLnBrk="1" hangingPunct="1"/>
            <a:r>
              <a:rPr lang="en-US" altLang="zh-CN" sz="2000" dirty="0" smtClean="0"/>
              <a:t>……</a:t>
            </a:r>
          </a:p>
          <a:p>
            <a:pPr lvl="1" eaLnBrk="1" hangingPunct="1"/>
            <a:endParaRPr lang="en-US" altLang="zh-CN" sz="2000" dirty="0" smtClean="0"/>
          </a:p>
          <a:p>
            <a:pPr marL="365125" lvl="1" indent="-255588" eaLnBrk="1" hangingPunct="1">
              <a:buClr>
                <a:srgbClr val="A04DA3"/>
              </a:buClr>
              <a:buFont typeface="Georgia" panose="02040502050405020303" pitchFamily="18" charset="0"/>
              <a:buChar char="•"/>
            </a:pPr>
            <a:endParaRPr lang="en-US" altLang="zh-CN" sz="2400" dirty="0">
              <a:solidFill>
                <a:schemeClr val="tx1"/>
              </a:solidFill>
            </a:endParaRPr>
          </a:p>
        </p:txBody>
      </p:sp>
      <p:sp>
        <p:nvSpPr>
          <p:cNvPr id="2" name="Date Placeholder 1"/>
          <p:cNvSpPr>
            <a:spLocks noGrp="1"/>
          </p:cNvSpPr>
          <p:nvPr>
            <p:ph type="dt" sz="half" idx="10"/>
          </p:nvPr>
        </p:nvSpPr>
        <p:spPr/>
        <p:txBody>
          <a:bodyPr/>
          <a:lstStyle/>
          <a:p>
            <a:pPr>
              <a:defRPr/>
            </a:pPr>
            <a:endParaRPr lang="zh-CN" altLang="zh-CN"/>
          </a:p>
        </p:txBody>
      </p:sp>
      <p:sp>
        <p:nvSpPr>
          <p:cNvPr id="3" name="Slide Number Placeholder 2"/>
          <p:cNvSpPr>
            <a:spLocks noGrp="1"/>
          </p:cNvSpPr>
          <p:nvPr>
            <p:ph type="sldNum" sz="quarter" idx="12"/>
          </p:nvPr>
        </p:nvSpPr>
        <p:spPr/>
        <p:txBody>
          <a:bodyPr/>
          <a:lstStyle/>
          <a:p>
            <a:pPr>
              <a:defRPr/>
            </a:pPr>
            <a:fld id="{F1746AF0-E156-4589-89BB-A6BFDA58195B}" type="slidenum">
              <a:rPr lang="en-US" altLang="zh-CN" smtClean="0"/>
              <a:pPr>
                <a:defRPr/>
              </a:pPr>
              <a:t>46</a:t>
            </a:fld>
            <a:endParaRPr lang="en-US" altLang="zh-CN" dirty="0"/>
          </a:p>
        </p:txBody>
      </p:sp>
    </p:spTree>
    <p:extLst>
      <p:ext uri="{BB962C8B-B14F-4D97-AF65-F5344CB8AC3E}">
        <p14:creationId xmlns:p14="http://schemas.microsoft.com/office/powerpoint/2010/main" val="645379233"/>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609600"/>
            <a:ext cx="8229600" cy="1066800"/>
          </a:xfrm>
        </p:spPr>
        <p:txBody>
          <a:bodyPr/>
          <a:lstStyle/>
          <a:p>
            <a:pPr eaLnBrk="1" hangingPunct="1"/>
            <a:r>
              <a:rPr lang="zh-CN" altLang="zh-CN" dirty="0" smtClean="0"/>
              <a:t>区块链</a:t>
            </a:r>
            <a:r>
              <a:rPr lang="zh-CN" altLang="en-US" dirty="0" smtClean="0">
                <a:ea typeface="宋体" panose="02010600030101010101" pitchFamily="2" charset="-122"/>
              </a:rPr>
              <a:t>实现与解决方案</a:t>
            </a:r>
            <a:endParaRPr lang="en-US" altLang="zh-CN" dirty="0" smtClean="0">
              <a:ea typeface="宋体" panose="02010600030101010101" pitchFamily="2" charset="-122"/>
            </a:endParaRPr>
          </a:p>
        </p:txBody>
      </p:sp>
      <p:sp>
        <p:nvSpPr>
          <p:cNvPr id="8195" name="Rectangle 3"/>
          <p:cNvSpPr>
            <a:spLocks noGrp="1" noChangeArrowheads="1"/>
          </p:cNvSpPr>
          <p:nvPr>
            <p:ph idx="1"/>
          </p:nvPr>
        </p:nvSpPr>
        <p:spPr>
          <a:xfrm>
            <a:off x="457200" y="1676400"/>
            <a:ext cx="8229600" cy="4324350"/>
          </a:xfrm>
        </p:spPr>
        <p:txBody>
          <a:bodyPr/>
          <a:lstStyle/>
          <a:p>
            <a:r>
              <a:rPr lang="en-US" altLang="zh-CN" sz="2400" dirty="0" smtClean="0"/>
              <a:t>Bitcoin</a:t>
            </a:r>
          </a:p>
          <a:p>
            <a:pPr lvl="1"/>
            <a:r>
              <a:rPr lang="en-US" altLang="zh-CN" sz="2200" dirty="0" smtClean="0"/>
              <a:t>Transactions and state</a:t>
            </a:r>
          </a:p>
          <a:p>
            <a:pPr marL="1014413" lvl="2" indent="-368300">
              <a:lnSpc>
                <a:spcPct val="115000"/>
              </a:lnSpc>
              <a:spcBef>
                <a:spcPts val="0"/>
              </a:spcBef>
              <a:buClr>
                <a:schemeClr val="dk2"/>
              </a:buClr>
              <a:buSzPct val="100000"/>
              <a:buFont typeface="Arial"/>
              <a:buChar char="●"/>
            </a:pPr>
            <a:r>
              <a:rPr lang="en" altLang="zh-CN" sz="1800" dirty="0"/>
              <a:t>The state of the system is the set of all unspent outputs (UTXO)</a:t>
            </a:r>
          </a:p>
          <a:p>
            <a:pPr marL="1014413" lvl="2" indent="-368300">
              <a:lnSpc>
                <a:spcPct val="115000"/>
              </a:lnSpc>
              <a:spcBef>
                <a:spcPts val="0"/>
              </a:spcBef>
              <a:buClr>
                <a:schemeClr val="dk2"/>
              </a:buClr>
              <a:buSzPct val="100000"/>
              <a:buFont typeface="Arial"/>
              <a:buChar char="●"/>
            </a:pPr>
            <a:r>
              <a:rPr lang="en" altLang="zh-CN" sz="1800" dirty="0"/>
              <a:t>A UTXO has (1) a BTC-denominated output value, (2) an owner (public key)</a:t>
            </a:r>
          </a:p>
          <a:p>
            <a:pPr marL="1014413" lvl="2" indent="-368300">
              <a:lnSpc>
                <a:spcPct val="115000"/>
              </a:lnSpc>
              <a:spcBef>
                <a:spcPts val="0"/>
              </a:spcBef>
              <a:buClr>
                <a:schemeClr val="dk2"/>
              </a:buClr>
              <a:buSzPct val="100000"/>
              <a:buFont typeface="Arial"/>
              <a:buChar char="●"/>
            </a:pPr>
            <a:r>
              <a:rPr lang="en" altLang="zh-CN" sz="1800" dirty="0"/>
              <a:t>A transaction modifies the state by removing some UTXO and adding new </a:t>
            </a:r>
            <a:r>
              <a:rPr lang="en" altLang="zh-CN" sz="1800" dirty="0" smtClean="0"/>
              <a:t>ones</a:t>
            </a:r>
          </a:p>
          <a:p>
            <a:pPr marL="1014413" lvl="2" indent="-368300">
              <a:lnSpc>
                <a:spcPct val="115000"/>
              </a:lnSpc>
              <a:spcBef>
                <a:spcPts val="0"/>
              </a:spcBef>
              <a:buClr>
                <a:schemeClr val="dk2"/>
              </a:buClr>
              <a:buSzPct val="100000"/>
              <a:buFont typeface="Arial"/>
              <a:buChar char="●"/>
            </a:pPr>
            <a:r>
              <a:rPr lang="en" altLang="zh-CN" sz="1800" dirty="0"/>
              <a:t>Transactions are stored in a </a:t>
            </a:r>
            <a:r>
              <a:rPr lang="en" altLang="zh-CN" sz="1800" dirty="0">
                <a:solidFill>
                  <a:srgbClr val="FF0000"/>
                </a:solidFill>
              </a:rPr>
              <a:t>Merkle tree</a:t>
            </a:r>
          </a:p>
          <a:p>
            <a:pPr marL="1014413" lvl="2" indent="-368300">
              <a:lnSpc>
                <a:spcPct val="115000"/>
              </a:lnSpc>
              <a:spcBef>
                <a:spcPts val="0"/>
              </a:spcBef>
              <a:buClr>
                <a:schemeClr val="dk2"/>
              </a:buClr>
              <a:buSzPct val="100000"/>
              <a:buFont typeface="Arial"/>
              <a:buChar char="●"/>
            </a:pPr>
            <a:endParaRPr lang="en" altLang="zh-CN" sz="1800" dirty="0" smtClean="0"/>
          </a:p>
          <a:p>
            <a:pPr marL="1014413" lvl="2" indent="-368300">
              <a:lnSpc>
                <a:spcPct val="115000"/>
              </a:lnSpc>
              <a:spcBef>
                <a:spcPts val="0"/>
              </a:spcBef>
              <a:buClr>
                <a:schemeClr val="dk2"/>
              </a:buClr>
              <a:buSzPct val="100000"/>
              <a:buFont typeface="Arial"/>
              <a:buChar char="●"/>
            </a:pPr>
            <a:endParaRPr lang="en" altLang="zh-CN" sz="1800" dirty="0"/>
          </a:p>
          <a:p>
            <a:pPr lvl="1"/>
            <a:endParaRPr lang="zh-CN" altLang="zh-CN" sz="2200" dirty="0"/>
          </a:p>
          <a:p>
            <a:endParaRPr lang="zh-CN" altLang="zh-CN" sz="2400" dirty="0"/>
          </a:p>
        </p:txBody>
      </p:sp>
      <p:pic>
        <p:nvPicPr>
          <p:cNvPr id="5" name="Shape 88"/>
          <p:cNvPicPr preferRelativeResize="0"/>
          <p:nvPr/>
        </p:nvPicPr>
        <p:blipFill>
          <a:blip r:embed="rId2">
            <a:alphaModFix/>
          </a:blip>
          <a:stretch>
            <a:fillRect/>
          </a:stretch>
        </p:blipFill>
        <p:spPr>
          <a:xfrm>
            <a:off x="1253550" y="4419600"/>
            <a:ext cx="7052250" cy="1962150"/>
          </a:xfrm>
          <a:prstGeom prst="rect">
            <a:avLst/>
          </a:prstGeom>
          <a:noFill/>
          <a:ln>
            <a:noFill/>
          </a:ln>
        </p:spPr>
      </p:pic>
      <p:sp>
        <p:nvSpPr>
          <p:cNvPr id="2" name="Date Placeholder 1"/>
          <p:cNvSpPr>
            <a:spLocks noGrp="1"/>
          </p:cNvSpPr>
          <p:nvPr>
            <p:ph type="dt" sz="half" idx="10"/>
          </p:nvPr>
        </p:nvSpPr>
        <p:spPr/>
        <p:txBody>
          <a:bodyPr/>
          <a:lstStyle/>
          <a:p>
            <a:pPr>
              <a:defRPr/>
            </a:pPr>
            <a:endParaRPr lang="zh-CN" altLang="zh-CN"/>
          </a:p>
        </p:txBody>
      </p:sp>
      <p:sp>
        <p:nvSpPr>
          <p:cNvPr id="3" name="Slide Number Placeholder 2"/>
          <p:cNvSpPr>
            <a:spLocks noGrp="1"/>
          </p:cNvSpPr>
          <p:nvPr>
            <p:ph type="sldNum" sz="quarter" idx="12"/>
          </p:nvPr>
        </p:nvSpPr>
        <p:spPr/>
        <p:txBody>
          <a:bodyPr/>
          <a:lstStyle/>
          <a:p>
            <a:pPr>
              <a:defRPr/>
            </a:pPr>
            <a:fld id="{F1746AF0-E156-4589-89BB-A6BFDA58195B}" type="slidenum">
              <a:rPr lang="en-US" altLang="zh-CN" smtClean="0"/>
              <a:pPr>
                <a:defRPr/>
              </a:pPr>
              <a:t>47</a:t>
            </a:fld>
            <a:endParaRPr lang="en-US" altLang="zh-CN" dirty="0"/>
          </a:p>
        </p:txBody>
      </p:sp>
    </p:spTree>
    <p:extLst>
      <p:ext uri="{BB962C8B-B14F-4D97-AF65-F5344CB8AC3E}">
        <p14:creationId xmlns:p14="http://schemas.microsoft.com/office/powerpoint/2010/main" val="2558456689"/>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609600"/>
            <a:ext cx="8229600" cy="1066800"/>
          </a:xfrm>
        </p:spPr>
        <p:txBody>
          <a:bodyPr/>
          <a:lstStyle/>
          <a:p>
            <a:pPr eaLnBrk="1" hangingPunct="1"/>
            <a:r>
              <a:rPr lang="zh-CN" altLang="zh-CN" dirty="0" smtClean="0"/>
              <a:t>区块链</a:t>
            </a:r>
            <a:r>
              <a:rPr lang="zh-CN" altLang="en-US" dirty="0" smtClean="0">
                <a:ea typeface="宋体" panose="02010600030101010101" pitchFamily="2" charset="-122"/>
              </a:rPr>
              <a:t>实现与解决方案</a:t>
            </a:r>
            <a:endParaRPr lang="en-US" altLang="zh-CN" dirty="0" smtClean="0">
              <a:ea typeface="宋体" panose="02010600030101010101" pitchFamily="2" charset="-122"/>
            </a:endParaRPr>
          </a:p>
        </p:txBody>
      </p:sp>
      <p:sp>
        <p:nvSpPr>
          <p:cNvPr id="8195" name="Rectangle 3"/>
          <p:cNvSpPr>
            <a:spLocks noGrp="1" noChangeArrowheads="1"/>
          </p:cNvSpPr>
          <p:nvPr>
            <p:ph idx="1"/>
          </p:nvPr>
        </p:nvSpPr>
        <p:spPr>
          <a:xfrm>
            <a:off x="457200" y="1676400"/>
            <a:ext cx="8229600" cy="4324350"/>
          </a:xfrm>
        </p:spPr>
        <p:txBody>
          <a:bodyPr/>
          <a:lstStyle/>
          <a:p>
            <a:r>
              <a:rPr lang="en-US" altLang="zh-CN" sz="2400" dirty="0" smtClean="0"/>
              <a:t>Bitcoin</a:t>
            </a:r>
          </a:p>
          <a:p>
            <a:pPr lvl="1"/>
            <a:r>
              <a:rPr lang="en-US" altLang="zh-CN" sz="2200" dirty="0" smtClean="0"/>
              <a:t>Proof of work</a:t>
            </a:r>
          </a:p>
          <a:p>
            <a:pPr marL="1014413" lvl="2" indent="-368300">
              <a:lnSpc>
                <a:spcPct val="115000"/>
              </a:lnSpc>
              <a:spcBef>
                <a:spcPts val="0"/>
              </a:spcBef>
              <a:buClr>
                <a:schemeClr val="dk2"/>
              </a:buClr>
              <a:buSzPct val="100000"/>
              <a:buFont typeface="Arial"/>
              <a:buChar char="●"/>
            </a:pPr>
            <a:r>
              <a:rPr lang="zh-CN" altLang="zh-CN" sz="1800" dirty="0"/>
              <a:t>采用的</a:t>
            </a:r>
            <a:r>
              <a:rPr lang="en-US" altLang="zh-CN" sz="1800" dirty="0"/>
              <a:t>SHA256</a:t>
            </a:r>
            <a:r>
              <a:rPr lang="zh-CN" altLang="zh-CN" sz="1800" dirty="0" smtClean="0"/>
              <a:t>算法，以便</a:t>
            </a:r>
            <a:r>
              <a:rPr lang="zh-CN" altLang="zh-CN" sz="1800" dirty="0"/>
              <a:t>统一的存储和</a:t>
            </a:r>
            <a:r>
              <a:rPr lang="zh-CN" altLang="zh-CN" sz="1800" dirty="0" smtClean="0"/>
              <a:t>识别</a:t>
            </a:r>
            <a:endParaRPr lang="en-US" altLang="zh-CN" sz="1800" dirty="0" smtClean="0"/>
          </a:p>
          <a:p>
            <a:pPr marL="1014413" lvl="2" indent="-368300">
              <a:lnSpc>
                <a:spcPct val="115000"/>
              </a:lnSpc>
              <a:spcBef>
                <a:spcPts val="0"/>
              </a:spcBef>
              <a:buClr>
                <a:schemeClr val="dk2"/>
              </a:buClr>
              <a:buSzPct val="100000"/>
              <a:buFont typeface="Arial"/>
              <a:buChar char="●"/>
            </a:pPr>
            <a:r>
              <a:rPr lang="zh-CN" altLang="en-US" sz="1800" dirty="0"/>
              <a:t>满足</a:t>
            </a:r>
            <a:r>
              <a:rPr lang="zh-CN" altLang="zh-CN" sz="1800" dirty="0" smtClean="0"/>
              <a:t>庞大</a:t>
            </a:r>
            <a:r>
              <a:rPr lang="zh-CN" altLang="en-US" sz="1800" dirty="0" smtClean="0"/>
              <a:t>备选</a:t>
            </a:r>
            <a:r>
              <a:rPr lang="zh-CN" altLang="zh-CN" sz="1800" dirty="0" smtClean="0"/>
              <a:t>集合</a:t>
            </a:r>
            <a:endParaRPr lang="zh-CN" altLang="zh-CN" sz="1800" dirty="0"/>
          </a:p>
          <a:p>
            <a:pPr marL="1014413" lvl="2" indent="-368300">
              <a:lnSpc>
                <a:spcPct val="115000"/>
              </a:lnSpc>
              <a:spcBef>
                <a:spcPts val="0"/>
              </a:spcBef>
              <a:buClr>
                <a:schemeClr val="dk2"/>
              </a:buClr>
              <a:buSzPct val="100000"/>
              <a:buFont typeface="Arial"/>
              <a:buChar char="●"/>
            </a:pPr>
            <a:r>
              <a:rPr lang="zh-CN" altLang="zh-CN" sz="1800" dirty="0" smtClean="0"/>
              <a:t>任意</a:t>
            </a:r>
            <a:r>
              <a:rPr lang="zh-CN" altLang="zh-CN" sz="1800" dirty="0"/>
              <a:t>两个不同的信息输入</a:t>
            </a:r>
            <a:r>
              <a:rPr lang="zh-CN" altLang="zh-CN" sz="1800" dirty="0" smtClean="0"/>
              <a:t>，保证</a:t>
            </a:r>
            <a:r>
              <a:rPr lang="zh-CN" altLang="zh-CN" sz="1800" dirty="0"/>
              <a:t>了输入信息与输出数字的</a:t>
            </a:r>
            <a:r>
              <a:rPr lang="zh-CN" altLang="zh-CN" sz="1800" dirty="0" smtClean="0"/>
              <a:t>一一对应</a:t>
            </a:r>
            <a:endParaRPr lang="zh-CN" altLang="zh-CN" sz="1800" dirty="0"/>
          </a:p>
          <a:p>
            <a:pPr marL="1014413" lvl="2" indent="-368300">
              <a:lnSpc>
                <a:spcPct val="115000"/>
              </a:lnSpc>
              <a:spcBef>
                <a:spcPts val="0"/>
              </a:spcBef>
              <a:buClr>
                <a:schemeClr val="dk2"/>
              </a:buClr>
              <a:buSzPct val="100000"/>
              <a:buFont typeface="Arial"/>
              <a:buChar char="●"/>
            </a:pPr>
            <a:r>
              <a:rPr lang="zh-CN" altLang="zh-CN" sz="1800" dirty="0" smtClean="0"/>
              <a:t>通过</a:t>
            </a:r>
            <a:r>
              <a:rPr lang="zh-CN" altLang="zh-CN" sz="1800" dirty="0"/>
              <a:t>数字来反推输入信息，是极其困难</a:t>
            </a:r>
            <a:r>
              <a:rPr lang="zh-CN" altLang="zh-CN" sz="1800" dirty="0" smtClean="0"/>
              <a:t>的</a:t>
            </a:r>
            <a:endParaRPr lang="zh-CN" altLang="zh-CN" sz="1800" dirty="0"/>
          </a:p>
          <a:p>
            <a:pPr lvl="1"/>
            <a:r>
              <a:rPr lang="en-US" altLang="zh-CN" sz="2200" dirty="0" smtClean="0"/>
              <a:t>Block validation and incentive</a:t>
            </a:r>
          </a:p>
          <a:p>
            <a:pPr marL="1014413" lvl="2" indent="-368300">
              <a:lnSpc>
                <a:spcPct val="115000"/>
              </a:lnSpc>
              <a:spcBef>
                <a:spcPts val="0"/>
              </a:spcBef>
              <a:buClr>
                <a:schemeClr val="dk2"/>
              </a:buClr>
              <a:buSzPct val="100000"/>
              <a:buFont typeface="Arial"/>
              <a:buChar char="●"/>
            </a:pPr>
            <a:r>
              <a:rPr lang="zh-CN" altLang="en-US" sz="1800" dirty="0"/>
              <a:t>有效区块的每个交易必须是有效</a:t>
            </a:r>
            <a:r>
              <a:rPr lang="zh-CN" altLang="en-US" sz="1800" dirty="0" smtClean="0"/>
              <a:t>的</a:t>
            </a:r>
            <a:endParaRPr lang="en-US" altLang="zh-CN" sz="1800" dirty="0" smtClean="0"/>
          </a:p>
          <a:p>
            <a:pPr marL="1014413" lvl="2" indent="-368300">
              <a:lnSpc>
                <a:spcPct val="115000"/>
              </a:lnSpc>
              <a:spcBef>
                <a:spcPts val="0"/>
              </a:spcBef>
              <a:buClr>
                <a:schemeClr val="dk2"/>
              </a:buClr>
              <a:buSzPct val="100000"/>
              <a:buFont typeface="Arial"/>
              <a:buChar char="●"/>
            </a:pPr>
            <a:r>
              <a:rPr lang="zh-CN" altLang="en-US" sz="1800" dirty="0" smtClean="0"/>
              <a:t>区块</a:t>
            </a:r>
            <a:r>
              <a:rPr lang="zh-CN" altLang="en-US" sz="1800" dirty="0"/>
              <a:t>的状态是不包含在区块里的，必须从初始状态开始计算出当前的状态值</a:t>
            </a:r>
          </a:p>
          <a:p>
            <a:pPr marL="1014413" lvl="2" indent="-368300">
              <a:lnSpc>
                <a:spcPct val="115000"/>
              </a:lnSpc>
              <a:spcBef>
                <a:spcPts val="0"/>
              </a:spcBef>
              <a:buClr>
                <a:schemeClr val="dk2"/>
              </a:buClr>
              <a:buSzPct val="100000"/>
              <a:buFont typeface="Arial"/>
              <a:buChar char="●"/>
            </a:pPr>
            <a:r>
              <a:rPr lang="en" altLang="zh-CN" sz="1800" dirty="0"/>
              <a:t>Note that each block includes one UTXO out of nowhere giving the miner 25 BTC plus all transaction fees in the block as a </a:t>
            </a:r>
            <a:r>
              <a:rPr lang="en" altLang="zh-CN" sz="1800" dirty="0" smtClean="0"/>
              <a:t>reward</a:t>
            </a:r>
            <a:endParaRPr lang="zh-CN" altLang="zh-CN" sz="1800" dirty="0"/>
          </a:p>
          <a:p>
            <a:endParaRPr lang="zh-CN" altLang="zh-CN" sz="2400" dirty="0"/>
          </a:p>
        </p:txBody>
      </p:sp>
      <p:sp>
        <p:nvSpPr>
          <p:cNvPr id="2" name="Date Placeholder 1"/>
          <p:cNvSpPr>
            <a:spLocks noGrp="1"/>
          </p:cNvSpPr>
          <p:nvPr>
            <p:ph type="dt" sz="half" idx="10"/>
          </p:nvPr>
        </p:nvSpPr>
        <p:spPr/>
        <p:txBody>
          <a:bodyPr/>
          <a:lstStyle/>
          <a:p>
            <a:pPr>
              <a:defRPr/>
            </a:pPr>
            <a:endParaRPr lang="zh-CN" altLang="zh-CN"/>
          </a:p>
        </p:txBody>
      </p:sp>
      <p:sp>
        <p:nvSpPr>
          <p:cNvPr id="3" name="Slide Number Placeholder 2"/>
          <p:cNvSpPr>
            <a:spLocks noGrp="1"/>
          </p:cNvSpPr>
          <p:nvPr>
            <p:ph type="sldNum" sz="quarter" idx="12"/>
          </p:nvPr>
        </p:nvSpPr>
        <p:spPr/>
        <p:txBody>
          <a:bodyPr/>
          <a:lstStyle/>
          <a:p>
            <a:pPr>
              <a:defRPr/>
            </a:pPr>
            <a:fld id="{F1746AF0-E156-4589-89BB-A6BFDA58195B}" type="slidenum">
              <a:rPr lang="en-US" altLang="zh-CN" smtClean="0"/>
              <a:pPr>
                <a:defRPr/>
              </a:pPr>
              <a:t>48</a:t>
            </a:fld>
            <a:endParaRPr lang="en-US" altLang="zh-CN" dirty="0"/>
          </a:p>
        </p:txBody>
      </p:sp>
    </p:spTree>
    <p:extLst>
      <p:ext uri="{BB962C8B-B14F-4D97-AF65-F5344CB8AC3E}">
        <p14:creationId xmlns:p14="http://schemas.microsoft.com/office/powerpoint/2010/main" val="2777377417"/>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609600"/>
            <a:ext cx="8229600" cy="1066800"/>
          </a:xfrm>
        </p:spPr>
        <p:txBody>
          <a:bodyPr/>
          <a:lstStyle/>
          <a:p>
            <a:pPr eaLnBrk="1" hangingPunct="1"/>
            <a:r>
              <a:rPr lang="zh-CN" altLang="zh-CN" dirty="0"/>
              <a:t>区块链</a:t>
            </a:r>
            <a:r>
              <a:rPr lang="zh-CN" altLang="en-US" dirty="0" smtClean="0">
                <a:ea typeface="宋体" panose="02010600030101010101" pitchFamily="2" charset="-122"/>
              </a:rPr>
              <a:t>实现与解决方案</a:t>
            </a:r>
            <a:endParaRPr lang="en-US" altLang="zh-CN" dirty="0" smtClean="0">
              <a:ea typeface="宋体" panose="02010600030101010101" pitchFamily="2" charset="-122"/>
            </a:endParaRPr>
          </a:p>
        </p:txBody>
      </p:sp>
      <p:sp>
        <p:nvSpPr>
          <p:cNvPr id="5" name="Shape 168"/>
          <p:cNvSpPr txBox="1">
            <a:spLocks noGrp="1"/>
          </p:cNvSpPr>
          <p:nvPr/>
        </p:nvSpPr>
        <p:spPr>
          <a:xfrm>
            <a:off x="283775" y="4977495"/>
            <a:ext cx="8229600" cy="1322699"/>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dk2"/>
              </a:buClr>
              <a:buSzPct val="100000"/>
              <a:buFont typeface="Trebuchet MS"/>
              <a:buNone/>
              <a:defRPr sz="3200" b="0" i="0" u="none" strike="noStrike" cap="none" baseline="0">
                <a:solidFill>
                  <a:schemeClr val="dk2"/>
                </a:solidFill>
                <a:latin typeface="Trebuchet MS"/>
                <a:ea typeface="Trebuchet MS"/>
                <a:cs typeface="Trebuchet MS"/>
                <a:sym typeface="Trebuchet MS"/>
                <a:rtl val="0"/>
              </a:defRPr>
            </a:lvl1pPr>
            <a:lvl2pPr marR="0" algn="l" rtl="0">
              <a:lnSpc>
                <a:spcPct val="100000"/>
              </a:lnSpc>
              <a:spcBef>
                <a:spcPts val="0"/>
              </a:spcBef>
              <a:spcAft>
                <a:spcPts val="0"/>
              </a:spcAft>
              <a:buClr>
                <a:schemeClr val="dk2"/>
              </a:buClr>
              <a:buSzPct val="100000"/>
              <a:buFont typeface="Trebuchet MS"/>
              <a:buNone/>
              <a:defRPr sz="2800" b="0" i="0" u="none" strike="noStrike" cap="none" baseline="0">
                <a:solidFill>
                  <a:schemeClr val="dk2"/>
                </a:solidFill>
                <a:latin typeface="Trebuchet MS"/>
                <a:ea typeface="Trebuchet MS"/>
                <a:cs typeface="Trebuchet MS"/>
                <a:sym typeface="Trebuchet MS"/>
                <a:rtl val="0"/>
              </a:defRPr>
            </a:lvl2pPr>
            <a:lvl3pPr marR="0" algn="l" rtl="0">
              <a:lnSpc>
                <a:spcPct val="100000"/>
              </a:lnSpc>
              <a:spcBef>
                <a:spcPts val="0"/>
              </a:spcBef>
              <a:spcAft>
                <a:spcPts val="0"/>
              </a:spcAft>
              <a:buClr>
                <a:schemeClr val="dk2"/>
              </a:buClr>
              <a:buSzPct val="100000"/>
              <a:buFont typeface="Trebuchet MS"/>
              <a:buNone/>
              <a:defRPr sz="2400" b="0" i="0" u="none" strike="noStrike" cap="none" baseline="0">
                <a:solidFill>
                  <a:schemeClr val="dk2"/>
                </a:solidFill>
                <a:latin typeface="Trebuchet MS"/>
                <a:ea typeface="Trebuchet MS"/>
                <a:cs typeface="Trebuchet MS"/>
                <a:sym typeface="Trebuchet MS"/>
                <a:rtl val="0"/>
              </a:defRPr>
            </a:lvl3pPr>
            <a:lvl4pPr marR="0" algn="l" rtl="0">
              <a:lnSpc>
                <a:spcPct val="100000"/>
              </a:lnSpc>
              <a:spcBef>
                <a:spcPts val="0"/>
              </a:spcBef>
              <a:spcAft>
                <a:spcPts val="0"/>
              </a:spcAft>
              <a:buClr>
                <a:schemeClr val="dk2"/>
              </a:buClr>
              <a:buSzPct val="100000"/>
              <a:buFont typeface="Trebuchet MS"/>
              <a:buNone/>
              <a:defRPr sz="2000" b="0" i="0" u="none" strike="noStrike" cap="none" baseline="0">
                <a:solidFill>
                  <a:schemeClr val="dk2"/>
                </a:solidFill>
                <a:latin typeface="Trebuchet MS"/>
                <a:ea typeface="Trebuchet MS"/>
                <a:cs typeface="Trebuchet MS"/>
                <a:sym typeface="Trebuchet MS"/>
                <a:rtl val="0"/>
              </a:defRPr>
            </a:lvl4pPr>
            <a:lvl5pPr marR="0" algn="l" rtl="0">
              <a:lnSpc>
                <a:spcPct val="100000"/>
              </a:lnSpc>
              <a:spcBef>
                <a:spcPts val="0"/>
              </a:spcBef>
              <a:spcAft>
                <a:spcPts val="0"/>
              </a:spcAft>
              <a:buClr>
                <a:schemeClr val="dk2"/>
              </a:buClr>
              <a:buSzPct val="100000"/>
              <a:buFont typeface="Trebuchet MS"/>
              <a:buNone/>
              <a:defRPr sz="2000" b="0" i="0" u="none" strike="noStrike" cap="none" baseline="0">
                <a:solidFill>
                  <a:schemeClr val="dk2"/>
                </a:solidFill>
                <a:latin typeface="Trebuchet MS"/>
                <a:ea typeface="Trebuchet MS"/>
                <a:cs typeface="Trebuchet MS"/>
                <a:sym typeface="Trebuchet MS"/>
                <a:rtl val="0"/>
              </a:defRPr>
            </a:lvl5pPr>
            <a:lvl6pPr marR="0" algn="l" rtl="0">
              <a:lnSpc>
                <a:spcPct val="100000"/>
              </a:lnSpc>
              <a:spcBef>
                <a:spcPts val="0"/>
              </a:spcBef>
              <a:spcAft>
                <a:spcPts val="0"/>
              </a:spcAft>
              <a:buClr>
                <a:schemeClr val="dk2"/>
              </a:buClr>
              <a:buSzPct val="100000"/>
              <a:buFont typeface="Trebuchet MS"/>
              <a:buNone/>
              <a:defRPr sz="2000" b="0" i="0" u="none" strike="noStrike" cap="none" baseline="0">
                <a:solidFill>
                  <a:schemeClr val="dk2"/>
                </a:solidFill>
                <a:latin typeface="Trebuchet MS"/>
                <a:ea typeface="Trebuchet MS"/>
                <a:cs typeface="Trebuchet MS"/>
                <a:sym typeface="Trebuchet MS"/>
                <a:rtl val="0"/>
              </a:defRPr>
            </a:lvl6pPr>
            <a:lvl7pPr marR="0" algn="l" rtl="0">
              <a:lnSpc>
                <a:spcPct val="100000"/>
              </a:lnSpc>
              <a:spcBef>
                <a:spcPts val="0"/>
              </a:spcBef>
              <a:spcAft>
                <a:spcPts val="0"/>
              </a:spcAft>
              <a:buClr>
                <a:schemeClr val="dk2"/>
              </a:buClr>
              <a:buSzPct val="100000"/>
              <a:buFont typeface="Trebuchet MS"/>
              <a:buNone/>
              <a:defRPr sz="2000" b="0" i="0" u="none" strike="noStrike" cap="none" baseline="0">
                <a:solidFill>
                  <a:schemeClr val="dk2"/>
                </a:solidFill>
                <a:latin typeface="Trebuchet MS"/>
                <a:ea typeface="Trebuchet MS"/>
                <a:cs typeface="Trebuchet MS"/>
                <a:sym typeface="Trebuchet MS"/>
                <a:rtl val="0"/>
              </a:defRPr>
            </a:lvl7pPr>
            <a:lvl8pPr marR="0" algn="l" rtl="0">
              <a:lnSpc>
                <a:spcPct val="100000"/>
              </a:lnSpc>
              <a:spcBef>
                <a:spcPts val="0"/>
              </a:spcBef>
              <a:spcAft>
                <a:spcPts val="0"/>
              </a:spcAft>
              <a:buClr>
                <a:schemeClr val="dk2"/>
              </a:buClr>
              <a:buSzPct val="100000"/>
              <a:buFont typeface="Trebuchet MS"/>
              <a:buNone/>
              <a:defRPr sz="2000" b="0" i="0" u="none" strike="noStrike" cap="none" baseline="0">
                <a:solidFill>
                  <a:schemeClr val="dk2"/>
                </a:solidFill>
                <a:latin typeface="Trebuchet MS"/>
                <a:ea typeface="Trebuchet MS"/>
                <a:cs typeface="Trebuchet MS"/>
                <a:sym typeface="Trebuchet MS"/>
                <a:rtl val="0"/>
              </a:defRPr>
            </a:lvl8pPr>
            <a:lvl9pPr marR="0" algn="l" rtl="0">
              <a:lnSpc>
                <a:spcPct val="100000"/>
              </a:lnSpc>
              <a:spcBef>
                <a:spcPts val="0"/>
              </a:spcBef>
              <a:spcAft>
                <a:spcPts val="0"/>
              </a:spcAft>
              <a:buClr>
                <a:schemeClr val="dk2"/>
              </a:buClr>
              <a:buSzPct val="100000"/>
              <a:buFont typeface="Trebuchet MS"/>
              <a:buNone/>
              <a:defRPr sz="2000" b="0" i="0" u="none" strike="noStrike" cap="none" baseline="0">
                <a:solidFill>
                  <a:schemeClr val="dk2"/>
                </a:solidFill>
                <a:latin typeface="Trebuchet MS"/>
                <a:ea typeface="Trebuchet MS"/>
                <a:cs typeface="Trebuchet MS"/>
                <a:sym typeface="Trebuchet MS"/>
                <a:rtl val="0"/>
              </a:defRPr>
            </a:lvl9pPr>
          </a:lstStyle>
          <a:p>
            <a:pPr marL="457200" marR="0" lvl="0" indent="-368300" algn="l" rtl="0">
              <a:lnSpc>
                <a:spcPct val="115000"/>
              </a:lnSpc>
              <a:spcBef>
                <a:spcPts val="0"/>
              </a:spcBef>
              <a:spcAft>
                <a:spcPts val="0"/>
              </a:spcAft>
              <a:buClr>
                <a:schemeClr val="dk2"/>
              </a:buClr>
              <a:buSzPct val="100000"/>
              <a:buFont typeface="Arial"/>
              <a:buChar char="●"/>
            </a:pPr>
            <a:r>
              <a:rPr lang="en" sz="2200"/>
              <a:t>Blockchain-based DNS</a:t>
            </a:r>
          </a:p>
          <a:p>
            <a:pPr marL="457200" marR="0" lvl="0" indent="-368300" algn="l" rtl="0">
              <a:lnSpc>
                <a:spcPct val="115000"/>
              </a:lnSpc>
              <a:spcBef>
                <a:spcPts val="0"/>
              </a:spcBef>
              <a:spcAft>
                <a:spcPts val="0"/>
              </a:spcAft>
              <a:buClr>
                <a:schemeClr val="dk2"/>
              </a:buClr>
              <a:buSzPct val="100000"/>
              <a:buFont typeface="Arial"/>
              <a:buChar char="●"/>
            </a:pPr>
            <a:r>
              <a:rPr lang="en" sz="2200"/>
              <a:t>Can register .bit domains, or names in general</a:t>
            </a:r>
          </a:p>
          <a:p>
            <a:pPr marL="457200" marR="0" lvl="0" indent="-368300" algn="l" rtl="0">
              <a:lnSpc>
                <a:spcPct val="115000"/>
              </a:lnSpc>
              <a:spcBef>
                <a:spcPts val="0"/>
              </a:spcBef>
              <a:spcAft>
                <a:spcPts val="0"/>
              </a:spcAft>
              <a:buClr>
                <a:schemeClr val="dk2"/>
              </a:buClr>
              <a:buSzPct val="100000"/>
              <a:buFont typeface="Arial"/>
              <a:buChar char="●"/>
            </a:pPr>
            <a:r>
              <a:rPr lang="en" sz="2200"/>
              <a:t>Ideal for decentralized messaging apps</a:t>
            </a:r>
          </a:p>
        </p:txBody>
      </p:sp>
      <p:sp>
        <p:nvSpPr>
          <p:cNvPr id="6" name="Shape 169"/>
          <p:cNvSpPr txBox="1">
            <a:spLocks noGrp="1"/>
          </p:cNvSpPr>
          <p:nvPr/>
        </p:nvSpPr>
        <p:spPr>
          <a:xfrm>
            <a:off x="457200" y="1524000"/>
            <a:ext cx="8229600" cy="994200"/>
          </a:xfrm>
          <a:prstGeom prst="rect">
            <a:avLst/>
          </a:prstGeom>
          <a:noFill/>
          <a:ln>
            <a:noFill/>
          </a:ln>
        </p:spPr>
        <p:txBody>
          <a:bodyPr lIns="91425" tIns="91425" rIns="91425" bIns="91425" anchor="b"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rgbClr val="00387E"/>
              </a:buClr>
              <a:buSzPct val="100000"/>
              <a:buFont typeface="Trebuchet MS"/>
              <a:buNone/>
              <a:defRPr sz="4000" b="1" i="0" u="none" strike="noStrike" cap="none" baseline="0">
                <a:solidFill>
                  <a:srgbClr val="00387E"/>
                </a:solidFill>
                <a:latin typeface="Trebuchet MS"/>
                <a:ea typeface="Trebuchet MS"/>
                <a:cs typeface="Trebuchet MS"/>
                <a:sym typeface="Trebuchet MS"/>
                <a:rtl val="0"/>
              </a:defRPr>
            </a:lvl1pPr>
            <a:lvl2pPr marR="0" algn="l" rtl="0">
              <a:lnSpc>
                <a:spcPct val="100000"/>
              </a:lnSpc>
              <a:spcBef>
                <a:spcPts val="0"/>
              </a:spcBef>
              <a:spcAft>
                <a:spcPts val="0"/>
              </a:spcAft>
              <a:buClr>
                <a:srgbClr val="00387E"/>
              </a:buClr>
              <a:buSzPct val="100000"/>
              <a:buFont typeface="Trebuchet MS"/>
              <a:buNone/>
              <a:defRPr sz="4000" b="1" i="0" u="none" strike="noStrike" cap="none" baseline="0">
                <a:solidFill>
                  <a:srgbClr val="00387E"/>
                </a:solidFill>
                <a:latin typeface="Trebuchet MS"/>
                <a:ea typeface="Trebuchet MS"/>
                <a:cs typeface="Trebuchet MS"/>
                <a:sym typeface="Trebuchet MS"/>
                <a:rtl val="0"/>
              </a:defRPr>
            </a:lvl2pPr>
            <a:lvl3pPr>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3pPr>
            <a:lvl4pPr>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4pPr>
            <a:lvl5pPr>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5pPr>
            <a:lvl6pPr>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6pPr>
            <a:lvl7pPr>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7pPr>
            <a:lvl8pPr>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8pPr>
            <a:lvl9pPr>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9pPr>
          </a:lstStyle>
          <a:p>
            <a:pPr marL="365125" lvl="0" indent="-255588">
              <a:spcBef>
                <a:spcPts val="300"/>
              </a:spcBef>
              <a:spcAft>
                <a:spcPct val="0"/>
              </a:spcAft>
              <a:buClr>
                <a:srgbClr val="A04DA3"/>
              </a:buClr>
              <a:buFont typeface="Georgia" panose="02040502050405020303" pitchFamily="18" charset="0"/>
              <a:buChar char="•"/>
            </a:pPr>
            <a:r>
              <a:rPr lang="en" sz="2400" dirty="0">
                <a:solidFill>
                  <a:schemeClr val="tx1"/>
                </a:solidFill>
                <a:latin typeface="+mn-lt"/>
                <a:ea typeface="+mn-ea"/>
                <a:cs typeface="+mn-cs"/>
              </a:rPr>
              <a:t>Namecoin</a:t>
            </a:r>
          </a:p>
        </p:txBody>
      </p:sp>
      <p:pic>
        <p:nvPicPr>
          <p:cNvPr id="7" name="Shape 170"/>
          <p:cNvPicPr preferRelativeResize="0"/>
          <p:nvPr/>
        </p:nvPicPr>
        <p:blipFill>
          <a:blip r:embed="rId2">
            <a:alphaModFix/>
          </a:blip>
          <a:stretch>
            <a:fillRect/>
          </a:stretch>
        </p:blipFill>
        <p:spPr>
          <a:xfrm>
            <a:off x="500725" y="2404072"/>
            <a:ext cx="7356300" cy="2708275"/>
          </a:xfrm>
          <a:prstGeom prst="rect">
            <a:avLst/>
          </a:prstGeom>
          <a:noFill/>
          <a:ln>
            <a:noFill/>
          </a:ln>
        </p:spPr>
      </p:pic>
      <p:sp>
        <p:nvSpPr>
          <p:cNvPr id="2" name="Date Placeholder 1"/>
          <p:cNvSpPr>
            <a:spLocks noGrp="1"/>
          </p:cNvSpPr>
          <p:nvPr>
            <p:ph type="dt" sz="half" idx="10"/>
          </p:nvPr>
        </p:nvSpPr>
        <p:spPr/>
        <p:txBody>
          <a:bodyPr/>
          <a:lstStyle/>
          <a:p>
            <a:pPr>
              <a:defRPr/>
            </a:pPr>
            <a:endParaRPr lang="zh-CN" altLang="zh-CN"/>
          </a:p>
        </p:txBody>
      </p:sp>
      <p:sp>
        <p:nvSpPr>
          <p:cNvPr id="3" name="Slide Number Placeholder 2"/>
          <p:cNvSpPr>
            <a:spLocks noGrp="1"/>
          </p:cNvSpPr>
          <p:nvPr>
            <p:ph type="sldNum" sz="quarter" idx="12"/>
          </p:nvPr>
        </p:nvSpPr>
        <p:spPr/>
        <p:txBody>
          <a:bodyPr/>
          <a:lstStyle/>
          <a:p>
            <a:pPr>
              <a:defRPr/>
            </a:pPr>
            <a:fld id="{F1746AF0-E156-4589-89BB-A6BFDA58195B}" type="slidenum">
              <a:rPr lang="en-US" altLang="zh-CN" smtClean="0"/>
              <a:pPr>
                <a:defRPr/>
              </a:pPr>
              <a:t>49</a:t>
            </a:fld>
            <a:endParaRPr lang="en-US" altLang="zh-CN" dirty="0"/>
          </a:p>
        </p:txBody>
      </p:sp>
    </p:spTree>
    <p:extLst>
      <p:ext uri="{BB962C8B-B14F-4D97-AF65-F5344CB8AC3E}">
        <p14:creationId xmlns:p14="http://schemas.microsoft.com/office/powerpoint/2010/main" val="277602269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latin typeface="微软雅黑" pitchFamily="34" charset="-122"/>
                <a:ea typeface="微软雅黑" pitchFamily="34" charset="-122"/>
              </a:rPr>
              <a:t>可靠</a:t>
            </a:r>
            <a:r>
              <a:rPr lang="zh-CN" altLang="en-US" b="1" dirty="0" smtClean="0">
                <a:latin typeface="微软雅黑" pitchFamily="34" charset="-122"/>
                <a:ea typeface="微软雅黑" pitchFamily="34" charset="-122"/>
              </a:rPr>
              <a:t>性</a:t>
            </a:r>
            <a:r>
              <a:rPr lang="zh-CN" altLang="en-US" b="1" dirty="0" smtClean="0">
                <a:solidFill>
                  <a:schemeClr val="tx1"/>
                </a:solidFill>
              </a:rPr>
              <a:t>优先</a:t>
            </a:r>
            <a:r>
              <a:rPr lang="en-US" altLang="zh-CN" b="1" dirty="0" smtClean="0">
                <a:solidFill>
                  <a:schemeClr val="tx1"/>
                </a:solidFill>
              </a:rPr>
              <a:t>(</a:t>
            </a:r>
            <a:r>
              <a:rPr lang="zh-TW" altLang="en-US" b="1" dirty="0" smtClean="0"/>
              <a:t>容错系统</a:t>
            </a:r>
            <a:r>
              <a:rPr lang="en-US" altLang="zh-TW" dirty="0" smtClean="0"/>
              <a:t>)</a:t>
            </a:r>
            <a:endParaRPr lang="en-US" dirty="0"/>
          </a:p>
        </p:txBody>
      </p:sp>
      <p:sp>
        <p:nvSpPr>
          <p:cNvPr id="3" name="Date Placeholder 2"/>
          <p:cNvSpPr>
            <a:spLocks noGrp="1"/>
          </p:cNvSpPr>
          <p:nvPr>
            <p:ph type="dt" sz="half" idx="10"/>
          </p:nvPr>
        </p:nvSpPr>
        <p:spPr/>
        <p:txBody>
          <a:bodyPr/>
          <a:lstStyle/>
          <a:p>
            <a:pPr>
              <a:defRPr/>
            </a:pPr>
            <a:endParaRPr lang="zh-CN" altLang="zh-CN"/>
          </a:p>
        </p:txBody>
      </p:sp>
      <p:sp>
        <p:nvSpPr>
          <p:cNvPr id="4" name="Slide Number Placeholder 3"/>
          <p:cNvSpPr>
            <a:spLocks noGrp="1"/>
          </p:cNvSpPr>
          <p:nvPr>
            <p:ph type="sldNum" sz="quarter" idx="12"/>
          </p:nvPr>
        </p:nvSpPr>
        <p:spPr/>
        <p:txBody>
          <a:bodyPr/>
          <a:lstStyle/>
          <a:p>
            <a:pPr>
              <a:defRPr/>
            </a:pPr>
            <a:fld id="{E012D2D8-286B-424F-9FF6-6FF6DDCCA5C5}" type="slidenum">
              <a:rPr lang="en-US" altLang="zh-CN" smtClean="0"/>
              <a:pPr>
                <a:defRPr/>
              </a:pPr>
              <a:t>5</a:t>
            </a:fld>
            <a:endParaRPr lang="en-US" altLang="zh-CN" dirty="0"/>
          </a:p>
        </p:txBody>
      </p:sp>
      <p:pic>
        <p:nvPicPr>
          <p:cNvPr id="5" name="Picture 4" descr="092309-1349-vsphere40fa1.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438400"/>
            <a:ext cx="4069976" cy="2895600"/>
          </a:xfrm>
          <a:prstGeom prst="rect">
            <a:avLst/>
          </a:prstGeom>
        </p:spPr>
      </p:pic>
      <p:pic>
        <p:nvPicPr>
          <p:cNvPr id="6" name="Picture 5" descr="network-diagram-LANFaultToleranceSyste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4400" y="2438400"/>
            <a:ext cx="3810000" cy="2921000"/>
          </a:xfrm>
          <a:prstGeom prst="rect">
            <a:avLst/>
          </a:prstGeom>
        </p:spPr>
      </p:pic>
    </p:spTree>
    <p:extLst>
      <p:ext uri="{BB962C8B-B14F-4D97-AF65-F5344CB8AC3E}">
        <p14:creationId xmlns:p14="http://schemas.microsoft.com/office/powerpoint/2010/main" val="3738336003"/>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609600"/>
            <a:ext cx="8229600" cy="1066800"/>
          </a:xfrm>
        </p:spPr>
        <p:txBody>
          <a:bodyPr/>
          <a:lstStyle/>
          <a:p>
            <a:pPr eaLnBrk="1" hangingPunct="1"/>
            <a:r>
              <a:rPr lang="zh-CN" altLang="zh-CN" dirty="0"/>
              <a:t>区块链</a:t>
            </a:r>
            <a:r>
              <a:rPr lang="zh-CN" altLang="en-US" dirty="0" smtClean="0">
                <a:ea typeface="宋体" panose="02010600030101010101" pitchFamily="2" charset="-122"/>
              </a:rPr>
              <a:t>实现与解决方案</a:t>
            </a:r>
            <a:endParaRPr lang="en-US" altLang="zh-CN" dirty="0" smtClean="0">
              <a:ea typeface="宋体" panose="02010600030101010101" pitchFamily="2" charset="-122"/>
            </a:endParaRPr>
          </a:p>
        </p:txBody>
      </p:sp>
      <p:sp>
        <p:nvSpPr>
          <p:cNvPr id="6" name="Shape 169"/>
          <p:cNvSpPr txBox="1">
            <a:spLocks noGrp="1"/>
          </p:cNvSpPr>
          <p:nvPr/>
        </p:nvSpPr>
        <p:spPr>
          <a:xfrm>
            <a:off x="457200" y="1524000"/>
            <a:ext cx="8229600" cy="994200"/>
          </a:xfrm>
          <a:prstGeom prst="rect">
            <a:avLst/>
          </a:prstGeom>
          <a:noFill/>
          <a:ln>
            <a:noFill/>
          </a:ln>
        </p:spPr>
        <p:txBody>
          <a:bodyPr lIns="91425" tIns="91425" rIns="91425" bIns="91425" anchor="b"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rgbClr val="00387E"/>
              </a:buClr>
              <a:buSzPct val="100000"/>
              <a:buFont typeface="Trebuchet MS"/>
              <a:buNone/>
              <a:defRPr sz="4000" b="1" i="0" u="none" strike="noStrike" cap="none" baseline="0">
                <a:solidFill>
                  <a:srgbClr val="00387E"/>
                </a:solidFill>
                <a:latin typeface="Trebuchet MS"/>
                <a:ea typeface="Trebuchet MS"/>
                <a:cs typeface="Trebuchet MS"/>
                <a:sym typeface="Trebuchet MS"/>
                <a:rtl val="0"/>
              </a:defRPr>
            </a:lvl1pPr>
            <a:lvl2pPr marR="0" algn="l" rtl="0">
              <a:lnSpc>
                <a:spcPct val="100000"/>
              </a:lnSpc>
              <a:spcBef>
                <a:spcPts val="0"/>
              </a:spcBef>
              <a:spcAft>
                <a:spcPts val="0"/>
              </a:spcAft>
              <a:buClr>
                <a:srgbClr val="00387E"/>
              </a:buClr>
              <a:buSzPct val="100000"/>
              <a:buFont typeface="Trebuchet MS"/>
              <a:buNone/>
              <a:defRPr sz="4000" b="1" i="0" u="none" strike="noStrike" cap="none" baseline="0">
                <a:solidFill>
                  <a:srgbClr val="00387E"/>
                </a:solidFill>
                <a:latin typeface="Trebuchet MS"/>
                <a:ea typeface="Trebuchet MS"/>
                <a:cs typeface="Trebuchet MS"/>
                <a:sym typeface="Trebuchet MS"/>
                <a:rtl val="0"/>
              </a:defRPr>
            </a:lvl2pPr>
            <a:lvl3pPr>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3pPr>
            <a:lvl4pPr>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4pPr>
            <a:lvl5pPr>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5pPr>
            <a:lvl6pPr>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6pPr>
            <a:lvl7pPr>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7pPr>
            <a:lvl8pPr>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8pPr>
            <a:lvl9pPr>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9pPr>
          </a:lstStyle>
          <a:p>
            <a:pPr marL="365125" indent="-255588">
              <a:spcBef>
                <a:spcPts val="300"/>
              </a:spcBef>
              <a:spcAft>
                <a:spcPct val="0"/>
              </a:spcAft>
              <a:buClr>
                <a:srgbClr val="A04DA3"/>
              </a:buClr>
              <a:buFont typeface="Georgia" panose="02040502050405020303" pitchFamily="18" charset="0"/>
              <a:buChar char="•"/>
            </a:pPr>
            <a:r>
              <a:rPr lang="en" altLang="zh-CN" sz="2400" dirty="0" smtClean="0"/>
              <a:t>Meta-protocols</a:t>
            </a:r>
            <a:endParaRPr lang="en" sz="2400" dirty="0">
              <a:solidFill>
                <a:schemeClr val="tx1"/>
              </a:solidFill>
              <a:latin typeface="+mn-lt"/>
              <a:ea typeface="+mn-ea"/>
              <a:cs typeface="+mn-cs"/>
            </a:endParaRPr>
          </a:p>
        </p:txBody>
      </p:sp>
      <p:sp>
        <p:nvSpPr>
          <p:cNvPr id="8" name="Shape 175"/>
          <p:cNvSpPr txBox="1">
            <a:spLocks noGrp="1"/>
          </p:cNvSpPr>
          <p:nvPr/>
        </p:nvSpPr>
        <p:spPr>
          <a:xfrm>
            <a:off x="370487" y="4977495"/>
            <a:ext cx="8229600" cy="1322699"/>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dk2"/>
              </a:buClr>
              <a:buSzPct val="100000"/>
              <a:buFont typeface="Trebuchet MS"/>
              <a:buNone/>
              <a:defRPr sz="3200" b="0" i="0" u="none" strike="noStrike" cap="none" baseline="0">
                <a:solidFill>
                  <a:schemeClr val="dk2"/>
                </a:solidFill>
                <a:latin typeface="Trebuchet MS"/>
                <a:ea typeface="Trebuchet MS"/>
                <a:cs typeface="Trebuchet MS"/>
                <a:sym typeface="Trebuchet MS"/>
                <a:rtl val="0"/>
              </a:defRPr>
            </a:lvl1pPr>
            <a:lvl2pPr marR="0" algn="l" rtl="0">
              <a:lnSpc>
                <a:spcPct val="100000"/>
              </a:lnSpc>
              <a:spcBef>
                <a:spcPts val="0"/>
              </a:spcBef>
              <a:spcAft>
                <a:spcPts val="0"/>
              </a:spcAft>
              <a:buClr>
                <a:schemeClr val="dk2"/>
              </a:buClr>
              <a:buSzPct val="100000"/>
              <a:buFont typeface="Trebuchet MS"/>
              <a:buNone/>
              <a:defRPr sz="2800" b="0" i="0" u="none" strike="noStrike" cap="none" baseline="0">
                <a:solidFill>
                  <a:schemeClr val="dk2"/>
                </a:solidFill>
                <a:latin typeface="Trebuchet MS"/>
                <a:ea typeface="Trebuchet MS"/>
                <a:cs typeface="Trebuchet MS"/>
                <a:sym typeface="Trebuchet MS"/>
                <a:rtl val="0"/>
              </a:defRPr>
            </a:lvl2pPr>
            <a:lvl3pPr marR="0" algn="l" rtl="0">
              <a:lnSpc>
                <a:spcPct val="100000"/>
              </a:lnSpc>
              <a:spcBef>
                <a:spcPts val="0"/>
              </a:spcBef>
              <a:spcAft>
                <a:spcPts val="0"/>
              </a:spcAft>
              <a:buClr>
                <a:schemeClr val="dk2"/>
              </a:buClr>
              <a:buSzPct val="100000"/>
              <a:buFont typeface="Trebuchet MS"/>
              <a:buNone/>
              <a:defRPr sz="2400" b="0" i="0" u="none" strike="noStrike" cap="none" baseline="0">
                <a:solidFill>
                  <a:schemeClr val="dk2"/>
                </a:solidFill>
                <a:latin typeface="Trebuchet MS"/>
                <a:ea typeface="Trebuchet MS"/>
                <a:cs typeface="Trebuchet MS"/>
                <a:sym typeface="Trebuchet MS"/>
                <a:rtl val="0"/>
              </a:defRPr>
            </a:lvl3pPr>
            <a:lvl4pPr marR="0" algn="l" rtl="0">
              <a:lnSpc>
                <a:spcPct val="100000"/>
              </a:lnSpc>
              <a:spcBef>
                <a:spcPts val="0"/>
              </a:spcBef>
              <a:spcAft>
                <a:spcPts val="0"/>
              </a:spcAft>
              <a:buClr>
                <a:schemeClr val="dk2"/>
              </a:buClr>
              <a:buSzPct val="100000"/>
              <a:buFont typeface="Trebuchet MS"/>
              <a:buNone/>
              <a:defRPr sz="2000" b="0" i="0" u="none" strike="noStrike" cap="none" baseline="0">
                <a:solidFill>
                  <a:schemeClr val="dk2"/>
                </a:solidFill>
                <a:latin typeface="Trebuchet MS"/>
                <a:ea typeface="Trebuchet MS"/>
                <a:cs typeface="Trebuchet MS"/>
                <a:sym typeface="Trebuchet MS"/>
                <a:rtl val="0"/>
              </a:defRPr>
            </a:lvl4pPr>
            <a:lvl5pPr marR="0" algn="l" rtl="0">
              <a:lnSpc>
                <a:spcPct val="100000"/>
              </a:lnSpc>
              <a:spcBef>
                <a:spcPts val="0"/>
              </a:spcBef>
              <a:spcAft>
                <a:spcPts val="0"/>
              </a:spcAft>
              <a:buClr>
                <a:schemeClr val="dk2"/>
              </a:buClr>
              <a:buSzPct val="100000"/>
              <a:buFont typeface="Trebuchet MS"/>
              <a:buNone/>
              <a:defRPr sz="2000" b="0" i="0" u="none" strike="noStrike" cap="none" baseline="0">
                <a:solidFill>
                  <a:schemeClr val="dk2"/>
                </a:solidFill>
                <a:latin typeface="Trebuchet MS"/>
                <a:ea typeface="Trebuchet MS"/>
                <a:cs typeface="Trebuchet MS"/>
                <a:sym typeface="Trebuchet MS"/>
                <a:rtl val="0"/>
              </a:defRPr>
            </a:lvl5pPr>
            <a:lvl6pPr marR="0" algn="l" rtl="0">
              <a:lnSpc>
                <a:spcPct val="100000"/>
              </a:lnSpc>
              <a:spcBef>
                <a:spcPts val="0"/>
              </a:spcBef>
              <a:spcAft>
                <a:spcPts val="0"/>
              </a:spcAft>
              <a:buClr>
                <a:schemeClr val="dk2"/>
              </a:buClr>
              <a:buSzPct val="100000"/>
              <a:buFont typeface="Trebuchet MS"/>
              <a:buNone/>
              <a:defRPr sz="2000" b="0" i="0" u="none" strike="noStrike" cap="none" baseline="0">
                <a:solidFill>
                  <a:schemeClr val="dk2"/>
                </a:solidFill>
                <a:latin typeface="Trebuchet MS"/>
                <a:ea typeface="Trebuchet MS"/>
                <a:cs typeface="Trebuchet MS"/>
                <a:sym typeface="Trebuchet MS"/>
                <a:rtl val="0"/>
              </a:defRPr>
            </a:lvl6pPr>
            <a:lvl7pPr marR="0" algn="l" rtl="0">
              <a:lnSpc>
                <a:spcPct val="100000"/>
              </a:lnSpc>
              <a:spcBef>
                <a:spcPts val="0"/>
              </a:spcBef>
              <a:spcAft>
                <a:spcPts val="0"/>
              </a:spcAft>
              <a:buClr>
                <a:schemeClr val="dk2"/>
              </a:buClr>
              <a:buSzPct val="100000"/>
              <a:buFont typeface="Trebuchet MS"/>
              <a:buNone/>
              <a:defRPr sz="2000" b="0" i="0" u="none" strike="noStrike" cap="none" baseline="0">
                <a:solidFill>
                  <a:schemeClr val="dk2"/>
                </a:solidFill>
                <a:latin typeface="Trebuchet MS"/>
                <a:ea typeface="Trebuchet MS"/>
                <a:cs typeface="Trebuchet MS"/>
                <a:sym typeface="Trebuchet MS"/>
                <a:rtl val="0"/>
              </a:defRPr>
            </a:lvl7pPr>
            <a:lvl8pPr marR="0" algn="l" rtl="0">
              <a:lnSpc>
                <a:spcPct val="100000"/>
              </a:lnSpc>
              <a:spcBef>
                <a:spcPts val="0"/>
              </a:spcBef>
              <a:spcAft>
                <a:spcPts val="0"/>
              </a:spcAft>
              <a:buClr>
                <a:schemeClr val="dk2"/>
              </a:buClr>
              <a:buSzPct val="100000"/>
              <a:buFont typeface="Trebuchet MS"/>
              <a:buNone/>
              <a:defRPr sz="2000" b="0" i="0" u="none" strike="noStrike" cap="none" baseline="0">
                <a:solidFill>
                  <a:schemeClr val="dk2"/>
                </a:solidFill>
                <a:latin typeface="Trebuchet MS"/>
                <a:ea typeface="Trebuchet MS"/>
                <a:cs typeface="Trebuchet MS"/>
                <a:sym typeface="Trebuchet MS"/>
                <a:rtl val="0"/>
              </a:defRPr>
            </a:lvl8pPr>
            <a:lvl9pPr marR="0" algn="l" rtl="0">
              <a:lnSpc>
                <a:spcPct val="100000"/>
              </a:lnSpc>
              <a:spcBef>
                <a:spcPts val="0"/>
              </a:spcBef>
              <a:spcAft>
                <a:spcPts val="0"/>
              </a:spcAft>
              <a:buClr>
                <a:schemeClr val="dk2"/>
              </a:buClr>
              <a:buSzPct val="100000"/>
              <a:buFont typeface="Trebuchet MS"/>
              <a:buNone/>
              <a:defRPr sz="2000" b="0" i="0" u="none" strike="noStrike" cap="none" baseline="0">
                <a:solidFill>
                  <a:schemeClr val="dk2"/>
                </a:solidFill>
                <a:latin typeface="Trebuchet MS"/>
                <a:ea typeface="Trebuchet MS"/>
                <a:cs typeface="Trebuchet MS"/>
                <a:sym typeface="Trebuchet MS"/>
                <a:rtl val="0"/>
              </a:defRPr>
            </a:lvl9pPr>
          </a:lstStyle>
          <a:p>
            <a:pPr marL="457200" marR="0" lvl="0" indent="-368300" algn="l" rtl="0">
              <a:lnSpc>
                <a:spcPct val="115000"/>
              </a:lnSpc>
              <a:spcBef>
                <a:spcPts val="0"/>
              </a:spcBef>
              <a:spcAft>
                <a:spcPts val="0"/>
              </a:spcAft>
              <a:buClr>
                <a:schemeClr val="dk2"/>
              </a:buClr>
              <a:buSzPct val="100000"/>
              <a:buFont typeface="Arial"/>
              <a:buChar char="●"/>
            </a:pPr>
            <a:r>
              <a:rPr lang="en" sz="2200"/>
              <a:t>Protocol-on-top-of-a-protocol</a:t>
            </a:r>
          </a:p>
          <a:p>
            <a:pPr marL="457200" marR="0" lvl="0" indent="-368300" algn="l" rtl="0">
              <a:lnSpc>
                <a:spcPct val="115000"/>
              </a:lnSpc>
              <a:spcBef>
                <a:spcPts val="0"/>
              </a:spcBef>
              <a:spcAft>
                <a:spcPts val="0"/>
              </a:spcAft>
              <a:buClr>
                <a:schemeClr val="dk2"/>
              </a:buClr>
              <a:buSzPct val="100000"/>
              <a:buFont typeface="Arial"/>
              <a:buChar char="●"/>
            </a:pPr>
            <a:r>
              <a:rPr lang="en" sz="2200"/>
              <a:t>Meta-protocol-aware clients keep track of extra state</a:t>
            </a:r>
          </a:p>
          <a:p>
            <a:pPr marL="457200" marR="0" lvl="0" indent="-368300" algn="l" rtl="0">
              <a:lnSpc>
                <a:spcPct val="115000"/>
              </a:lnSpc>
              <a:spcBef>
                <a:spcPts val="0"/>
              </a:spcBef>
              <a:spcAft>
                <a:spcPts val="0"/>
              </a:spcAft>
              <a:buClr>
                <a:schemeClr val="dk2"/>
              </a:buClr>
              <a:buSzPct val="100000"/>
              <a:buFont typeface="Arial"/>
              <a:buChar char="●"/>
            </a:pPr>
            <a:r>
              <a:rPr lang="en" sz="2200"/>
              <a:t>Clients process all BTC transactions, ignore invalid ones, process valid ones</a:t>
            </a:r>
          </a:p>
        </p:txBody>
      </p:sp>
      <p:sp>
        <p:nvSpPr>
          <p:cNvPr id="9" name="Shape 176"/>
          <p:cNvSpPr txBox="1">
            <a:spLocks noGrp="1"/>
          </p:cNvSpPr>
          <p:nvPr/>
        </p:nvSpPr>
        <p:spPr>
          <a:xfrm>
            <a:off x="904741" y="3141495"/>
            <a:ext cx="8229600" cy="994200"/>
          </a:xfrm>
          <a:prstGeom prst="rect">
            <a:avLst/>
          </a:prstGeom>
          <a:noFill/>
          <a:ln>
            <a:noFill/>
          </a:ln>
        </p:spPr>
        <p:txBody>
          <a:bodyPr lIns="91425" tIns="91425" rIns="91425" bIns="91425" anchor="b"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rgbClr val="00387E"/>
              </a:buClr>
              <a:buSzPct val="100000"/>
              <a:buFont typeface="Trebuchet MS"/>
              <a:buNone/>
              <a:defRPr sz="4000" b="1" i="0" u="none" strike="noStrike" cap="none" baseline="0">
                <a:solidFill>
                  <a:srgbClr val="00387E"/>
                </a:solidFill>
                <a:latin typeface="Trebuchet MS"/>
                <a:ea typeface="Trebuchet MS"/>
                <a:cs typeface="Trebuchet MS"/>
                <a:sym typeface="Trebuchet MS"/>
                <a:rtl val="0"/>
              </a:defRPr>
            </a:lvl1pPr>
            <a:lvl2pPr marR="0" algn="l" rtl="0">
              <a:lnSpc>
                <a:spcPct val="100000"/>
              </a:lnSpc>
              <a:spcBef>
                <a:spcPts val="0"/>
              </a:spcBef>
              <a:spcAft>
                <a:spcPts val="0"/>
              </a:spcAft>
              <a:buClr>
                <a:srgbClr val="00387E"/>
              </a:buClr>
              <a:buSzPct val="100000"/>
              <a:buFont typeface="Trebuchet MS"/>
              <a:buNone/>
              <a:defRPr sz="4000" b="1" i="0" u="none" strike="noStrike" cap="none" baseline="0">
                <a:solidFill>
                  <a:srgbClr val="00387E"/>
                </a:solidFill>
                <a:latin typeface="Trebuchet MS"/>
                <a:ea typeface="Trebuchet MS"/>
                <a:cs typeface="Trebuchet MS"/>
                <a:sym typeface="Trebuchet MS"/>
                <a:rtl val="0"/>
              </a:defRPr>
            </a:lvl2pPr>
            <a:lvl3pPr>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3pPr>
            <a:lvl4pPr>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4pPr>
            <a:lvl5pPr>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5pPr>
            <a:lvl6pPr>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6pPr>
            <a:lvl7pPr>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7pPr>
            <a:lvl8pPr>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8pPr>
            <a:lvl9pPr>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9pPr>
          </a:lstStyle>
          <a:p>
            <a:pPr lvl="0" rtl="0">
              <a:spcBef>
                <a:spcPts val="0"/>
              </a:spcBef>
              <a:buNone/>
            </a:pPr>
            <a:endParaRPr lang="en" dirty="0"/>
          </a:p>
        </p:txBody>
      </p:sp>
      <p:pic>
        <p:nvPicPr>
          <p:cNvPr id="10" name="Shape 177"/>
          <p:cNvPicPr preferRelativeResize="0"/>
          <p:nvPr/>
        </p:nvPicPr>
        <p:blipFill>
          <a:blip r:embed="rId2">
            <a:alphaModFix/>
          </a:blip>
          <a:stretch>
            <a:fillRect/>
          </a:stretch>
        </p:blipFill>
        <p:spPr>
          <a:xfrm>
            <a:off x="1512062" y="2473624"/>
            <a:ext cx="5824899" cy="2469050"/>
          </a:xfrm>
          <a:prstGeom prst="rect">
            <a:avLst/>
          </a:prstGeom>
          <a:noFill/>
          <a:ln>
            <a:noFill/>
          </a:ln>
        </p:spPr>
      </p:pic>
      <p:sp>
        <p:nvSpPr>
          <p:cNvPr id="2" name="Date Placeholder 1"/>
          <p:cNvSpPr>
            <a:spLocks noGrp="1"/>
          </p:cNvSpPr>
          <p:nvPr>
            <p:ph type="dt" sz="half" idx="10"/>
          </p:nvPr>
        </p:nvSpPr>
        <p:spPr/>
        <p:txBody>
          <a:bodyPr/>
          <a:lstStyle/>
          <a:p>
            <a:pPr>
              <a:defRPr/>
            </a:pPr>
            <a:endParaRPr lang="zh-CN" altLang="zh-CN"/>
          </a:p>
        </p:txBody>
      </p:sp>
      <p:sp>
        <p:nvSpPr>
          <p:cNvPr id="3" name="Slide Number Placeholder 2"/>
          <p:cNvSpPr>
            <a:spLocks noGrp="1"/>
          </p:cNvSpPr>
          <p:nvPr>
            <p:ph type="sldNum" sz="quarter" idx="12"/>
          </p:nvPr>
        </p:nvSpPr>
        <p:spPr/>
        <p:txBody>
          <a:bodyPr/>
          <a:lstStyle/>
          <a:p>
            <a:pPr>
              <a:defRPr/>
            </a:pPr>
            <a:fld id="{F1746AF0-E156-4589-89BB-A6BFDA58195B}" type="slidenum">
              <a:rPr lang="en-US" altLang="zh-CN" smtClean="0"/>
              <a:pPr>
                <a:defRPr/>
              </a:pPr>
              <a:t>50</a:t>
            </a:fld>
            <a:endParaRPr lang="en-US" altLang="zh-CN" dirty="0"/>
          </a:p>
        </p:txBody>
      </p:sp>
    </p:spTree>
    <p:extLst>
      <p:ext uri="{BB962C8B-B14F-4D97-AF65-F5344CB8AC3E}">
        <p14:creationId xmlns:p14="http://schemas.microsoft.com/office/powerpoint/2010/main" val="2532322034"/>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609600"/>
            <a:ext cx="8229600" cy="1066800"/>
          </a:xfrm>
        </p:spPr>
        <p:txBody>
          <a:bodyPr/>
          <a:lstStyle/>
          <a:p>
            <a:pPr eaLnBrk="1" hangingPunct="1"/>
            <a:r>
              <a:rPr lang="zh-CN" altLang="zh-CN" dirty="0"/>
              <a:t>区块链</a:t>
            </a:r>
            <a:r>
              <a:rPr lang="zh-CN" altLang="en-US" dirty="0" smtClean="0">
                <a:ea typeface="宋体" panose="02010600030101010101" pitchFamily="2" charset="-122"/>
              </a:rPr>
              <a:t>实现与解决方案</a:t>
            </a:r>
            <a:endParaRPr lang="en-US" altLang="zh-CN" dirty="0" smtClean="0">
              <a:ea typeface="宋体" panose="02010600030101010101" pitchFamily="2" charset="-122"/>
            </a:endParaRPr>
          </a:p>
        </p:txBody>
      </p:sp>
      <p:sp>
        <p:nvSpPr>
          <p:cNvPr id="6" name="Shape 169"/>
          <p:cNvSpPr txBox="1">
            <a:spLocks noGrp="1"/>
          </p:cNvSpPr>
          <p:nvPr/>
        </p:nvSpPr>
        <p:spPr>
          <a:xfrm>
            <a:off x="457200" y="1219200"/>
            <a:ext cx="8229600" cy="994200"/>
          </a:xfrm>
          <a:prstGeom prst="rect">
            <a:avLst/>
          </a:prstGeom>
          <a:noFill/>
          <a:ln>
            <a:noFill/>
          </a:ln>
        </p:spPr>
        <p:txBody>
          <a:bodyPr lIns="91425" tIns="91425" rIns="91425" bIns="91425" anchor="b"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rgbClr val="00387E"/>
              </a:buClr>
              <a:buSzPct val="100000"/>
              <a:buFont typeface="Trebuchet MS"/>
              <a:buNone/>
              <a:defRPr sz="4000" b="1" i="0" u="none" strike="noStrike" cap="none" baseline="0">
                <a:solidFill>
                  <a:srgbClr val="00387E"/>
                </a:solidFill>
                <a:latin typeface="Trebuchet MS"/>
                <a:ea typeface="Trebuchet MS"/>
                <a:cs typeface="Trebuchet MS"/>
                <a:sym typeface="Trebuchet MS"/>
                <a:rtl val="0"/>
              </a:defRPr>
            </a:lvl1pPr>
            <a:lvl2pPr marR="0" algn="l" rtl="0">
              <a:lnSpc>
                <a:spcPct val="100000"/>
              </a:lnSpc>
              <a:spcBef>
                <a:spcPts val="0"/>
              </a:spcBef>
              <a:spcAft>
                <a:spcPts val="0"/>
              </a:spcAft>
              <a:buClr>
                <a:srgbClr val="00387E"/>
              </a:buClr>
              <a:buSzPct val="100000"/>
              <a:buFont typeface="Trebuchet MS"/>
              <a:buNone/>
              <a:defRPr sz="4000" b="1" i="0" u="none" strike="noStrike" cap="none" baseline="0">
                <a:solidFill>
                  <a:srgbClr val="00387E"/>
                </a:solidFill>
                <a:latin typeface="Trebuchet MS"/>
                <a:ea typeface="Trebuchet MS"/>
                <a:cs typeface="Trebuchet MS"/>
                <a:sym typeface="Trebuchet MS"/>
                <a:rtl val="0"/>
              </a:defRPr>
            </a:lvl2pPr>
            <a:lvl3pPr>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3pPr>
            <a:lvl4pPr>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4pPr>
            <a:lvl5pPr>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5pPr>
            <a:lvl6pPr>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6pPr>
            <a:lvl7pPr>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7pPr>
            <a:lvl8pPr>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8pPr>
            <a:lvl9pPr>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9pPr>
          </a:lstStyle>
          <a:p>
            <a:pPr marL="365125" indent="-255588">
              <a:spcBef>
                <a:spcPts val="300"/>
              </a:spcBef>
              <a:spcAft>
                <a:spcPct val="0"/>
              </a:spcAft>
              <a:buClr>
                <a:srgbClr val="A04DA3"/>
              </a:buClr>
              <a:buFont typeface="Georgia" panose="02040502050405020303" pitchFamily="18" charset="0"/>
              <a:buChar char="•"/>
            </a:pPr>
            <a:r>
              <a:rPr lang="en" altLang="zh-CN" sz="2400" dirty="0" smtClean="0"/>
              <a:t>Ripple</a:t>
            </a:r>
            <a:endParaRPr lang="en" sz="2400" dirty="0">
              <a:solidFill>
                <a:schemeClr val="tx1"/>
              </a:solidFill>
              <a:latin typeface="+mn-lt"/>
              <a:ea typeface="+mn-ea"/>
              <a:cs typeface="+mn-cs"/>
            </a:endParaRPr>
          </a:p>
        </p:txBody>
      </p:sp>
      <p:sp>
        <p:nvSpPr>
          <p:cNvPr id="8" name="Shape 175"/>
          <p:cNvSpPr txBox="1">
            <a:spLocks noGrp="1"/>
          </p:cNvSpPr>
          <p:nvPr/>
        </p:nvSpPr>
        <p:spPr>
          <a:xfrm>
            <a:off x="370487" y="4267200"/>
            <a:ext cx="8229600" cy="1322699"/>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dk2"/>
              </a:buClr>
              <a:buSzPct val="100000"/>
              <a:buFont typeface="Trebuchet MS"/>
              <a:buNone/>
              <a:defRPr sz="3200" b="0" i="0" u="none" strike="noStrike" cap="none" baseline="0">
                <a:solidFill>
                  <a:schemeClr val="dk2"/>
                </a:solidFill>
                <a:latin typeface="Trebuchet MS"/>
                <a:ea typeface="Trebuchet MS"/>
                <a:cs typeface="Trebuchet MS"/>
                <a:sym typeface="Trebuchet MS"/>
                <a:rtl val="0"/>
              </a:defRPr>
            </a:lvl1pPr>
            <a:lvl2pPr marR="0" algn="l" rtl="0">
              <a:lnSpc>
                <a:spcPct val="100000"/>
              </a:lnSpc>
              <a:spcBef>
                <a:spcPts val="0"/>
              </a:spcBef>
              <a:spcAft>
                <a:spcPts val="0"/>
              </a:spcAft>
              <a:buClr>
                <a:schemeClr val="dk2"/>
              </a:buClr>
              <a:buSzPct val="100000"/>
              <a:buFont typeface="Trebuchet MS"/>
              <a:buNone/>
              <a:defRPr sz="2800" b="0" i="0" u="none" strike="noStrike" cap="none" baseline="0">
                <a:solidFill>
                  <a:schemeClr val="dk2"/>
                </a:solidFill>
                <a:latin typeface="Trebuchet MS"/>
                <a:ea typeface="Trebuchet MS"/>
                <a:cs typeface="Trebuchet MS"/>
                <a:sym typeface="Trebuchet MS"/>
                <a:rtl val="0"/>
              </a:defRPr>
            </a:lvl2pPr>
            <a:lvl3pPr marR="0" algn="l" rtl="0">
              <a:lnSpc>
                <a:spcPct val="100000"/>
              </a:lnSpc>
              <a:spcBef>
                <a:spcPts val="0"/>
              </a:spcBef>
              <a:spcAft>
                <a:spcPts val="0"/>
              </a:spcAft>
              <a:buClr>
                <a:schemeClr val="dk2"/>
              </a:buClr>
              <a:buSzPct val="100000"/>
              <a:buFont typeface="Trebuchet MS"/>
              <a:buNone/>
              <a:defRPr sz="2400" b="0" i="0" u="none" strike="noStrike" cap="none" baseline="0">
                <a:solidFill>
                  <a:schemeClr val="dk2"/>
                </a:solidFill>
                <a:latin typeface="Trebuchet MS"/>
                <a:ea typeface="Trebuchet MS"/>
                <a:cs typeface="Trebuchet MS"/>
                <a:sym typeface="Trebuchet MS"/>
                <a:rtl val="0"/>
              </a:defRPr>
            </a:lvl3pPr>
            <a:lvl4pPr marR="0" algn="l" rtl="0">
              <a:lnSpc>
                <a:spcPct val="100000"/>
              </a:lnSpc>
              <a:spcBef>
                <a:spcPts val="0"/>
              </a:spcBef>
              <a:spcAft>
                <a:spcPts val="0"/>
              </a:spcAft>
              <a:buClr>
                <a:schemeClr val="dk2"/>
              </a:buClr>
              <a:buSzPct val="100000"/>
              <a:buFont typeface="Trebuchet MS"/>
              <a:buNone/>
              <a:defRPr sz="2000" b="0" i="0" u="none" strike="noStrike" cap="none" baseline="0">
                <a:solidFill>
                  <a:schemeClr val="dk2"/>
                </a:solidFill>
                <a:latin typeface="Trebuchet MS"/>
                <a:ea typeface="Trebuchet MS"/>
                <a:cs typeface="Trebuchet MS"/>
                <a:sym typeface="Trebuchet MS"/>
                <a:rtl val="0"/>
              </a:defRPr>
            </a:lvl4pPr>
            <a:lvl5pPr marR="0" algn="l" rtl="0">
              <a:lnSpc>
                <a:spcPct val="100000"/>
              </a:lnSpc>
              <a:spcBef>
                <a:spcPts val="0"/>
              </a:spcBef>
              <a:spcAft>
                <a:spcPts val="0"/>
              </a:spcAft>
              <a:buClr>
                <a:schemeClr val="dk2"/>
              </a:buClr>
              <a:buSzPct val="100000"/>
              <a:buFont typeface="Trebuchet MS"/>
              <a:buNone/>
              <a:defRPr sz="2000" b="0" i="0" u="none" strike="noStrike" cap="none" baseline="0">
                <a:solidFill>
                  <a:schemeClr val="dk2"/>
                </a:solidFill>
                <a:latin typeface="Trebuchet MS"/>
                <a:ea typeface="Trebuchet MS"/>
                <a:cs typeface="Trebuchet MS"/>
                <a:sym typeface="Trebuchet MS"/>
                <a:rtl val="0"/>
              </a:defRPr>
            </a:lvl5pPr>
            <a:lvl6pPr marR="0" algn="l" rtl="0">
              <a:lnSpc>
                <a:spcPct val="100000"/>
              </a:lnSpc>
              <a:spcBef>
                <a:spcPts val="0"/>
              </a:spcBef>
              <a:spcAft>
                <a:spcPts val="0"/>
              </a:spcAft>
              <a:buClr>
                <a:schemeClr val="dk2"/>
              </a:buClr>
              <a:buSzPct val="100000"/>
              <a:buFont typeface="Trebuchet MS"/>
              <a:buNone/>
              <a:defRPr sz="2000" b="0" i="0" u="none" strike="noStrike" cap="none" baseline="0">
                <a:solidFill>
                  <a:schemeClr val="dk2"/>
                </a:solidFill>
                <a:latin typeface="Trebuchet MS"/>
                <a:ea typeface="Trebuchet MS"/>
                <a:cs typeface="Trebuchet MS"/>
                <a:sym typeface="Trebuchet MS"/>
                <a:rtl val="0"/>
              </a:defRPr>
            </a:lvl6pPr>
            <a:lvl7pPr marR="0" algn="l" rtl="0">
              <a:lnSpc>
                <a:spcPct val="100000"/>
              </a:lnSpc>
              <a:spcBef>
                <a:spcPts val="0"/>
              </a:spcBef>
              <a:spcAft>
                <a:spcPts val="0"/>
              </a:spcAft>
              <a:buClr>
                <a:schemeClr val="dk2"/>
              </a:buClr>
              <a:buSzPct val="100000"/>
              <a:buFont typeface="Trebuchet MS"/>
              <a:buNone/>
              <a:defRPr sz="2000" b="0" i="0" u="none" strike="noStrike" cap="none" baseline="0">
                <a:solidFill>
                  <a:schemeClr val="dk2"/>
                </a:solidFill>
                <a:latin typeface="Trebuchet MS"/>
                <a:ea typeface="Trebuchet MS"/>
                <a:cs typeface="Trebuchet MS"/>
                <a:sym typeface="Trebuchet MS"/>
                <a:rtl val="0"/>
              </a:defRPr>
            </a:lvl7pPr>
            <a:lvl8pPr marR="0" algn="l" rtl="0">
              <a:lnSpc>
                <a:spcPct val="100000"/>
              </a:lnSpc>
              <a:spcBef>
                <a:spcPts val="0"/>
              </a:spcBef>
              <a:spcAft>
                <a:spcPts val="0"/>
              </a:spcAft>
              <a:buClr>
                <a:schemeClr val="dk2"/>
              </a:buClr>
              <a:buSzPct val="100000"/>
              <a:buFont typeface="Trebuchet MS"/>
              <a:buNone/>
              <a:defRPr sz="2000" b="0" i="0" u="none" strike="noStrike" cap="none" baseline="0">
                <a:solidFill>
                  <a:schemeClr val="dk2"/>
                </a:solidFill>
                <a:latin typeface="Trebuchet MS"/>
                <a:ea typeface="Trebuchet MS"/>
                <a:cs typeface="Trebuchet MS"/>
                <a:sym typeface="Trebuchet MS"/>
                <a:rtl val="0"/>
              </a:defRPr>
            </a:lvl8pPr>
            <a:lvl9pPr marR="0" algn="l" rtl="0">
              <a:lnSpc>
                <a:spcPct val="100000"/>
              </a:lnSpc>
              <a:spcBef>
                <a:spcPts val="0"/>
              </a:spcBef>
              <a:spcAft>
                <a:spcPts val="0"/>
              </a:spcAft>
              <a:buClr>
                <a:schemeClr val="dk2"/>
              </a:buClr>
              <a:buSzPct val="100000"/>
              <a:buFont typeface="Trebuchet MS"/>
              <a:buNone/>
              <a:defRPr sz="2000" b="0" i="0" u="none" strike="noStrike" cap="none" baseline="0">
                <a:solidFill>
                  <a:schemeClr val="dk2"/>
                </a:solidFill>
                <a:latin typeface="Trebuchet MS"/>
                <a:ea typeface="Trebuchet MS"/>
                <a:cs typeface="Trebuchet MS"/>
                <a:sym typeface="Trebuchet MS"/>
                <a:rtl val="0"/>
              </a:defRPr>
            </a:lvl9pPr>
          </a:lstStyle>
          <a:p>
            <a:pPr marL="457200" lvl="0" indent="-368300">
              <a:lnSpc>
                <a:spcPct val="115000"/>
              </a:lnSpc>
              <a:buFont typeface="Arial"/>
              <a:buChar char="●"/>
            </a:pPr>
            <a:r>
              <a:rPr lang="en" altLang="zh-CN" sz="2200" dirty="0"/>
              <a:t>Network for handling/transferring debts</a:t>
            </a:r>
          </a:p>
          <a:p>
            <a:pPr marL="457200" lvl="0" indent="-368300">
              <a:lnSpc>
                <a:spcPct val="115000"/>
              </a:lnSpc>
              <a:buFont typeface="Arial"/>
              <a:buChar char="●"/>
            </a:pPr>
            <a:r>
              <a:rPr lang="en" altLang="zh-CN" sz="2200" dirty="0"/>
              <a:t>Users can set trust limits, can have credit or debt up to the trust limit</a:t>
            </a:r>
          </a:p>
          <a:p>
            <a:pPr marL="457200" lvl="0" indent="-368300">
              <a:lnSpc>
                <a:spcPct val="115000"/>
              </a:lnSpc>
              <a:buFont typeface="Arial"/>
              <a:buChar char="●"/>
            </a:pPr>
            <a:r>
              <a:rPr lang="en" altLang="zh-CN" sz="2200" dirty="0"/>
              <a:t>To transfer to indirect connections, need multiple </a:t>
            </a:r>
            <a:r>
              <a:rPr lang="en" altLang="zh-CN" sz="2200" dirty="0" smtClean="0"/>
              <a:t>hops</a:t>
            </a:r>
          </a:p>
          <a:p>
            <a:pPr marL="457200" lvl="0" indent="-368300">
              <a:lnSpc>
                <a:spcPct val="115000"/>
              </a:lnSpc>
              <a:buFont typeface="Arial"/>
              <a:buChar char="●"/>
            </a:pPr>
            <a:r>
              <a:rPr lang="zh-CN" altLang="en-US" sz="2400" dirty="0" smtClean="0"/>
              <a:t>起初熟人</a:t>
            </a:r>
            <a:r>
              <a:rPr lang="zh-CN" altLang="en-US" sz="2400" dirty="0"/>
              <a:t>关系和信任</a:t>
            </a:r>
            <a:r>
              <a:rPr lang="zh-CN" altLang="en-US" sz="2400" dirty="0" smtClean="0"/>
              <a:t>链保证可信与安全，后来采用共识机制（</a:t>
            </a:r>
            <a:r>
              <a:rPr lang="en-US" altLang="zh-CN" sz="2400" dirty="0" smtClean="0"/>
              <a:t>80%</a:t>
            </a:r>
            <a:r>
              <a:rPr lang="zh-CN" altLang="en-US" sz="2400" dirty="0" smtClean="0"/>
              <a:t>认可）保证安全</a:t>
            </a:r>
            <a:endParaRPr lang="en" altLang="zh-CN" sz="2400" dirty="0"/>
          </a:p>
        </p:txBody>
      </p:sp>
      <p:sp>
        <p:nvSpPr>
          <p:cNvPr id="9" name="Shape 176"/>
          <p:cNvSpPr txBox="1">
            <a:spLocks noGrp="1"/>
          </p:cNvSpPr>
          <p:nvPr/>
        </p:nvSpPr>
        <p:spPr>
          <a:xfrm>
            <a:off x="904741" y="3141495"/>
            <a:ext cx="8229600" cy="994200"/>
          </a:xfrm>
          <a:prstGeom prst="rect">
            <a:avLst/>
          </a:prstGeom>
          <a:noFill/>
          <a:ln>
            <a:noFill/>
          </a:ln>
        </p:spPr>
        <p:txBody>
          <a:bodyPr lIns="91425" tIns="91425" rIns="91425" bIns="91425" anchor="b"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rgbClr val="00387E"/>
              </a:buClr>
              <a:buSzPct val="100000"/>
              <a:buFont typeface="Trebuchet MS"/>
              <a:buNone/>
              <a:defRPr sz="4000" b="1" i="0" u="none" strike="noStrike" cap="none" baseline="0">
                <a:solidFill>
                  <a:srgbClr val="00387E"/>
                </a:solidFill>
                <a:latin typeface="Trebuchet MS"/>
                <a:ea typeface="Trebuchet MS"/>
                <a:cs typeface="Trebuchet MS"/>
                <a:sym typeface="Trebuchet MS"/>
                <a:rtl val="0"/>
              </a:defRPr>
            </a:lvl1pPr>
            <a:lvl2pPr marR="0" algn="l" rtl="0">
              <a:lnSpc>
                <a:spcPct val="100000"/>
              </a:lnSpc>
              <a:spcBef>
                <a:spcPts val="0"/>
              </a:spcBef>
              <a:spcAft>
                <a:spcPts val="0"/>
              </a:spcAft>
              <a:buClr>
                <a:srgbClr val="00387E"/>
              </a:buClr>
              <a:buSzPct val="100000"/>
              <a:buFont typeface="Trebuchet MS"/>
              <a:buNone/>
              <a:defRPr sz="4000" b="1" i="0" u="none" strike="noStrike" cap="none" baseline="0">
                <a:solidFill>
                  <a:srgbClr val="00387E"/>
                </a:solidFill>
                <a:latin typeface="Trebuchet MS"/>
                <a:ea typeface="Trebuchet MS"/>
                <a:cs typeface="Trebuchet MS"/>
                <a:sym typeface="Trebuchet MS"/>
                <a:rtl val="0"/>
              </a:defRPr>
            </a:lvl2pPr>
            <a:lvl3pPr>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3pPr>
            <a:lvl4pPr>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4pPr>
            <a:lvl5pPr>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5pPr>
            <a:lvl6pPr>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6pPr>
            <a:lvl7pPr>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7pPr>
            <a:lvl8pPr>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8pPr>
            <a:lvl9pPr>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9pPr>
          </a:lstStyle>
          <a:p>
            <a:pPr lvl="0" rtl="0">
              <a:spcBef>
                <a:spcPts val="0"/>
              </a:spcBef>
              <a:buNone/>
            </a:pPr>
            <a:endParaRPr lang="en" dirty="0"/>
          </a:p>
        </p:txBody>
      </p:sp>
      <p:pic>
        <p:nvPicPr>
          <p:cNvPr id="7" name="Shape 184"/>
          <p:cNvPicPr preferRelativeResize="0"/>
          <p:nvPr/>
        </p:nvPicPr>
        <p:blipFill>
          <a:blip r:embed="rId2">
            <a:alphaModFix/>
          </a:blip>
          <a:stretch>
            <a:fillRect/>
          </a:stretch>
        </p:blipFill>
        <p:spPr>
          <a:xfrm>
            <a:off x="1532899" y="2057400"/>
            <a:ext cx="5809299" cy="2434699"/>
          </a:xfrm>
          <a:prstGeom prst="rect">
            <a:avLst/>
          </a:prstGeom>
          <a:noFill/>
          <a:ln>
            <a:noFill/>
          </a:ln>
        </p:spPr>
      </p:pic>
      <p:sp>
        <p:nvSpPr>
          <p:cNvPr id="2" name="Date Placeholder 1"/>
          <p:cNvSpPr>
            <a:spLocks noGrp="1"/>
          </p:cNvSpPr>
          <p:nvPr>
            <p:ph type="dt" sz="half" idx="10"/>
          </p:nvPr>
        </p:nvSpPr>
        <p:spPr/>
        <p:txBody>
          <a:bodyPr/>
          <a:lstStyle/>
          <a:p>
            <a:pPr>
              <a:defRPr/>
            </a:pPr>
            <a:endParaRPr lang="zh-CN" altLang="zh-CN"/>
          </a:p>
        </p:txBody>
      </p:sp>
      <p:sp>
        <p:nvSpPr>
          <p:cNvPr id="3" name="Slide Number Placeholder 2"/>
          <p:cNvSpPr>
            <a:spLocks noGrp="1"/>
          </p:cNvSpPr>
          <p:nvPr>
            <p:ph type="sldNum" sz="quarter" idx="12"/>
          </p:nvPr>
        </p:nvSpPr>
        <p:spPr/>
        <p:txBody>
          <a:bodyPr/>
          <a:lstStyle/>
          <a:p>
            <a:pPr>
              <a:defRPr/>
            </a:pPr>
            <a:fld id="{F1746AF0-E156-4589-89BB-A6BFDA58195B}" type="slidenum">
              <a:rPr lang="en-US" altLang="zh-CN" smtClean="0"/>
              <a:pPr>
                <a:defRPr/>
              </a:pPr>
              <a:t>51</a:t>
            </a:fld>
            <a:endParaRPr lang="en-US" altLang="zh-CN" dirty="0"/>
          </a:p>
        </p:txBody>
      </p:sp>
    </p:spTree>
    <p:extLst>
      <p:ext uri="{BB962C8B-B14F-4D97-AF65-F5344CB8AC3E}">
        <p14:creationId xmlns:p14="http://schemas.microsoft.com/office/powerpoint/2010/main" val="4206209469"/>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609600"/>
            <a:ext cx="8229600" cy="1066800"/>
          </a:xfrm>
        </p:spPr>
        <p:txBody>
          <a:bodyPr/>
          <a:lstStyle/>
          <a:p>
            <a:pPr eaLnBrk="1" hangingPunct="1"/>
            <a:r>
              <a:rPr lang="zh-CN" altLang="zh-CN" dirty="0"/>
              <a:t>区块链</a:t>
            </a:r>
            <a:r>
              <a:rPr lang="zh-CN" altLang="en-US" dirty="0" smtClean="0">
                <a:ea typeface="宋体" panose="02010600030101010101" pitchFamily="2" charset="-122"/>
              </a:rPr>
              <a:t>实现与解决方案</a:t>
            </a:r>
            <a:endParaRPr lang="en-US" altLang="zh-CN" dirty="0" smtClean="0">
              <a:ea typeface="宋体" panose="02010600030101010101" pitchFamily="2" charset="-122"/>
            </a:endParaRPr>
          </a:p>
        </p:txBody>
      </p:sp>
      <p:sp>
        <p:nvSpPr>
          <p:cNvPr id="6" name="Shape 169"/>
          <p:cNvSpPr txBox="1">
            <a:spLocks noGrp="1"/>
          </p:cNvSpPr>
          <p:nvPr/>
        </p:nvSpPr>
        <p:spPr>
          <a:xfrm>
            <a:off x="457200" y="1524000"/>
            <a:ext cx="8229600" cy="994200"/>
          </a:xfrm>
          <a:prstGeom prst="rect">
            <a:avLst/>
          </a:prstGeom>
          <a:noFill/>
          <a:ln>
            <a:noFill/>
          </a:ln>
        </p:spPr>
        <p:txBody>
          <a:bodyPr lIns="91425" tIns="91425" rIns="91425" bIns="91425" anchor="b"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rgbClr val="00387E"/>
              </a:buClr>
              <a:buSzPct val="100000"/>
              <a:buFont typeface="Trebuchet MS"/>
              <a:buNone/>
              <a:defRPr sz="4000" b="1" i="0" u="none" strike="noStrike" cap="none" baseline="0">
                <a:solidFill>
                  <a:srgbClr val="00387E"/>
                </a:solidFill>
                <a:latin typeface="Trebuchet MS"/>
                <a:ea typeface="Trebuchet MS"/>
                <a:cs typeface="Trebuchet MS"/>
                <a:sym typeface="Trebuchet MS"/>
                <a:rtl val="0"/>
              </a:defRPr>
            </a:lvl1pPr>
            <a:lvl2pPr marR="0" algn="l" rtl="0">
              <a:lnSpc>
                <a:spcPct val="100000"/>
              </a:lnSpc>
              <a:spcBef>
                <a:spcPts val="0"/>
              </a:spcBef>
              <a:spcAft>
                <a:spcPts val="0"/>
              </a:spcAft>
              <a:buClr>
                <a:srgbClr val="00387E"/>
              </a:buClr>
              <a:buSzPct val="100000"/>
              <a:buFont typeface="Trebuchet MS"/>
              <a:buNone/>
              <a:defRPr sz="4000" b="1" i="0" u="none" strike="noStrike" cap="none" baseline="0">
                <a:solidFill>
                  <a:srgbClr val="00387E"/>
                </a:solidFill>
                <a:latin typeface="Trebuchet MS"/>
                <a:ea typeface="Trebuchet MS"/>
                <a:cs typeface="Trebuchet MS"/>
                <a:sym typeface="Trebuchet MS"/>
                <a:rtl val="0"/>
              </a:defRPr>
            </a:lvl2pPr>
            <a:lvl3pPr>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3pPr>
            <a:lvl4pPr>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4pPr>
            <a:lvl5pPr>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5pPr>
            <a:lvl6pPr>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6pPr>
            <a:lvl7pPr>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7pPr>
            <a:lvl8pPr>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8pPr>
            <a:lvl9pPr>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9pPr>
          </a:lstStyle>
          <a:p>
            <a:pPr marL="365125" indent="-255588">
              <a:spcBef>
                <a:spcPts val="300"/>
              </a:spcBef>
              <a:spcAft>
                <a:spcPct val="0"/>
              </a:spcAft>
              <a:buClr>
                <a:srgbClr val="A04DA3"/>
              </a:buClr>
              <a:buFont typeface="Georgia" panose="02040502050405020303" pitchFamily="18" charset="0"/>
              <a:buChar char="•"/>
            </a:pPr>
            <a:r>
              <a:rPr lang="en" altLang="zh-CN" sz="2400" dirty="0" smtClean="0"/>
              <a:t>Ethereum</a:t>
            </a:r>
            <a:endParaRPr lang="en" sz="2400" dirty="0">
              <a:solidFill>
                <a:schemeClr val="tx1"/>
              </a:solidFill>
              <a:latin typeface="+mn-lt"/>
              <a:ea typeface="+mn-ea"/>
              <a:cs typeface="+mn-cs"/>
            </a:endParaRPr>
          </a:p>
        </p:txBody>
      </p:sp>
      <p:sp>
        <p:nvSpPr>
          <p:cNvPr id="8" name="Shape 175"/>
          <p:cNvSpPr txBox="1">
            <a:spLocks noGrp="1"/>
          </p:cNvSpPr>
          <p:nvPr/>
        </p:nvSpPr>
        <p:spPr>
          <a:xfrm>
            <a:off x="370487" y="4977495"/>
            <a:ext cx="8229600" cy="1322699"/>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dk2"/>
              </a:buClr>
              <a:buSzPct val="100000"/>
              <a:buFont typeface="Trebuchet MS"/>
              <a:buNone/>
              <a:defRPr sz="3200" b="0" i="0" u="none" strike="noStrike" cap="none" baseline="0">
                <a:solidFill>
                  <a:schemeClr val="dk2"/>
                </a:solidFill>
                <a:latin typeface="Trebuchet MS"/>
                <a:ea typeface="Trebuchet MS"/>
                <a:cs typeface="Trebuchet MS"/>
                <a:sym typeface="Trebuchet MS"/>
                <a:rtl val="0"/>
              </a:defRPr>
            </a:lvl1pPr>
            <a:lvl2pPr marR="0" algn="l" rtl="0">
              <a:lnSpc>
                <a:spcPct val="100000"/>
              </a:lnSpc>
              <a:spcBef>
                <a:spcPts val="0"/>
              </a:spcBef>
              <a:spcAft>
                <a:spcPts val="0"/>
              </a:spcAft>
              <a:buClr>
                <a:schemeClr val="dk2"/>
              </a:buClr>
              <a:buSzPct val="100000"/>
              <a:buFont typeface="Trebuchet MS"/>
              <a:buNone/>
              <a:defRPr sz="2800" b="0" i="0" u="none" strike="noStrike" cap="none" baseline="0">
                <a:solidFill>
                  <a:schemeClr val="dk2"/>
                </a:solidFill>
                <a:latin typeface="Trebuchet MS"/>
                <a:ea typeface="Trebuchet MS"/>
                <a:cs typeface="Trebuchet MS"/>
                <a:sym typeface="Trebuchet MS"/>
                <a:rtl val="0"/>
              </a:defRPr>
            </a:lvl2pPr>
            <a:lvl3pPr marR="0" algn="l" rtl="0">
              <a:lnSpc>
                <a:spcPct val="100000"/>
              </a:lnSpc>
              <a:spcBef>
                <a:spcPts val="0"/>
              </a:spcBef>
              <a:spcAft>
                <a:spcPts val="0"/>
              </a:spcAft>
              <a:buClr>
                <a:schemeClr val="dk2"/>
              </a:buClr>
              <a:buSzPct val="100000"/>
              <a:buFont typeface="Trebuchet MS"/>
              <a:buNone/>
              <a:defRPr sz="2400" b="0" i="0" u="none" strike="noStrike" cap="none" baseline="0">
                <a:solidFill>
                  <a:schemeClr val="dk2"/>
                </a:solidFill>
                <a:latin typeface="Trebuchet MS"/>
                <a:ea typeface="Trebuchet MS"/>
                <a:cs typeface="Trebuchet MS"/>
                <a:sym typeface="Trebuchet MS"/>
                <a:rtl val="0"/>
              </a:defRPr>
            </a:lvl3pPr>
            <a:lvl4pPr marR="0" algn="l" rtl="0">
              <a:lnSpc>
                <a:spcPct val="100000"/>
              </a:lnSpc>
              <a:spcBef>
                <a:spcPts val="0"/>
              </a:spcBef>
              <a:spcAft>
                <a:spcPts val="0"/>
              </a:spcAft>
              <a:buClr>
                <a:schemeClr val="dk2"/>
              </a:buClr>
              <a:buSzPct val="100000"/>
              <a:buFont typeface="Trebuchet MS"/>
              <a:buNone/>
              <a:defRPr sz="2000" b="0" i="0" u="none" strike="noStrike" cap="none" baseline="0">
                <a:solidFill>
                  <a:schemeClr val="dk2"/>
                </a:solidFill>
                <a:latin typeface="Trebuchet MS"/>
                <a:ea typeface="Trebuchet MS"/>
                <a:cs typeface="Trebuchet MS"/>
                <a:sym typeface="Trebuchet MS"/>
                <a:rtl val="0"/>
              </a:defRPr>
            </a:lvl4pPr>
            <a:lvl5pPr marR="0" algn="l" rtl="0">
              <a:lnSpc>
                <a:spcPct val="100000"/>
              </a:lnSpc>
              <a:spcBef>
                <a:spcPts val="0"/>
              </a:spcBef>
              <a:spcAft>
                <a:spcPts val="0"/>
              </a:spcAft>
              <a:buClr>
                <a:schemeClr val="dk2"/>
              </a:buClr>
              <a:buSzPct val="100000"/>
              <a:buFont typeface="Trebuchet MS"/>
              <a:buNone/>
              <a:defRPr sz="2000" b="0" i="0" u="none" strike="noStrike" cap="none" baseline="0">
                <a:solidFill>
                  <a:schemeClr val="dk2"/>
                </a:solidFill>
                <a:latin typeface="Trebuchet MS"/>
                <a:ea typeface="Trebuchet MS"/>
                <a:cs typeface="Trebuchet MS"/>
                <a:sym typeface="Trebuchet MS"/>
                <a:rtl val="0"/>
              </a:defRPr>
            </a:lvl5pPr>
            <a:lvl6pPr marR="0" algn="l" rtl="0">
              <a:lnSpc>
                <a:spcPct val="100000"/>
              </a:lnSpc>
              <a:spcBef>
                <a:spcPts val="0"/>
              </a:spcBef>
              <a:spcAft>
                <a:spcPts val="0"/>
              </a:spcAft>
              <a:buClr>
                <a:schemeClr val="dk2"/>
              </a:buClr>
              <a:buSzPct val="100000"/>
              <a:buFont typeface="Trebuchet MS"/>
              <a:buNone/>
              <a:defRPr sz="2000" b="0" i="0" u="none" strike="noStrike" cap="none" baseline="0">
                <a:solidFill>
                  <a:schemeClr val="dk2"/>
                </a:solidFill>
                <a:latin typeface="Trebuchet MS"/>
                <a:ea typeface="Trebuchet MS"/>
                <a:cs typeface="Trebuchet MS"/>
                <a:sym typeface="Trebuchet MS"/>
                <a:rtl val="0"/>
              </a:defRPr>
            </a:lvl6pPr>
            <a:lvl7pPr marR="0" algn="l" rtl="0">
              <a:lnSpc>
                <a:spcPct val="100000"/>
              </a:lnSpc>
              <a:spcBef>
                <a:spcPts val="0"/>
              </a:spcBef>
              <a:spcAft>
                <a:spcPts val="0"/>
              </a:spcAft>
              <a:buClr>
                <a:schemeClr val="dk2"/>
              </a:buClr>
              <a:buSzPct val="100000"/>
              <a:buFont typeface="Trebuchet MS"/>
              <a:buNone/>
              <a:defRPr sz="2000" b="0" i="0" u="none" strike="noStrike" cap="none" baseline="0">
                <a:solidFill>
                  <a:schemeClr val="dk2"/>
                </a:solidFill>
                <a:latin typeface="Trebuchet MS"/>
                <a:ea typeface="Trebuchet MS"/>
                <a:cs typeface="Trebuchet MS"/>
                <a:sym typeface="Trebuchet MS"/>
                <a:rtl val="0"/>
              </a:defRPr>
            </a:lvl7pPr>
            <a:lvl8pPr marR="0" algn="l" rtl="0">
              <a:lnSpc>
                <a:spcPct val="100000"/>
              </a:lnSpc>
              <a:spcBef>
                <a:spcPts val="0"/>
              </a:spcBef>
              <a:spcAft>
                <a:spcPts val="0"/>
              </a:spcAft>
              <a:buClr>
                <a:schemeClr val="dk2"/>
              </a:buClr>
              <a:buSzPct val="100000"/>
              <a:buFont typeface="Trebuchet MS"/>
              <a:buNone/>
              <a:defRPr sz="2000" b="0" i="0" u="none" strike="noStrike" cap="none" baseline="0">
                <a:solidFill>
                  <a:schemeClr val="dk2"/>
                </a:solidFill>
                <a:latin typeface="Trebuchet MS"/>
                <a:ea typeface="Trebuchet MS"/>
                <a:cs typeface="Trebuchet MS"/>
                <a:sym typeface="Trebuchet MS"/>
                <a:rtl val="0"/>
              </a:defRPr>
            </a:lvl8pPr>
            <a:lvl9pPr marR="0" algn="l" rtl="0">
              <a:lnSpc>
                <a:spcPct val="100000"/>
              </a:lnSpc>
              <a:spcBef>
                <a:spcPts val="0"/>
              </a:spcBef>
              <a:spcAft>
                <a:spcPts val="0"/>
              </a:spcAft>
              <a:buClr>
                <a:schemeClr val="dk2"/>
              </a:buClr>
              <a:buSzPct val="100000"/>
              <a:buFont typeface="Trebuchet MS"/>
              <a:buNone/>
              <a:defRPr sz="2000" b="0" i="0" u="none" strike="noStrike" cap="none" baseline="0">
                <a:solidFill>
                  <a:schemeClr val="dk2"/>
                </a:solidFill>
                <a:latin typeface="Trebuchet MS"/>
                <a:ea typeface="Trebuchet MS"/>
                <a:cs typeface="Trebuchet MS"/>
                <a:sym typeface="Trebuchet MS"/>
                <a:rtl val="0"/>
              </a:defRPr>
            </a:lvl9pPr>
          </a:lstStyle>
          <a:p>
            <a:pPr marL="457200" indent="-368300">
              <a:lnSpc>
                <a:spcPct val="115000"/>
              </a:lnSpc>
              <a:buFont typeface="Arial"/>
              <a:buChar char="●"/>
            </a:pPr>
            <a:r>
              <a:rPr lang="en" altLang="zh-CN" sz="2000" dirty="0"/>
              <a:t>Idea: blockchain + Turing-complete programming language + arbitrary per-object state</a:t>
            </a:r>
          </a:p>
          <a:p>
            <a:pPr marL="457200" lvl="0" indent="-368300">
              <a:lnSpc>
                <a:spcPct val="115000"/>
              </a:lnSpc>
              <a:buFont typeface="Arial"/>
              <a:buChar char="●"/>
            </a:pPr>
            <a:r>
              <a:rPr lang="en" altLang="zh-CN" sz="2000" dirty="0"/>
              <a:t>Key </a:t>
            </a:r>
            <a:r>
              <a:rPr lang="en" altLang="zh-CN" sz="2000" dirty="0" smtClean="0"/>
              <a:t>components: </a:t>
            </a:r>
            <a:r>
              <a:rPr lang="en" altLang="zh-CN" sz="2000" dirty="0">
                <a:solidFill>
                  <a:srgbClr val="FF0000"/>
                </a:solidFill>
              </a:rPr>
              <a:t>Externally-owned </a:t>
            </a:r>
            <a:r>
              <a:rPr lang="en" altLang="zh-CN" sz="2000" dirty="0" smtClean="0">
                <a:solidFill>
                  <a:srgbClr val="FF0000"/>
                </a:solidFill>
              </a:rPr>
              <a:t>Accounts</a:t>
            </a:r>
            <a:r>
              <a:rPr lang="en" altLang="zh-CN" sz="2000" dirty="0" smtClean="0"/>
              <a:t>; </a:t>
            </a:r>
            <a:r>
              <a:rPr lang="en" altLang="zh-CN" sz="2000" dirty="0" smtClean="0">
                <a:solidFill>
                  <a:srgbClr val="FF0000"/>
                </a:solidFill>
              </a:rPr>
              <a:t>Contracts</a:t>
            </a:r>
            <a:r>
              <a:rPr lang="en" altLang="zh-CN" sz="2000" dirty="0" smtClean="0"/>
              <a:t>; </a:t>
            </a:r>
            <a:r>
              <a:rPr lang="en" altLang="zh-CN" sz="2000" dirty="0" smtClean="0">
                <a:solidFill>
                  <a:srgbClr val="FF0000"/>
                </a:solidFill>
              </a:rPr>
              <a:t>Transactions </a:t>
            </a:r>
            <a:r>
              <a:rPr lang="en" altLang="zh-CN" sz="2000" dirty="0">
                <a:solidFill>
                  <a:srgbClr val="FF0000"/>
                </a:solidFill>
              </a:rPr>
              <a:t>/ </a:t>
            </a:r>
            <a:r>
              <a:rPr lang="en" altLang="zh-CN" sz="2000" dirty="0" smtClean="0">
                <a:solidFill>
                  <a:srgbClr val="FF0000"/>
                </a:solidFill>
              </a:rPr>
              <a:t>Messages</a:t>
            </a:r>
          </a:p>
          <a:p>
            <a:pPr marL="457200" lvl="0" indent="-368300">
              <a:lnSpc>
                <a:spcPct val="115000"/>
              </a:lnSpc>
              <a:buFont typeface="Arial"/>
              <a:buChar char="●"/>
            </a:pPr>
            <a:r>
              <a:rPr lang="en-US" altLang="zh-CN" sz="2000" dirty="0" smtClean="0">
                <a:solidFill>
                  <a:srgbClr val="FF0000"/>
                </a:solidFill>
              </a:rPr>
              <a:t>Everything is a contract</a:t>
            </a:r>
            <a:endParaRPr lang="en" altLang="zh-CN" sz="2000" dirty="0">
              <a:solidFill>
                <a:srgbClr val="FF0000"/>
              </a:solidFill>
            </a:endParaRPr>
          </a:p>
        </p:txBody>
      </p:sp>
      <p:sp>
        <p:nvSpPr>
          <p:cNvPr id="9" name="Shape 176"/>
          <p:cNvSpPr txBox="1">
            <a:spLocks noGrp="1"/>
          </p:cNvSpPr>
          <p:nvPr/>
        </p:nvSpPr>
        <p:spPr>
          <a:xfrm>
            <a:off x="904741" y="3141495"/>
            <a:ext cx="8229600" cy="994200"/>
          </a:xfrm>
          <a:prstGeom prst="rect">
            <a:avLst/>
          </a:prstGeom>
          <a:noFill/>
          <a:ln>
            <a:noFill/>
          </a:ln>
        </p:spPr>
        <p:txBody>
          <a:bodyPr lIns="91425" tIns="91425" rIns="91425" bIns="91425" anchor="b"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rgbClr val="00387E"/>
              </a:buClr>
              <a:buSzPct val="100000"/>
              <a:buFont typeface="Trebuchet MS"/>
              <a:buNone/>
              <a:defRPr sz="4000" b="1" i="0" u="none" strike="noStrike" cap="none" baseline="0">
                <a:solidFill>
                  <a:srgbClr val="00387E"/>
                </a:solidFill>
                <a:latin typeface="Trebuchet MS"/>
                <a:ea typeface="Trebuchet MS"/>
                <a:cs typeface="Trebuchet MS"/>
                <a:sym typeface="Trebuchet MS"/>
                <a:rtl val="0"/>
              </a:defRPr>
            </a:lvl1pPr>
            <a:lvl2pPr marR="0" algn="l" rtl="0">
              <a:lnSpc>
                <a:spcPct val="100000"/>
              </a:lnSpc>
              <a:spcBef>
                <a:spcPts val="0"/>
              </a:spcBef>
              <a:spcAft>
                <a:spcPts val="0"/>
              </a:spcAft>
              <a:buClr>
                <a:srgbClr val="00387E"/>
              </a:buClr>
              <a:buSzPct val="100000"/>
              <a:buFont typeface="Trebuchet MS"/>
              <a:buNone/>
              <a:defRPr sz="4000" b="1" i="0" u="none" strike="noStrike" cap="none" baseline="0">
                <a:solidFill>
                  <a:srgbClr val="00387E"/>
                </a:solidFill>
                <a:latin typeface="Trebuchet MS"/>
                <a:ea typeface="Trebuchet MS"/>
                <a:cs typeface="Trebuchet MS"/>
                <a:sym typeface="Trebuchet MS"/>
                <a:rtl val="0"/>
              </a:defRPr>
            </a:lvl2pPr>
            <a:lvl3pPr>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3pPr>
            <a:lvl4pPr>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4pPr>
            <a:lvl5pPr>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5pPr>
            <a:lvl6pPr>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6pPr>
            <a:lvl7pPr>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7pPr>
            <a:lvl8pPr>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8pPr>
            <a:lvl9pPr>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9pPr>
          </a:lstStyle>
          <a:p>
            <a:pPr lvl="0" rtl="0">
              <a:spcBef>
                <a:spcPts val="0"/>
              </a:spcBef>
              <a:buNone/>
            </a:pPr>
            <a:endParaRPr lang="en" dirty="0"/>
          </a:p>
        </p:txBody>
      </p:sp>
      <p:pic>
        <p:nvPicPr>
          <p:cNvPr id="7" name="Shape 190"/>
          <p:cNvPicPr preferRelativeResize="0"/>
          <p:nvPr/>
        </p:nvPicPr>
        <p:blipFill>
          <a:blip r:embed="rId2">
            <a:alphaModFix/>
          </a:blip>
          <a:stretch>
            <a:fillRect/>
          </a:stretch>
        </p:blipFill>
        <p:spPr>
          <a:xfrm>
            <a:off x="1704841" y="2242508"/>
            <a:ext cx="6629400" cy="3010680"/>
          </a:xfrm>
          <a:prstGeom prst="rect">
            <a:avLst/>
          </a:prstGeom>
          <a:noFill/>
          <a:ln>
            <a:noFill/>
          </a:ln>
        </p:spPr>
      </p:pic>
      <p:sp>
        <p:nvSpPr>
          <p:cNvPr id="2" name="Date Placeholder 1"/>
          <p:cNvSpPr>
            <a:spLocks noGrp="1"/>
          </p:cNvSpPr>
          <p:nvPr>
            <p:ph type="dt" sz="half" idx="10"/>
          </p:nvPr>
        </p:nvSpPr>
        <p:spPr/>
        <p:txBody>
          <a:bodyPr/>
          <a:lstStyle/>
          <a:p>
            <a:pPr>
              <a:defRPr/>
            </a:pPr>
            <a:endParaRPr lang="zh-CN" altLang="zh-CN"/>
          </a:p>
        </p:txBody>
      </p:sp>
      <p:sp>
        <p:nvSpPr>
          <p:cNvPr id="3" name="Slide Number Placeholder 2"/>
          <p:cNvSpPr>
            <a:spLocks noGrp="1"/>
          </p:cNvSpPr>
          <p:nvPr>
            <p:ph type="sldNum" sz="quarter" idx="12"/>
          </p:nvPr>
        </p:nvSpPr>
        <p:spPr/>
        <p:txBody>
          <a:bodyPr/>
          <a:lstStyle/>
          <a:p>
            <a:pPr>
              <a:defRPr/>
            </a:pPr>
            <a:fld id="{F1746AF0-E156-4589-89BB-A6BFDA58195B}" type="slidenum">
              <a:rPr lang="en-US" altLang="zh-CN" smtClean="0"/>
              <a:pPr>
                <a:defRPr/>
              </a:pPr>
              <a:t>52</a:t>
            </a:fld>
            <a:endParaRPr lang="en-US" altLang="zh-CN" dirty="0"/>
          </a:p>
        </p:txBody>
      </p:sp>
    </p:spTree>
    <p:extLst>
      <p:ext uri="{BB962C8B-B14F-4D97-AF65-F5344CB8AC3E}">
        <p14:creationId xmlns:p14="http://schemas.microsoft.com/office/powerpoint/2010/main" val="1268267588"/>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zh-CN" dirty="0" smtClean="0"/>
              <a:t>以</a:t>
            </a:r>
            <a:r>
              <a:rPr lang="zh-CN" altLang="zh-CN" dirty="0"/>
              <a:t>太坊</a:t>
            </a:r>
            <a:r>
              <a:rPr lang="en-US" altLang="zh-CN" dirty="0"/>
              <a:t> (</a:t>
            </a:r>
            <a:r>
              <a:rPr lang="en-US" altLang="zh-CN" dirty="0" err="1"/>
              <a:t>Ethereum</a:t>
            </a:r>
            <a:r>
              <a:rPr lang="en-US" altLang="zh-CN" dirty="0"/>
              <a:t>)</a:t>
            </a:r>
            <a:r>
              <a:rPr lang="zh-CN" altLang="en-US" dirty="0"/>
              <a:t>为例</a:t>
            </a:r>
            <a:endParaRPr lang="en-US" dirty="0"/>
          </a:p>
        </p:txBody>
      </p:sp>
      <p:sp>
        <p:nvSpPr>
          <p:cNvPr id="3" name="Content Placeholder 2"/>
          <p:cNvSpPr>
            <a:spLocks noGrp="1"/>
          </p:cNvSpPr>
          <p:nvPr>
            <p:ph idx="1"/>
          </p:nvPr>
        </p:nvSpPr>
        <p:spPr/>
        <p:txBody>
          <a:bodyPr/>
          <a:lstStyle/>
          <a:p>
            <a:r>
              <a:rPr lang="zh-CN" altLang="zh-CN" dirty="0" smtClean="0"/>
              <a:t>该程序接收一个交易作为输入</a:t>
            </a:r>
            <a:r>
              <a:rPr lang="zh-CN" altLang="zh-CN" dirty="0"/>
              <a:t>，验证账户余额是否足以支付，如果不够则作为无效交易拒绝；如果足够则更新数据库</a:t>
            </a:r>
            <a:r>
              <a:rPr lang="zh-CN" altLang="zh-CN" dirty="0" smtClean="0"/>
              <a:t>。</a:t>
            </a:r>
            <a:endParaRPr lang="en-US" altLang="zh-CN" dirty="0"/>
          </a:p>
          <a:p>
            <a:r>
              <a:rPr lang="zh-CN" altLang="en-US" dirty="0" smtClean="0"/>
              <a:t>可以激励尽量</a:t>
            </a:r>
            <a:r>
              <a:rPr lang="zh-CN" altLang="en-US" dirty="0"/>
              <a:t>多的节点参与验证，提高系统的防篡改能力</a:t>
            </a:r>
            <a:endParaRPr lang="zh-CN" altLang="zh-CN" dirty="0"/>
          </a:p>
        </p:txBody>
      </p:sp>
      <p:sp>
        <p:nvSpPr>
          <p:cNvPr id="4" name="Date Placeholder 3"/>
          <p:cNvSpPr>
            <a:spLocks noGrp="1"/>
          </p:cNvSpPr>
          <p:nvPr>
            <p:ph type="dt" sz="half" idx="10"/>
          </p:nvPr>
        </p:nvSpPr>
        <p:spPr/>
        <p:txBody>
          <a:bodyPr/>
          <a:lstStyle/>
          <a:p>
            <a:pPr>
              <a:defRPr/>
            </a:pPr>
            <a:endParaRPr lang="zh-CN" altLang="zh-CN"/>
          </a:p>
        </p:txBody>
      </p:sp>
      <p:sp>
        <p:nvSpPr>
          <p:cNvPr id="5" name="Slide Number Placeholder 4"/>
          <p:cNvSpPr>
            <a:spLocks noGrp="1"/>
          </p:cNvSpPr>
          <p:nvPr>
            <p:ph type="sldNum" sz="quarter" idx="12"/>
          </p:nvPr>
        </p:nvSpPr>
        <p:spPr/>
        <p:txBody>
          <a:bodyPr/>
          <a:lstStyle/>
          <a:p>
            <a:pPr>
              <a:defRPr/>
            </a:pPr>
            <a:fld id="{F1746AF0-E156-4589-89BB-A6BFDA58195B}" type="slidenum">
              <a:rPr lang="en-US" altLang="zh-CN" smtClean="0"/>
              <a:pPr>
                <a:defRPr/>
              </a:pPr>
              <a:t>53</a:t>
            </a:fld>
            <a:endParaRPr lang="en-US" altLang="zh-CN" dirty="0"/>
          </a:p>
        </p:txBody>
      </p:sp>
    </p:spTree>
    <p:extLst>
      <p:ext uri="{BB962C8B-B14F-4D97-AF65-F5344CB8AC3E}">
        <p14:creationId xmlns:p14="http://schemas.microsoft.com/office/powerpoint/2010/main" val="753327423"/>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609600"/>
            <a:ext cx="8229600" cy="1066800"/>
          </a:xfrm>
        </p:spPr>
        <p:txBody>
          <a:bodyPr/>
          <a:lstStyle/>
          <a:p>
            <a:pPr eaLnBrk="1" hangingPunct="1"/>
            <a:r>
              <a:rPr lang="en-US" altLang="zh-CN" dirty="0" err="1" smtClean="0">
                <a:ea typeface="宋体" panose="02010600030101010101" pitchFamily="2" charset="-122"/>
              </a:rPr>
              <a:t>Hyperledger</a:t>
            </a:r>
            <a:r>
              <a:rPr lang="zh-CN" altLang="en-US" dirty="0" smtClean="0">
                <a:ea typeface="宋体" panose="02010600030101010101" pitchFamily="2" charset="-122"/>
              </a:rPr>
              <a:t>实现与解决方案</a:t>
            </a:r>
            <a:endParaRPr lang="en-US" altLang="zh-CN" dirty="0" smtClean="0">
              <a:ea typeface="宋体" panose="02010600030101010101" pitchFamily="2" charset="-122"/>
            </a:endParaRPr>
          </a:p>
        </p:txBody>
      </p:sp>
      <p:sp>
        <p:nvSpPr>
          <p:cNvPr id="8" name="Shape 175"/>
          <p:cNvSpPr txBox="1">
            <a:spLocks noGrp="1"/>
          </p:cNvSpPr>
          <p:nvPr/>
        </p:nvSpPr>
        <p:spPr>
          <a:xfrm>
            <a:off x="874690" y="1877701"/>
            <a:ext cx="8229600" cy="1322699"/>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dk2"/>
              </a:buClr>
              <a:buSzPct val="100000"/>
              <a:buFont typeface="Trebuchet MS"/>
              <a:buNone/>
              <a:defRPr sz="3200" b="0" i="0" u="none" strike="noStrike" cap="none" baseline="0">
                <a:solidFill>
                  <a:schemeClr val="dk2"/>
                </a:solidFill>
                <a:latin typeface="Trebuchet MS"/>
                <a:ea typeface="Trebuchet MS"/>
                <a:cs typeface="Trebuchet MS"/>
                <a:sym typeface="Trebuchet MS"/>
                <a:rtl val="0"/>
              </a:defRPr>
            </a:lvl1pPr>
            <a:lvl2pPr marR="0" algn="l" rtl="0">
              <a:lnSpc>
                <a:spcPct val="100000"/>
              </a:lnSpc>
              <a:spcBef>
                <a:spcPts val="0"/>
              </a:spcBef>
              <a:spcAft>
                <a:spcPts val="0"/>
              </a:spcAft>
              <a:buClr>
                <a:schemeClr val="dk2"/>
              </a:buClr>
              <a:buSzPct val="100000"/>
              <a:buFont typeface="Trebuchet MS"/>
              <a:buNone/>
              <a:defRPr sz="2800" b="0" i="0" u="none" strike="noStrike" cap="none" baseline="0">
                <a:solidFill>
                  <a:schemeClr val="dk2"/>
                </a:solidFill>
                <a:latin typeface="Trebuchet MS"/>
                <a:ea typeface="Trebuchet MS"/>
                <a:cs typeface="Trebuchet MS"/>
                <a:sym typeface="Trebuchet MS"/>
                <a:rtl val="0"/>
              </a:defRPr>
            </a:lvl2pPr>
            <a:lvl3pPr marR="0" algn="l" rtl="0">
              <a:lnSpc>
                <a:spcPct val="100000"/>
              </a:lnSpc>
              <a:spcBef>
                <a:spcPts val="0"/>
              </a:spcBef>
              <a:spcAft>
                <a:spcPts val="0"/>
              </a:spcAft>
              <a:buClr>
                <a:schemeClr val="dk2"/>
              </a:buClr>
              <a:buSzPct val="100000"/>
              <a:buFont typeface="Trebuchet MS"/>
              <a:buNone/>
              <a:defRPr sz="2400" b="0" i="0" u="none" strike="noStrike" cap="none" baseline="0">
                <a:solidFill>
                  <a:schemeClr val="dk2"/>
                </a:solidFill>
                <a:latin typeface="Trebuchet MS"/>
                <a:ea typeface="Trebuchet MS"/>
                <a:cs typeface="Trebuchet MS"/>
                <a:sym typeface="Trebuchet MS"/>
                <a:rtl val="0"/>
              </a:defRPr>
            </a:lvl3pPr>
            <a:lvl4pPr marR="0" algn="l" rtl="0">
              <a:lnSpc>
                <a:spcPct val="100000"/>
              </a:lnSpc>
              <a:spcBef>
                <a:spcPts val="0"/>
              </a:spcBef>
              <a:spcAft>
                <a:spcPts val="0"/>
              </a:spcAft>
              <a:buClr>
                <a:schemeClr val="dk2"/>
              </a:buClr>
              <a:buSzPct val="100000"/>
              <a:buFont typeface="Trebuchet MS"/>
              <a:buNone/>
              <a:defRPr sz="2000" b="0" i="0" u="none" strike="noStrike" cap="none" baseline="0">
                <a:solidFill>
                  <a:schemeClr val="dk2"/>
                </a:solidFill>
                <a:latin typeface="Trebuchet MS"/>
                <a:ea typeface="Trebuchet MS"/>
                <a:cs typeface="Trebuchet MS"/>
                <a:sym typeface="Trebuchet MS"/>
                <a:rtl val="0"/>
              </a:defRPr>
            </a:lvl4pPr>
            <a:lvl5pPr marR="0" algn="l" rtl="0">
              <a:lnSpc>
                <a:spcPct val="100000"/>
              </a:lnSpc>
              <a:spcBef>
                <a:spcPts val="0"/>
              </a:spcBef>
              <a:spcAft>
                <a:spcPts val="0"/>
              </a:spcAft>
              <a:buClr>
                <a:schemeClr val="dk2"/>
              </a:buClr>
              <a:buSzPct val="100000"/>
              <a:buFont typeface="Trebuchet MS"/>
              <a:buNone/>
              <a:defRPr sz="2000" b="0" i="0" u="none" strike="noStrike" cap="none" baseline="0">
                <a:solidFill>
                  <a:schemeClr val="dk2"/>
                </a:solidFill>
                <a:latin typeface="Trebuchet MS"/>
                <a:ea typeface="Trebuchet MS"/>
                <a:cs typeface="Trebuchet MS"/>
                <a:sym typeface="Trebuchet MS"/>
                <a:rtl val="0"/>
              </a:defRPr>
            </a:lvl5pPr>
            <a:lvl6pPr marR="0" algn="l" rtl="0">
              <a:lnSpc>
                <a:spcPct val="100000"/>
              </a:lnSpc>
              <a:spcBef>
                <a:spcPts val="0"/>
              </a:spcBef>
              <a:spcAft>
                <a:spcPts val="0"/>
              </a:spcAft>
              <a:buClr>
                <a:schemeClr val="dk2"/>
              </a:buClr>
              <a:buSzPct val="100000"/>
              <a:buFont typeface="Trebuchet MS"/>
              <a:buNone/>
              <a:defRPr sz="2000" b="0" i="0" u="none" strike="noStrike" cap="none" baseline="0">
                <a:solidFill>
                  <a:schemeClr val="dk2"/>
                </a:solidFill>
                <a:latin typeface="Trebuchet MS"/>
                <a:ea typeface="Trebuchet MS"/>
                <a:cs typeface="Trebuchet MS"/>
                <a:sym typeface="Trebuchet MS"/>
                <a:rtl val="0"/>
              </a:defRPr>
            </a:lvl6pPr>
            <a:lvl7pPr marR="0" algn="l" rtl="0">
              <a:lnSpc>
                <a:spcPct val="100000"/>
              </a:lnSpc>
              <a:spcBef>
                <a:spcPts val="0"/>
              </a:spcBef>
              <a:spcAft>
                <a:spcPts val="0"/>
              </a:spcAft>
              <a:buClr>
                <a:schemeClr val="dk2"/>
              </a:buClr>
              <a:buSzPct val="100000"/>
              <a:buFont typeface="Trebuchet MS"/>
              <a:buNone/>
              <a:defRPr sz="2000" b="0" i="0" u="none" strike="noStrike" cap="none" baseline="0">
                <a:solidFill>
                  <a:schemeClr val="dk2"/>
                </a:solidFill>
                <a:latin typeface="Trebuchet MS"/>
                <a:ea typeface="Trebuchet MS"/>
                <a:cs typeface="Trebuchet MS"/>
                <a:sym typeface="Trebuchet MS"/>
                <a:rtl val="0"/>
              </a:defRPr>
            </a:lvl7pPr>
            <a:lvl8pPr marR="0" algn="l" rtl="0">
              <a:lnSpc>
                <a:spcPct val="100000"/>
              </a:lnSpc>
              <a:spcBef>
                <a:spcPts val="0"/>
              </a:spcBef>
              <a:spcAft>
                <a:spcPts val="0"/>
              </a:spcAft>
              <a:buClr>
                <a:schemeClr val="dk2"/>
              </a:buClr>
              <a:buSzPct val="100000"/>
              <a:buFont typeface="Trebuchet MS"/>
              <a:buNone/>
              <a:defRPr sz="2000" b="0" i="0" u="none" strike="noStrike" cap="none" baseline="0">
                <a:solidFill>
                  <a:schemeClr val="dk2"/>
                </a:solidFill>
                <a:latin typeface="Trebuchet MS"/>
                <a:ea typeface="Trebuchet MS"/>
                <a:cs typeface="Trebuchet MS"/>
                <a:sym typeface="Trebuchet MS"/>
                <a:rtl val="0"/>
              </a:defRPr>
            </a:lvl8pPr>
            <a:lvl9pPr marR="0" algn="l" rtl="0">
              <a:lnSpc>
                <a:spcPct val="100000"/>
              </a:lnSpc>
              <a:spcBef>
                <a:spcPts val="0"/>
              </a:spcBef>
              <a:spcAft>
                <a:spcPts val="0"/>
              </a:spcAft>
              <a:buClr>
                <a:schemeClr val="dk2"/>
              </a:buClr>
              <a:buSzPct val="100000"/>
              <a:buFont typeface="Trebuchet MS"/>
              <a:buNone/>
              <a:defRPr sz="2000" b="0" i="0" u="none" strike="noStrike" cap="none" baseline="0">
                <a:solidFill>
                  <a:schemeClr val="dk2"/>
                </a:solidFill>
                <a:latin typeface="Trebuchet MS"/>
                <a:ea typeface="Trebuchet MS"/>
                <a:cs typeface="Trebuchet MS"/>
                <a:sym typeface="Trebuchet MS"/>
                <a:rtl val="0"/>
              </a:defRPr>
            </a:lvl9pPr>
          </a:lstStyle>
          <a:p>
            <a:pPr marL="457200" indent="-368300">
              <a:lnSpc>
                <a:spcPct val="115000"/>
              </a:lnSpc>
              <a:buFont typeface="Arial"/>
              <a:buChar char="●"/>
            </a:pPr>
            <a:r>
              <a:rPr lang="zh-CN" altLang="en-US" sz="2000" dirty="0" smtClean="0"/>
              <a:t>在</a:t>
            </a:r>
            <a:r>
              <a:rPr lang="en-US" altLang="zh-CN" sz="2000" dirty="0" smtClean="0"/>
              <a:t>transactions</a:t>
            </a:r>
            <a:r>
              <a:rPr lang="zh-CN" altLang="en-US" sz="2000" dirty="0" smtClean="0"/>
              <a:t>和</a:t>
            </a:r>
            <a:r>
              <a:rPr lang="en-US" altLang="zh-CN" sz="2000" dirty="0" smtClean="0"/>
              <a:t>states</a:t>
            </a:r>
            <a:r>
              <a:rPr lang="zh-CN" altLang="en-US" sz="2000" dirty="0" smtClean="0"/>
              <a:t>等方面基本一致。在</a:t>
            </a:r>
            <a:r>
              <a:rPr lang="zh-CN" altLang="en-US" sz="2000" dirty="0" smtClean="0">
                <a:solidFill>
                  <a:srgbClr val="FF0000"/>
                </a:solidFill>
              </a:rPr>
              <a:t>共识机制</a:t>
            </a:r>
            <a:r>
              <a:rPr lang="zh-CN" altLang="en-US" sz="2000" dirty="0" smtClean="0"/>
              <a:t>上做了较大改变；在验证机制上采用</a:t>
            </a:r>
            <a:r>
              <a:rPr lang="en-US" altLang="zh-CN" sz="2000" dirty="0" smtClean="0"/>
              <a:t>2/3</a:t>
            </a:r>
            <a:r>
              <a:rPr lang="zh-CN" altLang="en-US" sz="2000" dirty="0" smtClean="0"/>
              <a:t>认同的机制</a:t>
            </a:r>
            <a:endParaRPr lang="en" altLang="zh-CN" sz="2000" dirty="0"/>
          </a:p>
          <a:p>
            <a:pPr marL="457200" lvl="0" indent="-368300">
              <a:lnSpc>
                <a:spcPct val="115000"/>
              </a:lnSpc>
              <a:buFont typeface="Arial"/>
              <a:buChar char="●"/>
            </a:pPr>
            <a:r>
              <a:rPr lang="zh-CN" altLang="en-US" sz="2000" dirty="0" smtClean="0"/>
              <a:t>共识机制</a:t>
            </a:r>
            <a:r>
              <a:rPr lang="en" altLang="zh-CN" sz="2000" dirty="0" smtClean="0"/>
              <a:t>:</a:t>
            </a:r>
            <a:r>
              <a:rPr lang="zh-CN" altLang="en-US" sz="2000" dirty="0" smtClean="0"/>
              <a:t>分为</a:t>
            </a:r>
            <a:r>
              <a:rPr lang="en-US" altLang="zh-CN" sz="2000" dirty="0" err="1" smtClean="0"/>
              <a:t>Mainpool</a:t>
            </a:r>
            <a:r>
              <a:rPr lang="zh-CN" altLang="en-US" sz="2000" dirty="0" smtClean="0"/>
              <a:t>， </a:t>
            </a:r>
            <a:r>
              <a:rPr lang="en-US" altLang="zh-CN" sz="2000" dirty="0" err="1" smtClean="0"/>
              <a:t>testpool</a:t>
            </a:r>
            <a:r>
              <a:rPr lang="zh-CN" altLang="en-US" sz="2000" dirty="0" smtClean="0"/>
              <a:t>， </a:t>
            </a:r>
            <a:r>
              <a:rPr lang="en-US" altLang="zh-CN" sz="2000" dirty="0" err="1" smtClean="0"/>
              <a:t>custompool</a:t>
            </a:r>
            <a:r>
              <a:rPr lang="zh-CN" altLang="en-US" sz="2000" dirty="0" smtClean="0"/>
              <a:t>和</a:t>
            </a:r>
            <a:r>
              <a:rPr lang="en-US" altLang="zh-CN" sz="2000" dirty="0" err="1" smtClean="0"/>
              <a:t>premiumpool</a:t>
            </a:r>
            <a:r>
              <a:rPr lang="zh-CN" altLang="en-US" sz="2000" dirty="0" smtClean="0"/>
              <a:t>四个共识机制集合，采用差异对待方式。</a:t>
            </a:r>
            <a:endParaRPr lang="en-US" altLang="zh-CN" sz="2000" dirty="0" smtClean="0"/>
          </a:p>
          <a:p>
            <a:pPr marL="457200" lvl="0" indent="-368300">
              <a:lnSpc>
                <a:spcPct val="115000"/>
              </a:lnSpc>
              <a:buFont typeface="Arial"/>
              <a:buChar char="●"/>
            </a:pPr>
            <a:r>
              <a:rPr lang="en-US" altLang="zh-CN" sz="2000" dirty="0" err="1" smtClean="0"/>
              <a:t>testpool</a:t>
            </a:r>
            <a:r>
              <a:rPr lang="zh-CN" altLang="en-US" sz="2000" dirty="0" smtClean="0"/>
              <a:t>免费</a:t>
            </a:r>
            <a:r>
              <a:rPr lang="zh-CN" altLang="en-US" sz="2000" dirty="0"/>
              <a:t>开放</a:t>
            </a:r>
            <a:r>
              <a:rPr lang="zh-CN" altLang="en-US" sz="2000" dirty="0" smtClean="0"/>
              <a:t>，可以发布个人分类账</a:t>
            </a:r>
            <a:r>
              <a:rPr lang="zh-CN" altLang="en-US" sz="2000" dirty="0"/>
              <a:t>（货币）或者测试第三方应用程序，甚至可以尝试攻击支付系统，做你想做的</a:t>
            </a:r>
            <a:r>
              <a:rPr lang="zh-CN" altLang="en-US" sz="2000" dirty="0" smtClean="0"/>
              <a:t>；</a:t>
            </a:r>
            <a:r>
              <a:rPr lang="en-US" altLang="zh-CN" sz="2000" dirty="0" smtClean="0"/>
              <a:t>(</a:t>
            </a:r>
            <a:r>
              <a:rPr lang="en-US" altLang="zh-CN" sz="2000" dirty="0" smtClean="0">
                <a:solidFill>
                  <a:srgbClr val="FF0000"/>
                </a:solidFill>
              </a:rPr>
              <a:t>P2P)</a:t>
            </a:r>
            <a:endParaRPr lang="en-US" altLang="zh-CN" sz="2000" dirty="0" smtClean="0"/>
          </a:p>
          <a:p>
            <a:pPr marL="457200" lvl="0" indent="-368300">
              <a:lnSpc>
                <a:spcPct val="115000"/>
              </a:lnSpc>
              <a:buFont typeface="Arial"/>
              <a:buChar char="●"/>
            </a:pPr>
            <a:r>
              <a:rPr lang="en-US" altLang="zh-CN" sz="2000" dirty="0" err="1" smtClean="0"/>
              <a:t>mainpool</a:t>
            </a:r>
            <a:r>
              <a:rPr lang="zh-CN" altLang="en-US" sz="2000" dirty="0" smtClean="0"/>
              <a:t>每个</a:t>
            </a:r>
            <a:r>
              <a:rPr lang="zh-CN" altLang="en-US" sz="2000" dirty="0"/>
              <a:t>节点要求一个独特的域名和</a:t>
            </a:r>
            <a:r>
              <a:rPr lang="en-US" altLang="zh-CN" sz="2000" dirty="0"/>
              <a:t>SSL</a:t>
            </a:r>
            <a:r>
              <a:rPr lang="zh-CN" altLang="en-US" sz="2000" dirty="0" smtClean="0"/>
              <a:t>证明；（</a:t>
            </a:r>
            <a:r>
              <a:rPr lang="en-US" altLang="zh-CN" sz="2000" dirty="0" smtClean="0">
                <a:solidFill>
                  <a:srgbClr val="FF0000"/>
                </a:solidFill>
              </a:rPr>
              <a:t>Real name</a:t>
            </a:r>
            <a:r>
              <a:rPr lang="zh-CN" altLang="en-US" sz="2000" dirty="0" smtClean="0"/>
              <a:t>）</a:t>
            </a:r>
            <a:endParaRPr lang="en-US" altLang="zh-CN" sz="2000" dirty="0" smtClean="0"/>
          </a:p>
          <a:p>
            <a:pPr marL="457200" lvl="0" indent="-368300">
              <a:lnSpc>
                <a:spcPct val="115000"/>
              </a:lnSpc>
              <a:buFont typeface="Arial"/>
              <a:buChar char="●"/>
            </a:pPr>
            <a:r>
              <a:rPr lang="en-US" altLang="zh-CN" sz="2000" dirty="0" err="1" smtClean="0"/>
              <a:t>custompool</a:t>
            </a:r>
            <a:r>
              <a:rPr lang="zh-CN" altLang="en-US" sz="2000" dirty="0" smtClean="0"/>
              <a:t>用户</a:t>
            </a:r>
            <a:r>
              <a:rPr lang="zh-CN" altLang="en-US" sz="2000" dirty="0"/>
              <a:t>自定义池子</a:t>
            </a:r>
            <a:r>
              <a:rPr lang="zh-CN" altLang="en-US" sz="2000" dirty="0" smtClean="0"/>
              <a:t>，把</a:t>
            </a:r>
            <a:r>
              <a:rPr lang="zh-CN" altLang="en-US" sz="2000" dirty="0"/>
              <a:t>池子限定</a:t>
            </a:r>
            <a:r>
              <a:rPr lang="zh-CN" altLang="en-US" sz="2000" dirty="0" smtClean="0"/>
              <a:t>在确定范围</a:t>
            </a:r>
            <a:r>
              <a:rPr lang="en-US" altLang="zh-CN" sz="2000" dirty="0" smtClean="0"/>
              <a:t>(</a:t>
            </a:r>
            <a:r>
              <a:rPr lang="en-US" altLang="zh-CN" sz="2000" dirty="0" smtClean="0">
                <a:solidFill>
                  <a:srgbClr val="FF0000"/>
                </a:solidFill>
              </a:rPr>
              <a:t>Customized)</a:t>
            </a:r>
            <a:endParaRPr lang="en-US" altLang="zh-CN" sz="2000" dirty="0" smtClean="0"/>
          </a:p>
          <a:p>
            <a:pPr marL="457200" lvl="0" indent="-368300">
              <a:lnSpc>
                <a:spcPct val="115000"/>
              </a:lnSpc>
              <a:buFont typeface="Arial"/>
              <a:buChar char="●"/>
            </a:pPr>
            <a:r>
              <a:rPr lang="en-US" altLang="zh-CN" sz="2000" dirty="0" err="1" smtClean="0"/>
              <a:t>premiumpool</a:t>
            </a:r>
            <a:r>
              <a:rPr lang="zh-CN" altLang="en-US" sz="2000" dirty="0"/>
              <a:t>是一个商业化的池子，</a:t>
            </a:r>
            <a:r>
              <a:rPr lang="zh-CN" altLang="en-US" sz="2000" dirty="0">
                <a:solidFill>
                  <a:srgbClr val="FF0000"/>
                </a:solidFill>
              </a:rPr>
              <a:t>运营一个“共识”节点</a:t>
            </a:r>
            <a:r>
              <a:rPr lang="zh-CN" altLang="en-US" sz="2000" dirty="0"/>
              <a:t>有着更严格的限制和要求，每次分类账的请求都要被审计，并且加入需要缴纳会员订阅</a:t>
            </a:r>
            <a:r>
              <a:rPr lang="zh-CN" altLang="en-US" sz="2000" dirty="0" smtClean="0"/>
              <a:t>费（</a:t>
            </a:r>
            <a:r>
              <a:rPr lang="en-US" altLang="zh-CN" sz="2000" dirty="0" smtClean="0">
                <a:solidFill>
                  <a:srgbClr val="FF0000"/>
                </a:solidFill>
              </a:rPr>
              <a:t>Centralized</a:t>
            </a:r>
            <a:r>
              <a:rPr lang="zh-CN" altLang="en-US" sz="2000" dirty="0" smtClean="0"/>
              <a:t>）</a:t>
            </a:r>
            <a:endParaRPr lang="en-US" altLang="zh-CN" sz="2000" dirty="0" smtClean="0"/>
          </a:p>
        </p:txBody>
      </p:sp>
      <p:sp>
        <p:nvSpPr>
          <p:cNvPr id="2" name="Date Placeholder 1"/>
          <p:cNvSpPr>
            <a:spLocks noGrp="1"/>
          </p:cNvSpPr>
          <p:nvPr>
            <p:ph type="dt" sz="half" idx="10"/>
          </p:nvPr>
        </p:nvSpPr>
        <p:spPr/>
        <p:txBody>
          <a:bodyPr/>
          <a:lstStyle/>
          <a:p>
            <a:pPr>
              <a:defRPr/>
            </a:pPr>
            <a:endParaRPr lang="zh-CN" altLang="zh-CN"/>
          </a:p>
        </p:txBody>
      </p:sp>
      <p:sp>
        <p:nvSpPr>
          <p:cNvPr id="3" name="Slide Number Placeholder 2"/>
          <p:cNvSpPr>
            <a:spLocks noGrp="1"/>
          </p:cNvSpPr>
          <p:nvPr>
            <p:ph type="sldNum" sz="quarter" idx="12"/>
          </p:nvPr>
        </p:nvSpPr>
        <p:spPr/>
        <p:txBody>
          <a:bodyPr/>
          <a:lstStyle/>
          <a:p>
            <a:pPr>
              <a:defRPr/>
            </a:pPr>
            <a:fld id="{F1746AF0-E156-4589-89BB-A6BFDA58195B}" type="slidenum">
              <a:rPr lang="en-US" altLang="zh-CN" smtClean="0"/>
              <a:pPr>
                <a:defRPr/>
              </a:pPr>
              <a:t>54</a:t>
            </a:fld>
            <a:endParaRPr lang="en-US" altLang="zh-CN" dirty="0"/>
          </a:p>
        </p:txBody>
      </p:sp>
    </p:spTree>
    <p:extLst>
      <p:ext uri="{BB962C8B-B14F-4D97-AF65-F5344CB8AC3E}">
        <p14:creationId xmlns:p14="http://schemas.microsoft.com/office/powerpoint/2010/main" val="2349488732"/>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idx="1"/>
          </p:nvPr>
        </p:nvSpPr>
        <p:spPr>
          <a:xfrm>
            <a:off x="457200" y="1676400"/>
            <a:ext cx="8229600" cy="4324350"/>
          </a:xfrm>
        </p:spPr>
        <p:txBody>
          <a:bodyPr/>
          <a:lstStyle/>
          <a:p>
            <a:pPr eaLnBrk="1" hangingPunct="1"/>
            <a:r>
              <a:rPr lang="zh-CN" altLang="en-US" sz="2400" dirty="0" smtClean="0"/>
              <a:t>经济进入新常态，将实现由规模到质量的转变，发展模式和发展结构面临转型，政府与组织的社会服务责任更加凸显，多源监督、信息公开成为趋势</a:t>
            </a:r>
            <a:endParaRPr lang="en-US" altLang="zh-CN" sz="2400" dirty="0" smtClean="0"/>
          </a:p>
          <a:p>
            <a:pPr eaLnBrk="1" hangingPunct="1"/>
            <a:r>
              <a:rPr lang="zh-CN" altLang="en-US" sz="2400" dirty="0"/>
              <a:t>操作不透明，管理制度缺陷导致公共服务业整体效率和水平较低，难以取信于民，影响政府和组织的公信力</a:t>
            </a:r>
            <a:endParaRPr lang="en-US" altLang="zh-CN" sz="2400" dirty="0"/>
          </a:p>
          <a:p>
            <a:pPr lvl="1" eaLnBrk="1" hangingPunct="1"/>
            <a:r>
              <a:rPr lang="zh-CN" altLang="en-US" sz="1800" dirty="0"/>
              <a:t>中国彩票管理资金去向不明</a:t>
            </a:r>
            <a:endParaRPr lang="en-US" altLang="zh-CN" sz="1800" dirty="0"/>
          </a:p>
          <a:p>
            <a:pPr lvl="1" eaLnBrk="1" hangingPunct="1"/>
            <a:r>
              <a:rPr lang="zh-CN" altLang="en-US" sz="1800" dirty="0"/>
              <a:t>高速公路连年亏损、收费常态化</a:t>
            </a:r>
            <a:endParaRPr lang="en-US" altLang="zh-CN" sz="1800" dirty="0"/>
          </a:p>
          <a:p>
            <a:pPr lvl="1" eaLnBrk="1" hangingPunct="1"/>
            <a:r>
              <a:rPr lang="zh-CN" altLang="en-US" sz="1800" dirty="0"/>
              <a:t>央企员工高薪与企业连年亏损</a:t>
            </a:r>
            <a:endParaRPr lang="en-US" altLang="zh-CN" sz="1800" dirty="0"/>
          </a:p>
          <a:p>
            <a:pPr lvl="1" eaLnBrk="1" hangingPunct="1"/>
            <a:r>
              <a:rPr lang="en-US" altLang="zh-CN" sz="1800" dirty="0"/>
              <a:t>… …</a:t>
            </a:r>
          </a:p>
          <a:p>
            <a:pPr eaLnBrk="1" hangingPunct="1"/>
            <a:endParaRPr lang="en-US" altLang="zh-CN" sz="2400" dirty="0" smtClean="0"/>
          </a:p>
          <a:p>
            <a:pPr eaLnBrk="1" hangingPunct="1"/>
            <a:endParaRPr lang="en-US" altLang="zh-CN" dirty="0" smtClean="0"/>
          </a:p>
        </p:txBody>
      </p:sp>
      <p:pic>
        <p:nvPicPr>
          <p:cNvPr id="3" name="图片 2"/>
          <p:cNvPicPr>
            <a:picLocks noChangeAspect="1"/>
          </p:cNvPicPr>
          <p:nvPr/>
        </p:nvPicPr>
        <p:blipFill>
          <a:blip r:embed="rId3"/>
          <a:stretch>
            <a:fillRect/>
          </a:stretch>
        </p:blipFill>
        <p:spPr>
          <a:xfrm>
            <a:off x="1346520" y="4572000"/>
            <a:ext cx="2405062" cy="1794724"/>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
        <p:nvSpPr>
          <p:cNvPr id="5122" name="Rectangle 2"/>
          <p:cNvSpPr>
            <a:spLocks noGrp="1" noChangeArrowheads="1"/>
          </p:cNvSpPr>
          <p:nvPr>
            <p:ph type="title"/>
          </p:nvPr>
        </p:nvSpPr>
        <p:spPr>
          <a:xfrm>
            <a:off x="457200" y="838200"/>
            <a:ext cx="8229600" cy="1066800"/>
          </a:xfrm>
        </p:spPr>
        <p:txBody>
          <a:bodyPr/>
          <a:lstStyle/>
          <a:p>
            <a:pPr eaLnBrk="1" hangingPunct="1"/>
            <a:r>
              <a:rPr lang="zh-CN" altLang="en-US" dirty="0" smtClean="0">
                <a:ea typeface="宋体" panose="02010600030101010101" pitchFamily="2" charset="-122"/>
              </a:rPr>
              <a:t>公共服务挑战推动区块链应用研究</a:t>
            </a:r>
            <a:endParaRPr lang="en-US" altLang="zh-CN" dirty="0" smtClean="0">
              <a:ea typeface="宋体" panose="02010600030101010101" pitchFamily="2" charset="-122"/>
            </a:endParaRPr>
          </a:p>
        </p:txBody>
      </p:sp>
      <p:pic>
        <p:nvPicPr>
          <p:cNvPr id="4" name="图片 3"/>
          <p:cNvPicPr>
            <a:picLocks noChangeAspect="1"/>
          </p:cNvPicPr>
          <p:nvPr/>
        </p:nvPicPr>
        <p:blipFill rotWithShape="1">
          <a:blip r:embed="rId4"/>
          <a:srcRect l="11379" r="3793"/>
          <a:stretch/>
        </p:blipFill>
        <p:spPr>
          <a:xfrm>
            <a:off x="3022920" y="4953000"/>
            <a:ext cx="2671842" cy="1623741"/>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pic>
        <p:nvPicPr>
          <p:cNvPr id="2" name="图片 1"/>
          <p:cNvPicPr>
            <a:picLocks noChangeAspect="1"/>
          </p:cNvPicPr>
          <p:nvPr/>
        </p:nvPicPr>
        <p:blipFill>
          <a:blip r:embed="rId5"/>
          <a:stretch>
            <a:fillRect/>
          </a:stretch>
        </p:blipFill>
        <p:spPr>
          <a:xfrm>
            <a:off x="5766120" y="5029200"/>
            <a:ext cx="2463480" cy="1732477"/>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
        <p:nvSpPr>
          <p:cNvPr id="5" name="Date Placeholder 4"/>
          <p:cNvSpPr>
            <a:spLocks noGrp="1"/>
          </p:cNvSpPr>
          <p:nvPr>
            <p:ph type="dt" sz="half" idx="10"/>
          </p:nvPr>
        </p:nvSpPr>
        <p:spPr/>
        <p:txBody>
          <a:bodyPr/>
          <a:lstStyle/>
          <a:p>
            <a:pPr>
              <a:defRPr/>
            </a:pPr>
            <a:endParaRPr lang="zh-CN" altLang="zh-CN"/>
          </a:p>
        </p:txBody>
      </p:sp>
      <p:sp>
        <p:nvSpPr>
          <p:cNvPr id="6" name="Slide Number Placeholder 5"/>
          <p:cNvSpPr>
            <a:spLocks noGrp="1"/>
          </p:cNvSpPr>
          <p:nvPr>
            <p:ph type="sldNum" sz="quarter" idx="12"/>
          </p:nvPr>
        </p:nvSpPr>
        <p:spPr/>
        <p:txBody>
          <a:bodyPr/>
          <a:lstStyle/>
          <a:p>
            <a:pPr>
              <a:defRPr/>
            </a:pPr>
            <a:fld id="{F1746AF0-E156-4589-89BB-A6BFDA58195B}" type="slidenum">
              <a:rPr lang="en-US" altLang="zh-CN" smtClean="0"/>
              <a:pPr>
                <a:defRPr/>
              </a:pPr>
              <a:t>55</a:t>
            </a:fld>
            <a:endParaRPr lang="en-US" altLang="zh-CN" dirty="0"/>
          </a:p>
        </p:txBody>
      </p:sp>
    </p:spTree>
    <p:extLst>
      <p:ext uri="{BB962C8B-B14F-4D97-AF65-F5344CB8AC3E}">
        <p14:creationId xmlns:p14="http://schemas.microsoft.com/office/powerpoint/2010/main" val="2540365151"/>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pPr>
              <a:defRPr/>
            </a:pPr>
            <a:endParaRPr lang="zh-CN" altLang="zh-CN"/>
          </a:p>
        </p:txBody>
      </p:sp>
      <p:sp>
        <p:nvSpPr>
          <p:cNvPr id="4" name="Slide Number Placeholder 3"/>
          <p:cNvSpPr>
            <a:spLocks noGrp="1"/>
          </p:cNvSpPr>
          <p:nvPr>
            <p:ph type="sldNum" sz="quarter" idx="12"/>
          </p:nvPr>
        </p:nvSpPr>
        <p:spPr/>
        <p:txBody>
          <a:bodyPr/>
          <a:lstStyle/>
          <a:p>
            <a:pPr>
              <a:defRPr/>
            </a:pPr>
            <a:fld id="{E012D2D8-286B-424F-9FF6-6FF6DDCCA5C5}" type="slidenum">
              <a:rPr lang="en-US" altLang="zh-CN" smtClean="0"/>
              <a:pPr>
                <a:defRPr/>
              </a:pPr>
              <a:t>56</a:t>
            </a:fld>
            <a:endParaRPr lang="en-US" altLang="zh-CN" dirty="0"/>
          </a:p>
        </p:txBody>
      </p:sp>
      <p:pic>
        <p:nvPicPr>
          <p:cNvPr id="5" name="Picture 4" descr="20130512_BTC_0.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914400"/>
            <a:ext cx="7620000" cy="5778500"/>
          </a:xfrm>
          <a:prstGeom prst="rect">
            <a:avLst/>
          </a:prstGeom>
        </p:spPr>
      </p:pic>
    </p:spTree>
    <p:extLst>
      <p:ext uri="{BB962C8B-B14F-4D97-AF65-F5344CB8AC3E}">
        <p14:creationId xmlns:p14="http://schemas.microsoft.com/office/powerpoint/2010/main" val="3794815783"/>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zh-CN" altLang="zh-CN"/>
          </a:p>
        </p:txBody>
      </p:sp>
      <p:sp>
        <p:nvSpPr>
          <p:cNvPr id="3" name="Slide Number Placeholder 2"/>
          <p:cNvSpPr>
            <a:spLocks noGrp="1"/>
          </p:cNvSpPr>
          <p:nvPr>
            <p:ph type="sldNum" sz="quarter" idx="12"/>
          </p:nvPr>
        </p:nvSpPr>
        <p:spPr/>
        <p:txBody>
          <a:bodyPr/>
          <a:lstStyle/>
          <a:p>
            <a:pPr>
              <a:defRPr/>
            </a:pPr>
            <a:fld id="{1B1E1B3C-DCCC-4FE4-AD8C-138DFAC29D3F}" type="slidenum">
              <a:rPr lang="en-US" altLang="zh-CN" smtClean="0"/>
              <a:pPr>
                <a:defRPr/>
              </a:pPr>
              <a:t>57</a:t>
            </a:fld>
            <a:endParaRPr lang="en-US" altLang="zh-CN" dirty="0"/>
          </a:p>
        </p:txBody>
      </p:sp>
      <p:pic>
        <p:nvPicPr>
          <p:cNvPr id="4" name="Picture 3" descr="platform-belief.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8200"/>
            <a:ext cx="9144000" cy="5446510"/>
          </a:xfrm>
          <a:prstGeom prst="rect">
            <a:avLst/>
          </a:prstGeom>
        </p:spPr>
      </p:pic>
    </p:spTree>
    <p:extLst>
      <p:ext uri="{BB962C8B-B14F-4D97-AF65-F5344CB8AC3E}">
        <p14:creationId xmlns:p14="http://schemas.microsoft.com/office/powerpoint/2010/main" val="4025803469"/>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zh-CN" altLang="en-US" dirty="0"/>
              <a:t>公共服务业水平关乎政府、组织的公信力，运营管理水平不仅反映在对外来威胁的抵抗能力，还取决于对内部人员的监管和管理水平。利用</a:t>
            </a:r>
            <a:r>
              <a:rPr lang="zh-CN" altLang="en-US" dirty="0">
                <a:solidFill>
                  <a:srgbClr val="FF0000"/>
                </a:solidFill>
              </a:rPr>
              <a:t>技术手段</a:t>
            </a:r>
            <a:r>
              <a:rPr lang="zh-CN" altLang="en-US" dirty="0"/>
              <a:t>避免各种威胁带来的风险是重要的研究课题</a:t>
            </a:r>
            <a:endParaRPr lang="en-US" altLang="zh-CN" dirty="0"/>
          </a:p>
          <a:p>
            <a:endParaRPr lang="en-US" dirty="0"/>
          </a:p>
        </p:txBody>
      </p:sp>
      <p:sp>
        <p:nvSpPr>
          <p:cNvPr id="4" name="Date Placeholder 3"/>
          <p:cNvSpPr>
            <a:spLocks noGrp="1"/>
          </p:cNvSpPr>
          <p:nvPr>
            <p:ph type="dt" sz="half" idx="10"/>
          </p:nvPr>
        </p:nvSpPr>
        <p:spPr/>
        <p:txBody>
          <a:bodyPr/>
          <a:lstStyle/>
          <a:p>
            <a:pPr>
              <a:defRPr/>
            </a:pPr>
            <a:endParaRPr lang="zh-CN" altLang="zh-CN"/>
          </a:p>
        </p:txBody>
      </p:sp>
      <p:sp>
        <p:nvSpPr>
          <p:cNvPr id="5" name="Slide Number Placeholder 4"/>
          <p:cNvSpPr>
            <a:spLocks noGrp="1"/>
          </p:cNvSpPr>
          <p:nvPr>
            <p:ph type="sldNum" sz="quarter" idx="12"/>
          </p:nvPr>
        </p:nvSpPr>
        <p:spPr/>
        <p:txBody>
          <a:bodyPr/>
          <a:lstStyle/>
          <a:p>
            <a:pPr>
              <a:defRPr/>
            </a:pPr>
            <a:fld id="{F1746AF0-E156-4589-89BB-A6BFDA58195B}" type="slidenum">
              <a:rPr lang="en-US" altLang="zh-CN" smtClean="0"/>
              <a:pPr>
                <a:defRPr/>
              </a:pPr>
              <a:t>58</a:t>
            </a:fld>
            <a:endParaRPr lang="en-US" altLang="zh-CN" dirty="0"/>
          </a:p>
        </p:txBody>
      </p:sp>
    </p:spTree>
    <p:extLst>
      <p:ext uri="{BB962C8B-B14F-4D97-AF65-F5344CB8AC3E}">
        <p14:creationId xmlns:p14="http://schemas.microsoft.com/office/powerpoint/2010/main" val="370913163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solidFill>
                  <a:schemeClr val="tx1"/>
                </a:solidFill>
              </a:rPr>
              <a:t>数据分析优先</a:t>
            </a:r>
            <a:endParaRPr lang="en-US" dirty="0"/>
          </a:p>
        </p:txBody>
      </p:sp>
      <p:sp>
        <p:nvSpPr>
          <p:cNvPr id="3" name="Date Placeholder 2"/>
          <p:cNvSpPr>
            <a:spLocks noGrp="1"/>
          </p:cNvSpPr>
          <p:nvPr>
            <p:ph type="dt" sz="half" idx="10"/>
          </p:nvPr>
        </p:nvSpPr>
        <p:spPr/>
        <p:txBody>
          <a:bodyPr/>
          <a:lstStyle/>
          <a:p>
            <a:pPr>
              <a:defRPr/>
            </a:pPr>
            <a:endParaRPr lang="zh-CN" altLang="zh-CN"/>
          </a:p>
        </p:txBody>
      </p:sp>
      <p:sp>
        <p:nvSpPr>
          <p:cNvPr id="4" name="Slide Number Placeholder 3"/>
          <p:cNvSpPr>
            <a:spLocks noGrp="1"/>
          </p:cNvSpPr>
          <p:nvPr>
            <p:ph type="sldNum" sz="quarter" idx="12"/>
          </p:nvPr>
        </p:nvSpPr>
        <p:spPr/>
        <p:txBody>
          <a:bodyPr/>
          <a:lstStyle/>
          <a:p>
            <a:pPr>
              <a:defRPr/>
            </a:pPr>
            <a:fld id="{E012D2D8-286B-424F-9FF6-6FF6DDCCA5C5}" type="slidenum">
              <a:rPr lang="en-US" altLang="zh-CN" smtClean="0"/>
              <a:pPr>
                <a:defRPr/>
              </a:pPr>
              <a:t>6</a:t>
            </a:fld>
            <a:endParaRPr lang="en-US" altLang="zh-CN" dirty="0"/>
          </a:p>
        </p:txBody>
      </p:sp>
      <p:pic>
        <p:nvPicPr>
          <p:cNvPr id="5" name="Picture 4" descr="th.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743200"/>
            <a:ext cx="3429000" cy="2868930"/>
          </a:xfrm>
          <a:prstGeom prst="rect">
            <a:avLst/>
          </a:prstGeom>
        </p:spPr>
      </p:pic>
      <p:pic>
        <p:nvPicPr>
          <p:cNvPr id="8" name="Picture 7" descr="architecture-birdview.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2400" y="914400"/>
            <a:ext cx="4681728" cy="5426964"/>
          </a:xfrm>
          <a:prstGeom prst="rect">
            <a:avLst/>
          </a:prstGeom>
        </p:spPr>
      </p:pic>
    </p:spTree>
    <p:extLst>
      <p:ext uri="{BB962C8B-B14F-4D97-AF65-F5344CB8AC3E}">
        <p14:creationId xmlns:p14="http://schemas.microsoft.com/office/powerpoint/2010/main" val="230890596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smtClean="0">
                <a:solidFill>
                  <a:schemeClr val="tx1"/>
                </a:solidFill>
              </a:rPr>
              <a:t>机器大小优先</a:t>
            </a:r>
            <a:endParaRPr lang="en-US" dirty="0"/>
          </a:p>
        </p:txBody>
      </p:sp>
      <p:sp>
        <p:nvSpPr>
          <p:cNvPr id="3" name="Date Placeholder 2"/>
          <p:cNvSpPr>
            <a:spLocks noGrp="1"/>
          </p:cNvSpPr>
          <p:nvPr>
            <p:ph type="dt" sz="half" idx="10"/>
          </p:nvPr>
        </p:nvSpPr>
        <p:spPr/>
        <p:txBody>
          <a:bodyPr/>
          <a:lstStyle/>
          <a:p>
            <a:pPr>
              <a:defRPr/>
            </a:pPr>
            <a:endParaRPr lang="zh-CN" altLang="zh-CN"/>
          </a:p>
        </p:txBody>
      </p:sp>
      <p:sp>
        <p:nvSpPr>
          <p:cNvPr id="4" name="Slide Number Placeholder 3"/>
          <p:cNvSpPr>
            <a:spLocks noGrp="1"/>
          </p:cNvSpPr>
          <p:nvPr>
            <p:ph type="sldNum" sz="quarter" idx="12"/>
          </p:nvPr>
        </p:nvSpPr>
        <p:spPr/>
        <p:txBody>
          <a:bodyPr/>
          <a:lstStyle/>
          <a:p>
            <a:pPr>
              <a:defRPr/>
            </a:pPr>
            <a:fld id="{E012D2D8-286B-424F-9FF6-6FF6DDCCA5C5}" type="slidenum">
              <a:rPr lang="en-US" altLang="zh-CN" smtClean="0"/>
              <a:pPr>
                <a:defRPr/>
              </a:pPr>
              <a:t>7</a:t>
            </a:fld>
            <a:endParaRPr lang="en-US" altLang="zh-CN" dirty="0"/>
          </a:p>
        </p:txBody>
      </p:sp>
      <p:pic>
        <p:nvPicPr>
          <p:cNvPr id="5" name="Picture 4" descr="Micra-heart-closeup.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2438400"/>
            <a:ext cx="3683000" cy="3683000"/>
          </a:xfrm>
          <a:prstGeom prst="rect">
            <a:avLst/>
          </a:prstGeom>
        </p:spPr>
      </p:pic>
      <p:sp>
        <p:nvSpPr>
          <p:cNvPr id="6" name="TextBox 5"/>
          <p:cNvSpPr txBox="1"/>
          <p:nvPr/>
        </p:nvSpPr>
        <p:spPr>
          <a:xfrm>
            <a:off x="6629400" y="3733800"/>
            <a:ext cx="2057400" cy="523220"/>
          </a:xfrm>
          <a:prstGeom prst="rect">
            <a:avLst/>
          </a:prstGeom>
          <a:noFill/>
        </p:spPr>
        <p:txBody>
          <a:bodyPr wrap="square" rtlCol="0">
            <a:spAutoFit/>
          </a:bodyPr>
          <a:lstStyle/>
          <a:p>
            <a:r>
              <a:rPr lang="zh-TW" altLang="en-US" sz="2800" dirty="0"/>
              <a:t>心脏起搏器</a:t>
            </a:r>
            <a:endParaRPr lang="en-US" sz="2800" dirty="0"/>
          </a:p>
        </p:txBody>
      </p:sp>
    </p:spTree>
    <p:extLst>
      <p:ext uri="{BB962C8B-B14F-4D97-AF65-F5344CB8AC3E}">
        <p14:creationId xmlns:p14="http://schemas.microsoft.com/office/powerpoint/2010/main" val="134999535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685800"/>
            <a:ext cx="8229600" cy="1143000"/>
          </a:xfrm>
        </p:spPr>
        <p:txBody>
          <a:bodyPr/>
          <a:lstStyle/>
          <a:p>
            <a:pPr eaLnBrk="1" hangingPunct="1"/>
            <a:r>
              <a:rPr lang="zh-CN" altLang="en-US" b="1" dirty="0">
                <a:solidFill>
                  <a:srgbClr val="000000"/>
                </a:solidFill>
              </a:rPr>
              <a:t>安全性</a:t>
            </a:r>
            <a:r>
              <a:rPr lang="zh-CN" altLang="en-US" b="1" dirty="0" smtClean="0">
                <a:solidFill>
                  <a:srgbClr val="000000"/>
                </a:solidFill>
              </a:rPr>
              <a:t>优先</a:t>
            </a:r>
            <a:r>
              <a:rPr lang="en-US" altLang="zh-CN" b="1" dirty="0" smtClean="0">
                <a:solidFill>
                  <a:srgbClr val="000000"/>
                </a:solidFill>
              </a:rPr>
              <a:t>: </a:t>
            </a:r>
            <a:r>
              <a:rPr lang="zh-CN" altLang="zh-CN" dirty="0" smtClean="0"/>
              <a:t>区块链</a:t>
            </a:r>
            <a:endParaRPr lang="en-US" altLang="zh-CN" dirty="0" smtClean="0">
              <a:ea typeface="宋体" panose="02010600030101010101" pitchFamily="2" charset="-122"/>
            </a:endParaRPr>
          </a:p>
        </p:txBody>
      </p:sp>
      <p:sp>
        <p:nvSpPr>
          <p:cNvPr id="6147" name="Rectangle 3"/>
          <p:cNvSpPr>
            <a:spLocks noGrp="1" noChangeArrowheads="1"/>
          </p:cNvSpPr>
          <p:nvPr>
            <p:ph idx="1"/>
          </p:nvPr>
        </p:nvSpPr>
        <p:spPr/>
        <p:txBody>
          <a:bodyPr/>
          <a:lstStyle/>
          <a:p>
            <a:pPr marL="411162" lvl="1" indent="0" eaLnBrk="1" hangingPunct="1">
              <a:buNone/>
            </a:pPr>
            <a:endParaRPr lang="en-US" altLang="zh-CN" sz="2000" dirty="0" smtClean="0"/>
          </a:p>
          <a:p>
            <a:pPr marL="411162" lvl="1" indent="0" eaLnBrk="1" hangingPunct="1">
              <a:buNone/>
            </a:pPr>
            <a:endParaRPr lang="en-US" altLang="zh-CN" sz="2000" dirty="0" smtClean="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287" y="1905001"/>
            <a:ext cx="8084713" cy="2140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pPr>
              <a:defRPr/>
            </a:pPr>
            <a:endParaRPr lang="zh-CN" altLang="zh-CN"/>
          </a:p>
        </p:txBody>
      </p:sp>
      <p:sp>
        <p:nvSpPr>
          <p:cNvPr id="3" name="Slide Number Placeholder 2"/>
          <p:cNvSpPr>
            <a:spLocks noGrp="1"/>
          </p:cNvSpPr>
          <p:nvPr>
            <p:ph type="sldNum" sz="quarter" idx="12"/>
          </p:nvPr>
        </p:nvSpPr>
        <p:spPr/>
        <p:txBody>
          <a:bodyPr/>
          <a:lstStyle/>
          <a:p>
            <a:pPr>
              <a:defRPr/>
            </a:pPr>
            <a:fld id="{F1746AF0-E156-4589-89BB-A6BFDA58195B}" type="slidenum">
              <a:rPr lang="en-US" altLang="zh-CN" smtClean="0"/>
              <a:pPr>
                <a:defRPr/>
              </a:pPr>
              <a:t>8</a:t>
            </a:fld>
            <a:endParaRPr lang="en-US" altLang="zh-CN" dirty="0"/>
          </a:p>
        </p:txBody>
      </p:sp>
      <p:pic>
        <p:nvPicPr>
          <p:cNvPr id="4" name="Picture 3" descr="333px-Bitcoinpaymentverificat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4191000"/>
            <a:ext cx="5181600" cy="2438400"/>
          </a:xfrm>
          <a:prstGeom prst="rect">
            <a:avLst/>
          </a:prstGeom>
        </p:spPr>
      </p:pic>
    </p:spTree>
    <p:extLst>
      <p:ext uri="{BB962C8B-B14F-4D97-AF65-F5344CB8AC3E}">
        <p14:creationId xmlns:p14="http://schemas.microsoft.com/office/powerpoint/2010/main" val="208197488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990600"/>
            <a:ext cx="8229600" cy="762000"/>
          </a:xfrm>
        </p:spPr>
        <p:txBody>
          <a:bodyPr/>
          <a:lstStyle/>
          <a:p>
            <a:pPr eaLnBrk="1" hangingPunct="1"/>
            <a:r>
              <a:rPr lang="zh-CN" altLang="zh-CN" dirty="0" smtClean="0"/>
              <a:t>区块链</a:t>
            </a:r>
            <a:r>
              <a:rPr lang="zh-CN" altLang="en-US" dirty="0">
                <a:solidFill>
                  <a:srgbClr val="000000"/>
                </a:solidFill>
              </a:rPr>
              <a:t>安全性</a:t>
            </a:r>
            <a:endParaRPr lang="en-US" altLang="zh-CN" dirty="0" smtClean="0">
              <a:ea typeface="宋体" panose="02010600030101010101" pitchFamily="2" charset="-122"/>
            </a:endParaRPr>
          </a:p>
        </p:txBody>
      </p:sp>
      <p:sp>
        <p:nvSpPr>
          <p:cNvPr id="6147" name="Rectangle 3"/>
          <p:cNvSpPr>
            <a:spLocks noGrp="1" noChangeArrowheads="1"/>
          </p:cNvSpPr>
          <p:nvPr>
            <p:ph idx="1"/>
          </p:nvPr>
        </p:nvSpPr>
        <p:spPr/>
        <p:txBody>
          <a:bodyPr/>
          <a:lstStyle/>
          <a:p>
            <a:pPr marL="411162" lvl="1" indent="0" eaLnBrk="1" hangingPunct="1">
              <a:buNone/>
            </a:pPr>
            <a:endParaRPr lang="en-US" altLang="zh-CN" sz="2000" dirty="0" smtClean="0"/>
          </a:p>
          <a:p>
            <a:pPr marL="411162" lvl="1" indent="0" eaLnBrk="1" hangingPunct="1">
              <a:buNone/>
            </a:pPr>
            <a:endParaRPr lang="en-US" altLang="zh-CN" sz="2000" dirty="0" smtClean="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81200"/>
            <a:ext cx="8001000" cy="2118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400" y="4753146"/>
            <a:ext cx="1609724" cy="1495254"/>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81400" y="4788490"/>
            <a:ext cx="2028825" cy="1536110"/>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pic>
        <p:nvPicPr>
          <p:cNvPr id="4" name="图片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43600" y="4809094"/>
            <a:ext cx="2681898" cy="1439306"/>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
        <p:nvSpPr>
          <p:cNvPr id="6" name="矩形 5"/>
          <p:cNvSpPr/>
          <p:nvPr/>
        </p:nvSpPr>
        <p:spPr>
          <a:xfrm>
            <a:off x="838200" y="4572000"/>
            <a:ext cx="8001000" cy="2209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986135" y="4753146"/>
            <a:ext cx="461665" cy="1495254"/>
          </a:xfrm>
          <a:prstGeom prst="rect">
            <a:avLst/>
          </a:prstGeom>
          <a:noFill/>
        </p:spPr>
        <p:txBody>
          <a:bodyPr vert="eaVert" wrap="square" rtlCol="0">
            <a:spAutoFit/>
          </a:bodyPr>
          <a:lstStyle/>
          <a:p>
            <a:r>
              <a:rPr lang="zh-CN" altLang="en-US" b="1" dirty="0" smtClean="0"/>
              <a:t>接入与认证</a:t>
            </a:r>
            <a:endParaRPr lang="zh-CN" altLang="en-US" b="1" dirty="0"/>
          </a:p>
        </p:txBody>
      </p:sp>
      <p:sp>
        <p:nvSpPr>
          <p:cNvPr id="11" name="文本框 10"/>
          <p:cNvSpPr txBox="1"/>
          <p:nvPr/>
        </p:nvSpPr>
        <p:spPr>
          <a:xfrm>
            <a:off x="3350567" y="4753146"/>
            <a:ext cx="461665" cy="1495254"/>
          </a:xfrm>
          <a:prstGeom prst="rect">
            <a:avLst/>
          </a:prstGeom>
          <a:noFill/>
        </p:spPr>
        <p:txBody>
          <a:bodyPr vert="eaVert" wrap="square" rtlCol="0">
            <a:spAutoFit/>
          </a:bodyPr>
          <a:lstStyle/>
          <a:p>
            <a:r>
              <a:rPr lang="zh-CN" altLang="en-US" b="1" dirty="0" smtClean="0"/>
              <a:t>网络安全防护</a:t>
            </a:r>
            <a:endParaRPr lang="zh-CN" altLang="en-US" b="1" dirty="0"/>
          </a:p>
        </p:txBody>
      </p:sp>
      <p:sp>
        <p:nvSpPr>
          <p:cNvPr id="12" name="文本框 6"/>
          <p:cNvSpPr txBox="1"/>
          <p:nvPr/>
        </p:nvSpPr>
        <p:spPr>
          <a:xfrm>
            <a:off x="5801225" y="4776873"/>
            <a:ext cx="461665" cy="1495254"/>
          </a:xfrm>
          <a:prstGeom prst="rect">
            <a:avLst/>
          </a:prstGeom>
          <a:noFill/>
        </p:spPr>
        <p:txBody>
          <a:bodyPr vert="eaVert" wrap="square" rtlCol="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zh-CN" altLang="en-US" b="1" dirty="0" smtClean="0"/>
              <a:t>一致性数据库</a:t>
            </a:r>
            <a:endParaRPr lang="zh-CN" altLang="en-US" b="1" dirty="0"/>
          </a:p>
        </p:txBody>
      </p:sp>
      <p:sp>
        <p:nvSpPr>
          <p:cNvPr id="9" name="文本框 8"/>
          <p:cNvSpPr txBox="1"/>
          <p:nvPr/>
        </p:nvSpPr>
        <p:spPr>
          <a:xfrm>
            <a:off x="3200400" y="6613526"/>
            <a:ext cx="3200400" cy="369332"/>
          </a:xfrm>
          <a:prstGeom prst="rect">
            <a:avLst/>
          </a:prstGeom>
          <a:noFill/>
        </p:spPr>
        <p:txBody>
          <a:bodyPr wrap="square" rtlCol="0">
            <a:spAutoFit/>
          </a:bodyPr>
          <a:lstStyle/>
          <a:p>
            <a:r>
              <a:rPr lang="zh-CN" altLang="en-US" b="1" dirty="0"/>
              <a:t>现有</a:t>
            </a:r>
            <a:r>
              <a:rPr lang="zh-CN" altLang="en-US" b="1" dirty="0" smtClean="0"/>
              <a:t>安全的分布式系统应用</a:t>
            </a:r>
            <a:endParaRPr lang="zh-CN" altLang="en-US" b="1" dirty="0"/>
          </a:p>
        </p:txBody>
      </p:sp>
      <p:sp>
        <p:nvSpPr>
          <p:cNvPr id="10" name="右箭头 9"/>
          <p:cNvSpPr/>
          <p:nvPr/>
        </p:nvSpPr>
        <p:spPr>
          <a:xfrm rot="16200000">
            <a:off x="4212742" y="4184017"/>
            <a:ext cx="653626"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虚尾箭头 12"/>
          <p:cNvSpPr/>
          <p:nvPr/>
        </p:nvSpPr>
        <p:spPr>
          <a:xfrm rot="16200000">
            <a:off x="-861956" y="4329683"/>
            <a:ext cx="2684847" cy="484632"/>
          </a:xfrm>
          <a:prstGeom prst="striped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4" name="文本框 13"/>
          <p:cNvSpPr txBox="1"/>
          <p:nvPr/>
        </p:nvSpPr>
        <p:spPr>
          <a:xfrm>
            <a:off x="-323529" y="4114800"/>
            <a:ext cx="1618929" cy="646331"/>
          </a:xfrm>
          <a:prstGeom prst="rect">
            <a:avLst/>
          </a:prstGeom>
          <a:noFill/>
        </p:spPr>
        <p:txBody>
          <a:bodyPr wrap="square" rtlCol="0">
            <a:spAutoFit/>
          </a:bodyPr>
          <a:lstStyle/>
          <a:p>
            <a:pPr algn="ctr"/>
            <a:r>
              <a:rPr lang="zh-CN" altLang="en-US" b="1" dirty="0" smtClean="0"/>
              <a:t>融合</a:t>
            </a:r>
            <a:r>
              <a:rPr lang="zh-CN" altLang="en-US" b="1" dirty="0"/>
              <a:t>、化简</a:t>
            </a:r>
            <a:endParaRPr lang="en-US" altLang="zh-CN" b="1" dirty="0" smtClean="0"/>
          </a:p>
          <a:p>
            <a:pPr algn="ctr"/>
            <a:r>
              <a:rPr lang="zh-CN" altLang="en-US" b="1" dirty="0" smtClean="0"/>
              <a:t>平台化</a:t>
            </a:r>
            <a:endParaRPr lang="zh-CN" altLang="en-US" b="1" dirty="0"/>
          </a:p>
        </p:txBody>
      </p:sp>
    </p:spTree>
    <p:extLst>
      <p:ext uri="{BB962C8B-B14F-4D97-AF65-F5344CB8AC3E}">
        <p14:creationId xmlns:p14="http://schemas.microsoft.com/office/powerpoint/2010/main" val="3647604552"/>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Urban</Template>
  <TotalTime>10572</TotalTime>
  <Words>2308</Words>
  <Application>Microsoft Macintosh PowerPoint</Application>
  <PresentationFormat>On-screen Show (4:3)</PresentationFormat>
  <Paragraphs>402</Paragraphs>
  <Slides>58</Slides>
  <Notes>5</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Urban</vt:lpstr>
      <vt:lpstr>区块链(Blockchain)技术及全球研究、 应用概括介绍</vt:lpstr>
      <vt:lpstr>提纲</vt:lpstr>
      <vt:lpstr>不同的目标对应不同的计算机设计</vt:lpstr>
      <vt:lpstr>性能优先 </vt:lpstr>
      <vt:lpstr>可靠性优先(容错系统)</vt:lpstr>
      <vt:lpstr>数据分析优先</vt:lpstr>
      <vt:lpstr>机器大小优先</vt:lpstr>
      <vt:lpstr>安全性优先: 区块链</vt:lpstr>
      <vt:lpstr>区块链安全性</vt:lpstr>
      <vt:lpstr>区块链: 共享和复制分类帐</vt:lpstr>
      <vt:lpstr>区块链的概念与应用</vt:lpstr>
      <vt:lpstr>区块链安全性</vt:lpstr>
      <vt:lpstr>区块链不可篡改性</vt:lpstr>
      <vt:lpstr>被允许的受感染系统</vt:lpstr>
      <vt:lpstr>区块链:分布式安全数据库</vt:lpstr>
      <vt:lpstr>PowerPoint Presentation</vt:lpstr>
      <vt:lpstr>区块链机制简述</vt:lpstr>
      <vt:lpstr>PowerPoint Presentation</vt:lpstr>
      <vt:lpstr>区块链的衍化</vt:lpstr>
      <vt:lpstr>太坊技 (Ethereum)</vt:lpstr>
      <vt:lpstr>太坊技系统</vt:lpstr>
      <vt:lpstr>基于以太坊技术的应用框架图</vt:lpstr>
      <vt:lpstr>提纲</vt:lpstr>
      <vt:lpstr>瑞银 (UBS)首席信息官</vt:lpstr>
      <vt:lpstr>欧洲银行业协会（EBA）主席</vt:lpstr>
      <vt:lpstr>银行投资区块链技术</vt:lpstr>
      <vt:lpstr>麻省理工 (MIT)</vt:lpstr>
      <vt:lpstr>BitShare</vt:lpstr>
      <vt:lpstr>Symbiont</vt:lpstr>
      <vt:lpstr>Mirror</vt:lpstr>
      <vt:lpstr>Ripple Labs</vt:lpstr>
      <vt:lpstr>区块链重要性的结论</vt:lpstr>
      <vt:lpstr>提纲</vt:lpstr>
      <vt:lpstr>彩票系统现状</vt:lpstr>
      <vt:lpstr>基于以太坊的彩票系统设想 </vt:lpstr>
      <vt:lpstr> 基于以太坊彩票系统的相关技术和特点 </vt:lpstr>
      <vt:lpstr>彩票系统</vt:lpstr>
      <vt:lpstr>我们的解决方案</vt:lpstr>
      <vt:lpstr>PowerPoint Presentation</vt:lpstr>
      <vt:lpstr>提纲</vt:lpstr>
      <vt:lpstr>如果区块链是一种新的架构</vt:lpstr>
      <vt:lpstr>区块链面临的科学问题</vt:lpstr>
      <vt:lpstr>区块链面临的科学问题</vt:lpstr>
      <vt:lpstr>公共服务区块链系统工作构想</vt:lpstr>
      <vt:lpstr>多谢!</vt:lpstr>
      <vt:lpstr>公共服务区块链系统工作构想</vt:lpstr>
      <vt:lpstr>区块链实现与解决方案</vt:lpstr>
      <vt:lpstr>区块链实现与解决方案</vt:lpstr>
      <vt:lpstr>区块链实现与解决方案</vt:lpstr>
      <vt:lpstr>区块链实现与解决方案</vt:lpstr>
      <vt:lpstr>区块链实现与解决方案</vt:lpstr>
      <vt:lpstr>区块链实现与解决方案</vt:lpstr>
      <vt:lpstr>以太坊 (Ethereum)为例</vt:lpstr>
      <vt:lpstr>Hyperledger实现与解决方案</vt:lpstr>
      <vt:lpstr>公共服务挑战推动区块链应用研究</vt:lpstr>
      <vt:lpstr>PowerPoint Presentation</vt:lpstr>
      <vt:lpstr>PowerPoint Presentation</vt:lpstr>
      <vt:lpstr>PowerPoint Presentation</vt:lpstr>
    </vt:vector>
  </TitlesOfParts>
  <Company>Dynasty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Influence Maximization in Social Networks</dc:title>
  <dc:creator>Guest</dc:creator>
  <cp:lastModifiedBy>wt t</cp:lastModifiedBy>
  <cp:revision>205</cp:revision>
  <dcterms:created xsi:type="dcterms:W3CDTF">2011-04-19T04:44:02Z</dcterms:created>
  <dcterms:modified xsi:type="dcterms:W3CDTF">2015-08-20T06:27:45Z</dcterms:modified>
</cp:coreProperties>
</file>