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9"/>
  </p:notesMasterIdLst>
  <p:handoutMasterIdLst>
    <p:handoutMasterId r:id="rId20"/>
  </p:handoutMasterIdLst>
  <p:sldIdLst>
    <p:sldId id="256" r:id="rId2"/>
    <p:sldId id="401" r:id="rId3"/>
    <p:sldId id="378" r:id="rId4"/>
    <p:sldId id="381" r:id="rId5"/>
    <p:sldId id="389" r:id="rId6"/>
    <p:sldId id="392" r:id="rId7"/>
    <p:sldId id="402" r:id="rId8"/>
    <p:sldId id="385" r:id="rId9"/>
    <p:sldId id="403" r:id="rId10"/>
    <p:sldId id="375" r:id="rId11"/>
    <p:sldId id="404" r:id="rId12"/>
    <p:sldId id="405" r:id="rId13"/>
    <p:sldId id="406" r:id="rId14"/>
    <p:sldId id="382" r:id="rId15"/>
    <p:sldId id="387" r:id="rId16"/>
    <p:sldId id="386" r:id="rId17"/>
    <p:sldId id="388" r:id="rId18"/>
  </p:sldIdLst>
  <p:sldSz cx="9144000" cy="5145088"/>
  <p:notesSz cx="6858000" cy="9144000"/>
  <p:custDataLst>
    <p:tags r:id="rId21"/>
  </p:custDataLst>
  <p:defaultTextStyle>
    <a:defPPr>
      <a:defRPr lang="en-US"/>
    </a:defPPr>
    <a:lvl1pPr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PMingLiU" panose="02020500000000000000" pitchFamily="18" charset="-120"/>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PMingLiU" panose="02020500000000000000" pitchFamily="18" charset="-120"/>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PMingLiU" panose="02020500000000000000" pitchFamily="18" charset="-120"/>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1444" userDrawn="1">
          <p15:clr>
            <a:srgbClr val="A4A3A4"/>
          </p15:clr>
        </p15:guide>
        <p15:guide id="2" pos="3035" userDrawn="1">
          <p15:clr>
            <a:srgbClr val="A4A3A4"/>
          </p15:clr>
        </p15:guide>
      </p15:sldGuideLst>
    </p:ext>
    <p:ext uri="{2D200454-40CA-4A62-9FC3-DE9A4176ACB9}">
      <p15:notesGuideLst xmlns:p15="http://schemas.microsoft.com/office/powerpoint/2012/main">
        <p15:guide id="1" orient="horz" pos="2852">
          <p15:clr>
            <a:srgbClr val="A4A3A4"/>
          </p15:clr>
        </p15:guide>
        <p15:guide id="2" pos="201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A" initials="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66FF"/>
    <a:srgbClr val="E6E6E6"/>
    <a:srgbClr val="FF33CC"/>
    <a:srgbClr val="66FF33"/>
    <a:srgbClr val="CC9900"/>
    <a:srgbClr val="008000"/>
    <a:srgbClr val="FF33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96391" autoAdjust="0"/>
  </p:normalViewPr>
  <p:slideViewPr>
    <p:cSldViewPr snapToObjects="1" showGuides="1">
      <p:cViewPr varScale="1">
        <p:scale>
          <a:sx n="146" d="100"/>
          <a:sy n="146" d="100"/>
        </p:scale>
        <p:origin x="888" y="60"/>
      </p:cViewPr>
      <p:guideLst>
        <p:guide orient="horz" pos="1444"/>
        <p:guide pos="30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7" d="100"/>
          <a:sy n="67" d="100"/>
        </p:scale>
        <p:origin x="3120" y="72"/>
      </p:cViewPr>
      <p:guideLst>
        <p:guide orient="horz" pos="2852"/>
        <p:guide pos="20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imes New Roman" panose="02020603050405020304" pitchFamily="18" charset="0"/>
                <a:ea typeface="PMingLiU" panose="02020500000000000000" pitchFamily="18" charset="-120"/>
              </a:defRPr>
            </a:lvl1pPr>
          </a:lstStyle>
          <a:p>
            <a:pPr>
              <a:defRPr/>
            </a:pPr>
            <a:endParaRPr lang="en-US" altLang="zh-TW"/>
          </a:p>
        </p:txBody>
      </p:sp>
      <p:sp>
        <p:nvSpPr>
          <p:cNvPr id="563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ea typeface="PMingLiU" panose="02020500000000000000" pitchFamily="18" charset="-120"/>
              </a:defRPr>
            </a:lvl1pPr>
          </a:lstStyle>
          <a:p>
            <a:pPr>
              <a:defRPr/>
            </a:pPr>
            <a:endParaRPr lang="en-US" altLang="zh-TW"/>
          </a:p>
        </p:txBody>
      </p:sp>
      <p:sp>
        <p:nvSpPr>
          <p:cNvPr id="563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imes New Roman" panose="02020603050405020304" pitchFamily="18" charset="0"/>
                <a:ea typeface="PMingLiU" panose="02020500000000000000" pitchFamily="18" charset="-120"/>
              </a:defRPr>
            </a:lvl1pPr>
          </a:lstStyle>
          <a:p>
            <a:pPr>
              <a:defRPr/>
            </a:pPr>
            <a:endParaRPr lang="en-US" altLang="zh-TW"/>
          </a:p>
        </p:txBody>
      </p:sp>
      <p:sp>
        <p:nvSpPr>
          <p:cNvPr id="563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imes New Roman" panose="02020603050405020304" pitchFamily="18" charset="0"/>
                <a:ea typeface="PMingLiU" panose="02020500000000000000" pitchFamily="18" charset="-120"/>
              </a:defRPr>
            </a:lvl1pPr>
          </a:lstStyle>
          <a:p>
            <a:pPr>
              <a:defRPr/>
            </a:pPr>
            <a:fld id="{4AAFAACB-35F5-4D17-A26B-20B0E19DE7F7}" type="slidenum">
              <a:rPr lang="zh-TW" altLang="en-US"/>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0" hangingPunct="0">
              <a:defRPr sz="1200">
                <a:latin typeface="Times New Roman" panose="02020603050405020304" pitchFamily="18" charset="0"/>
                <a:ea typeface="PMingLiU" panose="02020500000000000000" pitchFamily="18" charset="-120"/>
              </a:defRPr>
            </a:lvl1pPr>
          </a:lstStyle>
          <a:p>
            <a:pPr>
              <a:defRPr/>
            </a:pPr>
            <a:endParaRPr lang="en-US" altLang="zh-TW"/>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atin typeface="Times New Roman" panose="02020603050405020304" pitchFamily="18" charset="0"/>
                <a:ea typeface="PMingLiU" panose="02020500000000000000" pitchFamily="18" charset="-120"/>
              </a:defRPr>
            </a:lvl1pPr>
          </a:lstStyle>
          <a:p>
            <a:pPr>
              <a:defRPr/>
            </a:pPr>
            <a:fld id="{38F463E2-2855-4F8D-9B98-3E4CECD49FB4}" type="datetimeFigureOut">
              <a:rPr lang="zh-TW" altLang="en-US"/>
              <a:t>2024/1/5</a:t>
            </a:fld>
            <a:endParaRPr lang="en-US" altLang="zh-TW"/>
          </a:p>
        </p:txBody>
      </p:sp>
      <p:sp>
        <p:nvSpPr>
          <p:cNvPr id="1843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0" hangingPunct="0">
              <a:defRPr sz="1200">
                <a:latin typeface="Times New Roman" panose="02020603050405020304" pitchFamily="18" charset="0"/>
                <a:ea typeface="PMingLiU" panose="02020500000000000000" pitchFamily="18" charset="-120"/>
              </a:defRPr>
            </a:lvl1pPr>
          </a:lstStyle>
          <a:p>
            <a:pPr>
              <a:defRPr/>
            </a:pPr>
            <a:endParaRPr lang="en-US" altLang="zh-TW"/>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atin typeface="Times New Roman" panose="02020603050405020304" pitchFamily="18" charset="0"/>
                <a:ea typeface="PMingLiU" panose="02020500000000000000" pitchFamily="18" charset="-120"/>
              </a:defRPr>
            </a:lvl1pPr>
          </a:lstStyle>
          <a:p>
            <a:pPr>
              <a:defRPr/>
            </a:pPr>
            <a:fld id="{51CE9445-158B-4D4A-8546-49F8F03D2664}" type="slidenum">
              <a:rPr lang="zh-TW" altLang="en-US"/>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2" name="圖片 4" descr="Deep_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42325" y="0"/>
            <a:ext cx="6667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29"/>
          <p:cNvSpPr txBox="1">
            <a:spLocks noChangeArrowheads="1"/>
          </p:cNvSpPr>
          <p:nvPr userDrawn="1"/>
        </p:nvSpPr>
        <p:spPr bwMode="auto">
          <a:xfrm>
            <a:off x="1684338" y="4864100"/>
            <a:ext cx="2095500" cy="306705"/>
          </a:xfrm>
          <a:prstGeom prst="rect">
            <a:avLst/>
          </a:prstGeom>
          <a:noFill/>
          <a:ln>
            <a:noFill/>
          </a:ln>
        </p:spPr>
        <p:txBody>
          <a:bodyPr>
            <a:spAutoFit/>
          </a:bodyPr>
          <a:lstStyle>
            <a:lvl1pPr eaLnBrk="0" hangingPunct="0">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spcBef>
                <a:spcPct val="50000"/>
              </a:spcBef>
              <a:defRPr/>
            </a:pPr>
            <a:r>
              <a:rPr lang="en-US" altLang="zh-CN" sz="1400" b="1" i="1" dirty="0" smtClean="0">
                <a:solidFill>
                  <a:srgbClr val="000000"/>
                </a:solidFill>
                <a:latin typeface="Arial" panose="020B0604020202020204" pitchFamily="34" charset="0"/>
                <a:cs typeface="Arial" panose="020B0604020202020204" pitchFamily="34" charset="0"/>
              </a:rPr>
              <a:t>2024/01/05</a:t>
            </a:r>
            <a:r>
              <a:rPr lang="en-US" altLang="zh-TW" sz="1400" b="1" i="1" dirty="0" smtClean="0">
                <a:solidFill>
                  <a:srgbClr val="000000"/>
                </a:solidFill>
                <a:latin typeface="Arial" panose="020B0604020202020204" pitchFamily="34" charset="0"/>
                <a:cs typeface="Arial" panose="020B0604020202020204" pitchFamily="34" charset="0"/>
              </a:rPr>
              <a:t>  </a:t>
            </a:r>
            <a:r>
              <a:rPr lang="en-US" altLang="zh-TW" sz="1400" b="1" i="1" dirty="0" smtClean="0">
                <a:solidFill>
                  <a:srgbClr val="000000"/>
                </a:solidFill>
                <a:latin typeface="Arial" panose="020B0604020202020204" pitchFamily="34" charset="0"/>
                <a:cs typeface="Arial" panose="020B0604020202020204" pitchFamily="34" charset="0"/>
              </a:rPr>
              <a:t>Page:</a:t>
            </a:r>
            <a:fld id="{3DDB60F9-DF45-41C8-BA50-801886EA1D63}" type="slidenum">
              <a:rPr lang="en-US" altLang="zh-TW" sz="1400" b="1" i="1" dirty="0" smtClean="0">
                <a:solidFill>
                  <a:srgbClr val="000000"/>
                </a:solidFill>
                <a:latin typeface="Arial" panose="020B0604020202020204" pitchFamily="34" charset="0"/>
                <a:cs typeface="Arial" panose="020B0604020202020204" pitchFamily="34" charset="0"/>
              </a:rPr>
              <a:t>‹#›</a:t>
            </a:fld>
            <a:endParaRPr lang="en-US" altLang="zh-TW" sz="1400" b="1" i="1" dirty="0" smtClean="0">
              <a:solidFill>
                <a:srgbClr val="000000"/>
              </a:solidFill>
              <a:latin typeface="Arial" panose="020B0604020202020204" pitchFamily="34" charset="0"/>
              <a:cs typeface="Arial" panose="020B0604020202020204" pitchFamily="34" charset="0"/>
            </a:endParaRPr>
          </a:p>
        </p:txBody>
      </p:sp>
      <p:sp>
        <p:nvSpPr>
          <p:cNvPr id="4" name="Rectangle 18"/>
          <p:cNvSpPr>
            <a:spLocks noChangeArrowheads="1"/>
          </p:cNvSpPr>
          <p:nvPr userDrawn="1"/>
        </p:nvSpPr>
        <p:spPr bwMode="auto">
          <a:xfrm>
            <a:off x="4763" y="4857750"/>
            <a:ext cx="1974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p>
            <a:r>
              <a:rPr lang="en-US" altLang="zh-CN" sz="1400" b="1" i="1">
                <a:solidFill>
                  <a:schemeClr val="accent2"/>
                </a:solidFill>
                <a:latin typeface="Arial" panose="020B0604020202020204" pitchFamily="34" charset="0"/>
                <a:cs typeface="Arial" panose="020B0604020202020204" pitchFamily="34" charset="0"/>
              </a:rPr>
              <a:t>C</a:t>
            </a:r>
            <a:r>
              <a:rPr lang="en-US" altLang="zh-TW" sz="1400" b="1" i="1">
                <a:solidFill>
                  <a:schemeClr val="accent2"/>
                </a:solidFill>
                <a:latin typeface="Arial" panose="020B0604020202020204" pitchFamily="34" charset="0"/>
                <a:cs typeface="Arial" panose="020B0604020202020204" pitchFamily="34" charset="0"/>
              </a:rPr>
              <a:t>onfidential /FEA </a:t>
            </a:r>
            <a:endParaRPr lang="zh-TW" altLang="en-US" sz="1400" b="1" i="1">
              <a:solidFill>
                <a:schemeClr val="accent2"/>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標題及物件">
    <p:spTree>
      <p:nvGrpSpPr>
        <p:cNvPr id="1" name=""/>
        <p:cNvGrpSpPr/>
        <p:nvPr/>
      </p:nvGrpSpPr>
      <p:grpSpPr>
        <a:xfrm>
          <a:off x="0" y="0"/>
          <a:ext cx="0" cy="0"/>
          <a:chOff x="0" y="0"/>
          <a:chExt cx="0" cy="0"/>
        </a:xfrm>
      </p:grpSpPr>
      <p:sp>
        <p:nvSpPr>
          <p:cNvPr id="2" name="Rectangle 11"/>
          <p:cNvSpPr>
            <a:spLocks noChangeArrowheads="1"/>
          </p:cNvSpPr>
          <p:nvPr userDrawn="1"/>
        </p:nvSpPr>
        <p:spPr bwMode="auto">
          <a:xfrm flipV="1">
            <a:off x="0" y="388938"/>
            <a:ext cx="8693150" cy="41275"/>
          </a:xfrm>
          <a:prstGeom prst="rect">
            <a:avLst/>
          </a:prstGeom>
          <a:gradFill rotWithShape="0">
            <a:gsLst>
              <a:gs pos="0">
                <a:srgbClr val="333399"/>
              </a:gs>
              <a:gs pos="100000">
                <a:srgbClr val="FFFFFF"/>
              </a:gs>
            </a:gsLst>
            <a:lin ang="0" scaled="1"/>
          </a:gradFill>
          <a:ln>
            <a:noFill/>
          </a:ln>
        </p:spPr>
        <p:txBody>
          <a:bodyPr rot="10800000" wrap="none" anchor="ctr"/>
          <a:lstStyle>
            <a:lvl1pPr eaLnBrk="0" hangingPunct="0">
              <a:defRPr kumimoji="1">
                <a:solidFill>
                  <a:schemeClr val="tx1"/>
                </a:solidFill>
                <a:latin typeface="Arial" panose="020B0604020202020204" pitchFamily="34" charset="0"/>
                <a:ea typeface="PMingLiU" panose="02020500000000000000" pitchFamily="18" charset="-120"/>
              </a:defRPr>
            </a:lvl1pPr>
            <a:lvl2pPr marL="742950" indent="-285750" eaLnBrk="0" hangingPunct="0">
              <a:defRPr kumimoji="1">
                <a:solidFill>
                  <a:schemeClr val="tx1"/>
                </a:solidFill>
                <a:latin typeface="Arial" panose="020B0604020202020204" pitchFamily="34" charset="0"/>
                <a:ea typeface="PMingLiU" panose="02020500000000000000" pitchFamily="18" charset="-120"/>
              </a:defRPr>
            </a:lvl2pPr>
            <a:lvl3pPr marL="1143000" indent="-228600" eaLnBrk="0" hangingPunct="0">
              <a:defRPr kumimoji="1">
                <a:solidFill>
                  <a:schemeClr val="tx1"/>
                </a:solidFill>
                <a:latin typeface="Arial" panose="020B0604020202020204" pitchFamily="34" charset="0"/>
                <a:ea typeface="PMingLiU" panose="02020500000000000000" pitchFamily="18" charset="-120"/>
              </a:defRPr>
            </a:lvl3pPr>
            <a:lvl4pPr marL="1600200" indent="-228600" eaLnBrk="0" hangingPunct="0">
              <a:defRPr kumimoji="1">
                <a:solidFill>
                  <a:schemeClr val="tx1"/>
                </a:solidFill>
                <a:latin typeface="Arial" panose="020B0604020202020204" pitchFamily="34" charset="0"/>
                <a:ea typeface="PMingLiU" panose="02020500000000000000" pitchFamily="18" charset="-120"/>
              </a:defRPr>
            </a:lvl4pPr>
            <a:lvl5pPr marL="2057400" indent="-228600" eaLnBrk="0" hangingPunct="0">
              <a:defRPr kumimoji="1">
                <a:solidFill>
                  <a:schemeClr val="tx1"/>
                </a:solidFill>
                <a:latin typeface="Arial" panose="020B0604020202020204" pitchFamily="34" charset="0"/>
                <a:ea typeface="PMingLiU" panose="02020500000000000000" pitchFamily="18" charset="-120"/>
              </a:defRPr>
            </a:lvl5pPr>
            <a:lvl6pPr marL="2514600" indent="-228600" algn="ctr" eaLnBrk="0" fontAlgn="base" hangingPunct="0">
              <a:lnSpc>
                <a:spcPct val="90000"/>
              </a:lnSpc>
              <a:spcBef>
                <a:spcPct val="50000"/>
              </a:spcBef>
              <a:spcAft>
                <a:spcPct val="0"/>
              </a:spcAft>
              <a:buChar char="•"/>
              <a:defRPr kumimoji="1">
                <a:solidFill>
                  <a:schemeClr val="tx1"/>
                </a:solidFill>
                <a:latin typeface="Arial" panose="020B0604020202020204" pitchFamily="34" charset="0"/>
                <a:ea typeface="PMingLiU" panose="02020500000000000000" pitchFamily="18" charset="-120"/>
              </a:defRPr>
            </a:lvl6pPr>
            <a:lvl7pPr marL="2971800" indent="-228600" algn="ctr" eaLnBrk="0" fontAlgn="base" hangingPunct="0">
              <a:lnSpc>
                <a:spcPct val="90000"/>
              </a:lnSpc>
              <a:spcBef>
                <a:spcPct val="50000"/>
              </a:spcBef>
              <a:spcAft>
                <a:spcPct val="0"/>
              </a:spcAft>
              <a:buChar char="•"/>
              <a:defRPr kumimoji="1">
                <a:solidFill>
                  <a:schemeClr val="tx1"/>
                </a:solidFill>
                <a:latin typeface="Arial" panose="020B0604020202020204" pitchFamily="34" charset="0"/>
                <a:ea typeface="PMingLiU" panose="02020500000000000000" pitchFamily="18" charset="-120"/>
              </a:defRPr>
            </a:lvl7pPr>
            <a:lvl8pPr marL="3429000" indent="-228600" algn="ctr" eaLnBrk="0" fontAlgn="base" hangingPunct="0">
              <a:lnSpc>
                <a:spcPct val="90000"/>
              </a:lnSpc>
              <a:spcBef>
                <a:spcPct val="50000"/>
              </a:spcBef>
              <a:spcAft>
                <a:spcPct val="0"/>
              </a:spcAft>
              <a:buChar char="•"/>
              <a:defRPr kumimoji="1">
                <a:solidFill>
                  <a:schemeClr val="tx1"/>
                </a:solidFill>
                <a:latin typeface="Arial" panose="020B0604020202020204" pitchFamily="34" charset="0"/>
                <a:ea typeface="PMingLiU" panose="02020500000000000000" pitchFamily="18" charset="-120"/>
              </a:defRPr>
            </a:lvl8pPr>
            <a:lvl9pPr marL="3886200" indent="-228600" algn="ctr" eaLnBrk="0" fontAlgn="base" hangingPunct="0">
              <a:lnSpc>
                <a:spcPct val="90000"/>
              </a:lnSpc>
              <a:spcBef>
                <a:spcPct val="50000"/>
              </a:spcBef>
              <a:spcAft>
                <a:spcPct val="0"/>
              </a:spcAft>
              <a:buChar char="•"/>
              <a:defRPr kumimoji="1">
                <a:solidFill>
                  <a:schemeClr val="tx1"/>
                </a:solidFill>
                <a:latin typeface="Arial" panose="020B0604020202020204" pitchFamily="34" charset="0"/>
                <a:ea typeface="PMingLiU" panose="02020500000000000000" pitchFamily="18" charset="-120"/>
              </a:defRPr>
            </a:lvl9pPr>
          </a:lstStyle>
          <a:p>
            <a:pPr eaLnBrk="1" hangingPunct="1">
              <a:buFont typeface="Arial" panose="020B0604020202020204" pitchFamily="34" charset="0"/>
              <a:buNone/>
              <a:defRPr/>
            </a:pPr>
            <a:endParaRPr kumimoji="0" lang="zh-TW" altLang="en-US" sz="1800" b="1" smtClean="0">
              <a:solidFill>
                <a:srgbClr val="000000"/>
              </a:solidFill>
              <a:latin typeface="Tahoma" panose="020B0604030504040204" pitchFamily="34" charset="0"/>
            </a:endParaRPr>
          </a:p>
        </p:txBody>
      </p:sp>
      <p:pic>
        <p:nvPicPr>
          <p:cNvPr id="3" name="圖片 6" descr="Deep_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42325" y="0"/>
            <a:ext cx="6667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9"/>
          <p:cNvSpPr txBox="1">
            <a:spLocks noChangeArrowheads="1"/>
          </p:cNvSpPr>
          <p:nvPr userDrawn="1"/>
        </p:nvSpPr>
        <p:spPr bwMode="auto">
          <a:xfrm>
            <a:off x="1684338" y="4864100"/>
            <a:ext cx="2095500" cy="306705"/>
          </a:xfrm>
          <a:prstGeom prst="rect">
            <a:avLst/>
          </a:prstGeom>
          <a:noFill/>
          <a:ln>
            <a:noFill/>
          </a:ln>
        </p:spPr>
        <p:txBody>
          <a:bodyPr>
            <a:spAutoFit/>
          </a:bodyPr>
          <a:lstStyle>
            <a:lvl1pPr eaLnBrk="0" hangingPunct="0">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spcBef>
                <a:spcPct val="50000"/>
              </a:spcBef>
              <a:defRPr/>
            </a:pPr>
            <a:r>
              <a:rPr lang="en-US" altLang="zh-CN" sz="1400" b="1" i="1" dirty="0" smtClean="0">
                <a:solidFill>
                  <a:srgbClr val="000000"/>
                </a:solidFill>
                <a:latin typeface="Arial" panose="020B0604020202020204" pitchFamily="34" charset="0"/>
                <a:cs typeface="Arial" panose="020B0604020202020204" pitchFamily="34" charset="0"/>
              </a:rPr>
              <a:t>2024/01/05</a:t>
            </a:r>
            <a:r>
              <a:rPr lang="en-US" altLang="zh-CN" sz="1400" b="1" i="1" baseline="0" dirty="0" smtClean="0">
                <a:solidFill>
                  <a:srgbClr val="000000"/>
                </a:solidFill>
                <a:latin typeface="Arial" panose="020B0604020202020204" pitchFamily="34" charset="0"/>
                <a:cs typeface="Arial" panose="020B0604020202020204" pitchFamily="34" charset="0"/>
              </a:rPr>
              <a:t> </a:t>
            </a:r>
            <a:r>
              <a:rPr lang="en-US" altLang="zh-TW" sz="1400" b="1" i="1" dirty="0" smtClean="0">
                <a:solidFill>
                  <a:srgbClr val="000000"/>
                </a:solidFill>
                <a:latin typeface="Arial" panose="020B0604020202020204" pitchFamily="34" charset="0"/>
                <a:cs typeface="Arial" panose="020B0604020202020204" pitchFamily="34" charset="0"/>
              </a:rPr>
              <a:t> </a:t>
            </a:r>
            <a:r>
              <a:rPr lang="en-US" altLang="zh-TW" sz="1400" b="1" i="1" dirty="0" smtClean="0">
                <a:solidFill>
                  <a:srgbClr val="000000"/>
                </a:solidFill>
                <a:latin typeface="Arial" panose="020B0604020202020204" pitchFamily="34" charset="0"/>
                <a:cs typeface="Arial" panose="020B0604020202020204" pitchFamily="34" charset="0"/>
              </a:rPr>
              <a:t>Page:</a:t>
            </a:r>
            <a:fld id="{BAD8E27C-68CD-4EA7-858D-3E9A5040F18B}" type="slidenum">
              <a:rPr lang="en-US" altLang="zh-TW" sz="1400" b="1" i="1" dirty="0" smtClean="0">
                <a:solidFill>
                  <a:srgbClr val="000000"/>
                </a:solidFill>
                <a:latin typeface="Arial" panose="020B0604020202020204" pitchFamily="34" charset="0"/>
                <a:cs typeface="Arial" panose="020B0604020202020204" pitchFamily="34" charset="0"/>
              </a:rPr>
              <a:t>‹#›</a:t>
            </a:fld>
            <a:endParaRPr lang="en-US" altLang="zh-TW" sz="1400" b="1" i="1" dirty="0" smtClean="0">
              <a:solidFill>
                <a:srgbClr val="000000"/>
              </a:solidFill>
              <a:latin typeface="Arial" panose="020B0604020202020204" pitchFamily="34" charset="0"/>
              <a:cs typeface="Arial" panose="020B0604020202020204" pitchFamily="34" charset="0"/>
            </a:endParaRPr>
          </a:p>
        </p:txBody>
      </p:sp>
      <p:sp>
        <p:nvSpPr>
          <p:cNvPr id="5" name="Rectangle 18"/>
          <p:cNvSpPr>
            <a:spLocks noChangeArrowheads="1"/>
          </p:cNvSpPr>
          <p:nvPr userDrawn="1"/>
        </p:nvSpPr>
        <p:spPr bwMode="auto">
          <a:xfrm>
            <a:off x="4763" y="4857750"/>
            <a:ext cx="1974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p>
            <a:r>
              <a:rPr lang="en-US" altLang="zh-CN" sz="1400" b="1" i="1">
                <a:solidFill>
                  <a:schemeClr val="accent2"/>
                </a:solidFill>
                <a:latin typeface="Arial" panose="020B0604020202020204" pitchFamily="34" charset="0"/>
                <a:cs typeface="Arial" panose="020B0604020202020204" pitchFamily="34" charset="0"/>
              </a:rPr>
              <a:t>C</a:t>
            </a:r>
            <a:r>
              <a:rPr lang="en-US" altLang="zh-TW" sz="1400" b="1" i="1">
                <a:solidFill>
                  <a:schemeClr val="accent2"/>
                </a:solidFill>
                <a:latin typeface="Arial" panose="020B0604020202020204" pitchFamily="34" charset="0"/>
                <a:cs typeface="Arial" panose="020B0604020202020204" pitchFamily="34" charset="0"/>
              </a:rPr>
              <a:t>onfidential /FEA </a:t>
            </a:r>
            <a:endParaRPr lang="zh-TW" altLang="en-US" sz="1400" b="1" i="1">
              <a:solidFill>
                <a:schemeClr val="accent2"/>
              </a:solidFill>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圖片 6" descr="Deep_LOGO.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442325" y="0"/>
            <a:ext cx="6667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9"/>
          <p:cNvSpPr txBox="1">
            <a:spLocks noChangeArrowheads="1"/>
          </p:cNvSpPr>
          <p:nvPr userDrawn="1"/>
        </p:nvSpPr>
        <p:spPr bwMode="auto">
          <a:xfrm>
            <a:off x="1684338" y="4864100"/>
            <a:ext cx="2095500" cy="306705"/>
          </a:xfrm>
          <a:prstGeom prst="rect">
            <a:avLst/>
          </a:prstGeom>
          <a:noFill/>
          <a:ln>
            <a:noFill/>
          </a:ln>
        </p:spPr>
        <p:txBody>
          <a:bodyPr>
            <a:spAutoFit/>
          </a:bodyPr>
          <a:lstStyle>
            <a:lvl1pPr eaLnBrk="0" hangingPunct="0">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spcBef>
                <a:spcPct val="50000"/>
              </a:spcBef>
              <a:defRPr/>
            </a:pPr>
            <a:r>
              <a:rPr lang="en-US" altLang="zh-CN" sz="1400" b="1" i="1" dirty="0" smtClean="0">
                <a:solidFill>
                  <a:srgbClr val="000000"/>
                </a:solidFill>
                <a:latin typeface="Arial" panose="020B0604020202020204" pitchFamily="34" charset="0"/>
                <a:cs typeface="Arial" panose="020B0604020202020204" pitchFamily="34" charset="0"/>
              </a:rPr>
              <a:t>2024/01/05</a:t>
            </a:r>
            <a:r>
              <a:rPr lang="en-US" altLang="zh-TW" sz="1400" b="1" i="1" dirty="0" smtClean="0">
                <a:solidFill>
                  <a:srgbClr val="000000"/>
                </a:solidFill>
                <a:latin typeface="Arial" panose="020B0604020202020204" pitchFamily="34" charset="0"/>
                <a:cs typeface="Arial" panose="020B0604020202020204" pitchFamily="34" charset="0"/>
              </a:rPr>
              <a:t>  </a:t>
            </a:r>
            <a:r>
              <a:rPr lang="en-US" altLang="zh-TW" sz="1400" b="1" i="1" dirty="0" smtClean="0">
                <a:solidFill>
                  <a:srgbClr val="000000"/>
                </a:solidFill>
                <a:latin typeface="Arial" panose="020B0604020202020204" pitchFamily="34" charset="0"/>
                <a:cs typeface="Arial" panose="020B0604020202020204" pitchFamily="34" charset="0"/>
              </a:rPr>
              <a:t>Page:</a:t>
            </a:r>
            <a:fld id="{0495F0AB-03B1-4816-8A39-1DD61B06E78B}" type="slidenum">
              <a:rPr lang="en-US" altLang="zh-TW" sz="1400" b="1" i="1" dirty="0" smtClean="0">
                <a:solidFill>
                  <a:srgbClr val="000000"/>
                </a:solidFill>
                <a:latin typeface="Arial" panose="020B0604020202020204" pitchFamily="34" charset="0"/>
                <a:cs typeface="Arial" panose="020B0604020202020204" pitchFamily="34" charset="0"/>
              </a:rPr>
              <a:t>‹#›</a:t>
            </a:fld>
            <a:endParaRPr lang="en-US" altLang="zh-TW" sz="1400" b="1" i="1" dirty="0" smtClean="0">
              <a:solidFill>
                <a:srgbClr val="000000"/>
              </a:solidFill>
              <a:latin typeface="Arial" panose="020B0604020202020204" pitchFamily="34" charset="0"/>
              <a:cs typeface="Arial" panose="020B0604020202020204" pitchFamily="34" charset="0"/>
            </a:endParaRPr>
          </a:p>
        </p:txBody>
      </p:sp>
      <p:sp>
        <p:nvSpPr>
          <p:cNvPr id="1028" name="Rectangle 18"/>
          <p:cNvSpPr>
            <a:spLocks noChangeArrowheads="1"/>
          </p:cNvSpPr>
          <p:nvPr userDrawn="1"/>
        </p:nvSpPr>
        <p:spPr bwMode="auto">
          <a:xfrm>
            <a:off x="4763" y="4857750"/>
            <a:ext cx="1974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spAutoFit/>
          </a:bodyPr>
          <a:lstStyle/>
          <a:p>
            <a:r>
              <a:rPr lang="en-US" altLang="zh-CN" sz="1400" b="1" i="1">
                <a:solidFill>
                  <a:schemeClr val="accent2"/>
                </a:solidFill>
                <a:latin typeface="Arial" panose="020B0604020202020204" pitchFamily="34" charset="0"/>
                <a:cs typeface="Arial" panose="020B0604020202020204" pitchFamily="34" charset="0"/>
              </a:rPr>
              <a:t>C</a:t>
            </a:r>
            <a:r>
              <a:rPr lang="en-US" altLang="zh-TW" sz="1400" b="1" i="1">
                <a:solidFill>
                  <a:schemeClr val="accent2"/>
                </a:solidFill>
                <a:latin typeface="Arial" panose="020B0604020202020204" pitchFamily="34" charset="0"/>
                <a:cs typeface="Arial" panose="020B0604020202020204" pitchFamily="34" charset="0"/>
              </a:rPr>
              <a:t>onfidential /FEA </a:t>
            </a:r>
            <a:endParaRPr lang="zh-TW" altLang="en-US" sz="1400" b="1" i="1">
              <a:solidFill>
                <a:schemeClr val="accent2"/>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iming>
    <p:tnLst>
      <p:par>
        <p:cTn id="1" dur="indefinite" restart="never" nodeType="tmRoot"/>
      </p:par>
    </p:tnLst>
  </p:timing>
  <p:txStyles>
    <p:titleStyle>
      <a:lvl1pPr algn="ctr" rtl="0" eaLnBrk="0" fontAlgn="base" hangingPunct="0">
        <a:spcBef>
          <a:spcPct val="50000"/>
        </a:spcBef>
        <a:spcAft>
          <a:spcPct val="0"/>
        </a:spcAft>
        <a:defRPr kumimoji="1" sz="2800" b="1">
          <a:solidFill>
            <a:srgbClr val="000000"/>
          </a:solidFill>
          <a:effectLst>
            <a:outerShdw blurRad="38100" dist="38100" dir="2700000" algn="tl">
              <a:srgbClr val="C0C0C0"/>
            </a:outerShdw>
          </a:effectLst>
          <a:latin typeface="+mj-lt"/>
          <a:ea typeface="+mj-ea"/>
          <a:cs typeface="+mj-cs"/>
        </a:defRPr>
      </a:lvl1pPr>
      <a:lvl2pPr algn="ctr" rtl="0" eaLnBrk="0" fontAlgn="base" hangingPunct="0">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2pPr>
      <a:lvl3pPr algn="ctr" rtl="0" eaLnBrk="0" fontAlgn="base" hangingPunct="0">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3pPr>
      <a:lvl4pPr algn="ctr" rtl="0" eaLnBrk="0" fontAlgn="base" hangingPunct="0">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4pPr>
      <a:lvl5pPr algn="ctr" rtl="0" eaLnBrk="0" fontAlgn="base" hangingPunct="0">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5pPr>
      <a:lvl6pPr marL="457200" algn="ctr" rtl="0" fontAlgn="base">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6pPr>
      <a:lvl7pPr marL="914400" algn="ctr" rtl="0" fontAlgn="base">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7pPr>
      <a:lvl8pPr marL="1371600" algn="ctr" rtl="0" fontAlgn="base">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8pPr>
      <a:lvl9pPr marL="1828800" algn="ctr" rtl="0" fontAlgn="base">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Char char="•"/>
        <a:defRPr kumimoji="1" sz="2400">
          <a:solidFill>
            <a:srgbClr val="00000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kumimoji="1" sz="2000">
          <a:solidFill>
            <a:srgbClr val="000000"/>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har char="•"/>
        <a:defRPr kumimoji="1" sz="2400">
          <a:solidFill>
            <a:srgbClr val="000000"/>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har char="–"/>
        <a:defRPr kumimoji="1" sz="1600">
          <a:solidFill>
            <a:srgbClr val="000000"/>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har char="»"/>
        <a:defRPr kumimoji="1" sz="1600">
          <a:solidFill>
            <a:srgbClr val="000000"/>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kumimoji="1" sz="1600">
          <a:solidFill>
            <a:srgbClr val="000000"/>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kumimoji="1" sz="1600">
          <a:solidFill>
            <a:srgbClr val="000000"/>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kumimoji="1" sz="1600">
          <a:solidFill>
            <a:srgbClr val="000000"/>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kumimoji="1" sz="1600">
          <a:solidFill>
            <a:srgbClr val="000000"/>
          </a:solidFill>
          <a:effectLst>
            <a:outerShdw blurRad="38100" dist="38100" dir="2700000" algn="tl">
              <a:srgbClr val="C0C0C0"/>
            </a:outerShdw>
          </a:effectLst>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8.xml"/><Relationship Id="rId7"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10" Type="http://schemas.openxmlformats.org/officeDocument/2006/relationships/image" Target="../media/image8.png"/><Relationship Id="rId4" Type="http://schemas.openxmlformats.org/officeDocument/2006/relationships/tags" Target="../tags/tag69.xm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tags" Target="../tags/tag83.xml"/><Relationship Id="rId2" Type="http://schemas.openxmlformats.org/officeDocument/2006/relationships/tags" Target="../tags/tag73.xml"/><Relationship Id="rId16" Type="http://schemas.openxmlformats.org/officeDocument/2006/relationships/image" Target="../media/image9.png"/><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slideLayout" Target="../slideLayouts/slideLayout2.xml"/><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88.xml"/><Relationship Id="rId7"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10" Type="http://schemas.openxmlformats.org/officeDocument/2006/relationships/image" Target="../media/image12.png"/><Relationship Id="rId4" Type="http://schemas.openxmlformats.org/officeDocument/2006/relationships/tags" Target="../tags/tag89.xm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image" Target="../media/image16.png"/><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image" Target="../media/image15.png"/><Relationship Id="rId2" Type="http://schemas.openxmlformats.org/officeDocument/2006/relationships/tags" Target="../tags/tag94.xml"/><Relationship Id="rId16" Type="http://schemas.openxmlformats.org/officeDocument/2006/relationships/image" Target="../media/image19.png"/><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slideLayout" Target="../slideLayouts/slideLayout2.xml"/><Relationship Id="rId5" Type="http://schemas.openxmlformats.org/officeDocument/2006/relationships/tags" Target="../tags/tag97.xml"/><Relationship Id="rId15" Type="http://schemas.openxmlformats.org/officeDocument/2006/relationships/image" Target="../media/image18.png"/><Relationship Id="rId10" Type="http://schemas.openxmlformats.org/officeDocument/2006/relationships/tags" Target="../tags/tag102.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tags" Target="../tags/tag26.xml"/><Relationship Id="rId18" Type="http://schemas.openxmlformats.org/officeDocument/2006/relationships/tags" Target="../tags/tag31.xml"/><Relationship Id="rId26" Type="http://schemas.openxmlformats.org/officeDocument/2006/relationships/tags" Target="../tags/tag39.xml"/><Relationship Id="rId3" Type="http://schemas.openxmlformats.org/officeDocument/2006/relationships/tags" Target="../tags/tag16.xml"/><Relationship Id="rId21" Type="http://schemas.openxmlformats.org/officeDocument/2006/relationships/tags" Target="../tags/tag34.xml"/><Relationship Id="rId34" Type="http://schemas.openxmlformats.org/officeDocument/2006/relationships/tags" Target="../tags/tag47.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tags" Target="../tags/tag30.xml"/><Relationship Id="rId25" Type="http://schemas.openxmlformats.org/officeDocument/2006/relationships/tags" Target="../tags/tag38.xml"/><Relationship Id="rId33" Type="http://schemas.openxmlformats.org/officeDocument/2006/relationships/tags" Target="../tags/tag46.xml"/><Relationship Id="rId2" Type="http://schemas.openxmlformats.org/officeDocument/2006/relationships/tags" Target="../tags/tag15.xml"/><Relationship Id="rId16" Type="http://schemas.openxmlformats.org/officeDocument/2006/relationships/tags" Target="../tags/tag29.xml"/><Relationship Id="rId20" Type="http://schemas.openxmlformats.org/officeDocument/2006/relationships/tags" Target="../tags/tag33.xml"/><Relationship Id="rId29" Type="http://schemas.openxmlformats.org/officeDocument/2006/relationships/tags" Target="../tags/tag42.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24" Type="http://schemas.openxmlformats.org/officeDocument/2006/relationships/tags" Target="../tags/tag37.xml"/><Relationship Id="rId32" Type="http://schemas.openxmlformats.org/officeDocument/2006/relationships/tags" Target="../tags/tag45.xml"/><Relationship Id="rId5" Type="http://schemas.openxmlformats.org/officeDocument/2006/relationships/tags" Target="../tags/tag18.xml"/><Relationship Id="rId15" Type="http://schemas.openxmlformats.org/officeDocument/2006/relationships/tags" Target="../tags/tag28.xml"/><Relationship Id="rId23" Type="http://schemas.openxmlformats.org/officeDocument/2006/relationships/tags" Target="../tags/tag36.xml"/><Relationship Id="rId28" Type="http://schemas.openxmlformats.org/officeDocument/2006/relationships/tags" Target="../tags/tag41.xml"/><Relationship Id="rId10" Type="http://schemas.openxmlformats.org/officeDocument/2006/relationships/tags" Target="../tags/tag23.xml"/><Relationship Id="rId19" Type="http://schemas.openxmlformats.org/officeDocument/2006/relationships/tags" Target="../tags/tag32.xml"/><Relationship Id="rId31" Type="http://schemas.openxmlformats.org/officeDocument/2006/relationships/tags" Target="../tags/tag44.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tags" Target="../tags/tag35.xml"/><Relationship Id="rId27" Type="http://schemas.openxmlformats.org/officeDocument/2006/relationships/tags" Target="../tags/tag40.xml"/><Relationship Id="rId30" Type="http://schemas.openxmlformats.org/officeDocument/2006/relationships/tags" Target="../tags/tag43.xml"/><Relationship Id="rId35" Type="http://schemas.openxmlformats.org/officeDocument/2006/relationships/slideLayout" Target="../slideLayouts/slideLayout2.xml"/><Relationship Id="rId8" Type="http://schemas.openxmlformats.org/officeDocument/2006/relationships/tags" Target="../tags/tag21.xml"/></Relationships>
</file>

<file path=ppt/slides/_rels/slide8.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slideLayout" Target="../slideLayouts/slideLayout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Layout" Target="../slideLayouts/slideLayout2.xml"/><Relationship Id="rId4" Type="http://schemas.openxmlformats.org/officeDocument/2006/relationships/tags" Target="../tags/tag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p:cNvSpPr>
            <a:spLocks noGrp="1" noChangeArrowheads="1"/>
          </p:cNvSpPr>
          <p:nvPr>
            <p:ph type="ctrTitle" idx="4294967295"/>
          </p:nvPr>
        </p:nvSpPr>
        <p:spPr bwMode="auto">
          <a:xfrm>
            <a:off x="503238" y="1687513"/>
            <a:ext cx="8137525" cy="1770062"/>
          </a:xfrm>
          <a:prstGeom prst="flowChartAlternateProcess">
            <a:avLst/>
          </a:prstGeom>
        </p:spPr>
        <p:txBody>
          <a:bodyPr anchor="ctr"/>
          <a:lstStyle/>
          <a:p>
            <a:pPr eaLnBrk="1" hangingPunct="1">
              <a:lnSpc>
                <a:spcPct val="120000"/>
              </a:lnSpc>
              <a:defRPr/>
            </a:pPr>
            <a:r>
              <a:rPr lang="zh-CN" altLang="en-US" sz="3600" kern="1200" spc="500" dirty="0">
                <a:effectLst/>
                <a:latin typeface="Microsoft JhengHei" panose="020B0604030504040204" pitchFamily="34" charset="-120"/>
                <a:ea typeface="Microsoft JhengHei" panose="020B0604030504040204" pitchFamily="34" charset="-120"/>
                <a:cs typeface="Arial" panose="020B0604020202020204" pitchFamily="34" charset="0"/>
              </a:rPr>
              <a:t>試用</a:t>
            </a:r>
            <a:r>
              <a:rPr lang="zh-CN" altLang="en-US" sz="3600" kern="1200" spc="500" dirty="0" smtClean="0">
                <a:effectLst/>
                <a:latin typeface="Microsoft JhengHei" panose="020B0604030504040204" pitchFamily="34" charset="-120"/>
                <a:ea typeface="Microsoft JhengHei" panose="020B0604030504040204" pitchFamily="34" charset="-120"/>
                <a:cs typeface="Arial" panose="020B0604020202020204" pitchFamily="34" charset="0"/>
              </a:rPr>
              <a:t>期</a:t>
            </a:r>
            <a:r>
              <a:rPr lang="zh-CN" altLang="en-US" sz="3600" kern="1200" spc="500" dirty="0">
                <a:effectLst/>
                <a:latin typeface="Microsoft JhengHei" panose="020B0604030504040204" pitchFamily="34" charset="-120"/>
                <a:ea typeface="Microsoft JhengHei" panose="020B0604030504040204" pitchFamily="34" charset="-120"/>
                <a:cs typeface="Arial" panose="020B0604020202020204" pitchFamily="34" charset="0"/>
              </a:rPr>
              <a:t>總結</a:t>
            </a:r>
            <a:r>
              <a:rPr lang="zh-CN" altLang="en-US" sz="1800" b="0" dirty="0" smtClean="0">
                <a:effectLst/>
                <a:ea typeface="Microsoft JhengHei" panose="020B0604030504040204" pitchFamily="34" charset="-120"/>
              </a:rPr>
              <a:t/>
            </a:r>
            <a:br>
              <a:rPr lang="zh-CN" altLang="en-US" sz="1800" b="0" dirty="0" smtClean="0">
                <a:effectLst/>
                <a:ea typeface="Microsoft JhengHei" panose="020B0604030504040204" pitchFamily="34" charset="-120"/>
              </a:rPr>
            </a:br>
            <a:r>
              <a:rPr lang="en-US" altLang="zh-CN" sz="1600" b="0" dirty="0" smtClean="0">
                <a:effectLst/>
                <a:ea typeface="Microsoft JhengHei" panose="020B0604030504040204" pitchFamily="34" charset="-120"/>
              </a:rPr>
              <a:t>rev.</a:t>
            </a:r>
            <a:r>
              <a:rPr lang="en-US" altLang="zh-TW" sz="1600" b="0" dirty="0" smtClean="0">
                <a:effectLst/>
                <a:ea typeface="Microsoft JhengHei" panose="020B0604030504040204" pitchFamily="34" charset="-120"/>
              </a:rPr>
              <a:t> </a:t>
            </a:r>
            <a:r>
              <a:rPr lang="en-US" altLang="zh-TW" sz="1600" b="0" smtClean="0">
                <a:effectLst/>
                <a:ea typeface="Microsoft JhengHei" panose="020B0604030504040204" pitchFamily="34" charset="-120"/>
              </a:rPr>
              <a:t>01</a:t>
            </a:r>
            <a:endParaRPr lang="en-US" altLang="zh-TW" sz="1600" b="0" dirty="0" smtClean="0">
              <a:effectLst/>
              <a:ea typeface="Microsoft JhengHei" panose="020B0604030504040204" pitchFamily="34" charset="-120"/>
            </a:endParaRPr>
          </a:p>
        </p:txBody>
      </p:sp>
      <p:sp>
        <p:nvSpPr>
          <p:cNvPr id="4099" name="Text Box 8"/>
          <p:cNvSpPr txBox="1">
            <a:spLocks noChangeArrowheads="1"/>
          </p:cNvSpPr>
          <p:nvPr/>
        </p:nvSpPr>
        <p:spPr bwMode="auto">
          <a:xfrm>
            <a:off x="6443980" y="4787265"/>
            <a:ext cx="270002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spcBef>
                <a:spcPct val="50000"/>
              </a:spcBef>
            </a:pPr>
            <a:r>
              <a:rPr lang="en-US" altLang="zh-CN" sz="1600" dirty="0">
                <a:solidFill>
                  <a:srgbClr val="000000"/>
                </a:solidFill>
                <a:latin typeface="Arial" panose="020B0604020202020204" pitchFamily="34" charset="0"/>
              </a:rPr>
              <a:t>Prepared by: Asher</a:t>
            </a:r>
            <a:r>
              <a:rPr lang="en-US" altLang="zh-CN" sz="1600" dirty="0" smtClean="0">
                <a:solidFill>
                  <a:srgbClr val="000000"/>
                </a:solidFill>
                <a:latin typeface="Arial" panose="020B0604020202020204" pitchFamily="34" charset="0"/>
              </a:rPr>
              <a:t> Sheng</a:t>
            </a:r>
            <a:endParaRPr lang="en-US" altLang="zh-CN" sz="1600" dirty="0">
              <a:solidFill>
                <a:srgbClr val="000000"/>
              </a:solidFill>
              <a:latin typeface="Arial" panose="020B0604020202020204" pitchFamily="34" charset="0"/>
            </a:endParaRPr>
          </a:p>
        </p:txBody>
      </p:sp>
      <p:sp>
        <p:nvSpPr>
          <p:cNvPr id="4" name="TextBox 1"/>
          <p:cNvSpPr txBox="1"/>
          <p:nvPr/>
        </p:nvSpPr>
        <p:spPr>
          <a:xfrm>
            <a:off x="3851791" y="4787473"/>
            <a:ext cx="2528887" cy="338554"/>
          </a:xfrm>
          <a:prstGeom prst="rect">
            <a:avLst/>
          </a:prstGeom>
          <a:noFill/>
          <a:ln w="9525">
            <a:noFill/>
          </a:ln>
        </p:spPr>
        <p:txBody>
          <a:bodyPr>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ltLang="zh-TW" sz="1600" dirty="0" smtClean="0">
                <a:solidFill>
                  <a:srgbClr val="000000"/>
                </a:solidFill>
                <a:latin typeface="Arial" panose="020B0604020202020204" pitchFamily="34" charset="0"/>
                <a:ea typeface="PMingLiU" panose="02020500000000000000" pitchFamily="18" charset="-120"/>
              </a:rPr>
              <a:t>Approved </a:t>
            </a:r>
            <a:r>
              <a:rPr lang="en-US" altLang="zh-TW" sz="1600" dirty="0">
                <a:solidFill>
                  <a:srgbClr val="000000"/>
                </a:solidFill>
                <a:latin typeface="Arial" panose="020B0604020202020204" pitchFamily="34" charset="0"/>
                <a:ea typeface="PMingLiU" panose="02020500000000000000" pitchFamily="18" charset="-120"/>
              </a:rPr>
              <a:t>by: Figo Ye</a:t>
            </a:r>
            <a:endParaRPr lang="zh-TW" altLang="en-US" sz="1600" dirty="0">
              <a:solidFill>
                <a:srgbClr val="000000"/>
              </a:solidFill>
              <a:latin typeface="Arial" panose="020B0604020202020204" pitchFamily="34"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175" y="-20638"/>
            <a:ext cx="39989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r>
              <a:rPr lang="zh-CN" altLang="en-US" sz="2000" b="1" dirty="0" smtClean="0">
                <a:solidFill>
                  <a:srgbClr val="000000"/>
                </a:solidFill>
                <a:latin typeface="Microsoft JhengHei" panose="020B0604030504040204" pitchFamily="34" charset="-120"/>
                <a:ea typeface="Microsoft JhengHei" panose="020B0604030504040204" pitchFamily="34" charset="-120"/>
              </a:rPr>
              <a:t>案件實例</a:t>
            </a:r>
            <a:endParaRPr lang="zh-TW" altLang="en-US" sz="2000" b="1" dirty="0">
              <a:solidFill>
                <a:srgbClr val="000000"/>
              </a:solidFill>
              <a:latin typeface="Microsoft JhengHei" panose="020B0604030504040204" pitchFamily="34" charset="-120"/>
              <a:ea typeface="Microsoft JhengHei" panose="020B0604030504040204" pitchFamily="34" charset="-120"/>
            </a:endParaRPr>
          </a:p>
        </p:txBody>
      </p:sp>
      <p:graphicFrame>
        <p:nvGraphicFramePr>
          <p:cNvPr id="6" name="表格 5"/>
          <p:cNvGraphicFramePr>
            <a:graphicFrameLocks noGrp="1"/>
          </p:cNvGraphicFramePr>
          <p:nvPr>
            <p:extLst>
              <p:ext uri="{D42A27DB-BD31-4B8C-83A1-F6EECF244321}">
                <p14:modId xmlns:p14="http://schemas.microsoft.com/office/powerpoint/2010/main" val="1833841951"/>
              </p:ext>
            </p:extLst>
          </p:nvPr>
        </p:nvGraphicFramePr>
        <p:xfrm>
          <a:off x="467578" y="916362"/>
          <a:ext cx="8064896" cy="3564720"/>
        </p:xfrm>
        <a:graphic>
          <a:graphicData uri="http://schemas.openxmlformats.org/drawingml/2006/table">
            <a:tbl>
              <a:tblPr firstRow="1">
                <a:effectLst>
                  <a:outerShdw blurRad="63500" sx="102000" sy="102000" algn="ctr" rotWithShape="0">
                    <a:prstClr val="black">
                      <a:alpha val="40000"/>
                    </a:prstClr>
                  </a:outerShdw>
                </a:effectLst>
                <a:tableStyleId>{5C22544A-7EE6-4342-B048-85BDC9FD1C3A}</a:tableStyleId>
              </a:tblPr>
              <a:tblGrid>
                <a:gridCol w="720080">
                  <a:extLst>
                    <a:ext uri="{9D8B030D-6E8A-4147-A177-3AD203B41FA5}">
                      <a16:colId xmlns:a16="http://schemas.microsoft.com/office/drawing/2014/main" val="20000"/>
                    </a:ext>
                  </a:extLst>
                </a:gridCol>
                <a:gridCol w="2406704">
                  <a:extLst>
                    <a:ext uri="{9D8B030D-6E8A-4147-A177-3AD203B41FA5}">
                      <a16:colId xmlns:a16="http://schemas.microsoft.com/office/drawing/2014/main" val="20001"/>
                    </a:ext>
                  </a:extLst>
                </a:gridCol>
                <a:gridCol w="3641968">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tblGrid>
              <a:tr h="273600">
                <a:tc>
                  <a:txBody>
                    <a:bodyPr/>
                    <a:lstStyle/>
                    <a:p>
                      <a:pPr algn="ctr"/>
                      <a:r>
                        <a:rPr lang="zh-CN" altLang="en-US" sz="1400" dirty="0" smtClean="0">
                          <a:latin typeface="Microsoft JhengHei UI" panose="020B0604030504040204" pitchFamily="34" charset="-120"/>
                          <a:ea typeface="Microsoft JhengHei UI" panose="020B0604030504040204" pitchFamily="34" charset="-120"/>
                        </a:rPr>
                        <a:t>編號</a:t>
                      </a:r>
                      <a:endParaRPr lang="zh-TW" altLang="en-US" sz="1400" dirty="0">
                        <a:latin typeface="Microsoft JhengHei UI" panose="020B0604030504040204" pitchFamily="34" charset="-120"/>
                        <a:ea typeface="Microsoft JhengHei UI" panose="020B0604030504040204" pitchFamily="34" charset="-120"/>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400" dirty="0" smtClean="0">
                          <a:latin typeface="Microsoft JhengHei UI" panose="020B0604030504040204" pitchFamily="34" charset="-120"/>
                          <a:ea typeface="Microsoft JhengHei UI" panose="020B0604030504040204" pitchFamily="34" charset="-120"/>
                        </a:rPr>
                        <a:t>案件名稱</a:t>
                      </a:r>
                      <a:endParaRPr lang="zh-TW" altLang="en-US" sz="1400" dirty="0">
                        <a:latin typeface="Microsoft JhengHei UI" panose="020B0604030504040204" pitchFamily="34" charset="-120"/>
                        <a:ea typeface="Microsoft JhengHei UI" panose="020B0604030504040204" pitchFamily="34" charset="-120"/>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400" dirty="0" smtClean="0">
                          <a:latin typeface="Microsoft JhengHei UI" panose="020B0604030504040204" pitchFamily="34" charset="-120"/>
                          <a:ea typeface="Microsoft JhengHei UI" panose="020B0604030504040204" pitchFamily="34" charset="-120"/>
                        </a:rPr>
                        <a:t>主要工作內容</a:t>
                      </a:r>
                      <a:endParaRPr lang="zh-TW" altLang="en-US" sz="1400" dirty="0">
                        <a:latin typeface="Microsoft JhengHei UI" panose="020B0604030504040204" pitchFamily="34" charset="-120"/>
                        <a:ea typeface="Microsoft JhengHei UI" panose="020B0604030504040204" pitchFamily="34" charset="-120"/>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zh-CN" altLang="en-US" sz="1400" dirty="0" smtClean="0">
                          <a:latin typeface="Microsoft JhengHei UI" panose="020B0604030504040204" pitchFamily="34" charset="-120"/>
                          <a:ea typeface="Microsoft JhengHei UI" panose="020B0604030504040204" pitchFamily="34" charset="-120"/>
                        </a:rPr>
                        <a:t>案件狀態</a:t>
                      </a:r>
                      <a:endParaRPr lang="zh-TW" altLang="en-US" sz="1400" dirty="0">
                        <a:latin typeface="Microsoft JhengHei UI" panose="020B0604030504040204" pitchFamily="34" charset="-120"/>
                        <a:ea typeface="Microsoft JhengHei UI" panose="020B0604030504040204" pitchFamily="34" charset="-120"/>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274320">
                <a:tc>
                  <a:txBody>
                    <a:bodyPr/>
                    <a:lstStyle/>
                    <a:p>
                      <a:pPr algn="ctr"/>
                      <a:r>
                        <a:rPr lang="en-US" altLang="zh-TW" sz="1200" dirty="0" smtClean="0">
                          <a:solidFill>
                            <a:srgbClr val="000000"/>
                          </a:solidFill>
                          <a:latin typeface="Microsoft JhengHei UI" panose="020B0604030504040204" pitchFamily="34" charset="-120"/>
                          <a:ea typeface="Microsoft JhengHei UI" panose="020B0604030504040204" pitchFamily="34" charset="-120"/>
                        </a:rPr>
                        <a:t>1</a:t>
                      </a:r>
                      <a:endParaRPr lang="zh-TW" altLang="en-US" sz="1200" dirty="0">
                        <a:solidFill>
                          <a:srgbClr val="000000"/>
                        </a:solidFill>
                        <a:latin typeface="Microsoft JhengHei UI" panose="020B0604030504040204" pitchFamily="34" charset="-120"/>
                        <a:ea typeface="Microsoft JhengHei UI" panose="020B0604030504040204" pitchFamily="34" charset="-120"/>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SKT</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 </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P4</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 </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ILM</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 AI</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外觀檢測</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檢測模型程式維護</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，過殺漏檢問題優化</a:t>
                      </a:r>
                      <a:endPar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800" b="0" dirty="0" smtClean="0">
                          <a:solidFill>
                            <a:srgbClr val="000000"/>
                          </a:solidFill>
                          <a:latin typeface="Microsoft JhengHei" panose="020B0604030504040204" pitchFamily="34" charset="-120"/>
                          <a:ea typeface="Microsoft JhengHei" panose="020B0604030504040204" pitchFamily="34" charset="-120"/>
                        </a:rPr>
                        <a:t>已驗收，維護中</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3600">
                <a:tc>
                  <a:txBody>
                    <a:bodyPr/>
                    <a:lstStyle/>
                    <a:p>
                      <a:pPr marL="0" algn="ctr" defTabSz="1219200" rtl="0" eaLnBrk="1" latinLnBrk="0" hangingPunct="1"/>
                      <a:r>
                        <a:rPr lang="en-US" altLang="zh-TW" sz="1200" kern="1200" dirty="0" smtClean="0">
                          <a:solidFill>
                            <a:srgbClr val="000000"/>
                          </a:solidFill>
                          <a:latin typeface="Microsoft JhengHei UI" panose="020B0604030504040204" pitchFamily="34" charset="-120"/>
                          <a:ea typeface="Microsoft JhengHei UI" panose="020B0604030504040204" pitchFamily="34" charset="-120"/>
                          <a:cs typeface="+mn-cs"/>
                        </a:rPr>
                        <a:t>2</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800" dirty="0" smtClean="0">
                          <a:solidFill>
                            <a:srgbClr val="000000"/>
                          </a:solidFill>
                          <a:latin typeface="Microsoft JhengHei UI" panose="020B0604030504040204" pitchFamily="34" charset="-120"/>
                          <a:ea typeface="Microsoft JhengHei UI" panose="020B0604030504040204" pitchFamily="34" charset="-120"/>
                        </a:rPr>
                        <a:t>SKTV</a:t>
                      </a:r>
                      <a:r>
                        <a:rPr lang="en-US" altLang="zh-TW" sz="800" dirty="0" smtClean="0">
                          <a:solidFill>
                            <a:srgbClr val="000000"/>
                          </a:solidFill>
                          <a:latin typeface="Microsoft JhengHei UI" panose="020B0604030504040204" pitchFamily="34" charset="-120"/>
                          <a:ea typeface="Microsoft JhengHei UI" panose="020B0604030504040204" pitchFamily="34" charset="-120"/>
                        </a:rPr>
                        <a:t> </a:t>
                      </a:r>
                      <a:r>
                        <a:rPr lang="zh-TW" altLang="en-US" sz="800" dirty="0" smtClean="0">
                          <a:solidFill>
                            <a:srgbClr val="000000"/>
                          </a:solidFill>
                          <a:latin typeface="Microsoft JhengHei UI" panose="020B0604030504040204" pitchFamily="34" charset="-120"/>
                          <a:ea typeface="Microsoft JhengHei UI" panose="020B0604030504040204" pitchFamily="34" charset="-120"/>
                        </a:rPr>
                        <a:t>Lever(A4) AI外觀檢測</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檢測模型程式維護</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，過殺漏檢問題優化</a:t>
                      </a:r>
                      <a:endParaRPr lang="zh-CN" altLang="en-US" sz="800" dirty="0" smtClean="0">
                        <a:solidFill>
                          <a:srgbClr val="000000"/>
                        </a:solidFill>
                        <a:latin typeface="Microsoft JhengHei UI" panose="020B0604030504040204" pitchFamily="34" charset="-120"/>
                        <a:ea typeface="Microsoft JhengHei U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800" b="0" dirty="0" smtClean="0">
                          <a:solidFill>
                            <a:srgbClr val="000000"/>
                          </a:solidFill>
                          <a:latin typeface="Microsoft JhengHei" panose="020B0604030504040204" pitchFamily="34" charset="-120"/>
                          <a:ea typeface="Microsoft JhengHei" panose="020B0604030504040204" pitchFamily="34" charset="-120"/>
                        </a:rPr>
                        <a:t>已驗收，維護中</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4800">
                <a:tc>
                  <a:txBody>
                    <a:bodyPr/>
                    <a:lstStyle/>
                    <a:p>
                      <a:pPr marL="0" algn="ctr" defTabSz="1219200" rtl="0" eaLnBrk="1" latinLnBrk="0" hangingPunct="1"/>
                      <a:r>
                        <a:rPr lang="en-US" altLang="zh-TW" sz="1200" kern="1200" dirty="0" smtClean="0">
                          <a:solidFill>
                            <a:srgbClr val="000000"/>
                          </a:solidFill>
                          <a:latin typeface="Microsoft JhengHei UI" panose="020B0604030504040204" pitchFamily="34" charset="-120"/>
                          <a:ea typeface="Microsoft JhengHei UI" panose="020B0604030504040204" pitchFamily="34" charset="-120"/>
                          <a:cs typeface="+mn-cs"/>
                        </a:rPr>
                        <a:t>3</a:t>
                      </a:r>
                      <a:endParaRPr lang="zh-TW" altLang="en-US" sz="1200" kern="1200" dirty="0">
                        <a:solidFill>
                          <a:srgbClr val="000000"/>
                        </a:solidFill>
                        <a:latin typeface="Microsoft JhengHei UI" panose="020B0604030504040204" pitchFamily="34" charset="-120"/>
                        <a:ea typeface="Microsoft JhengHei UI" panose="020B0604030504040204" pitchFamily="34" charset="-120"/>
                        <a:cs typeface="+mn-cs"/>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800" dirty="0" smtClean="0">
                          <a:solidFill>
                            <a:srgbClr val="000000"/>
                          </a:solidFill>
                          <a:latin typeface="Microsoft JhengHei UI" panose="020B0604030504040204" pitchFamily="34" charset="-120"/>
                          <a:ea typeface="Microsoft JhengHei UI" panose="020B0604030504040204" pitchFamily="34" charset="-120"/>
                        </a:rPr>
                        <a:t>LDL2743 24E</a:t>
                      </a:r>
                      <a:r>
                        <a:rPr lang="zh-TW" altLang="en-US" sz="800" dirty="0" smtClean="0">
                          <a:solidFill>
                            <a:srgbClr val="000000"/>
                          </a:solidFill>
                          <a:latin typeface="Microsoft JhengHei UI" panose="020B0604030504040204" pitchFamily="34" charset="-120"/>
                          <a:ea typeface="Microsoft JhengHei UI" panose="020B0604030504040204" pitchFamily="34" charset="-120"/>
                          <a:sym typeface="+mn-ea"/>
                        </a:rPr>
                        <a:t> AI外觀檢測</a:t>
                      </a:r>
                      <a:endParaRPr lang="zh-CN" altLang="en-US" sz="800" dirty="0" smtClean="0">
                        <a:solidFill>
                          <a:srgbClr val="000000"/>
                        </a:solidFill>
                        <a:latin typeface="Microsoft JhengHei UI" panose="020B0604030504040204" pitchFamily="34" charset="-120"/>
                        <a:ea typeface="Microsoft JhengHei U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檢測模型程式維護</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，過殺漏檢問題優化</a:t>
                      </a:r>
                      <a:endParaRPr lang="zh-TW" altLang="en-US" sz="800" dirty="0" smtClean="0">
                        <a:solidFill>
                          <a:srgbClr val="000000"/>
                        </a:solidFill>
                        <a:latin typeface="Microsoft JhengHei UI" panose="020B0604030504040204" pitchFamily="34" charset="-120"/>
                        <a:ea typeface="Microsoft JhengHei U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800" b="0" dirty="0" smtClean="0">
                          <a:solidFill>
                            <a:srgbClr val="000000"/>
                          </a:solidFill>
                          <a:latin typeface="Microsoft JhengHei" panose="020B0604030504040204" pitchFamily="34" charset="-120"/>
                          <a:ea typeface="Microsoft JhengHei" panose="020B0604030504040204" pitchFamily="34" charset="-120"/>
                        </a:rPr>
                        <a:t>已驗收，維護中</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34800">
                <a:tc>
                  <a:txBody>
                    <a:bodyPr/>
                    <a:lstStyle/>
                    <a:p>
                      <a:pPr marL="0" algn="ctr" defTabSz="1219200" rtl="0" eaLnBrk="1" latinLnBrk="0" hangingPunct="1"/>
                      <a:r>
                        <a:rPr lang="en-US" altLang="zh-TW" sz="1200" kern="1200" dirty="0" smtClean="0">
                          <a:solidFill>
                            <a:srgbClr val="000000"/>
                          </a:solidFill>
                          <a:latin typeface="Microsoft JhengHei UI" panose="020B0604030504040204" pitchFamily="34" charset="-120"/>
                          <a:ea typeface="Microsoft JhengHei UI" panose="020B0604030504040204" pitchFamily="34" charset="-120"/>
                          <a:cs typeface="+mn-cs"/>
                        </a:rPr>
                        <a:t>4</a:t>
                      </a:r>
                      <a:endParaRPr lang="zh-TW" altLang="en-US" sz="1200" kern="1200" dirty="0">
                        <a:solidFill>
                          <a:srgbClr val="000000"/>
                        </a:solidFill>
                        <a:latin typeface="Microsoft JhengHei UI" panose="020B0604030504040204" pitchFamily="34" charset="-120"/>
                        <a:ea typeface="Microsoft JhengHei UI" panose="020B0604030504040204" pitchFamily="34" charset="-120"/>
                        <a:cs typeface="+mn-cs"/>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800" dirty="0" smtClean="0">
                          <a:solidFill>
                            <a:srgbClr val="000000"/>
                          </a:solidFill>
                          <a:latin typeface="Microsoft JhengHei UI" panose="020B0604030504040204" pitchFamily="34" charset="-120"/>
                          <a:ea typeface="Microsoft JhengHei UI" panose="020B0604030504040204" pitchFamily="34" charset="-120"/>
                        </a:rPr>
                        <a:t>AM5端子面AI外觀檢測</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檢測模型程式維護</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，過殺漏檢問題優化</a:t>
                      </a:r>
                      <a:endParaRPr lang="zh-TW" altLang="en-US" sz="800" dirty="0" smtClean="0">
                        <a:solidFill>
                          <a:srgbClr val="000000"/>
                        </a:solidFill>
                        <a:latin typeface="Microsoft JhengHei UI" panose="020B0604030504040204" pitchFamily="34" charset="-120"/>
                        <a:ea typeface="Microsoft JhengHei U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800" b="0" dirty="0" smtClean="0">
                          <a:solidFill>
                            <a:srgbClr val="000000"/>
                          </a:solidFill>
                          <a:latin typeface="Microsoft JhengHei" panose="020B0604030504040204" pitchFamily="34" charset="-120"/>
                          <a:ea typeface="Microsoft JhengHei" panose="020B0604030504040204" pitchFamily="34" charset="-120"/>
                        </a:rPr>
                        <a:t>已驗收，維護中</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34800">
                <a:tc>
                  <a:txBody>
                    <a:bodyPr/>
                    <a:lstStyle/>
                    <a:p>
                      <a:pPr marL="0" algn="ctr" defTabSz="1219200" rtl="0" eaLnBrk="1" latinLnBrk="0" hangingPunct="1">
                        <a:buNone/>
                      </a:pPr>
                      <a:r>
                        <a:rPr lang="en-US" altLang="zh-TW" sz="1200" kern="1200" dirty="0">
                          <a:solidFill>
                            <a:srgbClr val="000000"/>
                          </a:solidFill>
                          <a:latin typeface="Microsoft JhengHei UI" panose="020B0604030504040204" pitchFamily="34" charset="-120"/>
                          <a:ea typeface="Microsoft JhengHei UI" panose="020B0604030504040204" pitchFamily="34" charset="-120"/>
                          <a:cs typeface="+mn-cs"/>
                        </a:rPr>
                        <a:t>5</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zh-CN" altLang="en-US" sz="800" dirty="0" smtClean="0">
                          <a:solidFill>
                            <a:srgbClr val="000000"/>
                          </a:solidFill>
                          <a:latin typeface="Microsoft JhengHei UI" panose="020B0604030504040204" pitchFamily="34" charset="-120"/>
                          <a:ea typeface="Microsoft JhengHei UI" panose="020B0604030504040204" pitchFamily="34" charset="-120"/>
                          <a:sym typeface="+mn-ea"/>
                        </a:rPr>
                        <a:t>AM5</a:t>
                      </a:r>
                      <a:r>
                        <a:rPr lang="en-US" altLang="zh-CN" sz="800" dirty="0" smtClean="0">
                          <a:solidFill>
                            <a:srgbClr val="000000"/>
                          </a:solidFill>
                          <a:latin typeface="Microsoft JhengHei UI" panose="020B0604030504040204" pitchFamily="34" charset="-120"/>
                          <a:ea typeface="Microsoft JhengHei UI" panose="020B0604030504040204" pitchFamily="34" charset="-120"/>
                          <a:sym typeface="+mn-ea"/>
                        </a:rPr>
                        <a:t> Pad</a:t>
                      </a:r>
                      <a:r>
                        <a:rPr lang="zh-CN" altLang="en-US" sz="800" dirty="0" smtClean="0">
                          <a:solidFill>
                            <a:srgbClr val="000000"/>
                          </a:solidFill>
                          <a:latin typeface="Microsoft JhengHei UI" panose="020B0604030504040204" pitchFamily="34" charset="-120"/>
                          <a:ea typeface="Microsoft JhengHei UI" panose="020B0604030504040204" pitchFamily="34" charset="-120"/>
                          <a:sym typeface="+mn-ea"/>
                        </a:rPr>
                        <a:t>面AI外觀檢測</a:t>
                      </a:r>
                      <a:endParaRPr lang="zh-CN" altLang="en-US" sz="800" dirty="0" smtClean="0">
                        <a:solidFill>
                          <a:srgbClr val="000000"/>
                        </a:solidFill>
                        <a:latin typeface="Microsoft JhengHei UI" panose="020B0604030504040204" pitchFamily="34" charset="-120"/>
                        <a:ea typeface="Microsoft JhengHei U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檢測模型程式維護</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，過殺漏檢問題優化</a:t>
                      </a:r>
                      <a:endParaRPr lang="zh-TW" altLang="en-US" sz="800" dirty="0" smtClean="0">
                        <a:solidFill>
                          <a:srgbClr val="000000"/>
                        </a:solidFill>
                        <a:latin typeface="Microsoft JhengHei UI" panose="020B0604030504040204" pitchFamily="34" charset="-120"/>
                        <a:ea typeface="Microsoft JhengHei U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altLang="zh-CN" sz="800" b="0" dirty="0" smtClean="0">
                          <a:solidFill>
                            <a:srgbClr val="000000"/>
                          </a:solidFill>
                          <a:latin typeface="Microsoft JhengHei" panose="020B0604030504040204" pitchFamily="34" charset="-120"/>
                          <a:ea typeface="Microsoft JhengHei" panose="020B0604030504040204" pitchFamily="34" charset="-120"/>
                        </a:rPr>
                        <a:t>已驗收，維護中</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73600">
                <a:tc>
                  <a:txBody>
                    <a:bodyPr/>
                    <a:lstStyle/>
                    <a:p>
                      <a:pPr marL="0" algn="ctr" defTabSz="1219200" rtl="0" eaLnBrk="1" latinLnBrk="0" hangingPunct="1"/>
                      <a:r>
                        <a:rPr lang="en-US" altLang="zh-TW" sz="1200" kern="1200" dirty="0" smtClean="0">
                          <a:solidFill>
                            <a:srgbClr val="000000"/>
                          </a:solidFill>
                          <a:latin typeface="Microsoft JhengHei UI" panose="020B0604030504040204" pitchFamily="34" charset="-120"/>
                          <a:ea typeface="Microsoft JhengHei UI" panose="020B0604030504040204" pitchFamily="34" charset="-120"/>
                          <a:cs typeface="+mn-cs"/>
                        </a:rPr>
                        <a:t>6</a:t>
                      </a:r>
                      <a:endParaRPr lang="zh-TW" altLang="en-US" sz="1200" kern="1200" dirty="0">
                        <a:solidFill>
                          <a:srgbClr val="000000"/>
                        </a:solidFill>
                        <a:latin typeface="Microsoft JhengHei UI" panose="020B0604030504040204" pitchFamily="34" charset="-120"/>
                        <a:ea typeface="Microsoft JhengHei UI" panose="020B0604030504040204" pitchFamily="34" charset="-120"/>
                        <a:cs typeface="+mn-cs"/>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SKTV</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V1 AI</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外觀檢測</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檢測模型程式維護</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，過殺漏檢問題優化</a:t>
                      </a:r>
                      <a:endParaRPr lang="zh-TW" altLang="en-US" sz="800" dirty="0" smtClean="0">
                        <a:solidFill>
                          <a:srgbClr val="000000"/>
                        </a:solidFill>
                        <a:latin typeface="Microsoft JhengHei UI" panose="020B0604030504040204" pitchFamily="34" charset="-120"/>
                        <a:ea typeface="Microsoft JhengHei U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dirty="0" smtClean="0">
                          <a:solidFill>
                            <a:srgbClr val="000000"/>
                          </a:solidFill>
                          <a:latin typeface="Microsoft JhengHei" panose="020B0604030504040204" pitchFamily="34" charset="-120"/>
                          <a:ea typeface="Microsoft JhengHei" panose="020B0604030504040204" pitchFamily="34" charset="-120"/>
                        </a:rPr>
                        <a:t>已驗收，維護中</a:t>
                      </a:r>
                      <a:endParaRPr lang="en-US" altLang="en-US" sz="800" dirty="0" smtClean="0">
                        <a:solidFill>
                          <a:srgbClr val="000000"/>
                        </a:solidFill>
                        <a:latin typeface="Microsoft JhengHei" panose="020B0604030504040204" pitchFamily="34" charset="-120"/>
                        <a:ea typeface="Microsoft JhengHe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74320">
                <a:tc>
                  <a:txBody>
                    <a:bodyPr/>
                    <a:lstStyle/>
                    <a:p>
                      <a:pPr marL="0" algn="ctr" defTabSz="1219200" rtl="0" eaLnBrk="1" latinLnBrk="0" hangingPunct="1"/>
                      <a:r>
                        <a:rPr lang="en-US" altLang="zh-TW" sz="1200" kern="1200" dirty="0" smtClean="0">
                          <a:solidFill>
                            <a:srgbClr val="000000"/>
                          </a:solidFill>
                          <a:latin typeface="Microsoft JhengHei UI" panose="020B0604030504040204" pitchFamily="34" charset="-120"/>
                          <a:ea typeface="Microsoft JhengHei UI" panose="020B0604030504040204" pitchFamily="34" charset="-120"/>
                          <a:cs typeface="+mn-cs"/>
                        </a:rPr>
                        <a:t>7</a:t>
                      </a:r>
                      <a:endParaRPr lang="zh-TW" altLang="en-US" sz="1200" kern="1200" dirty="0">
                        <a:solidFill>
                          <a:srgbClr val="000000"/>
                        </a:solidFill>
                        <a:latin typeface="Microsoft JhengHei UI" panose="020B0604030504040204" pitchFamily="34" charset="-120"/>
                        <a:ea typeface="Microsoft JhengHei UI" panose="020B0604030504040204" pitchFamily="34" charset="-120"/>
                        <a:cs typeface="+mn-cs"/>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TW" altLang="en-US" sz="800" dirty="0" smtClean="0">
                          <a:solidFill>
                            <a:srgbClr val="000000"/>
                          </a:solidFill>
                          <a:latin typeface="Microsoft JhengHei UI" panose="020B0604030504040204" pitchFamily="34" charset="-120"/>
                          <a:ea typeface="Microsoft JhengHei UI" panose="020B0604030504040204" pitchFamily="34" charset="-120"/>
                        </a:rPr>
                        <a:t>SP5</a:t>
                      </a:r>
                      <a:r>
                        <a:rPr lang="en-US" altLang="zh-TW" sz="800" dirty="0" smtClean="0">
                          <a:solidFill>
                            <a:srgbClr val="000000"/>
                          </a:solidFill>
                          <a:latin typeface="Microsoft JhengHei UI" panose="020B0604030504040204" pitchFamily="34" charset="-120"/>
                          <a:ea typeface="Microsoft JhengHei UI" panose="020B0604030504040204" pitchFamily="34" charset="-120"/>
                        </a:rPr>
                        <a:t> </a:t>
                      </a:r>
                      <a:r>
                        <a:rPr lang="zh-TW" altLang="en-US" sz="800" dirty="0" smtClean="0">
                          <a:solidFill>
                            <a:srgbClr val="000000"/>
                          </a:solidFill>
                          <a:latin typeface="Microsoft JhengHei UI" panose="020B0604030504040204" pitchFamily="34" charset="-120"/>
                          <a:ea typeface="Microsoft JhengHei UI" panose="020B0604030504040204" pitchFamily="34" charset="-120"/>
                        </a:rPr>
                        <a:t>Pad面 AI外觀檢測</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檢測模型程式維護</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，過殺漏檢問題優化</a:t>
                      </a:r>
                      <a:endParaRPr lang="zh-TW" altLang="en-US" sz="800" dirty="0" smtClean="0">
                        <a:solidFill>
                          <a:srgbClr val="000000"/>
                        </a:solidFill>
                        <a:latin typeface="Microsoft JhengHei UI" panose="020B0604030504040204" pitchFamily="34" charset="-120"/>
                        <a:ea typeface="Microsoft JhengHei U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800" dirty="0" smtClean="0">
                          <a:solidFill>
                            <a:srgbClr val="000000"/>
                          </a:solidFill>
                          <a:latin typeface="Microsoft JhengHei" panose="020B0604030504040204" pitchFamily="34" charset="-120"/>
                          <a:ea typeface="Microsoft JhengHei" panose="020B0604030504040204" pitchFamily="34" charset="-120"/>
                        </a:rPr>
                        <a:t>已驗收，維護中</a:t>
                      </a:r>
                      <a:endParaRPr lang="zh-CN" altLang="en-US" sz="800" b="0" dirty="0" smtClean="0">
                        <a:solidFill>
                          <a:srgbClr val="000000"/>
                        </a:solidFill>
                        <a:latin typeface="Microsoft JhengHei" panose="020B0604030504040204" pitchFamily="34" charset="-120"/>
                        <a:ea typeface="Microsoft JhengHe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73600">
                <a:tc>
                  <a:txBody>
                    <a:bodyPr/>
                    <a:lstStyle/>
                    <a:p>
                      <a:pPr marL="0" algn="ctr" defTabSz="1219200" rtl="0" eaLnBrk="1" latinLnBrk="0" hangingPunct="1"/>
                      <a:r>
                        <a:rPr lang="en-US" altLang="zh-TW" sz="1200" kern="1200" dirty="0" smtClean="0">
                          <a:solidFill>
                            <a:srgbClr val="000000"/>
                          </a:solidFill>
                          <a:latin typeface="Microsoft JhengHei UI" panose="020B0604030504040204" pitchFamily="34" charset="-120"/>
                          <a:ea typeface="Microsoft JhengHei UI" panose="020B0604030504040204" pitchFamily="34" charset="-120"/>
                          <a:cs typeface="+mn-cs"/>
                        </a:rPr>
                        <a:t>8</a:t>
                      </a:r>
                      <a:endParaRPr lang="zh-TW" altLang="en-US" sz="1200" kern="1200" dirty="0">
                        <a:solidFill>
                          <a:srgbClr val="000000"/>
                        </a:solidFill>
                        <a:latin typeface="Microsoft JhengHei UI" panose="020B0604030504040204" pitchFamily="34" charset="-120"/>
                        <a:ea typeface="Microsoft JhengHei UI" panose="020B0604030504040204" pitchFamily="34" charset="-120"/>
                        <a:cs typeface="+mn-cs"/>
                      </a:endParaRP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TW" altLang="en-US" sz="800" dirty="0" smtClean="0">
                          <a:solidFill>
                            <a:srgbClr val="000000"/>
                          </a:solidFill>
                          <a:latin typeface="Microsoft JhengHei UI" panose="020B0604030504040204" pitchFamily="34" charset="-120"/>
                          <a:ea typeface="Microsoft JhengHei UI" panose="020B0604030504040204" pitchFamily="34" charset="-120"/>
                          <a:sym typeface="+mn-ea"/>
                        </a:rPr>
                        <a:t>SP5</a:t>
                      </a:r>
                      <a:r>
                        <a:rPr lang="en-US" altLang="zh-TW" sz="800" dirty="0" smtClean="0">
                          <a:solidFill>
                            <a:srgbClr val="000000"/>
                          </a:solidFill>
                          <a:latin typeface="Microsoft JhengHei UI" panose="020B0604030504040204" pitchFamily="34" charset="-120"/>
                          <a:ea typeface="Microsoft JhengHei UI" panose="020B0604030504040204" pitchFamily="34" charset="-120"/>
                          <a:sym typeface="+mn-ea"/>
                        </a:rPr>
                        <a:t> Plus </a:t>
                      </a:r>
                      <a:r>
                        <a:rPr lang="zh-TW" altLang="en-US" sz="800" dirty="0" smtClean="0">
                          <a:solidFill>
                            <a:srgbClr val="000000"/>
                          </a:solidFill>
                          <a:latin typeface="Microsoft JhengHei UI" panose="020B0604030504040204" pitchFamily="34" charset="-120"/>
                          <a:ea typeface="Microsoft JhengHei UI" panose="020B0604030504040204" pitchFamily="34" charset="-120"/>
                          <a:sym typeface="+mn-ea"/>
                        </a:rPr>
                        <a:t>Pad面 AI外觀檢測</a:t>
                      </a:r>
                      <a:endParaRPr lang="zh-TW" altLang="en-US" sz="800" dirty="0" smtClean="0">
                        <a:solidFill>
                          <a:srgbClr val="000000"/>
                        </a:solidFill>
                        <a:latin typeface="Microsoft JhengHei UI" panose="020B0604030504040204" pitchFamily="34" charset="-120"/>
                        <a:ea typeface="Microsoft JhengHei U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檢測模型程式維護</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，過殺漏檢問題優化</a:t>
                      </a:r>
                      <a:endParaRPr lang="zh-TW" altLang="en-US" sz="800" dirty="0" smtClean="0">
                        <a:solidFill>
                          <a:srgbClr val="000000"/>
                        </a:solidFill>
                        <a:latin typeface="Microsoft JhengHei UI" panose="020B0604030504040204" pitchFamily="34" charset="-120"/>
                        <a:ea typeface="Microsoft JhengHei U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800" dirty="0" smtClean="0">
                          <a:solidFill>
                            <a:srgbClr val="000000"/>
                          </a:solidFill>
                          <a:latin typeface="Microsoft JhengHei" panose="020B0604030504040204" pitchFamily="34" charset="-120"/>
                          <a:ea typeface="Microsoft JhengHei" panose="020B0604030504040204" pitchFamily="34" charset="-120"/>
                        </a:rPr>
                        <a:t>已驗收，維護中</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73600">
                <a:tc>
                  <a:txBody>
                    <a:bodyPr/>
                    <a:lstStyle/>
                    <a:p>
                      <a:pPr marL="0" algn="ctr" defTabSz="1219200" rtl="0" eaLnBrk="1" latinLnBrk="0" hangingPunct="1">
                        <a:buNone/>
                      </a:pPr>
                      <a:r>
                        <a:rPr lang="en-US" altLang="zh-TW" sz="1200" kern="1200" dirty="0">
                          <a:solidFill>
                            <a:srgbClr val="000000"/>
                          </a:solidFill>
                          <a:latin typeface="Microsoft JhengHei UI" panose="020B0604030504040204" pitchFamily="34" charset="-120"/>
                          <a:ea typeface="Microsoft JhengHei UI" panose="020B0604030504040204" pitchFamily="34" charset="-120"/>
                          <a:cs typeface="+mn-cs"/>
                        </a:rPr>
                        <a:t>9</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SKT</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E </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ILM</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貼膜面</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外觀檢測</a:t>
                      </a:r>
                      <a:endPar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檢測模型程式維護</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，過殺漏檢問題優化</a:t>
                      </a:r>
                      <a:endPar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TW" altLang="en-US" sz="800" dirty="0" smtClean="0">
                          <a:solidFill>
                            <a:srgbClr val="000000"/>
                          </a:solidFill>
                          <a:latin typeface="Microsoft JhengHei" panose="020B0604030504040204" pitchFamily="34" charset="-120"/>
                          <a:ea typeface="Microsoft JhengHei" panose="020B0604030504040204" pitchFamily="34" charset="-120"/>
                        </a:rPr>
                        <a:t>已驗收，維護中</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74320">
                <a:tc>
                  <a:txBody>
                    <a:bodyPr/>
                    <a:lstStyle/>
                    <a:p>
                      <a:pPr marL="0" algn="ctr" defTabSz="1219200" rtl="0" eaLnBrk="1" latinLnBrk="0" hangingPunct="1">
                        <a:buNone/>
                      </a:pPr>
                      <a:r>
                        <a:rPr lang="en-US" altLang="zh-TW" sz="1200" kern="1200" dirty="0">
                          <a:solidFill>
                            <a:srgbClr val="000000"/>
                          </a:solidFill>
                          <a:latin typeface="Microsoft JhengHei UI" panose="020B0604030504040204" pitchFamily="34" charset="-120"/>
                          <a:ea typeface="Microsoft JhengHei UI" panose="020B0604030504040204" pitchFamily="34" charset="-120"/>
                          <a:cs typeface="+mn-cs"/>
                        </a:rPr>
                        <a:t>10</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SKT</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V</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Pad</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面</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外觀檢測</a:t>
                      </a:r>
                      <a:r>
                        <a:rPr lang="en-US" altLang="zh-CN"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6#</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線</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8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TW" altLang="en-US" sz="8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檢測模型</a:t>
                      </a:r>
                      <a:r>
                        <a:rPr lang="zh-CN" altLang="en-US" sz="8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建立，項目</a:t>
                      </a:r>
                      <a:r>
                        <a:rPr lang="zh-TW" altLang="en-US" sz="8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部署</a:t>
                      </a:r>
                      <a:r>
                        <a:rPr lang="zh-CN" altLang="en-US" sz="8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與後續</a:t>
                      </a:r>
                      <a:r>
                        <a:rPr lang="zh-TW" altLang="en-US" sz="8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維護</a:t>
                      </a:r>
                      <a:endPar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zh-TW" sz="800" dirty="0" smtClean="0">
                          <a:solidFill>
                            <a:srgbClr val="000000"/>
                          </a:solidFill>
                          <a:latin typeface="Microsoft JhengHei" panose="020B0604030504040204" pitchFamily="34" charset="-120"/>
                          <a:ea typeface="Microsoft JhengHei" panose="020B0604030504040204" pitchFamily="34" charset="-120"/>
                        </a:rPr>
                        <a:t>已建模，待驗收</a:t>
                      </a: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35280">
                <a:tc>
                  <a:txBody>
                    <a:bodyPr/>
                    <a:lstStyle/>
                    <a:p>
                      <a:pPr marL="0" algn="ctr" defTabSz="1219200" rtl="0" eaLnBrk="1" latinLnBrk="0" hangingPunct="1">
                        <a:buNone/>
                      </a:pPr>
                      <a:r>
                        <a:rPr lang="en-US" altLang="zh-TW" sz="1200" kern="1200" dirty="0">
                          <a:solidFill>
                            <a:srgbClr val="000000"/>
                          </a:solidFill>
                          <a:latin typeface="Microsoft JhengHei UI" panose="020B0604030504040204" pitchFamily="34" charset="-120"/>
                          <a:ea typeface="Microsoft JhengHei UI" panose="020B0604030504040204" pitchFamily="34" charset="-120"/>
                          <a:cs typeface="+mn-cs"/>
                        </a:rPr>
                        <a:t>11</a:t>
                      </a:r>
                    </a:p>
                  </a:txBody>
                  <a:tcP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SKT</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a:t>
                      </a:r>
                      <a:r>
                        <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V</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a:t>
                      </a:r>
                      <a:r>
                        <a:rPr lang="zh-CN" altLang="en-US" sz="800" dirty="0" smtClean="0">
                          <a:solidFill>
                            <a:srgbClr val="000000"/>
                          </a:solidFill>
                          <a:latin typeface="Microsoft JhengHei" panose="020B0604030504040204" pitchFamily="34" charset="-120"/>
                          <a:ea typeface="宋体" panose="02010600030101010101" pitchFamily="2" charset="-122"/>
                          <a:cs typeface="Microsoft JhengHei" panose="020B0604030504040204" pitchFamily="34" charset="-120"/>
                          <a:sym typeface="+mn-ea"/>
                        </a:rPr>
                        <a:t>裂紋</a:t>
                      </a:r>
                      <a:r>
                        <a:rPr lang="en-US" altLang="zh-TW"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外觀檢測</a:t>
                      </a:r>
                      <a:r>
                        <a:rPr lang="en-US" altLang="zh-CN"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6#</a:t>
                      </a:r>
                      <a:r>
                        <a:rPr lang="zh-CN"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線</a:t>
                      </a:r>
                      <a:endPar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sz="8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TW" altLang="en-US" sz="8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檢測模型</a:t>
                      </a:r>
                      <a:r>
                        <a:rPr lang="zh-CN" altLang="en-US" sz="8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建立，項目</a:t>
                      </a:r>
                      <a:r>
                        <a:rPr lang="zh-TW" altLang="en-US" sz="8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部署</a:t>
                      </a:r>
                      <a:r>
                        <a:rPr lang="zh-CN" altLang="en-US" sz="8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與後續</a:t>
                      </a:r>
                      <a:r>
                        <a:rPr lang="zh-TW" altLang="en-US" sz="8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維護</a:t>
                      </a:r>
                      <a:endParaRPr lang="zh-TW" altLang="en-US" sz="8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zh-TW" sz="800" dirty="0" smtClean="0">
                          <a:solidFill>
                            <a:srgbClr val="000000"/>
                          </a:solidFill>
                          <a:latin typeface="Microsoft JhengHei" panose="020B0604030504040204" pitchFamily="34" charset="-120"/>
                          <a:ea typeface="Microsoft JhengHei" panose="020B0604030504040204" pitchFamily="34" charset="-120"/>
                          <a:sym typeface="+mn-ea"/>
                        </a:rPr>
                        <a:t>已建模，待驗收</a:t>
                      </a:r>
                      <a:endParaRPr lang="zh-TW" altLang="en-US" sz="800" dirty="0" smtClean="0">
                        <a:solidFill>
                          <a:srgbClr val="000000"/>
                        </a:solidFill>
                        <a:latin typeface="Microsoft JhengHei" panose="020B0604030504040204" pitchFamily="34" charset="-120"/>
                        <a:ea typeface="Microsoft JhengHei" panose="020B0604030504040204" pitchFamily="34" charset="-120"/>
                      </a:endParaRPr>
                    </a:p>
                  </a:txBody>
                  <a:tcPr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5" name="圓角矩形 4"/>
          <p:cNvSpPr/>
          <p:nvPr/>
        </p:nvSpPr>
        <p:spPr>
          <a:xfrm>
            <a:off x="107504" y="515486"/>
            <a:ext cx="1583730" cy="288033"/>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nSpc>
                <a:spcPct val="90000"/>
              </a:lnSpc>
              <a:buFont typeface="Wingdings" panose="05000000000000000000" pitchFamily="2" charset="2"/>
              <a:buChar char="Ø"/>
            </a:pPr>
            <a:r>
              <a:rPr lang="zh-CN" altLang="en-US" sz="1400" b="1" dirty="0" smtClean="0">
                <a:solidFill>
                  <a:srgbClr val="000000"/>
                </a:solidFill>
                <a:latin typeface="Microsoft JhengHei UI" panose="020B0604030504040204" pitchFamily="34" charset="-120"/>
                <a:ea typeface="Microsoft JhengHei UI" panose="020B0604030504040204" pitchFamily="34" charset="-120"/>
              </a:rPr>
              <a:t>案件</a:t>
            </a:r>
            <a:r>
              <a:rPr lang="zh-CN" altLang="en-US" sz="1400" b="1" dirty="0">
                <a:solidFill>
                  <a:srgbClr val="000000"/>
                </a:solidFill>
                <a:latin typeface="Microsoft JhengHei UI" panose="020B0604030504040204" pitchFamily="34" charset="-120"/>
                <a:ea typeface="Microsoft JhengHei UI" panose="020B0604030504040204" pitchFamily="34" charset="-120"/>
              </a:rPr>
              <a:t>詳細列表</a:t>
            </a:r>
            <a:endParaRPr lang="en-US" altLang="zh-CN" sz="1400" b="1" dirty="0">
              <a:solidFill>
                <a:srgbClr val="000000"/>
              </a:solidFill>
              <a:latin typeface="Microsoft JhengHei UI" panose="020B0604030504040204" pitchFamily="34" charset="-120"/>
              <a:ea typeface="Microsoft JhengHei UI" panose="020B0604030504040204" pitchFamily="34" charset="-120"/>
            </a:endParaRPr>
          </a:p>
          <a:p>
            <a:pPr marL="285750" indent="-285750">
              <a:buFont typeface="Wingdings" panose="05000000000000000000" pitchFamily="2" charset="2"/>
              <a:buChar char="Ø"/>
            </a:pPr>
            <a:endParaRPr lang="en-US" altLang="zh-CN" sz="1400" b="1" dirty="0">
              <a:solidFill>
                <a:srgbClr val="000000"/>
              </a:solidFill>
              <a:latin typeface="Microsoft JhengHei" panose="020B0604030504040204" pitchFamily="34" charset="-120"/>
              <a:ea typeface="Microsoft JhengHei" panose="020B0604030504040204" pitchFamily="34" charset="-120"/>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custDataLst>
              <p:tags r:id="rId1"/>
            </p:custDataLst>
          </p:nvPr>
        </p:nvSpPr>
        <p:spPr bwMode="auto">
          <a:xfrm>
            <a:off x="-3175" y="-20638"/>
            <a:ext cx="39989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r>
              <a:rPr lang="zh-CN" altLang="en-US" sz="2000" b="1" dirty="0" smtClean="0">
                <a:solidFill>
                  <a:srgbClr val="000000"/>
                </a:solidFill>
                <a:latin typeface="Microsoft JhengHei" panose="020B0604030504040204" pitchFamily="34" charset="-120"/>
                <a:ea typeface="Microsoft JhengHei" panose="020B0604030504040204" pitchFamily="34" charset="-120"/>
              </a:rPr>
              <a:t>案件實例</a:t>
            </a:r>
            <a:endParaRPr lang="zh-TW" altLang="en-US" sz="2000" b="1" dirty="0">
              <a:solidFill>
                <a:srgbClr val="000000"/>
              </a:solidFill>
              <a:latin typeface="Microsoft JhengHei" panose="020B0604030504040204" pitchFamily="34" charset="-120"/>
              <a:ea typeface="Microsoft JhengHei" panose="020B0604030504040204" pitchFamily="34" charset="-120"/>
            </a:endParaRPr>
          </a:p>
        </p:txBody>
      </p:sp>
      <p:graphicFrame>
        <p:nvGraphicFramePr>
          <p:cNvPr id="3" name="表格 2"/>
          <p:cNvGraphicFramePr>
            <a:graphicFrameLocks noGrp="1"/>
          </p:cNvGraphicFramePr>
          <p:nvPr>
            <p:custDataLst>
              <p:tags r:id="rId2"/>
            </p:custDataLst>
          </p:nvPr>
        </p:nvGraphicFramePr>
        <p:xfrm>
          <a:off x="467360" y="1203960"/>
          <a:ext cx="7859395" cy="3630295"/>
        </p:xfrm>
        <a:graphic>
          <a:graphicData uri="http://schemas.openxmlformats.org/drawingml/2006/table">
            <a:tbl>
              <a:tblPr firstRow="1" bandRow="1">
                <a:tableStyleId>{5C22544A-7EE6-4342-B048-85BDC9FD1C3A}</a:tableStyleId>
              </a:tblPr>
              <a:tblGrid>
                <a:gridCol w="949325">
                  <a:extLst>
                    <a:ext uri="{9D8B030D-6E8A-4147-A177-3AD203B41FA5}">
                      <a16:colId xmlns:a16="http://schemas.microsoft.com/office/drawing/2014/main" val="20000"/>
                    </a:ext>
                  </a:extLst>
                </a:gridCol>
                <a:gridCol w="1937385">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626235">
                  <a:extLst>
                    <a:ext uri="{9D8B030D-6E8A-4147-A177-3AD203B41FA5}">
                      <a16:colId xmlns:a16="http://schemas.microsoft.com/office/drawing/2014/main" val="20003"/>
                    </a:ext>
                  </a:extLst>
                </a:gridCol>
                <a:gridCol w="1761490">
                  <a:extLst>
                    <a:ext uri="{9D8B030D-6E8A-4147-A177-3AD203B41FA5}">
                      <a16:colId xmlns:a16="http://schemas.microsoft.com/office/drawing/2014/main" val="20004"/>
                    </a:ext>
                  </a:extLst>
                </a:gridCol>
              </a:tblGrid>
              <a:tr h="396875">
                <a:tc>
                  <a:txBody>
                    <a:bodyPr/>
                    <a:lstStyle/>
                    <a:p>
                      <a:pPr algn="ctr"/>
                      <a:r>
                        <a:rPr lang="zh-CN" altLang="en-US" sz="1050" b="1" smtClean="0">
                          <a:solidFill>
                            <a:srgbClr val="000000"/>
                          </a:solidFill>
                        </a:rPr>
                        <a:t>編號</a:t>
                      </a:r>
                      <a:endParaRPr lang="zh-TW" altLang="en-US" sz="1050" b="1">
                        <a:solidFill>
                          <a:srgbClr val="000000"/>
                        </a:solidFill>
                      </a:endParaRPr>
                    </a:p>
                  </a:txBody>
                  <a:tcPr/>
                </a:tc>
                <a:tc>
                  <a:txBody>
                    <a:bodyPr/>
                    <a:lstStyle/>
                    <a:p>
                      <a:pPr algn="ctr"/>
                      <a:r>
                        <a:rPr lang="zh-CN" altLang="en-US" sz="1050" b="1" kern="1200" smtClean="0">
                          <a:solidFill>
                            <a:srgbClr val="000000"/>
                          </a:solidFill>
                          <a:latin typeface="+mn-lt"/>
                          <a:ea typeface="+mn-ea"/>
                          <a:cs typeface="+mn-cs"/>
                        </a:rPr>
                        <a:t>瑕疵名稱</a:t>
                      </a:r>
                      <a:endParaRPr lang="zh-TW" altLang="en-US" sz="1050" b="1" kern="1200">
                        <a:solidFill>
                          <a:srgbClr val="000000"/>
                        </a:solidFill>
                        <a:latin typeface="+mn-lt"/>
                        <a:ea typeface="+mn-ea"/>
                        <a:cs typeface="+mn-cs"/>
                      </a:endParaRPr>
                    </a:p>
                  </a:txBody>
                  <a:tcPr/>
                </a:tc>
                <a:tc>
                  <a:txBody>
                    <a:bodyPr/>
                    <a:lstStyle/>
                    <a:p>
                      <a:pPr algn="ctr"/>
                      <a:r>
                        <a:rPr lang="zh-CN" altLang="en-US" sz="1050" b="1" kern="1200" smtClean="0">
                          <a:solidFill>
                            <a:srgbClr val="000000"/>
                          </a:solidFill>
                          <a:latin typeface="+mn-lt"/>
                          <a:ea typeface="+mn-ea"/>
                          <a:cs typeface="+mn-cs"/>
                        </a:rPr>
                        <a:t>檢驗方法</a:t>
                      </a:r>
                      <a:endParaRPr lang="zh-TW" altLang="en-US" sz="1050" b="1" kern="1200">
                        <a:solidFill>
                          <a:srgbClr val="000000"/>
                        </a:solidFill>
                        <a:latin typeface="+mn-lt"/>
                        <a:ea typeface="+mn-ea"/>
                        <a:cs typeface="+mn-cs"/>
                      </a:endParaRPr>
                    </a:p>
                  </a:txBody>
                  <a:tcPr/>
                </a:tc>
                <a:tc>
                  <a:txBody>
                    <a:bodyPr/>
                    <a:lstStyle/>
                    <a:p>
                      <a:pPr algn="ctr"/>
                      <a:r>
                        <a:rPr lang="zh-CN" altLang="en-US" sz="1050" b="1" kern="1200" smtClean="0">
                          <a:solidFill>
                            <a:srgbClr val="000000"/>
                          </a:solidFill>
                          <a:latin typeface="+mn-lt"/>
                          <a:ea typeface="+mn-ea"/>
                          <a:cs typeface="+mn-cs"/>
                        </a:rPr>
                        <a:t>圖示</a:t>
                      </a:r>
                      <a:r>
                        <a:rPr lang="en-US" altLang="zh-CN" sz="1050" b="1" kern="1200" smtClean="0">
                          <a:solidFill>
                            <a:srgbClr val="000000"/>
                          </a:solidFill>
                          <a:latin typeface="+mn-lt"/>
                          <a:ea typeface="+mn-ea"/>
                          <a:cs typeface="+mn-cs"/>
                        </a:rPr>
                        <a:t>(NG)</a:t>
                      </a:r>
                      <a:endParaRPr lang="zh-TW" altLang="en-US" sz="1050" b="1" kern="1200">
                        <a:solidFill>
                          <a:srgbClr val="000000"/>
                        </a:solidFill>
                        <a:latin typeface="+mn-lt"/>
                        <a:ea typeface="+mn-ea"/>
                        <a:cs typeface="+mn-cs"/>
                      </a:endParaRPr>
                    </a:p>
                  </a:txBody>
                  <a:tcPr/>
                </a:tc>
                <a:tc>
                  <a:txBody>
                    <a:bodyPr/>
                    <a:lstStyle/>
                    <a:p>
                      <a:pPr algn="ctr"/>
                      <a:r>
                        <a:rPr lang="en-US" altLang="zh-TW" sz="1050" b="1" kern="1200" smtClean="0">
                          <a:solidFill>
                            <a:srgbClr val="000000"/>
                          </a:solidFill>
                          <a:latin typeface="+mn-lt"/>
                          <a:ea typeface="+mn-ea"/>
                          <a:cs typeface="+mn-cs"/>
                        </a:rPr>
                        <a:t>NG</a:t>
                      </a:r>
                      <a:r>
                        <a:rPr lang="zh-CN" altLang="en-US" sz="1050" b="1" kern="1200" smtClean="0">
                          <a:solidFill>
                            <a:srgbClr val="000000"/>
                          </a:solidFill>
                          <a:latin typeface="+mn-lt"/>
                          <a:ea typeface="+mn-ea"/>
                          <a:cs typeface="+mn-cs"/>
                        </a:rPr>
                        <a:t>註解</a:t>
                      </a:r>
                      <a:endParaRPr lang="zh-TW" altLang="en-US" sz="1050" b="1" kern="1200">
                        <a:solidFill>
                          <a:srgbClr val="000000"/>
                        </a:solidFill>
                        <a:latin typeface="+mn-lt"/>
                        <a:ea typeface="+mn-ea"/>
                        <a:cs typeface="+mn-cs"/>
                      </a:endParaRPr>
                    </a:p>
                  </a:txBody>
                  <a:tcPr/>
                </a:tc>
                <a:extLst>
                  <a:ext uri="{0D108BD9-81ED-4DB2-BD59-A6C34878D82A}">
                    <a16:rowId xmlns:a16="http://schemas.microsoft.com/office/drawing/2014/main" val="10000"/>
                  </a:ext>
                </a:extLst>
              </a:tr>
              <a:tr h="895985">
                <a:tc>
                  <a:txBody>
                    <a:bodyPr/>
                    <a:lstStyle/>
                    <a:p>
                      <a:pPr algn="ctr"/>
                      <a:r>
                        <a:rPr lang="en-US" altLang="zh-TW" sz="1050" smtClean="0">
                          <a:solidFill>
                            <a:srgbClr val="000000"/>
                          </a:solidFill>
                        </a:rPr>
                        <a:t>1</a:t>
                      </a:r>
                      <a:endParaRPr lang="zh-TW" altLang="en-US" sz="1050">
                        <a:solidFill>
                          <a:srgbClr val="000000"/>
                        </a:solidFill>
                      </a:endParaRPr>
                    </a:p>
                  </a:txBody>
                  <a:tcPr anchor="ctr"/>
                </a:tc>
                <a:tc>
                  <a:txBody>
                    <a:bodyPr/>
                    <a:lstStyle/>
                    <a:p>
                      <a:pPr algn="ctr"/>
                      <a:r>
                        <a:rPr lang="zh-CN" altLang="en-US" sz="1050">
                          <a:solidFill>
                            <a:srgbClr val="000000"/>
                          </a:solidFill>
                          <a:latin typeface="Microsoft JhengHei" panose="020B0604030504040204" pitchFamily="34" charset="-120"/>
                          <a:ea typeface="Microsoft JhengHei" panose="020B0604030504040204" pitchFamily="34" charset="-120"/>
                        </a:rPr>
                        <a:t>劃傷</a:t>
                      </a:r>
                    </a:p>
                  </a:txBody>
                  <a:tcPr anchor="ctr"/>
                </a:tc>
                <a:tc>
                  <a:txBody>
                    <a:bodyPr/>
                    <a:lstStyle/>
                    <a:p>
                      <a:pPr algn="ctr"/>
                      <a:r>
                        <a:rPr lang="en-US" altLang="zh-CN" sz="1050" kern="12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AI</a:t>
                      </a:r>
                      <a:r>
                        <a:rPr lang="zh-CN" altLang="en-US" sz="1050" kern="12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檢測</a:t>
                      </a:r>
                    </a:p>
                    <a:p>
                      <a:pPr algn="ctr"/>
                      <a:endParaRPr lang="zh-CN" altLang="en-US" sz="1050" kern="12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txBody>
                  <a:tcPr anchor="ctr"/>
                </a:tc>
                <a:tc>
                  <a:txBody>
                    <a:bodyPr/>
                    <a:lstStyle/>
                    <a:p>
                      <a:endParaRPr lang="en-US" altLang="zh-CN" sz="800" kern="1200" smtClean="0">
                        <a:solidFill>
                          <a:srgbClr val="000000"/>
                        </a:solidFill>
                        <a:latin typeface="+mn-lt"/>
                        <a:ea typeface="+mn-ea"/>
                        <a:cs typeface="+mn-cs"/>
                      </a:endParaRPr>
                    </a:p>
                  </a:txBody>
                  <a:tcPr anchor="ctr"/>
                </a:tc>
                <a:tc>
                  <a:txBody>
                    <a:bodyPr/>
                    <a:lstStyle/>
                    <a:p>
                      <a:r>
                        <a:rPr lang="zh-CN" altLang="en-US" sz="800" kern="1200" smtClean="0">
                          <a:solidFill>
                            <a:srgbClr val="000000"/>
                          </a:solidFill>
                          <a:latin typeface="Microsoft JhengHei" panose="020B0604030504040204" pitchFamily="34" charset="-120"/>
                          <a:ea typeface="Microsoft JhengHei" panose="020B0604030504040204" pitchFamily="34" charset="-120"/>
                          <a:cs typeface="+mn-cs"/>
                        </a:rPr>
                        <a:t>圖示為膜面劃傷，特征為長條形。</a:t>
                      </a:r>
                    </a:p>
                  </a:txBody>
                  <a:tcPr anchor="ctr"/>
                </a:tc>
                <a:extLst>
                  <a:ext uri="{0D108BD9-81ED-4DB2-BD59-A6C34878D82A}">
                    <a16:rowId xmlns:a16="http://schemas.microsoft.com/office/drawing/2014/main" val="10001"/>
                  </a:ext>
                </a:extLst>
              </a:tr>
              <a:tr h="1289685">
                <a:tc>
                  <a:txBody>
                    <a:bodyPr/>
                    <a:lstStyle/>
                    <a:p>
                      <a:pPr algn="ctr"/>
                      <a:r>
                        <a:rPr lang="en-US" altLang="zh-TW" sz="1050" smtClean="0">
                          <a:solidFill>
                            <a:srgbClr val="000000"/>
                          </a:solidFill>
                        </a:rPr>
                        <a:t>2</a:t>
                      </a:r>
                      <a:endParaRPr lang="zh-TW" altLang="en-US" sz="1050">
                        <a:solidFill>
                          <a:srgbClr val="000000"/>
                        </a:solidFill>
                      </a:endParaRPr>
                    </a:p>
                  </a:txBody>
                  <a:tcPr anchor="ctr"/>
                </a:tc>
                <a:tc>
                  <a:txBody>
                    <a:bodyPr/>
                    <a:lstStyle/>
                    <a:p>
                      <a:pPr algn="ctr"/>
                      <a:r>
                        <a:rPr lang="zh-CN" altLang="zh-TW" sz="1050">
                          <a:solidFill>
                            <a:srgbClr val="000000"/>
                          </a:solidFill>
                          <a:latin typeface="Microsoft JhengHei" panose="020B0604030504040204" pitchFamily="34" charset="-120"/>
                          <a:ea typeface="Microsoft JhengHei" panose="020B0604030504040204" pitchFamily="34" charset="-120"/>
                        </a:rPr>
                        <a:t>膜歪</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050" kern="12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AI</a:t>
                      </a:r>
                      <a:r>
                        <a:rPr lang="zh-CN" altLang="en-US" sz="1050" kern="12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檢測</a:t>
                      </a:r>
                    </a:p>
                    <a:p>
                      <a:pPr marL="0" marR="0" indent="0" algn="ctr" defTabSz="914400" rtl="0" eaLnBrk="1" fontAlgn="auto" latinLnBrk="0" hangingPunct="1">
                        <a:lnSpc>
                          <a:spcPct val="100000"/>
                        </a:lnSpc>
                        <a:spcBef>
                          <a:spcPts val="0"/>
                        </a:spcBef>
                        <a:spcAft>
                          <a:spcPts val="0"/>
                        </a:spcAft>
                        <a:buClrTx/>
                        <a:buSzTx/>
                        <a:buFontTx/>
                        <a:buNone/>
                        <a:defRPr/>
                      </a:pPr>
                      <a:endParaRPr lang="zh-CN" altLang="en-US" sz="1050" kern="12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txBody>
                  <a:tcPr anchor="ctr"/>
                </a:tc>
                <a:tc>
                  <a:txBody>
                    <a:bodyPr/>
                    <a:lstStyle/>
                    <a:p>
                      <a:pPr marL="0" algn="l" defTabSz="914400" rtl="0" eaLnBrk="1" latinLnBrk="0" hangingPunct="1"/>
                      <a:endParaRPr lang="zh-TW" altLang="en-US" sz="1050" kern="1200">
                        <a:solidFill>
                          <a:srgbClr val="000000"/>
                        </a:solidFill>
                        <a:latin typeface="+mn-lt"/>
                        <a:ea typeface="+mn-ea"/>
                        <a:cs typeface="+mn-cs"/>
                      </a:endParaRPr>
                    </a:p>
                  </a:txBody>
                  <a:tcPr anchor="ctr"/>
                </a:tc>
                <a:tc>
                  <a:txBody>
                    <a:bodyPr/>
                    <a:lstStyle/>
                    <a:p>
                      <a:pPr marL="0" algn="l" defTabSz="914400" rtl="0" eaLnBrk="1" latinLnBrk="0" hangingPunct="1"/>
                      <a:r>
                        <a:rPr lang="zh-CN" sz="800" kern="1200" smtClean="0">
                          <a:solidFill>
                            <a:srgbClr val="000000"/>
                          </a:solidFill>
                          <a:latin typeface="Microsoft JhengHei" panose="020B0604030504040204" pitchFamily="34" charset="-120"/>
                          <a:ea typeface="Microsoft JhengHei" panose="020B0604030504040204" pitchFamily="34" charset="-120"/>
                          <a:cs typeface="+mn-cs"/>
                        </a:rPr>
                        <a:t>圖示為膜片貼歪，特征為漏鐵。</a:t>
                      </a:r>
                      <a:endParaRPr lang="zh-CN" sz="800" kern="1200">
                        <a:solidFill>
                          <a:srgbClr val="000000"/>
                        </a:solidFill>
                        <a:latin typeface="Microsoft JhengHei" panose="020B0604030504040204" pitchFamily="34" charset="-120"/>
                        <a:ea typeface="Microsoft JhengHei" panose="020B0604030504040204" pitchFamily="34" charset="-120"/>
                        <a:cs typeface="+mn-cs"/>
                      </a:endParaRPr>
                    </a:p>
                  </a:txBody>
                  <a:tcPr anchor="ctr"/>
                </a:tc>
                <a:extLst>
                  <a:ext uri="{0D108BD9-81ED-4DB2-BD59-A6C34878D82A}">
                    <a16:rowId xmlns:a16="http://schemas.microsoft.com/office/drawing/2014/main" val="10002"/>
                  </a:ext>
                </a:extLst>
              </a:tr>
              <a:tr h="1047750">
                <a:tc>
                  <a:txBody>
                    <a:bodyPr/>
                    <a:lstStyle/>
                    <a:p>
                      <a:pPr algn="ctr"/>
                      <a:r>
                        <a:rPr lang="en-US" altLang="zh-TW" sz="1050" smtClean="0">
                          <a:solidFill>
                            <a:srgbClr val="000000"/>
                          </a:solidFill>
                        </a:rPr>
                        <a:t>3</a:t>
                      </a:r>
                      <a:endParaRPr lang="zh-TW" altLang="en-US" sz="1050">
                        <a:solidFill>
                          <a:srgbClr val="000000"/>
                        </a:solidFill>
                      </a:endParaRPr>
                    </a:p>
                  </a:txBody>
                  <a:tcPr anchor="ctr"/>
                </a:tc>
                <a:tc>
                  <a:txBody>
                    <a:bodyPr/>
                    <a:lstStyle/>
                    <a:p>
                      <a:pPr algn="ctr"/>
                      <a:r>
                        <a:rPr lang="zh-CN" altLang="zh-TW" sz="1050">
                          <a:solidFill>
                            <a:srgbClr val="000000"/>
                          </a:solidFill>
                          <a:latin typeface="Microsoft JhengHei" panose="020B0604030504040204" pitchFamily="34" charset="-120"/>
                          <a:ea typeface="Microsoft JhengHei" panose="020B0604030504040204" pitchFamily="34" charset="-120"/>
                        </a:rPr>
                        <a:t>堵膜</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050" kern="12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AI</a:t>
                      </a:r>
                      <a:r>
                        <a:rPr lang="zh-CN" altLang="en-US" sz="1050" kern="12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檢測</a:t>
                      </a:r>
                      <a:endParaRPr lang="zh-TW" altLang="en-US" sz="1050" kern="12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txBody>
                  <a:tcPr anchor="ctr"/>
                </a:tc>
                <a:tc>
                  <a:txBody>
                    <a:bodyPr/>
                    <a:lstStyle/>
                    <a:p>
                      <a:pPr marL="0" algn="l" defTabSz="914400" rtl="0" eaLnBrk="1" latinLnBrk="0" hangingPunct="1"/>
                      <a:endParaRPr lang="zh-TW" altLang="en-US" sz="1050" kern="1200">
                        <a:solidFill>
                          <a:srgbClr val="000000"/>
                        </a:solidFill>
                        <a:latin typeface="+mn-lt"/>
                        <a:ea typeface="+mn-ea"/>
                        <a:cs typeface="+mn-cs"/>
                      </a:endParaRPr>
                    </a:p>
                  </a:txBody>
                  <a:tcPr anchor="ctr"/>
                </a:tc>
                <a:tc>
                  <a:txBody>
                    <a:bodyPr/>
                    <a:lstStyle/>
                    <a:p>
                      <a:pPr marL="0" algn="l" defTabSz="914400" rtl="0" eaLnBrk="1" latinLnBrk="0" hangingPunct="1"/>
                      <a:r>
                        <a:rPr lang="zh-CN" altLang="en-US" sz="800" kern="1200" smtClean="0">
                          <a:solidFill>
                            <a:srgbClr val="000000"/>
                          </a:solidFill>
                          <a:latin typeface="Microsoft JhengHei" panose="020B0604030504040204" pitchFamily="34" charset="-120"/>
                          <a:ea typeface="Microsoft JhengHei" panose="020B0604030504040204" pitchFamily="34" charset="-120"/>
                          <a:cs typeface="+mn-cs"/>
                        </a:rPr>
                        <a:t>圖示為膜片堵塞，特征為孔洞位置堵塞。</a:t>
                      </a:r>
                      <a:endParaRPr lang="zh-TW" altLang="en-US" sz="800" kern="1200">
                        <a:solidFill>
                          <a:srgbClr val="000000"/>
                        </a:solidFill>
                        <a:latin typeface="Microsoft JhengHei" panose="020B0604030504040204" pitchFamily="34" charset="-120"/>
                        <a:ea typeface="Microsoft JhengHei" panose="020B0604030504040204" pitchFamily="34" charset="-120"/>
                        <a:cs typeface="+mn-cs"/>
                      </a:endParaRPr>
                    </a:p>
                  </a:txBody>
                  <a:tcPr anchor="ctr"/>
                </a:tc>
                <a:extLst>
                  <a:ext uri="{0D108BD9-81ED-4DB2-BD59-A6C34878D82A}">
                    <a16:rowId xmlns:a16="http://schemas.microsoft.com/office/drawing/2014/main" val="10003"/>
                  </a:ext>
                </a:extLst>
              </a:tr>
            </a:tbl>
          </a:graphicData>
        </a:graphic>
      </p:graphicFrame>
      <p:sp>
        <p:nvSpPr>
          <p:cNvPr id="24" name="圓角矩形 23"/>
          <p:cNvSpPr/>
          <p:nvPr>
            <p:custDataLst>
              <p:tags r:id="rId3"/>
            </p:custDataLst>
          </p:nvPr>
        </p:nvSpPr>
        <p:spPr>
          <a:xfrm>
            <a:off x="179070" y="556260"/>
            <a:ext cx="3570605" cy="288290"/>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nSpc>
                <a:spcPct val="90000"/>
              </a:lnSpc>
              <a:buFont typeface="Wingdings" panose="05000000000000000000" pitchFamily="2" charset="2"/>
              <a:buChar char="Ø"/>
            </a:pPr>
            <a:r>
              <a:rPr lang="zh-TW" altLang="en-US"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SKT</a:t>
            </a:r>
            <a:r>
              <a:rPr lang="en-US" altLang="zh-TW"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E </a:t>
            </a:r>
            <a:r>
              <a:rPr lang="zh-TW" altLang="en-US"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ILM</a:t>
            </a:r>
            <a:r>
              <a:rPr lang="en-US" altLang="zh-TW"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a:t>
            </a:r>
            <a:r>
              <a:rPr lang="zh-CN" altLang="en-US"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貼膜面</a:t>
            </a:r>
            <a:r>
              <a:rPr lang="en-US" altLang="zh-CN"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AI</a:t>
            </a:r>
            <a:r>
              <a:rPr lang="zh-CN" altLang="en-US"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外觀檢測開發實例</a:t>
            </a:r>
            <a:endParaRPr lang="en-US" altLang="zh-CN"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285750" indent="-285750">
              <a:buFont typeface="Wingdings" panose="05000000000000000000" charset="0"/>
              <a:buChar char="l"/>
            </a:pPr>
            <a:endParaRPr lang="zh-CN" altLang="en-US" sz="1400" b="1" dirty="0">
              <a:solidFill>
                <a:srgbClr val="000000"/>
              </a:solidFill>
              <a:latin typeface="Microsoft JhengHei" panose="020B0604030504040204" pitchFamily="34" charset="-120"/>
              <a:ea typeface="宋体" panose="02010600030101010101" pitchFamily="2" charset="-122"/>
              <a:cs typeface="Microsoft JhengHei" panose="020B0604030504040204" pitchFamily="34" charset="-120"/>
            </a:endParaRPr>
          </a:p>
        </p:txBody>
      </p:sp>
      <p:sp>
        <p:nvSpPr>
          <p:cNvPr id="4" name="文本框 3"/>
          <p:cNvSpPr txBox="1"/>
          <p:nvPr/>
        </p:nvSpPr>
        <p:spPr>
          <a:xfrm>
            <a:off x="395605" y="877570"/>
            <a:ext cx="1944370" cy="521970"/>
          </a:xfrm>
          <a:prstGeom prst="rect">
            <a:avLst/>
          </a:prstGeom>
          <a:noFill/>
        </p:spPr>
        <p:txBody>
          <a:bodyPr wrap="square" rtlCol="0">
            <a:spAutoFit/>
          </a:bodyPr>
          <a:lstStyle/>
          <a:p>
            <a:pPr marL="285750" indent="-285750">
              <a:buFont typeface="Wingdings" panose="05000000000000000000" charset="0"/>
              <a:buChar char="l"/>
            </a:pPr>
            <a:r>
              <a:rPr lang="zh-CN" altLang="en-US" sz="1400" b="1" dirty="0">
                <a:solidFill>
                  <a:srgbClr val="000000"/>
                </a:solidFill>
                <a:latin typeface="Microsoft JhengHei" panose="020B0604030504040204" pitchFamily="34" charset="-120"/>
                <a:ea typeface="Microsoft JhengHei" panose="020B0604030504040204" pitchFamily="34" charset="-120"/>
                <a:sym typeface="+mn-ea"/>
              </a:rPr>
              <a:t>案件概述</a:t>
            </a:r>
            <a:endParaRPr lang="zh-CN" altLang="en-US" sz="1400" b="1" dirty="0">
              <a:solidFill>
                <a:srgbClr val="000000"/>
              </a:solidFill>
              <a:latin typeface="Microsoft JhengHei" panose="020B0604030504040204" pitchFamily="34" charset="-120"/>
              <a:ea typeface="Microsoft JhengHei" panose="020B0604030504040204" pitchFamily="34" charset="-120"/>
            </a:endParaRPr>
          </a:p>
          <a:p>
            <a:endParaRPr lang="zh-CN" altLang="en-US" sz="1400">
              <a:ea typeface="Microsoft JhengHei" panose="020B0604030504040204" pitchFamily="34" charset="-120"/>
            </a:endParaRPr>
          </a:p>
        </p:txBody>
      </p:sp>
      <p:pic>
        <p:nvPicPr>
          <p:cNvPr id="5" name="图片 4" descr="111"/>
          <p:cNvPicPr>
            <a:picLocks noChangeAspect="1"/>
          </p:cNvPicPr>
          <p:nvPr>
            <p:custDataLst>
              <p:tags r:id="rId4"/>
            </p:custDataLst>
          </p:nvPr>
        </p:nvPicPr>
        <p:blipFill>
          <a:blip r:embed="rId8"/>
          <a:stretch>
            <a:fillRect/>
          </a:stretch>
        </p:blipFill>
        <p:spPr>
          <a:xfrm>
            <a:off x="5363845" y="2716530"/>
            <a:ext cx="481330" cy="1003300"/>
          </a:xfrm>
          <a:prstGeom prst="rect">
            <a:avLst/>
          </a:prstGeom>
        </p:spPr>
      </p:pic>
      <p:pic>
        <p:nvPicPr>
          <p:cNvPr id="7" name="图片 6" descr="2222"/>
          <p:cNvPicPr>
            <a:picLocks noChangeAspect="1"/>
          </p:cNvPicPr>
          <p:nvPr>
            <p:custDataLst>
              <p:tags r:id="rId5"/>
            </p:custDataLst>
          </p:nvPr>
        </p:nvPicPr>
        <p:blipFill>
          <a:blip r:embed="rId9"/>
          <a:stretch>
            <a:fillRect/>
          </a:stretch>
        </p:blipFill>
        <p:spPr>
          <a:xfrm>
            <a:off x="5219700" y="3940175"/>
            <a:ext cx="944245" cy="846455"/>
          </a:xfrm>
          <a:prstGeom prst="rect">
            <a:avLst/>
          </a:prstGeom>
        </p:spPr>
      </p:pic>
      <p:pic>
        <p:nvPicPr>
          <p:cNvPr id="8" name="图片 7" descr="3333333"/>
          <p:cNvPicPr>
            <a:picLocks noChangeAspect="1"/>
          </p:cNvPicPr>
          <p:nvPr>
            <p:custDataLst>
              <p:tags r:id="rId6"/>
            </p:custDataLst>
          </p:nvPr>
        </p:nvPicPr>
        <p:blipFill>
          <a:blip r:embed="rId10"/>
          <a:stretch>
            <a:fillRect/>
          </a:stretch>
        </p:blipFill>
        <p:spPr>
          <a:xfrm>
            <a:off x="5363845" y="1636395"/>
            <a:ext cx="954405" cy="736600"/>
          </a:xfrm>
          <a:prstGeom prst="rect">
            <a:avLst/>
          </a:prstGeom>
        </p:spPr>
      </p:pic>
      <p:sp>
        <p:nvSpPr>
          <p:cNvPr id="6" name="椭圆 5"/>
          <p:cNvSpPr/>
          <p:nvPr/>
        </p:nvSpPr>
        <p:spPr>
          <a:xfrm>
            <a:off x="5363845" y="3292475"/>
            <a:ext cx="360045" cy="287655"/>
          </a:xfrm>
          <a:prstGeom prst="ellipse">
            <a:avLst/>
          </a:prstGeom>
          <a:noFill/>
          <a:ln>
            <a:solidFill>
              <a:srgbClr val="FF0000"/>
            </a:solidFill>
          </a:ln>
        </p:spPr>
        <p:txBody>
          <a:bodyPr rot="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smtClean="0">
              <a:ln>
                <a:noFill/>
              </a:ln>
              <a:solidFill>
                <a:schemeClr val="tx1"/>
              </a:solidFill>
              <a:effectLst/>
              <a:latin typeface="Microsoft JhengHei" panose="020B0604030504040204" pitchFamily="34" charset="-120"/>
              <a:ea typeface="Microsoft JhengHei" panose="020B0604030504040204" pitchFamily="34" charset="-120"/>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custDataLst>
              <p:tags r:id="rId1"/>
            </p:custDataLst>
          </p:nvPr>
        </p:nvSpPr>
        <p:spPr bwMode="auto">
          <a:xfrm>
            <a:off x="-3175" y="-20638"/>
            <a:ext cx="39989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r>
              <a:rPr lang="zh-CN" altLang="en-US" sz="2000" b="1" dirty="0" smtClean="0">
                <a:solidFill>
                  <a:srgbClr val="000000"/>
                </a:solidFill>
                <a:latin typeface="Microsoft JhengHei" panose="020B0604030504040204" pitchFamily="34" charset="-120"/>
                <a:ea typeface="Microsoft JhengHei" panose="020B0604030504040204" pitchFamily="34" charset="-120"/>
              </a:rPr>
              <a:t>案件實例</a:t>
            </a:r>
            <a:endParaRPr lang="zh-TW" altLang="en-US" sz="2000" b="1" dirty="0">
              <a:solidFill>
                <a:srgbClr val="000000"/>
              </a:solidFill>
              <a:latin typeface="Microsoft JhengHei" panose="020B0604030504040204" pitchFamily="34" charset="-120"/>
              <a:ea typeface="Microsoft JhengHei" panose="020B0604030504040204" pitchFamily="34" charset="-120"/>
            </a:endParaRPr>
          </a:p>
        </p:txBody>
      </p:sp>
      <p:sp>
        <p:nvSpPr>
          <p:cNvPr id="4" name="文本框 3"/>
          <p:cNvSpPr txBox="1"/>
          <p:nvPr>
            <p:custDataLst>
              <p:tags r:id="rId2"/>
            </p:custDataLst>
          </p:nvPr>
        </p:nvSpPr>
        <p:spPr>
          <a:xfrm>
            <a:off x="395605" y="877570"/>
            <a:ext cx="1944370" cy="521970"/>
          </a:xfrm>
          <a:prstGeom prst="rect">
            <a:avLst/>
          </a:prstGeom>
          <a:noFill/>
        </p:spPr>
        <p:txBody>
          <a:bodyPr wrap="square" rtlCol="0">
            <a:spAutoFit/>
          </a:bodyPr>
          <a:lstStyle/>
          <a:p>
            <a:pPr marL="285750" indent="-285750">
              <a:buFont typeface="Wingdings" panose="05000000000000000000" charset="0"/>
              <a:buChar char="l"/>
            </a:pPr>
            <a:r>
              <a:rPr lang="zh-CN" altLang="en-US" sz="1400" b="1" dirty="0">
                <a:solidFill>
                  <a:srgbClr val="000000"/>
                </a:solidFill>
                <a:latin typeface="Microsoft JhengHei" panose="020B0604030504040204" pitchFamily="34" charset="-120"/>
                <a:ea typeface="Microsoft JhengHei" panose="020B0604030504040204" pitchFamily="34" charset="-120"/>
              </a:rPr>
              <a:t>檢測方式</a:t>
            </a:r>
          </a:p>
          <a:p>
            <a:endParaRPr lang="zh-CN" altLang="en-US" sz="1400" b="1" dirty="0">
              <a:solidFill>
                <a:srgbClr val="000000"/>
              </a:solidFill>
              <a:latin typeface="Microsoft JhengHei" panose="020B0604030504040204" pitchFamily="34" charset="-120"/>
              <a:ea typeface="Microsoft JhengHei" panose="020B0604030504040204" pitchFamily="34" charset="-120"/>
            </a:endParaRPr>
          </a:p>
        </p:txBody>
      </p:sp>
      <p:sp>
        <p:nvSpPr>
          <p:cNvPr id="24" name="圓角矩形 23"/>
          <p:cNvSpPr/>
          <p:nvPr>
            <p:custDataLst>
              <p:tags r:id="rId3"/>
            </p:custDataLst>
          </p:nvPr>
        </p:nvSpPr>
        <p:spPr>
          <a:xfrm>
            <a:off x="179070" y="556260"/>
            <a:ext cx="3570605" cy="288290"/>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nSpc>
                <a:spcPct val="90000"/>
              </a:lnSpc>
              <a:buFont typeface="Wingdings" panose="05000000000000000000" pitchFamily="2" charset="2"/>
              <a:buChar char="Ø"/>
            </a:pPr>
            <a:r>
              <a:rPr lang="zh-TW" altLang="en-US"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SKT</a:t>
            </a:r>
            <a:r>
              <a:rPr lang="en-US" altLang="zh-TW"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E </a:t>
            </a:r>
            <a:r>
              <a:rPr lang="zh-TW" altLang="en-US"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ILM</a:t>
            </a:r>
            <a:r>
              <a:rPr lang="en-US" altLang="zh-TW"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a:t>
            </a:r>
            <a:r>
              <a:rPr lang="zh-CN" altLang="en-US"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貼膜面</a:t>
            </a:r>
            <a:r>
              <a:rPr lang="en-US" altLang="zh-CN" sz="1400" b="1" dirty="0">
                <a:solidFill>
                  <a:srgbClr val="000000"/>
                </a:solidFill>
                <a:latin typeface="Microsoft JhengHei" panose="020B0604030504040204" pitchFamily="34" charset="-120"/>
                <a:ea typeface="Microsoft JhengHei" panose="020B0604030504040204" pitchFamily="34" charset="-120"/>
              </a:rPr>
              <a:t>AI</a:t>
            </a:r>
            <a:r>
              <a:rPr lang="zh-CN" altLang="en-US" sz="1400" b="1" dirty="0">
                <a:solidFill>
                  <a:srgbClr val="000000"/>
                </a:solidFill>
                <a:latin typeface="Microsoft JhengHei" panose="020B0604030504040204" pitchFamily="34" charset="-120"/>
                <a:ea typeface="Microsoft JhengHei" panose="020B0604030504040204" pitchFamily="34" charset="-120"/>
              </a:rPr>
              <a:t>外觀檢測開發實例</a:t>
            </a:r>
            <a:endParaRPr lang="en-US" altLang="zh-CN" sz="1400" b="1" dirty="0">
              <a:solidFill>
                <a:srgbClr val="000000"/>
              </a:solidFill>
              <a:latin typeface="Microsoft JhengHei" panose="020B0604030504040204" pitchFamily="34" charset="-120"/>
              <a:ea typeface="Microsoft JhengHei" panose="020B0604030504040204" pitchFamily="34" charset="-120"/>
            </a:endParaRPr>
          </a:p>
          <a:p>
            <a:pPr marL="285750" indent="-285750">
              <a:buFont typeface="Wingdings" panose="05000000000000000000" charset="0"/>
              <a:buChar char="l"/>
            </a:pPr>
            <a:endParaRPr lang="zh-CN" altLang="en-US" sz="1400" b="1" dirty="0">
              <a:solidFill>
                <a:srgbClr val="000000"/>
              </a:solidFill>
              <a:latin typeface="Microsoft JhengHei" panose="020B0604030504040204" pitchFamily="34" charset="-120"/>
              <a:ea typeface="宋体" panose="02010600030101010101" pitchFamily="2" charset="-122"/>
            </a:endParaRPr>
          </a:p>
        </p:txBody>
      </p:sp>
      <p:sp>
        <p:nvSpPr>
          <p:cNvPr id="72" name="流程图: 过程 10"/>
          <p:cNvSpPr/>
          <p:nvPr>
            <p:custDataLst>
              <p:tags r:id="rId4"/>
            </p:custDataLst>
          </p:nvPr>
        </p:nvSpPr>
        <p:spPr>
          <a:xfrm>
            <a:off x="4655185" y="3091815"/>
            <a:ext cx="876935" cy="582295"/>
          </a:xfrm>
          <a:prstGeom prst="flowChartProcess">
            <a:avLst/>
          </a:prstGeom>
          <a:solidFill>
            <a:schemeClr val="bg2"/>
          </a:solidFill>
          <a:ln>
            <a:solidFill>
              <a:srgbClr val="000000"/>
            </a:solidFill>
          </a:ln>
        </p:spPr>
        <p:txBody>
          <a:bodyPr rot="0" vertOverflow="overflow" horzOverflow="overflow" vert="horz" wrap="square" lIns="91440" tIns="45720" rIns="91440" bIns="45720" numCol="1" spcCol="0" rtlCol="0" fromWordArt="0" anchor="ctr" anchorCtr="0" forceAA="0" compatLnSpc="1">
            <a:noAutofit/>
          </a:bodyPr>
          <a:lstStyle/>
          <a:p>
            <a:pPr marL="0" marR="0" indent="0" algn="ctr" defTabSz="914400" rtl="0" eaLnBrk="1" fontAlgn="base" latinLnBrk="0" hangingPunct="1">
              <a:lnSpc>
                <a:spcPct val="90000"/>
              </a:lnSpc>
              <a:spcBef>
                <a:spcPct val="0"/>
              </a:spcBef>
              <a:spcAft>
                <a:spcPct val="0"/>
              </a:spcAft>
              <a:buClrTx/>
              <a:buSzTx/>
              <a:buFontTx/>
              <a:buNone/>
            </a:pPr>
            <a:r>
              <a:rPr kumimoji="1" lang="zh-CN" altLang="en-US" sz="900">
                <a:solidFill>
                  <a:schemeClr val="bg1"/>
                </a:solidFill>
                <a:latin typeface="Microsoft JhengHei" panose="020B0604030504040204" pitchFamily="34" charset="-120"/>
                <a:ea typeface="Microsoft JhengHei" panose="020B0604030504040204" pitchFamily="34" charset="-120"/>
              </a:rPr>
              <a:t>圖</a:t>
            </a:r>
            <a:r>
              <a:rPr kumimoji="1" lang="zh-CN" altLang="en-US" sz="900" smtClean="0">
                <a:solidFill>
                  <a:schemeClr val="bg1"/>
                </a:solidFill>
                <a:latin typeface="Microsoft JhengHei" panose="020B0604030504040204" pitchFamily="34" charset="-120"/>
                <a:ea typeface="Microsoft JhengHei" panose="020B0604030504040204" pitchFamily="34" charset="-120"/>
              </a:rPr>
              <a:t>片後處理</a:t>
            </a:r>
            <a:endParaRPr kumimoji="1" lang="zh-CN" altLang="en-US" sz="900" b="0" i="0" u="none" strike="noStrike" cap="none" normalizeH="0" baseline="0" dirty="0" smtClean="0">
              <a:ln>
                <a:noFill/>
              </a:ln>
              <a:solidFill>
                <a:schemeClr val="bg1"/>
              </a:solidFill>
              <a:effectLst/>
              <a:latin typeface="Microsoft JhengHei" panose="020B0604030504040204" pitchFamily="34" charset="-120"/>
              <a:ea typeface="Microsoft JhengHei" panose="020B0604030504040204" pitchFamily="34" charset="-120"/>
            </a:endParaRPr>
          </a:p>
        </p:txBody>
      </p:sp>
      <p:sp>
        <p:nvSpPr>
          <p:cNvPr id="73" name="流程图: 过程 11"/>
          <p:cNvSpPr/>
          <p:nvPr>
            <p:custDataLst>
              <p:tags r:id="rId5"/>
            </p:custDataLst>
          </p:nvPr>
        </p:nvSpPr>
        <p:spPr>
          <a:xfrm>
            <a:off x="4655185" y="1788160"/>
            <a:ext cx="1007745" cy="628015"/>
          </a:xfrm>
          <a:prstGeom prst="flowChartProcess">
            <a:avLst/>
          </a:prstGeom>
          <a:solidFill>
            <a:schemeClr val="bg2"/>
          </a:solidFill>
          <a:ln>
            <a:solidFill>
              <a:srgbClr val="000000"/>
            </a:solidFill>
          </a:ln>
        </p:spPr>
        <p:txBody>
          <a:bodyPr rot="0" vertOverflow="overflow" horzOverflow="overflow" vert="horz" wrap="square" lIns="91440" tIns="45720" rIns="91440" bIns="45720" numCol="1" spcCol="0" rtlCol="0" fromWordArt="0" anchor="ctr" anchorCtr="0" forceAA="0" compatLnSpc="1">
            <a:noAutofit/>
          </a:bodyPr>
          <a:lstStyle/>
          <a:p>
            <a:pPr marL="0" marR="0" indent="0" algn="ctr" defTabSz="914400" rtl="0" eaLnBrk="1" fontAlgn="base" latinLnBrk="0" hangingPunct="1">
              <a:lnSpc>
                <a:spcPct val="90000"/>
              </a:lnSpc>
              <a:spcBef>
                <a:spcPct val="0"/>
              </a:spcBef>
              <a:spcAft>
                <a:spcPct val="0"/>
              </a:spcAft>
              <a:buClrTx/>
              <a:buSzTx/>
              <a:buFontTx/>
              <a:buNone/>
            </a:pPr>
            <a:r>
              <a:rPr kumimoji="1" lang="zh-CN" altLang="en-US" sz="900" smtClean="0">
                <a:solidFill>
                  <a:schemeClr val="bg1"/>
                </a:solidFill>
                <a:latin typeface="Microsoft JhengHei" panose="020B0604030504040204" pitchFamily="34" charset="-120"/>
                <a:ea typeface="Microsoft JhengHei" panose="020B0604030504040204" pitchFamily="34" charset="-120"/>
                <a:cs typeface="Microsoft JhengHei" panose="020B0604030504040204" pitchFamily="34" charset="-120"/>
              </a:rPr>
              <a:t>截取</a:t>
            </a:r>
            <a:r>
              <a:rPr kumimoji="1" lang="en-US" altLang="zh-CN" sz="900" smtClean="0">
                <a:solidFill>
                  <a:schemeClr val="bg1"/>
                </a:solidFill>
                <a:latin typeface="Microsoft JhengHei" panose="020B0604030504040204" pitchFamily="34" charset="-120"/>
                <a:ea typeface="Microsoft JhengHei" panose="020B0604030504040204" pitchFamily="34" charset="-120"/>
                <a:cs typeface="Microsoft JhengHei" panose="020B0604030504040204" pitchFamily="34" charset="-120"/>
              </a:rPr>
              <a:t>ROI</a:t>
            </a:r>
            <a:endParaRPr kumimoji="1" lang="en-US" altLang="zh-CN" sz="900" b="0" i="0" u="none" strike="noStrike" cap="none" normalizeH="0" baseline="0" dirty="0" smtClean="0">
              <a:ln>
                <a:noFill/>
              </a:ln>
              <a:solidFill>
                <a:schemeClr val="bg1"/>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
        <p:nvSpPr>
          <p:cNvPr id="74" name="流程图: 过程 12"/>
          <p:cNvSpPr/>
          <p:nvPr>
            <p:custDataLst>
              <p:tags r:id="rId6"/>
            </p:custDataLst>
          </p:nvPr>
        </p:nvSpPr>
        <p:spPr>
          <a:xfrm>
            <a:off x="6329680" y="3091815"/>
            <a:ext cx="1076960" cy="585470"/>
          </a:xfrm>
          <a:prstGeom prst="flowChartProcess">
            <a:avLst/>
          </a:prstGeom>
          <a:solidFill>
            <a:schemeClr val="bg2"/>
          </a:solidFill>
          <a:ln>
            <a:solidFill>
              <a:srgbClr val="000000"/>
            </a:solidFill>
          </a:ln>
        </p:spPr>
        <p:txBody>
          <a:bodyPr rot="0" vertOverflow="overflow" horzOverflow="overflow" vert="horz" wrap="square" lIns="91440" tIns="45720" rIns="91440" bIns="45720" numCol="1" spcCol="0" rtlCol="0" fromWordArt="0" anchor="ctr" anchorCtr="0" forceAA="0" compatLnSpc="1">
            <a:noAutofit/>
          </a:bodyPr>
          <a:lstStyle/>
          <a:p>
            <a:pPr marL="0" marR="0" indent="0" algn="ctr" defTabSz="914400" rtl="0" eaLnBrk="1" fontAlgn="base" latinLnBrk="0" hangingPunct="1">
              <a:lnSpc>
                <a:spcPct val="90000"/>
              </a:lnSpc>
              <a:spcBef>
                <a:spcPct val="0"/>
              </a:spcBef>
              <a:spcAft>
                <a:spcPct val="0"/>
              </a:spcAft>
              <a:buClrTx/>
              <a:buSzTx/>
              <a:buFontTx/>
              <a:buNone/>
            </a:pPr>
            <a:r>
              <a:rPr kumimoji="1" lang="en-US" altLang="zh-CN" sz="900" b="0" i="0" u="none" strike="noStrike" cap="none" normalizeH="0" baseline="0" smtClean="0">
                <a:ln>
                  <a:noFill/>
                </a:ln>
                <a:solidFill>
                  <a:schemeClr val="bg1"/>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AI</a:t>
            </a:r>
            <a:r>
              <a:rPr kumimoji="1" lang="zh-CN" altLang="en-US" sz="900">
                <a:solidFill>
                  <a:schemeClr val="bg1"/>
                </a:solidFill>
                <a:latin typeface="Microsoft JhengHei" panose="020B0604030504040204" pitchFamily="34" charset="-120"/>
                <a:ea typeface="Microsoft JhengHei" panose="020B0604030504040204" pitchFamily="34" charset="-120"/>
                <a:cs typeface="Microsoft JhengHei" panose="020B0604030504040204" pitchFamily="34" charset="-120"/>
              </a:rPr>
              <a:t> </a:t>
            </a:r>
            <a:r>
              <a:rPr kumimoji="1" lang="en-US" altLang="zh-CN" sz="900" smtClean="0">
                <a:solidFill>
                  <a:schemeClr val="bg1"/>
                </a:solidFill>
                <a:latin typeface="Microsoft JhengHei" panose="020B0604030504040204" pitchFamily="34" charset="-120"/>
                <a:ea typeface="Microsoft JhengHei" panose="020B0604030504040204" pitchFamily="34" charset="-120"/>
                <a:cs typeface="Microsoft JhengHei" panose="020B0604030504040204" pitchFamily="34" charset="-120"/>
              </a:rPr>
              <a:t>model</a:t>
            </a:r>
            <a:r>
              <a:rPr kumimoji="1" lang="zh-CN" altLang="en-US" sz="900" smtClean="0">
                <a:solidFill>
                  <a:schemeClr val="bg1"/>
                </a:solidFill>
                <a:latin typeface="Microsoft JhengHei" panose="020B0604030504040204" pitchFamily="34" charset="-120"/>
                <a:ea typeface="Microsoft JhengHei" panose="020B0604030504040204" pitchFamily="34" charset="-120"/>
                <a:cs typeface="Microsoft JhengHei" panose="020B0604030504040204" pitchFamily="34" charset="-120"/>
              </a:rPr>
              <a:t>推論</a:t>
            </a:r>
            <a:endParaRPr kumimoji="1" lang="zh-CN" altLang="en-US" sz="900" b="0" i="0" u="none" strike="noStrike" cap="none" normalizeH="0" baseline="0" dirty="0" smtClean="0">
              <a:ln>
                <a:noFill/>
              </a:ln>
              <a:solidFill>
                <a:schemeClr val="bg1"/>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
        <p:nvSpPr>
          <p:cNvPr id="75" name="流程图: 过程 13"/>
          <p:cNvSpPr/>
          <p:nvPr>
            <p:custDataLst>
              <p:tags r:id="rId7"/>
            </p:custDataLst>
          </p:nvPr>
        </p:nvSpPr>
        <p:spPr>
          <a:xfrm>
            <a:off x="6299835" y="1779905"/>
            <a:ext cx="1106170" cy="636270"/>
          </a:xfrm>
          <a:prstGeom prst="flowChartProcess">
            <a:avLst/>
          </a:prstGeom>
          <a:solidFill>
            <a:schemeClr val="bg2"/>
          </a:solidFill>
          <a:ln>
            <a:solidFill>
              <a:srgbClr val="000000"/>
            </a:solidFill>
          </a:ln>
        </p:spPr>
        <p:txBody>
          <a:bodyPr rot="0" vertOverflow="overflow" horzOverflow="overflow" vert="horz" wrap="square" lIns="91440" tIns="45720" rIns="91440" bIns="45720" numCol="1" spcCol="0" rtlCol="0" fromWordArt="0" anchor="ctr" anchorCtr="0" forceAA="0" compatLnSpc="1">
            <a:noAutofit/>
          </a:bodyPr>
          <a:lstStyle/>
          <a:p>
            <a:pPr marL="0" marR="0" indent="0" algn="ctr" defTabSz="914400" rtl="0" eaLnBrk="1" fontAlgn="base" latinLnBrk="0" hangingPunct="1">
              <a:lnSpc>
                <a:spcPct val="90000"/>
              </a:lnSpc>
              <a:spcBef>
                <a:spcPct val="0"/>
              </a:spcBef>
              <a:spcAft>
                <a:spcPct val="0"/>
              </a:spcAft>
              <a:buClrTx/>
              <a:buSzTx/>
              <a:buFontTx/>
              <a:buNone/>
            </a:pPr>
            <a:r>
              <a:rPr kumimoji="1" lang="zh-CN" altLang="en-US" sz="900">
                <a:solidFill>
                  <a:schemeClr val="bg1"/>
                </a:solidFill>
                <a:latin typeface="Microsoft JhengHei" panose="020B0604030504040204" pitchFamily="34" charset="-120"/>
                <a:ea typeface="Microsoft JhengHei" panose="020B0604030504040204" pitchFamily="34" charset="-120"/>
              </a:rPr>
              <a:t>圖</a:t>
            </a:r>
            <a:r>
              <a:rPr kumimoji="1" lang="zh-CN" altLang="en-US" sz="900" smtClean="0">
                <a:solidFill>
                  <a:schemeClr val="bg1"/>
                </a:solidFill>
                <a:latin typeface="Microsoft JhengHei" panose="020B0604030504040204" pitchFamily="34" charset="-120"/>
                <a:ea typeface="Microsoft JhengHei" panose="020B0604030504040204" pitchFamily="34" charset="-120"/>
              </a:rPr>
              <a:t>片前處</a:t>
            </a:r>
            <a:r>
              <a:rPr kumimoji="1" lang="zh-CN" altLang="en-US" sz="900">
                <a:solidFill>
                  <a:schemeClr val="bg1"/>
                </a:solidFill>
                <a:latin typeface="Microsoft JhengHei" panose="020B0604030504040204" pitchFamily="34" charset="-120"/>
                <a:ea typeface="Microsoft JhengHei" panose="020B0604030504040204" pitchFamily="34" charset="-120"/>
              </a:rPr>
              <a:t>理</a:t>
            </a:r>
            <a:endParaRPr kumimoji="1" lang="zh-CN" altLang="en-US" sz="900" b="0" i="0" u="none" strike="noStrike" cap="none" normalizeH="0" baseline="0" dirty="0" smtClean="0">
              <a:ln>
                <a:noFill/>
              </a:ln>
              <a:solidFill>
                <a:schemeClr val="bg1"/>
              </a:solidFill>
              <a:effectLst/>
              <a:latin typeface="Microsoft JhengHei" panose="020B0604030504040204" pitchFamily="34" charset="-120"/>
              <a:ea typeface="Microsoft JhengHei" panose="020B0604030504040204" pitchFamily="34" charset="-120"/>
            </a:endParaRPr>
          </a:p>
        </p:txBody>
      </p:sp>
      <p:sp>
        <p:nvSpPr>
          <p:cNvPr id="76" name="流程图: 过程 15"/>
          <p:cNvSpPr/>
          <p:nvPr>
            <p:custDataLst>
              <p:tags r:id="rId8"/>
            </p:custDataLst>
          </p:nvPr>
        </p:nvSpPr>
        <p:spPr>
          <a:xfrm>
            <a:off x="2843530" y="1779905"/>
            <a:ext cx="1174115" cy="619125"/>
          </a:xfrm>
          <a:prstGeom prst="flowChartProcess">
            <a:avLst/>
          </a:prstGeom>
          <a:solidFill>
            <a:schemeClr val="bg2"/>
          </a:solidFill>
          <a:ln>
            <a:solidFill>
              <a:srgbClr val="000000"/>
            </a:solidFill>
          </a:ln>
        </p:spPr>
        <p:txBody>
          <a:bodyPr rot="0" vertOverflow="overflow" horzOverflow="overflow" vert="horz" wrap="square" lIns="91440" tIns="45720" rIns="91440" bIns="45720" numCol="1" spcCol="0" rtlCol="0" fromWordArt="0" anchor="ctr" anchorCtr="0" forceAA="0" compatLnSpc="1">
            <a:noAutofit/>
          </a:bodyPr>
          <a:lstStyle/>
          <a:p>
            <a:pPr marL="0" marR="0" indent="0" algn="ctr" defTabSz="914400" rtl="0" eaLnBrk="1" fontAlgn="base" latinLnBrk="0" hangingPunct="1">
              <a:lnSpc>
                <a:spcPct val="90000"/>
              </a:lnSpc>
              <a:spcBef>
                <a:spcPct val="0"/>
              </a:spcBef>
              <a:spcAft>
                <a:spcPct val="0"/>
              </a:spcAft>
              <a:buClrTx/>
              <a:buSzTx/>
              <a:buFontTx/>
              <a:buNone/>
            </a:pPr>
            <a:r>
              <a:rPr kumimoji="1" lang="zh-CN" altLang="en-US" sz="900" b="0" i="0" u="none" strike="noStrike" cap="none" normalizeH="0" baseline="0" dirty="0" smtClean="0">
                <a:ln>
                  <a:noFill/>
                </a:ln>
                <a:solidFill>
                  <a:schemeClr val="bg1"/>
                </a:solidFill>
                <a:effectLst/>
                <a:latin typeface="Microsoft JhengHei" panose="020B0604030504040204" pitchFamily="34" charset="-120"/>
                <a:ea typeface="Microsoft JhengHei" panose="020B0604030504040204" pitchFamily="34" charset="-120"/>
              </a:rPr>
              <a:t>定位、裁切</a:t>
            </a:r>
          </a:p>
        </p:txBody>
      </p:sp>
      <p:cxnSp>
        <p:nvCxnSpPr>
          <p:cNvPr id="77" name="直接箭头连接符 31"/>
          <p:cNvCxnSpPr>
            <a:stCxn id="73" idx="3"/>
            <a:endCxn id="75" idx="1"/>
          </p:cNvCxnSpPr>
          <p:nvPr>
            <p:custDataLst>
              <p:tags r:id="rId9"/>
            </p:custDataLst>
          </p:nvPr>
        </p:nvCxnSpPr>
        <p:spPr>
          <a:xfrm flipV="1">
            <a:off x="5662799" y="2098163"/>
            <a:ext cx="636905"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32"/>
          <p:cNvCxnSpPr>
            <a:stCxn id="75" idx="2"/>
            <a:endCxn id="74" idx="0"/>
          </p:cNvCxnSpPr>
          <p:nvPr>
            <p:custDataLst>
              <p:tags r:id="rId10"/>
            </p:custDataLst>
          </p:nvPr>
        </p:nvCxnSpPr>
        <p:spPr>
          <a:xfrm>
            <a:off x="6852736" y="2416298"/>
            <a:ext cx="15240" cy="675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33"/>
          <p:cNvCxnSpPr>
            <a:endCxn id="72" idx="3"/>
          </p:cNvCxnSpPr>
          <p:nvPr>
            <p:custDataLst>
              <p:tags r:id="rId11"/>
            </p:custDataLst>
          </p:nvPr>
        </p:nvCxnSpPr>
        <p:spPr>
          <a:xfrm flipH="1">
            <a:off x="5531881" y="3383403"/>
            <a:ext cx="767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36"/>
          <p:cNvSpPr txBox="1"/>
          <p:nvPr>
            <p:custDataLst>
              <p:tags r:id="rId12"/>
            </p:custDataLst>
          </p:nvPr>
        </p:nvSpPr>
        <p:spPr>
          <a:xfrm>
            <a:off x="3707626" y="3220380"/>
            <a:ext cx="876783" cy="246221"/>
          </a:xfrm>
          <a:prstGeom prst="rect">
            <a:avLst/>
          </a:prstGeom>
          <a:noFill/>
        </p:spPr>
        <p:txBody>
          <a:bodyPr wrap="square" rtlCol="0">
            <a:spAutoFit/>
          </a:bodyPr>
          <a:lstStyle/>
          <a:p>
            <a:pPr algn="ctr"/>
            <a:r>
              <a:rPr lang="zh-CN" altLang="en-US" sz="1000">
                <a:solidFill>
                  <a:srgbClr val="FF0000"/>
                </a:solidFill>
                <a:latin typeface="Microsoft JhengHei" panose="020B0604030504040204" pitchFamily="34" charset="-120"/>
                <a:ea typeface="Microsoft JhengHei" panose="020B0604030504040204" pitchFamily="34" charset="-120"/>
              </a:rPr>
              <a:t>遮</a:t>
            </a:r>
            <a:r>
              <a:rPr lang="zh-CN" altLang="en-US" sz="1000" smtClean="0">
                <a:solidFill>
                  <a:srgbClr val="FF0000"/>
                </a:solidFill>
                <a:latin typeface="Microsoft JhengHei" panose="020B0604030504040204" pitchFamily="34" charset="-120"/>
                <a:ea typeface="Microsoft JhengHei" panose="020B0604030504040204" pitchFamily="34" charset="-120"/>
              </a:rPr>
              <a:t>蓋、過濾</a:t>
            </a:r>
            <a:endParaRPr lang="zh-TW" altLang="en-US" sz="1000">
              <a:solidFill>
                <a:srgbClr val="FF0000"/>
              </a:solidFill>
              <a:latin typeface="Microsoft JhengHei" panose="020B0604030504040204" pitchFamily="34" charset="-120"/>
              <a:ea typeface="Microsoft JhengHei" panose="020B0604030504040204" pitchFamily="34" charset="-120"/>
            </a:endParaRPr>
          </a:p>
        </p:txBody>
      </p:sp>
      <p:cxnSp>
        <p:nvCxnSpPr>
          <p:cNvPr id="82" name="直接箭头连接符 1"/>
          <p:cNvCxnSpPr>
            <a:stCxn id="76" idx="3"/>
            <a:endCxn id="73" idx="1"/>
          </p:cNvCxnSpPr>
          <p:nvPr>
            <p:custDataLst>
              <p:tags r:id="rId13"/>
            </p:custDataLst>
          </p:nvPr>
        </p:nvCxnSpPr>
        <p:spPr>
          <a:xfrm>
            <a:off x="4017514" y="2089908"/>
            <a:ext cx="637540"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1"/>
          <p:cNvCxnSpPr/>
          <p:nvPr>
            <p:custDataLst>
              <p:tags r:id="rId14"/>
            </p:custDataLst>
          </p:nvPr>
        </p:nvCxnSpPr>
        <p:spPr>
          <a:xfrm>
            <a:off x="2279519" y="2040378"/>
            <a:ext cx="5613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 name="圖片 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08090" y="1407044"/>
            <a:ext cx="1771429" cy="1266667"/>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custDataLst>
              <p:tags r:id="rId1"/>
            </p:custDataLst>
          </p:nvPr>
        </p:nvSpPr>
        <p:spPr bwMode="auto">
          <a:xfrm>
            <a:off x="-3175" y="-20638"/>
            <a:ext cx="39989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r>
              <a:rPr lang="zh-CN" altLang="en-US" sz="2000" b="1" dirty="0" smtClean="0">
                <a:solidFill>
                  <a:srgbClr val="000000"/>
                </a:solidFill>
                <a:latin typeface="Microsoft JhengHei" panose="020B0604030504040204" pitchFamily="34" charset="-120"/>
                <a:ea typeface="Microsoft JhengHei" panose="020B0604030504040204" pitchFamily="34" charset="-120"/>
              </a:rPr>
              <a:t>案件實例</a:t>
            </a:r>
            <a:endParaRPr lang="zh-TW" altLang="en-US" sz="2000" b="1" dirty="0">
              <a:solidFill>
                <a:srgbClr val="000000"/>
              </a:solidFill>
              <a:latin typeface="Microsoft JhengHei" panose="020B0604030504040204" pitchFamily="34" charset="-120"/>
              <a:ea typeface="Microsoft JhengHei" panose="020B0604030504040204" pitchFamily="34" charset="-120"/>
            </a:endParaRPr>
          </a:p>
        </p:txBody>
      </p:sp>
      <p:sp>
        <p:nvSpPr>
          <p:cNvPr id="23" name="文本框 37"/>
          <p:cNvSpPr txBox="1"/>
          <p:nvPr>
            <p:custDataLst>
              <p:tags r:id="rId2"/>
            </p:custDataLst>
          </p:nvPr>
        </p:nvSpPr>
        <p:spPr>
          <a:xfrm>
            <a:off x="323215" y="1276350"/>
            <a:ext cx="3067685" cy="892175"/>
          </a:xfrm>
          <a:prstGeom prst="rect">
            <a:avLst/>
          </a:prstGeom>
          <a:noFill/>
        </p:spPr>
        <p:txBody>
          <a:bodyPr wrap="square" rtlCol="0">
            <a:noAutofit/>
          </a:bodyPr>
          <a:lstStyle/>
          <a:p>
            <a:r>
              <a:rPr lang="en-US" altLang="zh-CN"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1</a:t>
            </a:r>
            <a:r>
              <a:rPr lang="zh-CN" altLang="en-US"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、貼膜面膜歪檢測：出現膜歪時，貼膜面會出現多處漏鐵的情況，若將漏鐵區域全部使用</a:t>
            </a:r>
            <a:r>
              <a:rPr lang="en-US" altLang="zh-CN"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labelme</a:t>
            </a:r>
            <a:r>
              <a:rPr lang="zh-CN" altLang="en-US"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標註的話模型過殺很嚴重，進過多張樣品進行對比，挑選出膜歪時漏鐵最明顯的區域進行標註訓練模型。</a:t>
            </a:r>
          </a:p>
        </p:txBody>
      </p:sp>
      <p:sp>
        <p:nvSpPr>
          <p:cNvPr id="27" name="文本框 42"/>
          <p:cNvSpPr txBox="1"/>
          <p:nvPr>
            <p:custDataLst>
              <p:tags r:id="rId3"/>
            </p:custDataLst>
          </p:nvPr>
        </p:nvSpPr>
        <p:spPr>
          <a:xfrm>
            <a:off x="4859457" y="1060450"/>
            <a:ext cx="3048000" cy="398780"/>
          </a:xfrm>
          <a:prstGeom prst="rect">
            <a:avLst/>
          </a:prstGeom>
          <a:noFill/>
        </p:spPr>
        <p:txBody>
          <a:bodyPr wrap="square" rtlCol="0">
            <a:spAutoFit/>
          </a:bodyPr>
          <a:lstStyle/>
          <a:p>
            <a:r>
              <a:rPr lang="en-US" altLang="zh-CN"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2</a:t>
            </a:r>
            <a:r>
              <a:rPr lang="zh-CN" altLang="en-US"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、貼膜面劃傷檢測：</a:t>
            </a:r>
            <a:r>
              <a:rPr lang="zh-CN" altLang="en-US"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使用</a:t>
            </a:r>
            <a:r>
              <a:rPr lang="en-US" altLang="zh-CN"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labelme</a:t>
            </a:r>
            <a:r>
              <a:rPr lang="zh-CN" altLang="en-US"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對劃傷瑕疵進行標註然後訓練模型。</a:t>
            </a:r>
            <a:endParaRPr lang="en-US" altLang="zh-CN"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
        <p:nvSpPr>
          <p:cNvPr id="29" name="文本框 46"/>
          <p:cNvSpPr txBox="1"/>
          <p:nvPr>
            <p:custDataLst>
              <p:tags r:id="rId4"/>
            </p:custDataLst>
          </p:nvPr>
        </p:nvSpPr>
        <p:spPr>
          <a:xfrm>
            <a:off x="4788198" y="2644087"/>
            <a:ext cx="3048000" cy="860425"/>
          </a:xfrm>
          <a:prstGeom prst="rect">
            <a:avLst/>
          </a:prstGeom>
          <a:noFill/>
        </p:spPr>
        <p:txBody>
          <a:bodyPr wrap="square" rtlCol="0">
            <a:spAutoFit/>
          </a:bodyPr>
          <a:lstStyle/>
          <a:p>
            <a:r>
              <a:rPr lang="en-US" altLang="zh-CN"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3</a:t>
            </a:r>
            <a:r>
              <a:rPr lang="zh-CN" altLang="en-US"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lang="zh-CN"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貼膜面堵膜檢測</a:t>
            </a:r>
            <a:r>
              <a:rPr lang="zh-CN" altLang="en-US" sz="10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：貼膜面的孔洞出現堵膜時，堵住的孔洞有明顯邊界，所以</a:t>
            </a:r>
            <a:r>
              <a:rPr lang="zh-CN" altLang="en-US"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使用</a:t>
            </a:r>
            <a:r>
              <a:rPr lang="en-US" altLang="zh-CN"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labelme</a:t>
            </a:r>
            <a:r>
              <a:rPr lang="zh-CN" altLang="en-US"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對邊界進行標註然後訓練模型。</a:t>
            </a:r>
            <a:endParaRPr lang="en-US" altLang="zh-CN"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endParaRPr lang="en-US" altLang="zh-CN" sz="10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endParaRPr lang="en-US" altLang="zh-CN" sz="100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Wingdings" panose="05000000000000000000" pitchFamily="2" charset="2"/>
            </a:endParaRPr>
          </a:p>
        </p:txBody>
      </p:sp>
      <p:sp>
        <p:nvSpPr>
          <p:cNvPr id="4" name="文本框 3"/>
          <p:cNvSpPr txBox="1"/>
          <p:nvPr>
            <p:custDataLst>
              <p:tags r:id="rId5"/>
            </p:custDataLst>
          </p:nvPr>
        </p:nvSpPr>
        <p:spPr>
          <a:xfrm>
            <a:off x="395605" y="877570"/>
            <a:ext cx="1944370" cy="521970"/>
          </a:xfrm>
          <a:prstGeom prst="rect">
            <a:avLst/>
          </a:prstGeom>
          <a:noFill/>
        </p:spPr>
        <p:txBody>
          <a:bodyPr wrap="square" rtlCol="0">
            <a:spAutoFit/>
          </a:bodyPr>
          <a:lstStyle/>
          <a:p>
            <a:pPr marL="285750" indent="-285750">
              <a:buFont typeface="Wingdings" panose="05000000000000000000" charset="0"/>
              <a:buChar char="l"/>
            </a:pPr>
            <a:r>
              <a:rPr lang="zh-CN" altLang="en-US" sz="1400" b="1" dirty="0">
                <a:solidFill>
                  <a:srgbClr val="000000"/>
                </a:solidFill>
                <a:latin typeface="Microsoft JhengHei" panose="020B0604030504040204" pitchFamily="34" charset="-120"/>
                <a:ea typeface="Microsoft JhengHei" panose="020B0604030504040204" pitchFamily="34" charset="-120"/>
              </a:rPr>
              <a:t>檢測方式</a:t>
            </a:r>
          </a:p>
          <a:p>
            <a:endParaRPr lang="zh-CN" altLang="en-US" sz="1400">
              <a:ea typeface="Microsoft JhengHei" panose="020B0604030504040204" pitchFamily="34" charset="-120"/>
            </a:endParaRPr>
          </a:p>
        </p:txBody>
      </p:sp>
      <p:sp>
        <p:nvSpPr>
          <p:cNvPr id="3" name="圓角矩形 23"/>
          <p:cNvSpPr/>
          <p:nvPr>
            <p:custDataLst>
              <p:tags r:id="rId6"/>
            </p:custDataLst>
          </p:nvPr>
        </p:nvSpPr>
        <p:spPr>
          <a:xfrm>
            <a:off x="179070" y="556260"/>
            <a:ext cx="3570605" cy="288290"/>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nSpc>
                <a:spcPct val="90000"/>
              </a:lnSpc>
              <a:buFont typeface="Wingdings" panose="05000000000000000000" pitchFamily="2" charset="2"/>
              <a:buChar char="Ø"/>
            </a:pPr>
            <a:r>
              <a:rPr lang="zh-TW" altLang="en-US"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SKT</a:t>
            </a:r>
            <a:r>
              <a:rPr lang="en-US" altLang="zh-TW"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E </a:t>
            </a:r>
            <a:r>
              <a:rPr lang="zh-TW" altLang="en-US"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ILM</a:t>
            </a:r>
            <a:r>
              <a:rPr lang="en-US" altLang="zh-TW"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a:t>
            </a:r>
            <a:r>
              <a:rPr lang="zh-CN" altLang="en-US"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貼膜面</a:t>
            </a:r>
            <a:r>
              <a:rPr lang="en-US" altLang="zh-CN" sz="1400" b="1" dirty="0">
                <a:solidFill>
                  <a:srgbClr val="000000"/>
                </a:solidFill>
                <a:latin typeface="Microsoft JhengHei" panose="020B0604030504040204" pitchFamily="34" charset="-120"/>
                <a:ea typeface="Microsoft JhengHei" panose="020B0604030504040204" pitchFamily="34" charset="-120"/>
              </a:rPr>
              <a:t>AI</a:t>
            </a:r>
            <a:r>
              <a:rPr lang="zh-CN" altLang="en-US" sz="1400" b="1" dirty="0">
                <a:solidFill>
                  <a:srgbClr val="000000"/>
                </a:solidFill>
                <a:latin typeface="Microsoft JhengHei" panose="020B0604030504040204" pitchFamily="34" charset="-120"/>
                <a:ea typeface="Microsoft JhengHei" panose="020B0604030504040204" pitchFamily="34" charset="-120"/>
              </a:rPr>
              <a:t>外觀檢測開發實例</a:t>
            </a:r>
            <a:endParaRPr lang="en-US" altLang="zh-CN" sz="1400" b="1" dirty="0">
              <a:solidFill>
                <a:srgbClr val="000000"/>
              </a:solidFill>
              <a:latin typeface="Microsoft JhengHei" panose="020B0604030504040204" pitchFamily="34" charset="-120"/>
              <a:ea typeface="Microsoft JhengHei" panose="020B0604030504040204" pitchFamily="34" charset="-120"/>
            </a:endParaRPr>
          </a:p>
          <a:p>
            <a:pPr marL="285750" indent="-285750">
              <a:buFont typeface="Wingdings" panose="05000000000000000000" charset="0"/>
              <a:buChar char="l"/>
            </a:pPr>
            <a:endParaRPr lang="zh-CN" altLang="en-US" sz="1400" b="1" dirty="0">
              <a:solidFill>
                <a:srgbClr val="000000"/>
              </a:solidFill>
              <a:latin typeface="Microsoft JhengHei" panose="020B0604030504040204" pitchFamily="34" charset="-120"/>
              <a:ea typeface="宋体" panose="02010600030101010101" pitchFamily="2" charset="-122"/>
            </a:endParaRPr>
          </a:p>
        </p:txBody>
      </p:sp>
      <p:pic>
        <p:nvPicPr>
          <p:cNvPr id="5" name="圖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3850" y="1944336"/>
            <a:ext cx="2647619" cy="2866667"/>
          </a:xfrm>
          <a:prstGeom prst="rect">
            <a:avLst/>
          </a:prstGeom>
        </p:spPr>
      </p:pic>
      <p:pic>
        <p:nvPicPr>
          <p:cNvPr id="6" name="圖片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0507" y="1453291"/>
            <a:ext cx="3914286" cy="1142857"/>
          </a:xfrm>
          <a:prstGeom prst="rect">
            <a:avLst/>
          </a:prstGeom>
        </p:spPr>
      </p:pic>
      <p:pic>
        <p:nvPicPr>
          <p:cNvPr id="7" name="圖片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72000" y="3220616"/>
            <a:ext cx="4323809" cy="1333333"/>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175" y="-20638"/>
            <a:ext cx="39989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r>
              <a:rPr lang="zh-CN" altLang="en-US" sz="2000" b="1" dirty="0" smtClean="0">
                <a:solidFill>
                  <a:srgbClr val="000000"/>
                </a:solidFill>
                <a:latin typeface="Microsoft JhengHei" panose="020B0604030504040204" pitchFamily="34" charset="-120"/>
                <a:ea typeface="Microsoft JhengHei" panose="020B0604030504040204" pitchFamily="34" charset="-120"/>
              </a:rPr>
              <a:t>案件實例</a:t>
            </a:r>
            <a:endParaRPr lang="zh-TW" altLang="en-US" sz="2000" b="1" dirty="0">
              <a:solidFill>
                <a:srgbClr val="000000"/>
              </a:solidFill>
              <a:latin typeface="Microsoft JhengHei" panose="020B0604030504040204" pitchFamily="34" charset="-120"/>
              <a:ea typeface="Microsoft JhengHei" panose="020B0604030504040204" pitchFamily="34" charset="-120"/>
            </a:endParaRPr>
          </a:p>
        </p:txBody>
      </p:sp>
      <p:sp>
        <p:nvSpPr>
          <p:cNvPr id="8" name="圆角矩形 7"/>
          <p:cNvSpPr/>
          <p:nvPr/>
        </p:nvSpPr>
        <p:spPr bwMode="auto">
          <a:xfrm>
            <a:off x="107097" y="1348155"/>
            <a:ext cx="8784976" cy="3528391"/>
          </a:xfrm>
          <a:prstGeom prst="roundRect">
            <a:avLst>
              <a:gd name="adj" fmla="val 9014"/>
            </a:avLst>
          </a:prstGeom>
          <a:noFill/>
          <a:ln w="12700" cap="flat" cmpd="sng" algn="ctr">
            <a:solidFill>
              <a:schemeClr val="bg2"/>
            </a:solidFill>
            <a:prstDash val="dash"/>
            <a:round/>
            <a:headEnd type="none" w="med" len="med"/>
            <a:tailEnd type="triangl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24" name="圓角矩形 23"/>
          <p:cNvSpPr/>
          <p:nvPr/>
        </p:nvSpPr>
        <p:spPr>
          <a:xfrm>
            <a:off x="107315" y="515620"/>
            <a:ext cx="3570605" cy="288290"/>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nSpc>
                <a:spcPct val="90000"/>
              </a:lnSpc>
              <a:buFont typeface="Wingdings" panose="05000000000000000000" pitchFamily="2" charset="2"/>
              <a:buChar char="Ø"/>
            </a:pPr>
            <a:r>
              <a:rPr lang="en-US" altLang="zh-CN"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AM5 </a:t>
            </a:r>
            <a:r>
              <a:rPr lang="zh-CN" altLang="en-US"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端子面</a:t>
            </a:r>
            <a:r>
              <a:rPr lang="en-US" altLang="zh-CN"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AI</a:t>
            </a:r>
            <a:r>
              <a:rPr lang="zh-CN" altLang="en-US"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外觀檢測維護實例</a:t>
            </a:r>
            <a:endParaRPr lang="en-US" altLang="zh-CN"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285750" indent="-285750">
              <a:buFont typeface="Wingdings" panose="05000000000000000000" pitchFamily="2" charset="2"/>
              <a:buChar char="Ø"/>
            </a:pPr>
            <a:endParaRPr lang="en-US" altLang="zh-CN"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
        <p:nvSpPr>
          <p:cNvPr id="60" name="文本框 59"/>
          <p:cNvSpPr txBox="1"/>
          <p:nvPr>
            <p:custDataLst>
              <p:tags r:id="rId1"/>
            </p:custDataLst>
          </p:nvPr>
        </p:nvSpPr>
        <p:spPr>
          <a:xfrm>
            <a:off x="395605" y="826135"/>
            <a:ext cx="8301355" cy="614045"/>
          </a:xfrm>
          <a:prstGeom prst="rect">
            <a:avLst/>
          </a:prstGeom>
          <a:noFill/>
        </p:spPr>
        <p:txBody>
          <a:bodyPr wrap="square" rtlCol="0">
            <a:spAutoFit/>
          </a:bodyPr>
          <a:lstStyle/>
          <a:p>
            <a:pPr marL="285750" indent="-285750">
              <a:buFont typeface="Wingdings" panose="05000000000000000000" charset="0"/>
              <a:buChar char="l"/>
            </a:pPr>
            <a:r>
              <a:rPr lang="zh-CN" altLang="en-US" sz="1400" b="1" dirty="0">
                <a:solidFill>
                  <a:srgbClr val="000000"/>
                </a:solidFill>
                <a:latin typeface="Microsoft JhengHei" panose="020B0604030504040204" pitchFamily="34" charset="-120"/>
                <a:ea typeface="Microsoft JhengHei" panose="020B0604030504040204" pitchFamily="34" charset="-120"/>
              </a:rPr>
              <a:t>凸台歪斜斷裂處理</a:t>
            </a:r>
          </a:p>
          <a:p>
            <a:pPr marL="0" indent="0">
              <a:buFont typeface="Wingdings" panose="05000000000000000000" charset="0"/>
              <a:buNone/>
            </a:pPr>
            <a:r>
              <a:rPr lang="zh-CN" altLang="en-US" sz="1000" b="1" dirty="0">
                <a:solidFill>
                  <a:srgbClr val="000000"/>
                </a:solidFill>
                <a:latin typeface="Microsoft JhengHei" panose="020B0604030504040204" pitchFamily="34" charset="-120"/>
                <a:ea typeface="Microsoft JhengHei" panose="020B0604030504040204" pitchFamily="34" charset="-120"/>
              </a:rPr>
              <a:t>注</a:t>
            </a:r>
            <a:r>
              <a:rPr lang="en-US" altLang="zh-CN" sz="1000" b="1" dirty="0">
                <a:solidFill>
                  <a:srgbClr val="000000"/>
                </a:solidFill>
                <a:latin typeface="Microsoft JhengHei" panose="020B0604030504040204" pitchFamily="34" charset="-120"/>
                <a:ea typeface="Microsoft JhengHei" panose="020B0604030504040204" pitchFamily="34" charset="-120"/>
              </a:rPr>
              <a:t>:</a:t>
            </a:r>
            <a:r>
              <a:rPr lang="zh-CN" altLang="en-US" sz="1000" b="1" dirty="0">
                <a:solidFill>
                  <a:srgbClr val="000000"/>
                </a:solidFill>
                <a:latin typeface="Microsoft JhengHei" panose="020B0604030504040204" pitchFamily="34" charset="-120"/>
                <a:ea typeface="Microsoft JhengHei" panose="020B0604030504040204" pitchFamily="34" charset="-120"/>
              </a:rPr>
              <a:t>出現過殺、漏檢的樣品，需要對圖片進行不同的前處理后加入到訓練集中，對模型進行優化。</a:t>
            </a:r>
          </a:p>
          <a:p>
            <a:endParaRPr lang="zh-CN" altLang="en-US" sz="1000" b="1" dirty="0">
              <a:solidFill>
                <a:srgbClr val="000000"/>
              </a:solidFill>
              <a:latin typeface="Microsoft JhengHei" panose="020B0604030504040204" pitchFamily="34" charset="-120"/>
              <a:ea typeface="Microsoft JhengHei" panose="020B0604030504040204" pitchFamily="34"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04" y="1477875"/>
            <a:ext cx="8704762" cy="1419048"/>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72" y="3124041"/>
            <a:ext cx="8432855" cy="1394770"/>
          </a:xfrm>
          <a:prstGeom prst="rect">
            <a:avLst/>
          </a:prstGeom>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3175" y="-20638"/>
            <a:ext cx="39989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r>
              <a:rPr lang="zh-CN" altLang="en-US" sz="2000" b="1" dirty="0" smtClean="0">
                <a:solidFill>
                  <a:srgbClr val="000000"/>
                </a:solidFill>
                <a:latin typeface="Microsoft JhengHei" panose="020B0604030504040204" pitchFamily="34" charset="-120"/>
                <a:ea typeface="Microsoft JhengHei" panose="020B0604030504040204" pitchFamily="34" charset="-120"/>
              </a:rPr>
              <a:t>案件實例</a:t>
            </a:r>
            <a:endParaRPr lang="zh-TW" altLang="en-US" sz="2000" b="1" dirty="0">
              <a:solidFill>
                <a:srgbClr val="000000"/>
              </a:solidFill>
              <a:latin typeface="Microsoft JhengHei" panose="020B0604030504040204" pitchFamily="34" charset="-120"/>
              <a:ea typeface="Microsoft JhengHei" panose="020B0604030504040204" pitchFamily="34" charset="-120"/>
            </a:endParaRPr>
          </a:p>
        </p:txBody>
      </p:sp>
      <p:sp>
        <p:nvSpPr>
          <p:cNvPr id="24" name="圓角矩形 23"/>
          <p:cNvSpPr/>
          <p:nvPr>
            <p:custDataLst>
              <p:tags r:id="rId1"/>
            </p:custDataLst>
          </p:nvPr>
        </p:nvSpPr>
        <p:spPr>
          <a:xfrm>
            <a:off x="107315" y="515620"/>
            <a:ext cx="3570605" cy="288290"/>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nSpc>
                <a:spcPct val="90000"/>
              </a:lnSpc>
              <a:buFont typeface="Wingdings" panose="05000000000000000000" pitchFamily="2" charset="2"/>
              <a:buChar char="Ø"/>
            </a:pPr>
            <a:r>
              <a:rPr lang="zh-TW" altLang="en-US"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SKT</a:t>
            </a:r>
            <a:r>
              <a:rPr lang="en-US" altLang="zh-TW"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a:t>
            </a:r>
            <a:r>
              <a:rPr lang="zh-TW" altLang="en-US"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P4</a:t>
            </a:r>
            <a:r>
              <a:rPr lang="en-US" altLang="zh-TW"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a:t>
            </a:r>
            <a:r>
              <a:rPr lang="zh-TW" altLang="en-US" sz="1400" b="1"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ILM</a:t>
            </a:r>
            <a:r>
              <a:rPr lang="en-US" altLang="zh-TW" sz="14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a:t>
            </a:r>
            <a:r>
              <a:rPr lang="en-US" altLang="zh-CN"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AI</a:t>
            </a:r>
            <a:r>
              <a:rPr lang="zh-CN" altLang="en-US"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外觀檢測開發實例</a:t>
            </a:r>
            <a:endParaRPr lang="en-US" altLang="zh-CN"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285750" indent="-285750">
              <a:buFont typeface="Wingdings" panose="05000000000000000000" pitchFamily="2" charset="2"/>
              <a:buChar char="Ø"/>
            </a:pPr>
            <a:endParaRPr lang="en-US" altLang="zh-CN"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
        <p:nvSpPr>
          <p:cNvPr id="60" name="文本框 59"/>
          <p:cNvSpPr txBox="1"/>
          <p:nvPr>
            <p:custDataLst>
              <p:tags r:id="rId2"/>
            </p:custDataLst>
          </p:nvPr>
        </p:nvSpPr>
        <p:spPr>
          <a:xfrm>
            <a:off x="395605" y="877570"/>
            <a:ext cx="2343150" cy="306705"/>
          </a:xfrm>
          <a:prstGeom prst="rect">
            <a:avLst/>
          </a:prstGeom>
          <a:noFill/>
        </p:spPr>
        <p:txBody>
          <a:bodyPr wrap="square" rtlCol="0">
            <a:spAutoFit/>
          </a:bodyPr>
          <a:lstStyle/>
          <a:p>
            <a:pPr marL="285750" indent="-285750">
              <a:buFont typeface="Wingdings" panose="05000000000000000000" charset="0"/>
              <a:buChar char="l"/>
            </a:pPr>
            <a:r>
              <a:rPr lang="en-US" altLang="zh-CN"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Nut</a:t>
            </a:r>
            <a:r>
              <a:rPr lang="zh-CN" altLang="en-US" sz="1400" b="1"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裝歪漏檢優化處理</a:t>
            </a:r>
          </a:p>
        </p:txBody>
      </p:sp>
      <p:sp>
        <p:nvSpPr>
          <p:cNvPr id="8" name="圆角矩形 7"/>
          <p:cNvSpPr/>
          <p:nvPr>
            <p:custDataLst>
              <p:tags r:id="rId3"/>
            </p:custDataLst>
          </p:nvPr>
        </p:nvSpPr>
        <p:spPr bwMode="auto">
          <a:xfrm>
            <a:off x="103287" y="1276400"/>
            <a:ext cx="8784976" cy="3528391"/>
          </a:xfrm>
          <a:prstGeom prst="roundRect">
            <a:avLst>
              <a:gd name="adj" fmla="val 9014"/>
            </a:avLst>
          </a:prstGeom>
          <a:noFill/>
          <a:ln w="12700" cap="flat" cmpd="sng" algn="ctr">
            <a:solidFill>
              <a:schemeClr val="bg2"/>
            </a:solidFill>
            <a:prstDash val="dash"/>
            <a:round/>
            <a:headEnd type="none" w="med" len="med"/>
            <a:tailEnd type="triangl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4" name="矩形 3"/>
          <p:cNvSpPr/>
          <p:nvPr>
            <p:custDataLst>
              <p:tags r:id="rId4"/>
            </p:custDataLst>
          </p:nvPr>
        </p:nvSpPr>
        <p:spPr>
          <a:xfrm>
            <a:off x="467360" y="1348105"/>
            <a:ext cx="7340600" cy="75438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171450" marR="0" indent="-171450" defTabSz="914400" rtl="0" eaLnBrk="1" fontAlgn="base" latinLnBrk="0" hangingPunct="1">
              <a:lnSpc>
                <a:spcPct val="100000"/>
              </a:lnSpc>
              <a:spcBef>
                <a:spcPct val="0"/>
              </a:spcBef>
              <a:spcAft>
                <a:spcPct val="0"/>
              </a:spcAft>
              <a:buClrTx/>
              <a:buSzTx/>
              <a:buFont typeface="Wingdings" panose="05000000000000000000" charset="0"/>
              <a:buChar char="Ø"/>
            </a:pPr>
            <a:r>
              <a:rPr kumimoji="1" lang="zh-CN" altLang="en-US" sz="1200" b="0" i="0" u="none" strike="noStrike" cap="none" normalizeH="0" baseline="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針對</a:t>
            </a:r>
            <a:r>
              <a:rPr kumimoji="1" lang="en-US" altLang="zh-CN" sz="1200" b="0" i="0" u="none" strike="noStrike" cap="none" normalizeH="0" baseline="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Nut</a:t>
            </a:r>
            <a:r>
              <a:rPr kumimoji="1" lang="zh-CN" altLang="en-US" sz="1200" b="0" i="0" u="none" strike="noStrike" cap="none" normalizeH="0" baseline="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裝歪漏檢問題優化方案：新增對</a:t>
            </a:r>
            <a:r>
              <a:rPr kumimoji="1" lang="en-US" altLang="zh-CN" sz="1200" b="0" i="0" u="none" strike="noStrike" cap="none" normalizeH="0" baseline="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Nut</a:t>
            </a:r>
            <a:r>
              <a:rPr kumimoji="1" lang="zh-CN" altLang="en-US" sz="1200" b="0" i="0" u="none" strike="noStrike" cap="none" normalizeH="0" baseline="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裝歪的檢測，因為</a:t>
            </a:r>
            <a:r>
              <a:rPr kumimoji="1" lang="en-US" altLang="zh-CN" sz="1200" b="0" i="0" u="none" strike="noStrike" cap="none" normalizeH="0" baseline="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OK</a:t>
            </a:r>
            <a:r>
              <a:rPr kumimoji="1" lang="zh-CN" altLang="en-US" sz="1200" b="0" i="0" u="none" strike="noStrike" cap="none" normalizeH="0" baseline="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與</a:t>
            </a:r>
            <a:r>
              <a:rPr kumimoji="1" lang="en-US" altLang="zh-CN" sz="1200" b="0" i="0" u="none" strike="noStrike" cap="none" normalizeH="0" baseline="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NG</a:t>
            </a:r>
            <a:r>
              <a:rPr kumimoji="1" lang="zh-CN" altLang="en-US" sz="1200" b="0" i="0" u="none" strike="noStrike" cap="none" normalizeH="0" baseline="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的差異是一種總體的形態差異，難以標註，故採用傳統的檢測方法，對框選區域進行一系列的處理，具體如下圖所示</a:t>
            </a:r>
            <a:r>
              <a:rPr kumimoji="1" lang="en-US" altLang="zh-CN" sz="1200" b="0" i="0" u="none" strike="noStrike" cap="none" normalizeH="0" baseline="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a:t>
            </a:r>
          </a:p>
        </p:txBody>
      </p:sp>
      <p:pic>
        <p:nvPicPr>
          <p:cNvPr id="9" name="图片 8" descr="捕获"/>
          <p:cNvPicPr>
            <a:picLocks noChangeAspect="1"/>
          </p:cNvPicPr>
          <p:nvPr/>
        </p:nvPicPr>
        <p:blipFill>
          <a:blip r:embed="rId12"/>
          <a:stretch>
            <a:fillRect/>
          </a:stretch>
        </p:blipFill>
        <p:spPr>
          <a:xfrm>
            <a:off x="179070" y="2088515"/>
            <a:ext cx="982345" cy="1511935"/>
          </a:xfrm>
          <a:prstGeom prst="rect">
            <a:avLst/>
          </a:prstGeom>
        </p:spPr>
      </p:pic>
      <p:pic>
        <p:nvPicPr>
          <p:cNvPr id="11" name="图片 10" descr="捕2获"/>
          <p:cNvPicPr>
            <a:picLocks noChangeAspect="1"/>
          </p:cNvPicPr>
          <p:nvPr/>
        </p:nvPicPr>
        <p:blipFill>
          <a:blip r:embed="rId13"/>
          <a:stretch>
            <a:fillRect/>
          </a:stretch>
        </p:blipFill>
        <p:spPr>
          <a:xfrm>
            <a:off x="4695190" y="2102485"/>
            <a:ext cx="975360" cy="1497965"/>
          </a:xfrm>
          <a:prstGeom prst="rect">
            <a:avLst/>
          </a:prstGeom>
        </p:spPr>
      </p:pic>
      <p:pic>
        <p:nvPicPr>
          <p:cNvPr id="17" name="图片 16" descr="捕获4"/>
          <p:cNvPicPr>
            <a:picLocks noChangeAspect="1"/>
          </p:cNvPicPr>
          <p:nvPr/>
        </p:nvPicPr>
        <p:blipFill>
          <a:blip r:embed="rId14"/>
          <a:stretch>
            <a:fillRect/>
          </a:stretch>
        </p:blipFill>
        <p:spPr>
          <a:xfrm>
            <a:off x="1781810" y="2068195"/>
            <a:ext cx="982345" cy="1511935"/>
          </a:xfrm>
          <a:prstGeom prst="rect">
            <a:avLst/>
          </a:prstGeom>
        </p:spPr>
      </p:pic>
      <p:sp>
        <p:nvSpPr>
          <p:cNvPr id="29" name="向右箭號 134"/>
          <p:cNvSpPr/>
          <p:nvPr>
            <p:custDataLst>
              <p:tags r:id="rId5"/>
            </p:custDataLst>
          </p:nvPr>
        </p:nvSpPr>
        <p:spPr>
          <a:xfrm flipV="1">
            <a:off x="1187450" y="2338705"/>
            <a:ext cx="546735" cy="175895"/>
          </a:xfrm>
          <a:prstGeom prst="rightArrow">
            <a:avLst/>
          </a:prstGeom>
          <a:solidFill>
            <a:schemeClr val="bg1"/>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bg1"/>
              </a:solidFill>
              <a:effectLst/>
              <a:latin typeface="Times New Roman" panose="02020603050405020304" pitchFamily="18" charset="0"/>
              <a:ea typeface="PMingLiU" panose="02020500000000000000" pitchFamily="18" charset="-120"/>
            </a:endParaRPr>
          </a:p>
        </p:txBody>
      </p:sp>
      <p:sp>
        <p:nvSpPr>
          <p:cNvPr id="18" name="文本框 17"/>
          <p:cNvSpPr txBox="1"/>
          <p:nvPr/>
        </p:nvSpPr>
        <p:spPr>
          <a:xfrm>
            <a:off x="1161415" y="2088515"/>
            <a:ext cx="1339850" cy="299720"/>
          </a:xfrm>
          <a:prstGeom prst="rect">
            <a:avLst/>
          </a:prstGeom>
          <a:noFill/>
        </p:spPr>
        <p:txBody>
          <a:bodyPr wrap="square" rtlCol="0">
            <a:noAutofit/>
          </a:bodyPr>
          <a:lstStyle/>
          <a:p>
            <a:r>
              <a:rPr lang="zh-CN" altLang="en-US" sz="1000">
                <a:solidFill>
                  <a:srgbClr val="000000"/>
                </a:solidFill>
                <a:latin typeface="Microsoft JhengHei" panose="020B0604030504040204" pitchFamily="34" charset="-120"/>
                <a:ea typeface="Microsoft JhengHei" panose="020B0604030504040204" pitchFamily="34" charset="-120"/>
              </a:rPr>
              <a:t>二值化</a:t>
            </a:r>
          </a:p>
        </p:txBody>
      </p:sp>
      <p:sp>
        <p:nvSpPr>
          <p:cNvPr id="21" name="向右箭號 134"/>
          <p:cNvSpPr/>
          <p:nvPr>
            <p:custDataLst>
              <p:tags r:id="rId6"/>
            </p:custDataLst>
          </p:nvPr>
        </p:nvSpPr>
        <p:spPr>
          <a:xfrm flipV="1">
            <a:off x="2760980" y="2338705"/>
            <a:ext cx="875665" cy="175895"/>
          </a:xfrm>
          <a:prstGeom prst="rightArrow">
            <a:avLst/>
          </a:prstGeom>
          <a:solidFill>
            <a:schemeClr val="bg1"/>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bg1"/>
              </a:solidFill>
              <a:effectLst/>
              <a:latin typeface="Times New Roman" panose="02020603050405020304" pitchFamily="18" charset="0"/>
              <a:ea typeface="PMingLiU" panose="02020500000000000000" pitchFamily="18" charset="-120"/>
            </a:endParaRPr>
          </a:p>
        </p:txBody>
      </p:sp>
      <p:sp>
        <p:nvSpPr>
          <p:cNvPr id="22" name="文本框 21"/>
          <p:cNvSpPr txBox="1"/>
          <p:nvPr>
            <p:custDataLst>
              <p:tags r:id="rId7"/>
            </p:custDataLst>
          </p:nvPr>
        </p:nvSpPr>
        <p:spPr>
          <a:xfrm>
            <a:off x="2843530" y="2068195"/>
            <a:ext cx="1006475" cy="299720"/>
          </a:xfrm>
          <a:prstGeom prst="rect">
            <a:avLst/>
          </a:prstGeom>
          <a:noFill/>
        </p:spPr>
        <p:txBody>
          <a:bodyPr wrap="square" rtlCol="0">
            <a:noAutofit/>
          </a:bodyPr>
          <a:lstStyle/>
          <a:p>
            <a:r>
              <a:rPr lang="zh-CN" altLang="en-US" sz="1000">
                <a:solidFill>
                  <a:srgbClr val="000000"/>
                </a:solidFill>
                <a:latin typeface="Microsoft JhengHei" panose="020B0604030504040204" pitchFamily="34" charset="-120"/>
                <a:ea typeface="Microsoft JhengHei" panose="020B0604030504040204" pitchFamily="34" charset="-120"/>
              </a:rPr>
              <a:t>框選區域</a:t>
            </a:r>
          </a:p>
        </p:txBody>
      </p:sp>
      <p:pic>
        <p:nvPicPr>
          <p:cNvPr id="23" name="图片 22" descr="捕5获"/>
          <p:cNvPicPr>
            <a:picLocks noChangeAspect="1"/>
          </p:cNvPicPr>
          <p:nvPr/>
        </p:nvPicPr>
        <p:blipFill>
          <a:blip r:embed="rId15"/>
          <a:stretch>
            <a:fillRect/>
          </a:stretch>
        </p:blipFill>
        <p:spPr>
          <a:xfrm>
            <a:off x="3655060" y="2102485"/>
            <a:ext cx="986790" cy="1454150"/>
          </a:xfrm>
          <a:prstGeom prst="rect">
            <a:avLst/>
          </a:prstGeom>
        </p:spPr>
      </p:pic>
      <p:sp>
        <p:nvSpPr>
          <p:cNvPr id="26" name="向右箭號 134"/>
          <p:cNvSpPr/>
          <p:nvPr>
            <p:custDataLst>
              <p:tags r:id="rId8"/>
            </p:custDataLst>
          </p:nvPr>
        </p:nvSpPr>
        <p:spPr>
          <a:xfrm flipV="1">
            <a:off x="5724525" y="2338705"/>
            <a:ext cx="1745615" cy="233045"/>
          </a:xfrm>
          <a:prstGeom prst="rightArrow">
            <a:avLst/>
          </a:prstGeom>
          <a:solidFill>
            <a:schemeClr val="bg1"/>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bg1"/>
              </a:solidFill>
              <a:effectLst/>
              <a:latin typeface="Times New Roman" panose="02020603050405020304" pitchFamily="18" charset="0"/>
              <a:ea typeface="PMingLiU" panose="02020500000000000000" pitchFamily="18" charset="-120"/>
            </a:endParaRPr>
          </a:p>
        </p:txBody>
      </p:sp>
      <p:sp>
        <p:nvSpPr>
          <p:cNvPr id="28" name="文本框 27"/>
          <p:cNvSpPr txBox="1"/>
          <p:nvPr>
            <p:custDataLst>
              <p:tags r:id="rId9"/>
            </p:custDataLst>
          </p:nvPr>
        </p:nvSpPr>
        <p:spPr>
          <a:xfrm>
            <a:off x="5762625" y="2139950"/>
            <a:ext cx="1741170" cy="299720"/>
          </a:xfrm>
          <a:prstGeom prst="rect">
            <a:avLst/>
          </a:prstGeom>
          <a:noFill/>
        </p:spPr>
        <p:txBody>
          <a:bodyPr wrap="square" rtlCol="0">
            <a:noAutofit/>
          </a:bodyPr>
          <a:lstStyle/>
          <a:p>
            <a:r>
              <a:rPr lang="zh-CN" altLang="en-US" sz="1000">
                <a:solidFill>
                  <a:srgbClr val="000000"/>
                </a:solidFill>
                <a:latin typeface="Microsoft JhengHei" panose="020B0604030504040204" pitchFamily="34" charset="-120"/>
                <a:ea typeface="Microsoft JhengHei" panose="020B0604030504040204" pitchFamily="34" charset="-120"/>
              </a:rPr>
              <a:t>尋找框選的區域的輪廓</a:t>
            </a:r>
          </a:p>
        </p:txBody>
      </p:sp>
      <p:sp>
        <p:nvSpPr>
          <p:cNvPr id="30" name="文本框 29"/>
          <p:cNvSpPr txBox="1"/>
          <p:nvPr>
            <p:custDataLst>
              <p:tags r:id="rId10"/>
            </p:custDataLst>
          </p:nvPr>
        </p:nvSpPr>
        <p:spPr>
          <a:xfrm>
            <a:off x="5723890" y="2572385"/>
            <a:ext cx="1871345" cy="487680"/>
          </a:xfrm>
          <a:prstGeom prst="rect">
            <a:avLst/>
          </a:prstGeom>
          <a:noFill/>
        </p:spPr>
        <p:txBody>
          <a:bodyPr wrap="square" rtlCol="0">
            <a:noAutofit/>
          </a:bodyPr>
          <a:lstStyle/>
          <a:p>
            <a:r>
              <a:rPr lang="zh-CN" altLang="en-US" sz="1000">
                <a:solidFill>
                  <a:srgbClr val="000000"/>
                </a:solidFill>
                <a:latin typeface="Microsoft JhengHei" panose="020B0604030504040204" pitchFamily="34" charset="-120"/>
                <a:ea typeface="Microsoft JhengHei" panose="020B0604030504040204" pitchFamily="34" charset="-120"/>
              </a:rPr>
              <a:t>尋找輪廓的外接矩形，計算并標出矩形的寬</a:t>
            </a:r>
          </a:p>
        </p:txBody>
      </p:sp>
      <p:pic>
        <p:nvPicPr>
          <p:cNvPr id="31" name="图片 30" descr="捕获"/>
          <p:cNvPicPr>
            <a:picLocks noChangeAspect="1"/>
          </p:cNvPicPr>
          <p:nvPr/>
        </p:nvPicPr>
        <p:blipFill>
          <a:blip r:embed="rId16"/>
          <a:stretch>
            <a:fillRect/>
          </a:stretch>
        </p:blipFill>
        <p:spPr>
          <a:xfrm>
            <a:off x="7524115" y="2068195"/>
            <a:ext cx="1172210" cy="1645920"/>
          </a:xfrm>
          <a:prstGeom prst="rect">
            <a:avLst/>
          </a:prstGeom>
        </p:spPr>
      </p:pic>
      <p:sp>
        <p:nvSpPr>
          <p:cNvPr id="33" name="文本框 32"/>
          <p:cNvSpPr txBox="1"/>
          <p:nvPr/>
        </p:nvSpPr>
        <p:spPr>
          <a:xfrm>
            <a:off x="467360" y="3724275"/>
            <a:ext cx="7056755" cy="782955"/>
          </a:xfrm>
          <a:prstGeom prst="rect">
            <a:avLst/>
          </a:prstGeom>
          <a:noFill/>
        </p:spPr>
        <p:txBody>
          <a:bodyPr wrap="square" rtlCol="0">
            <a:noAutofit/>
          </a:bodyPr>
          <a:lstStyle/>
          <a:p>
            <a:pPr marL="171450" indent="-171450">
              <a:buFont typeface="Wingdings" panose="05000000000000000000" charset="0"/>
              <a:buChar char="Ø"/>
            </a:pPr>
            <a:r>
              <a:rPr lang="zh-CN" altLang="en-US" sz="12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經過</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測量，</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Nut</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沒有裝歪的情況下二值化后框選的區域的外接矩形的寬在</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30-40</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之間，故根據寬度對</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nut</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是否裝歪作出判斷</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外界矩形寬小於</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30</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或大於</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40</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的判斷為</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Nut</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裝歪。</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3175" y="-2063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r>
              <a:rPr lang="zh-CN" altLang="en-US" sz="2000" b="1" dirty="0">
                <a:solidFill>
                  <a:srgbClr val="000000"/>
                </a:solidFill>
                <a:latin typeface="Arial" panose="020B0604020202020204" pitchFamily="34" charset="0"/>
                <a:ea typeface="Microsoft JhengHei" panose="020B0604030504040204" pitchFamily="34" charset="-120"/>
                <a:cs typeface="Arial" panose="020B0604020202020204" pitchFamily="34" charset="0"/>
              </a:rPr>
              <a:t>總</a:t>
            </a:r>
            <a:r>
              <a:rPr lang="zh-CN" altLang="en-US" sz="2000" b="1" dirty="0" smtClean="0">
                <a:solidFill>
                  <a:srgbClr val="000000"/>
                </a:solidFill>
                <a:latin typeface="Arial" panose="020B0604020202020204" pitchFamily="34" charset="0"/>
                <a:ea typeface="Microsoft JhengHei" panose="020B0604030504040204" pitchFamily="34" charset="-120"/>
                <a:cs typeface="Arial" panose="020B0604020202020204" pitchFamily="34" charset="0"/>
              </a:rPr>
              <a:t>結展望</a:t>
            </a:r>
            <a:endParaRPr lang="zh-TW" altLang="en-US" sz="2000" b="1" dirty="0">
              <a:solidFill>
                <a:srgbClr val="000000"/>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26" name="CustomShape 21"/>
          <p:cNvSpPr/>
          <p:nvPr/>
        </p:nvSpPr>
        <p:spPr>
          <a:xfrm>
            <a:off x="107950" y="916359"/>
            <a:ext cx="8496498" cy="187220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719455" lvl="1" indent="-262255">
              <a:lnSpc>
                <a:spcPct val="110000"/>
              </a:lnSpc>
              <a:buFont typeface="Wingdings" panose="05000000000000000000" pitchFamily="2" charset="2"/>
              <a:buChar char="l"/>
              <a:defRPr/>
            </a:pP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學習并掌握了</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外觀檢測相關流程</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t>
            </a:r>
            <a:r>
              <a:rPr lang="en-US" altLang="zh-CN" sz="1200" dirty="0" err="1">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數據收集</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t>
            </a:r>
            <a:r>
              <a:rPr lang="en-US" altLang="zh-CN" sz="1200" dirty="0" err="1">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數據預處理</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、標註數據、模型訓練以及維護等；</a:t>
            </a:r>
          </a:p>
          <a:p>
            <a:pPr marL="719455" lvl="1" indent="-262255">
              <a:lnSpc>
                <a:spcPct val="110000"/>
              </a:lnSpc>
              <a:buFont typeface="Wingdings" panose="05000000000000000000" pitchFamily="2" charset="2"/>
              <a:buChar char="l"/>
              <a:defRPr/>
            </a:pP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掌握了點線定位、模板匹配等對圖像定位的相關方法和使用</a:t>
            </a:r>
            <a:r>
              <a:rPr lang="en-US" altLang="zh-CN" sz="1200" dirty="0" err="1">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OpenCV</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提供的函數進行檢測後處理；</a:t>
            </a:r>
            <a:endPar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719455" lvl="1" indent="-262255">
              <a:lnSpc>
                <a:spcPct val="110000"/>
              </a:lnSpc>
              <a:buFont typeface="Wingdings" panose="05000000000000000000" pitchFamily="2" charset="2"/>
              <a:buChar char="l"/>
              <a:defRPr/>
            </a:pP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完成了對</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SKTE ILM </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貼膜面</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AI</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外觀檢測的開發，同時負責對</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LDL2743 24E</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SKT P4 ILM</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面等老案件進行維護；</a:t>
            </a:r>
            <a:endPar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719455" lvl="1" indent="-262255">
              <a:lnSpc>
                <a:spcPct val="110000"/>
              </a:lnSpc>
              <a:buFont typeface="Wingdings" panose="05000000000000000000" pitchFamily="2" charset="2"/>
              <a:buChar char="l"/>
              <a:defRPr/>
            </a:pP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在實際工作中，為了解案件情況並推進項目進度，需要及時</a:t>
            </a:r>
            <a:r>
              <a:rPr lang="en-US" altLang="zh-CN" sz="1200" dirty="0" err="1">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收集案件背景信息</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、與相關負責人溝通并根據當前情況和案件緊急程度確定案件進度推進時間段、明確結案標準；</a:t>
            </a:r>
          </a:p>
          <a:p>
            <a:pPr marL="719455" lvl="1" indent="-262255">
              <a:lnSpc>
                <a:spcPct val="110000"/>
              </a:lnSpc>
              <a:buFont typeface="Wingdings" panose="05000000000000000000" pitchFamily="2" charset="2"/>
              <a:buChar char="l"/>
              <a:defRPr/>
            </a:pP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對案件的情況及時進行記錄，以</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PPT</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t>
            </a:r>
            <a:r>
              <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Excel</a:t>
            </a: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記錄表等方式存檔保存，同時對案件的相關資料做好分類，方便後續資料查詢；</a:t>
            </a:r>
            <a:endParaRPr lang="en-US" altLang="zh-CN"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719455" lvl="1" indent="-262255">
              <a:lnSpc>
                <a:spcPct val="110000"/>
              </a:lnSpc>
              <a:buFont typeface="Wingdings" panose="05000000000000000000" pitchFamily="2" charset="2"/>
              <a:buChar char="l"/>
              <a:defRPr/>
            </a:pPr>
            <a:r>
              <a:rPr lang="zh-CN"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在工作過程中，若遇到無法獨立解決的問題時，及時尋求資深人員幫助和與上級領導反饋，商討與制定問題的解決方案，保障工作順利進行；</a:t>
            </a:r>
          </a:p>
          <a:p>
            <a:pPr marL="719455" lvl="1" indent="-262255">
              <a:lnSpc>
                <a:spcPct val="110000"/>
              </a:lnSpc>
              <a:buFont typeface="Wingdings" panose="05000000000000000000" pitchFamily="2" charset="2"/>
              <a:buChar char="l"/>
              <a:defRPr/>
            </a:pPr>
            <a:endParaRPr lang="en-US" altLang="zh-CN" sz="12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719455" lvl="1" indent="-262255">
              <a:lnSpc>
                <a:spcPct val="110000"/>
              </a:lnSpc>
              <a:buFont typeface="Wingdings" panose="05000000000000000000" pitchFamily="2" charset="2"/>
              <a:buChar char="l"/>
              <a:defRPr/>
            </a:pPr>
            <a:endParaRPr lang="en-US" altLang="zh-TW" sz="12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
        <p:nvSpPr>
          <p:cNvPr id="27" name="CustomShape 21"/>
          <p:cNvSpPr/>
          <p:nvPr/>
        </p:nvSpPr>
        <p:spPr>
          <a:xfrm>
            <a:off x="539115" y="3580130"/>
            <a:ext cx="7853680" cy="1224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0" lvl="1" indent="-171450">
              <a:lnSpc>
                <a:spcPct val="110000"/>
              </a:lnSpc>
              <a:buFont typeface="Wingdings" panose="05000000000000000000" charset="0"/>
              <a:buChar char="l"/>
              <a:defRPr/>
            </a:pP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做好</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SKTE ILM </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貼膜面、</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SKT</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V</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Pad</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面、</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LDL2743 24E</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等案件的維護驗收工作，並逐步接手新案子</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t>
            </a:r>
            <a:endPar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endParaRPr>
          </a:p>
          <a:p>
            <a:pPr marL="171450" lvl="1" indent="-171450">
              <a:lnSpc>
                <a:spcPct val="110000"/>
              </a:lnSpc>
              <a:buFont typeface="Wingdings" panose="05000000000000000000" charset="0"/>
              <a:buChar char="l"/>
              <a:defRPr/>
            </a:pPr>
            <a:r>
              <a:rPr lang="zh-CN" altLang="en-US" sz="12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後續</a:t>
            </a:r>
            <a:r>
              <a:rPr lang="zh-TW" altLang="en-US" sz="12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參與</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視覺檢測工具</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FITCV</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相關模塊的開發，使其更加的完善，能夠應用到更多的場景當中</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p>
          <a:p>
            <a:pPr lvl="1" indent="0">
              <a:lnSpc>
                <a:spcPct val="110000"/>
              </a:lnSpc>
              <a:buFont typeface="Wingdings" panose="05000000000000000000" pitchFamily="2" charset="2"/>
              <a:buNone/>
              <a:defRPr/>
            </a:pPr>
            <a:endParaRPr lang="en-US" altLang="zh-CN" sz="12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
        <p:nvSpPr>
          <p:cNvPr id="5" name="圓角矩形 4"/>
          <p:cNvSpPr/>
          <p:nvPr/>
        </p:nvSpPr>
        <p:spPr>
          <a:xfrm>
            <a:off x="179512" y="523488"/>
            <a:ext cx="1224136" cy="288033"/>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nSpc>
                <a:spcPct val="90000"/>
              </a:lnSpc>
              <a:buFont typeface="Wingdings" panose="05000000000000000000" pitchFamily="2" charset="2"/>
              <a:buChar char="Ø"/>
            </a:pPr>
            <a:r>
              <a:rPr lang="zh-CN" altLang="en-US" sz="1400" b="1" dirty="0" smtClean="0">
                <a:solidFill>
                  <a:srgbClr val="000000"/>
                </a:solidFill>
                <a:latin typeface="Microsoft JhengHei" panose="020B0604030504040204" pitchFamily="34" charset="-120"/>
                <a:ea typeface="Microsoft JhengHei" panose="020B0604030504040204" pitchFamily="34" charset="-120"/>
              </a:rPr>
              <a:t>工作總結</a:t>
            </a:r>
            <a:endParaRPr lang="en-US" altLang="zh-CN" sz="1400" b="1" dirty="0">
              <a:solidFill>
                <a:srgbClr val="000000"/>
              </a:solidFill>
              <a:latin typeface="Microsoft JhengHei" panose="020B0604030504040204" pitchFamily="34" charset="-120"/>
              <a:ea typeface="Microsoft JhengHei" panose="020B0604030504040204" pitchFamily="34" charset="-120"/>
            </a:endParaRPr>
          </a:p>
        </p:txBody>
      </p:sp>
      <p:sp>
        <p:nvSpPr>
          <p:cNvPr id="6" name="圓角矩形 5"/>
          <p:cNvSpPr/>
          <p:nvPr/>
        </p:nvSpPr>
        <p:spPr>
          <a:xfrm>
            <a:off x="179512" y="3148483"/>
            <a:ext cx="1224136" cy="288033"/>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nSpc>
                <a:spcPct val="90000"/>
              </a:lnSpc>
              <a:buFont typeface="Wingdings" panose="05000000000000000000" pitchFamily="2" charset="2"/>
              <a:buChar char="Ø"/>
            </a:pPr>
            <a:r>
              <a:rPr lang="zh-CN" altLang="en-US" sz="1400" b="1" dirty="0">
                <a:solidFill>
                  <a:srgbClr val="000000"/>
                </a:solidFill>
                <a:latin typeface="Microsoft JhengHei" panose="020B0604030504040204" pitchFamily="34" charset="-120"/>
                <a:ea typeface="Microsoft JhengHei" panose="020B0604030504040204" pitchFamily="34" charset="-120"/>
              </a:rPr>
              <a:t>未來展望</a:t>
            </a:r>
            <a:endParaRPr lang="en-US" altLang="zh-CN" sz="1400" b="1" dirty="0">
              <a:solidFill>
                <a:srgbClr val="000000"/>
              </a:solidFill>
              <a:latin typeface="Microsoft JhengHei" panose="020B0604030504040204" pitchFamily="34" charset="-120"/>
              <a:ea typeface="Microsoft JhengHei" panose="020B0604030504040204" pitchFamily="34" charset="-120"/>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noChangeArrowheads="1"/>
          </p:cNvSpPr>
          <p:nvPr>
            <p:custDataLst>
              <p:tags r:id="rId1"/>
            </p:custDataLst>
          </p:nvPr>
        </p:nvSpPr>
        <p:spPr>
          <a:xfrm>
            <a:off x="2051720" y="1993936"/>
            <a:ext cx="5040560" cy="1157217"/>
          </a:xfrm>
          <a:prstGeom prst="rect">
            <a:avLst/>
          </a:prstGeom>
          <a:solidFill>
            <a:schemeClr val="bg1"/>
          </a:solidFill>
        </p:spPr>
        <p:txBody>
          <a:bodyPr wrap="square" anchor="t"/>
          <a:lstStyle>
            <a:lvl1pPr algn="ctr" rtl="0" eaLnBrk="0" fontAlgn="base" hangingPunct="0">
              <a:spcBef>
                <a:spcPct val="50000"/>
              </a:spcBef>
              <a:spcAft>
                <a:spcPct val="0"/>
              </a:spcAft>
              <a:defRPr kumimoji="1" sz="2800" b="1">
                <a:solidFill>
                  <a:srgbClr val="000000"/>
                </a:solidFill>
                <a:effectLst>
                  <a:outerShdw blurRad="38100" dist="38100" dir="2700000" algn="tl">
                    <a:srgbClr val="C0C0C0"/>
                  </a:outerShdw>
                </a:effectLst>
                <a:latin typeface="+mj-lt"/>
                <a:ea typeface="+mj-ea"/>
                <a:cs typeface="+mj-cs"/>
              </a:defRPr>
            </a:lvl1pPr>
            <a:lvl2pPr algn="ctr" rtl="0" eaLnBrk="0" fontAlgn="base" hangingPunct="0">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2pPr>
            <a:lvl3pPr algn="ctr" rtl="0" eaLnBrk="0" fontAlgn="base" hangingPunct="0">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3pPr>
            <a:lvl4pPr algn="ctr" rtl="0" eaLnBrk="0" fontAlgn="base" hangingPunct="0">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4pPr>
            <a:lvl5pPr algn="ctr" rtl="0" eaLnBrk="0" fontAlgn="base" hangingPunct="0">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5pPr>
            <a:lvl6pPr marL="457200" algn="ctr" rtl="0" fontAlgn="base">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6pPr>
            <a:lvl7pPr marL="914400" algn="ctr" rtl="0" fontAlgn="base">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7pPr>
            <a:lvl8pPr marL="1371600" algn="ctr" rtl="0" fontAlgn="base">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8pPr>
            <a:lvl9pPr marL="1828800" algn="ctr" rtl="0" fontAlgn="base">
              <a:spcBef>
                <a:spcPct val="50000"/>
              </a:spcBef>
              <a:spcAft>
                <a:spcPct val="0"/>
              </a:spcAft>
              <a:defRPr kumimoji="1" sz="2800" b="1">
                <a:solidFill>
                  <a:srgbClr val="000000"/>
                </a:solidFill>
                <a:effectLst>
                  <a:outerShdw blurRad="38100" dist="38100" dir="2700000" algn="tl">
                    <a:srgbClr val="C0C0C0"/>
                  </a:outerShdw>
                </a:effectLst>
                <a:latin typeface="Arial" panose="020B0604020202020204" pitchFamily="34" charset="0"/>
                <a:ea typeface="PMingLiU" panose="02020500000000000000" pitchFamily="18" charset="-120"/>
              </a:defRPr>
            </a:lvl9pPr>
          </a:lstStyle>
          <a:p>
            <a:pPr>
              <a:lnSpc>
                <a:spcPct val="100000"/>
              </a:lnSpc>
            </a:pPr>
            <a:r>
              <a:rPr lang="zh-CN" altLang="en-US" sz="6000" b="0" dirty="0">
                <a:latin typeface="Microsoft JhengHei" panose="020B0604030504040204" pitchFamily="34" charset="-120"/>
                <a:ea typeface="Microsoft JhengHei" panose="020B0604030504040204" pitchFamily="34" charset="-120"/>
              </a:rPr>
              <a:t>謝謝</a:t>
            </a:r>
            <a:r>
              <a:rPr lang="zh-CN" altLang="en-US" sz="6000" b="0" dirty="0">
                <a:latin typeface="微软雅黑" panose="020B0503020204020204" pitchFamily="34" charset="-122"/>
                <a:ea typeface="微软雅黑" panose="020B0503020204020204" pitchFamily="34" charset="-122"/>
              </a:rPr>
              <a:t>！</a:t>
            </a:r>
            <a:endParaRPr lang="en-US" altLang="zh-CN" sz="6000" b="0" dirty="0">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3175" y="-20638"/>
            <a:ext cx="696913" cy="400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r>
              <a:rPr lang="zh-CN" altLang="en-US" sz="2000" b="1" dirty="0">
                <a:solidFill>
                  <a:srgbClr val="000000"/>
                </a:solidFill>
                <a:latin typeface="Arial" panose="020B0604020202020204" pitchFamily="34" charset="0"/>
                <a:ea typeface="Microsoft JhengHei" panose="020B0604030504040204" pitchFamily="34" charset="-120"/>
                <a:cs typeface="Arial" panose="020B0604020202020204" pitchFamily="34" charset="0"/>
              </a:rPr>
              <a:t>目录</a:t>
            </a:r>
            <a:endParaRPr lang="zh-TW" altLang="en-US" sz="2000" b="1" dirty="0">
              <a:solidFill>
                <a:srgbClr val="000000"/>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2" name="平行四邊形 1"/>
          <p:cNvSpPr/>
          <p:nvPr/>
        </p:nvSpPr>
        <p:spPr>
          <a:xfrm>
            <a:off x="3939026" y="586443"/>
            <a:ext cx="2208453" cy="473780"/>
          </a:xfrm>
          <a:prstGeom prst="parallelogram">
            <a:avLst/>
          </a:prstGeom>
          <a:ln w="19050">
            <a:solidFill>
              <a:schemeClr val="bg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Microsoft JhengHei" panose="020B0604030504040204" pitchFamily="34" charset="-120"/>
              <a:ea typeface="Microsoft JhengHei" panose="020B0604030504040204" pitchFamily="34" charset="-120"/>
            </a:endParaRPr>
          </a:p>
        </p:txBody>
      </p:sp>
      <p:sp>
        <p:nvSpPr>
          <p:cNvPr id="20" name="TextBox 16"/>
          <p:cNvSpPr txBox="1"/>
          <p:nvPr/>
        </p:nvSpPr>
        <p:spPr>
          <a:xfrm>
            <a:off x="4483069" y="722580"/>
            <a:ext cx="1020353" cy="272616"/>
          </a:xfrm>
          <a:prstGeom prst="rect">
            <a:avLst/>
          </a:prstGeom>
          <a:noFill/>
        </p:spPr>
        <p:txBody>
          <a:bodyPr wrap="none" lIns="0" tIns="0" rIns="0" bIns="0" anchor="b" anchorCtr="0">
            <a:noAutofit/>
          </a:bodyPr>
          <a:lstStyle/>
          <a:p>
            <a:r>
              <a:rPr lang="zh-CN" altLang="en-US" sz="2000" b="1" dirty="0" smtClean="0">
                <a:solidFill>
                  <a:srgbClr val="000000"/>
                </a:solidFill>
                <a:latin typeface="Microsoft JhengHei" panose="020B0604030504040204" pitchFamily="34" charset="-120"/>
                <a:ea typeface="Microsoft JhengHei" panose="020B0604030504040204" pitchFamily="34" charset="-120"/>
              </a:rPr>
              <a:t>個人簡介</a:t>
            </a:r>
          </a:p>
        </p:txBody>
      </p:sp>
      <p:sp>
        <p:nvSpPr>
          <p:cNvPr id="25" name="平行四邊形 24"/>
          <p:cNvSpPr/>
          <p:nvPr/>
        </p:nvSpPr>
        <p:spPr>
          <a:xfrm>
            <a:off x="3934072" y="4009803"/>
            <a:ext cx="2208453" cy="473780"/>
          </a:xfrm>
          <a:prstGeom prst="parallelogram">
            <a:avLst/>
          </a:prstGeom>
          <a:ln w="19050">
            <a:solidFill>
              <a:schemeClr val="bg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Microsoft JhengHei" panose="020B0604030504040204" pitchFamily="34" charset="-120"/>
              <a:ea typeface="Microsoft JhengHei" panose="020B0604030504040204" pitchFamily="34" charset="-120"/>
            </a:endParaRPr>
          </a:p>
        </p:txBody>
      </p:sp>
      <p:sp>
        <p:nvSpPr>
          <p:cNvPr id="26" name="TextBox 16"/>
          <p:cNvSpPr txBox="1"/>
          <p:nvPr/>
        </p:nvSpPr>
        <p:spPr>
          <a:xfrm>
            <a:off x="4483070" y="4110385"/>
            <a:ext cx="1020353" cy="272616"/>
          </a:xfrm>
          <a:prstGeom prst="rect">
            <a:avLst/>
          </a:prstGeom>
          <a:noFill/>
        </p:spPr>
        <p:txBody>
          <a:bodyPr wrap="none" lIns="0" tIns="0" rIns="0" bIns="0" anchor="b" anchorCtr="0">
            <a:noAutofit/>
          </a:bodyPr>
          <a:lstStyle/>
          <a:p>
            <a:pPr>
              <a:lnSpc>
                <a:spcPct val="110000"/>
              </a:lnSpc>
            </a:pPr>
            <a:r>
              <a:rPr lang="zh-CN" altLang="en-US" sz="2000" b="1" dirty="0" smtClean="0">
                <a:solidFill>
                  <a:srgbClr val="000000"/>
                </a:solidFill>
                <a:latin typeface="Microsoft JhengHei" panose="020B0604030504040204" pitchFamily="34" charset="-120"/>
                <a:ea typeface="Microsoft JhengHei" panose="020B0604030504040204" pitchFamily="34" charset="-120"/>
              </a:rPr>
              <a:t>總結展望</a:t>
            </a:r>
          </a:p>
        </p:txBody>
      </p:sp>
      <p:sp>
        <p:nvSpPr>
          <p:cNvPr id="31" name="平行四邊形 30"/>
          <p:cNvSpPr/>
          <p:nvPr/>
        </p:nvSpPr>
        <p:spPr>
          <a:xfrm>
            <a:off x="3939026" y="2286407"/>
            <a:ext cx="2208453" cy="473780"/>
          </a:xfrm>
          <a:prstGeom prst="parallelogram">
            <a:avLst/>
          </a:prstGeom>
          <a:ln w="19050">
            <a:solidFill>
              <a:schemeClr val="bg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Microsoft JhengHei" panose="020B0604030504040204" pitchFamily="34" charset="-120"/>
              <a:ea typeface="Microsoft JhengHei" panose="020B0604030504040204" pitchFamily="34" charset="-120"/>
            </a:endParaRPr>
          </a:p>
        </p:txBody>
      </p:sp>
      <p:sp>
        <p:nvSpPr>
          <p:cNvPr id="32" name="TextBox 16"/>
          <p:cNvSpPr txBox="1"/>
          <p:nvPr/>
        </p:nvSpPr>
        <p:spPr>
          <a:xfrm>
            <a:off x="4528121" y="2389332"/>
            <a:ext cx="1020353" cy="272616"/>
          </a:xfrm>
          <a:prstGeom prst="rect">
            <a:avLst/>
          </a:prstGeom>
          <a:noFill/>
        </p:spPr>
        <p:txBody>
          <a:bodyPr wrap="none" lIns="0" tIns="0" rIns="0" bIns="0" anchor="b" anchorCtr="0">
            <a:noAutofit/>
          </a:bodyPr>
          <a:lstStyle/>
          <a:p>
            <a:pPr>
              <a:lnSpc>
                <a:spcPct val="110000"/>
              </a:lnSpc>
            </a:pPr>
            <a:r>
              <a:rPr lang="zh-CN" altLang="en-US" sz="2000" b="1" dirty="0" smtClean="0">
                <a:solidFill>
                  <a:srgbClr val="000000"/>
                </a:solidFill>
                <a:latin typeface="Microsoft JhengHei" panose="020B0604030504040204" pitchFamily="34" charset="-120"/>
                <a:ea typeface="Microsoft JhengHei" panose="020B0604030504040204" pitchFamily="34" charset="-120"/>
              </a:rPr>
              <a:t>工作職責</a:t>
            </a:r>
          </a:p>
        </p:txBody>
      </p:sp>
      <p:sp>
        <p:nvSpPr>
          <p:cNvPr id="33" name="平行四邊形 32"/>
          <p:cNvSpPr/>
          <p:nvPr/>
        </p:nvSpPr>
        <p:spPr>
          <a:xfrm>
            <a:off x="3939026" y="1446637"/>
            <a:ext cx="2208453" cy="473780"/>
          </a:xfrm>
          <a:prstGeom prst="parallelogram">
            <a:avLst/>
          </a:prstGeom>
          <a:ln w="19050">
            <a:solidFill>
              <a:schemeClr val="bg2"/>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defPPr>
              <a:defRPr lang="en-US"/>
            </a:defPPr>
            <a:lvl1pPr algn="l" rtl="0" fontAlgn="base">
              <a:spcBef>
                <a:spcPct val="0"/>
              </a:spcBef>
              <a:spcAft>
                <a:spcPct val="0"/>
              </a:spcAft>
              <a:defRPr kumimoji="1" sz="2800" kern="1200">
                <a:solidFill>
                  <a:schemeClr val="dk1"/>
                </a:solidFill>
                <a:latin typeface="+mn-lt"/>
                <a:ea typeface="+mn-ea"/>
                <a:cs typeface="+mn-cs"/>
              </a:defRPr>
            </a:lvl1pPr>
            <a:lvl2pPr marL="457200" algn="l" rtl="0" fontAlgn="base">
              <a:spcBef>
                <a:spcPct val="0"/>
              </a:spcBef>
              <a:spcAft>
                <a:spcPct val="0"/>
              </a:spcAft>
              <a:defRPr kumimoji="1" sz="2800" kern="1200">
                <a:solidFill>
                  <a:schemeClr val="dk1"/>
                </a:solidFill>
                <a:latin typeface="+mn-lt"/>
                <a:ea typeface="+mn-ea"/>
                <a:cs typeface="+mn-cs"/>
              </a:defRPr>
            </a:lvl2pPr>
            <a:lvl3pPr marL="914400" algn="l" rtl="0" fontAlgn="base">
              <a:spcBef>
                <a:spcPct val="0"/>
              </a:spcBef>
              <a:spcAft>
                <a:spcPct val="0"/>
              </a:spcAft>
              <a:defRPr kumimoji="1" sz="2800" kern="1200">
                <a:solidFill>
                  <a:schemeClr val="dk1"/>
                </a:solidFill>
                <a:latin typeface="+mn-lt"/>
                <a:ea typeface="+mn-ea"/>
                <a:cs typeface="+mn-cs"/>
              </a:defRPr>
            </a:lvl3pPr>
            <a:lvl4pPr marL="1371600" algn="l" rtl="0" fontAlgn="base">
              <a:spcBef>
                <a:spcPct val="0"/>
              </a:spcBef>
              <a:spcAft>
                <a:spcPct val="0"/>
              </a:spcAft>
              <a:defRPr kumimoji="1" sz="2800" kern="1200">
                <a:solidFill>
                  <a:schemeClr val="dk1"/>
                </a:solidFill>
                <a:latin typeface="+mn-lt"/>
                <a:ea typeface="+mn-ea"/>
                <a:cs typeface="+mn-cs"/>
              </a:defRPr>
            </a:lvl4pPr>
            <a:lvl5pPr marL="1828800" algn="l"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Microsoft JhengHei" panose="020B0604030504040204" pitchFamily="34" charset="-120"/>
              <a:ea typeface="Microsoft JhengHei" panose="020B0604030504040204" pitchFamily="34" charset="-120"/>
            </a:endParaRPr>
          </a:p>
        </p:txBody>
      </p:sp>
      <p:sp>
        <p:nvSpPr>
          <p:cNvPr id="34" name="TextBox 16"/>
          <p:cNvSpPr txBox="1"/>
          <p:nvPr/>
        </p:nvSpPr>
        <p:spPr>
          <a:xfrm>
            <a:off x="4483068" y="1546050"/>
            <a:ext cx="1020353" cy="272616"/>
          </a:xfrm>
          <a:prstGeom prst="rect">
            <a:avLst/>
          </a:prstGeom>
          <a:noFill/>
        </p:spPr>
        <p:txBody>
          <a:bodyPr wrap="none" lIns="0" tIns="0" rIns="0" bIns="0" anchor="b" anchorCtr="0">
            <a:noAutofit/>
          </a:bodyPr>
          <a:lstStyle>
            <a:defPPr>
              <a:defRPr lang="en-US"/>
            </a:defPPr>
            <a:lvl1pPr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PMingLiU" panose="02020500000000000000" pitchFamily="18" charset="-120"/>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PMingLiU" panose="02020500000000000000" pitchFamily="18" charset="-120"/>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PMingLiU" panose="02020500000000000000" pitchFamily="18" charset="-120"/>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PMingLiU" panose="02020500000000000000" pitchFamily="18" charset="-120"/>
                <a:cs typeface="+mn-cs"/>
              </a:defRPr>
            </a:lvl9pPr>
          </a:lstStyle>
          <a:p>
            <a:pPr>
              <a:lnSpc>
                <a:spcPct val="120000"/>
              </a:lnSpc>
            </a:pPr>
            <a:r>
              <a:rPr lang="zh-CN" altLang="en-US" sz="2000" b="1" dirty="0">
                <a:solidFill>
                  <a:srgbClr val="000000"/>
                </a:solidFill>
                <a:latin typeface="Microsoft JhengHei" panose="020B0604030504040204" pitchFamily="34" charset="-120"/>
                <a:ea typeface="Microsoft JhengHei" panose="020B0604030504040204" pitchFamily="34" charset="-120"/>
              </a:rPr>
              <a:t>實習經歷</a:t>
            </a:r>
          </a:p>
        </p:txBody>
      </p:sp>
      <p:sp>
        <p:nvSpPr>
          <p:cNvPr id="35" name="平行四邊形 34"/>
          <p:cNvSpPr/>
          <p:nvPr/>
        </p:nvSpPr>
        <p:spPr>
          <a:xfrm>
            <a:off x="3937624" y="3149609"/>
            <a:ext cx="2208453" cy="473780"/>
          </a:xfrm>
          <a:prstGeom prst="parallelogram">
            <a:avLst/>
          </a:prstGeom>
          <a:ln w="19050">
            <a:solidFill>
              <a:schemeClr val="bg2"/>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noAutofit/>
          </a:bodyPr>
          <a:lstStyle>
            <a:defPPr>
              <a:defRPr lang="en-US"/>
            </a:defPPr>
            <a:lvl1pPr algn="l" rtl="0" fontAlgn="base">
              <a:spcBef>
                <a:spcPct val="0"/>
              </a:spcBef>
              <a:spcAft>
                <a:spcPct val="0"/>
              </a:spcAft>
              <a:defRPr kumimoji="1" sz="2800" kern="1200">
                <a:solidFill>
                  <a:schemeClr val="dk1"/>
                </a:solidFill>
                <a:latin typeface="+mn-lt"/>
                <a:ea typeface="+mn-ea"/>
                <a:cs typeface="+mn-cs"/>
              </a:defRPr>
            </a:lvl1pPr>
            <a:lvl2pPr marL="457200" algn="l" rtl="0" fontAlgn="base">
              <a:spcBef>
                <a:spcPct val="0"/>
              </a:spcBef>
              <a:spcAft>
                <a:spcPct val="0"/>
              </a:spcAft>
              <a:defRPr kumimoji="1" sz="2800" kern="1200">
                <a:solidFill>
                  <a:schemeClr val="dk1"/>
                </a:solidFill>
                <a:latin typeface="+mn-lt"/>
                <a:ea typeface="+mn-ea"/>
                <a:cs typeface="+mn-cs"/>
              </a:defRPr>
            </a:lvl2pPr>
            <a:lvl3pPr marL="914400" algn="l" rtl="0" fontAlgn="base">
              <a:spcBef>
                <a:spcPct val="0"/>
              </a:spcBef>
              <a:spcAft>
                <a:spcPct val="0"/>
              </a:spcAft>
              <a:defRPr kumimoji="1" sz="2800" kern="1200">
                <a:solidFill>
                  <a:schemeClr val="dk1"/>
                </a:solidFill>
                <a:latin typeface="+mn-lt"/>
                <a:ea typeface="+mn-ea"/>
                <a:cs typeface="+mn-cs"/>
              </a:defRPr>
            </a:lvl3pPr>
            <a:lvl4pPr marL="1371600" algn="l" rtl="0" fontAlgn="base">
              <a:spcBef>
                <a:spcPct val="0"/>
              </a:spcBef>
              <a:spcAft>
                <a:spcPct val="0"/>
              </a:spcAft>
              <a:defRPr kumimoji="1" sz="2800" kern="1200">
                <a:solidFill>
                  <a:schemeClr val="dk1"/>
                </a:solidFill>
                <a:latin typeface="+mn-lt"/>
                <a:ea typeface="+mn-ea"/>
                <a:cs typeface="+mn-cs"/>
              </a:defRPr>
            </a:lvl4pPr>
            <a:lvl5pPr marL="1828800" algn="l" rtl="0" fontAlgn="base">
              <a:spcBef>
                <a:spcPct val="0"/>
              </a:spcBef>
              <a:spcAft>
                <a:spcPct val="0"/>
              </a:spcAft>
              <a:defRPr kumimoji="1" sz="2800" kern="1200">
                <a:solidFill>
                  <a:schemeClr val="dk1"/>
                </a:solidFill>
                <a:latin typeface="+mn-lt"/>
                <a:ea typeface="+mn-ea"/>
                <a:cs typeface="+mn-cs"/>
              </a:defRPr>
            </a:lvl5pPr>
            <a:lvl6pPr marL="2286000" algn="l" defTabSz="914400" rtl="0" eaLnBrk="1" latinLnBrk="0" hangingPunct="1">
              <a:defRPr kumimoji="1" sz="2800" kern="1200">
                <a:solidFill>
                  <a:schemeClr val="dk1"/>
                </a:solidFill>
                <a:latin typeface="+mn-lt"/>
                <a:ea typeface="+mn-ea"/>
                <a:cs typeface="+mn-cs"/>
              </a:defRPr>
            </a:lvl6pPr>
            <a:lvl7pPr marL="2743200" algn="l" defTabSz="914400" rtl="0" eaLnBrk="1" latinLnBrk="0" hangingPunct="1">
              <a:defRPr kumimoji="1" sz="2800" kern="1200">
                <a:solidFill>
                  <a:schemeClr val="dk1"/>
                </a:solidFill>
                <a:latin typeface="+mn-lt"/>
                <a:ea typeface="+mn-ea"/>
                <a:cs typeface="+mn-cs"/>
              </a:defRPr>
            </a:lvl7pPr>
            <a:lvl8pPr marL="3200400" algn="l" defTabSz="914400" rtl="0" eaLnBrk="1" latinLnBrk="0" hangingPunct="1">
              <a:defRPr kumimoji="1" sz="2800" kern="1200">
                <a:solidFill>
                  <a:schemeClr val="dk1"/>
                </a:solidFill>
                <a:latin typeface="+mn-lt"/>
                <a:ea typeface="+mn-ea"/>
                <a:cs typeface="+mn-cs"/>
              </a:defRPr>
            </a:lvl8pPr>
            <a:lvl9pPr marL="3657600" algn="l" defTabSz="914400" rtl="0" eaLnBrk="1" latinLnBrk="0" hangingPunct="1">
              <a:defRPr kumimoji="1" sz="2800" kern="1200">
                <a:solidFill>
                  <a:schemeClr val="dk1"/>
                </a:solidFill>
                <a:latin typeface="+mn-lt"/>
                <a:ea typeface="+mn-ea"/>
                <a:cs typeface="+mn-cs"/>
              </a:defRPr>
            </a:lvl9p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Microsoft JhengHei" panose="020B0604030504040204" pitchFamily="34" charset="-120"/>
              <a:ea typeface="Microsoft JhengHei" panose="020B0604030504040204" pitchFamily="34" charset="-120"/>
            </a:endParaRPr>
          </a:p>
        </p:txBody>
      </p:sp>
      <p:sp>
        <p:nvSpPr>
          <p:cNvPr id="36" name="TextBox 16"/>
          <p:cNvSpPr txBox="1"/>
          <p:nvPr/>
        </p:nvSpPr>
        <p:spPr>
          <a:xfrm>
            <a:off x="4483067" y="3250191"/>
            <a:ext cx="1020353" cy="272616"/>
          </a:xfrm>
          <a:prstGeom prst="rect">
            <a:avLst/>
          </a:prstGeom>
          <a:noFill/>
        </p:spPr>
        <p:txBody>
          <a:bodyPr wrap="none" lIns="0" tIns="0" rIns="0" bIns="0" anchor="b" anchorCtr="0">
            <a:noAutofit/>
          </a:bodyPr>
          <a:lstStyle>
            <a:defPPr>
              <a:defRPr lang="en-US"/>
            </a:defPPr>
            <a:lvl1pPr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PMingLiU" panose="02020500000000000000" pitchFamily="18" charset="-120"/>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PMingLiU" panose="02020500000000000000" pitchFamily="18" charset="-120"/>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PMingLiU" panose="02020500000000000000" pitchFamily="18" charset="-120"/>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PMingLiU" panose="02020500000000000000" pitchFamily="18" charset="-120"/>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PMingLiU" panose="02020500000000000000" pitchFamily="18" charset="-120"/>
                <a:cs typeface="+mn-cs"/>
              </a:defRPr>
            </a:lvl9pPr>
          </a:lstStyle>
          <a:p>
            <a:pPr>
              <a:lnSpc>
                <a:spcPct val="110000"/>
              </a:lnSpc>
            </a:pPr>
            <a:r>
              <a:rPr lang="zh-CN" altLang="en-US" sz="2000" b="1" dirty="0" smtClean="0">
                <a:solidFill>
                  <a:srgbClr val="000000"/>
                </a:solidFill>
                <a:latin typeface="Microsoft JhengHei" panose="020B0604030504040204" pitchFamily="34" charset="-120"/>
                <a:ea typeface="Microsoft JhengHei" panose="020B0604030504040204" pitchFamily="34" charset="-120"/>
              </a:rPr>
              <a:t>案件實例</a:t>
            </a:r>
          </a:p>
        </p:txBody>
      </p:sp>
      <p:sp>
        <p:nvSpPr>
          <p:cNvPr id="6" name="平行四邊形 5"/>
          <p:cNvSpPr/>
          <p:nvPr/>
        </p:nvSpPr>
        <p:spPr>
          <a:xfrm>
            <a:off x="3048158" y="566835"/>
            <a:ext cx="720080" cy="504796"/>
          </a:xfrm>
          <a:prstGeom prst="parallelogram">
            <a:avLst/>
          </a:prstGeom>
          <a:solidFill>
            <a:schemeClr val="bg2"/>
          </a:solidFill>
          <a:ln>
            <a:solidFill>
              <a:schemeClr val="bg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1800" dirty="0">
                <a:solidFill>
                  <a:schemeClr val="bg1"/>
                </a:solidFill>
                <a:latin typeface="Microsoft JhengHei" panose="020B0604030504040204" pitchFamily="34" charset="-120"/>
                <a:ea typeface="Microsoft JhengHei" panose="020B0604030504040204" pitchFamily="34" charset="-120"/>
              </a:rPr>
              <a:t>01</a:t>
            </a:r>
          </a:p>
        </p:txBody>
      </p:sp>
      <p:sp>
        <p:nvSpPr>
          <p:cNvPr id="53" name="平行四邊形 52"/>
          <p:cNvSpPr/>
          <p:nvPr/>
        </p:nvSpPr>
        <p:spPr>
          <a:xfrm>
            <a:off x="3048158" y="1431129"/>
            <a:ext cx="720080" cy="504796"/>
          </a:xfrm>
          <a:prstGeom prst="parallelogram">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1800" dirty="0" smtClean="0">
                <a:solidFill>
                  <a:schemeClr val="bg1"/>
                </a:solidFill>
                <a:latin typeface="Microsoft JhengHei" panose="020B0604030504040204" pitchFamily="34" charset="-120"/>
                <a:ea typeface="Microsoft JhengHei" panose="020B0604030504040204" pitchFamily="34" charset="-120"/>
              </a:rPr>
              <a:t>02</a:t>
            </a:r>
          </a:p>
        </p:txBody>
      </p:sp>
      <p:sp>
        <p:nvSpPr>
          <p:cNvPr id="54" name="平行四邊形 53"/>
          <p:cNvSpPr/>
          <p:nvPr/>
        </p:nvSpPr>
        <p:spPr>
          <a:xfrm>
            <a:off x="3048158" y="3118593"/>
            <a:ext cx="720080" cy="504796"/>
          </a:xfrm>
          <a:prstGeom prst="parallelogram">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1800" dirty="0" smtClean="0">
                <a:solidFill>
                  <a:schemeClr val="bg1"/>
                </a:solidFill>
                <a:latin typeface="Microsoft JhengHei" panose="020B0604030504040204" pitchFamily="34" charset="-120"/>
                <a:ea typeface="Microsoft JhengHei" panose="020B0604030504040204" pitchFamily="34" charset="-120"/>
              </a:rPr>
              <a:t>04</a:t>
            </a:r>
          </a:p>
        </p:txBody>
      </p:sp>
      <p:sp>
        <p:nvSpPr>
          <p:cNvPr id="55" name="平行四邊形 54"/>
          <p:cNvSpPr/>
          <p:nvPr/>
        </p:nvSpPr>
        <p:spPr>
          <a:xfrm>
            <a:off x="3048158" y="2295423"/>
            <a:ext cx="720080" cy="504796"/>
          </a:xfrm>
          <a:prstGeom prst="parallelogram">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1800" dirty="0" smtClean="0">
                <a:solidFill>
                  <a:schemeClr val="bg1"/>
                </a:solidFill>
                <a:latin typeface="Microsoft JhengHei" panose="020B0604030504040204" pitchFamily="34" charset="-120"/>
                <a:ea typeface="Microsoft JhengHei" panose="020B0604030504040204" pitchFamily="34" charset="-120"/>
              </a:rPr>
              <a:t>03</a:t>
            </a:r>
          </a:p>
        </p:txBody>
      </p:sp>
      <p:sp>
        <p:nvSpPr>
          <p:cNvPr id="56" name="平行四邊形 55"/>
          <p:cNvSpPr/>
          <p:nvPr/>
        </p:nvSpPr>
        <p:spPr>
          <a:xfrm>
            <a:off x="3048158" y="3994295"/>
            <a:ext cx="720080" cy="504796"/>
          </a:xfrm>
          <a:prstGeom prst="parallelogram">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1800" dirty="0" smtClean="0">
                <a:solidFill>
                  <a:schemeClr val="bg1"/>
                </a:solidFill>
                <a:latin typeface="Microsoft JhengHei" panose="020B0604030504040204" pitchFamily="34" charset="-120"/>
                <a:ea typeface="Microsoft JhengHei" panose="020B0604030504040204" pitchFamily="34" charset="-120"/>
              </a:rPr>
              <a:t>05</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3175" y="-2063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r>
              <a:rPr lang="zh-CN" altLang="en-US" sz="2000" b="1" dirty="0">
                <a:solidFill>
                  <a:srgbClr val="000000"/>
                </a:solidFill>
                <a:latin typeface="Arial" panose="020B0604020202020204" pitchFamily="34" charset="0"/>
                <a:ea typeface="Microsoft JhengHei" panose="020B0604030504040204" pitchFamily="34" charset="-120"/>
                <a:cs typeface="Arial" panose="020B0604020202020204" pitchFamily="34" charset="0"/>
              </a:rPr>
              <a:t>個</a:t>
            </a:r>
            <a:r>
              <a:rPr lang="zh-CN" altLang="en-US" sz="2000" b="1" dirty="0" smtClean="0">
                <a:solidFill>
                  <a:srgbClr val="000000"/>
                </a:solidFill>
                <a:latin typeface="Arial" panose="020B0604020202020204" pitchFamily="34" charset="0"/>
                <a:ea typeface="Microsoft JhengHei" panose="020B0604030504040204" pitchFamily="34" charset="-120"/>
                <a:cs typeface="Arial" panose="020B0604020202020204" pitchFamily="34" charset="0"/>
              </a:rPr>
              <a:t>人簡介</a:t>
            </a:r>
            <a:endParaRPr lang="zh-TW" altLang="en-US" sz="2000" b="1" dirty="0">
              <a:solidFill>
                <a:srgbClr val="000000"/>
              </a:solidFill>
              <a:latin typeface="Arial" panose="020B0604020202020204" pitchFamily="34" charset="0"/>
              <a:ea typeface="Microsoft JhengHei" panose="020B0604030504040204" pitchFamily="34" charset="-120"/>
              <a:cs typeface="Arial" panose="020B0604020202020204" pitchFamily="34" charset="0"/>
            </a:endParaRPr>
          </a:p>
        </p:txBody>
      </p:sp>
      <p:grpSp>
        <p:nvGrpSpPr>
          <p:cNvPr id="4" name="组合 3"/>
          <p:cNvGrpSpPr/>
          <p:nvPr/>
        </p:nvGrpSpPr>
        <p:grpSpPr>
          <a:xfrm>
            <a:off x="518468" y="704387"/>
            <a:ext cx="8107065" cy="3736314"/>
            <a:chOff x="664167" y="728890"/>
            <a:chExt cx="8107065" cy="3736314"/>
          </a:xfrm>
        </p:grpSpPr>
        <p:sp>
          <p:nvSpPr>
            <p:cNvPr id="5" name="矩形 27652"/>
            <p:cNvSpPr>
              <a:spLocks noChangeArrowheads="1"/>
            </p:cNvSpPr>
            <p:nvPr/>
          </p:nvSpPr>
          <p:spPr bwMode="auto">
            <a:xfrm>
              <a:off x="714159" y="728890"/>
              <a:ext cx="1171707" cy="296673"/>
            </a:xfrm>
            <a:prstGeom prst="rect">
              <a:avLst/>
            </a:prstGeom>
            <a:solidFill>
              <a:schemeClr val="bg2"/>
            </a:solidFill>
          </p:spPr>
          <p:style>
            <a:lnRef idx="1">
              <a:schemeClr val="accent5"/>
            </a:lnRef>
            <a:fillRef idx="3">
              <a:schemeClr val="accent5"/>
            </a:fillRef>
            <a:effectRef idx="2">
              <a:schemeClr val="accent5"/>
            </a:effectRef>
            <a:fontRef idx="minor">
              <a:schemeClr val="lt1"/>
            </a:fontRef>
          </p:style>
          <p:txBody>
            <a:bodyPr anchor="b"/>
            <a:lstStyle/>
            <a:p>
              <a:pPr marL="0" marR="0" lvl="0" indent="0" defTabSz="914400" eaLnBrk="1" fontAlgn="auto" latinLnBrk="0" hangingPunct="1">
                <a:lnSpc>
                  <a:spcPct val="100000"/>
                </a:lnSpc>
                <a:spcBef>
                  <a:spcPct val="20000"/>
                </a:spcBef>
                <a:spcAft>
                  <a:spcPts val="0"/>
                </a:spcAft>
                <a:buClrTx/>
                <a:buSzTx/>
                <a:buFont typeface="Wingdings" panose="05000000000000000000" pitchFamily="2" charset="2"/>
                <a:buChar char="Ø"/>
                <a:defRPr/>
              </a:pPr>
              <a:r>
                <a:rPr kumimoji="0" lang="zh-TW" altLang="zh-CN" sz="1100" b="1"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  </a:t>
              </a:r>
              <a:r>
                <a:rPr kumimoji="0" lang="zh-TW" altLang="en-US" sz="1100" b="1"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基本資料:</a:t>
              </a:r>
            </a:p>
          </p:txBody>
        </p:sp>
        <p:sp>
          <p:nvSpPr>
            <p:cNvPr id="6" name="矩形 27653"/>
            <p:cNvSpPr>
              <a:spLocks noChangeArrowheads="1"/>
            </p:cNvSpPr>
            <p:nvPr/>
          </p:nvSpPr>
          <p:spPr bwMode="auto">
            <a:xfrm>
              <a:off x="668685" y="1069623"/>
              <a:ext cx="1332854"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eaLnBrk="1" fontAlgn="auto" latinLnBrk="0" hangingPunct="1">
                <a:lnSpc>
                  <a:spcPct val="100000"/>
                </a:lnSpc>
                <a:spcBef>
                  <a:spcPct val="20000"/>
                </a:spcBef>
                <a:spcAft>
                  <a:spcPts val="0"/>
                </a:spcAft>
                <a:buClrTx/>
                <a:buSzTx/>
                <a:buFontTx/>
                <a:buNone/>
                <a:defRPr/>
              </a:pPr>
              <a:r>
                <a:rPr kumimoji="0" lang="zh-TW" altLang="en-US" sz="1200" b="1" i="0" u="none" strike="noStrike" kern="0" cap="none" spc="0" normalizeH="0" baseline="0" noProof="0" dirty="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姓名:</a:t>
              </a:r>
            </a:p>
          </p:txBody>
        </p:sp>
        <p:sp>
          <p:nvSpPr>
            <p:cNvPr id="7" name="矩形 27654"/>
            <p:cNvSpPr>
              <a:spLocks noChangeArrowheads="1"/>
            </p:cNvSpPr>
            <p:nvPr/>
          </p:nvSpPr>
          <p:spPr bwMode="auto">
            <a:xfrm>
              <a:off x="2001539" y="1069623"/>
              <a:ext cx="2554260"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0" lang="zh-CN" altLang="en-US"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Arial" panose="020B0604020202020204" pitchFamily="34" charset="0"/>
              </a:endParaRPr>
            </a:p>
          </p:txBody>
        </p:sp>
        <p:sp>
          <p:nvSpPr>
            <p:cNvPr id="8" name="矩形 27655"/>
            <p:cNvSpPr>
              <a:spLocks noChangeArrowheads="1"/>
            </p:cNvSpPr>
            <p:nvPr/>
          </p:nvSpPr>
          <p:spPr bwMode="auto">
            <a:xfrm>
              <a:off x="4555799" y="1069623"/>
              <a:ext cx="1295203"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eaLnBrk="1" fontAlgn="auto" latinLnBrk="0" hangingPunct="1">
                <a:lnSpc>
                  <a:spcPct val="100000"/>
                </a:lnSpc>
                <a:spcBef>
                  <a:spcPct val="20000"/>
                </a:spcBef>
                <a:spcAft>
                  <a:spcPts val="0"/>
                </a:spcAft>
                <a:buClrTx/>
                <a:buSzTx/>
                <a:buFontTx/>
                <a:buNone/>
                <a:defRPr/>
              </a:pPr>
              <a:r>
                <a:rPr kumimoji="0" lang="zh-TW" altLang="en-US" sz="1200" b="1" i="0" u="none" strike="noStrike" kern="0" cap="none" spc="0" normalizeH="0" baseline="0" noProof="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入廠日期:</a:t>
              </a:r>
            </a:p>
          </p:txBody>
        </p:sp>
        <p:sp>
          <p:nvSpPr>
            <p:cNvPr id="9" name="矩形 27656"/>
            <p:cNvSpPr>
              <a:spLocks noChangeArrowheads="1"/>
            </p:cNvSpPr>
            <p:nvPr/>
          </p:nvSpPr>
          <p:spPr bwMode="auto">
            <a:xfrm>
              <a:off x="5851002" y="1069623"/>
              <a:ext cx="2591911"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r>
                <a:rPr kumimoji="0" lang="en-US" altLang="zh-CN"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Arial" panose="020B0604020202020204" pitchFamily="34" charset="0"/>
                </a:rPr>
                <a:t>2023/07/10</a:t>
              </a:r>
            </a:p>
          </p:txBody>
        </p:sp>
        <p:sp>
          <p:nvSpPr>
            <p:cNvPr id="10" name="矩形 27657"/>
            <p:cNvSpPr>
              <a:spLocks noChangeArrowheads="1"/>
            </p:cNvSpPr>
            <p:nvPr/>
          </p:nvSpPr>
          <p:spPr bwMode="auto">
            <a:xfrm>
              <a:off x="668685" y="1411825"/>
              <a:ext cx="1332854"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eaLnBrk="1" fontAlgn="auto" latinLnBrk="0" hangingPunct="1">
                <a:lnSpc>
                  <a:spcPct val="100000"/>
                </a:lnSpc>
                <a:spcBef>
                  <a:spcPct val="20000"/>
                </a:spcBef>
                <a:spcAft>
                  <a:spcPts val="0"/>
                </a:spcAft>
                <a:buClrTx/>
                <a:buSzTx/>
                <a:buFontTx/>
                <a:buNone/>
                <a:defRPr/>
              </a:pPr>
              <a:r>
                <a:rPr kumimoji="0" lang="zh-CN" altLang="en-US" sz="1200" b="1" i="0" u="none" strike="noStrike" kern="0" cap="none" spc="0" normalizeH="0" baseline="0" noProof="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部門</a:t>
              </a:r>
              <a:r>
                <a:rPr kumimoji="0" lang="en-US" altLang="zh-TW" sz="1200" b="1" i="0" u="none" strike="noStrike" kern="0" cap="none" spc="0" normalizeH="0" baseline="0" noProof="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a:t>
              </a:r>
            </a:p>
          </p:txBody>
        </p:sp>
        <p:sp>
          <p:nvSpPr>
            <p:cNvPr id="11" name="矩形 27658"/>
            <p:cNvSpPr>
              <a:spLocks noChangeArrowheads="1"/>
            </p:cNvSpPr>
            <p:nvPr/>
          </p:nvSpPr>
          <p:spPr bwMode="auto">
            <a:xfrm>
              <a:off x="2001539" y="1411825"/>
              <a:ext cx="2554260"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Arial" panose="020B0604020202020204" pitchFamily="34" charset="0"/>
                </a:rPr>
                <a:t>工程分析</a:t>
              </a:r>
            </a:p>
          </p:txBody>
        </p:sp>
        <p:sp>
          <p:nvSpPr>
            <p:cNvPr id="12" name="矩形 27659"/>
            <p:cNvSpPr>
              <a:spLocks noChangeArrowheads="1"/>
            </p:cNvSpPr>
            <p:nvPr/>
          </p:nvSpPr>
          <p:spPr bwMode="auto">
            <a:xfrm>
              <a:off x="4555799" y="1411825"/>
              <a:ext cx="1295203"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eaLnBrk="1" fontAlgn="auto" latinLnBrk="0" hangingPunct="1">
                <a:lnSpc>
                  <a:spcPct val="100000"/>
                </a:lnSpc>
                <a:spcBef>
                  <a:spcPct val="20000"/>
                </a:spcBef>
                <a:spcAft>
                  <a:spcPts val="0"/>
                </a:spcAft>
                <a:buClrTx/>
                <a:buSzTx/>
                <a:buFontTx/>
                <a:buNone/>
                <a:defRPr/>
              </a:pPr>
              <a:r>
                <a:rPr kumimoji="0" lang="zh-CN" altLang="en-US" sz="1200" b="1" i="0" u="none" strike="noStrike" kern="0" cap="none" spc="0" normalizeH="0" baseline="0" noProof="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工號</a:t>
              </a:r>
              <a:r>
                <a:rPr kumimoji="0" lang="zh-TW" altLang="en-US" sz="1200" b="1" i="0" u="none" strike="noStrike" kern="0" cap="none" spc="0" normalizeH="0" baseline="0" noProof="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a:t>
              </a:r>
            </a:p>
          </p:txBody>
        </p:sp>
        <p:sp>
          <p:nvSpPr>
            <p:cNvPr id="13" name="矩形 27660"/>
            <p:cNvSpPr>
              <a:spLocks noChangeArrowheads="1"/>
            </p:cNvSpPr>
            <p:nvPr/>
          </p:nvSpPr>
          <p:spPr bwMode="auto">
            <a:xfrm>
              <a:off x="5851002" y="1411825"/>
              <a:ext cx="2591911"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r>
                <a:rPr kumimoji="0" lang="en-US" altLang="zh-CN" sz="1200" kern="0" dirty="0" smtClean="0">
                  <a:solidFill>
                    <a:sysClr val="windowText" lastClr="000000"/>
                  </a:solidFill>
                  <a:latin typeface="Microsoft JhengHei" panose="020B0604030504040204" pitchFamily="34" charset="-120"/>
                  <a:ea typeface="Microsoft JhengHei" panose="020B0604030504040204" pitchFamily="34" charset="-120"/>
                  <a:cs typeface="Arial" panose="020B0604020202020204" pitchFamily="34" charset="0"/>
                </a:rPr>
                <a:t>F0842468</a:t>
              </a:r>
              <a:endParaRPr kumimoji="0" lang="en-US" altLang="zh-CN"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Arial" panose="020B0604020202020204" pitchFamily="34" charset="0"/>
              </a:endParaRPr>
            </a:p>
          </p:txBody>
        </p:sp>
        <p:sp>
          <p:nvSpPr>
            <p:cNvPr id="14" name="矩形 27661"/>
            <p:cNvSpPr>
              <a:spLocks noChangeArrowheads="1"/>
            </p:cNvSpPr>
            <p:nvPr/>
          </p:nvSpPr>
          <p:spPr bwMode="auto">
            <a:xfrm>
              <a:off x="668685" y="1754026"/>
              <a:ext cx="1332854" cy="34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eaLnBrk="1" fontAlgn="auto" latinLnBrk="0" hangingPunct="1">
                <a:lnSpc>
                  <a:spcPct val="100000"/>
                </a:lnSpc>
                <a:spcBef>
                  <a:spcPct val="20000"/>
                </a:spcBef>
                <a:spcAft>
                  <a:spcPts val="0"/>
                </a:spcAft>
                <a:buClrTx/>
                <a:buSzTx/>
                <a:buFontTx/>
                <a:buNone/>
                <a:defRPr/>
              </a:pPr>
              <a:r>
                <a:rPr kumimoji="0" lang="zh-CN" altLang="en-US" sz="1200" b="1" i="0" u="none" strike="noStrike" kern="0" cap="none" spc="0" normalizeH="0" baseline="0" noProof="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畢業學校</a:t>
              </a:r>
              <a:r>
                <a:rPr kumimoji="0" lang="en-US" altLang="zh-TW" sz="1200" b="1" i="0" u="none" strike="noStrike" kern="0" cap="none" spc="0" normalizeH="0" baseline="0" noProof="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a:t>
              </a:r>
            </a:p>
          </p:txBody>
        </p:sp>
        <p:sp>
          <p:nvSpPr>
            <p:cNvPr id="15" name="矩形 27662"/>
            <p:cNvSpPr>
              <a:spLocks noChangeArrowheads="1"/>
            </p:cNvSpPr>
            <p:nvPr/>
          </p:nvSpPr>
          <p:spPr bwMode="auto">
            <a:xfrm>
              <a:off x="2001539" y="1754026"/>
              <a:ext cx="2554260" cy="34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Arial" panose="020B0604020202020204" pitchFamily="34" charset="0"/>
                </a:rPr>
                <a:t>安徽師範大學</a:t>
              </a:r>
            </a:p>
          </p:txBody>
        </p:sp>
        <p:sp>
          <p:nvSpPr>
            <p:cNvPr id="16" name="矩形 27663"/>
            <p:cNvSpPr>
              <a:spLocks noChangeArrowheads="1"/>
            </p:cNvSpPr>
            <p:nvPr/>
          </p:nvSpPr>
          <p:spPr bwMode="auto">
            <a:xfrm>
              <a:off x="4555799" y="1754026"/>
              <a:ext cx="1295203" cy="34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eaLnBrk="1" fontAlgn="auto" latinLnBrk="0" hangingPunct="1">
                <a:lnSpc>
                  <a:spcPct val="100000"/>
                </a:lnSpc>
                <a:spcBef>
                  <a:spcPct val="20000"/>
                </a:spcBef>
                <a:spcAft>
                  <a:spcPts val="0"/>
                </a:spcAft>
                <a:buClrTx/>
                <a:buSzTx/>
                <a:buFontTx/>
                <a:buNone/>
                <a:defRPr/>
              </a:pPr>
              <a:r>
                <a:rPr kumimoji="0" lang="zh-CN" altLang="en-US" sz="1200" b="1" i="0" u="none" strike="noStrike" kern="0" cap="none" spc="0" normalizeH="0" baseline="0" noProof="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學歷</a:t>
              </a:r>
              <a:r>
                <a:rPr kumimoji="0" lang="zh-TW" altLang="en-US" sz="1200" b="1" i="0" u="none" strike="noStrike" kern="0" cap="none" spc="0" normalizeH="0" baseline="0" noProof="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a:t>
              </a:r>
            </a:p>
          </p:txBody>
        </p:sp>
        <p:sp>
          <p:nvSpPr>
            <p:cNvPr id="17" name="矩形 27664"/>
            <p:cNvSpPr>
              <a:spLocks noChangeArrowheads="1"/>
            </p:cNvSpPr>
            <p:nvPr/>
          </p:nvSpPr>
          <p:spPr bwMode="auto">
            <a:xfrm>
              <a:off x="5851002" y="1754026"/>
              <a:ext cx="2591911" cy="34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r>
                <a:rPr kumimoji="0" lang="zh-CN" altLang="en-US" sz="1200" kern="0" dirty="0">
                  <a:solidFill>
                    <a:sysClr val="windowText" lastClr="000000"/>
                  </a:solidFill>
                  <a:latin typeface="Microsoft JhengHei" panose="020B0604030504040204" pitchFamily="34" charset="-120"/>
                  <a:ea typeface="Microsoft JhengHei" panose="020B0604030504040204" pitchFamily="34" charset="-120"/>
                  <a:cs typeface="Arial" panose="020B0604020202020204" pitchFamily="34" charset="0"/>
                </a:rPr>
                <a:t>本科</a:t>
              </a:r>
              <a:endParaRPr kumimoji="0" lang="zh-CN" altLang="en-US"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Arial" panose="020B0604020202020204" pitchFamily="34" charset="0"/>
              </a:endParaRPr>
            </a:p>
          </p:txBody>
        </p:sp>
        <p:sp>
          <p:nvSpPr>
            <p:cNvPr id="18" name="矩形 27665"/>
            <p:cNvSpPr>
              <a:spLocks noChangeArrowheads="1"/>
            </p:cNvSpPr>
            <p:nvPr/>
          </p:nvSpPr>
          <p:spPr bwMode="auto">
            <a:xfrm>
              <a:off x="668685" y="2097697"/>
              <a:ext cx="1332854"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eaLnBrk="1" fontAlgn="auto" latinLnBrk="0" hangingPunct="1">
                <a:lnSpc>
                  <a:spcPct val="100000"/>
                </a:lnSpc>
                <a:spcBef>
                  <a:spcPct val="20000"/>
                </a:spcBef>
                <a:spcAft>
                  <a:spcPts val="0"/>
                </a:spcAft>
                <a:buClrTx/>
                <a:buSzTx/>
                <a:buFontTx/>
                <a:buNone/>
                <a:defRPr/>
              </a:pPr>
              <a:r>
                <a:rPr kumimoji="0" lang="zh-CN" altLang="en-US" sz="1200" b="1" i="0" u="none" strike="noStrike" kern="0" cap="none" spc="0" normalizeH="0" baseline="0" noProof="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專業</a:t>
              </a:r>
              <a:r>
                <a:rPr kumimoji="0" lang="zh-TW" altLang="en-US" sz="1200" b="1" i="0" u="none" strike="noStrike" kern="0" cap="none" spc="0" normalizeH="0" baseline="0" noProof="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a:t>
              </a:r>
            </a:p>
          </p:txBody>
        </p:sp>
        <p:sp>
          <p:nvSpPr>
            <p:cNvPr id="19" name="矩形 27666"/>
            <p:cNvSpPr>
              <a:spLocks noChangeArrowheads="1"/>
            </p:cNvSpPr>
            <p:nvPr/>
          </p:nvSpPr>
          <p:spPr bwMode="auto">
            <a:xfrm>
              <a:off x="2001539" y="2097697"/>
              <a:ext cx="2554260"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r>
                <a:rPr kumimoji="0" lang="zh-CN" altLang="en-US" sz="1200" kern="0" dirty="0">
                  <a:solidFill>
                    <a:sysClr val="windowText" lastClr="000000"/>
                  </a:solidFill>
                  <a:latin typeface="Microsoft JhengHei" panose="020B0604030504040204" pitchFamily="34" charset="-120"/>
                  <a:ea typeface="Microsoft JhengHei" panose="020B0604030504040204" pitchFamily="34" charset="-120"/>
                  <a:cs typeface="Arial" panose="020B0604020202020204" pitchFamily="34" charset="0"/>
                </a:rPr>
                <a:t>計算機科學與技術</a:t>
              </a:r>
              <a:endParaRPr kumimoji="0" lang="zh-CN" altLang="en-US"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Arial" panose="020B0604020202020204" pitchFamily="34" charset="0"/>
              </a:endParaRPr>
            </a:p>
          </p:txBody>
        </p:sp>
        <p:sp>
          <p:nvSpPr>
            <p:cNvPr id="20" name="矩形 27669"/>
            <p:cNvSpPr>
              <a:spLocks noChangeArrowheads="1"/>
            </p:cNvSpPr>
            <p:nvPr/>
          </p:nvSpPr>
          <p:spPr bwMode="auto">
            <a:xfrm>
              <a:off x="4518148" y="2102103"/>
              <a:ext cx="1332854"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eaLnBrk="1" fontAlgn="auto" latinLnBrk="0" hangingPunct="1">
                <a:lnSpc>
                  <a:spcPct val="100000"/>
                </a:lnSpc>
                <a:spcBef>
                  <a:spcPct val="20000"/>
                </a:spcBef>
                <a:spcAft>
                  <a:spcPts val="0"/>
                </a:spcAft>
                <a:buClrTx/>
                <a:buSzTx/>
                <a:buFontTx/>
                <a:buNone/>
                <a:defRPr/>
              </a:pPr>
              <a:r>
                <a:rPr kumimoji="0" lang="zh-CN" altLang="en-US" sz="1200" b="1" kern="0" noProof="0">
                  <a:solidFill>
                    <a:srgbClr val="000066"/>
                  </a:solidFill>
                  <a:latin typeface="Microsoft JhengHei" panose="020B0604030504040204" pitchFamily="34" charset="-120"/>
                  <a:ea typeface="Microsoft JhengHei" panose="020B0604030504040204" pitchFamily="34" charset="-120"/>
                  <a:cs typeface="Microsoft JhengHei" panose="020B0604030504040204" pitchFamily="34" charset="-120"/>
                </a:rPr>
                <a:t>崗位</a:t>
              </a:r>
              <a:r>
                <a:rPr kumimoji="0" lang="zh-TW" altLang="en-US" sz="1200" b="1" i="0" u="none" strike="noStrike" kern="0" cap="none" spc="0" normalizeH="0" baseline="0" noProof="0" smtClean="0">
                  <a:ln>
                    <a:noFill/>
                  </a:ln>
                  <a:solidFill>
                    <a:srgbClr val="000066"/>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a:t>
              </a:r>
            </a:p>
          </p:txBody>
        </p:sp>
        <p:sp>
          <p:nvSpPr>
            <p:cNvPr id="21" name="矩形 27670"/>
            <p:cNvSpPr>
              <a:spLocks noChangeArrowheads="1"/>
            </p:cNvSpPr>
            <p:nvPr/>
          </p:nvSpPr>
          <p:spPr bwMode="auto">
            <a:xfrm>
              <a:off x="5847671" y="2097373"/>
              <a:ext cx="2134072"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0" lang="zh-TW" altLang="en-US" sz="1200" kern="0" dirty="0">
                <a:solidFill>
                  <a:sysClr val="windowText" lastClr="000000"/>
                </a:solidFill>
                <a:latin typeface="Microsoft JhengHei" panose="020B0604030504040204" pitchFamily="34" charset="-120"/>
                <a:ea typeface="Microsoft JhengHei" panose="020B0604030504040204" pitchFamily="34" charset="-120"/>
                <a:cs typeface="Arial" panose="020B0604020202020204" pitchFamily="34" charset="0"/>
              </a:endParaRPr>
            </a:p>
          </p:txBody>
        </p:sp>
        <p:sp>
          <p:nvSpPr>
            <p:cNvPr id="22" name="矩形 27671"/>
            <p:cNvSpPr>
              <a:spLocks noChangeArrowheads="1"/>
            </p:cNvSpPr>
            <p:nvPr/>
          </p:nvSpPr>
          <p:spPr bwMode="auto">
            <a:xfrm>
              <a:off x="718385" y="2501583"/>
              <a:ext cx="1185261" cy="295204"/>
            </a:xfrm>
            <a:prstGeom prst="rect">
              <a:avLst/>
            </a:prstGeom>
            <a:solidFill>
              <a:schemeClr val="bg2"/>
            </a:solidFill>
          </p:spPr>
          <p:style>
            <a:lnRef idx="1">
              <a:schemeClr val="accent5"/>
            </a:lnRef>
            <a:fillRef idx="3">
              <a:schemeClr val="accent5"/>
            </a:fillRef>
            <a:effectRef idx="2">
              <a:schemeClr val="accent5"/>
            </a:effectRef>
            <a:fontRef idx="minor">
              <a:schemeClr val="lt1"/>
            </a:fontRef>
          </p:style>
          <p:txBody>
            <a:bodyPr anchor="b"/>
            <a:lstStyle/>
            <a:p>
              <a:pPr marL="0" marR="0" lvl="0" indent="0" defTabSz="914400" eaLnBrk="1" fontAlgn="auto" latinLnBrk="0" hangingPunct="1">
                <a:lnSpc>
                  <a:spcPct val="100000"/>
                </a:lnSpc>
                <a:spcBef>
                  <a:spcPct val="20000"/>
                </a:spcBef>
                <a:spcAft>
                  <a:spcPts val="0"/>
                </a:spcAft>
                <a:buClrTx/>
                <a:buSzTx/>
                <a:buFont typeface="Wingdings" panose="05000000000000000000" pitchFamily="2" charset="2"/>
                <a:buChar char="Ø"/>
                <a:defRPr/>
              </a:pPr>
              <a:r>
                <a:rPr kumimoji="0" lang="zh-CN" altLang="en-US" sz="1100" b="1" i="0" u="none" strike="noStrike" kern="0" cap="none" spc="0" normalizeH="0" baseline="0" noProof="0" dirty="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  教育經歷</a:t>
              </a:r>
              <a:r>
                <a:rPr kumimoji="0" lang="en-US" altLang="zh-TW" sz="1100" b="1" i="0" u="none" strike="noStrike" kern="0" cap="none" spc="0" normalizeH="0" baseline="0" noProof="0" dirty="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a:t>
              </a:r>
            </a:p>
          </p:txBody>
        </p:sp>
        <p:sp>
          <p:nvSpPr>
            <p:cNvPr id="23" name="直接连接符 27683"/>
            <p:cNvSpPr>
              <a:spLocks noChangeShapeType="1"/>
            </p:cNvSpPr>
            <p:nvPr/>
          </p:nvSpPr>
          <p:spPr bwMode="auto">
            <a:xfrm>
              <a:off x="2018106" y="3309355"/>
              <a:ext cx="0" cy="34513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24" name="直接连接符 27684"/>
            <p:cNvSpPr>
              <a:spLocks noChangeShapeType="1"/>
            </p:cNvSpPr>
            <p:nvPr/>
          </p:nvSpPr>
          <p:spPr bwMode="auto">
            <a:xfrm>
              <a:off x="4555799" y="1069623"/>
              <a:ext cx="0" cy="137027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25" name="直接连接符 27685"/>
            <p:cNvSpPr>
              <a:spLocks noChangeShapeType="1"/>
            </p:cNvSpPr>
            <p:nvPr/>
          </p:nvSpPr>
          <p:spPr bwMode="auto">
            <a:xfrm>
              <a:off x="4555799" y="3309355"/>
              <a:ext cx="0" cy="34367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26" name="直接连接符 27688"/>
            <p:cNvSpPr>
              <a:spLocks noChangeShapeType="1"/>
            </p:cNvSpPr>
            <p:nvPr/>
          </p:nvSpPr>
          <p:spPr bwMode="auto">
            <a:xfrm>
              <a:off x="668685" y="1069623"/>
              <a:ext cx="77742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27" name="直接连接符 27689"/>
            <p:cNvSpPr>
              <a:spLocks noChangeShapeType="1"/>
            </p:cNvSpPr>
            <p:nvPr/>
          </p:nvSpPr>
          <p:spPr bwMode="auto">
            <a:xfrm>
              <a:off x="668685" y="1411825"/>
              <a:ext cx="77742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28" name="直接连接符 27690"/>
            <p:cNvSpPr>
              <a:spLocks noChangeShapeType="1"/>
            </p:cNvSpPr>
            <p:nvPr/>
          </p:nvSpPr>
          <p:spPr bwMode="auto">
            <a:xfrm>
              <a:off x="668685" y="1754026"/>
              <a:ext cx="77742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29" name="直接连接符 27692"/>
            <p:cNvSpPr>
              <a:spLocks noChangeShapeType="1"/>
            </p:cNvSpPr>
            <p:nvPr/>
          </p:nvSpPr>
          <p:spPr bwMode="auto">
            <a:xfrm>
              <a:off x="668685" y="2439899"/>
              <a:ext cx="77742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0" name="直接连接符 27693"/>
            <p:cNvSpPr>
              <a:spLocks noChangeShapeType="1"/>
            </p:cNvSpPr>
            <p:nvPr/>
          </p:nvSpPr>
          <p:spPr bwMode="auto">
            <a:xfrm>
              <a:off x="668685" y="2782100"/>
              <a:ext cx="77742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1" name="直接连接符 27694"/>
            <p:cNvSpPr>
              <a:spLocks noChangeShapeType="1"/>
            </p:cNvSpPr>
            <p:nvPr/>
          </p:nvSpPr>
          <p:spPr bwMode="auto">
            <a:xfrm>
              <a:off x="668685" y="3309355"/>
              <a:ext cx="77742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2" name="直接连接符 27701"/>
            <p:cNvSpPr>
              <a:spLocks noChangeShapeType="1"/>
            </p:cNvSpPr>
            <p:nvPr/>
          </p:nvSpPr>
          <p:spPr bwMode="auto">
            <a:xfrm>
              <a:off x="664167" y="3636870"/>
              <a:ext cx="77742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3" name="矩形 27703"/>
            <p:cNvSpPr>
              <a:spLocks noChangeArrowheads="1"/>
            </p:cNvSpPr>
            <p:nvPr/>
          </p:nvSpPr>
          <p:spPr bwMode="auto">
            <a:xfrm>
              <a:off x="718498" y="3351947"/>
              <a:ext cx="1167188" cy="309891"/>
            </a:xfrm>
            <a:prstGeom prst="rect">
              <a:avLst/>
            </a:prstGeom>
            <a:solidFill>
              <a:schemeClr val="bg2"/>
            </a:solidFill>
          </p:spPr>
          <p:style>
            <a:lnRef idx="1">
              <a:schemeClr val="accent5"/>
            </a:lnRef>
            <a:fillRef idx="3">
              <a:schemeClr val="accent5"/>
            </a:fillRef>
            <a:effectRef idx="2">
              <a:schemeClr val="accent5"/>
            </a:effectRef>
            <a:fontRef idx="minor">
              <a:schemeClr val="lt1"/>
            </a:fontRef>
          </p:style>
          <p:txBody>
            <a:bodyPr anchor="b"/>
            <a:lstStyle/>
            <a:p>
              <a:pPr marL="0" marR="0" lvl="0" indent="0" defTabSz="914400" eaLnBrk="1" fontAlgn="auto" latinLnBrk="0" hangingPunct="1">
                <a:lnSpc>
                  <a:spcPct val="100000"/>
                </a:lnSpc>
                <a:spcBef>
                  <a:spcPct val="20000"/>
                </a:spcBef>
                <a:spcAft>
                  <a:spcPts val="0"/>
                </a:spcAft>
                <a:buClrTx/>
                <a:buSzTx/>
                <a:buFont typeface="Wingdings" panose="05000000000000000000" pitchFamily="2" charset="2"/>
                <a:buChar char="Ø"/>
                <a:defRPr/>
              </a:pPr>
              <a:r>
                <a:rPr kumimoji="0" lang="zh-CN" altLang="en-US" sz="1100" b="1" i="0" u="none" strike="noStrike" kern="0" cap="none" spc="0" normalizeH="0" baseline="0" noProof="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  工作經歷</a:t>
              </a:r>
              <a:r>
                <a:rPr kumimoji="0" lang="en-US" altLang="zh-TW" sz="1100" b="1" i="0" u="none" strike="noStrike" kern="0" cap="none" spc="0" normalizeH="0" baseline="0" noProof="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a:t>
              </a:r>
            </a:p>
          </p:txBody>
        </p:sp>
        <p:sp>
          <p:nvSpPr>
            <p:cNvPr id="34" name="直接连接符 27704"/>
            <p:cNvSpPr>
              <a:spLocks noChangeShapeType="1"/>
            </p:cNvSpPr>
            <p:nvPr/>
          </p:nvSpPr>
          <p:spPr bwMode="auto">
            <a:xfrm>
              <a:off x="2015094" y="4120065"/>
              <a:ext cx="0" cy="34513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5" name="直接连接符 27706"/>
            <p:cNvSpPr>
              <a:spLocks noChangeShapeType="1"/>
            </p:cNvSpPr>
            <p:nvPr/>
          </p:nvSpPr>
          <p:spPr bwMode="auto">
            <a:xfrm>
              <a:off x="668685" y="3892420"/>
              <a:ext cx="777422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6" name="直接连接符 27707"/>
            <p:cNvSpPr>
              <a:spLocks noChangeShapeType="1"/>
            </p:cNvSpPr>
            <p:nvPr/>
          </p:nvSpPr>
          <p:spPr bwMode="auto">
            <a:xfrm flipV="1">
              <a:off x="718385" y="4456392"/>
              <a:ext cx="7716998" cy="88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7" name="直接连接符 27683"/>
            <p:cNvSpPr>
              <a:spLocks noChangeShapeType="1"/>
            </p:cNvSpPr>
            <p:nvPr/>
          </p:nvSpPr>
          <p:spPr bwMode="auto">
            <a:xfrm>
              <a:off x="5875099" y="3306418"/>
              <a:ext cx="0" cy="34513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6350">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TW" altLang="en-US" sz="1200" b="0" i="0" u="none" strike="noStrike" kern="0" cap="none" spc="0" normalizeH="0" baseline="0" noProof="0" smtClean="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8" name="矩形 27673"/>
            <p:cNvSpPr>
              <a:spLocks noChangeArrowheads="1"/>
            </p:cNvSpPr>
            <p:nvPr/>
          </p:nvSpPr>
          <p:spPr bwMode="auto">
            <a:xfrm>
              <a:off x="2028648" y="2943654"/>
              <a:ext cx="6742584" cy="465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ct val="20000"/>
                </a:spcBef>
                <a:spcAft>
                  <a:spcPts val="0"/>
                </a:spcAft>
                <a:defRPr/>
              </a:pPr>
              <a:r>
                <a:rPr kumimoji="0" lang="zh-CN" altLang="en-US" sz="120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安徽師範大學</a:t>
              </a:r>
              <a:r>
                <a:rPr kumimoji="0" lang="en-US" altLang="zh-CN" sz="120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kumimoji="0" lang="zh-TW" altLang="en-US" sz="120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主要學習</a:t>
              </a:r>
              <a:r>
                <a:rPr kumimoji="0" lang="en-US" altLang="zh-CN" sz="120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C</a:t>
              </a:r>
              <a:r>
                <a:rPr kumimoji="0" lang="zh-CN" altLang="en-US" sz="120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kumimoji="0" lang="en-US" altLang="zh-CN" sz="120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C++</a:t>
              </a:r>
              <a:r>
                <a:rPr kumimoji="0" lang="zh-CN" altLang="en-US" sz="120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kumimoji="0" lang="en-US" altLang="zh-TW"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Java</a:t>
              </a:r>
              <a:r>
                <a:rPr kumimoji="0" lang="zh-CN"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和</a:t>
              </a:r>
              <a:r>
                <a:rPr kumimoji="0" lang="en-US" altLang="zh-CN"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python</a:t>
              </a:r>
              <a:r>
                <a:rPr kumimoji="0" lang="zh-TW"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程序設計，數據庫系統原理</a:t>
              </a:r>
              <a:r>
                <a:rPr kumimoji="0" lang="zh-TW" altLang="en-US" sz="120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kumimoji="0" lang="zh-TW"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數據</a:t>
              </a:r>
              <a:r>
                <a:rPr kumimoji="0" lang="zh-CN"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結構</a:t>
              </a:r>
              <a:r>
                <a:rPr kumimoji="0" lang="zh-TW"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t>
              </a:r>
              <a:r>
                <a:rPr kumimoji="0" lang="zh-CN"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操作系統，計算機組成原理</a:t>
              </a:r>
              <a:r>
                <a:rPr kumimoji="0" lang="zh-TW" altLang="en-US" sz="120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t>
              </a:r>
              <a:r>
                <a:rPr kumimoji="0" lang="zh-CN"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軟件工程，</a:t>
              </a:r>
              <a:r>
                <a:rPr kumimoji="0" lang="zh-CN" altLang="en-US" sz="120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面向</a:t>
              </a:r>
              <a:r>
                <a:rPr kumimoji="0" lang="zh-CN"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對象程序設計</a:t>
              </a:r>
              <a:r>
                <a:rPr kumimoji="0" lang="zh-TW"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等</a:t>
              </a:r>
              <a:r>
                <a:rPr kumimoji="0" lang="zh-CN"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t>
              </a:r>
              <a:endParaRPr kumimoji="0" lang="zh-TW"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fontAlgn="auto">
                <a:spcBef>
                  <a:spcPct val="20000"/>
                </a:spcBef>
                <a:spcAft>
                  <a:spcPts val="0"/>
                </a:spcAft>
                <a:defRPr/>
              </a:pPr>
              <a:endParaRPr kumimoji="0" lang="en-US" altLang="zh-CN" sz="120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fontAlgn="auto">
                <a:spcBef>
                  <a:spcPct val="20000"/>
                </a:spcBef>
                <a:spcAft>
                  <a:spcPts val="0"/>
                </a:spcAft>
                <a:defRPr/>
              </a:pPr>
              <a:endParaRPr kumimoji="0" lang="zh-TW"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fontAlgn="auto">
                <a:spcBef>
                  <a:spcPct val="20000"/>
                </a:spcBef>
                <a:spcAft>
                  <a:spcPts val="0"/>
                </a:spcAft>
                <a:defRPr/>
              </a:pPr>
              <a:endParaRPr kumimoji="0" lang="zh-CN" altLang="en-US" sz="120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
          <p:nvSpPr>
            <p:cNvPr id="39" name="矩形 27674"/>
            <p:cNvSpPr>
              <a:spLocks noChangeArrowheads="1"/>
            </p:cNvSpPr>
            <p:nvPr/>
          </p:nvSpPr>
          <p:spPr bwMode="auto">
            <a:xfrm>
              <a:off x="682240" y="2962748"/>
              <a:ext cx="1375023" cy="23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eaLnBrk="1" fontAlgn="auto" latinLnBrk="0" hangingPunct="1">
                <a:lnSpc>
                  <a:spcPct val="100000"/>
                </a:lnSpc>
                <a:spcBef>
                  <a:spcPct val="20000"/>
                </a:spcBef>
                <a:spcAft>
                  <a:spcPts val="0"/>
                </a:spcAft>
                <a:buClrTx/>
                <a:buSzTx/>
                <a:buFontTx/>
                <a:buNone/>
                <a:defRPr/>
              </a:pPr>
              <a:r>
                <a:rPr kumimoji="0" lang="en-US" altLang="zh-CN" sz="1050" kern="0" dirty="0" smtClean="0">
                  <a:solidFill>
                    <a:sysClr val="windowText" lastClr="000000"/>
                  </a:solidFill>
                  <a:latin typeface="Microsoft JhengHei" panose="020B0604030504040204" pitchFamily="34" charset="-120"/>
                  <a:ea typeface="Microsoft JhengHei" panose="020B0604030504040204" pitchFamily="34" charset="-120"/>
                  <a:cs typeface="Arial" panose="020B0604020202020204" pitchFamily="34" charset="0"/>
                </a:rPr>
                <a:t>2019.09-2023.06</a:t>
              </a:r>
              <a:r>
                <a:rPr kumimoji="0" lang="en-US" altLang="zh-TW" sz="1050" kern="0" dirty="0">
                  <a:solidFill>
                    <a:sysClr val="windowText" lastClr="000000"/>
                  </a:solidFill>
                  <a:latin typeface="Microsoft JhengHei" panose="020B0604030504040204" pitchFamily="34" charset="-120"/>
                  <a:ea typeface="Microsoft JhengHei" panose="020B0604030504040204" pitchFamily="34" charset="-120"/>
                  <a:cs typeface="Arial" panose="020B0604020202020204" pitchFamily="34" charset="0"/>
                </a:rPr>
                <a:t>:</a:t>
              </a:r>
            </a:p>
          </p:txBody>
        </p:sp>
        <p:sp>
          <p:nvSpPr>
            <p:cNvPr id="40" name="Rectangle 50"/>
            <p:cNvSpPr>
              <a:spLocks noChangeArrowheads="1"/>
            </p:cNvSpPr>
            <p:nvPr/>
          </p:nvSpPr>
          <p:spPr bwMode="auto">
            <a:xfrm>
              <a:off x="2057263" y="3825011"/>
              <a:ext cx="6670482" cy="320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r>
                <a:rPr kumimoji="0" lang="en-US" altLang="zh-TW"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FIT</a:t>
              </a:r>
              <a:r>
                <a:rPr kumimoji="0" lang="zh-TW" altLang="en-US"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事業群</a:t>
              </a:r>
              <a:r>
                <a:rPr kumimoji="0" lang="zh-CN" altLang="en-US"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rPr>
                <a:t>工程分析部門，主要負責</a:t>
              </a:r>
              <a:r>
                <a:rPr kumimoji="0" lang="zh-CN" altLang="en-US" sz="1200" kern="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視覺檢測維護與開發</a:t>
              </a:r>
              <a:r>
                <a:rPr kumimoji="0" lang="zh-CN" altLang="en-US" sz="1200" kern="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相關工作</a:t>
              </a:r>
              <a:r>
                <a:rPr kumimoji="0" lang="zh-CN" altLang="en-US" sz="120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endParaRPr kumimoji="0" lang="zh-TW" altLang="en-US"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
          <p:nvSpPr>
            <p:cNvPr id="41" name="矩形 27674"/>
            <p:cNvSpPr>
              <a:spLocks noChangeArrowheads="1"/>
            </p:cNvSpPr>
            <p:nvPr/>
          </p:nvSpPr>
          <p:spPr bwMode="auto">
            <a:xfrm>
              <a:off x="760555" y="3836120"/>
              <a:ext cx="1257551" cy="23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eaLnBrk="1" fontAlgn="auto" latinLnBrk="0" hangingPunct="1">
                <a:lnSpc>
                  <a:spcPct val="100000"/>
                </a:lnSpc>
                <a:spcBef>
                  <a:spcPct val="20000"/>
                </a:spcBef>
                <a:spcAft>
                  <a:spcPts val="0"/>
                </a:spcAft>
                <a:buClrTx/>
                <a:buSzTx/>
                <a:buFontTx/>
                <a:buNone/>
                <a:defRPr/>
              </a:pPr>
              <a:r>
                <a:rPr kumimoji="0" lang="en-US" altLang="zh-CN" sz="105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2023.07-</a:t>
              </a:r>
              <a:r>
                <a:rPr kumimoji="0" lang="zh-CN" altLang="en-US" sz="105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至今</a:t>
              </a:r>
              <a:r>
                <a:rPr kumimoji="0" lang="en-US" altLang="zh-TW" sz="1050" kern="0" dirty="0" smtClean="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endParaRPr kumimoji="0" lang="en-US" altLang="zh-TW" sz="1050" kern="0" dirty="0">
                <a:solidFill>
                  <a:sysClr val="windowText" lastClr="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grpSp>
      <p:sp>
        <p:nvSpPr>
          <p:cNvPr id="2" name="流程圖: 程序 1"/>
          <p:cNvSpPr/>
          <p:nvPr/>
        </p:nvSpPr>
        <p:spPr>
          <a:xfrm>
            <a:off x="572954" y="628963"/>
            <a:ext cx="8064896" cy="3672408"/>
          </a:xfrm>
          <a:prstGeom prst="flowChartProcess">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Microsoft JhengHei" panose="020B0604030504040204" pitchFamily="34" charset="-120"/>
              <a:ea typeface="Microsoft JhengHei" panose="020B0604030504040204" pitchFamily="34" charset="-120"/>
            </a:endParaRPr>
          </a:p>
        </p:txBody>
      </p:sp>
      <p:sp>
        <p:nvSpPr>
          <p:cNvPr id="43" name="矩形 27658"/>
          <p:cNvSpPr>
            <a:spLocks noChangeArrowheads="1"/>
          </p:cNvSpPr>
          <p:nvPr/>
        </p:nvSpPr>
        <p:spPr bwMode="auto">
          <a:xfrm>
            <a:off x="1867615" y="1033684"/>
            <a:ext cx="2554260"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Arial" panose="020B0604020202020204" pitchFamily="34" charset="0"/>
              </a:rPr>
              <a:t>盛瑞</a:t>
            </a:r>
          </a:p>
        </p:txBody>
      </p:sp>
      <p:sp>
        <p:nvSpPr>
          <p:cNvPr id="3" name="矩形 27670"/>
          <p:cNvSpPr>
            <a:spLocks noChangeArrowheads="1"/>
          </p:cNvSpPr>
          <p:nvPr>
            <p:custDataLst>
              <p:tags r:id="rId1"/>
            </p:custDataLst>
          </p:nvPr>
        </p:nvSpPr>
        <p:spPr bwMode="auto">
          <a:xfrm>
            <a:off x="5701542" y="2068231"/>
            <a:ext cx="2134072" cy="34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r>
              <a:rPr kumimoji="0" lang="zh-CN" altLang="en-US" sz="1200" kern="0" dirty="0">
                <a:solidFill>
                  <a:sysClr val="windowText" lastClr="000000"/>
                </a:solidFill>
                <a:latin typeface="Microsoft JhengHei" panose="020B0604030504040204" pitchFamily="34" charset="-120"/>
                <a:ea typeface="Microsoft JhengHei" panose="020B0604030504040204" pitchFamily="34" charset="-120"/>
                <a:cs typeface="Arial" panose="020B0604020202020204" pitchFamily="34" charset="0"/>
              </a:rPr>
              <a:t>數據分析</a:t>
            </a:r>
            <a:endParaRPr kumimoji="0" lang="zh-CN" altLang="en-US" sz="1200" b="0" i="0" u="none" strike="noStrike" kern="0" cap="none" spc="0" normalizeH="0" baseline="0" noProof="0" dirty="0" smtClean="0">
              <a:ln>
                <a:noFill/>
              </a:ln>
              <a:solidFill>
                <a:sysClr val="windowText" lastClr="000000"/>
              </a:solidFill>
              <a:effectLst/>
              <a:uLnTx/>
              <a:uFillTx/>
              <a:latin typeface="Microsoft JhengHei" panose="020B0604030504040204" pitchFamily="34" charset="-120"/>
              <a:ea typeface="Microsoft JhengHei" panose="020B0604030504040204" pitchFamily="34" charset="-12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3175" y="-2063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r>
              <a:rPr lang="zh-CN" altLang="en-US" sz="2000" b="1" dirty="0" smtClean="0">
                <a:solidFill>
                  <a:srgbClr val="000000"/>
                </a:solidFill>
                <a:latin typeface="Microsoft JhengHei UI" panose="020B0604030504040204" pitchFamily="34" charset="-120"/>
                <a:ea typeface="Microsoft JhengHei UI" panose="020B0604030504040204" pitchFamily="34" charset="-120"/>
                <a:cs typeface="Arial" panose="020B0604020202020204" pitchFamily="34" charset="0"/>
              </a:rPr>
              <a:t>實習經歷</a:t>
            </a:r>
            <a:endParaRPr lang="zh-TW" altLang="en-US" sz="2000" b="1" dirty="0">
              <a:solidFill>
                <a:srgbClr val="000000"/>
              </a:solidFill>
              <a:latin typeface="Microsoft JhengHei UI" panose="020B0604030504040204" pitchFamily="34" charset="-120"/>
              <a:ea typeface="Microsoft JhengHei UI" panose="020B0604030504040204" pitchFamily="34" charset="-120"/>
              <a:cs typeface="Arial" panose="020B0604020202020204" pitchFamily="34" charset="0"/>
            </a:endParaRPr>
          </a:p>
        </p:txBody>
      </p:sp>
      <p:sp>
        <p:nvSpPr>
          <p:cNvPr id="4" name="CustomShape 21"/>
          <p:cNvSpPr/>
          <p:nvPr/>
        </p:nvSpPr>
        <p:spPr>
          <a:xfrm>
            <a:off x="2123440" y="916315"/>
            <a:ext cx="8496498" cy="46447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180975" indent="-180975">
              <a:lnSpc>
                <a:spcPct val="110000"/>
              </a:lnSpc>
              <a:buFont typeface="Wingdings" panose="05000000000000000000" pitchFamily="2" charset="2"/>
              <a:buChar char="Ø"/>
              <a:defRPr/>
            </a:pPr>
            <a:endParaRPr lang="en-US" altLang="zh-CN" sz="1600" dirty="0" smtClean="0">
              <a:solidFill>
                <a:srgbClr val="000000"/>
              </a:solidFill>
              <a:latin typeface="Microsoft JhengHei UI" panose="020B0604030504040204" pitchFamily="34" charset="-120"/>
              <a:ea typeface="Microsoft JhengHei UI" panose="020B0604030504040204" pitchFamily="34" charset="-120"/>
            </a:endParaRPr>
          </a:p>
        </p:txBody>
      </p:sp>
      <p:cxnSp>
        <p:nvCxnSpPr>
          <p:cNvPr id="29" name="直線接點 28"/>
          <p:cNvCxnSpPr/>
          <p:nvPr/>
        </p:nvCxnSpPr>
        <p:spPr bwMode="auto">
          <a:xfrm>
            <a:off x="2830429" y="2245068"/>
            <a:ext cx="3810" cy="1369060"/>
          </a:xfrm>
          <a:prstGeom prst="line">
            <a:avLst/>
          </a:prstGeom>
          <a:noFill/>
          <a:ln w="19050" cap="flat" cmpd="sng" algn="ctr">
            <a:solidFill>
              <a:srgbClr val="000000"/>
            </a:solidFill>
            <a:prstDash val="solid"/>
            <a:round/>
            <a:headEnd type="none" w="med" len="med"/>
            <a:tailEnd type="none" w="med" len="med"/>
          </a:ln>
        </p:spPr>
      </p:cxnSp>
      <p:cxnSp>
        <p:nvCxnSpPr>
          <p:cNvPr id="35" name="直線接點 34"/>
          <p:cNvCxnSpPr/>
          <p:nvPr/>
        </p:nvCxnSpPr>
        <p:spPr bwMode="auto">
          <a:xfrm flipH="1">
            <a:off x="2608486" y="2906695"/>
            <a:ext cx="203835" cy="635"/>
          </a:xfrm>
          <a:prstGeom prst="line">
            <a:avLst/>
          </a:prstGeom>
          <a:noFill/>
          <a:ln w="19050" cap="flat" cmpd="sng" algn="ctr">
            <a:solidFill>
              <a:srgbClr val="000000"/>
            </a:solidFill>
            <a:prstDash val="solid"/>
            <a:round/>
            <a:headEnd type="none" w="med" len="med"/>
            <a:tailEnd type="none" w="med" len="med"/>
          </a:ln>
        </p:spPr>
      </p:cxnSp>
      <p:sp>
        <p:nvSpPr>
          <p:cNvPr id="40" name="矩形 39"/>
          <p:cNvSpPr/>
          <p:nvPr/>
        </p:nvSpPr>
        <p:spPr>
          <a:xfrm rot="5400000">
            <a:off x="5438775" y="1318260"/>
            <a:ext cx="356870" cy="1227455"/>
          </a:xfrm>
          <a:prstGeom prst="rect">
            <a:avLst/>
          </a:prstGeom>
          <a:solidFill>
            <a:schemeClr val="bg1"/>
          </a:solidFill>
          <a:ln>
            <a:solidFill>
              <a:srgbClr val="000000"/>
            </a:solidFill>
          </a:ln>
        </p:spPr>
        <p:txBody>
          <a:bodyPr rot="0" spcFirstLastPara="0" vertOverflow="overflow" horzOverflow="overflow" vert="vert270" wrap="square" lIns="91440" tIns="45720" rIns="91440" bIns="45720" numCol="1" spcCol="0" rtlCol="0" fromWordArt="0" anchor="t" anchorCtr="0" forceAA="0"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1100" b="1" i="0" u="none" strike="noStrike" cap="none" normalizeH="0" baseline="0" dirty="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Python</a:t>
            </a:r>
            <a:r>
              <a:rPr kumimoji="1" lang="zh-CN" altLang="en-US" sz="1100" b="1" i="0" u="none" strike="noStrike" cap="none" normalizeH="0" baseline="0" dirty="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基礎語法</a:t>
            </a:r>
            <a:endParaRPr kumimoji="1" lang="zh-TW" altLang="en-US" sz="1100" b="1" i="0" u="none" strike="noStrike" cap="none" normalizeH="0" baseline="0" dirty="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cxnSp>
        <p:nvCxnSpPr>
          <p:cNvPr id="41" name="直線接點 40"/>
          <p:cNvCxnSpPr/>
          <p:nvPr/>
        </p:nvCxnSpPr>
        <p:spPr bwMode="auto">
          <a:xfrm>
            <a:off x="4572253" y="1967000"/>
            <a:ext cx="0" cy="581660"/>
          </a:xfrm>
          <a:prstGeom prst="line">
            <a:avLst/>
          </a:prstGeom>
          <a:noFill/>
          <a:ln w="19050" cap="flat" cmpd="sng" algn="ctr">
            <a:solidFill>
              <a:srgbClr val="000000"/>
            </a:solidFill>
            <a:prstDash val="solid"/>
            <a:round/>
            <a:headEnd type="none" w="med" len="med"/>
            <a:tailEnd type="none" w="med" len="med"/>
          </a:ln>
        </p:spPr>
      </p:cxnSp>
      <p:sp>
        <p:nvSpPr>
          <p:cNvPr id="67" name="圓角矩形 66"/>
          <p:cNvSpPr/>
          <p:nvPr/>
        </p:nvSpPr>
        <p:spPr>
          <a:xfrm>
            <a:off x="1227455" y="2625090"/>
            <a:ext cx="1377950" cy="507365"/>
          </a:xfrm>
          <a:prstGeom prst="roundRect">
            <a:avLst/>
          </a:prstGeom>
          <a:noFill/>
          <a:ln>
            <a:solidFill>
              <a:schemeClr val="bg2"/>
            </a:solidFill>
          </a:ln>
          <a:extLst>
            <a:ext uri="{909E8E84-426E-40DD-AFC4-6F175D3DCCD1}">
              <a14:hiddenFill xmlns:a14="http://schemas.microsoft.com/office/drawing/2010/main">
                <a:solidFill>
                  <a:schemeClr val="bg2"/>
                </a:solidFill>
              </a14:hiddenFill>
            </a:ext>
          </a:extLst>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just" defTabSz="914400" rtl="0" eaLnBrk="1" fontAlgn="base" latinLnBrk="0" hangingPunct="1">
              <a:lnSpc>
                <a:spcPct val="150000"/>
              </a:lnSpc>
              <a:spcBef>
                <a:spcPct val="0"/>
              </a:spcBef>
              <a:spcAft>
                <a:spcPct val="0"/>
              </a:spcAft>
              <a:buClrTx/>
              <a:buSzTx/>
              <a:buFontTx/>
              <a:buNone/>
            </a:pPr>
            <a:r>
              <a:rPr lang="zh-CN" altLang="zh-TW" sz="1400" b="1" dirty="0">
                <a:solidFill>
                  <a:srgbClr val="000000"/>
                </a:solidFill>
                <a:latin typeface="Microsoft JhengHei" panose="020B0604030504040204" pitchFamily="34" charset="-120"/>
                <a:ea typeface="Microsoft JhengHei" panose="020B0604030504040204" pitchFamily="34" charset="-120"/>
                <a:sym typeface="+mn-ea"/>
              </a:rPr>
              <a:t>編程語言學習</a:t>
            </a:r>
          </a:p>
        </p:txBody>
      </p:sp>
      <p:sp>
        <p:nvSpPr>
          <p:cNvPr id="68" name="圓角矩形 67"/>
          <p:cNvSpPr/>
          <p:nvPr/>
        </p:nvSpPr>
        <p:spPr>
          <a:xfrm>
            <a:off x="107950" y="556319"/>
            <a:ext cx="1583730" cy="288033"/>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nSpc>
                <a:spcPct val="90000"/>
              </a:lnSpc>
              <a:buFont typeface="Wingdings" panose="05000000000000000000" pitchFamily="2" charset="2"/>
              <a:buChar char="Ø"/>
            </a:pPr>
            <a:r>
              <a:rPr lang="zh-CN" altLang="en-US" sz="1400" b="1" dirty="0">
                <a:solidFill>
                  <a:srgbClr val="000000"/>
                </a:solidFill>
                <a:latin typeface="Microsoft JhengHei" panose="020B0604030504040204" pitchFamily="34" charset="-120"/>
                <a:ea typeface="Microsoft JhengHei" panose="020B0604030504040204" pitchFamily="34" charset="-120"/>
              </a:rPr>
              <a:t>編程語言</a:t>
            </a:r>
            <a:r>
              <a:rPr lang="zh-CN" altLang="en-US" sz="1400" b="1" dirty="0" smtClean="0">
                <a:solidFill>
                  <a:srgbClr val="000000"/>
                </a:solidFill>
                <a:latin typeface="Microsoft JhengHei" panose="020B0604030504040204" pitchFamily="34" charset="-120"/>
                <a:ea typeface="Microsoft JhengHei" panose="020B0604030504040204" pitchFamily="34" charset="-120"/>
              </a:rPr>
              <a:t>學習</a:t>
            </a:r>
            <a:endParaRPr lang="en-US" altLang="zh-CN" sz="1400" b="1" dirty="0">
              <a:solidFill>
                <a:srgbClr val="000000"/>
              </a:solidFill>
              <a:latin typeface="Microsoft JhengHei" panose="020B0604030504040204" pitchFamily="34" charset="-120"/>
              <a:ea typeface="Microsoft JhengHei" panose="020B0604030504040204" pitchFamily="34" charset="-120"/>
            </a:endParaRPr>
          </a:p>
        </p:txBody>
      </p:sp>
      <p:cxnSp>
        <p:nvCxnSpPr>
          <p:cNvPr id="78" name="直線接點 77"/>
          <p:cNvCxnSpPr/>
          <p:nvPr/>
        </p:nvCxnSpPr>
        <p:spPr bwMode="auto">
          <a:xfrm flipH="1">
            <a:off x="2830429" y="3613501"/>
            <a:ext cx="517525" cy="635"/>
          </a:xfrm>
          <a:prstGeom prst="line">
            <a:avLst/>
          </a:prstGeom>
          <a:noFill/>
          <a:ln w="19050" cap="flat" cmpd="sng" algn="ctr">
            <a:solidFill>
              <a:srgbClr val="000000"/>
            </a:solidFill>
            <a:prstDash val="solid"/>
            <a:round/>
            <a:headEnd type="none" w="med" len="med"/>
            <a:tailEnd type="none" w="med" len="med"/>
          </a:ln>
        </p:spPr>
      </p:cxnSp>
      <p:sp>
        <p:nvSpPr>
          <p:cNvPr id="90" name="矩形 89"/>
          <p:cNvSpPr/>
          <p:nvPr/>
        </p:nvSpPr>
        <p:spPr>
          <a:xfrm>
            <a:off x="3347837" y="2120921"/>
            <a:ext cx="936104" cy="288032"/>
          </a:xfrm>
          <a:prstGeom prst="rect">
            <a:avLst/>
          </a:prstGeom>
          <a:solidFill>
            <a:schemeClr val="bg1"/>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TW" sz="1100" b="1" dirty="0">
                <a:solidFill>
                  <a:srgbClr val="000000"/>
                </a:solidFill>
                <a:latin typeface="Microsoft JhengHei" panose="020B0604030504040204" pitchFamily="34" charset="-120"/>
                <a:ea typeface="Microsoft JhengHei" panose="020B0604030504040204" pitchFamily="34" charset="-120"/>
              </a:rPr>
              <a:t>Python</a:t>
            </a:r>
          </a:p>
        </p:txBody>
      </p:sp>
      <p:sp>
        <p:nvSpPr>
          <p:cNvPr id="93" name="矩形 92"/>
          <p:cNvSpPr/>
          <p:nvPr/>
        </p:nvSpPr>
        <p:spPr>
          <a:xfrm>
            <a:off x="3337737" y="3469389"/>
            <a:ext cx="936104" cy="288032"/>
          </a:xfrm>
          <a:prstGeom prst="rect">
            <a:avLst/>
          </a:prstGeom>
          <a:solidFill>
            <a:schemeClr val="bg1"/>
          </a:solidFill>
          <a:ln>
            <a:solidFill>
              <a:srgbClr val="000000"/>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TW" sz="1100" b="1" dirty="0">
                <a:solidFill>
                  <a:srgbClr val="000000"/>
                </a:solidFill>
                <a:latin typeface="Microsoft JhengHei" panose="020B0604030504040204" pitchFamily="34" charset="-120"/>
                <a:ea typeface="Microsoft JhengHei" panose="020B0604030504040204" pitchFamily="34" charset="-120"/>
              </a:rPr>
              <a:t>C#</a:t>
            </a:r>
          </a:p>
        </p:txBody>
      </p:sp>
      <p:cxnSp>
        <p:nvCxnSpPr>
          <p:cNvPr id="98" name="直線接點 97"/>
          <p:cNvCxnSpPr/>
          <p:nvPr/>
        </p:nvCxnSpPr>
        <p:spPr bwMode="auto">
          <a:xfrm>
            <a:off x="2843418" y="2258039"/>
            <a:ext cx="504190" cy="0"/>
          </a:xfrm>
          <a:prstGeom prst="line">
            <a:avLst/>
          </a:prstGeom>
          <a:noFill/>
          <a:ln w="19050" cap="flat" cmpd="sng" algn="ctr">
            <a:solidFill>
              <a:srgbClr val="000000"/>
            </a:solidFill>
            <a:prstDash val="solid"/>
            <a:round/>
            <a:headEnd type="none" w="med" len="med"/>
            <a:tailEnd type="none" w="med" len="med"/>
          </a:ln>
        </p:spPr>
      </p:cxnSp>
      <p:cxnSp>
        <p:nvCxnSpPr>
          <p:cNvPr id="99" name="直線接點 98"/>
          <p:cNvCxnSpPr/>
          <p:nvPr/>
        </p:nvCxnSpPr>
        <p:spPr bwMode="auto">
          <a:xfrm flipH="1">
            <a:off x="4283598" y="2257830"/>
            <a:ext cx="287655" cy="0"/>
          </a:xfrm>
          <a:prstGeom prst="line">
            <a:avLst/>
          </a:prstGeom>
          <a:noFill/>
          <a:ln w="19050" cap="flat" cmpd="sng" algn="ctr">
            <a:solidFill>
              <a:srgbClr val="000000"/>
            </a:solidFill>
            <a:prstDash val="solid"/>
            <a:round/>
            <a:headEnd type="none" w="med" len="med"/>
            <a:tailEnd type="none" w="med" len="med"/>
          </a:ln>
        </p:spPr>
      </p:cxnSp>
      <p:cxnSp>
        <p:nvCxnSpPr>
          <p:cNvPr id="102" name="直線接點 101"/>
          <p:cNvCxnSpPr/>
          <p:nvPr/>
        </p:nvCxnSpPr>
        <p:spPr bwMode="auto">
          <a:xfrm flipH="1">
            <a:off x="4572165" y="1967049"/>
            <a:ext cx="431800" cy="0"/>
          </a:xfrm>
          <a:prstGeom prst="line">
            <a:avLst/>
          </a:prstGeom>
          <a:noFill/>
          <a:ln w="19050" cap="flat" cmpd="sng" algn="ctr">
            <a:solidFill>
              <a:srgbClr val="000000"/>
            </a:solidFill>
            <a:prstDash val="solid"/>
            <a:round/>
            <a:headEnd type="none" w="med" len="med"/>
            <a:tailEnd type="none" w="med" len="med"/>
          </a:ln>
        </p:spPr>
      </p:cxnSp>
      <p:cxnSp>
        <p:nvCxnSpPr>
          <p:cNvPr id="103" name="直線接點 102"/>
          <p:cNvCxnSpPr/>
          <p:nvPr/>
        </p:nvCxnSpPr>
        <p:spPr bwMode="auto">
          <a:xfrm flipH="1">
            <a:off x="4571385" y="2548959"/>
            <a:ext cx="432435" cy="0"/>
          </a:xfrm>
          <a:prstGeom prst="line">
            <a:avLst/>
          </a:prstGeom>
          <a:noFill/>
          <a:ln w="19050" cap="flat" cmpd="sng" algn="ctr">
            <a:solidFill>
              <a:srgbClr val="000000"/>
            </a:solidFill>
            <a:prstDash val="solid"/>
            <a:round/>
            <a:headEnd type="none" w="med" len="med"/>
            <a:tailEnd type="none" w="med" len="med"/>
          </a:ln>
        </p:spPr>
      </p:cxnSp>
      <p:sp>
        <p:nvSpPr>
          <p:cNvPr id="2" name="矩形 1"/>
          <p:cNvSpPr/>
          <p:nvPr>
            <p:custDataLst>
              <p:tags r:id="rId1"/>
            </p:custDataLst>
          </p:nvPr>
        </p:nvSpPr>
        <p:spPr>
          <a:xfrm rot="5400000">
            <a:off x="5438775" y="1897380"/>
            <a:ext cx="356870" cy="1227455"/>
          </a:xfrm>
          <a:prstGeom prst="rect">
            <a:avLst/>
          </a:prstGeom>
          <a:solidFill>
            <a:schemeClr val="bg1"/>
          </a:solidFill>
          <a:ln>
            <a:solidFill>
              <a:srgbClr val="000000"/>
            </a:solidFill>
          </a:ln>
        </p:spPr>
        <p:txBody>
          <a:bodyPr rot="0" spcFirstLastPara="0" vertOverflow="overflow" horzOverflow="overflow" vert="vert270" wrap="square" lIns="91440" tIns="45720" rIns="91440" bIns="45720" numCol="1" spcCol="0" rtlCol="0" fromWordArt="0" anchor="t" anchorCtr="0" forceAA="0"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TW" sz="1100" b="1" i="0" u="none" strike="noStrike" cap="none" normalizeH="0" baseline="0" dirty="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OpenCV</a:t>
            </a:r>
            <a:r>
              <a:rPr kumimoji="1" lang="zh-CN" altLang="en-US" sz="1100" b="1" i="0" u="none" strike="noStrike" cap="none" normalizeH="0" baseline="0" dirty="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库</a:t>
            </a:r>
          </a:p>
        </p:txBody>
      </p:sp>
      <p:sp>
        <p:nvSpPr>
          <p:cNvPr id="3" name="矩形 2"/>
          <p:cNvSpPr/>
          <p:nvPr>
            <p:custDataLst>
              <p:tags r:id="rId2"/>
            </p:custDataLst>
          </p:nvPr>
        </p:nvSpPr>
        <p:spPr>
          <a:xfrm rot="5400000">
            <a:off x="5438140" y="2679065"/>
            <a:ext cx="356870" cy="1227455"/>
          </a:xfrm>
          <a:prstGeom prst="rect">
            <a:avLst/>
          </a:prstGeom>
          <a:solidFill>
            <a:schemeClr val="bg1"/>
          </a:solidFill>
          <a:ln>
            <a:solidFill>
              <a:srgbClr val="000000"/>
            </a:solidFill>
          </a:ln>
        </p:spPr>
        <p:txBody>
          <a:bodyPr rot="0" spcFirstLastPara="0" vertOverflow="overflow" horzOverflow="overflow" vert="vert270" wrap="square" lIns="91440" tIns="45720" rIns="91440" bIns="45720" numCol="1" spcCol="0" rtlCol="0" fromWordArt="0" anchor="t" anchorCtr="0" forceAA="0"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1100" b="1" i="0" u="none" strike="noStrike" cap="none" normalizeH="0" baseline="0" dirty="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C#</a:t>
            </a:r>
            <a:r>
              <a:rPr kumimoji="1" lang="zh-CN" altLang="en-US" sz="1100" b="1" i="0" u="none" strike="noStrike" cap="none" normalizeH="0" baseline="0" dirty="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基礎語法</a:t>
            </a:r>
            <a:endParaRPr kumimoji="1" lang="zh-TW" altLang="en-US" sz="1100" b="1" i="0" u="none" strike="noStrike" cap="none" normalizeH="0" baseline="0" dirty="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cxnSp>
        <p:nvCxnSpPr>
          <p:cNvPr id="5" name="直線接點 40"/>
          <p:cNvCxnSpPr/>
          <p:nvPr>
            <p:custDataLst>
              <p:tags r:id="rId3"/>
            </p:custDataLst>
          </p:nvPr>
        </p:nvCxnSpPr>
        <p:spPr bwMode="auto">
          <a:xfrm>
            <a:off x="4571618" y="3337965"/>
            <a:ext cx="0" cy="581660"/>
          </a:xfrm>
          <a:prstGeom prst="line">
            <a:avLst/>
          </a:prstGeom>
          <a:noFill/>
          <a:ln w="19050" cap="flat" cmpd="sng" algn="ctr">
            <a:solidFill>
              <a:srgbClr val="000000"/>
            </a:solidFill>
            <a:prstDash val="solid"/>
            <a:round/>
            <a:headEnd type="none" w="med" len="med"/>
            <a:tailEnd type="none" w="med" len="med"/>
          </a:ln>
        </p:spPr>
      </p:cxnSp>
      <p:cxnSp>
        <p:nvCxnSpPr>
          <p:cNvPr id="6" name="直線接點 101"/>
          <p:cNvCxnSpPr/>
          <p:nvPr>
            <p:custDataLst>
              <p:tags r:id="rId4"/>
            </p:custDataLst>
          </p:nvPr>
        </p:nvCxnSpPr>
        <p:spPr bwMode="auto">
          <a:xfrm flipH="1">
            <a:off x="4571530" y="3338014"/>
            <a:ext cx="431800" cy="0"/>
          </a:xfrm>
          <a:prstGeom prst="line">
            <a:avLst/>
          </a:prstGeom>
          <a:noFill/>
          <a:ln w="19050" cap="flat" cmpd="sng" algn="ctr">
            <a:solidFill>
              <a:srgbClr val="000000"/>
            </a:solidFill>
            <a:prstDash val="solid"/>
            <a:round/>
            <a:headEnd type="none" w="med" len="med"/>
            <a:tailEnd type="none" w="med" len="med"/>
          </a:ln>
        </p:spPr>
      </p:cxnSp>
      <p:cxnSp>
        <p:nvCxnSpPr>
          <p:cNvPr id="7" name="直線接點 102"/>
          <p:cNvCxnSpPr/>
          <p:nvPr>
            <p:custDataLst>
              <p:tags r:id="rId5"/>
            </p:custDataLst>
          </p:nvPr>
        </p:nvCxnSpPr>
        <p:spPr bwMode="auto">
          <a:xfrm flipH="1">
            <a:off x="4570750" y="3919924"/>
            <a:ext cx="432435" cy="0"/>
          </a:xfrm>
          <a:prstGeom prst="line">
            <a:avLst/>
          </a:prstGeom>
          <a:noFill/>
          <a:ln w="19050" cap="flat" cmpd="sng" algn="ctr">
            <a:solidFill>
              <a:srgbClr val="000000"/>
            </a:solidFill>
            <a:prstDash val="solid"/>
            <a:round/>
            <a:headEnd type="none" w="med" len="med"/>
            <a:tailEnd type="none" w="med" len="med"/>
          </a:ln>
        </p:spPr>
      </p:cxnSp>
      <p:sp>
        <p:nvSpPr>
          <p:cNvPr id="8" name="矩形 7"/>
          <p:cNvSpPr/>
          <p:nvPr>
            <p:custDataLst>
              <p:tags r:id="rId6"/>
            </p:custDataLst>
          </p:nvPr>
        </p:nvSpPr>
        <p:spPr>
          <a:xfrm rot="5400000">
            <a:off x="5438775" y="3334385"/>
            <a:ext cx="356870" cy="1227455"/>
          </a:xfrm>
          <a:prstGeom prst="rect">
            <a:avLst/>
          </a:prstGeom>
          <a:solidFill>
            <a:schemeClr val="bg1"/>
          </a:solidFill>
          <a:ln>
            <a:solidFill>
              <a:srgbClr val="000000"/>
            </a:solidFill>
          </a:ln>
        </p:spPr>
        <p:txBody>
          <a:bodyPr rot="0" spcFirstLastPara="0" vertOverflow="overflow" horzOverflow="overflow" vert="vert270" wrap="square" lIns="91440" tIns="45720" rIns="91440" bIns="45720" numCol="1" spcCol="0" rtlCol="0" fromWordArt="0" anchor="t" anchorCtr="0" forceAA="0"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TW" sz="1100" b="1" i="0" u="none" strike="noStrike" cap="none" normalizeH="0" baseline="0" dirty="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OpenCVSharp</a:t>
            </a:r>
            <a:r>
              <a:rPr kumimoji="1" lang="zh-CN" altLang="en-US" sz="1100" b="1" i="0" u="none" strike="noStrike" cap="none" normalizeH="0" baseline="0" dirty="0" smtClean="0">
                <a:ln>
                  <a:noFill/>
                </a:ln>
                <a:solidFill>
                  <a:srgbClr val="000000"/>
                </a:solidFill>
                <a:effectLst/>
                <a:latin typeface="Microsoft JhengHei" panose="020B0604030504040204" pitchFamily="34" charset="-120"/>
                <a:ea typeface="Microsoft JhengHei" panose="020B0604030504040204" pitchFamily="34" charset="-120"/>
                <a:cs typeface="Microsoft JhengHei" panose="020B0604030504040204" pitchFamily="34" charset="-120"/>
              </a:rPr>
              <a:t>库</a:t>
            </a:r>
          </a:p>
        </p:txBody>
      </p:sp>
      <p:cxnSp>
        <p:nvCxnSpPr>
          <p:cNvPr id="9" name="直線接點 98"/>
          <p:cNvCxnSpPr/>
          <p:nvPr>
            <p:custDataLst>
              <p:tags r:id="rId7"/>
            </p:custDataLst>
          </p:nvPr>
        </p:nvCxnSpPr>
        <p:spPr bwMode="auto">
          <a:xfrm flipH="1">
            <a:off x="4273438" y="3598950"/>
            <a:ext cx="287655" cy="0"/>
          </a:xfrm>
          <a:prstGeom prst="line">
            <a:avLst/>
          </a:prstGeom>
          <a:noFill/>
          <a:ln w="19050" cap="flat" cmpd="sng" algn="ctr">
            <a:solidFill>
              <a:srgbClr val="000000"/>
            </a:solidFill>
            <a:prstDash val="solid"/>
            <a:round/>
            <a:headEnd type="none" w="med" len="med"/>
            <a:tailEnd type="none" w="med" len="med"/>
          </a:ln>
        </p:spPr>
      </p:cxnSp>
      <p:sp>
        <p:nvSpPr>
          <p:cNvPr id="10" name="文本框 9"/>
          <p:cNvSpPr txBox="1"/>
          <p:nvPr/>
        </p:nvSpPr>
        <p:spPr>
          <a:xfrm>
            <a:off x="86360" y="953135"/>
            <a:ext cx="8322945" cy="460375"/>
          </a:xfrm>
          <a:prstGeom prst="rect">
            <a:avLst/>
          </a:prstGeom>
          <a:noFill/>
        </p:spPr>
        <p:txBody>
          <a:bodyPr wrap="square" rtlCol="0">
            <a:spAutoFit/>
          </a:bodyPr>
          <a:lstStyle/>
          <a:p>
            <a:pPr marL="171450" lvl="1" indent="-171450">
              <a:buFont typeface="Wingdings" panose="05000000000000000000" charset="0"/>
              <a:buChar char="l"/>
            </a:pPr>
            <a:r>
              <a:rPr sz="12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試用期期間，學習後續工作必備的編程語言基礎，包括Python</a:t>
            </a:r>
            <a:r>
              <a:rPr lang="zh-CN" sz="12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基礎語法，</a:t>
            </a:r>
            <a:r>
              <a:rPr sz="12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C#的語法基礎和常用庫，同時重點學習了OpenCV庫中圖像處理的相關知識</a:t>
            </a:r>
            <a:r>
              <a:rPr lang="zh-CN" sz="12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和</a:t>
            </a:r>
            <a:r>
              <a:rPr sz="12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用法。</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3175" y="-2063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r>
              <a:rPr lang="zh-CN" altLang="en-US" sz="2000" b="1" dirty="0" smtClean="0">
                <a:solidFill>
                  <a:srgbClr val="000000"/>
                </a:solidFill>
                <a:latin typeface="Microsoft JhengHei UI" panose="020B0604030504040204" pitchFamily="34" charset="-120"/>
                <a:ea typeface="Microsoft JhengHei UI" panose="020B0604030504040204" pitchFamily="34" charset="-120"/>
                <a:cs typeface="Arial" panose="020B0604020202020204" pitchFamily="34" charset="0"/>
              </a:rPr>
              <a:t>實習經歷</a:t>
            </a:r>
            <a:endParaRPr lang="zh-TW" altLang="en-US" sz="2000" b="1" dirty="0">
              <a:solidFill>
                <a:srgbClr val="000000"/>
              </a:solidFill>
              <a:latin typeface="Microsoft JhengHei UI" panose="020B0604030504040204" pitchFamily="34" charset="-120"/>
              <a:ea typeface="Microsoft JhengHei UI" panose="020B0604030504040204" pitchFamily="34" charset="-120"/>
              <a:cs typeface="Arial" panose="020B0604020202020204" pitchFamily="34" charset="0"/>
            </a:endParaRPr>
          </a:p>
        </p:txBody>
      </p:sp>
      <p:sp>
        <p:nvSpPr>
          <p:cNvPr id="4" name="CustomShape 21"/>
          <p:cNvSpPr/>
          <p:nvPr/>
        </p:nvSpPr>
        <p:spPr>
          <a:xfrm>
            <a:off x="107950" y="474990"/>
            <a:ext cx="8496498" cy="46447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180975" indent="-180975">
              <a:lnSpc>
                <a:spcPct val="110000"/>
              </a:lnSpc>
              <a:buFont typeface="Wingdings" panose="05000000000000000000" pitchFamily="2" charset="2"/>
              <a:buChar char="Ø"/>
              <a:defRPr/>
            </a:pPr>
            <a:endParaRPr lang="en-US" altLang="zh-CN" sz="1600" dirty="0" smtClean="0">
              <a:solidFill>
                <a:srgbClr val="000000"/>
              </a:solidFill>
              <a:latin typeface="Microsoft JhengHei UI" panose="020B0604030504040204" pitchFamily="34" charset="-120"/>
              <a:ea typeface="Microsoft JhengHei UI" panose="020B0604030504040204" pitchFamily="34" charset="-120"/>
            </a:endParaRPr>
          </a:p>
        </p:txBody>
      </p:sp>
      <p:sp>
        <p:nvSpPr>
          <p:cNvPr id="68" name="圓角矩形 67"/>
          <p:cNvSpPr/>
          <p:nvPr/>
        </p:nvSpPr>
        <p:spPr>
          <a:xfrm>
            <a:off x="107950" y="556260"/>
            <a:ext cx="1945005" cy="288290"/>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nSpc>
                <a:spcPct val="90000"/>
              </a:lnSpc>
              <a:buFont typeface="Wingdings" panose="05000000000000000000" pitchFamily="2" charset="2"/>
              <a:buChar char="Ø"/>
            </a:pPr>
            <a:r>
              <a:rPr lang="zh-CN" altLang="en-US" sz="1400" b="1" dirty="0" smtClean="0">
                <a:solidFill>
                  <a:srgbClr val="000000"/>
                </a:solidFill>
                <a:latin typeface="Microsoft JhengHei UI" panose="020B0604030504040204" pitchFamily="34" charset="-120"/>
                <a:ea typeface="Microsoft JhengHei UI" panose="020B0604030504040204" pitchFamily="34" charset="-120"/>
              </a:rPr>
              <a:t>图片瑕疵標註學習</a:t>
            </a:r>
            <a:endParaRPr lang="en-US" altLang="zh-CN" sz="1400" b="1" dirty="0">
              <a:solidFill>
                <a:srgbClr val="000000"/>
              </a:solidFill>
              <a:latin typeface="Microsoft JhengHei UI" panose="020B0604030504040204" pitchFamily="34" charset="-120"/>
              <a:ea typeface="Microsoft JhengHei UI" panose="020B0604030504040204" pitchFamily="34" charset="-120"/>
            </a:endParaRPr>
          </a:p>
        </p:txBody>
      </p:sp>
      <p:sp>
        <p:nvSpPr>
          <p:cNvPr id="3" name="文本框 2"/>
          <p:cNvSpPr txBox="1"/>
          <p:nvPr/>
        </p:nvSpPr>
        <p:spPr>
          <a:xfrm>
            <a:off x="101600" y="905510"/>
            <a:ext cx="8963025" cy="1295676"/>
          </a:xfrm>
          <a:prstGeom prst="rect">
            <a:avLst/>
          </a:prstGeom>
          <a:noFill/>
        </p:spPr>
        <p:txBody>
          <a:bodyPr wrap="square" rtlCol="0" anchor="t">
            <a:spAutoFit/>
          </a:bodyPr>
          <a:lstStyle/>
          <a:p>
            <a:pPr marL="719455" lvl="1" indent="-262255">
              <a:lnSpc>
                <a:spcPct val="110000"/>
              </a:lnSpc>
              <a:buFont typeface="Wingdings" panose="05000000000000000000" pitchFamily="2" charset="2"/>
              <a:buChar char="l"/>
              <a:defRPr/>
            </a:pP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學習使用开源的图像標註工具</a:t>
            </a:r>
            <a:r>
              <a:rPr lang="en-US" altLang="zh-TW" sz="1200" dirty="0" err="1">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LabelMe</a:t>
            </a:r>
            <a:endPar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lvl="1" indent="0">
              <a:lnSpc>
                <a:spcPct val="110000"/>
              </a:lnSpc>
              <a:buFont typeface="+mj-lt"/>
              <a:buNone/>
              <a:defRPr/>
            </a:pP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1.</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使用 </a:t>
            </a:r>
            <a:r>
              <a:rPr lang="en-US" altLang="zh-TW" sz="1200" dirty="0" err="1">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LabelMe</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 軟件打開經過定位遮蓋裁切后待處理的圖像存放的文件夾，選擇需要處理的圖像。</a:t>
            </a:r>
          </a:p>
          <a:p>
            <a:pPr lvl="1" indent="0">
              <a:lnSpc>
                <a:spcPct val="110000"/>
              </a:lnSpc>
              <a:buFont typeface="+mj-lt"/>
              <a:buNone/>
              <a:defRPr/>
            </a:pP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2.</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點擊左側的 「</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Create Polygons</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」，打開像素坐標選擇工具，在圖像上精準標註出相同損傷類型的特征的邊界。</a:t>
            </a:r>
          </a:p>
          <a:p>
            <a:pPr lvl="1" indent="0">
              <a:lnSpc>
                <a:spcPct val="110000"/>
              </a:lnSpc>
              <a:buFont typeface="+mj-lt"/>
              <a:buNone/>
              <a:defRPr/>
            </a:pP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3.</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完成標註後，在彈出窗口中將相同損傷命名為相同的類別，以方便後續生成標簽圖和對應的掩膜圖。</a:t>
            </a:r>
          </a:p>
          <a:p>
            <a:pPr lvl="1" indent="0">
              <a:lnSpc>
                <a:spcPct val="110000"/>
              </a:lnSpc>
              <a:buFont typeface="+mj-lt"/>
              <a:buNone/>
              <a:defRPr/>
            </a:pP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4.</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完成標註後會在當前文件夾中生成與圖片對應的</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JSON </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文件。 </a:t>
            </a:r>
          </a:p>
          <a:p>
            <a:pPr lvl="1" indent="0">
              <a:lnSpc>
                <a:spcPct val="110000"/>
              </a:lnSpc>
              <a:buFont typeface="+mj-lt"/>
              <a:buNone/>
              <a:defRPr/>
            </a:pP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5.</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在訓練模型時，主要使用的是掩膜圖，使用 </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Python </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的批量文件轉換功能來 </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JSON </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文件转化</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Label</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图。</a:t>
            </a:r>
          </a:p>
        </p:txBody>
      </p:sp>
      <p:grpSp>
        <p:nvGrpSpPr>
          <p:cNvPr id="5" name="群組 1"/>
          <p:cNvGrpSpPr/>
          <p:nvPr/>
        </p:nvGrpSpPr>
        <p:grpSpPr>
          <a:xfrm>
            <a:off x="3636010" y="4199257"/>
            <a:ext cx="5352415" cy="353651"/>
            <a:chOff x="1343569" y="3859270"/>
            <a:chExt cx="6612981" cy="610093"/>
          </a:xfrm>
        </p:grpSpPr>
        <p:sp>
          <p:nvSpPr>
            <p:cNvPr id="20" name="文本框 4"/>
            <p:cNvSpPr txBox="1"/>
            <p:nvPr>
              <p:custDataLst>
                <p:tags r:id="rId2"/>
              </p:custDataLst>
            </p:nvPr>
          </p:nvSpPr>
          <p:spPr>
            <a:xfrm>
              <a:off x="3996055" y="3885452"/>
              <a:ext cx="1047115" cy="581688"/>
            </a:xfrm>
            <a:prstGeom prst="rect">
              <a:avLst/>
            </a:prstGeom>
            <a:noFill/>
          </p:spPr>
          <p:txBody>
            <a:bodyPr wrap="square" rtlCol="0">
              <a:spAutoFit/>
            </a:bodyPr>
            <a:lstStyle/>
            <a:p>
              <a:r>
                <a:rPr lang="zh-CN" altLang="en-US" sz="800">
                  <a:solidFill>
                    <a:srgbClr val="000000"/>
                  </a:solidFill>
                  <a:latin typeface="宋体" panose="02010600030101010101" pitchFamily="2" charset="-122"/>
                  <a:ea typeface="宋体" panose="02010600030101010101" pitchFamily="2" charset="-122"/>
                </a:rPr>
                <a:t>圖二：標註後圖像</a:t>
              </a:r>
            </a:p>
          </p:txBody>
        </p:sp>
        <p:sp>
          <p:nvSpPr>
            <p:cNvPr id="29" name="文本框 7"/>
            <p:cNvSpPr txBox="1"/>
            <p:nvPr>
              <p:custDataLst>
                <p:tags r:id="rId3"/>
              </p:custDataLst>
            </p:nvPr>
          </p:nvSpPr>
          <p:spPr>
            <a:xfrm>
              <a:off x="1343569" y="3859270"/>
              <a:ext cx="1058545" cy="581688"/>
            </a:xfrm>
            <a:prstGeom prst="rect">
              <a:avLst/>
            </a:prstGeom>
            <a:noFill/>
          </p:spPr>
          <p:txBody>
            <a:bodyPr wrap="square" rtlCol="0">
              <a:spAutoFit/>
            </a:bodyPr>
            <a:lstStyle/>
            <a:p>
              <a:r>
                <a:rPr lang="zh-CN" altLang="en-US" sz="800">
                  <a:solidFill>
                    <a:srgbClr val="000000"/>
                  </a:solidFill>
                  <a:latin typeface="宋体" panose="02010600030101010101" pitchFamily="2" charset="-122"/>
                  <a:ea typeface="宋体" panose="02010600030101010101" pitchFamily="2" charset="-122"/>
                </a:rPr>
                <a:t>圖一：初始灰度圖</a:t>
              </a:r>
            </a:p>
          </p:txBody>
        </p:sp>
        <p:sp>
          <p:nvSpPr>
            <p:cNvPr id="32" name="文本框 10"/>
            <p:cNvSpPr txBox="1"/>
            <p:nvPr>
              <p:custDataLst>
                <p:tags r:id="rId4"/>
              </p:custDataLst>
            </p:nvPr>
          </p:nvSpPr>
          <p:spPr>
            <a:xfrm>
              <a:off x="6732270" y="3885314"/>
              <a:ext cx="1224280" cy="584049"/>
            </a:xfrm>
            <a:prstGeom prst="rect">
              <a:avLst/>
            </a:prstGeom>
            <a:noFill/>
          </p:spPr>
          <p:txBody>
            <a:bodyPr wrap="square" rtlCol="0">
              <a:spAutoFit/>
            </a:bodyPr>
            <a:lstStyle/>
            <a:p>
              <a:r>
                <a:rPr lang="zh-CN" altLang="en-US" sz="800" dirty="0">
                  <a:solidFill>
                    <a:srgbClr val="000000"/>
                  </a:solidFill>
                  <a:latin typeface="宋体" panose="02010600030101010101" pitchFamily="2" charset="-122"/>
                  <a:ea typeface="宋体" panose="02010600030101010101" pitchFamily="2" charset="-122"/>
                  <a:cs typeface="宋体" panose="02010600030101010101" pitchFamily="2" charset="-122"/>
                </a:rPr>
                <a:t>圖三：轉化後</a:t>
              </a:r>
              <a:r>
                <a:rPr lang="zh-CN" altLang="en-US" sz="800" dirty="0" smtClean="0">
                  <a:solidFill>
                    <a:srgbClr val="000000"/>
                  </a:solidFill>
                  <a:latin typeface="宋体" panose="02010600030101010101" pitchFamily="2" charset="-122"/>
                  <a:ea typeface="宋体" panose="02010600030101010101" pitchFamily="2" charset="-122"/>
                  <a:cs typeface="宋体" panose="02010600030101010101" pitchFamily="2" charset="-122"/>
                </a:rPr>
                <a:t>的</a:t>
              </a:r>
              <a:r>
                <a:rPr lang="en-US" altLang="zh-TW" sz="8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Label</a:t>
              </a:r>
              <a:r>
                <a:rPr lang="zh-CN" altLang="en-US" sz="800" dirty="0" smtClean="0">
                  <a:solidFill>
                    <a:srgbClr val="000000"/>
                  </a:solidFill>
                  <a:latin typeface="宋体" panose="02010600030101010101" pitchFamily="2" charset="-122"/>
                  <a:ea typeface="宋体" panose="02010600030101010101" pitchFamily="2" charset="-122"/>
                  <a:cs typeface="宋体" panose="02010600030101010101" pitchFamily="2" charset="-122"/>
                </a:rPr>
                <a:t>圖</a:t>
              </a:r>
              <a:endParaRPr lang="zh-CN" altLang="en-US" sz="800" dirty="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10" name="文本框 9"/>
          <p:cNvSpPr txBox="1"/>
          <p:nvPr/>
        </p:nvSpPr>
        <p:spPr>
          <a:xfrm>
            <a:off x="179705" y="3578860"/>
            <a:ext cx="909955" cy="398780"/>
          </a:xfrm>
          <a:prstGeom prst="rect">
            <a:avLst/>
          </a:prstGeom>
          <a:noFill/>
        </p:spPr>
        <p:txBody>
          <a:bodyPr wrap="square" rtlCol="0">
            <a:spAutoFit/>
          </a:bodyPr>
          <a:lstStyle/>
          <a:p>
            <a:r>
              <a:rPr sz="10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Create Polygons</a:t>
            </a:r>
            <a:endParaRPr lang="zh-CN" altLang="en-US" sz="1000"/>
          </a:p>
        </p:txBody>
      </p:sp>
      <p:sp>
        <p:nvSpPr>
          <p:cNvPr id="13" name="向右箭號 134"/>
          <p:cNvSpPr/>
          <p:nvPr>
            <p:custDataLst>
              <p:tags r:id="rId1"/>
            </p:custDataLst>
          </p:nvPr>
        </p:nvSpPr>
        <p:spPr>
          <a:xfrm flipV="1">
            <a:off x="919480" y="3747770"/>
            <a:ext cx="287655" cy="83820"/>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pic>
        <p:nvPicPr>
          <p:cNvPr id="2" name="圖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2462" y="2475777"/>
            <a:ext cx="1561905" cy="2209524"/>
          </a:xfrm>
          <a:prstGeom prst="rect">
            <a:avLst/>
          </a:prstGeom>
        </p:spPr>
      </p:pic>
      <p:pic>
        <p:nvPicPr>
          <p:cNvPr id="8" name="圖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7797" y="2926488"/>
            <a:ext cx="1454243" cy="864410"/>
          </a:xfrm>
          <a:prstGeom prst="rect">
            <a:avLst/>
          </a:prstGeom>
        </p:spPr>
      </p:pic>
      <p:pic>
        <p:nvPicPr>
          <p:cNvPr id="14" name="圖片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0806" y="2916964"/>
            <a:ext cx="1247619" cy="819048"/>
          </a:xfrm>
          <a:prstGeom prst="rect">
            <a:avLst/>
          </a:prstGeom>
        </p:spPr>
      </p:pic>
      <p:pic>
        <p:nvPicPr>
          <p:cNvPr id="15" name="圖片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42673" y="2926488"/>
            <a:ext cx="1371429" cy="800000"/>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3175" y="-2063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9pPr>
          </a:lstStyle>
          <a:p>
            <a:pPr eaLnBrk="1" hangingPunct="1"/>
            <a:r>
              <a:rPr lang="zh-CN" altLang="en-US" sz="2000" b="1" dirty="0" smtClean="0">
                <a:solidFill>
                  <a:srgbClr val="000000"/>
                </a:solidFill>
                <a:latin typeface="Arial" panose="020B0604020202020204" pitchFamily="34" charset="0"/>
                <a:ea typeface="Microsoft JhengHei" panose="020B0604030504040204" pitchFamily="34" charset="-120"/>
                <a:cs typeface="Arial" panose="020B0604020202020204" pitchFamily="34" charset="0"/>
              </a:rPr>
              <a:t>實習經歷</a:t>
            </a:r>
            <a:endParaRPr lang="zh-TW" altLang="en-US" sz="2000" b="1" dirty="0">
              <a:solidFill>
                <a:srgbClr val="000000"/>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4" name="CustomShape 21"/>
          <p:cNvSpPr/>
          <p:nvPr/>
        </p:nvSpPr>
        <p:spPr>
          <a:xfrm>
            <a:off x="107950" y="474990"/>
            <a:ext cx="8496498" cy="464477"/>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180975" indent="-180975">
              <a:lnSpc>
                <a:spcPct val="110000"/>
              </a:lnSpc>
              <a:buFont typeface="Wingdings" panose="05000000000000000000" pitchFamily="2" charset="2"/>
              <a:buChar char="Ø"/>
              <a:defRPr/>
            </a:pPr>
            <a:endParaRPr lang="en-US" altLang="zh-CN" sz="1600" dirty="0" smtClean="0">
              <a:solidFill>
                <a:srgbClr val="000000"/>
              </a:solidFill>
              <a:latin typeface="Microsoft JhengHei" panose="020B0604030504040204" pitchFamily="34" charset="-120"/>
              <a:ea typeface="Microsoft JhengHei" panose="020B0604030504040204" pitchFamily="34" charset="-120"/>
            </a:endParaRPr>
          </a:p>
        </p:txBody>
      </p:sp>
      <p:sp>
        <p:nvSpPr>
          <p:cNvPr id="68" name="圓角矩形 67"/>
          <p:cNvSpPr/>
          <p:nvPr/>
        </p:nvSpPr>
        <p:spPr>
          <a:xfrm>
            <a:off x="107950" y="556260"/>
            <a:ext cx="2098040" cy="288290"/>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nSpc>
                <a:spcPct val="90000"/>
              </a:lnSpc>
              <a:buFont typeface="Wingdings" panose="05000000000000000000" pitchFamily="2" charset="2"/>
              <a:buChar char="Ø"/>
            </a:pPr>
            <a:r>
              <a:rPr lang="zh-CN" altLang="en-US" sz="1400" b="1" dirty="0" smtClean="0">
                <a:solidFill>
                  <a:srgbClr val="000000"/>
                </a:solidFill>
                <a:latin typeface="Microsoft JhengHei UI" panose="020B0604030504040204" pitchFamily="34" charset="-120"/>
                <a:ea typeface="Microsoft JhengHei UI" panose="020B0604030504040204" pitchFamily="34" charset="-120"/>
              </a:rPr>
              <a:t>視覺檢測流程學習</a:t>
            </a:r>
            <a:endParaRPr lang="en-US" altLang="zh-CN" sz="1400" b="1" dirty="0">
              <a:solidFill>
                <a:srgbClr val="000000"/>
              </a:solidFill>
              <a:latin typeface="Microsoft JhengHei UI" panose="020B0604030504040204" pitchFamily="34" charset="-120"/>
              <a:ea typeface="Microsoft JhengHei UI" panose="020B0604030504040204" pitchFamily="34" charset="-120"/>
            </a:endParaRPr>
          </a:p>
        </p:txBody>
      </p:sp>
      <p:sp>
        <p:nvSpPr>
          <p:cNvPr id="120" name="CustomShape 21"/>
          <p:cNvSpPr/>
          <p:nvPr/>
        </p:nvSpPr>
        <p:spPr>
          <a:xfrm>
            <a:off x="35050" y="920962"/>
            <a:ext cx="8497390" cy="859493"/>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lvl="1" indent="0">
              <a:lnSpc>
                <a:spcPct val="110000"/>
              </a:lnSpc>
              <a:buFont typeface="Wingdings" panose="05000000000000000000" pitchFamily="2" charset="2"/>
              <a:buNone/>
              <a:defRPr/>
            </a:pP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1.</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以往大多數產品檢測均由人力檢測，但人力目檢成本高、工作重複易疲勞、檢測品質不穩定。故引入</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AI</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外觀檢測代替。</a:t>
            </a:r>
          </a:p>
          <a:p>
            <a:pPr lvl="1" indent="0">
              <a:lnSpc>
                <a:spcPct val="110000"/>
              </a:lnSpc>
              <a:buFont typeface="Wingdings" panose="05000000000000000000" pitchFamily="2" charset="2"/>
              <a:buNone/>
              <a:defRPr/>
            </a:pP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2.AI</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外觀檢測主要流程</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打光取像由自動化負責，</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FEA</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負責對圖像建模及後續維護工作。</a:t>
            </a:r>
          </a:p>
          <a:p>
            <a:pPr lvl="1" indent="0">
              <a:lnSpc>
                <a:spcPct val="110000"/>
              </a:lnSpc>
              <a:buFont typeface="Wingdings" panose="05000000000000000000" pitchFamily="2" charset="2"/>
              <a:buNone/>
              <a:defRPr/>
            </a:pP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(1)AOI:</a:t>
            </a:r>
          </a:p>
          <a:p>
            <a:pPr marL="628650" lvl="1" indent="-171450">
              <a:lnSpc>
                <a:spcPct val="110000"/>
              </a:lnSpc>
              <a:buFont typeface="Wingdings" panose="05000000000000000000" charset="0"/>
              <a:buChar char="l"/>
              <a:defRPr/>
            </a:pP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打光評估</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自動化通過光源和工業相機來獲取產品的表面圖像。光源提供正確的照明條件，而工業相機用於捕捉高質量的圖像。</a:t>
            </a:r>
          </a:p>
          <a:p>
            <a:pPr marL="628650" lvl="1" indent="-171450">
              <a:lnSpc>
                <a:spcPct val="110000"/>
              </a:lnSpc>
              <a:buFont typeface="Wingdings" panose="05000000000000000000" charset="0"/>
              <a:buChar char="l"/>
              <a:defRPr/>
            </a:pP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圖像採集</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每種瑕疵至少收集</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50</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張圖片，此</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50</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張瑕疵圖片，要求瑕疵形態、位置不同。</a:t>
            </a:r>
          </a:p>
          <a:p>
            <a:pPr lvl="1" indent="0">
              <a:lnSpc>
                <a:spcPct val="110000"/>
              </a:lnSpc>
              <a:buFont typeface="Wingdings" panose="05000000000000000000" pitchFamily="2" charset="2"/>
              <a:buNone/>
              <a:defRPr/>
            </a:pP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(2)FEA:</a:t>
            </a:r>
          </a:p>
          <a:p>
            <a:pPr marL="628650" lvl="1" indent="-171450">
              <a:lnSpc>
                <a:spcPct val="110000"/>
              </a:lnSpc>
              <a:buFont typeface="Wingdings" panose="05000000000000000000" charset="0"/>
              <a:buChar char="l"/>
              <a:defRPr/>
            </a:pP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圖像處理</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對圖片進行定位、遮蓋、裁切，</a:t>
            </a:r>
            <a:r>
              <a:rPr lang="en-US" altLang="zh-TW" sz="1200" dirty="0" err="1">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Labelme</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標註等，深度學習算法會提取圖像中的特征信息，例如顏色、紋理、形狀、邊緣等。</a:t>
            </a:r>
          </a:p>
          <a:p>
            <a:pPr marL="628650" lvl="1" indent="-171450">
              <a:lnSpc>
                <a:spcPct val="110000"/>
              </a:lnSpc>
              <a:buFont typeface="Wingdings" panose="05000000000000000000" charset="0"/>
              <a:buChar char="l"/>
              <a:defRPr/>
            </a:pP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模型訓練</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對處理后的圖片進行多次模型訓練，選擇</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IOU</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值大於</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0.8</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的可用模型，以實現對表面缺陷的定位、識別和分類。</a:t>
            </a:r>
          </a:p>
          <a:p>
            <a:pPr marL="628650" lvl="1" indent="-171450">
              <a:lnSpc>
                <a:spcPct val="110000"/>
              </a:lnSpc>
              <a:buFont typeface="Wingdings" panose="05000000000000000000" charset="0"/>
              <a:buChar char="l"/>
              <a:defRPr/>
            </a:pP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模型預測</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將</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hdf5</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文件轉為</a:t>
            </a:r>
            <a:r>
              <a:rPr lang="en-US" altLang="zh-TW" sz="1200" dirty="0" err="1">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onnx</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lang="en-US" altLang="zh-TW" sz="1200" dirty="0" err="1">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pb</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格式，之後進行預期結果推理，用驗證圖預測模型。</a:t>
            </a:r>
          </a:p>
          <a:p>
            <a:pPr marL="628650" lvl="1" indent="-171450">
              <a:lnSpc>
                <a:spcPct val="110000"/>
              </a:lnSpc>
              <a:buFont typeface="Wingdings" panose="05000000000000000000" charset="0"/>
              <a:buChar char="l"/>
              <a:defRPr/>
            </a:pP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模型部署</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將轉換后的</a:t>
            </a:r>
            <a:r>
              <a:rPr lang="en-US" altLang="zh-TW" sz="1200" dirty="0" err="1">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onnx</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t>
            </a:r>
            <a:r>
              <a:rPr lang="en-US" altLang="zh-TW" sz="1200" dirty="0" err="1">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pb</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文件導入到機台程序中，供自動化調用。</a:t>
            </a:r>
            <a:endPar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628650" lvl="1" indent="-171450">
              <a:lnSpc>
                <a:spcPct val="110000"/>
              </a:lnSpc>
              <a:buFont typeface="Wingdings" panose="05000000000000000000" charset="0"/>
              <a:buChar char="l"/>
              <a:defRPr/>
            </a:pP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模型維護</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對已建立的</a:t>
            </a:r>
            <a:r>
              <a:rPr lang="en-US" altLang="zh-TW"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AI</a:t>
            </a:r>
            <a:r>
              <a:rPr lang="zh-TW" altLang="en-US" sz="1200" dirty="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檢測模型進行持續監測和調整，以確保其在變化的生產環境中保持高效運行。</a:t>
            </a:r>
          </a:p>
          <a:p>
            <a:pPr marL="719455" lvl="1" indent="-262255">
              <a:lnSpc>
                <a:spcPct val="110000"/>
              </a:lnSpc>
              <a:buFont typeface="Wingdings" panose="05000000000000000000" charset="0"/>
              <a:buChar char="l"/>
              <a:defRPr/>
            </a:pPr>
            <a:endParaRPr lang="zh-CN" altLang="en-US" sz="1200" dirty="0" smtClean="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endParaRPr>
          </a:p>
          <a:p>
            <a:pPr marL="719455" lvl="1" indent="-262255">
              <a:lnSpc>
                <a:spcPct val="110000"/>
              </a:lnSpc>
              <a:buFont typeface="Wingdings" panose="05000000000000000000" charset="0"/>
              <a:buChar char="l"/>
              <a:defRPr/>
            </a:pPr>
            <a:endParaRPr lang="zh-CN" altLang="en-US" sz="1200" dirty="0" smtClean="0">
              <a:solidFill>
                <a:srgbClr val="000000"/>
              </a:solidFill>
              <a:latin typeface="Microsoft JhengHei UI" panose="020B0604030504040204" pitchFamily="34" charset="-120"/>
              <a:ea typeface="Microsoft JhengHei UI" panose="020B0604030504040204" pitchFamily="34" charset="-120"/>
            </a:endParaRPr>
          </a:p>
          <a:p>
            <a:pPr marL="719455" lvl="1" indent="-262255">
              <a:lnSpc>
                <a:spcPct val="110000"/>
              </a:lnSpc>
              <a:buFont typeface="Wingdings" panose="05000000000000000000" pitchFamily="2" charset="2"/>
              <a:buChar char="l"/>
              <a:defRPr/>
            </a:pPr>
            <a:endParaRPr lang="zh-TW" altLang="en-US" sz="1200" dirty="0">
              <a:solidFill>
                <a:srgbClr val="000000"/>
              </a:solidFill>
              <a:latin typeface="Microsoft JhengHei UI" panose="020B0604030504040204" pitchFamily="34" charset="-120"/>
              <a:ea typeface="Microsoft JhengHei UI" panose="020B0604030504040204" pitchFamily="34" charset="-120"/>
            </a:endParaRPr>
          </a:p>
          <a:p>
            <a:pPr marL="719455" lvl="1" indent="-262255">
              <a:lnSpc>
                <a:spcPct val="110000"/>
              </a:lnSpc>
              <a:buFont typeface="Wingdings" panose="05000000000000000000" pitchFamily="2" charset="2"/>
              <a:buChar char="l"/>
              <a:defRPr/>
            </a:pPr>
            <a:endParaRPr lang="zh-TW" altLang="en-US" sz="1200" dirty="0">
              <a:solidFill>
                <a:srgbClr val="000000"/>
              </a:solidFill>
              <a:latin typeface="Microsoft JhengHei UI" panose="020B0604030504040204" pitchFamily="34" charset="-120"/>
              <a:ea typeface="Microsoft JhengHei UI" panose="020B0604030504040204" pitchFamily="34" charset="-120"/>
            </a:endParaRPr>
          </a:p>
          <a:p>
            <a:pPr marL="719455" lvl="1" indent="-262255">
              <a:lnSpc>
                <a:spcPct val="110000"/>
              </a:lnSpc>
              <a:buFont typeface="Wingdings" panose="05000000000000000000" pitchFamily="2" charset="2"/>
              <a:buChar char="l"/>
              <a:defRPr/>
            </a:pPr>
            <a:endParaRPr lang="zh-CN" altLang="en-US" sz="1200" dirty="0" smtClean="0">
              <a:solidFill>
                <a:srgbClr val="000000"/>
              </a:solidFill>
              <a:latin typeface="Microsoft JhengHei UI" panose="020B0604030504040204" pitchFamily="34" charset="-120"/>
              <a:ea typeface="Microsoft JhengHei UI" panose="020B0604030504040204" pitchFamily="34" charset="-120"/>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圓角矩形 67"/>
          <p:cNvSpPr/>
          <p:nvPr>
            <p:custDataLst>
              <p:tags r:id="rId1"/>
            </p:custDataLst>
          </p:nvPr>
        </p:nvSpPr>
        <p:spPr>
          <a:xfrm>
            <a:off x="107950" y="556260"/>
            <a:ext cx="2466975" cy="288290"/>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285750" indent="-285750">
              <a:lnSpc>
                <a:spcPct val="90000"/>
              </a:lnSpc>
              <a:buFont typeface="Wingdings" panose="05000000000000000000" pitchFamily="2" charset="2"/>
              <a:buChar char="Ø"/>
            </a:pPr>
            <a:r>
              <a:rPr lang="zh-CN" altLang="en-US" sz="1400" b="1" dirty="0" smtClean="0">
                <a:solidFill>
                  <a:srgbClr val="000000"/>
                </a:solidFill>
                <a:latin typeface="Microsoft JhengHei UI" panose="020B0604030504040204" pitchFamily="34" charset="-120"/>
                <a:ea typeface="Microsoft JhengHei UI" panose="020B0604030504040204" pitchFamily="34" charset="-120"/>
              </a:rPr>
              <a:t>視覺檢測流程示意圖</a:t>
            </a:r>
            <a:r>
              <a:rPr lang="en-US" altLang="zh-CN" sz="1400" b="1" dirty="0" smtClean="0">
                <a:solidFill>
                  <a:srgbClr val="000000"/>
                </a:solidFill>
                <a:latin typeface="Microsoft JhengHei UI" panose="020B0604030504040204" pitchFamily="34" charset="-120"/>
                <a:ea typeface="Microsoft JhengHei UI" panose="020B0604030504040204" pitchFamily="34" charset="-120"/>
              </a:rPr>
              <a:t>:</a:t>
            </a:r>
          </a:p>
        </p:txBody>
      </p:sp>
      <p:sp>
        <p:nvSpPr>
          <p:cNvPr id="5122" name="Text Box 3"/>
          <p:cNvSpPr txBox="1">
            <a:spLocks noChangeArrowheads="1"/>
          </p:cNvSpPr>
          <p:nvPr>
            <p:custDataLst>
              <p:tags r:id="rId2"/>
            </p:custDataLst>
          </p:nvPr>
        </p:nvSpPr>
        <p:spPr bwMode="auto">
          <a:xfrm>
            <a:off x="-3175" y="-20638"/>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9pPr>
          </a:lstStyle>
          <a:p>
            <a:pPr algn="l" eaLnBrk="1" hangingPunct="1"/>
            <a:r>
              <a:rPr lang="zh-CN" altLang="en-US" sz="2000" b="1" dirty="0" smtClean="0">
                <a:solidFill>
                  <a:srgbClr val="000000"/>
                </a:solidFill>
                <a:latin typeface="Arial" panose="020B0604020202020204" pitchFamily="34" charset="0"/>
                <a:ea typeface="Microsoft JhengHei" panose="020B0604030504040204" pitchFamily="34" charset="-120"/>
                <a:cs typeface="Arial" panose="020B0604020202020204" pitchFamily="34" charset="0"/>
                <a:sym typeface="+mn-ea"/>
              </a:rPr>
              <a:t>實習經歷</a:t>
            </a:r>
            <a:endParaRPr lang="zh-TW" altLang="en-US" sz="2000" b="1" dirty="0">
              <a:solidFill>
                <a:srgbClr val="000000"/>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39" name="矩形 38"/>
          <p:cNvSpPr/>
          <p:nvPr>
            <p:custDataLst>
              <p:tags r:id="rId3"/>
            </p:custDataLst>
          </p:nvPr>
        </p:nvSpPr>
        <p:spPr>
          <a:xfrm>
            <a:off x="86995" y="1856740"/>
            <a:ext cx="1349375" cy="253365"/>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100" b="1" kern="0" dirty="0" smtClean="0">
                <a:solidFill>
                  <a:srgbClr val="000000"/>
                </a:solidFill>
                <a:latin typeface="Microsoft JhengHei UI" panose="020B0604030504040204" pitchFamily="34" charset="-120"/>
                <a:ea typeface="Microsoft JhengHei UI" panose="020B0604030504040204" pitchFamily="34" charset="-120"/>
              </a:rPr>
              <a:t>產品、</a:t>
            </a:r>
            <a:r>
              <a:rPr lang="zh-CN" altLang="en-US" sz="1100" b="1" kern="0" dirty="0" smtClean="0">
                <a:solidFill>
                  <a:srgbClr val="000000"/>
                </a:solidFill>
                <a:latin typeface="Microsoft JhengHei UI" panose="020B0604030504040204" pitchFamily="34" charset="-120"/>
                <a:ea typeface="Microsoft JhengHei UI" panose="020B0604030504040204" pitchFamily="34" charset="-120"/>
                <a:sym typeface="+mn-ea"/>
              </a:rPr>
              <a:t>打光評估</a:t>
            </a:r>
            <a:endParaRPr kumimoji="0" lang="zh-CN" altLang="en-US" sz="1100" b="1" kern="0" dirty="0">
              <a:solidFill>
                <a:srgbClr val="000000"/>
              </a:solidFill>
              <a:latin typeface="Microsoft JhengHei UI" panose="020B0604030504040204" pitchFamily="34" charset="-120"/>
              <a:ea typeface="Microsoft JhengHei UI" panose="020B0604030504040204" pitchFamily="34" charset="-120"/>
            </a:endParaRPr>
          </a:p>
          <a:p>
            <a:pPr algn="ctr"/>
            <a:endParaRPr kumimoji="0" lang="en-US" altLang="zh-CN" sz="1100" b="1" kern="0" dirty="0" smtClean="0">
              <a:solidFill>
                <a:srgbClr val="000000"/>
              </a:solidFill>
              <a:latin typeface="Microsoft JhengHei UI" panose="020B0604030504040204" pitchFamily="34" charset="-120"/>
              <a:ea typeface="Microsoft JhengHei UI" panose="020B0604030504040204" pitchFamily="34" charset="-120"/>
            </a:endParaRPr>
          </a:p>
        </p:txBody>
      </p:sp>
      <p:sp>
        <p:nvSpPr>
          <p:cNvPr id="40" name="矩形 39"/>
          <p:cNvSpPr/>
          <p:nvPr>
            <p:custDataLst>
              <p:tags r:id="rId4"/>
            </p:custDataLst>
          </p:nvPr>
        </p:nvSpPr>
        <p:spPr>
          <a:xfrm>
            <a:off x="86995" y="2353945"/>
            <a:ext cx="1344930" cy="253365"/>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100" b="1" kern="0" dirty="0" smtClean="0">
                <a:solidFill>
                  <a:srgbClr val="000000"/>
                </a:solidFill>
                <a:latin typeface="Microsoft JhengHei UI" panose="020B0604030504040204" pitchFamily="34" charset="-120"/>
                <a:ea typeface="Microsoft JhengHei UI" panose="020B0604030504040204" pitchFamily="34" charset="-120"/>
                <a:sym typeface="+mn-ea"/>
              </a:rPr>
              <a:t>圖像採集</a:t>
            </a:r>
            <a:endParaRPr kumimoji="0" lang="zh-CN" altLang="en-US" sz="1100" b="1" kern="0" dirty="0">
              <a:solidFill>
                <a:srgbClr val="000000"/>
              </a:solidFill>
              <a:latin typeface="Microsoft JhengHei UI" panose="020B0604030504040204" pitchFamily="34" charset="-120"/>
              <a:ea typeface="Microsoft JhengHei UI" panose="020B0604030504040204" pitchFamily="34" charset="-120"/>
            </a:endParaRPr>
          </a:p>
        </p:txBody>
      </p:sp>
      <p:sp>
        <p:nvSpPr>
          <p:cNvPr id="41" name="矩形 40"/>
          <p:cNvSpPr/>
          <p:nvPr>
            <p:custDataLst>
              <p:tags r:id="rId5"/>
            </p:custDataLst>
          </p:nvPr>
        </p:nvSpPr>
        <p:spPr>
          <a:xfrm>
            <a:off x="2074823" y="1849077"/>
            <a:ext cx="792088" cy="253457"/>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kumimoji="0" lang="zh-CN" altLang="en-US" sz="1100" b="1" kern="0" dirty="0">
              <a:solidFill>
                <a:srgbClr val="000000"/>
              </a:solidFill>
              <a:latin typeface="Microsoft JhengHei UI" panose="020B0604030504040204" pitchFamily="34" charset="-120"/>
              <a:ea typeface="Microsoft JhengHei UI" panose="020B0604030504040204" pitchFamily="34" charset="-120"/>
            </a:endParaRPr>
          </a:p>
        </p:txBody>
      </p:sp>
      <p:sp>
        <p:nvSpPr>
          <p:cNvPr id="42" name="圓角矩形 41"/>
          <p:cNvSpPr/>
          <p:nvPr>
            <p:custDataLst>
              <p:tags r:id="rId6"/>
            </p:custDataLst>
          </p:nvPr>
        </p:nvSpPr>
        <p:spPr>
          <a:xfrm>
            <a:off x="86995" y="1191260"/>
            <a:ext cx="2772410" cy="2326005"/>
          </a:xfrm>
          <a:prstGeom prst="roundRect">
            <a:avLst/>
          </a:prstGeom>
          <a:noFill/>
          <a:ln w="28575">
            <a:solidFill>
              <a:schemeClr val="bg2"/>
            </a:solidFill>
            <a:prstDash val="solid"/>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43" name="向右箭號 42"/>
          <p:cNvSpPr/>
          <p:nvPr>
            <p:custDataLst>
              <p:tags r:id="rId7"/>
            </p:custDataLst>
          </p:nvPr>
        </p:nvSpPr>
        <p:spPr>
          <a:xfrm rot="5400000" flipV="1">
            <a:off x="663575" y="2169795"/>
            <a:ext cx="196215" cy="76835"/>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44" name="矩形 43"/>
          <p:cNvSpPr/>
          <p:nvPr>
            <p:custDataLst>
              <p:tags r:id="rId8"/>
            </p:custDataLst>
          </p:nvPr>
        </p:nvSpPr>
        <p:spPr>
          <a:xfrm>
            <a:off x="8100541" y="3341055"/>
            <a:ext cx="792088" cy="253457"/>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100" b="1" kern="0" dirty="0">
                <a:solidFill>
                  <a:srgbClr val="000000"/>
                </a:solidFill>
                <a:latin typeface="Microsoft JhengHei UI" panose="020B0604030504040204" pitchFamily="34" charset="-120"/>
                <a:ea typeface="Microsoft JhengHei UI" panose="020B0604030504040204" pitchFamily="34" charset="-120"/>
              </a:rPr>
              <a:t>模型建立</a:t>
            </a:r>
            <a:endParaRPr kumimoji="0" lang="zh-CN" altLang="en-US" sz="1100" b="1" kern="0" dirty="0">
              <a:solidFill>
                <a:srgbClr val="000000"/>
              </a:solidFill>
              <a:latin typeface="Microsoft JhengHei UI" panose="020B0604030504040204" pitchFamily="34" charset="-120"/>
              <a:ea typeface="Microsoft JhengHei UI" panose="020B0604030504040204" pitchFamily="34" charset="-120"/>
            </a:endParaRPr>
          </a:p>
        </p:txBody>
      </p:sp>
      <p:sp>
        <p:nvSpPr>
          <p:cNvPr id="45" name="圓角矩形 44"/>
          <p:cNvSpPr/>
          <p:nvPr>
            <p:custDataLst>
              <p:tags r:id="rId9"/>
            </p:custDataLst>
          </p:nvPr>
        </p:nvSpPr>
        <p:spPr>
          <a:xfrm>
            <a:off x="3692525" y="1191260"/>
            <a:ext cx="5205095" cy="2921635"/>
          </a:xfrm>
          <a:prstGeom prst="roundRect">
            <a:avLst/>
          </a:prstGeom>
          <a:noFill/>
          <a:ln w="28575">
            <a:solidFill>
              <a:schemeClr val="bg2"/>
            </a:solidFill>
            <a:prstDash val="solid"/>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solidFill>
                  <a:schemeClr val="bg2"/>
                </a:solidFill>
              </a:ln>
              <a:solidFill>
                <a:schemeClr val="tx1"/>
              </a:solidFill>
              <a:effectLst/>
              <a:latin typeface="Times New Roman" panose="02020603050405020304" pitchFamily="18" charset="0"/>
              <a:ea typeface="PMingLiU" panose="02020500000000000000" pitchFamily="18" charset="-120"/>
            </a:endParaRPr>
          </a:p>
        </p:txBody>
      </p:sp>
      <p:sp>
        <p:nvSpPr>
          <p:cNvPr id="46" name="向右箭號 45"/>
          <p:cNvSpPr/>
          <p:nvPr>
            <p:custDataLst>
              <p:tags r:id="rId10"/>
            </p:custDataLst>
          </p:nvPr>
        </p:nvSpPr>
        <p:spPr>
          <a:xfrm rot="5400000">
            <a:off x="7325270" y="2442468"/>
            <a:ext cx="254625" cy="96100"/>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47" name="向右箭號 46"/>
          <p:cNvSpPr/>
          <p:nvPr>
            <p:custDataLst>
              <p:tags r:id="rId11"/>
            </p:custDataLst>
          </p:nvPr>
        </p:nvSpPr>
        <p:spPr>
          <a:xfrm>
            <a:off x="2903996" y="1996709"/>
            <a:ext cx="788669" cy="367001"/>
          </a:xfrm>
          <a:prstGeom prst="rightArrow">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48" name="矩形 47"/>
          <p:cNvSpPr/>
          <p:nvPr>
            <p:custDataLst>
              <p:tags r:id="rId12"/>
            </p:custDataLst>
          </p:nvPr>
        </p:nvSpPr>
        <p:spPr>
          <a:xfrm>
            <a:off x="2067838" y="2277702"/>
            <a:ext cx="792088" cy="253457"/>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kumimoji="0" lang="zh-CN" altLang="en-US" sz="1100" b="1" kern="0" dirty="0">
              <a:solidFill>
                <a:srgbClr val="000000"/>
              </a:solidFill>
              <a:latin typeface="Microsoft JhengHei UI" panose="020B0604030504040204" pitchFamily="34" charset="-120"/>
              <a:ea typeface="Microsoft JhengHei UI" panose="020B0604030504040204" pitchFamily="34" charset="-120"/>
            </a:endParaRPr>
          </a:p>
        </p:txBody>
      </p:sp>
      <p:sp>
        <p:nvSpPr>
          <p:cNvPr id="49" name="文本框 4"/>
          <p:cNvSpPr txBox="1"/>
          <p:nvPr/>
        </p:nvSpPr>
        <p:spPr>
          <a:xfrm>
            <a:off x="2067560" y="1856740"/>
            <a:ext cx="842645" cy="260350"/>
          </a:xfrm>
          <a:prstGeom prst="rect">
            <a:avLst/>
          </a:prstGeom>
          <a:noFill/>
        </p:spPr>
        <p:txBody>
          <a:bodyPr wrap="square" rtlCol="0" anchor="t">
            <a:spAutoFit/>
          </a:bodyPr>
          <a:lstStyle/>
          <a:p>
            <a:pPr algn="ctr"/>
            <a:r>
              <a:rPr lang="en-US" altLang="zh-CN" sz="1100" b="1" kern="0" dirty="0" smtClean="0">
                <a:solidFill>
                  <a:srgbClr val="000000"/>
                </a:solidFill>
                <a:latin typeface="Microsoft JhengHei UI" panose="020B0604030504040204" pitchFamily="34" charset="-120"/>
                <a:ea typeface="Microsoft JhengHei UI" panose="020B0604030504040204" pitchFamily="34" charset="-120"/>
                <a:sym typeface="+mn-ea"/>
              </a:rPr>
              <a:t>CCD1</a:t>
            </a:r>
          </a:p>
        </p:txBody>
      </p:sp>
      <p:sp>
        <p:nvSpPr>
          <p:cNvPr id="50" name="文本框 5"/>
          <p:cNvSpPr txBox="1"/>
          <p:nvPr>
            <p:custDataLst>
              <p:tags r:id="rId13"/>
            </p:custDataLst>
          </p:nvPr>
        </p:nvSpPr>
        <p:spPr>
          <a:xfrm>
            <a:off x="2061210" y="2261235"/>
            <a:ext cx="842645" cy="260350"/>
          </a:xfrm>
          <a:prstGeom prst="rect">
            <a:avLst/>
          </a:prstGeom>
          <a:noFill/>
        </p:spPr>
        <p:txBody>
          <a:bodyPr wrap="square" rtlCol="0" anchor="t">
            <a:spAutoFit/>
          </a:bodyPr>
          <a:lstStyle/>
          <a:p>
            <a:pPr algn="ctr"/>
            <a:r>
              <a:rPr lang="en-US" altLang="zh-CN" sz="1100" b="1" kern="0" dirty="0" smtClean="0">
                <a:solidFill>
                  <a:srgbClr val="000000"/>
                </a:solidFill>
                <a:latin typeface="Microsoft JhengHei UI" panose="020B0604030504040204" pitchFamily="34" charset="-120"/>
                <a:ea typeface="Microsoft JhengHei UI" panose="020B0604030504040204" pitchFamily="34" charset="-120"/>
                <a:sym typeface="+mn-ea"/>
              </a:rPr>
              <a:t>CCD2</a:t>
            </a:r>
          </a:p>
        </p:txBody>
      </p:sp>
      <p:sp>
        <p:nvSpPr>
          <p:cNvPr id="51" name="圓角矩形 118"/>
          <p:cNvSpPr/>
          <p:nvPr>
            <p:custDataLst>
              <p:tags r:id="rId14"/>
            </p:custDataLst>
          </p:nvPr>
        </p:nvSpPr>
        <p:spPr>
          <a:xfrm>
            <a:off x="465455" y="903605"/>
            <a:ext cx="662940" cy="287655"/>
          </a:xfrm>
          <a:prstGeom prst="roundRect">
            <a:avLst/>
          </a:prstGeom>
          <a:noFill/>
          <a:ln w="28575">
            <a:solidFill>
              <a:schemeClr val="bg2"/>
            </a:solidFill>
            <a:prstDash val="solid"/>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52" name="文本框 7"/>
          <p:cNvSpPr txBox="1"/>
          <p:nvPr/>
        </p:nvSpPr>
        <p:spPr>
          <a:xfrm>
            <a:off x="465455" y="936625"/>
            <a:ext cx="587375" cy="199390"/>
          </a:xfrm>
          <a:prstGeom prst="rect">
            <a:avLst/>
          </a:prstGeom>
          <a:noFill/>
          <a:ln>
            <a:noFill/>
          </a:ln>
        </p:spPr>
        <p:txBody>
          <a:bodyPr wrap="square" rtlCol="0" anchor="t">
            <a:noAutofit/>
          </a:bodyPr>
          <a:lstStyle/>
          <a:p>
            <a:pPr algn="ctr"/>
            <a:r>
              <a:rPr kumimoji="0" lang="en-US" altLang="zh-CN" sz="1100" b="1" kern="0" dirty="0">
                <a:solidFill>
                  <a:srgbClr val="000000"/>
                </a:solidFill>
                <a:latin typeface="Microsoft JhengHei UI" panose="020B0604030504040204" pitchFamily="34" charset="-120"/>
                <a:ea typeface="Microsoft JhengHei UI" panose="020B0604030504040204" pitchFamily="34" charset="-120"/>
                <a:sym typeface="+mn-ea"/>
              </a:rPr>
              <a:t>AOI</a:t>
            </a:r>
          </a:p>
        </p:txBody>
      </p:sp>
      <p:sp>
        <p:nvSpPr>
          <p:cNvPr id="53" name="向右箭號 134"/>
          <p:cNvSpPr/>
          <p:nvPr>
            <p:custDataLst>
              <p:tags r:id="rId15"/>
            </p:custDataLst>
          </p:nvPr>
        </p:nvSpPr>
        <p:spPr>
          <a:xfrm flipV="1">
            <a:off x="1548130" y="2177415"/>
            <a:ext cx="287655" cy="83820"/>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54" name="圓角矩形 118"/>
          <p:cNvSpPr/>
          <p:nvPr>
            <p:custDataLst>
              <p:tags r:id="rId16"/>
            </p:custDataLst>
          </p:nvPr>
        </p:nvSpPr>
        <p:spPr>
          <a:xfrm>
            <a:off x="4211955" y="903605"/>
            <a:ext cx="662940" cy="287655"/>
          </a:xfrm>
          <a:prstGeom prst="roundRect">
            <a:avLst/>
          </a:prstGeom>
          <a:noFill/>
          <a:ln w="28575">
            <a:solidFill>
              <a:schemeClr val="bg2"/>
            </a:solidFill>
            <a:prstDash val="solid"/>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55" name="文本框 13"/>
          <p:cNvSpPr txBox="1"/>
          <p:nvPr/>
        </p:nvSpPr>
        <p:spPr>
          <a:xfrm>
            <a:off x="4284345" y="936625"/>
            <a:ext cx="589915" cy="275590"/>
          </a:xfrm>
          <a:prstGeom prst="rect">
            <a:avLst/>
          </a:prstGeom>
          <a:noFill/>
        </p:spPr>
        <p:txBody>
          <a:bodyPr wrap="square" rtlCol="0">
            <a:spAutoFit/>
          </a:bodyPr>
          <a:lstStyle/>
          <a:p>
            <a:r>
              <a:rPr lang="en-US" altLang="zh-CN" sz="1200" b="1">
                <a:solidFill>
                  <a:srgbClr val="000000"/>
                </a:solidFill>
                <a:latin typeface="Microsoft JhengHei" panose="020B0604030504040204" pitchFamily="34" charset="-120"/>
                <a:ea typeface="Microsoft JhengHei" panose="020B0604030504040204" pitchFamily="34" charset="-120"/>
              </a:rPr>
              <a:t>FEA</a:t>
            </a:r>
          </a:p>
        </p:txBody>
      </p:sp>
      <p:sp>
        <p:nvSpPr>
          <p:cNvPr id="56" name="矩形 55"/>
          <p:cNvSpPr/>
          <p:nvPr>
            <p:custDataLst>
              <p:tags r:id="rId17"/>
            </p:custDataLst>
          </p:nvPr>
        </p:nvSpPr>
        <p:spPr>
          <a:xfrm>
            <a:off x="3702050" y="1849120"/>
            <a:ext cx="1075690" cy="253365"/>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kumimoji="0" lang="zh-CN" altLang="en-US" sz="1100" b="1" kern="0" dirty="0">
                <a:solidFill>
                  <a:srgbClr val="000000"/>
                </a:solidFill>
                <a:latin typeface="Microsoft JhengHei" panose="020B0604030504040204" pitchFamily="34" charset="-120"/>
                <a:ea typeface="Microsoft JhengHei" panose="020B0604030504040204" pitchFamily="34" charset="-120"/>
              </a:rPr>
              <a:t>定位裁切</a:t>
            </a:r>
          </a:p>
        </p:txBody>
      </p:sp>
      <p:sp>
        <p:nvSpPr>
          <p:cNvPr id="57" name="矩形 56"/>
          <p:cNvSpPr/>
          <p:nvPr>
            <p:custDataLst>
              <p:tags r:id="rId18"/>
            </p:custDataLst>
          </p:nvPr>
        </p:nvSpPr>
        <p:spPr>
          <a:xfrm>
            <a:off x="3708400" y="2261235"/>
            <a:ext cx="1075690" cy="253365"/>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kumimoji="0" lang="zh-CN" altLang="en-US" sz="1100" b="1" kern="0" dirty="0">
                <a:solidFill>
                  <a:srgbClr val="000000"/>
                </a:solidFill>
                <a:latin typeface="Microsoft JhengHei" panose="020B0604030504040204" pitchFamily="34" charset="-120"/>
                <a:ea typeface="Microsoft JhengHei" panose="020B0604030504040204" pitchFamily="34" charset="-120"/>
              </a:rPr>
              <a:t>定位裁切</a:t>
            </a:r>
          </a:p>
        </p:txBody>
      </p:sp>
      <p:sp>
        <p:nvSpPr>
          <p:cNvPr id="58" name="矩形 57"/>
          <p:cNvSpPr/>
          <p:nvPr>
            <p:custDataLst>
              <p:tags r:id="rId19"/>
            </p:custDataLst>
          </p:nvPr>
        </p:nvSpPr>
        <p:spPr>
          <a:xfrm>
            <a:off x="5015230" y="1856740"/>
            <a:ext cx="531495" cy="253365"/>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kumimoji="0" lang="zh-CN" altLang="en-US" sz="1100" b="1" kern="0" dirty="0">
                <a:solidFill>
                  <a:srgbClr val="000000"/>
                </a:solidFill>
                <a:latin typeface="Microsoft JhengHei" panose="020B0604030504040204" pitchFamily="34" charset="-120"/>
                <a:ea typeface="Microsoft JhengHei" panose="020B0604030504040204" pitchFamily="34" charset="-120"/>
              </a:rPr>
              <a:t>轉正</a:t>
            </a:r>
          </a:p>
        </p:txBody>
      </p:sp>
      <p:sp>
        <p:nvSpPr>
          <p:cNvPr id="59" name="矩形 58"/>
          <p:cNvSpPr/>
          <p:nvPr>
            <p:custDataLst>
              <p:tags r:id="rId20"/>
            </p:custDataLst>
          </p:nvPr>
        </p:nvSpPr>
        <p:spPr>
          <a:xfrm>
            <a:off x="5031740" y="2261235"/>
            <a:ext cx="515620" cy="253365"/>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kumimoji="0" lang="zh-CN" altLang="en-US" sz="1100" b="1" kern="0" dirty="0">
                <a:solidFill>
                  <a:srgbClr val="000000"/>
                </a:solidFill>
                <a:latin typeface="Microsoft JhengHei" panose="020B0604030504040204" pitchFamily="34" charset="-120"/>
                <a:ea typeface="Microsoft JhengHei" panose="020B0604030504040204" pitchFamily="34" charset="-120"/>
              </a:rPr>
              <a:t>轉正</a:t>
            </a:r>
          </a:p>
        </p:txBody>
      </p:sp>
      <p:sp>
        <p:nvSpPr>
          <p:cNvPr id="60" name="向右箭號 134"/>
          <p:cNvSpPr/>
          <p:nvPr>
            <p:custDataLst>
              <p:tags r:id="rId21"/>
            </p:custDataLst>
          </p:nvPr>
        </p:nvSpPr>
        <p:spPr>
          <a:xfrm flipV="1">
            <a:off x="4810125" y="1948180"/>
            <a:ext cx="173355" cy="76200"/>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61" name="向右箭號 134"/>
          <p:cNvSpPr/>
          <p:nvPr>
            <p:custDataLst>
              <p:tags r:id="rId22"/>
            </p:custDataLst>
          </p:nvPr>
        </p:nvSpPr>
        <p:spPr>
          <a:xfrm flipV="1">
            <a:off x="4821555" y="2356485"/>
            <a:ext cx="173355" cy="76200"/>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62" name="向右箭號 134"/>
          <p:cNvSpPr/>
          <p:nvPr>
            <p:custDataLst>
              <p:tags r:id="rId23"/>
            </p:custDataLst>
          </p:nvPr>
        </p:nvSpPr>
        <p:spPr>
          <a:xfrm flipV="1">
            <a:off x="5580380" y="2151380"/>
            <a:ext cx="173355" cy="76200"/>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63" name="矩形 62"/>
          <p:cNvSpPr/>
          <p:nvPr>
            <p:custDataLst>
              <p:tags r:id="rId24"/>
            </p:custDataLst>
          </p:nvPr>
        </p:nvSpPr>
        <p:spPr>
          <a:xfrm>
            <a:off x="5796280" y="2066925"/>
            <a:ext cx="747395" cy="253365"/>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kumimoji="0" lang="zh-CN" altLang="en-US" sz="1100" b="1" kern="0" dirty="0">
                <a:solidFill>
                  <a:srgbClr val="000000"/>
                </a:solidFill>
                <a:latin typeface="Microsoft JhengHei" panose="020B0604030504040204" pitchFamily="34" charset="-120"/>
                <a:ea typeface="Microsoft JhengHei" panose="020B0604030504040204" pitchFamily="34" charset="-120"/>
              </a:rPr>
              <a:t>圖片拼接</a:t>
            </a:r>
          </a:p>
        </p:txBody>
      </p:sp>
      <p:sp>
        <p:nvSpPr>
          <p:cNvPr id="64" name="向右箭號 134"/>
          <p:cNvSpPr/>
          <p:nvPr>
            <p:custDataLst>
              <p:tags r:id="rId25"/>
            </p:custDataLst>
          </p:nvPr>
        </p:nvSpPr>
        <p:spPr>
          <a:xfrm flipV="1">
            <a:off x="6624320" y="2152650"/>
            <a:ext cx="173355" cy="76200"/>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65" name="矩形 64"/>
          <p:cNvSpPr/>
          <p:nvPr>
            <p:custDataLst>
              <p:tags r:id="rId26"/>
            </p:custDataLst>
          </p:nvPr>
        </p:nvSpPr>
        <p:spPr>
          <a:xfrm>
            <a:off x="6840220" y="2068195"/>
            <a:ext cx="1224280" cy="253365"/>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kumimoji="0" lang="zh-CN" altLang="en-US" sz="1100" b="1" kern="0" dirty="0">
                <a:solidFill>
                  <a:srgbClr val="000000"/>
                </a:solidFill>
                <a:latin typeface="Microsoft JhengHei" panose="020B0604030504040204" pitchFamily="34" charset="-120"/>
                <a:ea typeface="Microsoft JhengHei" panose="020B0604030504040204" pitchFamily="34" charset="-120"/>
              </a:rPr>
              <a:t>圖片遮蓋、裁切</a:t>
            </a:r>
          </a:p>
        </p:txBody>
      </p:sp>
      <p:sp>
        <p:nvSpPr>
          <p:cNvPr id="66" name="矩形 65"/>
          <p:cNvSpPr/>
          <p:nvPr>
            <p:custDataLst>
              <p:tags r:id="rId27"/>
            </p:custDataLst>
          </p:nvPr>
        </p:nvSpPr>
        <p:spPr>
          <a:xfrm>
            <a:off x="7065010" y="2716530"/>
            <a:ext cx="747395" cy="253365"/>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kumimoji="0" lang="zh-CN" altLang="en-US" sz="1100" b="1" kern="0" dirty="0">
                <a:solidFill>
                  <a:srgbClr val="000000"/>
                </a:solidFill>
                <a:latin typeface="Microsoft JhengHei" panose="020B0604030504040204" pitchFamily="34" charset="-120"/>
                <a:ea typeface="Microsoft JhengHei" panose="020B0604030504040204" pitchFamily="34" charset="-120"/>
              </a:rPr>
              <a:t>前向推理</a:t>
            </a:r>
          </a:p>
        </p:txBody>
      </p:sp>
      <p:sp>
        <p:nvSpPr>
          <p:cNvPr id="67" name="矩形 66"/>
          <p:cNvSpPr/>
          <p:nvPr>
            <p:custDataLst>
              <p:tags r:id="rId28"/>
            </p:custDataLst>
          </p:nvPr>
        </p:nvSpPr>
        <p:spPr>
          <a:xfrm>
            <a:off x="8100541" y="2730185"/>
            <a:ext cx="792088" cy="253457"/>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100" b="1" kern="0" dirty="0">
                <a:solidFill>
                  <a:srgbClr val="000000"/>
                </a:solidFill>
                <a:latin typeface="Microsoft JhengHei UI" panose="020B0604030504040204" pitchFamily="34" charset="-120"/>
                <a:ea typeface="Microsoft JhengHei UI" panose="020B0604030504040204" pitchFamily="34" charset="-120"/>
              </a:rPr>
              <a:t>模型部署</a:t>
            </a:r>
            <a:endParaRPr kumimoji="0" lang="zh-CN" altLang="en-US" sz="1100" b="1" kern="0" dirty="0">
              <a:solidFill>
                <a:srgbClr val="000000"/>
              </a:solidFill>
              <a:latin typeface="Microsoft JhengHei UI" panose="020B0604030504040204" pitchFamily="34" charset="-120"/>
              <a:ea typeface="Microsoft JhengHei UI" panose="020B0604030504040204" pitchFamily="34" charset="-120"/>
            </a:endParaRPr>
          </a:p>
        </p:txBody>
      </p:sp>
      <p:sp>
        <p:nvSpPr>
          <p:cNvPr id="69" name="向右箭號 134"/>
          <p:cNvSpPr/>
          <p:nvPr>
            <p:custDataLst>
              <p:tags r:id="rId29"/>
            </p:custDataLst>
          </p:nvPr>
        </p:nvSpPr>
        <p:spPr>
          <a:xfrm rot="16200000" flipV="1">
            <a:off x="8411845" y="3124200"/>
            <a:ext cx="173355" cy="76200"/>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70" name="向右箭號 134"/>
          <p:cNvSpPr/>
          <p:nvPr>
            <p:custDataLst>
              <p:tags r:id="rId30"/>
            </p:custDataLst>
          </p:nvPr>
        </p:nvSpPr>
        <p:spPr>
          <a:xfrm rot="10800000" flipV="1">
            <a:off x="7851775" y="2805430"/>
            <a:ext cx="173355" cy="76200"/>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71" name="向右箭號 151"/>
          <p:cNvSpPr/>
          <p:nvPr>
            <p:custDataLst>
              <p:tags r:id="rId31"/>
            </p:custDataLst>
          </p:nvPr>
        </p:nvSpPr>
        <p:spPr>
          <a:xfrm rot="5400000">
            <a:off x="7356385" y="3107313"/>
            <a:ext cx="254625" cy="96100"/>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72" name="矩形 71"/>
          <p:cNvSpPr/>
          <p:nvPr>
            <p:custDataLst>
              <p:tags r:id="rId32"/>
            </p:custDataLst>
          </p:nvPr>
        </p:nvSpPr>
        <p:spPr>
          <a:xfrm>
            <a:off x="6624320" y="3341370"/>
            <a:ext cx="1400810" cy="253365"/>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r>
              <a:rPr kumimoji="0" lang="zh-CN" altLang="en-US" sz="1100" b="1" kern="0" dirty="0">
                <a:solidFill>
                  <a:srgbClr val="000000"/>
                </a:solidFill>
                <a:latin typeface="Microsoft JhengHei" panose="020B0604030504040204" pitchFamily="34" charset="-120"/>
                <a:ea typeface="Microsoft JhengHei" panose="020B0604030504040204" pitchFamily="34" charset="-120"/>
              </a:rPr>
              <a:t>獲取輸出、後處理</a:t>
            </a:r>
          </a:p>
        </p:txBody>
      </p:sp>
      <p:sp>
        <p:nvSpPr>
          <p:cNvPr id="73" name="向右箭號 151"/>
          <p:cNvSpPr/>
          <p:nvPr>
            <p:custDataLst>
              <p:tags r:id="rId33"/>
            </p:custDataLst>
          </p:nvPr>
        </p:nvSpPr>
        <p:spPr>
          <a:xfrm rot="10800000">
            <a:off x="6012180" y="3366770"/>
            <a:ext cx="537845" cy="227965"/>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74" name="矩形 73"/>
          <p:cNvSpPr/>
          <p:nvPr>
            <p:custDataLst>
              <p:tags r:id="rId34"/>
            </p:custDataLst>
          </p:nvPr>
        </p:nvSpPr>
        <p:spPr>
          <a:xfrm>
            <a:off x="4284345" y="3249295"/>
            <a:ext cx="1702435" cy="456565"/>
          </a:xfrm>
          <a:prstGeom prst="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80000"/>
              </a:lnSpc>
            </a:pPr>
            <a:r>
              <a:rPr kumimoji="0" lang="zh-CN" altLang="en-US" sz="1100" b="1" kern="0" dirty="0">
                <a:solidFill>
                  <a:srgbClr val="000000"/>
                </a:solidFill>
                <a:latin typeface="Microsoft JhengHei" panose="020B0604030504040204" pitchFamily="34" charset="-120"/>
                <a:ea typeface="Microsoft JhengHei" panose="020B0604030504040204" pitchFamily="34" charset="-120"/>
              </a:rPr>
              <a:t>得到最終的預測結果</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3175" y="-20638"/>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PMingLiU" panose="02020500000000000000" pitchFamily="18" charset="-120"/>
              </a:defRPr>
            </a:lvl1pPr>
            <a:lvl2pPr marL="742950" indent="-285750" eaLnBrk="0" hangingPunct="0">
              <a:defRPr kumimoji="1" sz="2800">
                <a:solidFill>
                  <a:schemeClr val="tx1"/>
                </a:solidFill>
                <a:latin typeface="Times New Roman" panose="02020603050405020304" pitchFamily="18" charset="0"/>
                <a:ea typeface="PMingLiU" panose="02020500000000000000" pitchFamily="18" charset="-120"/>
              </a:defRPr>
            </a:lvl2pPr>
            <a:lvl3pPr marL="1143000" indent="-228600" eaLnBrk="0" hangingPunct="0">
              <a:defRPr kumimoji="1" sz="2800">
                <a:solidFill>
                  <a:schemeClr val="tx1"/>
                </a:solidFill>
                <a:latin typeface="Times New Roman" panose="02020603050405020304" pitchFamily="18" charset="0"/>
                <a:ea typeface="PMingLiU" panose="02020500000000000000" pitchFamily="18" charset="-120"/>
              </a:defRPr>
            </a:lvl3pPr>
            <a:lvl4pPr marL="1600200" indent="-228600" eaLnBrk="0" hangingPunct="0">
              <a:defRPr kumimoji="1" sz="2800">
                <a:solidFill>
                  <a:schemeClr val="tx1"/>
                </a:solidFill>
                <a:latin typeface="Times New Roman" panose="02020603050405020304" pitchFamily="18" charset="0"/>
                <a:ea typeface="PMingLiU" panose="02020500000000000000" pitchFamily="18" charset="-120"/>
              </a:defRPr>
            </a:lvl4pPr>
            <a:lvl5pPr marL="2057400" indent="-228600" eaLnBrk="0" hangingPunct="0">
              <a:defRPr kumimoji="1" sz="28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PMingLiU" panose="02020500000000000000" pitchFamily="18" charset="-120"/>
              </a:defRPr>
            </a:lvl9pPr>
          </a:lstStyle>
          <a:p>
            <a:pPr algn="l" eaLnBrk="1" hangingPunct="1"/>
            <a:r>
              <a:rPr lang="zh-CN" altLang="en-US" sz="2000" b="1" dirty="0" smtClean="0">
                <a:solidFill>
                  <a:srgbClr val="000000"/>
                </a:solidFill>
                <a:latin typeface="Arial" panose="020B0604020202020204" pitchFamily="34" charset="0"/>
                <a:ea typeface="Microsoft JhengHei" panose="020B0604030504040204" pitchFamily="34" charset="-120"/>
                <a:cs typeface="Arial" panose="020B0604020202020204" pitchFamily="34" charset="0"/>
                <a:sym typeface="+mn-ea"/>
              </a:rPr>
              <a:t>實習經歷</a:t>
            </a:r>
            <a:endParaRPr lang="zh-TW" altLang="en-US" sz="2000" b="1" dirty="0">
              <a:solidFill>
                <a:srgbClr val="000000"/>
              </a:solidFill>
              <a:latin typeface="Arial" panose="020B0604020202020204" pitchFamily="34" charset="0"/>
              <a:ea typeface="Microsoft JhengHei" panose="020B0604030504040204" pitchFamily="34" charset="-120"/>
              <a:cs typeface="Arial" panose="020B0604020202020204" pitchFamily="34" charset="0"/>
            </a:endParaRPr>
          </a:p>
        </p:txBody>
      </p:sp>
      <p:sp>
        <p:nvSpPr>
          <p:cNvPr id="4" name="CustomShape 21"/>
          <p:cNvSpPr/>
          <p:nvPr/>
        </p:nvSpPr>
        <p:spPr>
          <a:xfrm>
            <a:off x="107950" y="772344"/>
            <a:ext cx="8496498" cy="1584176"/>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180975" marR="0" lvl="0" indent="-180975" algn="l" defTabSz="914400" rtl="0" eaLnBrk="1" fontAlgn="base" latinLnBrk="0" hangingPunct="1">
              <a:lnSpc>
                <a:spcPct val="110000"/>
              </a:lnSpc>
              <a:spcBef>
                <a:spcPct val="0"/>
              </a:spcBef>
              <a:spcAft>
                <a:spcPct val="0"/>
              </a:spcAft>
              <a:buClrTx/>
              <a:buSzTx/>
              <a:buFont typeface="Wingdings" panose="05000000000000000000" pitchFamily="2" charset="2"/>
              <a:buChar char="Ø"/>
              <a:defRPr/>
            </a:pPr>
            <a:endParaRPr lang="en-US" altLang="zh-CN" sz="1200" dirty="0" smtClean="0">
              <a:solidFill>
                <a:srgbClr val="000000"/>
              </a:solidFill>
              <a:latin typeface="Microsoft JhengHei UI" panose="020B0604030504040204" pitchFamily="34" charset="-120"/>
              <a:ea typeface="Microsoft JhengHei UI" panose="020B0604030504040204" pitchFamily="34" charset="-120"/>
            </a:endParaRPr>
          </a:p>
        </p:txBody>
      </p:sp>
      <p:sp>
        <p:nvSpPr>
          <p:cNvPr id="68" name="圓角矩形 67"/>
          <p:cNvSpPr/>
          <p:nvPr>
            <p:custDataLst>
              <p:tags r:id="rId1"/>
            </p:custDataLst>
          </p:nvPr>
        </p:nvSpPr>
        <p:spPr>
          <a:xfrm>
            <a:off x="107950" y="628015"/>
            <a:ext cx="2098040" cy="288290"/>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180975" marR="0" lvl="0" indent="-180975" algn="l" defTabSz="914400" rtl="0" eaLnBrk="1" fontAlgn="base" latinLnBrk="0" hangingPunct="1">
              <a:lnSpc>
                <a:spcPct val="90000"/>
              </a:lnSpc>
              <a:spcBef>
                <a:spcPct val="0"/>
              </a:spcBef>
              <a:spcAft>
                <a:spcPct val="0"/>
              </a:spcAft>
              <a:buClrTx/>
              <a:buSzTx/>
              <a:buFont typeface="Wingdings" panose="05000000000000000000" pitchFamily="2" charset="2"/>
              <a:buChar char="Ø"/>
              <a:defRPr/>
            </a:pPr>
            <a:r>
              <a:rPr lang="zh-CN" altLang="en-US" sz="1400" b="1" smtClean="0">
                <a:solidFill>
                  <a:srgbClr val="000000"/>
                </a:solidFill>
                <a:latin typeface="Microsoft JhengHei" panose="020B0604030504040204" pitchFamily="34" charset="-120"/>
                <a:ea typeface="Microsoft JhengHei" panose="020B0604030504040204" pitchFamily="34" charset="-120"/>
                <a:sym typeface="+mn-ea"/>
              </a:rPr>
              <a:t>項目部署實踐</a:t>
            </a:r>
            <a:endParaRPr lang="en-US" altLang="zh-CN" sz="1400" b="1" dirty="0">
              <a:solidFill>
                <a:srgbClr val="000000"/>
              </a:solidFill>
              <a:latin typeface="Microsoft JhengHei UI" panose="020B0604030504040204" pitchFamily="34" charset="-120"/>
              <a:ea typeface="Microsoft JhengHei UI" panose="020B0604030504040204" pitchFamily="34" charset="-120"/>
            </a:endParaRPr>
          </a:p>
        </p:txBody>
      </p:sp>
      <p:grpSp>
        <p:nvGrpSpPr>
          <p:cNvPr id="6" name="群組 5"/>
          <p:cNvGrpSpPr/>
          <p:nvPr/>
        </p:nvGrpSpPr>
        <p:grpSpPr>
          <a:xfrm>
            <a:off x="-36830" y="1166495"/>
            <a:ext cx="3030220" cy="1094740"/>
            <a:chOff x="106133" y="896937"/>
            <a:chExt cx="3359380" cy="1348998"/>
          </a:xfrm>
        </p:grpSpPr>
        <p:sp>
          <p:nvSpPr>
            <p:cNvPr id="7" name="文本框 4"/>
            <p:cNvSpPr txBox="1">
              <a:spLocks noChangeArrowheads="1"/>
            </p:cNvSpPr>
            <p:nvPr>
              <p:custDataLst>
                <p:tags r:id="rId12"/>
              </p:custDataLst>
            </p:nvPr>
          </p:nvSpPr>
          <p:spPr bwMode="auto">
            <a:xfrm>
              <a:off x="106133" y="1284265"/>
              <a:ext cx="2850404" cy="74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lvl="1">
                <a:lnSpc>
                  <a:spcPct val="100000"/>
                </a:lnSpc>
                <a:spcBef>
                  <a:spcPct val="0"/>
                </a:spcBef>
                <a:spcAft>
                  <a:spcPct val="15000"/>
                </a:spcAft>
                <a:buChar char="•"/>
              </a:pPr>
              <a:r>
                <a:rPr lang="en-US" altLang="zh-CN" sz="1200" smtClean="0">
                  <a:solidFill>
                    <a:schemeClr val="bg2"/>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Hdf5</a:t>
              </a:r>
              <a:r>
                <a:rPr lang="zh-CN" altLang="en-US" sz="1200" smtClean="0">
                  <a:solidFill>
                    <a:schemeClr val="bg2"/>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轉換</a:t>
              </a:r>
              <a:r>
                <a:rPr lang="en-US" altLang="zh-CN" sz="1200" smtClean="0">
                  <a:solidFill>
                    <a:schemeClr val="bg2"/>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onnx</a:t>
              </a:r>
              <a:r>
                <a:rPr lang="zh-CN" altLang="en-US" sz="1200" smtClean="0">
                  <a:solidFill>
                    <a:schemeClr val="tx2">
                      <a:lumMod val="60000"/>
                      <a:lumOff val="40000"/>
                    </a:schemeClr>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t>
              </a:r>
              <a:r>
                <a:rPr kumimoji="0" lang="zh-CN" altLang="en-US"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將</a:t>
              </a:r>
              <a:r>
                <a:rPr kumimoji="0" lang="en-US" altLang="zh-CN"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keras</a:t>
              </a:r>
              <a:r>
                <a:rPr kumimoji="0" lang="zh-CN" altLang="en-US"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框架生成的</a:t>
              </a:r>
              <a:r>
                <a:rPr kumimoji="0" lang="en-US" altLang="zh-CN"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hdf5</a:t>
              </a:r>
              <a:r>
                <a:rPr kumimoji="0" lang="zh-CN" altLang="en-US"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文件轉換為</a:t>
              </a:r>
              <a:r>
                <a:rPr kumimoji="0" lang="en-US" altLang="zh-CN"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onnx</a:t>
              </a:r>
              <a:r>
                <a:rPr kumimoji="0" lang="zh-CN" altLang="en-US"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通用類型</a:t>
              </a:r>
              <a:endParaRPr kumimoji="0" lang="zh-CN" altLang="en-US" sz="1200" b="0" i="0" u="none" strike="noStrike" kern="0" cap="none" spc="0" normalizeH="0" baseline="0" noProof="0" dirty="0" smtClean="0">
                <a:ln>
                  <a:noFill/>
                </a:ln>
                <a:solidFill>
                  <a:prstClr val="black"/>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
          <p:nvSpPr>
            <p:cNvPr id="9" name="椭圆 30"/>
            <p:cNvSpPr>
              <a:spLocks noChangeArrowheads="1"/>
            </p:cNvSpPr>
            <p:nvPr>
              <p:custDataLst>
                <p:tags r:id="rId13"/>
              </p:custDataLst>
            </p:nvPr>
          </p:nvSpPr>
          <p:spPr bwMode="auto">
            <a:xfrm>
              <a:off x="453898" y="977533"/>
              <a:ext cx="1228441" cy="278563"/>
            </a:xfrm>
            <a:prstGeom prst="ellipse">
              <a:avLst/>
            </a:prstGeom>
            <a:solidFill>
              <a:schemeClr val="tx1">
                <a:lumMod val="40000"/>
                <a:lumOff val="60000"/>
              </a:schemeClr>
            </a:solidFill>
            <a:ln w="38100" cmpd="dbl">
              <a:solidFill>
                <a:schemeClr val="tx1">
                  <a:lumMod val="40000"/>
                  <a:lumOff val="60000"/>
                </a:schemeClr>
              </a:solidFill>
              <a:round/>
            </a:ln>
          </p:spPr>
          <p:txBody>
            <a:bodyPr anchor="ct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900" b="0" i="0" u="none" strike="noStrike" kern="0" cap="none" spc="0" normalizeH="0" baseline="0" noProof="0" dirty="0">
                  <a:ln>
                    <a:noFill/>
                  </a:ln>
                  <a:solidFill>
                    <a:prstClr val="black"/>
                  </a:solidFill>
                  <a:effectLst/>
                  <a:uLnTx/>
                  <a:uFillTx/>
                  <a:latin typeface="Microsoft JhengHei" panose="020B0604030504040204" pitchFamily="34" charset="-120"/>
                  <a:ea typeface="Microsoft JhengHei" panose="020B0604030504040204" pitchFamily="34" charset="-120"/>
                </a:rPr>
                <a:t>模型轉換</a:t>
              </a:r>
            </a:p>
          </p:txBody>
        </p:sp>
        <p:sp>
          <p:nvSpPr>
            <p:cNvPr id="10" name="矩形: 圆角 57"/>
            <p:cNvSpPr/>
            <p:nvPr>
              <p:custDataLst>
                <p:tags r:id="rId14"/>
              </p:custDataLst>
            </p:nvPr>
          </p:nvSpPr>
          <p:spPr>
            <a:xfrm>
              <a:off x="258763" y="896937"/>
              <a:ext cx="3206750" cy="1348998"/>
            </a:xfrm>
            <a:prstGeom prst="roundRect">
              <a:avLst/>
            </a:prstGeom>
            <a:noFill/>
            <a:ln w="25400" cap="flat" cmpd="sng" algn="ctr">
              <a:solidFill>
                <a:schemeClr val="tx1">
                  <a:lumMod val="40000"/>
                  <a:lumOff val="60000"/>
                </a:schemeClr>
              </a:solidFill>
              <a:prstDash val="solid"/>
            </a:ln>
            <a:effectLst/>
          </p:spPr>
          <p:txBody>
            <a:bodyPr anchor="ctr"/>
            <a:lstStyle/>
            <a:p>
              <a:pPr marL="0" marR="0" lvl="0" indent="0" algn="ctr" defTabSz="914400" eaLnBrk="0" fontAlgn="auto" latinLnBrk="0" hangingPunct="0">
                <a:lnSpc>
                  <a:spcPct val="100000"/>
                </a:lnSpc>
                <a:spcBef>
                  <a:spcPct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2" name="群組 5"/>
          <p:cNvGrpSpPr/>
          <p:nvPr/>
        </p:nvGrpSpPr>
        <p:grpSpPr>
          <a:xfrm>
            <a:off x="2778125" y="2140585"/>
            <a:ext cx="3100070" cy="1156970"/>
            <a:chOff x="106133" y="896937"/>
            <a:chExt cx="3359380" cy="1348998"/>
          </a:xfrm>
        </p:grpSpPr>
        <p:sp>
          <p:nvSpPr>
            <p:cNvPr id="3" name="文本框 4"/>
            <p:cNvSpPr txBox="1">
              <a:spLocks noChangeArrowheads="1"/>
            </p:cNvSpPr>
            <p:nvPr>
              <p:custDataLst>
                <p:tags r:id="rId9"/>
              </p:custDataLst>
            </p:nvPr>
          </p:nvSpPr>
          <p:spPr bwMode="auto">
            <a:xfrm>
              <a:off x="106133" y="1284265"/>
              <a:ext cx="2850404" cy="74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lvl="1">
                <a:lnSpc>
                  <a:spcPct val="100000"/>
                </a:lnSpc>
                <a:spcBef>
                  <a:spcPct val="0"/>
                </a:spcBef>
                <a:spcAft>
                  <a:spcPct val="15000"/>
                </a:spcAft>
                <a:buChar char="•"/>
              </a:pPr>
              <a:r>
                <a:rPr lang="en-US" altLang="zh-CN" sz="1200" smtClean="0">
                  <a:solidFill>
                    <a:schemeClr val="bg2"/>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onnx</a:t>
              </a:r>
              <a:r>
                <a:rPr lang="zh-CN" altLang="en-US" sz="1200" smtClean="0">
                  <a:solidFill>
                    <a:schemeClr val="bg2"/>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模型生成</a:t>
              </a:r>
              <a:r>
                <a:rPr lang="en-US" altLang="zh-CN" sz="1200" smtClean="0">
                  <a:solidFill>
                    <a:schemeClr val="bg2"/>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trt</a:t>
              </a:r>
              <a:r>
                <a:rPr lang="zh-CN" altLang="en-US" sz="1200" smtClean="0">
                  <a:solidFill>
                    <a:schemeClr val="bg2"/>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引擎</a:t>
              </a:r>
              <a:r>
                <a:rPr lang="zh-CN" altLang="en-US" sz="1200" smtClean="0">
                  <a:solidFill>
                    <a:schemeClr val="tx2">
                      <a:lumMod val="60000"/>
                      <a:lumOff val="40000"/>
                    </a:schemeClr>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a:t>
              </a:r>
              <a:r>
                <a:rPr kumimoji="0" lang="zh-CN" altLang="en-US"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通過</a:t>
              </a:r>
              <a:r>
                <a:rPr kumimoji="0" lang="en-US" altLang="zh-CN"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TensorRT</a:t>
              </a:r>
              <a:r>
                <a:rPr kumimoji="0" lang="zh-CN" altLang="en-US"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框架將</a:t>
              </a:r>
              <a:r>
                <a:rPr kumimoji="0" lang="en-US" altLang="zh-CN"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onnx</a:t>
              </a:r>
              <a:r>
                <a:rPr kumimoji="0" lang="zh-CN" altLang="en-US" sz="1200" smtClean="0">
                  <a:solidFill>
                    <a:sysClr val="windowText" lastClr="000000">
                      <a:lumMod val="50000"/>
                      <a:lumOff val="50000"/>
                    </a:sysClr>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的網絡和權重參數</a:t>
              </a:r>
              <a:r>
                <a:rPr kumimoji="0" lang="zh-CN" altLang="en-US"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導入並構建</a:t>
              </a:r>
              <a:r>
                <a:rPr kumimoji="0" lang="en-US" altLang="zh-CN"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trt</a:t>
              </a:r>
              <a:r>
                <a:rPr kumimoji="0" lang="zh-CN" altLang="en-US" sz="1200" noProof="0" smtClean="0">
                  <a:ln>
                    <a:noFill/>
                  </a:ln>
                  <a:solidFill>
                    <a:sysClr val="windowText" lastClr="000000">
                      <a:lumMod val="50000"/>
                      <a:lumOff val="50000"/>
                    </a:sys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rPr>
                <a:t>引擎文件</a:t>
              </a:r>
              <a:endParaRPr kumimoji="0" lang="zh-CN" altLang="en-US" sz="1200" b="0" i="0" u="none" strike="noStrike" kern="0" cap="none" spc="0" normalizeH="0" baseline="0" noProof="0" dirty="0" smtClean="0">
                <a:ln>
                  <a:noFill/>
                </a:ln>
                <a:solidFill>
                  <a:prstClr val="black"/>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endParaRPr>
            </a:p>
          </p:txBody>
        </p:sp>
        <p:sp>
          <p:nvSpPr>
            <p:cNvPr id="11" name="椭圆 30"/>
            <p:cNvSpPr>
              <a:spLocks noChangeArrowheads="1"/>
            </p:cNvSpPr>
            <p:nvPr>
              <p:custDataLst>
                <p:tags r:id="rId10"/>
              </p:custDataLst>
            </p:nvPr>
          </p:nvSpPr>
          <p:spPr bwMode="auto">
            <a:xfrm>
              <a:off x="453898" y="977533"/>
              <a:ext cx="1382612" cy="278563"/>
            </a:xfrm>
            <a:prstGeom prst="ellipse">
              <a:avLst/>
            </a:prstGeom>
            <a:solidFill>
              <a:schemeClr val="tx1">
                <a:lumMod val="40000"/>
                <a:lumOff val="60000"/>
              </a:schemeClr>
            </a:solidFill>
            <a:ln w="38100" cmpd="dbl">
              <a:solidFill>
                <a:schemeClr val="tx1">
                  <a:lumMod val="40000"/>
                  <a:lumOff val="60000"/>
                </a:schemeClr>
              </a:solidFill>
              <a:round/>
            </a:ln>
          </p:spPr>
          <p:txBody>
            <a:bodyPr anchor="ctr"/>
            <a:lstStyle/>
            <a:p>
              <a:pPr lvl="0">
                <a:lnSpc>
                  <a:spcPct val="100000"/>
                </a:lnSpc>
                <a:spcBef>
                  <a:spcPct val="0"/>
                </a:spcBef>
                <a:spcAft>
                  <a:spcPct val="35000"/>
                </a:spcAft>
              </a:pPr>
              <a:r>
                <a:rPr lang="zh-CN" altLang="en-US" sz="900" smtClean="0">
                  <a:solidFill>
                    <a:srgbClr val="002060"/>
                  </a:solidFill>
                  <a:latin typeface="Microsoft JhengHei" panose="020B0604030504040204" pitchFamily="34" charset="-120"/>
                  <a:ea typeface="Microsoft JhengHei" panose="020B0604030504040204" pitchFamily="34" charset="-120"/>
                  <a:sym typeface="+mn-ea"/>
                </a:rPr>
                <a:t>構建推理引擎</a:t>
              </a:r>
              <a:endParaRPr kumimoji="0" lang="zh-CN" altLang="en-US" sz="900" b="0" i="0" u="none" strike="noStrike" kern="0" cap="none" spc="0" normalizeH="0" baseline="0" noProof="0" dirty="0" smtClean="0">
                <a:ln>
                  <a:noFill/>
                </a:ln>
                <a:solidFill>
                  <a:srgbClr val="002060"/>
                </a:solidFill>
                <a:effectLst/>
                <a:uLnTx/>
                <a:uFillTx/>
                <a:latin typeface="Microsoft JhengHei" panose="020B0604030504040204" pitchFamily="34" charset="-120"/>
                <a:ea typeface="Microsoft JhengHei" panose="020B0604030504040204" pitchFamily="34" charset="-120"/>
                <a:sym typeface="+mn-ea"/>
              </a:endParaRPr>
            </a:p>
          </p:txBody>
        </p:sp>
        <p:sp>
          <p:nvSpPr>
            <p:cNvPr id="12" name="矩形: 圆角 57"/>
            <p:cNvSpPr/>
            <p:nvPr>
              <p:custDataLst>
                <p:tags r:id="rId11"/>
              </p:custDataLst>
            </p:nvPr>
          </p:nvSpPr>
          <p:spPr>
            <a:xfrm>
              <a:off x="258763" y="896937"/>
              <a:ext cx="3206750" cy="1348998"/>
            </a:xfrm>
            <a:prstGeom prst="roundRect">
              <a:avLst/>
            </a:prstGeom>
            <a:noFill/>
            <a:ln w="25400" cap="flat" cmpd="sng" algn="ctr">
              <a:solidFill>
                <a:schemeClr val="tx1">
                  <a:lumMod val="40000"/>
                  <a:lumOff val="60000"/>
                </a:schemeClr>
              </a:solidFill>
              <a:prstDash val="solid"/>
            </a:ln>
            <a:effectLst/>
          </p:spPr>
          <p:txBody>
            <a:bodyPr anchor="ctr"/>
            <a:lstStyle/>
            <a:p>
              <a:pPr marL="0" marR="0" lvl="0" indent="0" algn="ctr" defTabSz="914400" eaLnBrk="0" fontAlgn="auto" latinLnBrk="0" hangingPunct="0">
                <a:lnSpc>
                  <a:spcPct val="100000"/>
                </a:lnSpc>
                <a:spcBef>
                  <a:spcPct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13" name="群組 5"/>
          <p:cNvGrpSpPr/>
          <p:nvPr/>
        </p:nvGrpSpPr>
        <p:grpSpPr>
          <a:xfrm>
            <a:off x="5652135" y="3155315"/>
            <a:ext cx="3142615" cy="1181735"/>
            <a:chOff x="106133" y="896937"/>
            <a:chExt cx="3359380" cy="1348998"/>
          </a:xfrm>
        </p:grpSpPr>
        <p:sp>
          <p:nvSpPr>
            <p:cNvPr id="14" name="文本框 4"/>
            <p:cNvSpPr txBox="1">
              <a:spLocks noChangeArrowheads="1"/>
            </p:cNvSpPr>
            <p:nvPr>
              <p:custDataLst>
                <p:tags r:id="rId6"/>
              </p:custDataLst>
            </p:nvPr>
          </p:nvSpPr>
          <p:spPr bwMode="auto">
            <a:xfrm>
              <a:off x="106133" y="1284265"/>
              <a:ext cx="2850404" cy="74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9pPr>
            </a:lstStyle>
            <a:p>
              <a:pPr lvl="1">
                <a:lnSpc>
                  <a:spcPct val="100000"/>
                </a:lnSpc>
                <a:spcBef>
                  <a:spcPct val="0"/>
                </a:spcBef>
                <a:spcAft>
                  <a:spcPct val="15000"/>
                </a:spcAft>
                <a:buChar char="•"/>
              </a:pPr>
              <a:r>
                <a:rPr lang="zh-CN" altLang="en-US" sz="1200" dirty="0" smtClean="0">
                  <a:solidFill>
                    <a:schemeClr val="bg2"/>
                  </a:solidFill>
                  <a:sym typeface="+mn-ea"/>
                </a:rPr>
                <a:t>調用封裝好的</a:t>
              </a:r>
              <a:r>
                <a:rPr lang="en-US" altLang="zh-CN" sz="1200" dirty="0" smtClean="0">
                  <a:solidFill>
                    <a:schemeClr val="bg2"/>
                  </a:solidFill>
                  <a:sym typeface="+mn-ea"/>
                </a:rPr>
                <a:t>DLL</a:t>
              </a:r>
              <a:r>
                <a:rPr lang="zh-CN" altLang="en-US" sz="1200" dirty="0" smtClean="0">
                  <a:solidFill>
                    <a:schemeClr val="bg2"/>
                  </a:solidFill>
                  <a:sym typeface="+mn-ea"/>
                </a:rPr>
                <a:t>庫</a:t>
              </a:r>
              <a:r>
                <a:rPr lang="zh-CN" altLang="en-US" sz="1200" dirty="0" smtClean="0">
                  <a:solidFill>
                    <a:schemeClr val="tx2">
                      <a:lumMod val="60000"/>
                      <a:lumOff val="40000"/>
                    </a:schemeClr>
                  </a:solidFill>
                  <a:sym typeface="+mn-ea"/>
                </a:rPr>
                <a:t>：</a:t>
              </a:r>
              <a:r>
                <a:rPr kumimoji="0" lang="zh-CN" altLang="en-US" sz="1200" dirty="0" smtClean="0">
                  <a:solidFill>
                    <a:sysClr val="windowText" lastClr="000000">
                      <a:lumMod val="50000"/>
                      <a:lumOff val="50000"/>
                    </a:sysClr>
                  </a:solidFill>
                  <a:latin typeface="Microsoft JhengHei" panose="020B0604030504040204" pitchFamily="34" charset="-120"/>
                  <a:ea typeface="Microsoft JhengHei" panose="020B0604030504040204" pitchFamily="34" charset="-120"/>
                  <a:sym typeface="+mn-ea"/>
                </a:rPr>
                <a:t>使用</a:t>
              </a:r>
              <a:r>
                <a:rPr kumimoji="0" lang="en-US" altLang="zh-TW" sz="1200" dirty="0" smtClean="0">
                  <a:solidFill>
                    <a:sysClr val="windowText" lastClr="000000">
                      <a:lumMod val="50000"/>
                      <a:lumOff val="50000"/>
                    </a:sysClr>
                  </a:solidFill>
                  <a:latin typeface="Microsoft JhengHei" panose="020B0604030504040204" pitchFamily="34" charset="-120"/>
                  <a:ea typeface="Microsoft JhengHei" panose="020B0604030504040204" pitchFamily="34" charset="-120"/>
                  <a:sym typeface="+mn-ea"/>
                </a:rPr>
                <a:t>C++</a:t>
              </a:r>
              <a:r>
                <a:rPr kumimoji="0" lang="zh-TW" altLang="en-US" sz="1200" dirty="0" smtClean="0">
                  <a:solidFill>
                    <a:sysClr val="windowText" lastClr="000000">
                      <a:lumMod val="50000"/>
                      <a:lumOff val="50000"/>
                    </a:sysClr>
                  </a:solidFill>
                  <a:latin typeface="Microsoft JhengHei" panose="020B0604030504040204" pitchFamily="34" charset="-120"/>
                  <a:ea typeface="Microsoft JhengHei" panose="020B0604030504040204" pitchFamily="34" charset="-120"/>
                  <a:sym typeface="+mn-ea"/>
                </a:rPr>
                <a:t>編寫檢測代碼並將代碼封裝為</a:t>
              </a:r>
              <a:r>
                <a:rPr kumimoji="0" lang="en-US" altLang="zh-TW" sz="1200" dirty="0" smtClean="0">
                  <a:solidFill>
                    <a:sysClr val="windowText" lastClr="000000">
                      <a:lumMod val="50000"/>
                      <a:lumOff val="50000"/>
                    </a:sysClr>
                  </a:solidFill>
                  <a:latin typeface="Microsoft JhengHei" panose="020B0604030504040204" pitchFamily="34" charset="-120"/>
                  <a:ea typeface="Microsoft JhengHei" panose="020B0604030504040204" pitchFamily="34" charset="-120"/>
                  <a:sym typeface="+mn-ea"/>
                </a:rPr>
                <a:t>DLL</a:t>
              </a:r>
              <a:r>
                <a:rPr kumimoji="0" lang="zh-TW" altLang="en-US" sz="1200" dirty="0" smtClean="0">
                  <a:solidFill>
                    <a:sysClr val="windowText" lastClr="000000">
                      <a:lumMod val="50000"/>
                      <a:lumOff val="50000"/>
                    </a:sysClr>
                  </a:solidFill>
                  <a:latin typeface="Microsoft JhengHei" panose="020B0604030504040204" pitchFamily="34" charset="-120"/>
                  <a:ea typeface="Microsoft JhengHei" panose="020B0604030504040204" pitchFamily="34" charset="-120"/>
                  <a:sym typeface="+mn-ea"/>
                </a:rPr>
                <a:t>（動態鏈接庫）</a:t>
              </a:r>
              <a:endParaRPr kumimoji="0" lang="zh-CN" altLang="en-US" sz="12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5" name="椭圆 30"/>
            <p:cNvSpPr>
              <a:spLocks noChangeArrowheads="1"/>
            </p:cNvSpPr>
            <p:nvPr>
              <p:custDataLst>
                <p:tags r:id="rId7"/>
              </p:custDataLst>
            </p:nvPr>
          </p:nvSpPr>
          <p:spPr bwMode="auto">
            <a:xfrm>
              <a:off x="453898" y="977533"/>
              <a:ext cx="2131643" cy="278563"/>
            </a:xfrm>
            <a:prstGeom prst="ellipse">
              <a:avLst/>
            </a:prstGeom>
            <a:solidFill>
              <a:schemeClr val="tx1">
                <a:lumMod val="40000"/>
                <a:lumOff val="60000"/>
              </a:schemeClr>
            </a:solidFill>
            <a:ln w="38100" cmpd="dbl">
              <a:solidFill>
                <a:schemeClr val="tx1">
                  <a:lumMod val="40000"/>
                  <a:lumOff val="60000"/>
                </a:schemeClr>
              </a:solidFill>
              <a:round/>
            </a:ln>
          </p:spPr>
          <p:txBody>
            <a:bodyPr anchor="ctr"/>
            <a:lstStyle/>
            <a:p>
              <a:pPr lvl="0">
                <a:lnSpc>
                  <a:spcPct val="100000"/>
                </a:lnSpc>
                <a:spcBef>
                  <a:spcPct val="0"/>
                </a:spcBef>
                <a:spcAft>
                  <a:spcPct val="35000"/>
                </a:spcAft>
              </a:pPr>
              <a:r>
                <a:rPr lang="zh-CN" altLang="en-US" sz="900" smtClean="0">
                  <a:solidFill>
                    <a:schemeClr val="tx2">
                      <a:lumMod val="50000"/>
                    </a:schemeClr>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調用</a:t>
              </a:r>
              <a:r>
                <a:rPr lang="en-US" altLang="zh-CN" sz="900" smtClean="0">
                  <a:solidFill>
                    <a:schemeClr val="tx2">
                      <a:lumMod val="50000"/>
                    </a:schemeClr>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DLL</a:t>
              </a:r>
              <a:r>
                <a:rPr lang="zh-CN" altLang="en-US" sz="900" smtClean="0">
                  <a:solidFill>
                    <a:schemeClr val="tx2">
                      <a:lumMod val="50000"/>
                    </a:schemeClr>
                  </a:solidFill>
                  <a:latin typeface="Microsoft JhengHei" panose="020B0604030504040204" pitchFamily="34" charset="-120"/>
                  <a:ea typeface="Microsoft JhengHei" panose="020B0604030504040204" pitchFamily="34" charset="-120"/>
                  <a:cs typeface="Microsoft JhengHei" panose="020B0604030504040204" pitchFamily="34" charset="-120"/>
                  <a:sym typeface="+mn-ea"/>
                </a:rPr>
                <a:t>動態鏈接庫</a:t>
              </a:r>
              <a:endParaRPr kumimoji="0" lang="zh-CN" altLang="en-US" sz="900" b="0" i="0" u="none" strike="noStrike" kern="0" cap="none" spc="0" normalizeH="0" baseline="0" noProof="0" dirty="0" smtClean="0">
                <a:ln>
                  <a:noFill/>
                </a:ln>
                <a:solidFill>
                  <a:schemeClr val="tx2">
                    <a:lumMod val="50000"/>
                  </a:schemeClr>
                </a:solidFill>
                <a:effectLst/>
                <a:uLnTx/>
                <a:uFillTx/>
                <a:latin typeface="Microsoft JhengHei" panose="020B0604030504040204" pitchFamily="34" charset="-120"/>
                <a:ea typeface="Microsoft JhengHei" panose="020B0604030504040204" pitchFamily="34" charset="-120"/>
                <a:cs typeface="Microsoft JhengHei" panose="020B0604030504040204" pitchFamily="34" charset="-120"/>
                <a:sym typeface="+mn-ea"/>
              </a:endParaRPr>
            </a:p>
          </p:txBody>
        </p:sp>
        <p:sp>
          <p:nvSpPr>
            <p:cNvPr id="16" name="矩形: 圆角 57"/>
            <p:cNvSpPr/>
            <p:nvPr>
              <p:custDataLst>
                <p:tags r:id="rId8"/>
              </p:custDataLst>
            </p:nvPr>
          </p:nvSpPr>
          <p:spPr>
            <a:xfrm>
              <a:off x="258763" y="896937"/>
              <a:ext cx="3206750" cy="1348998"/>
            </a:xfrm>
            <a:prstGeom prst="roundRect">
              <a:avLst/>
            </a:prstGeom>
            <a:noFill/>
            <a:ln w="25400" cap="flat" cmpd="sng" algn="ctr">
              <a:solidFill>
                <a:schemeClr val="tx1">
                  <a:lumMod val="40000"/>
                  <a:lumOff val="60000"/>
                </a:schemeClr>
              </a:solidFill>
              <a:prstDash val="solid"/>
            </a:ln>
            <a:effectLst/>
          </p:spPr>
          <p:txBody>
            <a:bodyPr anchor="ctr"/>
            <a:lstStyle/>
            <a:p>
              <a:pPr marL="0" marR="0" lvl="0" indent="0" algn="ctr" defTabSz="914400" eaLnBrk="0" fontAlgn="auto" latinLnBrk="0" hangingPunct="0">
                <a:lnSpc>
                  <a:spcPct val="100000"/>
                </a:lnSpc>
                <a:spcBef>
                  <a:spcPct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31" name="向右箭號 151"/>
          <p:cNvSpPr/>
          <p:nvPr>
            <p:custDataLst>
              <p:tags r:id="rId2"/>
            </p:custDataLst>
          </p:nvPr>
        </p:nvSpPr>
        <p:spPr>
          <a:xfrm rot="2760000">
            <a:off x="2993390" y="1795145"/>
            <a:ext cx="537845" cy="227965"/>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17" name="向右箭號 151"/>
          <p:cNvSpPr/>
          <p:nvPr>
            <p:custDataLst>
              <p:tags r:id="rId3"/>
            </p:custDataLst>
          </p:nvPr>
        </p:nvSpPr>
        <p:spPr>
          <a:xfrm rot="2760000">
            <a:off x="2381250" y="2407287"/>
            <a:ext cx="537845" cy="227965"/>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18" name="向右箭號 151"/>
          <p:cNvSpPr/>
          <p:nvPr>
            <p:custDataLst>
              <p:tags r:id="rId4"/>
            </p:custDataLst>
          </p:nvPr>
        </p:nvSpPr>
        <p:spPr>
          <a:xfrm rot="2760000">
            <a:off x="5868035" y="2803525"/>
            <a:ext cx="537845" cy="227965"/>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
        <p:nvSpPr>
          <p:cNvPr id="19" name="向右箭號 151"/>
          <p:cNvSpPr/>
          <p:nvPr>
            <p:custDataLst>
              <p:tags r:id="rId5"/>
            </p:custDataLst>
          </p:nvPr>
        </p:nvSpPr>
        <p:spPr>
          <a:xfrm rot="2760000">
            <a:off x="5292090" y="3451225"/>
            <a:ext cx="537845" cy="227965"/>
          </a:xfrm>
          <a:prstGeom prst="rightArrow">
            <a:avLst/>
          </a:prstGeom>
          <a:solidFill>
            <a:schemeClr val="bg2"/>
          </a:solid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0" marR="0" indent="0" algn="r" defTabSz="914400" rtl="0" eaLnBrk="1" fontAlgn="base" latinLnBrk="0" hangingPunct="1">
              <a:lnSpc>
                <a:spcPct val="100000"/>
              </a:lnSpc>
              <a:spcBef>
                <a:spcPct val="0"/>
              </a:spcBef>
              <a:spcAft>
                <a:spcPct val="0"/>
              </a:spcAft>
              <a:buClrTx/>
              <a:buSzTx/>
              <a:buFontTx/>
              <a:buNone/>
            </a:pPr>
            <a:endParaRPr kumimoji="1" lang="zh-TW" alt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4572000" cy="398780"/>
          </a:xfrm>
          <a:prstGeom prst="rect">
            <a:avLst/>
          </a:prstGeom>
          <a:noFill/>
        </p:spPr>
        <p:txBody>
          <a:bodyPr wrap="square" rtlCol="0" anchor="t">
            <a:spAutoFit/>
          </a:bodyPr>
          <a:lstStyle/>
          <a:p>
            <a:pPr eaLnBrk="1" hangingPunct="1"/>
            <a:r>
              <a:rPr lang="zh-CN" altLang="en-US" sz="2000" b="1" dirty="0" smtClean="0">
                <a:solidFill>
                  <a:srgbClr val="000000"/>
                </a:solidFill>
                <a:latin typeface="Arial" panose="020B0604020202020204" pitchFamily="34" charset="0"/>
                <a:ea typeface="Microsoft JhengHei" panose="020B0604030504040204" pitchFamily="34" charset="-120"/>
                <a:cs typeface="Arial" panose="020B0604020202020204" pitchFamily="34" charset="0"/>
                <a:sym typeface="+mn-ea"/>
              </a:rPr>
              <a:t>工作職責</a:t>
            </a:r>
          </a:p>
        </p:txBody>
      </p:sp>
      <p:sp>
        <p:nvSpPr>
          <p:cNvPr id="4" name="CustomShape 21"/>
          <p:cNvSpPr/>
          <p:nvPr>
            <p:custDataLst>
              <p:tags r:id="rId1"/>
            </p:custDataLst>
          </p:nvPr>
        </p:nvSpPr>
        <p:spPr>
          <a:xfrm>
            <a:off x="-19050" y="1059815"/>
            <a:ext cx="7811770" cy="115189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628650" lvl="1" indent="-171450">
              <a:lnSpc>
                <a:spcPct val="110000"/>
              </a:lnSpc>
              <a:buFont typeface="Wingdings" panose="05000000000000000000" charset="0"/>
              <a:buChar char="l"/>
              <a:defRPr/>
            </a:pPr>
            <a:r>
              <a:rPr altLang="en-US" sz="1200">
                <a:solidFill>
                  <a:srgbClr val="000000"/>
                </a:solidFill>
                <a:latin typeface="Microsoft JhengHei" panose="020B0604030504040204" pitchFamily="34" charset="-120"/>
                <a:ea typeface="Microsoft JhengHei" panose="020B0604030504040204" pitchFamily="34" charset="-120"/>
              </a:rPr>
              <a:t>針對新案件的開發，首先需要根據品保給出的檢測標準，設計具體的檢測方案。這個方案應包括如何對目標對象進行定位、遮蔽、裁剪等一系列操作。接著需要選擇合適的神經網絡模型，並</a:t>
            </a:r>
            <a:r>
              <a:rPr lang="zh-CN" sz="1200">
                <a:solidFill>
                  <a:srgbClr val="000000"/>
                </a:solidFill>
                <a:latin typeface="Microsoft JhengHei" panose="020B0604030504040204" pitchFamily="34" charset="-120"/>
                <a:ea typeface="Microsoft JhengHei" panose="020B0604030504040204" pitchFamily="34" charset="-120"/>
              </a:rPr>
              <a:t>設定</a:t>
            </a:r>
            <a:r>
              <a:rPr altLang="en-US" sz="1200">
                <a:solidFill>
                  <a:srgbClr val="000000"/>
                </a:solidFill>
                <a:latin typeface="Microsoft JhengHei" panose="020B0604030504040204" pitchFamily="34" charset="-120"/>
                <a:ea typeface="Microsoft JhengHei" panose="020B0604030504040204" pitchFamily="34" charset="-120"/>
              </a:rPr>
              <a:t>訓練參數進行模型訓練和測試。最後，將訓練好的模型部署到生產線設備上，通過相關部門的評估驗收，確保模型符合預期性能，並能夠有效地應用於實際生產環境中</a:t>
            </a:r>
            <a:r>
              <a:rPr lang="zh-CN" sz="1200">
                <a:solidFill>
                  <a:srgbClr val="000000"/>
                </a:solidFill>
                <a:latin typeface="Microsoft JhengHei" panose="020B0604030504040204" pitchFamily="34" charset="-120"/>
                <a:ea typeface="Microsoft JhengHei" panose="020B0604030504040204" pitchFamily="34" charset="-120"/>
              </a:rPr>
              <a:t>。</a:t>
            </a:r>
          </a:p>
        </p:txBody>
      </p:sp>
      <p:sp>
        <p:nvSpPr>
          <p:cNvPr id="5" name="CustomShape 21"/>
          <p:cNvSpPr/>
          <p:nvPr>
            <p:custDataLst>
              <p:tags r:id="rId2"/>
            </p:custDataLst>
          </p:nvPr>
        </p:nvSpPr>
        <p:spPr>
          <a:xfrm>
            <a:off x="-19346" y="2428280"/>
            <a:ext cx="8496498" cy="720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628650" lvl="1" indent="-171450">
              <a:lnSpc>
                <a:spcPct val="110000"/>
              </a:lnSpc>
              <a:buFont typeface="Wingdings" panose="05000000000000000000" charset="0"/>
              <a:buChar char="l"/>
              <a:defRPr/>
            </a:pPr>
            <a:r>
              <a:rPr lang="zh-CN" altLang="en-US" sz="12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對於已經通過評估驗收的案件，需要對機臺程序進行維護，以處理後續可能發生的漏檢、過殺等問題。可以通過優</a:t>
            </a:r>
            <a:r>
              <a:rPr lang="en-US" altLang="zh-CN" sz="12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   </a:t>
            </a:r>
            <a:r>
              <a:rPr lang="zh-CN" altLang="en-US" sz="1200">
                <a:solidFill>
                  <a:srgbClr val="000000"/>
                </a:solidFill>
                <a:latin typeface="Microsoft JhengHei" panose="020B0604030504040204" pitchFamily="34" charset="-120"/>
                <a:ea typeface="Microsoft JhengHei" panose="020B0604030504040204" pitchFamily="34" charset="-120"/>
                <a:cs typeface="Microsoft JhengHei" panose="020B0604030504040204" pitchFamily="34" charset="-120"/>
              </a:rPr>
              <a:t>化模型，調整閾值或者對模型進行再訓練來解決這些問題。另外，還可以通過遮蔽過殺的非檢測區域等方式進行處理，以確保檢測結果的準確性和穩定性。這些維護措施可以幫助確保檢測系統在實際生產中持續有效地運行。</a:t>
            </a:r>
          </a:p>
        </p:txBody>
      </p:sp>
      <p:sp>
        <p:nvSpPr>
          <p:cNvPr id="68" name="圓角矩形 67"/>
          <p:cNvSpPr/>
          <p:nvPr>
            <p:custDataLst>
              <p:tags r:id="rId3"/>
            </p:custDataLst>
          </p:nvPr>
        </p:nvSpPr>
        <p:spPr>
          <a:xfrm>
            <a:off x="539750" y="687070"/>
            <a:ext cx="3178175" cy="372745"/>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180975" indent="-180975">
              <a:lnSpc>
                <a:spcPct val="110000"/>
              </a:lnSpc>
              <a:buFont typeface="Wingdings" panose="05000000000000000000" pitchFamily="2" charset="2"/>
              <a:buChar char="Ø"/>
              <a:defRPr/>
            </a:pPr>
            <a:r>
              <a:rPr lang="zh-CN" altLang="en-US" sz="1400" b="1" dirty="0">
                <a:solidFill>
                  <a:srgbClr val="000000"/>
                </a:solidFill>
                <a:latin typeface="Microsoft JhengHei" panose="020B0604030504040204" pitchFamily="34" charset="-120"/>
                <a:ea typeface="Microsoft JhengHei" panose="020B0604030504040204" pitchFamily="34" charset="-120"/>
                <a:sym typeface="+mn-ea"/>
              </a:rPr>
              <a:t>負</a:t>
            </a:r>
            <a:r>
              <a:rPr lang="zh-CN" altLang="en-US" sz="1400" b="1" dirty="0" smtClean="0">
                <a:solidFill>
                  <a:srgbClr val="000000"/>
                </a:solidFill>
                <a:latin typeface="Microsoft JhengHei" panose="020B0604030504040204" pitchFamily="34" charset="-120"/>
                <a:ea typeface="Microsoft JhengHei" panose="020B0604030504040204" pitchFamily="34" charset="-120"/>
                <a:sym typeface="+mn-ea"/>
              </a:rPr>
              <a:t>責</a:t>
            </a:r>
            <a:r>
              <a:rPr lang="en-US" altLang="zh-CN" sz="1400" b="1" dirty="0" smtClean="0">
                <a:solidFill>
                  <a:srgbClr val="000000"/>
                </a:solidFill>
                <a:latin typeface="Microsoft JhengHei" panose="020B0604030504040204" pitchFamily="34" charset="-120"/>
                <a:ea typeface="Microsoft JhengHei" panose="020B0604030504040204" pitchFamily="34" charset="-120"/>
                <a:sym typeface="+mn-ea"/>
              </a:rPr>
              <a:t>AI</a:t>
            </a:r>
            <a:r>
              <a:rPr lang="zh-CN" altLang="en-US" sz="1400" b="1" dirty="0" smtClean="0">
                <a:solidFill>
                  <a:srgbClr val="000000"/>
                </a:solidFill>
                <a:latin typeface="Microsoft JhengHei" panose="020B0604030504040204" pitchFamily="34" charset="-120"/>
                <a:ea typeface="Microsoft JhengHei" panose="020B0604030504040204" pitchFamily="34" charset="-120"/>
                <a:sym typeface="+mn-ea"/>
              </a:rPr>
              <a:t>檢測程序</a:t>
            </a:r>
            <a:r>
              <a:rPr lang="zh-CN" altLang="en-US" sz="1400" b="1" smtClean="0">
                <a:solidFill>
                  <a:srgbClr val="000000"/>
                </a:solidFill>
                <a:latin typeface="Microsoft JhengHei" panose="020B0604030504040204" pitchFamily="34" charset="-120"/>
                <a:ea typeface="Microsoft JhengHei" panose="020B0604030504040204" pitchFamily="34" charset="-120"/>
                <a:sym typeface="+mn-ea"/>
              </a:rPr>
              <a:t>的開發與部署</a:t>
            </a:r>
            <a:endParaRPr lang="en-US" altLang="zh-CN" sz="1400" b="1" dirty="0">
              <a:solidFill>
                <a:srgbClr val="000000"/>
              </a:solidFill>
              <a:latin typeface="Microsoft JhengHei UI" panose="020B0604030504040204" pitchFamily="34" charset="-120"/>
              <a:ea typeface="Microsoft JhengHei UI" panose="020B0604030504040204" pitchFamily="34" charset="-120"/>
            </a:endParaRPr>
          </a:p>
        </p:txBody>
      </p:sp>
      <p:sp>
        <p:nvSpPr>
          <p:cNvPr id="3" name="圓角矩形 67"/>
          <p:cNvSpPr/>
          <p:nvPr>
            <p:custDataLst>
              <p:tags r:id="rId4"/>
            </p:custDataLst>
          </p:nvPr>
        </p:nvSpPr>
        <p:spPr>
          <a:xfrm>
            <a:off x="539750" y="2055495"/>
            <a:ext cx="3178175" cy="372745"/>
          </a:xfrm>
          <a:prstGeom prst="roundRect">
            <a:avLst/>
          </a:prstGeom>
          <a:noFill/>
          <a:ln w="19050">
            <a:solidFill>
              <a:schemeClr val="bg2"/>
            </a:solidFill>
          </a:ln>
        </p:spPr>
        <p:txBody>
          <a:bodyPr rot="0" spcFirstLastPara="0" vertOverflow="overflow" horzOverflow="overflow" vert="horz" wrap="square" lIns="91440" tIns="45720" rIns="91440" bIns="45720" numCol="1" spcCol="0" rtlCol="0" fromWordArt="0" anchor="t" anchorCtr="0" forceAA="0" compatLnSpc="1">
            <a:noAutofit/>
          </a:bodyPr>
          <a:lstStyle/>
          <a:p>
            <a:pPr marL="180975" indent="-180975">
              <a:lnSpc>
                <a:spcPct val="110000"/>
              </a:lnSpc>
              <a:buFont typeface="Wingdings" panose="05000000000000000000" pitchFamily="2" charset="2"/>
              <a:buChar char="Ø"/>
              <a:defRPr/>
            </a:pPr>
            <a:r>
              <a:rPr lang="zh-CN" altLang="en-US" sz="1400" b="1" dirty="0">
                <a:solidFill>
                  <a:srgbClr val="000000"/>
                </a:solidFill>
                <a:latin typeface="Microsoft JhengHei" panose="020B0604030504040204" pitchFamily="34" charset="-120"/>
                <a:ea typeface="Microsoft JhengHei" panose="020B0604030504040204" pitchFamily="34" charset="-120"/>
                <a:sym typeface="+mn-ea"/>
              </a:rPr>
              <a:t>負</a:t>
            </a:r>
            <a:r>
              <a:rPr lang="zh-CN" altLang="en-US" sz="1400" b="1" dirty="0" smtClean="0">
                <a:solidFill>
                  <a:srgbClr val="000000"/>
                </a:solidFill>
                <a:latin typeface="Microsoft JhengHei" panose="020B0604030504040204" pitchFamily="34" charset="-120"/>
                <a:ea typeface="Microsoft JhengHei" panose="020B0604030504040204" pitchFamily="34" charset="-120"/>
                <a:sym typeface="+mn-ea"/>
              </a:rPr>
              <a:t>責</a:t>
            </a:r>
            <a:r>
              <a:rPr lang="en-US" altLang="zh-CN" sz="1400" b="1" dirty="0" smtClean="0">
                <a:solidFill>
                  <a:srgbClr val="000000"/>
                </a:solidFill>
                <a:latin typeface="Microsoft JhengHei" panose="020B0604030504040204" pitchFamily="34" charset="-120"/>
                <a:ea typeface="Microsoft JhengHei" panose="020B0604030504040204" pitchFamily="34" charset="-120"/>
                <a:sym typeface="+mn-ea"/>
              </a:rPr>
              <a:t>AI</a:t>
            </a:r>
            <a:r>
              <a:rPr lang="zh-CN" altLang="en-US" sz="1400" b="1" dirty="0" smtClean="0">
                <a:solidFill>
                  <a:srgbClr val="000000"/>
                </a:solidFill>
                <a:latin typeface="Microsoft JhengHei" panose="020B0604030504040204" pitchFamily="34" charset="-120"/>
                <a:ea typeface="Microsoft JhengHei" panose="020B0604030504040204" pitchFamily="34" charset="-120"/>
                <a:sym typeface="+mn-ea"/>
              </a:rPr>
              <a:t>檢測程序的維護</a:t>
            </a:r>
            <a:endParaRPr lang="en-US" altLang="zh-CN" sz="1400" b="1" dirty="0">
              <a:solidFill>
                <a:srgbClr val="000000"/>
              </a:solidFill>
              <a:latin typeface="Microsoft JhengHei UI" panose="020B0604030504040204" pitchFamily="34" charset="-120"/>
              <a:ea typeface="Microsoft JhengHei UI" panose="020B0604030504040204" pitchFamily="34" charset="-120"/>
            </a:endParaRPr>
          </a:p>
        </p:txBody>
      </p:sp>
    </p:spTree>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BlOTVlNjVmMDUzYjhhYjI1YjE2ZDI1MGIwNzU2ZW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52"/>
  <p:tag name="KSO_WM_UNIT_ID" val="custom160152_30*a*1"/>
  <p:tag name="KSO_WM_UNIT_TYPE" val="a"/>
  <p:tag name="KSO_WM_UNIT_INDEX" val="1"/>
  <p:tag name="KSO_WM_UNIT_CLEAR" val="1"/>
  <p:tag name="KSO_WM_UNIT_LAYERLEVEL" val="1"/>
  <p:tag name="KSO_WM_UNIT_VALUE" val="6"/>
  <p:tag name="KSO_WM_UNIT_ISCONTENTSTITLE" val="0"/>
  <p:tag name="KSO_WM_UNIT_HIGHLIGHT" val="0"/>
  <p:tag name="KSO_WM_UNIT_COMPATIBLE" val="0"/>
  <p:tag name="KSO_WM_UNIT_PRESET_TEXT" val="THANK YOU"/>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618*277"/>
  <p:tag name="TABLE_ENDDRAG_RECT" val="30*89*618*277"/>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模本1">
  <a:themeElements>
    <a:clrScheme name="自定义 1">
      <a:dk1>
        <a:srgbClr val="0000FF"/>
      </a:dk1>
      <a:lt1>
        <a:srgbClr val="FFFFFF"/>
      </a:lt1>
      <a:dk2>
        <a:srgbClr val="000099"/>
      </a:dk2>
      <a:lt2>
        <a:srgbClr val="9999FF"/>
      </a:lt2>
      <a:accent1>
        <a:srgbClr val="99CCFF"/>
      </a:accent1>
      <a:accent2>
        <a:srgbClr val="FF0000"/>
      </a:accent2>
      <a:accent3>
        <a:srgbClr val="FFFFFF"/>
      </a:accent3>
      <a:accent4>
        <a:srgbClr val="0000DA"/>
      </a:accent4>
      <a:accent5>
        <a:srgbClr val="CAE2FF"/>
      </a:accent5>
      <a:accent6>
        <a:srgbClr val="E70000"/>
      </a:accent6>
      <a:hlink>
        <a:srgbClr val="0000FF"/>
      </a:hlink>
      <a:folHlink>
        <a:srgbClr val="FF99FF"/>
      </a:folHlink>
    </a:clrScheme>
    <a:fontScheme name="模本1">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ot="0" spcFirstLastPara="0" vertOverflow="overflow" horzOverflow="overflow" vert="horz" wrap="square" lIns="91440" tIns="45720" rIns="91440" bIns="45720" numCol="1" spcCol="0" rtlCol="0" fromWordArt="0" anchor="t" anchorCtr="0" forceAA="0" compatLnSpc="1">
        <a:noAutofit/>
      </a:bodyPr>
      <a:lstStyle>
        <a:defPPr marL="0" marR="0" indent="0" algn="r" defTabSz="914400" rtl="0" eaLnBrk="1" fontAlgn="base" latinLnBrk="0" hangingPunct="1">
          <a:lnSpc>
            <a:spcPct val="100000"/>
          </a:lnSpc>
          <a:spcBef>
            <a:spcPct val="0"/>
          </a:spcBef>
          <a:spcAft>
            <a:spcPct val="0"/>
          </a:spcAft>
          <a:buClrTx/>
          <a:buSzTx/>
          <a:buFontTx/>
          <a:buNone/>
          <a:defRPr kumimoji="1"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defRPr>
        </a:defPPr>
      </a:lstStyle>
    </a:spDef>
    <a:lnDef>
      <a:spPr bwMode="auto">
        <a:xfrm>
          <a:off x="0" y="0"/>
          <a:ext cx="1" cy="1"/>
        </a:xfrm>
        <a:custGeom>
          <a:avLst/>
          <a:gdLst/>
          <a:ahLst/>
          <a:cxnLst/>
          <a:rect l="0" t="0" r="0" b="0"/>
          <a:pathLst/>
        </a:custGeom>
        <a:noFill/>
        <a:ln w="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r" defTabSz="914400" rtl="0" eaLnBrk="1" fontAlgn="base" latinLnBrk="0" hangingPunct="1">
          <a:lnSpc>
            <a:spcPct val="100000"/>
          </a:lnSpc>
          <a:spcBef>
            <a:spcPct val="0"/>
          </a:spcBef>
          <a:spcAft>
            <a:spcPct val="0"/>
          </a:spcAft>
          <a:buClrTx/>
          <a:buSzTx/>
          <a:buFontTx/>
          <a:buNone/>
          <a:defRPr kumimoji="1" lang="en-US" sz="2800" b="0" i="0" u="none" strike="noStrike" cap="none" normalizeH="0" baseline="0" smtClean="0">
            <a:ln>
              <a:noFill/>
            </a:ln>
            <a:solidFill>
              <a:schemeClr val="tx1"/>
            </a:solidFill>
            <a:effectLst/>
            <a:latin typeface="Times New Roman" panose="02020603050405020304" pitchFamily="18" charset="0"/>
            <a:ea typeface="PMingLiU" panose="02020500000000000000" pitchFamily="18" charset="-120"/>
          </a:defRPr>
        </a:defPPr>
      </a:lstStyle>
    </a:lnDef>
  </a:objectDefaults>
  <a:extraClrSchemeLst>
    <a:extraClrScheme>
      <a:clrScheme name="模本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本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模本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本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本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本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模本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模本1 8">
        <a:dk1>
          <a:srgbClr val="0000FF"/>
        </a:dk1>
        <a:lt1>
          <a:srgbClr val="FFFFFF"/>
        </a:lt1>
        <a:dk2>
          <a:srgbClr val="000099"/>
        </a:dk2>
        <a:lt2>
          <a:srgbClr val="9999FF"/>
        </a:lt2>
        <a:accent1>
          <a:srgbClr val="99CCFF"/>
        </a:accent1>
        <a:accent2>
          <a:srgbClr val="FF0000"/>
        </a:accent2>
        <a:accent3>
          <a:srgbClr val="FFFFFF"/>
        </a:accent3>
        <a:accent4>
          <a:srgbClr val="0000DA"/>
        </a:accent4>
        <a:accent5>
          <a:srgbClr val="CAE2FF"/>
        </a:accent5>
        <a:accent6>
          <a:srgbClr val="E70000"/>
        </a:accent6>
        <a:hlink>
          <a:srgbClr val="FFFF00"/>
        </a:hlink>
        <a:folHlink>
          <a:srgbClr val="0099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模本1</Template>
  <TotalTime>29</TotalTime>
  <Words>1920</Words>
  <Application>Microsoft Office PowerPoint</Application>
  <PresentationFormat>自訂</PresentationFormat>
  <Paragraphs>219</Paragraphs>
  <Slides>17</Slides>
  <Notes>0</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17</vt:i4>
      </vt:variant>
    </vt:vector>
  </HeadingPairs>
  <TitlesOfParts>
    <vt:vector size="29" baseType="lpstr">
      <vt:lpstr>Microsoft JhengHei UI</vt:lpstr>
      <vt:lpstr>微软雅黑</vt:lpstr>
      <vt:lpstr>宋体</vt:lpstr>
      <vt:lpstr>Microsoft JhengHei</vt:lpstr>
      <vt:lpstr>新細明體</vt:lpstr>
      <vt:lpstr>新細明體</vt:lpstr>
      <vt:lpstr>Arial</vt:lpstr>
      <vt:lpstr>Calibri</vt:lpstr>
      <vt:lpstr>Tahoma</vt:lpstr>
      <vt:lpstr>Times New Roman</vt:lpstr>
      <vt:lpstr>Wingdings</vt:lpstr>
      <vt:lpstr>模本1</vt:lpstr>
      <vt:lpstr>試用期總結 rev. 01</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盛瑞</dc:creator>
  <cp:lastModifiedBy>盛瑞</cp:lastModifiedBy>
  <cp:revision>4722</cp:revision>
  <dcterms:created xsi:type="dcterms:W3CDTF">2011-07-29T08:22:00Z</dcterms:created>
  <dcterms:modified xsi:type="dcterms:W3CDTF">2024-01-05T05:22:30Z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2052-12.1.0.15946</vt:lpwstr>
  </property>
  <property fmtid="{D5CDD505-2E9C-101B-9397-08002B2CF9AE}" pid="3" name="ICV">
    <vt:lpwstr>513F23A823AA40D982BD8CC903B7159E_13</vt:lpwstr>
  </property>
</Properties>
</file>