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307" r:id="rId4"/>
    <p:sldId id="260" r:id="rId5"/>
    <p:sldId id="308" r:id="rId6"/>
    <p:sldId id="309" r:id="rId7"/>
    <p:sldId id="310" r:id="rId8"/>
    <p:sldId id="311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F69668-1E11-4E33-9F92-DAA25CCDA13D}">
  <a:tblStyle styleId="{1FF69668-1E11-4E33-9F92-DAA25CCDA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47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86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17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03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9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436663" y="552485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Кодиране с</a:t>
            </a:r>
            <a:br>
              <a:rPr lang="bg-BG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Git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bg-BG" dirty="0">
                <a:solidFill>
                  <a:schemeClr val="dk1"/>
                </a:solidFill>
              </a:rPr>
              <a:t>и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GitHub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436663" y="2811950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32;p35">
            <a:extLst>
              <a:ext uri="{FF2B5EF4-FFF2-40B4-BE49-F238E27FC236}">
                <a16:creationId xmlns:a16="http://schemas.microsoft.com/office/drawing/2014/main" id="{1056790E-25FE-F759-6E94-40AF99EE17A5}"/>
              </a:ext>
            </a:extLst>
          </p:cNvPr>
          <p:cNvSpPr txBox="1">
            <a:spLocks/>
          </p:cNvSpPr>
          <p:nvPr/>
        </p:nvSpPr>
        <p:spPr>
          <a:xfrm>
            <a:off x="436663" y="3003017"/>
            <a:ext cx="1765116" cy="27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Visual Studio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255049" y="77392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tx1"/>
                </a:solidFill>
              </a:rPr>
              <a:t>Кодиране с </a:t>
            </a:r>
            <a:r>
              <a:rPr lang="en-US" dirty="0"/>
              <a:t>Git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331149" y="171430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33D3BA-DB2D-A71F-D2F0-B3C1B44753B2}"/>
              </a:ext>
            </a:extLst>
          </p:cNvPr>
          <p:cNvSpPr txBox="1"/>
          <p:nvPr/>
        </p:nvSpPr>
        <p:spPr>
          <a:xfrm>
            <a:off x="271863" y="1788407"/>
            <a:ext cx="4658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 какво се използва Git в Visual Studio?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Управление на изходния код (Source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с клонове (Branches)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Сътрудничество чрез Pull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Преглед на историята на комитите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Интеграция с отдалечени хранилища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255049" y="77392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tx1"/>
                </a:solidFill>
              </a:rPr>
              <a:t>Кодиране с </a:t>
            </a:r>
            <a:r>
              <a:rPr lang="en-US" dirty="0"/>
              <a:t>Git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331149" y="171430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Google Shape;1460;p36">
            <a:extLst>
              <a:ext uri="{FF2B5EF4-FFF2-40B4-BE49-F238E27FC236}">
                <a16:creationId xmlns:a16="http://schemas.microsoft.com/office/drawing/2014/main" id="{542AE635-9383-E322-7F4D-11ECFAFF286D}"/>
              </a:ext>
            </a:extLst>
          </p:cNvPr>
          <p:cNvGraphicFramePr/>
          <p:nvPr/>
        </p:nvGraphicFramePr>
        <p:xfrm>
          <a:off x="247895" y="1924193"/>
          <a:ext cx="7162498" cy="2022275"/>
        </p:xfrm>
        <a:graphic>
          <a:graphicData uri="http://schemas.openxmlformats.org/drawingml/2006/table">
            <a:tbl>
              <a:tblPr>
                <a:noFill/>
                <a:tableStyleId>{1FF69668-1E11-4E33-9F92-DAA25CCDA13D}</a:tableStyleId>
              </a:tblPr>
              <a:tblGrid>
                <a:gridCol w="245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pwd</a:t>
                      </a: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(Print Working Directory)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5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Показва пълния път на текущата директория, в която се намираш.</a:t>
                      </a:r>
                      <a:endParaRPr sz="105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cd &lt;directory&gt; (Change Directory)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5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Променя работната директория към указаната папка.</a:t>
                      </a:r>
                      <a:endParaRPr sz="105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ls (List)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5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Изброява всички файлове и папки в текущата директория.</a:t>
                      </a:r>
                      <a:endParaRPr lang="en-US" sz="105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touch &lt;filename&gt;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5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Създава нов, празен файл с указаното име.</a:t>
                      </a:r>
                      <a:endParaRPr sz="105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mkdir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&lt;directory&gt;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Създава нова папка с указаното име.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1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1492;p38">
            <a:extLst>
              <a:ext uri="{FF2B5EF4-FFF2-40B4-BE49-F238E27FC236}">
                <a16:creationId xmlns:a16="http://schemas.microsoft.com/office/drawing/2014/main" id="{A70C8A87-F421-0BBE-24D8-D369AA07A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342" y="195333"/>
            <a:ext cx="3459258" cy="501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solidFill>
                  <a:schemeClr val="tx1"/>
                </a:solidFill>
              </a:rPr>
              <a:t>Кодиране с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Google Shape;1492;p38">
            <a:extLst>
              <a:ext uri="{FF2B5EF4-FFF2-40B4-BE49-F238E27FC236}">
                <a16:creationId xmlns:a16="http://schemas.microsoft.com/office/drawing/2014/main" id="{4B4A95FF-846E-B479-95BB-C4AE6E8FF278}"/>
              </a:ext>
            </a:extLst>
          </p:cNvPr>
          <p:cNvSpPr txBox="1">
            <a:spLocks/>
          </p:cNvSpPr>
          <p:nvPr/>
        </p:nvSpPr>
        <p:spPr>
          <a:xfrm>
            <a:off x="198342" y="654797"/>
            <a:ext cx="2204616" cy="2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bg-BG" sz="1000" dirty="0">
                <a:solidFill>
                  <a:schemeClr val="tx1"/>
                </a:solidFill>
              </a:rPr>
              <a:t>Създаване на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bg-BG" sz="1000" dirty="0">
                <a:solidFill>
                  <a:schemeClr val="tx1"/>
                </a:solidFill>
              </a:rPr>
              <a:t>хранилище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D64A28-7A5C-5CCB-369C-3BBCD8C8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42" y="1018299"/>
            <a:ext cx="2524573" cy="1472188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  <a:softEdge rad="127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395A5A-CB0C-32C5-D2A1-C4236AFB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89" y="996569"/>
            <a:ext cx="4248185" cy="3258608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  <a:softEdge rad="12700"/>
          </a:effectLst>
        </p:spPr>
      </p:pic>
      <p:sp>
        <p:nvSpPr>
          <p:cNvPr id="14" name="Google Shape;3369;p72">
            <a:extLst>
              <a:ext uri="{FF2B5EF4-FFF2-40B4-BE49-F238E27FC236}">
                <a16:creationId xmlns:a16="http://schemas.microsoft.com/office/drawing/2014/main" id="{263B0093-8508-A1EC-55A9-60B2170C83EF}"/>
              </a:ext>
            </a:extLst>
          </p:cNvPr>
          <p:cNvSpPr/>
          <p:nvPr/>
        </p:nvSpPr>
        <p:spPr>
          <a:xfrm>
            <a:off x="2757895" y="1696004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255049" y="77392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tx1"/>
                </a:solidFill>
              </a:rPr>
              <a:t>Кодиране с </a:t>
            </a:r>
            <a:r>
              <a:rPr lang="en-US" dirty="0"/>
              <a:t>GitHub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350332" y="1769126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5ECB04-F62F-C8B9-9FD0-D755E8FA55D8}"/>
              </a:ext>
            </a:extLst>
          </p:cNvPr>
          <p:cNvSpPr txBox="1"/>
          <p:nvPr/>
        </p:nvSpPr>
        <p:spPr>
          <a:xfrm>
            <a:off x="255049" y="1901942"/>
            <a:ext cx="55643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 какво се използва GitHub в Visual Studio?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Клониране и синхронизация на хранилища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Създаване и управление на Pull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Проследяване на историята на комитите и промените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Интеграция с GitHub Actions за автоматизация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с GitHub Issues за управление на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9981265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38102" y="4474187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1492;p38">
            <a:extLst>
              <a:ext uri="{FF2B5EF4-FFF2-40B4-BE49-F238E27FC236}">
                <a16:creationId xmlns:a16="http://schemas.microsoft.com/office/drawing/2014/main" id="{A70C8A87-F421-0BBE-24D8-D369AA07A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342" y="195333"/>
            <a:ext cx="3459258" cy="501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solidFill>
                  <a:schemeClr val="tx1"/>
                </a:solidFill>
              </a:rPr>
              <a:t>Кодиране с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Google Shape;1492;p38">
            <a:extLst>
              <a:ext uri="{FF2B5EF4-FFF2-40B4-BE49-F238E27FC236}">
                <a16:creationId xmlns:a16="http://schemas.microsoft.com/office/drawing/2014/main" id="{4B4A95FF-846E-B479-95BB-C4AE6E8FF278}"/>
              </a:ext>
            </a:extLst>
          </p:cNvPr>
          <p:cNvSpPr txBox="1">
            <a:spLocks/>
          </p:cNvSpPr>
          <p:nvPr/>
        </p:nvSpPr>
        <p:spPr>
          <a:xfrm>
            <a:off x="198342" y="654797"/>
            <a:ext cx="2204616" cy="2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bg-BG" sz="1000" dirty="0">
                <a:solidFill>
                  <a:schemeClr val="tx1"/>
                </a:solidFill>
              </a:rPr>
              <a:t>Създаване на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bg-BG" sz="1000" dirty="0">
                <a:solidFill>
                  <a:schemeClr val="tx1"/>
                </a:solidFill>
              </a:rPr>
              <a:t>хранилище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5B331-60F1-8944-E066-47044027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42" y="1156771"/>
            <a:ext cx="2431473" cy="2264476"/>
          </a:xfrm>
          <a:prstGeom prst="rect">
            <a:avLst/>
          </a:prstGeom>
        </p:spPr>
      </p:pic>
      <p:grpSp>
        <p:nvGrpSpPr>
          <p:cNvPr id="4" name="Google Shape;3396;p72">
            <a:extLst>
              <a:ext uri="{FF2B5EF4-FFF2-40B4-BE49-F238E27FC236}">
                <a16:creationId xmlns:a16="http://schemas.microsoft.com/office/drawing/2014/main" id="{F4B4A883-F229-EFBD-08EE-6415A202C152}"/>
              </a:ext>
            </a:extLst>
          </p:cNvPr>
          <p:cNvGrpSpPr/>
          <p:nvPr/>
        </p:nvGrpSpPr>
        <p:grpSpPr>
          <a:xfrm rot="1281409">
            <a:off x="1518426" y="1772538"/>
            <a:ext cx="326696" cy="176888"/>
            <a:chOff x="4662475" y="1976500"/>
            <a:chExt cx="68725" cy="36625"/>
          </a:xfrm>
        </p:grpSpPr>
        <p:sp>
          <p:nvSpPr>
            <p:cNvPr id="5" name="Google Shape;3397;p72">
              <a:extLst>
                <a:ext uri="{FF2B5EF4-FFF2-40B4-BE49-F238E27FC236}">
                  <a16:creationId xmlns:a16="http://schemas.microsoft.com/office/drawing/2014/main" id="{5CB92A7B-6E35-58C0-4244-F5BFFAC1A2C5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98;p72">
              <a:extLst>
                <a:ext uri="{FF2B5EF4-FFF2-40B4-BE49-F238E27FC236}">
                  <a16:creationId xmlns:a16="http://schemas.microsoft.com/office/drawing/2014/main" id="{037B4F74-6D0F-B533-C273-1C7CDEA5B968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99;p72">
              <a:extLst>
                <a:ext uri="{FF2B5EF4-FFF2-40B4-BE49-F238E27FC236}">
                  <a16:creationId xmlns:a16="http://schemas.microsoft.com/office/drawing/2014/main" id="{9B981B67-9995-F2DD-60A6-FCB93CC6D66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1FCAF56-7202-298F-C691-2389B0FC1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943" y="334263"/>
            <a:ext cx="4259453" cy="4326817"/>
          </a:xfrm>
          <a:prstGeom prst="rect">
            <a:avLst/>
          </a:prstGeom>
        </p:spPr>
      </p:pic>
      <p:sp>
        <p:nvSpPr>
          <p:cNvPr id="15" name="Google Shape;3369;p72">
            <a:extLst>
              <a:ext uri="{FF2B5EF4-FFF2-40B4-BE49-F238E27FC236}">
                <a16:creationId xmlns:a16="http://schemas.microsoft.com/office/drawing/2014/main" id="{DE22168B-35AC-E7FF-8BF6-1270CDC30426}"/>
              </a:ext>
            </a:extLst>
          </p:cNvPr>
          <p:cNvSpPr/>
          <p:nvPr/>
        </p:nvSpPr>
        <p:spPr>
          <a:xfrm>
            <a:off x="2762618" y="2360158"/>
            <a:ext cx="271205" cy="1423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12700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520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255049" y="77392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tx1"/>
                </a:solidFill>
              </a:rPr>
              <a:t>Кодиране с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Git </a:t>
            </a:r>
            <a:r>
              <a:rPr lang="bg-BG" dirty="0">
                <a:solidFill>
                  <a:schemeClr val="tx1"/>
                </a:solidFill>
              </a:rPr>
              <a:t>и</a:t>
            </a:r>
            <a:r>
              <a:rPr lang="bg-BG" dirty="0"/>
              <a:t> </a:t>
            </a:r>
            <a:r>
              <a:rPr lang="en-US" dirty="0"/>
              <a:t>GitHub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372630" y="187938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26089B-96A5-2E1C-0AFC-F32D5667E54B}"/>
              </a:ext>
            </a:extLst>
          </p:cNvPr>
          <p:cNvSpPr txBox="1"/>
          <p:nvPr/>
        </p:nvSpPr>
        <p:spPr>
          <a:xfrm>
            <a:off x="327749" y="1961601"/>
            <a:ext cx="556437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/>
              <a:t>За какво се използват Git и GitHub в Visual Studio?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Управление на изходния код (Source Control)</a:t>
            </a:r>
            <a:br>
              <a:rPr lang="ru-RU" sz="1100" dirty="0"/>
            </a:br>
            <a:r>
              <a:rPr lang="ru-RU" sz="1100" dirty="0"/>
              <a:t>Проследяване на промени, съхранение на историята и управление на файловете.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Работа с клонове (Branches)</a:t>
            </a:r>
            <a:br>
              <a:rPr lang="ru-RU" sz="1100" dirty="0"/>
            </a:br>
            <a:r>
              <a:rPr lang="ru-RU" sz="1100" dirty="0"/>
              <a:t>Изолиране на нови функционалности, превключване между клонове и обединяване на промени.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Сътрудничество чрез Pull Requests</a:t>
            </a:r>
            <a:br>
              <a:rPr lang="ru-RU" sz="1100" dirty="0"/>
            </a:br>
            <a:r>
              <a:rPr lang="ru-RU" sz="1100" dirty="0"/>
              <a:t>Лесно споделяне на промени и съвместна работа в екип.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Интеграция с отдалечени хранилища</a:t>
            </a:r>
            <a:br>
              <a:rPr lang="ru-RU" sz="1100" dirty="0"/>
            </a:br>
            <a:r>
              <a:rPr lang="ru-RU" sz="1100" dirty="0"/>
              <a:t>Синхронизация на локален код с платформи като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b="1" dirty="0"/>
              <a:t>Автоматизация и управление на задачи</a:t>
            </a:r>
            <a:br>
              <a:rPr lang="ru-RU" sz="1100" dirty="0"/>
            </a:br>
            <a:r>
              <a:rPr lang="ru-RU" sz="1100" dirty="0"/>
              <a:t>Използване на GitHub Actions и GitHub Issues за по-добра организация.</a:t>
            </a:r>
          </a:p>
        </p:txBody>
      </p:sp>
    </p:spTree>
    <p:extLst>
      <p:ext uri="{BB962C8B-B14F-4D97-AF65-F5344CB8AC3E}">
        <p14:creationId xmlns:p14="http://schemas.microsoft.com/office/powerpoint/2010/main" val="37135734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255049" y="77392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tx1"/>
                </a:solidFill>
              </a:rPr>
              <a:t>Благодаря за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bg-BG" dirty="0">
                <a:solidFill>
                  <a:schemeClr val="accent2">
                    <a:lumMod val="25000"/>
                  </a:schemeClr>
                </a:solidFill>
              </a:rPr>
              <a:t>Вниманието!</a:t>
            </a:r>
            <a:endParaRPr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344404" y="1963814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B85573-C9DB-3E0D-EF59-1B309C500E28}"/>
              </a:ext>
            </a:extLst>
          </p:cNvPr>
          <p:cNvSpPr txBox="1"/>
          <p:nvPr/>
        </p:nvSpPr>
        <p:spPr>
          <a:xfrm>
            <a:off x="262239" y="2097913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Изготвена от: Горан Комитов</a:t>
            </a:r>
          </a:p>
        </p:txBody>
      </p:sp>
    </p:spTree>
    <p:extLst>
      <p:ext uri="{BB962C8B-B14F-4D97-AF65-F5344CB8AC3E}">
        <p14:creationId xmlns:p14="http://schemas.microsoft.com/office/powerpoint/2010/main" val="227523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292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IBM Plex Mono</vt:lpstr>
      <vt:lpstr>Arial</vt:lpstr>
      <vt:lpstr>Poppins</vt:lpstr>
      <vt:lpstr>Introduction to Coding Workshop by Slidesgo</vt:lpstr>
      <vt:lpstr>Кодиране с Git и GitHub</vt:lpstr>
      <vt:lpstr>Кодиране с Git</vt:lpstr>
      <vt:lpstr>Кодиране с Git</vt:lpstr>
      <vt:lpstr>Кодиране с Git</vt:lpstr>
      <vt:lpstr>Кодиране с GitHub</vt:lpstr>
      <vt:lpstr>Кодиране с Git</vt:lpstr>
      <vt:lpstr>Кодиране с  Git и GitHub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Blood S33ker</cp:lastModifiedBy>
  <cp:revision>13</cp:revision>
  <dcterms:modified xsi:type="dcterms:W3CDTF">2025-01-22T17:37:00Z</dcterms:modified>
</cp:coreProperties>
</file>