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256" r:id="rId2"/>
    <p:sldId id="330" r:id="rId3"/>
    <p:sldId id="331" r:id="rId4"/>
    <p:sldId id="335" r:id="rId5"/>
    <p:sldId id="337" r:id="rId6"/>
    <p:sldId id="336" r:id="rId7"/>
    <p:sldId id="333" r:id="rId8"/>
    <p:sldId id="338" r:id="rId9"/>
    <p:sldId id="339" r:id="rId10"/>
    <p:sldId id="296" r:id="rId11"/>
  </p:sldIdLst>
  <p:sldSz cx="10367963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7F0F7E"/>
    <a:srgbClr val="0000FF"/>
    <a:srgbClr val="DAE3F3"/>
    <a:srgbClr val="B4C7E7"/>
    <a:srgbClr val="FFA7A7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7" autoAdjust="0"/>
    <p:restoredTop sz="85746" autoAdjust="0"/>
  </p:normalViewPr>
  <p:slideViewPr>
    <p:cSldViewPr snapToGrid="0">
      <p:cViewPr varScale="1">
        <p:scale>
          <a:sx n="104" d="100"/>
          <a:sy n="104" d="100"/>
        </p:scale>
        <p:origin x="19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50A04-78D4-4918-ADED-B1F323B98EC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1143000"/>
            <a:ext cx="4464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D40D-E22B-454D-9DAE-7AE3FDBB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7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40D-E22B-454D-9DAE-7AE3FDBB4C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59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33260275" y="0"/>
            <a:ext cx="240979325" cy="166520813"/>
          </a:xfrm>
          <a:ln/>
        </p:spPr>
      </p:sp>
      <p:sp>
        <p:nvSpPr>
          <p:cNvPr id="2867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42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9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538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92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73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67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4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811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68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597" y="1172506"/>
            <a:ext cx="8812769" cy="2494268"/>
          </a:xfrm>
        </p:spPr>
        <p:txBody>
          <a:bodyPr anchor="b"/>
          <a:lstStyle>
            <a:lvl1pPr algn="ctr">
              <a:defRPr sz="626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996" y="3762963"/>
            <a:ext cx="7775972" cy="1729735"/>
          </a:xfrm>
        </p:spPr>
        <p:txBody>
          <a:bodyPr/>
          <a:lstStyle>
            <a:lvl1pPr marL="0" indent="0" algn="ctr">
              <a:buNone/>
              <a:defRPr sz="2507"/>
            </a:lvl1pPr>
            <a:lvl2pPr marL="477637" indent="0" algn="ctr">
              <a:buNone/>
              <a:defRPr sz="2089"/>
            </a:lvl2pPr>
            <a:lvl3pPr marL="955274" indent="0" algn="ctr">
              <a:buNone/>
              <a:defRPr sz="1880"/>
            </a:lvl3pPr>
            <a:lvl4pPr marL="1432911" indent="0" algn="ctr">
              <a:buNone/>
              <a:defRPr sz="1672"/>
            </a:lvl4pPr>
            <a:lvl5pPr marL="1910547" indent="0" algn="ctr">
              <a:buNone/>
              <a:defRPr sz="1672"/>
            </a:lvl5pPr>
            <a:lvl6pPr marL="2388184" indent="0" algn="ctr">
              <a:buNone/>
              <a:defRPr sz="1672"/>
            </a:lvl6pPr>
            <a:lvl7pPr marL="2865821" indent="0" algn="ctr">
              <a:buNone/>
              <a:defRPr sz="1672"/>
            </a:lvl7pPr>
            <a:lvl8pPr marL="3343458" indent="0" algn="ctr">
              <a:buNone/>
              <a:defRPr sz="1672"/>
            </a:lvl8pPr>
            <a:lvl9pPr marL="3821095" indent="0" algn="ctr">
              <a:buNone/>
              <a:defRPr sz="167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2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9574" y="381437"/>
            <a:ext cx="2235592" cy="6071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98" y="381437"/>
            <a:ext cx="6577177" cy="607148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0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2598" y="197361"/>
            <a:ext cx="8002771" cy="7512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8398" y="6527553"/>
            <a:ext cx="2419191" cy="477626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42388" y="6527553"/>
            <a:ext cx="3283188" cy="477626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30374" y="6527553"/>
            <a:ext cx="2419191" cy="477626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2041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98" y="1786124"/>
            <a:ext cx="8942368" cy="2980186"/>
          </a:xfrm>
        </p:spPr>
        <p:txBody>
          <a:bodyPr anchor="b"/>
          <a:lstStyle>
            <a:lvl1pPr>
              <a:defRPr sz="626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398" y="4794504"/>
            <a:ext cx="8942368" cy="1567209"/>
          </a:xfrm>
        </p:spPr>
        <p:txBody>
          <a:bodyPr/>
          <a:lstStyle>
            <a:lvl1pPr marL="0" indent="0">
              <a:buNone/>
              <a:defRPr sz="2507">
                <a:solidFill>
                  <a:schemeClr val="tx1"/>
                </a:solidFill>
              </a:defRPr>
            </a:lvl1pPr>
            <a:lvl2pPr marL="477637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2pPr>
            <a:lvl3pPr marL="955274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3pPr>
            <a:lvl4pPr marL="1432911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4pPr>
            <a:lvl5pPr marL="1910547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5pPr>
            <a:lvl6pPr marL="2388184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6pPr>
            <a:lvl7pPr marL="2865821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7pPr>
            <a:lvl8pPr marL="3343458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8pPr>
            <a:lvl9pPr marL="3821095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798" y="1907187"/>
            <a:ext cx="4406384" cy="45457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781" y="1907187"/>
            <a:ext cx="4406384" cy="45457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48" y="381439"/>
            <a:ext cx="8942368" cy="13847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149" y="1756271"/>
            <a:ext cx="4386134" cy="860721"/>
          </a:xfrm>
        </p:spPr>
        <p:txBody>
          <a:bodyPr anchor="b"/>
          <a:lstStyle>
            <a:lvl1pPr marL="0" indent="0">
              <a:buNone/>
              <a:defRPr sz="2507" b="1"/>
            </a:lvl1pPr>
            <a:lvl2pPr marL="477637" indent="0">
              <a:buNone/>
              <a:defRPr sz="2089" b="1"/>
            </a:lvl2pPr>
            <a:lvl3pPr marL="955274" indent="0">
              <a:buNone/>
              <a:defRPr sz="1880" b="1"/>
            </a:lvl3pPr>
            <a:lvl4pPr marL="1432911" indent="0">
              <a:buNone/>
              <a:defRPr sz="1672" b="1"/>
            </a:lvl4pPr>
            <a:lvl5pPr marL="1910547" indent="0">
              <a:buNone/>
              <a:defRPr sz="1672" b="1"/>
            </a:lvl5pPr>
            <a:lvl6pPr marL="2388184" indent="0">
              <a:buNone/>
              <a:defRPr sz="1672" b="1"/>
            </a:lvl6pPr>
            <a:lvl7pPr marL="2865821" indent="0">
              <a:buNone/>
              <a:defRPr sz="1672" b="1"/>
            </a:lvl7pPr>
            <a:lvl8pPr marL="3343458" indent="0">
              <a:buNone/>
              <a:defRPr sz="1672" b="1"/>
            </a:lvl8pPr>
            <a:lvl9pPr marL="3821095" indent="0">
              <a:buNone/>
              <a:defRPr sz="167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149" y="2616992"/>
            <a:ext cx="4386134" cy="38492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8782" y="1756271"/>
            <a:ext cx="4407735" cy="860721"/>
          </a:xfrm>
        </p:spPr>
        <p:txBody>
          <a:bodyPr anchor="b"/>
          <a:lstStyle>
            <a:lvl1pPr marL="0" indent="0">
              <a:buNone/>
              <a:defRPr sz="2507" b="1"/>
            </a:lvl1pPr>
            <a:lvl2pPr marL="477637" indent="0">
              <a:buNone/>
              <a:defRPr sz="2089" b="1"/>
            </a:lvl2pPr>
            <a:lvl3pPr marL="955274" indent="0">
              <a:buNone/>
              <a:defRPr sz="1880" b="1"/>
            </a:lvl3pPr>
            <a:lvl4pPr marL="1432911" indent="0">
              <a:buNone/>
              <a:defRPr sz="1672" b="1"/>
            </a:lvl4pPr>
            <a:lvl5pPr marL="1910547" indent="0">
              <a:buNone/>
              <a:defRPr sz="1672" b="1"/>
            </a:lvl5pPr>
            <a:lvl6pPr marL="2388184" indent="0">
              <a:buNone/>
              <a:defRPr sz="1672" b="1"/>
            </a:lvl6pPr>
            <a:lvl7pPr marL="2865821" indent="0">
              <a:buNone/>
              <a:defRPr sz="1672" b="1"/>
            </a:lvl7pPr>
            <a:lvl8pPr marL="3343458" indent="0">
              <a:buNone/>
              <a:defRPr sz="1672" b="1"/>
            </a:lvl8pPr>
            <a:lvl9pPr marL="3821095" indent="0">
              <a:buNone/>
              <a:defRPr sz="167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8782" y="2616992"/>
            <a:ext cx="4407735" cy="38492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48" y="477626"/>
            <a:ext cx="3343938" cy="1671691"/>
          </a:xfrm>
        </p:spPr>
        <p:txBody>
          <a:bodyPr anchor="b"/>
          <a:lstStyle>
            <a:lvl1pPr>
              <a:defRPr sz="33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735" y="1031541"/>
            <a:ext cx="5248781" cy="5091359"/>
          </a:xfrm>
        </p:spPr>
        <p:txBody>
          <a:bodyPr/>
          <a:lstStyle>
            <a:lvl1pPr>
              <a:defRPr sz="3343"/>
            </a:lvl1pPr>
            <a:lvl2pPr>
              <a:defRPr sz="2925"/>
            </a:lvl2pPr>
            <a:lvl3pPr>
              <a:defRPr sz="2507"/>
            </a:lvl3pPr>
            <a:lvl4pPr>
              <a:defRPr sz="2089"/>
            </a:lvl4pPr>
            <a:lvl5pPr>
              <a:defRPr sz="2089"/>
            </a:lvl5pPr>
            <a:lvl6pPr>
              <a:defRPr sz="2089"/>
            </a:lvl6pPr>
            <a:lvl7pPr>
              <a:defRPr sz="2089"/>
            </a:lvl7pPr>
            <a:lvl8pPr>
              <a:defRPr sz="2089"/>
            </a:lvl8pPr>
            <a:lvl9pPr>
              <a:defRPr sz="208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148" y="2149316"/>
            <a:ext cx="3343938" cy="3981875"/>
          </a:xfrm>
        </p:spPr>
        <p:txBody>
          <a:bodyPr/>
          <a:lstStyle>
            <a:lvl1pPr marL="0" indent="0">
              <a:buNone/>
              <a:defRPr sz="1672"/>
            </a:lvl1pPr>
            <a:lvl2pPr marL="477637" indent="0">
              <a:buNone/>
              <a:defRPr sz="1463"/>
            </a:lvl2pPr>
            <a:lvl3pPr marL="955274" indent="0">
              <a:buNone/>
              <a:defRPr sz="1254"/>
            </a:lvl3pPr>
            <a:lvl4pPr marL="1432911" indent="0">
              <a:buNone/>
              <a:defRPr sz="1045"/>
            </a:lvl4pPr>
            <a:lvl5pPr marL="1910547" indent="0">
              <a:buNone/>
              <a:defRPr sz="1045"/>
            </a:lvl5pPr>
            <a:lvl6pPr marL="2388184" indent="0">
              <a:buNone/>
              <a:defRPr sz="1045"/>
            </a:lvl6pPr>
            <a:lvl7pPr marL="2865821" indent="0">
              <a:buNone/>
              <a:defRPr sz="1045"/>
            </a:lvl7pPr>
            <a:lvl8pPr marL="3343458" indent="0">
              <a:buNone/>
              <a:defRPr sz="1045"/>
            </a:lvl8pPr>
            <a:lvl9pPr marL="3821095" indent="0">
              <a:buNone/>
              <a:defRPr sz="104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48" y="477626"/>
            <a:ext cx="3343938" cy="1671691"/>
          </a:xfrm>
        </p:spPr>
        <p:txBody>
          <a:bodyPr anchor="b"/>
          <a:lstStyle>
            <a:lvl1pPr>
              <a:defRPr sz="33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7735" y="1031541"/>
            <a:ext cx="5248781" cy="5091359"/>
          </a:xfrm>
        </p:spPr>
        <p:txBody>
          <a:bodyPr anchor="t"/>
          <a:lstStyle>
            <a:lvl1pPr marL="0" indent="0">
              <a:buNone/>
              <a:defRPr sz="3343"/>
            </a:lvl1pPr>
            <a:lvl2pPr marL="477637" indent="0">
              <a:buNone/>
              <a:defRPr sz="2925"/>
            </a:lvl2pPr>
            <a:lvl3pPr marL="955274" indent="0">
              <a:buNone/>
              <a:defRPr sz="2507"/>
            </a:lvl3pPr>
            <a:lvl4pPr marL="1432911" indent="0">
              <a:buNone/>
              <a:defRPr sz="2089"/>
            </a:lvl4pPr>
            <a:lvl5pPr marL="1910547" indent="0">
              <a:buNone/>
              <a:defRPr sz="2089"/>
            </a:lvl5pPr>
            <a:lvl6pPr marL="2388184" indent="0">
              <a:buNone/>
              <a:defRPr sz="2089"/>
            </a:lvl6pPr>
            <a:lvl7pPr marL="2865821" indent="0">
              <a:buNone/>
              <a:defRPr sz="2089"/>
            </a:lvl7pPr>
            <a:lvl8pPr marL="3343458" indent="0">
              <a:buNone/>
              <a:defRPr sz="2089"/>
            </a:lvl8pPr>
            <a:lvl9pPr marL="3821095" indent="0">
              <a:buNone/>
              <a:defRPr sz="208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148" y="2149316"/>
            <a:ext cx="3343938" cy="3981875"/>
          </a:xfrm>
        </p:spPr>
        <p:txBody>
          <a:bodyPr/>
          <a:lstStyle>
            <a:lvl1pPr marL="0" indent="0">
              <a:buNone/>
              <a:defRPr sz="1672"/>
            </a:lvl1pPr>
            <a:lvl2pPr marL="477637" indent="0">
              <a:buNone/>
              <a:defRPr sz="1463"/>
            </a:lvl2pPr>
            <a:lvl3pPr marL="955274" indent="0">
              <a:buNone/>
              <a:defRPr sz="1254"/>
            </a:lvl3pPr>
            <a:lvl4pPr marL="1432911" indent="0">
              <a:buNone/>
              <a:defRPr sz="1045"/>
            </a:lvl4pPr>
            <a:lvl5pPr marL="1910547" indent="0">
              <a:buNone/>
              <a:defRPr sz="1045"/>
            </a:lvl5pPr>
            <a:lvl6pPr marL="2388184" indent="0">
              <a:buNone/>
              <a:defRPr sz="1045"/>
            </a:lvl6pPr>
            <a:lvl7pPr marL="2865821" indent="0">
              <a:buNone/>
              <a:defRPr sz="1045"/>
            </a:lvl7pPr>
            <a:lvl8pPr marL="3343458" indent="0">
              <a:buNone/>
              <a:defRPr sz="1045"/>
            </a:lvl8pPr>
            <a:lvl9pPr marL="3821095" indent="0">
              <a:buNone/>
              <a:defRPr sz="104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6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98" y="381439"/>
            <a:ext cx="8942368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98" y="1907187"/>
            <a:ext cx="8942368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797" y="6640328"/>
            <a:ext cx="2332792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5EE2-2D97-4B2A-8EA4-3FE2860B14A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4388" y="6640328"/>
            <a:ext cx="3499188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2374" y="6640328"/>
            <a:ext cx="2332792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55274" rtl="0" eaLnBrk="1" latinLnBrk="0" hangingPunct="1">
        <a:lnSpc>
          <a:spcPct val="90000"/>
        </a:lnSpc>
        <a:spcBef>
          <a:spcPct val="0"/>
        </a:spcBef>
        <a:buNone/>
        <a:defRPr sz="4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818" indent="-238818" algn="l" defTabSz="955274" rtl="0" eaLnBrk="1" latinLnBrk="0" hangingPunct="1">
        <a:lnSpc>
          <a:spcPct val="90000"/>
        </a:lnSpc>
        <a:spcBef>
          <a:spcPts val="1045"/>
        </a:spcBef>
        <a:buFont typeface="Arial" panose="020B0604020202020204" pitchFamily="34" charset="0"/>
        <a:buChar char="•"/>
        <a:defRPr sz="2925" kern="1200">
          <a:solidFill>
            <a:schemeClr val="tx1"/>
          </a:solidFill>
          <a:latin typeface="+mn-lt"/>
          <a:ea typeface="+mn-ea"/>
          <a:cs typeface="+mn-cs"/>
        </a:defRPr>
      </a:lvl1pPr>
      <a:lvl2pPr marL="716455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2pPr>
      <a:lvl3pPr marL="1194092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2089" kern="1200">
          <a:solidFill>
            <a:schemeClr val="tx1"/>
          </a:solidFill>
          <a:latin typeface="+mn-lt"/>
          <a:ea typeface="+mn-ea"/>
          <a:cs typeface="+mn-cs"/>
        </a:defRPr>
      </a:lvl3pPr>
      <a:lvl4pPr marL="1671729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4pPr>
      <a:lvl5pPr marL="2149366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5pPr>
      <a:lvl6pPr marL="2627003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6pPr>
      <a:lvl7pPr marL="3104639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7pPr>
      <a:lvl8pPr marL="3582276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8pPr>
      <a:lvl9pPr marL="4059913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1pPr>
      <a:lvl2pPr marL="477637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2pPr>
      <a:lvl3pPr marL="955274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3pPr>
      <a:lvl4pPr marL="1432911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4pPr>
      <a:lvl5pPr marL="1910547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5pPr>
      <a:lvl6pPr marL="2388184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6pPr>
      <a:lvl7pPr marL="2865821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7pPr>
      <a:lvl8pPr marL="3343458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8pPr>
      <a:lvl9pPr marL="3821095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礼堂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83" y="5785386"/>
            <a:ext cx="5918379" cy="168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6" name="Picture 9" descr="二校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32591"/>
            <a:ext cx="2453392" cy="293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45C6A79-7525-48A2-9D1D-70144CF4D392}"/>
              </a:ext>
            </a:extLst>
          </p:cNvPr>
          <p:cNvGrpSpPr/>
          <p:nvPr/>
        </p:nvGrpSpPr>
        <p:grpSpPr>
          <a:xfrm>
            <a:off x="-60219" y="3611839"/>
            <a:ext cx="10569179" cy="1495105"/>
            <a:chOff x="10812387" y="3060352"/>
            <a:chExt cx="8016413" cy="1318604"/>
          </a:xfrm>
        </p:grpSpPr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C3C4F705-C0C9-496E-A90D-9D50ECA23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387" y="3535017"/>
              <a:ext cx="8016413" cy="84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8340" tIns="59170" rIns="118340" bIns="59170">
              <a:spAutoFit/>
            </a:bodyPr>
            <a:lstStyle>
              <a:lvl1pPr eaLnBrk="0" hangingPunct="0"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173538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173538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173538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173538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721" i="1" dirty="0">
                  <a:latin typeface="Calibri" panose="020F0502020204030204" pitchFamily="34" charset="0"/>
                  <a:cs typeface="Times New Roman" panose="02020603050405020304" pitchFamily="18" charset="0"/>
                </a:rPr>
                <a:t>School of </a:t>
              </a:r>
              <a:r>
                <a:rPr lang="en-US" altLang="zh-CN" sz="2721" i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Software</a:t>
              </a:r>
            </a:p>
            <a:p>
              <a:pPr algn="ctr" eaLnBrk="1" hangingPunct="1"/>
              <a:r>
                <a:rPr lang="en-US" altLang="zh-CN" sz="2721" i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Tsinghua University</a:t>
              </a:r>
              <a:endParaRPr lang="en-US" altLang="zh-CN" sz="2721" i="1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36">
              <a:extLst>
                <a:ext uri="{FF2B5EF4-FFF2-40B4-BE49-F238E27FC236}">
                  <a16:creationId xmlns:a16="http://schemas.microsoft.com/office/drawing/2014/main" id="{66A0ABA6-58B7-4FDE-BCDB-D92B034F7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737" y="3060352"/>
              <a:ext cx="3874962" cy="47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8340" tIns="59170" rIns="118340" bIns="59170">
              <a:spAutoFit/>
            </a:bodyPr>
            <a:lstStyle>
              <a:lvl1pPr eaLnBrk="0" hangingPunct="0"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173538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173538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173538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173538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zh-CN" altLang="en-US" sz="2721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cs typeface="Georgia" charset="0"/>
                </a:rPr>
                <a:t>洪方舟，李仁杰，张佳麟</a:t>
              </a:r>
              <a:r>
                <a:rPr lang="zh-CN" altLang="en-US" sz="80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cs typeface="Georgia" charset="0"/>
                </a:rPr>
                <a:t>（按照拼音顺序排列）</a:t>
              </a:r>
              <a:endParaRPr lang="en-US" altLang="zh-CN" sz="8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Georgia" charset="0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-1984848" y="1561505"/>
            <a:ext cx="14380830" cy="1523981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eorgia" charset="0"/>
              </a:rPr>
              <a:t>数据库大作业展示</a:t>
            </a:r>
            <a:r>
              <a:rPr lang="en-US" altLang="zh-CN" sz="44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eorgia" charset="0"/>
              </a:rPr>
              <a:t>——JDB</a:t>
            </a:r>
            <a:endParaRPr lang="zh-CN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eorgia" charset="0"/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999793" cy="83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9" name="Picture 7" descr="Line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" y="3173973"/>
            <a:ext cx="10367963" cy="25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5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礼堂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83" y="5785386"/>
            <a:ext cx="5918379" cy="168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0" name="Picture 9" descr="二校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32591"/>
            <a:ext cx="2453392" cy="293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999793" cy="83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591632" y="2684107"/>
            <a:ext cx="7257574" cy="19871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03680" tIns="51840" rIns="103680" bIns="5184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989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黑体" pitchFamily="49" charset="-122"/>
              </a:rPr>
              <a:t>Thanks!</a:t>
            </a:r>
            <a:endParaRPr lang="en-US" altLang="zh-CN" sz="3175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黑体" pitchFamily="49" charset="-122"/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C3C4F705-C0C9-496E-A90D-9D50ECA2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171" y="3619995"/>
            <a:ext cx="10569179" cy="95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8340" tIns="59170" rIns="118340" bIns="5917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721" i="1" dirty="0">
                <a:latin typeface="Calibri" panose="020F0502020204030204" pitchFamily="34" charset="0"/>
                <a:cs typeface="Times New Roman" panose="02020603050405020304" pitchFamily="18" charset="0"/>
              </a:rPr>
              <a:t>School of Software, </a:t>
            </a:r>
          </a:p>
          <a:p>
            <a:pPr algn="ctr" eaLnBrk="1" hangingPunct="1"/>
            <a:r>
              <a:rPr lang="en-US" altLang="zh-CN" sz="2721" i="1" dirty="0">
                <a:latin typeface="Calibri" panose="020F0502020204030204" pitchFamily="34" charset="0"/>
                <a:cs typeface="Times New Roman" panose="02020603050405020304" pitchFamily="18" charset="0"/>
              </a:rPr>
              <a:t>Tsinghua University, China</a:t>
            </a:r>
          </a:p>
        </p:txBody>
      </p:sp>
    </p:spTree>
    <p:extLst>
      <p:ext uri="{BB962C8B-B14F-4D97-AF65-F5344CB8AC3E}">
        <p14:creationId xmlns:p14="http://schemas.microsoft.com/office/powerpoint/2010/main" val="32188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97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系统设计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8" r="49288"/>
          <a:stretch/>
        </p:blipFill>
        <p:spPr>
          <a:xfrm>
            <a:off x="1652717" y="964909"/>
            <a:ext cx="7447038" cy="6249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29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97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实现的功能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602" y="1073490"/>
            <a:ext cx="10009215" cy="595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成所有指定的基础功能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创建表、删除表、插入记录、删除记录、更新记录、选择语句等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行了一些扩展功能的支持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子句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elect * from (select * student join advisor on student.ID = advisor.s_ID) as t 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	    join instructor on t.i_ID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= instructor.ID where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(not) exists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条件判断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elect * from student where (not) exists (select * from advisor where i_ID = ID)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(left/right) outer join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子句支持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and/or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用户未指定主键时默认生成一个自增的主键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持多数据库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建、删除、切换、查询数据库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1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97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</a:rPr>
              <a:t>存储模块</a:t>
            </a:r>
            <a:endParaRPr lang="zh-CN" altLang="en-US" sz="3628" b="1" dirty="0">
              <a:solidFill>
                <a:srgbClr val="003366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" y="1479271"/>
            <a:ext cx="9463585" cy="48920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64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97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存储模块重点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602" y="1501367"/>
            <a:ext cx="606448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Pager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缓存池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垃圾回收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元数据表结构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B+Tree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序列化与反序列化的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过程中避免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大量数据复制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36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97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</a:rPr>
              <a:t>执行</a:t>
            </a: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</a:rPr>
              <a:t>模块</a:t>
            </a:r>
            <a:endParaRPr lang="zh-CN" altLang="en-US" sz="3628" b="1" dirty="0">
              <a:solidFill>
                <a:srgbClr val="003366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4" b="25380"/>
          <a:stretch/>
        </p:blipFill>
        <p:spPr>
          <a:xfrm>
            <a:off x="1824284" y="964909"/>
            <a:ext cx="7142735" cy="59633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97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查</a:t>
            </a: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询模块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重点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602" y="1501367"/>
            <a:ext cx="96964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Executor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进行了主键优化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于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子句中通过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and/or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连接的条件，将所有涉及主键的取值范围取并集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B+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树返回该范围内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cursor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，再遍历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筛选其他条件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极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大优化了涉及到主键的查询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速度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73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97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实验结果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602" y="1501367"/>
            <a:ext cx="10057305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实验用数据库：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100,000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条记录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table table1 (id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name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string(8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gpa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double, group1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primary key (id))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JDB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通过主键查询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id&gt;1000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且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id&lt;6000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的记录（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4999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条记录）：耗时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69.25ms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过非主键查询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group&gt;100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且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group&lt;150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的记录（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4851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条记录）：耗时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1070.71ms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7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97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与</a:t>
            </a:r>
            <a:r>
              <a:rPr lang="en-US" altLang="zh-CN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hsqldb</a:t>
            </a: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的对比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602" y="1287516"/>
            <a:ext cx="887364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与上一页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中使用的数据库相同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hsqldb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cached 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通过主键查询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id&gt;1000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id&lt;6000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的记录（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4999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条记录）：耗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30.2ms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过非主键查询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group&gt;100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group&lt;150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的记录（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4851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条记录）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：耗时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538.0ms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sqldb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 table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通过主键查询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id&gt;1000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id&lt;6000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的记录（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4999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条记录）：耗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5.3ms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通过非主键查询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group&gt;100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group&lt;150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的记录（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4851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条记录）：耗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16.3ms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2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3698</TotalTime>
  <Words>479</Words>
  <Application>Microsoft Office PowerPoint</Application>
  <PresentationFormat>Custom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等线</vt:lpstr>
      <vt:lpstr>等线 Light</vt:lpstr>
      <vt:lpstr>Microsoft YaHei</vt:lpstr>
      <vt:lpstr>Microsoft YaHei</vt:lpstr>
      <vt:lpstr>ＭＳ Ｐゴシック</vt:lpstr>
      <vt:lpstr>黑体</vt:lpstr>
      <vt:lpstr>华文行楷</vt:lpstr>
      <vt:lpstr>Arial</vt:lpstr>
      <vt:lpstr>Calibri</vt:lpstr>
      <vt:lpstr>Calibri Light</vt:lpstr>
      <vt:lpstr>Georgia</vt:lpstr>
      <vt:lpstr>Times New Roman</vt:lpstr>
      <vt:lpstr>Office 主题​​</vt:lpstr>
      <vt:lpstr>数据库大作业展示——JDB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洪 方舟</cp:lastModifiedBy>
  <cp:revision>435</cp:revision>
  <dcterms:created xsi:type="dcterms:W3CDTF">2018-01-04T04:53:57Z</dcterms:created>
  <dcterms:modified xsi:type="dcterms:W3CDTF">2019-06-12T13:18:16Z</dcterms:modified>
</cp:coreProperties>
</file>