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DE74B-5353-4830-A8FA-2437D9BA070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10393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E74B-5353-4830-A8FA-2437D9BA070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249603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E74B-5353-4830-A8FA-2437D9BA070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42770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E74B-5353-4830-A8FA-2437D9BA070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24182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DE74B-5353-4830-A8FA-2437D9BA070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113075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DE74B-5353-4830-A8FA-2437D9BA070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312924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DE74B-5353-4830-A8FA-2437D9BA0705}"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173550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DE74B-5353-4830-A8FA-2437D9BA0705}"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240320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DE74B-5353-4830-A8FA-2437D9BA0705}"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25449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DE74B-5353-4830-A8FA-2437D9BA070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171424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DE74B-5353-4830-A8FA-2437D9BA070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580A7-FEF3-47F5-8E7B-37C4E0C8CD63}" type="slidenum">
              <a:rPr lang="en-US" smtClean="0"/>
              <a:t>‹#›</a:t>
            </a:fld>
            <a:endParaRPr lang="en-US"/>
          </a:p>
        </p:txBody>
      </p:sp>
    </p:spTree>
    <p:extLst>
      <p:ext uri="{BB962C8B-B14F-4D97-AF65-F5344CB8AC3E}">
        <p14:creationId xmlns:p14="http://schemas.microsoft.com/office/powerpoint/2010/main" val="268837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DE74B-5353-4830-A8FA-2437D9BA0705}"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580A7-FEF3-47F5-8E7B-37C4E0C8CD63}" type="slidenum">
              <a:rPr lang="en-US" smtClean="0"/>
              <a:t>‹#›</a:t>
            </a:fld>
            <a:endParaRPr lang="en-US"/>
          </a:p>
        </p:txBody>
      </p:sp>
    </p:spTree>
    <p:extLst>
      <p:ext uri="{BB962C8B-B14F-4D97-AF65-F5344CB8AC3E}">
        <p14:creationId xmlns:p14="http://schemas.microsoft.com/office/powerpoint/2010/main" val="4027086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Starting Out with C++ From Control Structures Through Objects</a:t>
            </a:r>
            <a:endParaRPr lang="en-US" dirty="0"/>
          </a:p>
        </p:txBody>
      </p:sp>
      <p:sp>
        <p:nvSpPr>
          <p:cNvPr id="3" name="Subtitle 2"/>
          <p:cNvSpPr>
            <a:spLocks noGrp="1"/>
          </p:cNvSpPr>
          <p:nvPr>
            <p:ph type="subTitle" idx="1"/>
          </p:nvPr>
        </p:nvSpPr>
        <p:spPr/>
        <p:txBody>
          <a:bodyPr/>
          <a:lstStyle/>
          <a:p>
            <a:r>
              <a:rPr lang="en-US" dirty="0" smtClean="0"/>
              <a:t>Chapter 10</a:t>
            </a:r>
            <a:endParaRPr lang="en-US" dirty="0"/>
          </a:p>
        </p:txBody>
      </p:sp>
    </p:spTree>
    <p:extLst>
      <p:ext uri="{BB962C8B-B14F-4D97-AF65-F5344CB8AC3E}">
        <p14:creationId xmlns:p14="http://schemas.microsoft.com/office/powerpoint/2010/main" val="164450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415" y="284205"/>
            <a:ext cx="11442357" cy="5892758"/>
          </a:xfrm>
        </p:spPr>
        <p:txBody>
          <a:bodyPr>
            <a:normAutofit fontScale="85000" lnSpcReduction="10000"/>
          </a:bodyPr>
          <a:lstStyle/>
          <a:p>
            <a:r>
              <a:rPr lang="en-US" dirty="0" smtClean="0"/>
              <a:t>C-String input can be performed with the </a:t>
            </a:r>
            <a:r>
              <a:rPr lang="en-US" i="1" dirty="0" err="1" smtClean="0"/>
              <a:t>cin</a:t>
            </a:r>
            <a:r>
              <a:rPr lang="en-US" dirty="0" smtClean="0"/>
              <a:t> object</a:t>
            </a:r>
          </a:p>
          <a:p>
            <a:r>
              <a:rPr lang="en-US" dirty="0" smtClean="0"/>
              <a:t>This allows a user to enter a string (no whitespace characters) into an array</a:t>
            </a:r>
            <a:br>
              <a:rPr lang="en-US" dirty="0" smtClean="0"/>
            </a:br>
            <a:r>
              <a:rPr lang="en-US" dirty="0" err="1" smtClean="0"/>
              <a:t>const</a:t>
            </a:r>
            <a:r>
              <a:rPr lang="en-US" dirty="0" smtClean="0"/>
              <a:t> </a:t>
            </a:r>
            <a:r>
              <a:rPr lang="en-US" dirty="0" err="1" smtClean="0"/>
              <a:t>int</a:t>
            </a:r>
            <a:r>
              <a:rPr lang="en-US" dirty="0" smtClean="0"/>
              <a:t> SIZE = 21;</a:t>
            </a:r>
            <a:br>
              <a:rPr lang="en-US" dirty="0" smtClean="0"/>
            </a:br>
            <a:r>
              <a:rPr lang="en-US" dirty="0" smtClean="0"/>
              <a:t>char name[SIZE];</a:t>
            </a:r>
            <a:br>
              <a:rPr lang="en-US" dirty="0" smtClean="0"/>
            </a:br>
            <a:r>
              <a:rPr lang="en-US" dirty="0" err="1" smtClean="0"/>
              <a:t>cin</a:t>
            </a:r>
            <a:r>
              <a:rPr lang="en-US" dirty="0" smtClean="0"/>
              <a:t> &gt;&gt; name;</a:t>
            </a:r>
          </a:p>
          <a:p>
            <a:r>
              <a:rPr lang="en-US" dirty="0" smtClean="0"/>
              <a:t>Since using the name of the array without braces and subscripts indicates the starting address of the array, </a:t>
            </a:r>
            <a:r>
              <a:rPr lang="en-US" i="1" dirty="0" smtClean="0"/>
              <a:t>name</a:t>
            </a:r>
            <a:r>
              <a:rPr lang="en-US" dirty="0" smtClean="0"/>
              <a:t> indicates the starting address where the string can be stored</a:t>
            </a:r>
          </a:p>
          <a:p>
            <a:r>
              <a:rPr lang="en-US" dirty="0" smtClean="0"/>
              <a:t>We can prevent accepting strings that write past the limits of the array by using the </a:t>
            </a:r>
            <a:r>
              <a:rPr lang="en-US" i="1" dirty="0" err="1" smtClean="0"/>
              <a:t>getline</a:t>
            </a:r>
            <a:r>
              <a:rPr lang="en-US" dirty="0" smtClean="0"/>
              <a:t> function</a:t>
            </a:r>
          </a:p>
          <a:p>
            <a:r>
              <a:rPr lang="en-US" dirty="0" err="1" smtClean="0"/>
              <a:t>const</a:t>
            </a:r>
            <a:r>
              <a:rPr lang="en-US" dirty="0" smtClean="0"/>
              <a:t> </a:t>
            </a:r>
            <a:r>
              <a:rPr lang="en-US" dirty="0" err="1" smtClean="0"/>
              <a:t>int</a:t>
            </a:r>
            <a:r>
              <a:rPr lang="en-US" dirty="0" smtClean="0"/>
              <a:t> SIZE = 80;</a:t>
            </a:r>
            <a:r>
              <a:rPr lang="en-US" dirty="0"/>
              <a:t/>
            </a:r>
            <a:br>
              <a:rPr lang="en-US" dirty="0"/>
            </a:br>
            <a:r>
              <a:rPr lang="en-US" dirty="0" smtClean="0"/>
              <a:t>char line[SIZE];</a:t>
            </a:r>
            <a:br>
              <a:rPr lang="en-US" dirty="0" smtClean="0"/>
            </a:br>
            <a:r>
              <a:rPr lang="en-US" dirty="0" err="1" smtClean="0"/>
              <a:t>cin.getline</a:t>
            </a:r>
            <a:r>
              <a:rPr lang="en-US" dirty="0" smtClean="0"/>
              <a:t>(line, SIZE);</a:t>
            </a:r>
          </a:p>
          <a:p>
            <a:pPr lvl="1"/>
            <a:r>
              <a:rPr lang="en-US" dirty="0" err="1" smtClean="0"/>
              <a:t>getline</a:t>
            </a:r>
            <a:r>
              <a:rPr lang="en-US" dirty="0" smtClean="0"/>
              <a:t> retrieves a full line of text, including whitespaces. line indicates the starting address of the array where input will be stored. SIZE indicates the maximum length of the string including the null terminator</a:t>
            </a:r>
          </a:p>
          <a:p>
            <a:pPr lvl="1"/>
            <a:r>
              <a:rPr lang="en-US" dirty="0" smtClean="0"/>
              <a:t>Since SIZE = 80, </a:t>
            </a:r>
            <a:r>
              <a:rPr lang="en-US" dirty="0" err="1" smtClean="0"/>
              <a:t>cin</a:t>
            </a:r>
            <a:r>
              <a:rPr lang="en-US" dirty="0" smtClean="0"/>
              <a:t> will read up to 79 characters or until the user presses [ENTER], </a:t>
            </a:r>
            <a:r>
              <a:rPr lang="en-US" dirty="0" err="1" smtClean="0"/>
              <a:t>cin</a:t>
            </a:r>
            <a:r>
              <a:rPr lang="en-US" dirty="0" smtClean="0"/>
              <a:t> will then automatically append the null terminator to the end of the string</a:t>
            </a:r>
          </a:p>
          <a:p>
            <a:r>
              <a:rPr lang="en-US" dirty="0" smtClean="0"/>
              <a:t>Once a string is stored as an array, it can be processed using standard subscript notation</a:t>
            </a:r>
          </a:p>
        </p:txBody>
      </p:sp>
    </p:spTree>
    <p:extLst>
      <p:ext uri="{BB962C8B-B14F-4D97-AF65-F5344CB8AC3E}">
        <p14:creationId xmlns:p14="http://schemas.microsoft.com/office/powerpoint/2010/main" val="240797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518" y="0"/>
            <a:ext cx="7577124" cy="6858000"/>
          </a:xfrm>
        </p:spPr>
      </p:pic>
    </p:spTree>
    <p:extLst>
      <p:ext uri="{BB962C8B-B14F-4D97-AF65-F5344CB8AC3E}">
        <p14:creationId xmlns:p14="http://schemas.microsoft.com/office/powerpoint/2010/main" val="250054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10.4 Library Functions for Working with C-Strings</a:t>
            </a:r>
            <a:endParaRPr lang="en-US" dirty="0"/>
          </a:p>
        </p:txBody>
      </p:sp>
      <p:sp>
        <p:nvSpPr>
          <p:cNvPr id="3" name="Content Placeholder 2"/>
          <p:cNvSpPr>
            <a:spLocks noGrp="1"/>
          </p:cNvSpPr>
          <p:nvPr>
            <p:ph idx="1"/>
          </p:nvPr>
        </p:nvSpPr>
        <p:spPr/>
        <p:txBody>
          <a:bodyPr/>
          <a:lstStyle/>
          <a:p>
            <a:r>
              <a:rPr lang="en-US" dirty="0" smtClean="0"/>
              <a:t>There are many functions we can use to perform tests and manipulate C-Strings with C++</a:t>
            </a:r>
          </a:p>
          <a:p>
            <a:r>
              <a:rPr lang="en-US" dirty="0" smtClean="0"/>
              <a:t>Need header file </a:t>
            </a:r>
            <a:r>
              <a:rPr lang="en-US" i="1" dirty="0" err="1" smtClean="0"/>
              <a:t>cstring</a:t>
            </a:r>
            <a:endParaRPr lang="en-US" dirty="0"/>
          </a:p>
        </p:txBody>
      </p:sp>
    </p:spTree>
    <p:extLst>
      <p:ext uri="{BB962C8B-B14F-4D97-AF65-F5344CB8AC3E}">
        <p14:creationId xmlns:p14="http://schemas.microsoft.com/office/powerpoint/2010/main" val="1094301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err="1" smtClean="0"/>
              <a:t>strlen</a:t>
            </a:r>
            <a:r>
              <a:rPr lang="en-US" dirty="0" smtClean="0"/>
              <a:t>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this function to determine the length of the string stored in an array:</a:t>
            </a:r>
          </a:p>
          <a:p>
            <a:pPr lvl="1"/>
            <a:r>
              <a:rPr lang="en-US" dirty="0" smtClean="0"/>
              <a:t>char name[] = “Thomas Edison”;</a:t>
            </a:r>
            <a:br>
              <a:rPr lang="en-US" dirty="0" smtClean="0"/>
            </a:br>
            <a:r>
              <a:rPr lang="en-US" dirty="0" err="1" smtClean="0"/>
              <a:t>int</a:t>
            </a:r>
            <a:r>
              <a:rPr lang="en-US" dirty="0" smtClean="0"/>
              <a:t> length;</a:t>
            </a:r>
            <a:br>
              <a:rPr lang="en-US" dirty="0" smtClean="0"/>
            </a:br>
            <a:r>
              <a:rPr lang="en-US" dirty="0" smtClean="0"/>
              <a:t>length = </a:t>
            </a:r>
            <a:r>
              <a:rPr lang="en-US" dirty="0" err="1" smtClean="0"/>
              <a:t>strlen</a:t>
            </a:r>
            <a:r>
              <a:rPr lang="en-US" dirty="0" smtClean="0"/>
              <a:t>(name);</a:t>
            </a:r>
          </a:p>
          <a:p>
            <a:r>
              <a:rPr lang="en-US" dirty="0" err="1" smtClean="0"/>
              <a:t>strlen</a:t>
            </a:r>
            <a:r>
              <a:rPr lang="en-US" dirty="0" smtClean="0"/>
              <a:t> accepts a pointer to a C-String as its argument, it return the length of a string, which is the number of characters up to, but not including, the null terminator</a:t>
            </a:r>
          </a:p>
          <a:p>
            <a:r>
              <a:rPr lang="en-US" dirty="0" smtClean="0"/>
              <a:t>The length of the string is not to be confused with the size of the array holding it</a:t>
            </a:r>
          </a:p>
          <a:p>
            <a:r>
              <a:rPr lang="en-US" dirty="0" smtClean="0"/>
              <a:t>When using a C-String handling function, you must pass one or more C-Strings as arguments, this means passing the address of the C-String, which may be accomplished by using any of the following as arguments:</a:t>
            </a:r>
          </a:p>
          <a:p>
            <a:pPr lvl="1"/>
            <a:r>
              <a:rPr lang="en-US" dirty="0" smtClean="0"/>
              <a:t>The name of the array holding the C-String</a:t>
            </a:r>
          </a:p>
          <a:p>
            <a:pPr lvl="1"/>
            <a:r>
              <a:rPr lang="en-US" dirty="0" smtClean="0"/>
              <a:t>A pointer variable that holds the address of the C-String</a:t>
            </a:r>
          </a:p>
          <a:p>
            <a:pPr lvl="1"/>
            <a:r>
              <a:rPr lang="en-US" dirty="0" smtClean="0"/>
              <a:t>A literal string</a:t>
            </a:r>
          </a:p>
          <a:p>
            <a:pPr lvl="2"/>
            <a:r>
              <a:rPr lang="en-US" dirty="0" smtClean="0"/>
              <a:t>length = </a:t>
            </a:r>
            <a:r>
              <a:rPr lang="en-US" dirty="0" err="1" smtClean="0"/>
              <a:t>strlen</a:t>
            </a:r>
            <a:r>
              <a:rPr lang="en-US" dirty="0" smtClean="0"/>
              <a:t>(“Thomas Edison”);</a:t>
            </a:r>
          </a:p>
        </p:txBody>
      </p:sp>
    </p:spTree>
    <p:extLst>
      <p:ext uri="{BB962C8B-B14F-4D97-AF65-F5344CB8AC3E}">
        <p14:creationId xmlns:p14="http://schemas.microsoft.com/office/powerpoint/2010/main" val="4197834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3254"/>
          </a:xfrm>
        </p:spPr>
        <p:txBody>
          <a:bodyPr/>
          <a:lstStyle/>
          <a:p>
            <a:r>
              <a:rPr lang="en-US" dirty="0" smtClean="0"/>
              <a:t>The </a:t>
            </a:r>
            <a:r>
              <a:rPr lang="en-US" i="1" dirty="0" err="1" smtClean="0"/>
              <a:t>strcat</a:t>
            </a:r>
            <a:r>
              <a:rPr lang="en-US" dirty="0" smtClean="0"/>
              <a:t> Function</a:t>
            </a:r>
            <a:endParaRPr lang="en-US" dirty="0"/>
          </a:p>
        </p:txBody>
      </p:sp>
      <p:sp>
        <p:nvSpPr>
          <p:cNvPr id="3" name="Content Placeholder 2"/>
          <p:cNvSpPr>
            <a:spLocks noGrp="1"/>
          </p:cNvSpPr>
          <p:nvPr>
            <p:ph idx="1"/>
          </p:nvPr>
        </p:nvSpPr>
        <p:spPr>
          <a:xfrm>
            <a:off x="234777" y="1013255"/>
            <a:ext cx="11738919" cy="5535826"/>
          </a:xfrm>
        </p:spPr>
        <p:txBody>
          <a:bodyPr>
            <a:normAutofit fontScale="70000" lnSpcReduction="20000"/>
          </a:bodyPr>
          <a:lstStyle/>
          <a:p>
            <a:r>
              <a:rPr lang="en-US" dirty="0" smtClean="0"/>
              <a:t>This function accepts two pointers to C-Strings as its arguments, the function </a:t>
            </a:r>
            <a:r>
              <a:rPr lang="en-US" i="1" dirty="0" smtClean="0"/>
              <a:t>concatenates</a:t>
            </a:r>
            <a:r>
              <a:rPr lang="en-US" dirty="0" smtClean="0"/>
              <a:t> or appends one string to another</a:t>
            </a:r>
          </a:p>
          <a:p>
            <a:pPr lvl="1"/>
            <a:r>
              <a:rPr lang="en-US" dirty="0" err="1" smtClean="0"/>
              <a:t>const</a:t>
            </a:r>
            <a:r>
              <a:rPr lang="en-US" dirty="0" smtClean="0"/>
              <a:t> </a:t>
            </a:r>
            <a:r>
              <a:rPr lang="en-US" dirty="0" err="1" smtClean="0"/>
              <a:t>int</a:t>
            </a:r>
            <a:r>
              <a:rPr lang="en-US" dirty="0" smtClean="0"/>
              <a:t> SIZE = 13;</a:t>
            </a:r>
            <a:br>
              <a:rPr lang="en-US" dirty="0" smtClean="0"/>
            </a:br>
            <a:r>
              <a:rPr lang="en-US" dirty="0" smtClean="0"/>
              <a:t>char string1[SIZE] = “Hello “;</a:t>
            </a:r>
            <a:br>
              <a:rPr lang="en-US" dirty="0" smtClean="0"/>
            </a:br>
            <a:r>
              <a:rPr lang="en-US" dirty="0" smtClean="0"/>
              <a:t>char string2[SIZE] =  “World!”;</a:t>
            </a:r>
            <a:br>
              <a:rPr lang="en-US" dirty="0" smtClean="0"/>
            </a:br>
            <a:r>
              <a:rPr lang="en-US" dirty="0" smtClean="0"/>
              <a:t/>
            </a:r>
            <a:br>
              <a:rPr lang="en-US" dirty="0" smtClean="0"/>
            </a:br>
            <a:r>
              <a:rPr lang="en-US" dirty="0" err="1" smtClean="0"/>
              <a:t>cout</a:t>
            </a:r>
            <a:r>
              <a:rPr lang="en-US" dirty="0" smtClean="0"/>
              <a:t> &lt;&lt; string1 &lt;&lt; </a:t>
            </a:r>
            <a:r>
              <a:rPr lang="en-US" dirty="0" err="1" smtClean="0"/>
              <a:t>endl</a:t>
            </a:r>
            <a:r>
              <a:rPr lang="en-US" dirty="0" smtClean="0"/>
              <a:t> &lt;&lt; string2 &lt;&lt; </a:t>
            </a:r>
            <a:r>
              <a:rPr lang="en-US" dirty="0" err="1" smtClean="0"/>
              <a:t>endl</a:t>
            </a:r>
            <a:r>
              <a:rPr lang="en-US" dirty="0" smtClean="0"/>
              <a:t>;</a:t>
            </a:r>
            <a:br>
              <a:rPr lang="en-US" dirty="0" smtClean="0"/>
            </a:br>
            <a:r>
              <a:rPr lang="en-US" dirty="0" err="1" smtClean="0"/>
              <a:t>strcat</a:t>
            </a:r>
            <a:r>
              <a:rPr lang="en-US" dirty="0" smtClean="0"/>
              <a:t>(string1, string2);</a:t>
            </a:r>
            <a:br>
              <a:rPr lang="en-US" dirty="0" smtClean="0"/>
            </a:br>
            <a:r>
              <a:rPr lang="en-US" dirty="0" err="1" smtClean="0"/>
              <a:t>cout</a:t>
            </a:r>
            <a:r>
              <a:rPr lang="en-US" dirty="0" smtClean="0"/>
              <a:t> &lt;&lt; string1 &lt;&lt; </a:t>
            </a:r>
            <a:r>
              <a:rPr lang="en-US" dirty="0" err="1" smtClean="0"/>
              <a:t>endl</a:t>
            </a:r>
            <a:r>
              <a:rPr lang="en-US" dirty="0" smtClean="0"/>
              <a:t>;</a:t>
            </a:r>
          </a:p>
          <a:p>
            <a:pPr lvl="1"/>
            <a:r>
              <a:rPr lang="en-US" dirty="0" smtClean="0"/>
              <a:t>Displays:</a:t>
            </a:r>
            <a:br>
              <a:rPr lang="en-US" dirty="0" smtClean="0"/>
            </a:br>
            <a:r>
              <a:rPr lang="en-US" dirty="0" smtClean="0"/>
              <a:t>Hello</a:t>
            </a:r>
            <a:br>
              <a:rPr lang="en-US" dirty="0" smtClean="0"/>
            </a:br>
            <a:r>
              <a:rPr lang="en-US" dirty="0" smtClean="0"/>
              <a:t>World!</a:t>
            </a:r>
            <a:br>
              <a:rPr lang="en-US" dirty="0" smtClean="0"/>
            </a:br>
            <a:r>
              <a:rPr lang="en-US" dirty="0" smtClean="0"/>
              <a:t>Hello World!</a:t>
            </a:r>
          </a:p>
          <a:p>
            <a:r>
              <a:rPr lang="en-US" dirty="0" smtClean="0"/>
              <a:t>The </a:t>
            </a:r>
            <a:r>
              <a:rPr lang="en-US" dirty="0" err="1" smtClean="0"/>
              <a:t>strcat</a:t>
            </a:r>
            <a:r>
              <a:rPr lang="en-US" dirty="0" smtClean="0"/>
              <a:t> function copies the contents of string2 and adds it to the end of string1, string1 is altered but string2 is not</a:t>
            </a:r>
          </a:p>
          <a:p>
            <a:r>
              <a:rPr lang="en-US" dirty="0" err="1" smtClean="0"/>
              <a:t>strcat</a:t>
            </a:r>
            <a:r>
              <a:rPr lang="en-US" dirty="0" smtClean="0"/>
              <a:t> doesn’t insert spaces, so it is the programmers job to use proper spacing in literals and string definitions</a:t>
            </a:r>
          </a:p>
          <a:p>
            <a:r>
              <a:rPr lang="en-US" dirty="0" smtClean="0"/>
              <a:t>Also programmers job to make sure the array containing string1 is large enough to contain </a:t>
            </a:r>
            <a:br>
              <a:rPr lang="en-US" dirty="0" smtClean="0"/>
            </a:br>
            <a:r>
              <a:rPr lang="en-US" dirty="0" smtClean="0"/>
              <a:t>string1 + string2, otherwise </a:t>
            </a:r>
            <a:r>
              <a:rPr lang="en-US" dirty="0" err="1" smtClean="0"/>
              <a:t>strcat</a:t>
            </a:r>
            <a:r>
              <a:rPr lang="en-US" dirty="0" smtClean="0"/>
              <a:t> will overflow the array boundaries (not good)</a:t>
            </a:r>
          </a:p>
          <a:p>
            <a:r>
              <a:rPr lang="en-US" dirty="0" smtClean="0"/>
              <a:t>if (</a:t>
            </a:r>
            <a:r>
              <a:rPr lang="en-US" dirty="0" err="1" smtClean="0"/>
              <a:t>sizeof</a:t>
            </a:r>
            <a:r>
              <a:rPr lang="en-US" dirty="0" smtClean="0"/>
              <a:t>(string1) &gt;= (</a:t>
            </a:r>
            <a:r>
              <a:rPr lang="en-US" dirty="0" err="1" smtClean="0"/>
              <a:t>strlen</a:t>
            </a:r>
            <a:r>
              <a:rPr lang="en-US" dirty="0" smtClean="0"/>
              <a:t>(string1) + </a:t>
            </a:r>
            <a:r>
              <a:rPr lang="en-US" dirty="0" err="1" smtClean="0"/>
              <a:t>strlen</a:t>
            </a:r>
            <a:r>
              <a:rPr lang="en-US" dirty="0" smtClean="0"/>
              <a:t>(string2) +1))</a:t>
            </a:r>
            <a:br>
              <a:rPr lang="en-US" dirty="0" smtClean="0"/>
            </a:br>
            <a:r>
              <a:rPr lang="en-US" dirty="0" smtClean="0"/>
              <a:t>	</a:t>
            </a:r>
            <a:r>
              <a:rPr lang="en-US" dirty="0" err="1" smtClean="0"/>
              <a:t>strcat</a:t>
            </a:r>
            <a:r>
              <a:rPr lang="en-US" dirty="0" smtClean="0"/>
              <a:t>(string1, string2);</a:t>
            </a:r>
            <a:br>
              <a:rPr lang="en-US" dirty="0" smtClean="0"/>
            </a:br>
            <a:r>
              <a:rPr lang="en-US" dirty="0" smtClean="0"/>
              <a:t>else</a:t>
            </a:r>
            <a:br>
              <a:rPr lang="en-US" dirty="0" smtClean="0"/>
            </a:br>
            <a:r>
              <a:rPr lang="en-US" dirty="0" smtClean="0"/>
              <a:t>	</a:t>
            </a:r>
            <a:r>
              <a:rPr lang="en-US" dirty="0" err="1" smtClean="0"/>
              <a:t>cout</a:t>
            </a:r>
            <a:r>
              <a:rPr lang="en-US" dirty="0" smtClean="0"/>
              <a:t> &lt;&lt; “String1 is not large enough.”;</a:t>
            </a:r>
          </a:p>
        </p:txBody>
      </p:sp>
    </p:spTree>
    <p:extLst>
      <p:ext uri="{BB962C8B-B14F-4D97-AF65-F5344CB8AC3E}">
        <p14:creationId xmlns:p14="http://schemas.microsoft.com/office/powerpoint/2010/main" val="1116639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err="1" smtClean="0"/>
              <a:t>strcpy</a:t>
            </a:r>
            <a:r>
              <a:rPr lang="en-US" smtClean="0"/>
              <a:t> Function</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This function copies one C-String to another</a:t>
            </a:r>
          </a:p>
          <a:p>
            <a:r>
              <a:rPr lang="en-US" dirty="0" smtClean="0"/>
              <a:t>Takes two C-String address arguments, first is usually an array</a:t>
            </a:r>
          </a:p>
          <a:p>
            <a:r>
              <a:rPr lang="en-US" dirty="0" err="1" smtClean="0"/>
              <a:t>const</a:t>
            </a:r>
            <a:r>
              <a:rPr lang="en-US" dirty="0" smtClean="0"/>
              <a:t> </a:t>
            </a:r>
            <a:r>
              <a:rPr lang="en-US" dirty="0" err="1" smtClean="0"/>
              <a:t>int</a:t>
            </a:r>
            <a:r>
              <a:rPr lang="en-US" dirty="0" smtClean="0"/>
              <a:t> SIZE = 10;</a:t>
            </a:r>
            <a:br>
              <a:rPr lang="en-US" dirty="0" smtClean="0"/>
            </a:br>
            <a:r>
              <a:rPr lang="en-US" dirty="0" smtClean="0"/>
              <a:t>char string1[SIZE] = “Hello”, string2[SIZE] = “World!”;</a:t>
            </a:r>
            <a:r>
              <a:rPr lang="en-US" dirty="0"/>
              <a:t/>
            </a:r>
            <a:br>
              <a:rPr lang="en-US" dirty="0"/>
            </a:br>
            <a:r>
              <a:rPr lang="en-US" dirty="0" err="1" smtClean="0"/>
              <a:t>cout</a:t>
            </a:r>
            <a:r>
              <a:rPr lang="en-US" dirty="0" smtClean="0"/>
              <a:t> &lt;&lt; string1 &lt;&lt; </a:t>
            </a:r>
            <a:r>
              <a:rPr lang="en-US" dirty="0" err="1" smtClean="0"/>
              <a:t>endl</a:t>
            </a:r>
            <a:r>
              <a:rPr lang="en-US" dirty="0" smtClean="0"/>
              <a:t>;</a:t>
            </a:r>
            <a:br>
              <a:rPr lang="en-US" dirty="0" smtClean="0"/>
            </a:br>
            <a:r>
              <a:rPr lang="en-US" dirty="0" err="1" smtClean="0"/>
              <a:t>cout</a:t>
            </a:r>
            <a:r>
              <a:rPr lang="en-US" dirty="0" smtClean="0"/>
              <a:t> &lt;&lt; string2 &lt;&lt; </a:t>
            </a:r>
            <a:r>
              <a:rPr lang="en-US" dirty="0" err="1" smtClean="0"/>
              <a:t>endl</a:t>
            </a:r>
            <a:r>
              <a:rPr lang="en-US" dirty="0" smtClean="0"/>
              <a:t>;</a:t>
            </a:r>
            <a:r>
              <a:rPr lang="en-US" dirty="0"/>
              <a:t/>
            </a:r>
            <a:br>
              <a:rPr lang="en-US" dirty="0"/>
            </a:br>
            <a:r>
              <a:rPr lang="en-US" dirty="0" err="1" smtClean="0"/>
              <a:t>strcpy</a:t>
            </a:r>
            <a:r>
              <a:rPr lang="en-US" dirty="0" smtClean="0"/>
              <a:t>(string1, string2);</a:t>
            </a:r>
            <a:br>
              <a:rPr lang="en-US" dirty="0" smtClean="0"/>
            </a:br>
            <a:r>
              <a:rPr lang="en-US" dirty="0" err="1" smtClean="0"/>
              <a:t>cout</a:t>
            </a:r>
            <a:r>
              <a:rPr lang="en-US" dirty="0" smtClean="0"/>
              <a:t> &lt;&lt; string1 &lt;&lt; “ “ &lt;&lt; string2 &lt;&lt; </a:t>
            </a:r>
            <a:r>
              <a:rPr lang="en-US" dirty="0" err="1" smtClean="0"/>
              <a:t>endl</a:t>
            </a:r>
            <a:r>
              <a:rPr lang="en-US" dirty="0" smtClean="0"/>
              <a:t>;</a:t>
            </a:r>
          </a:p>
          <a:p>
            <a:pPr lvl="1"/>
            <a:r>
              <a:rPr lang="en-US" dirty="0" smtClean="0"/>
              <a:t>Hello</a:t>
            </a:r>
            <a:br>
              <a:rPr lang="en-US" dirty="0" smtClean="0"/>
            </a:br>
            <a:r>
              <a:rPr lang="en-US" dirty="0" smtClean="0"/>
              <a:t>World!</a:t>
            </a:r>
            <a:br>
              <a:rPr lang="en-US" dirty="0" smtClean="0"/>
            </a:br>
            <a:r>
              <a:rPr lang="en-US" dirty="0" smtClean="0"/>
              <a:t>World! World!</a:t>
            </a:r>
          </a:p>
          <a:p>
            <a:r>
              <a:rPr lang="en-US" dirty="0" smtClean="0"/>
              <a:t>Does not perform bounds checking, can cause unsafe memory allocation</a:t>
            </a:r>
          </a:p>
        </p:txBody>
      </p:sp>
    </p:spTree>
    <p:extLst>
      <p:ext uri="{BB962C8B-B14F-4D97-AF65-F5344CB8AC3E}">
        <p14:creationId xmlns:p14="http://schemas.microsoft.com/office/powerpoint/2010/main" val="1377053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err="1" smtClean="0"/>
              <a:t>strncat</a:t>
            </a:r>
            <a:r>
              <a:rPr lang="en-US" dirty="0" smtClean="0"/>
              <a:t> and </a:t>
            </a:r>
            <a:r>
              <a:rPr lang="en-US" i="1" dirty="0" err="1" smtClean="0"/>
              <a:t>strncpy</a:t>
            </a:r>
            <a:r>
              <a:rPr lang="en-US" dirty="0" smtClean="0"/>
              <a:t> Functions</a:t>
            </a:r>
            <a:endParaRPr lang="en-US" dirty="0"/>
          </a:p>
        </p:txBody>
      </p:sp>
      <p:sp>
        <p:nvSpPr>
          <p:cNvPr id="3" name="Content Placeholder 2"/>
          <p:cNvSpPr>
            <a:spLocks noGrp="1"/>
          </p:cNvSpPr>
          <p:nvPr>
            <p:ph idx="1"/>
          </p:nvPr>
        </p:nvSpPr>
        <p:spPr>
          <a:xfrm>
            <a:off x="308919" y="1813267"/>
            <a:ext cx="11502081" cy="4538105"/>
          </a:xfrm>
        </p:spPr>
        <p:txBody>
          <a:bodyPr>
            <a:normAutofit fontScale="92500" lnSpcReduction="20000"/>
          </a:bodyPr>
          <a:lstStyle/>
          <a:p>
            <a:r>
              <a:rPr lang="en-US" dirty="0" smtClean="0"/>
              <a:t>The </a:t>
            </a:r>
            <a:r>
              <a:rPr lang="en-US" i="1" dirty="0" err="1" smtClean="0"/>
              <a:t>strncat</a:t>
            </a:r>
            <a:r>
              <a:rPr lang="en-US" dirty="0" smtClean="0"/>
              <a:t> function works just like </a:t>
            </a:r>
            <a:r>
              <a:rPr lang="en-US" i="1" dirty="0" err="1" smtClean="0"/>
              <a:t>strcat</a:t>
            </a:r>
            <a:r>
              <a:rPr lang="en-US" dirty="0" smtClean="0"/>
              <a:t> except takes a third argument specifying the max number of characters from the second string to append to the first</a:t>
            </a:r>
          </a:p>
          <a:p>
            <a:pPr lvl="1"/>
            <a:r>
              <a:rPr lang="en-US" dirty="0" err="1" smtClean="0"/>
              <a:t>int</a:t>
            </a:r>
            <a:r>
              <a:rPr lang="en-US" dirty="0" smtClean="0"/>
              <a:t> </a:t>
            </a:r>
            <a:r>
              <a:rPr lang="en-US" dirty="0" err="1" smtClean="0"/>
              <a:t>maxChars</a:t>
            </a:r>
            <a:r>
              <a:rPr lang="en-US" dirty="0" smtClean="0"/>
              <a:t>;</a:t>
            </a:r>
            <a:br>
              <a:rPr lang="en-US" dirty="0" smtClean="0"/>
            </a:br>
            <a:r>
              <a:rPr lang="en-US" dirty="0" err="1" smtClean="0"/>
              <a:t>const</a:t>
            </a:r>
            <a:r>
              <a:rPr lang="en-US" dirty="0" smtClean="0"/>
              <a:t> </a:t>
            </a:r>
            <a:r>
              <a:rPr lang="en-US" dirty="0" err="1" smtClean="0"/>
              <a:t>int</a:t>
            </a:r>
            <a:r>
              <a:rPr lang="en-US" dirty="0" smtClean="0"/>
              <a:t> SIZE_1 = 17;</a:t>
            </a:r>
            <a:br>
              <a:rPr lang="en-US" dirty="0" smtClean="0"/>
            </a:br>
            <a:r>
              <a:rPr lang="en-US" dirty="0" err="1" smtClean="0"/>
              <a:t>const</a:t>
            </a:r>
            <a:r>
              <a:rPr lang="en-US" dirty="0" smtClean="0"/>
              <a:t> </a:t>
            </a:r>
            <a:r>
              <a:rPr lang="en-US" dirty="0" err="1" smtClean="0"/>
              <a:t>int</a:t>
            </a:r>
            <a:r>
              <a:rPr lang="en-US" dirty="0" smtClean="0"/>
              <a:t> SIZE_2 = 18;</a:t>
            </a:r>
            <a:br>
              <a:rPr lang="en-US" dirty="0" smtClean="0"/>
            </a:br>
            <a:r>
              <a:rPr lang="en-US" dirty="0" smtClean="0"/>
              <a:t/>
            </a:r>
            <a:br>
              <a:rPr lang="en-US" dirty="0" smtClean="0"/>
            </a:br>
            <a:r>
              <a:rPr lang="en-US" dirty="0" smtClean="0"/>
              <a:t>char string1[SIZE_1] = “Welcome “;</a:t>
            </a:r>
            <a:br>
              <a:rPr lang="en-US" dirty="0" smtClean="0"/>
            </a:br>
            <a:r>
              <a:rPr lang="en-US" dirty="0" smtClean="0"/>
              <a:t>char string2[SIZE_2] = “to North Carolina”;</a:t>
            </a:r>
            <a:br>
              <a:rPr lang="en-US" dirty="0" smtClean="0"/>
            </a:br>
            <a:r>
              <a:rPr lang="en-US" dirty="0" smtClean="0"/>
              <a:t/>
            </a:r>
            <a:br>
              <a:rPr lang="en-US" dirty="0" smtClean="0"/>
            </a:br>
            <a:r>
              <a:rPr lang="en-US" dirty="0" err="1" smtClean="0"/>
              <a:t>cout</a:t>
            </a:r>
            <a:r>
              <a:rPr lang="en-US" dirty="0" smtClean="0"/>
              <a:t> &lt;&lt; string1 &lt;&lt; </a:t>
            </a:r>
            <a:r>
              <a:rPr lang="en-US" dirty="0" err="1" smtClean="0"/>
              <a:t>endl</a:t>
            </a:r>
            <a:r>
              <a:rPr lang="en-US" dirty="0" smtClean="0"/>
              <a:t> &lt;&lt; string2 &lt;&lt; </a:t>
            </a:r>
            <a:r>
              <a:rPr lang="en-US" dirty="0" err="1" smtClean="0"/>
              <a:t>endl</a:t>
            </a:r>
            <a:r>
              <a:rPr lang="en-US" dirty="0" smtClean="0"/>
              <a:t>;</a:t>
            </a:r>
            <a:br>
              <a:rPr lang="en-US" dirty="0" smtClean="0"/>
            </a:br>
            <a:r>
              <a:rPr lang="en-US" dirty="0" err="1" smtClean="0"/>
              <a:t>maxChars</a:t>
            </a:r>
            <a:r>
              <a:rPr lang="en-US" dirty="0" smtClean="0"/>
              <a:t> = </a:t>
            </a:r>
            <a:r>
              <a:rPr lang="en-US" dirty="0" err="1" smtClean="0"/>
              <a:t>sizeof</a:t>
            </a:r>
            <a:r>
              <a:rPr lang="en-US" dirty="0" smtClean="0"/>
              <a:t>(string1) – (</a:t>
            </a:r>
            <a:r>
              <a:rPr lang="en-US" dirty="0" err="1" smtClean="0"/>
              <a:t>strlen</a:t>
            </a:r>
            <a:r>
              <a:rPr lang="en-US" dirty="0" smtClean="0"/>
              <a:t>(string1) +1);  //number of empty elements in string1</a:t>
            </a:r>
            <a:br>
              <a:rPr lang="en-US" dirty="0" smtClean="0"/>
            </a:br>
            <a:r>
              <a:rPr lang="en-US" dirty="0" err="1" smtClean="0"/>
              <a:t>strncar</a:t>
            </a:r>
            <a:r>
              <a:rPr lang="en-US" dirty="0" smtClean="0"/>
              <a:t>(string1, string2, </a:t>
            </a:r>
            <a:r>
              <a:rPr lang="en-US" dirty="0" err="1" smtClean="0"/>
              <a:t>maxChars</a:t>
            </a:r>
            <a:r>
              <a:rPr lang="en-US" dirty="0" smtClean="0"/>
              <a:t>);                           //length of string plus one for null term.</a:t>
            </a:r>
            <a:br>
              <a:rPr lang="en-US" dirty="0" smtClean="0"/>
            </a:br>
            <a:r>
              <a:rPr lang="en-US" dirty="0" err="1" smtClean="0"/>
              <a:t>cout</a:t>
            </a:r>
            <a:r>
              <a:rPr lang="en-US" dirty="0" smtClean="0"/>
              <a:t> &lt;&lt; string1 &lt;&lt; </a:t>
            </a:r>
            <a:r>
              <a:rPr lang="en-US" dirty="0" err="1" smtClean="0"/>
              <a:t>endl</a:t>
            </a:r>
            <a:r>
              <a:rPr lang="en-US" dirty="0" smtClean="0"/>
              <a:t>;</a:t>
            </a:r>
          </a:p>
          <a:p>
            <a:pPr lvl="1"/>
            <a:r>
              <a:rPr lang="en-US" dirty="0" smtClean="0"/>
              <a:t>Welcome</a:t>
            </a:r>
            <a:br>
              <a:rPr lang="en-US" dirty="0" smtClean="0"/>
            </a:br>
            <a:r>
              <a:rPr lang="en-US" dirty="0" smtClean="0"/>
              <a:t>to North Carolina</a:t>
            </a:r>
            <a:br>
              <a:rPr lang="en-US" dirty="0" smtClean="0"/>
            </a:br>
            <a:r>
              <a:rPr lang="en-US" dirty="0" smtClean="0"/>
              <a:t>Welcome to North</a:t>
            </a:r>
            <a:endParaRPr lang="en-US" dirty="0"/>
          </a:p>
        </p:txBody>
      </p:sp>
    </p:spTree>
    <p:extLst>
      <p:ext uri="{BB962C8B-B14F-4D97-AF65-F5344CB8AC3E}">
        <p14:creationId xmlns:p14="http://schemas.microsoft.com/office/powerpoint/2010/main" val="372419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849" y="469557"/>
            <a:ext cx="11590637" cy="5830974"/>
          </a:xfrm>
        </p:spPr>
        <p:txBody>
          <a:bodyPr>
            <a:normAutofit/>
          </a:bodyPr>
          <a:lstStyle/>
          <a:p>
            <a:r>
              <a:rPr lang="en-US" i="1" dirty="0" err="1" smtClean="0"/>
              <a:t>strncpy</a:t>
            </a:r>
            <a:r>
              <a:rPr lang="en-US" dirty="0" smtClean="0"/>
              <a:t> allows to copy a specified number of characters from a string to a destination</a:t>
            </a:r>
          </a:p>
          <a:p>
            <a:pPr lvl="1"/>
            <a:r>
              <a:rPr lang="en-US" dirty="0" err="1" smtClean="0"/>
              <a:t>int</a:t>
            </a:r>
            <a:r>
              <a:rPr lang="en-US" dirty="0" smtClean="0"/>
              <a:t> </a:t>
            </a:r>
            <a:r>
              <a:rPr lang="en-US" dirty="0" err="1" smtClean="0"/>
              <a:t>maxChars</a:t>
            </a:r>
            <a:r>
              <a:rPr lang="en-US" dirty="0" smtClean="0"/>
              <a:t>;</a:t>
            </a:r>
            <a:br>
              <a:rPr lang="en-US" dirty="0" smtClean="0"/>
            </a:br>
            <a:r>
              <a:rPr lang="en-US" dirty="0" err="1" smtClean="0"/>
              <a:t>const</a:t>
            </a:r>
            <a:r>
              <a:rPr lang="en-US" dirty="0" smtClean="0"/>
              <a:t> </a:t>
            </a:r>
            <a:r>
              <a:rPr lang="en-US" dirty="0" err="1" smtClean="0"/>
              <a:t>int</a:t>
            </a:r>
            <a:r>
              <a:rPr lang="en-US" dirty="0" smtClean="0"/>
              <a:t> SIZE = 11;</a:t>
            </a:r>
            <a:br>
              <a:rPr lang="en-US" dirty="0" smtClean="0"/>
            </a:br>
            <a:r>
              <a:rPr lang="en-US" dirty="0" smtClean="0"/>
              <a:t/>
            </a:r>
            <a:br>
              <a:rPr lang="en-US" dirty="0" smtClean="0"/>
            </a:br>
            <a:r>
              <a:rPr lang="en-US" dirty="0" smtClean="0"/>
              <a:t>char string1[SIZE];</a:t>
            </a:r>
            <a:br>
              <a:rPr lang="en-US" dirty="0" smtClean="0"/>
            </a:br>
            <a:r>
              <a:rPr lang="en-US" dirty="0" smtClean="0"/>
              <a:t>char string2[] = “I love C++ programming!”;</a:t>
            </a:r>
            <a:br>
              <a:rPr lang="en-US" dirty="0" smtClean="0"/>
            </a:br>
            <a:r>
              <a:rPr lang="en-US" dirty="0" smtClean="0"/>
              <a:t/>
            </a:r>
            <a:br>
              <a:rPr lang="en-US" dirty="0" smtClean="0"/>
            </a:br>
            <a:r>
              <a:rPr lang="en-US" dirty="0" err="1" smtClean="0"/>
              <a:t>maxChars</a:t>
            </a:r>
            <a:r>
              <a:rPr lang="en-US" dirty="0" smtClean="0"/>
              <a:t> = </a:t>
            </a:r>
            <a:r>
              <a:rPr lang="en-US" dirty="0" err="1" smtClean="0"/>
              <a:t>sizeof</a:t>
            </a:r>
            <a:r>
              <a:rPr lang="en-US" dirty="0" smtClean="0"/>
              <a:t>(string1) – 1;               //</a:t>
            </a:r>
            <a:r>
              <a:rPr lang="en-US" dirty="0" err="1" smtClean="0"/>
              <a:t>maxChars</a:t>
            </a:r>
            <a:r>
              <a:rPr lang="en-US" dirty="0" smtClean="0"/>
              <a:t> = 11 – 1 = 10</a:t>
            </a:r>
            <a:br>
              <a:rPr lang="en-US" dirty="0" smtClean="0"/>
            </a:br>
            <a:r>
              <a:rPr lang="en-US" dirty="0" err="1" smtClean="0"/>
              <a:t>strncpy</a:t>
            </a:r>
            <a:r>
              <a:rPr lang="en-US" dirty="0" smtClean="0"/>
              <a:t>(string1, string2, </a:t>
            </a:r>
            <a:r>
              <a:rPr lang="en-US" dirty="0" err="1" smtClean="0"/>
              <a:t>maxChars</a:t>
            </a:r>
            <a:r>
              <a:rPr lang="en-US" dirty="0" smtClean="0"/>
              <a:t>);</a:t>
            </a:r>
            <a:br>
              <a:rPr lang="en-US" dirty="0" smtClean="0"/>
            </a:br>
            <a:r>
              <a:rPr lang="en-US" dirty="0" smtClean="0"/>
              <a:t>//put null terminator at the end</a:t>
            </a:r>
            <a:br>
              <a:rPr lang="en-US" dirty="0" smtClean="0"/>
            </a:br>
            <a:r>
              <a:rPr lang="en-US" dirty="0" smtClean="0"/>
              <a:t>string1[</a:t>
            </a:r>
            <a:r>
              <a:rPr lang="en-US" dirty="0" err="1" smtClean="0"/>
              <a:t>maxChars</a:t>
            </a:r>
            <a:r>
              <a:rPr lang="en-US" dirty="0" smtClean="0"/>
              <a:t>] = ‘\0’;                //we do this incase </a:t>
            </a:r>
            <a:r>
              <a:rPr lang="en-US" dirty="0" err="1" smtClean="0"/>
              <a:t>maxChars</a:t>
            </a:r>
            <a:r>
              <a:rPr lang="en-US" dirty="0" smtClean="0"/>
              <a:t> was less than length</a:t>
            </a:r>
            <a:br>
              <a:rPr lang="en-US" dirty="0" smtClean="0"/>
            </a:br>
            <a:r>
              <a:rPr lang="en-US" dirty="0" err="1" smtClean="0"/>
              <a:t>cout</a:t>
            </a:r>
            <a:r>
              <a:rPr lang="en-US" dirty="0" smtClean="0"/>
              <a:t> &lt;&lt; string1 &lt;&lt; </a:t>
            </a:r>
            <a:r>
              <a:rPr lang="en-US" dirty="0" err="1" smtClean="0"/>
              <a:t>endl</a:t>
            </a:r>
            <a:r>
              <a:rPr lang="en-US" dirty="0" smtClean="0"/>
              <a:t>;                 //of string2, make last element null term.</a:t>
            </a:r>
          </a:p>
          <a:p>
            <a:pPr lvl="1"/>
            <a:r>
              <a:rPr lang="en-US" dirty="0" smtClean="0"/>
              <a:t>I love C++</a:t>
            </a:r>
            <a:endParaRPr lang="en-US" dirty="0"/>
          </a:p>
        </p:txBody>
      </p:sp>
    </p:spTree>
    <p:extLst>
      <p:ext uri="{BB962C8B-B14F-4D97-AF65-F5344CB8AC3E}">
        <p14:creationId xmlns:p14="http://schemas.microsoft.com/office/powerpoint/2010/main" val="4164421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64973"/>
          </a:xfrm>
        </p:spPr>
        <p:txBody>
          <a:bodyPr/>
          <a:lstStyle/>
          <a:p>
            <a:r>
              <a:rPr lang="en-US" dirty="0" smtClean="0"/>
              <a:t>The </a:t>
            </a:r>
            <a:r>
              <a:rPr lang="en-US" i="1" dirty="0" err="1" smtClean="0"/>
              <a:t>strstr</a:t>
            </a:r>
            <a:r>
              <a:rPr lang="en-US" dirty="0" smtClean="0"/>
              <a:t> Function</a:t>
            </a:r>
            <a:endParaRPr lang="en-US" dirty="0"/>
          </a:p>
        </p:txBody>
      </p:sp>
      <p:sp>
        <p:nvSpPr>
          <p:cNvPr id="3" name="Content Placeholder 2"/>
          <p:cNvSpPr>
            <a:spLocks noGrp="1"/>
          </p:cNvSpPr>
          <p:nvPr>
            <p:ph idx="1"/>
          </p:nvPr>
        </p:nvSpPr>
        <p:spPr>
          <a:xfrm>
            <a:off x="1" y="864972"/>
            <a:ext cx="5906530" cy="5993028"/>
          </a:xfrm>
        </p:spPr>
        <p:txBody>
          <a:bodyPr/>
          <a:lstStyle/>
          <a:p>
            <a:r>
              <a:rPr lang="en-US" dirty="0" smtClean="0"/>
              <a:t>Allows us to search for strings within a string</a:t>
            </a:r>
          </a:p>
          <a:p>
            <a:r>
              <a:rPr lang="en-US" dirty="0" smtClean="0"/>
              <a:t>First argument is the string to be searched, second argument is the string to look for</a:t>
            </a:r>
          </a:p>
          <a:p>
            <a:r>
              <a:rPr lang="en-US" dirty="0" smtClean="0"/>
              <a:t>Returns the address of the occurrence of the second string within the first string, if found, otherwise returns </a:t>
            </a:r>
            <a:r>
              <a:rPr lang="en-US" dirty="0" err="1" smtClean="0"/>
              <a:t>nullptr</a:t>
            </a:r>
            <a:r>
              <a:rPr lang="en-US" dirty="0" smtClean="0"/>
              <a:t> (address 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531" y="432486"/>
            <a:ext cx="6285469" cy="5928919"/>
          </a:xfrm>
          <a:prstGeom prst="rect">
            <a:avLst/>
          </a:prstGeom>
        </p:spPr>
      </p:pic>
    </p:spTree>
    <p:extLst>
      <p:ext uri="{BB962C8B-B14F-4D97-AF65-F5344CB8AC3E}">
        <p14:creationId xmlns:p14="http://schemas.microsoft.com/office/powerpoint/2010/main" val="831384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err="1" smtClean="0"/>
              <a:t>strcmp</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Since C-Strings are stored in char arrays, we cannot use relational operators to compare them</a:t>
            </a:r>
          </a:p>
          <a:p>
            <a:r>
              <a:rPr lang="en-US" dirty="0" smtClean="0"/>
              <a:t>We use the </a:t>
            </a:r>
            <a:r>
              <a:rPr lang="en-US" dirty="0" err="1" smtClean="0"/>
              <a:t>strcmp</a:t>
            </a:r>
            <a:r>
              <a:rPr lang="en-US" dirty="0" smtClean="0"/>
              <a:t> function taking two C-String arguments and returns an integer indicating how the relate to one another:</a:t>
            </a:r>
            <a:br>
              <a:rPr lang="en-US" dirty="0" smtClean="0"/>
            </a:br>
            <a:r>
              <a:rPr lang="en-US" dirty="0" smtClean="0"/>
              <a:t>	</a:t>
            </a:r>
            <a:r>
              <a:rPr lang="en-US" dirty="0" err="1" smtClean="0"/>
              <a:t>strcmp</a:t>
            </a:r>
            <a:r>
              <a:rPr lang="en-US" dirty="0" smtClean="0"/>
              <a:t>(string1, string2);      //names of arrays are their addresses</a:t>
            </a:r>
          </a:p>
          <a:p>
            <a:pPr lvl="1"/>
            <a:r>
              <a:rPr lang="en-US" dirty="0" smtClean="0"/>
              <a:t>returns zero if the two strings are equal character by character</a:t>
            </a:r>
          </a:p>
          <a:p>
            <a:pPr lvl="1"/>
            <a:r>
              <a:rPr lang="en-US" dirty="0" smtClean="0"/>
              <a:t>returns a negative </a:t>
            </a:r>
            <a:r>
              <a:rPr lang="en-US" dirty="0" err="1" smtClean="0"/>
              <a:t>int</a:t>
            </a:r>
            <a:r>
              <a:rPr lang="en-US" dirty="0" smtClean="0"/>
              <a:t> if string1 comes before string2 in alphabetical order</a:t>
            </a:r>
          </a:p>
          <a:p>
            <a:pPr lvl="1"/>
            <a:r>
              <a:rPr lang="en-US" dirty="0" smtClean="0"/>
              <a:t>returns a positive </a:t>
            </a:r>
            <a:r>
              <a:rPr lang="en-US" dirty="0" err="1" smtClean="0"/>
              <a:t>int</a:t>
            </a:r>
            <a:r>
              <a:rPr lang="en-US" dirty="0" smtClean="0"/>
              <a:t> if string1 comes after string2 in alphabetical order</a:t>
            </a:r>
          </a:p>
          <a:p>
            <a:r>
              <a:rPr lang="en-US" dirty="0" smtClean="0"/>
              <a:t>Case sensitive</a:t>
            </a:r>
            <a:endParaRPr lang="en-US" dirty="0"/>
          </a:p>
        </p:txBody>
      </p:sp>
    </p:spTree>
    <p:extLst>
      <p:ext uri="{BB962C8B-B14F-4D97-AF65-F5344CB8AC3E}">
        <p14:creationId xmlns:p14="http://schemas.microsoft.com/office/powerpoint/2010/main" val="766649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Characters, C-Strings, and More About the </a:t>
            </a:r>
            <a:r>
              <a:rPr lang="en-US" i="1" dirty="0" smtClean="0"/>
              <a:t>string</a:t>
            </a:r>
            <a:r>
              <a:rPr lang="en-US" dirty="0" smtClean="0"/>
              <a:t> Class</a:t>
            </a:r>
            <a:endParaRPr lang="en-US" dirty="0"/>
          </a:p>
        </p:txBody>
      </p:sp>
      <p:sp>
        <p:nvSpPr>
          <p:cNvPr id="3" name="Content Placeholder 2"/>
          <p:cNvSpPr>
            <a:spLocks noGrp="1"/>
          </p:cNvSpPr>
          <p:nvPr>
            <p:ph idx="1"/>
          </p:nvPr>
        </p:nvSpPr>
        <p:spPr/>
        <p:txBody>
          <a:bodyPr>
            <a:normAutofit/>
          </a:bodyPr>
          <a:lstStyle/>
          <a:p>
            <a:r>
              <a:rPr lang="en-US" dirty="0" smtClean="0">
                <a:hlinkClick r:id="rId2" action="ppaction://hlinksldjump"/>
              </a:rPr>
              <a:t>10.1 Character Testing</a:t>
            </a:r>
            <a:endParaRPr lang="en-US" dirty="0" smtClean="0"/>
          </a:p>
          <a:p>
            <a:r>
              <a:rPr lang="en-US" dirty="0" smtClean="0">
                <a:hlinkClick r:id="rId3" action="ppaction://hlinksldjump"/>
              </a:rPr>
              <a:t>10.2 Character Case Conversion</a:t>
            </a:r>
            <a:endParaRPr lang="en-US" dirty="0" smtClean="0"/>
          </a:p>
          <a:p>
            <a:r>
              <a:rPr lang="en-US" dirty="0" smtClean="0">
                <a:hlinkClick r:id="rId4" action="ppaction://hlinksldjump"/>
              </a:rPr>
              <a:t>10.3 C-Strings</a:t>
            </a:r>
            <a:endParaRPr lang="en-US" dirty="0" smtClean="0"/>
          </a:p>
          <a:p>
            <a:r>
              <a:rPr lang="en-US" dirty="0" smtClean="0">
                <a:hlinkClick r:id="rId5" action="ppaction://hlinksldjump"/>
              </a:rPr>
              <a:t>10.4 Library Functions for Working with C-Strings</a:t>
            </a:r>
            <a:endParaRPr lang="en-US" dirty="0" smtClean="0"/>
          </a:p>
          <a:p>
            <a:r>
              <a:rPr lang="en-US" dirty="0" smtClean="0">
                <a:hlinkClick r:id="rId6" action="ppaction://hlinksldjump"/>
              </a:rPr>
              <a:t>10.5 C-String/Numeric Conversion Functions</a:t>
            </a:r>
            <a:endParaRPr lang="en-US" dirty="0" smtClean="0"/>
          </a:p>
          <a:p>
            <a:r>
              <a:rPr lang="en-US" dirty="0" smtClean="0">
                <a:hlinkClick r:id="rId7" action="ppaction://hlinksldjump"/>
              </a:rPr>
              <a:t>10.7 More About C++ </a:t>
            </a:r>
            <a:r>
              <a:rPr lang="en-US" i="1" dirty="0" smtClean="0">
                <a:hlinkClick r:id="rId7" action="ppaction://hlinksldjump"/>
              </a:rPr>
              <a:t>string</a:t>
            </a:r>
            <a:r>
              <a:rPr lang="en-US" dirty="0" smtClean="0">
                <a:hlinkClick r:id="rId7" action="ppaction://hlinksldjump"/>
              </a:rPr>
              <a:t> Class</a:t>
            </a:r>
            <a:endParaRPr lang="en-US" dirty="0" smtClean="0"/>
          </a:p>
        </p:txBody>
      </p:sp>
    </p:spTree>
    <p:extLst>
      <p:ext uri="{BB962C8B-B14F-4D97-AF65-F5344CB8AC3E}">
        <p14:creationId xmlns:p14="http://schemas.microsoft.com/office/powerpoint/2010/main" val="4014728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041" y="0"/>
            <a:ext cx="7559999" cy="6858000"/>
          </a:xfrm>
        </p:spPr>
      </p:pic>
    </p:spTree>
    <p:extLst>
      <p:ext uri="{BB962C8B-B14F-4D97-AF65-F5344CB8AC3E}">
        <p14:creationId xmlns:p14="http://schemas.microsoft.com/office/powerpoint/2010/main" val="219452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with </a:t>
            </a:r>
            <a:r>
              <a:rPr lang="en-US" dirty="0" err="1" smtClean="0"/>
              <a:t>strcmp</a:t>
            </a:r>
            <a:endParaRPr lang="en-US" dirty="0"/>
          </a:p>
        </p:txBody>
      </p:sp>
      <p:sp>
        <p:nvSpPr>
          <p:cNvPr id="3" name="Content Placeholder 2"/>
          <p:cNvSpPr>
            <a:spLocks noGrp="1"/>
          </p:cNvSpPr>
          <p:nvPr>
            <p:ph idx="1"/>
          </p:nvPr>
        </p:nvSpPr>
        <p:spPr/>
        <p:txBody>
          <a:bodyPr>
            <a:normAutofit lnSpcReduction="10000"/>
          </a:bodyPr>
          <a:lstStyle/>
          <a:p>
            <a:r>
              <a:rPr lang="en-US" dirty="0" smtClean="0"/>
              <a:t>Since 0 is considered logically false, we can use the negation operator to evaluate that to true</a:t>
            </a:r>
          </a:p>
          <a:p>
            <a:r>
              <a:rPr lang="en-US" dirty="0" smtClean="0"/>
              <a:t>These two statements perform the same operation</a:t>
            </a:r>
          </a:p>
          <a:p>
            <a:pPr lvl="1"/>
            <a:r>
              <a:rPr lang="en-US" dirty="0" smtClean="0"/>
              <a:t>if(</a:t>
            </a:r>
            <a:r>
              <a:rPr lang="en-US" dirty="0" err="1" smtClean="0"/>
              <a:t>strcmp</a:t>
            </a:r>
            <a:r>
              <a:rPr lang="en-US" dirty="0" smtClean="0"/>
              <a:t>(</a:t>
            </a:r>
            <a:r>
              <a:rPr lang="en-US" dirty="0" err="1" smtClean="0"/>
              <a:t>firststring</a:t>
            </a:r>
            <a:r>
              <a:rPr lang="en-US" dirty="0" smtClean="0"/>
              <a:t>, </a:t>
            </a:r>
            <a:r>
              <a:rPr lang="en-US" dirty="0" err="1" smtClean="0"/>
              <a:t>secondstring</a:t>
            </a:r>
            <a:r>
              <a:rPr lang="en-US" dirty="0" smtClean="0"/>
              <a:t>) == 0)</a:t>
            </a:r>
          </a:p>
          <a:p>
            <a:pPr lvl="1"/>
            <a:r>
              <a:rPr lang="en-US" dirty="0" smtClean="0"/>
              <a:t>if(!</a:t>
            </a:r>
            <a:r>
              <a:rPr lang="en-US" dirty="0" err="1" smtClean="0"/>
              <a:t>strcmp</a:t>
            </a:r>
            <a:r>
              <a:rPr lang="en-US" dirty="0" smtClean="0"/>
              <a:t>(</a:t>
            </a:r>
            <a:r>
              <a:rPr lang="en-US" dirty="0" err="1" smtClean="0"/>
              <a:t>firststring</a:t>
            </a:r>
            <a:r>
              <a:rPr lang="en-US" dirty="0" smtClean="0"/>
              <a:t>, </a:t>
            </a:r>
            <a:r>
              <a:rPr lang="en-US" dirty="0" err="1" smtClean="0"/>
              <a:t>secondstring</a:t>
            </a:r>
            <a:r>
              <a:rPr lang="en-US" dirty="0" smtClean="0"/>
              <a:t>))</a:t>
            </a:r>
          </a:p>
          <a:p>
            <a:r>
              <a:rPr lang="en-US" dirty="0" smtClean="0"/>
              <a:t>if(</a:t>
            </a:r>
            <a:r>
              <a:rPr lang="en-US" dirty="0" err="1" smtClean="0"/>
              <a:t>strcmp</a:t>
            </a:r>
            <a:r>
              <a:rPr lang="en-US" dirty="0" smtClean="0"/>
              <a:t>(</a:t>
            </a:r>
            <a:r>
              <a:rPr lang="en-US" dirty="0" err="1" smtClean="0"/>
              <a:t>firststring</a:t>
            </a:r>
            <a:r>
              <a:rPr lang="en-US" dirty="0" smtClean="0"/>
              <a:t>, </a:t>
            </a:r>
            <a:r>
              <a:rPr lang="en-US" dirty="0" err="1" smtClean="0"/>
              <a:t>secondstring</a:t>
            </a:r>
            <a:r>
              <a:rPr lang="en-US" dirty="0" smtClean="0"/>
              <a:t>))</a:t>
            </a:r>
            <a:r>
              <a:rPr lang="en-US" dirty="0"/>
              <a:t/>
            </a:r>
            <a:br>
              <a:rPr lang="en-US" dirty="0"/>
            </a:br>
            <a:r>
              <a:rPr lang="en-US" dirty="0" smtClean="0"/>
              <a:t>	blah </a:t>
            </a:r>
            <a:r>
              <a:rPr lang="en-US" dirty="0" err="1" smtClean="0"/>
              <a:t>blah</a:t>
            </a:r>
            <a:r>
              <a:rPr lang="en-US" dirty="0" smtClean="0"/>
              <a:t/>
            </a:r>
            <a:br>
              <a:rPr lang="en-US" dirty="0" smtClean="0"/>
            </a:br>
            <a:r>
              <a:rPr lang="en-US" dirty="0" smtClean="0"/>
              <a:t>else</a:t>
            </a:r>
            <a:br>
              <a:rPr lang="en-US" dirty="0" smtClean="0"/>
            </a:br>
            <a:r>
              <a:rPr lang="en-US" dirty="0" smtClean="0"/>
              <a:t>	blah </a:t>
            </a:r>
            <a:r>
              <a:rPr lang="en-US" dirty="0" err="1" smtClean="0"/>
              <a:t>blah</a:t>
            </a:r>
            <a:endParaRPr lang="en-US" dirty="0" smtClean="0"/>
          </a:p>
          <a:p>
            <a:pPr lvl="1"/>
            <a:r>
              <a:rPr lang="en-US" dirty="0" smtClean="0"/>
              <a:t>This will execute the else if the strings are equal since returning zero makes the condition false</a:t>
            </a:r>
          </a:p>
        </p:txBody>
      </p:sp>
    </p:spTree>
    <p:extLst>
      <p:ext uri="{BB962C8B-B14F-4D97-AF65-F5344CB8AC3E}">
        <p14:creationId xmlns:p14="http://schemas.microsoft.com/office/powerpoint/2010/main" val="17103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Strings</a:t>
            </a:r>
            <a:endParaRPr lang="en-US" dirty="0"/>
          </a:p>
        </p:txBody>
      </p:sp>
      <p:sp>
        <p:nvSpPr>
          <p:cNvPr id="3" name="Content Placeholder 2"/>
          <p:cNvSpPr>
            <a:spLocks noGrp="1"/>
          </p:cNvSpPr>
          <p:nvPr>
            <p:ph idx="1"/>
          </p:nvPr>
        </p:nvSpPr>
        <p:spPr/>
        <p:txBody>
          <a:bodyPr/>
          <a:lstStyle/>
          <a:p>
            <a:r>
              <a:rPr lang="en-US" dirty="0" smtClean="0"/>
              <a:t>We can use </a:t>
            </a:r>
            <a:r>
              <a:rPr lang="en-US" dirty="0" err="1" smtClean="0"/>
              <a:t>strcmp</a:t>
            </a:r>
            <a:r>
              <a:rPr lang="en-US" dirty="0" smtClean="0"/>
              <a:t> to sort two strings alphabetically based off of the integer value that is returned by the function</a:t>
            </a:r>
            <a:endParaRPr lang="en-US" dirty="0"/>
          </a:p>
        </p:txBody>
      </p:sp>
    </p:spTree>
    <p:extLst>
      <p:ext uri="{BB962C8B-B14F-4D97-AF65-F5344CB8AC3E}">
        <p14:creationId xmlns:p14="http://schemas.microsoft.com/office/powerpoint/2010/main" val="1651636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10.5 C-String/Numeric Conversion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8603985"/>
              </p:ext>
            </p:extLst>
          </p:nvPr>
        </p:nvGraphicFramePr>
        <p:xfrm>
          <a:off x="838200" y="2167448"/>
          <a:ext cx="10515600" cy="3590801"/>
        </p:xfrm>
        <a:graphic>
          <a:graphicData uri="http://schemas.openxmlformats.org/drawingml/2006/table">
            <a:tbl>
              <a:tblPr firstRow="1" bandRow="1">
                <a:tableStyleId>{5C22544A-7EE6-4342-B048-85BDC9FD1C3A}</a:tableStyleId>
              </a:tblPr>
              <a:tblGrid>
                <a:gridCol w="1521941">
                  <a:extLst>
                    <a:ext uri="{9D8B030D-6E8A-4147-A177-3AD203B41FA5}">
                      <a16:colId xmlns:a16="http://schemas.microsoft.com/office/drawing/2014/main" val="20000"/>
                    </a:ext>
                  </a:extLst>
                </a:gridCol>
                <a:gridCol w="8993659">
                  <a:extLst>
                    <a:ext uri="{9D8B030D-6E8A-4147-A177-3AD203B41FA5}">
                      <a16:colId xmlns:a16="http://schemas.microsoft.com/office/drawing/2014/main" val="20001"/>
                    </a:ext>
                  </a:extLst>
                </a:gridCol>
              </a:tblGrid>
              <a:tr h="427616">
                <a:tc>
                  <a:txBody>
                    <a:bodyPr/>
                    <a:lstStyle/>
                    <a:p>
                      <a:r>
                        <a:rPr lang="en-US" dirty="0" smtClean="0"/>
                        <a:t>Functions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1054395">
                <a:tc>
                  <a:txBody>
                    <a:bodyPr/>
                    <a:lstStyle/>
                    <a:p>
                      <a:r>
                        <a:rPr lang="en-US" dirty="0" err="1" smtClean="0"/>
                        <a:t>atoi</a:t>
                      </a:r>
                      <a:endParaRPr lang="en-US" dirty="0"/>
                    </a:p>
                  </a:txBody>
                  <a:tcPr/>
                </a:tc>
                <a:tc>
                  <a:txBody>
                    <a:bodyPr/>
                    <a:lstStyle/>
                    <a:p>
                      <a:r>
                        <a:rPr lang="en-US" dirty="0" smtClean="0"/>
                        <a:t>Accepts a C-string as an argument. Function</a:t>
                      </a:r>
                      <a:r>
                        <a:rPr lang="en-US" baseline="0" dirty="0" smtClean="0"/>
                        <a:t> converts the C-string to an integer and returns that value</a:t>
                      </a:r>
                      <a:br>
                        <a:rPr lang="en-US" baseline="0" dirty="0" smtClean="0"/>
                      </a:br>
                      <a:r>
                        <a:rPr lang="en-US" baseline="0" dirty="0" err="1" smtClean="0"/>
                        <a:t>int</a:t>
                      </a:r>
                      <a:r>
                        <a:rPr lang="en-US" baseline="0" dirty="0" smtClean="0"/>
                        <a:t> </a:t>
                      </a:r>
                      <a:r>
                        <a:rPr lang="en-US" baseline="0" dirty="0" err="1" smtClean="0"/>
                        <a:t>num</a:t>
                      </a:r>
                      <a:r>
                        <a:rPr lang="en-US" baseline="0" dirty="0" smtClean="0"/>
                        <a:t> = </a:t>
                      </a:r>
                      <a:r>
                        <a:rPr lang="en-US" baseline="0" dirty="0" err="1" smtClean="0"/>
                        <a:t>atoi</a:t>
                      </a:r>
                      <a:r>
                        <a:rPr lang="en-US" baseline="0" dirty="0" smtClean="0"/>
                        <a:t>(“4569”);</a:t>
                      </a:r>
                      <a:endParaRPr lang="en-US" dirty="0"/>
                    </a:p>
                  </a:txBody>
                  <a:tcPr/>
                </a:tc>
                <a:extLst>
                  <a:ext uri="{0D108BD9-81ED-4DB2-BD59-A6C34878D82A}">
                    <a16:rowId xmlns:a16="http://schemas.microsoft.com/office/drawing/2014/main" val="10001"/>
                  </a:ext>
                </a:extLst>
              </a:tr>
              <a:tr h="1054395">
                <a:tc>
                  <a:txBody>
                    <a:bodyPr/>
                    <a:lstStyle/>
                    <a:p>
                      <a:r>
                        <a:rPr lang="en-US" dirty="0" err="1" smtClean="0"/>
                        <a:t>atol</a:t>
                      </a:r>
                      <a:endParaRPr lang="en-US" dirty="0"/>
                    </a:p>
                  </a:txBody>
                  <a:tcPr/>
                </a:tc>
                <a:tc>
                  <a:txBody>
                    <a:bodyPr/>
                    <a:lstStyle/>
                    <a:p>
                      <a:r>
                        <a:rPr lang="en-US" dirty="0" smtClean="0"/>
                        <a:t>Accepts a C-string as an argument. Function converts</a:t>
                      </a:r>
                      <a:r>
                        <a:rPr lang="en-US" baseline="0" dirty="0" smtClean="0"/>
                        <a:t> the C-string to a long integer and returns that value.</a:t>
                      </a:r>
                      <a:br>
                        <a:rPr lang="en-US" baseline="0" dirty="0" smtClean="0"/>
                      </a:br>
                      <a:r>
                        <a:rPr lang="en-US" baseline="0" dirty="0" smtClean="0"/>
                        <a:t>long </a:t>
                      </a:r>
                      <a:r>
                        <a:rPr lang="en-US" baseline="0" dirty="0" err="1" smtClean="0"/>
                        <a:t>lnum</a:t>
                      </a:r>
                      <a:r>
                        <a:rPr lang="en-US" baseline="0" dirty="0" smtClean="0"/>
                        <a:t> = </a:t>
                      </a:r>
                      <a:r>
                        <a:rPr lang="en-US" baseline="0" dirty="0" err="1" smtClean="0"/>
                        <a:t>atol</a:t>
                      </a:r>
                      <a:r>
                        <a:rPr lang="en-US" baseline="0" dirty="0" smtClean="0"/>
                        <a:t>(“500000000”);</a:t>
                      </a:r>
                      <a:endParaRPr lang="en-US" dirty="0"/>
                    </a:p>
                  </a:txBody>
                  <a:tcPr/>
                </a:tc>
                <a:extLst>
                  <a:ext uri="{0D108BD9-81ED-4DB2-BD59-A6C34878D82A}">
                    <a16:rowId xmlns:a16="http://schemas.microsoft.com/office/drawing/2014/main" val="10002"/>
                  </a:ext>
                </a:extLst>
              </a:tr>
              <a:tr h="1054395">
                <a:tc>
                  <a:txBody>
                    <a:bodyPr/>
                    <a:lstStyle/>
                    <a:p>
                      <a:r>
                        <a:rPr lang="en-US" dirty="0" err="1" smtClean="0"/>
                        <a:t>atof</a:t>
                      </a:r>
                      <a:endParaRPr lang="en-US" dirty="0"/>
                    </a:p>
                  </a:txBody>
                  <a:tcPr/>
                </a:tc>
                <a:tc>
                  <a:txBody>
                    <a:bodyPr/>
                    <a:lstStyle/>
                    <a:p>
                      <a:r>
                        <a:rPr lang="en-US" dirty="0" smtClean="0"/>
                        <a:t>Accepts a C-string as an argument. Function</a:t>
                      </a:r>
                      <a:r>
                        <a:rPr lang="en-US" baseline="0" dirty="0" smtClean="0"/>
                        <a:t> converts the C-string to a double and returns that value</a:t>
                      </a:r>
                      <a:br>
                        <a:rPr lang="en-US" baseline="0" dirty="0" smtClean="0"/>
                      </a:br>
                      <a:r>
                        <a:rPr lang="en-US" baseline="0" dirty="0" smtClean="0"/>
                        <a:t>double </a:t>
                      </a:r>
                      <a:r>
                        <a:rPr lang="en-US" baseline="0" dirty="0" err="1" smtClean="0"/>
                        <a:t>fnum</a:t>
                      </a:r>
                      <a:r>
                        <a:rPr lang="en-US" baseline="0" dirty="0" smtClean="0"/>
                        <a:t> = </a:t>
                      </a:r>
                      <a:r>
                        <a:rPr lang="en-US" baseline="0" dirty="0" err="1" smtClean="0"/>
                        <a:t>atof</a:t>
                      </a:r>
                      <a:r>
                        <a:rPr lang="en-US" baseline="0" dirty="0" smtClean="0"/>
                        <a:t>(“34.98”);</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838200" y="5758249"/>
            <a:ext cx="10515600" cy="646331"/>
          </a:xfrm>
          <a:prstGeom prst="rect">
            <a:avLst/>
          </a:prstGeom>
          <a:noFill/>
        </p:spPr>
        <p:txBody>
          <a:bodyPr wrap="square" rtlCol="0">
            <a:spAutoFit/>
          </a:bodyPr>
          <a:lstStyle/>
          <a:p>
            <a:r>
              <a:rPr lang="en-US" dirty="0" smtClean="0"/>
              <a:t>Passing an incorrect value as an argument can give unknown results.  </a:t>
            </a:r>
            <a:r>
              <a:rPr lang="en-US" dirty="0" err="1" smtClean="0"/>
              <a:t>atoi</a:t>
            </a:r>
            <a:r>
              <a:rPr lang="en-US" dirty="0" smtClean="0"/>
              <a:t>(“123x4”)  may return 123 or may return 0 or who knows</a:t>
            </a:r>
            <a:endParaRPr lang="en-US" dirty="0"/>
          </a:p>
        </p:txBody>
      </p:sp>
      <p:sp>
        <p:nvSpPr>
          <p:cNvPr id="6" name="TextBox 5"/>
          <p:cNvSpPr txBox="1"/>
          <p:nvPr/>
        </p:nvSpPr>
        <p:spPr>
          <a:xfrm>
            <a:off x="838201" y="1521117"/>
            <a:ext cx="10515599" cy="830997"/>
          </a:xfrm>
          <a:prstGeom prst="rect">
            <a:avLst/>
          </a:prstGeom>
          <a:noFill/>
        </p:spPr>
        <p:txBody>
          <a:bodyPr wrap="square" rtlCol="0">
            <a:spAutoFit/>
          </a:bodyPr>
          <a:lstStyle/>
          <a:p>
            <a:r>
              <a:rPr lang="en-US" sz="2800" dirty="0" smtClean="0"/>
              <a:t>Require the header file </a:t>
            </a:r>
            <a:r>
              <a:rPr lang="en-US" sz="2800" dirty="0" err="1" smtClean="0"/>
              <a:t>cstdlib</a:t>
            </a:r>
            <a:endParaRPr lang="en-US" sz="2800" dirty="0" smtClean="0"/>
          </a:p>
          <a:p>
            <a:endParaRPr lang="en-US" sz="2000" dirty="0"/>
          </a:p>
        </p:txBody>
      </p:sp>
    </p:spTree>
    <p:extLst>
      <p:ext uri="{BB962C8B-B14F-4D97-AF65-F5344CB8AC3E}">
        <p14:creationId xmlns:p14="http://schemas.microsoft.com/office/powerpoint/2010/main" val="4172672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err="1" smtClean="0"/>
              <a:t>to_string</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The </a:t>
            </a:r>
            <a:r>
              <a:rPr lang="en-US" i="1" dirty="0" err="1" smtClean="0"/>
              <a:t>to_string</a:t>
            </a:r>
            <a:r>
              <a:rPr lang="en-US" i="1" dirty="0" smtClean="0"/>
              <a:t>()</a:t>
            </a:r>
            <a:r>
              <a:rPr lang="en-US" dirty="0" smtClean="0"/>
              <a:t> function converts numeric values into a string object</a:t>
            </a:r>
          </a:p>
          <a:p>
            <a:pPr lvl="1"/>
            <a:r>
              <a:rPr lang="en-US" dirty="0" smtClean="0"/>
              <a:t>aka we transfer numbers that we can mathematically manipulate into text that is read-only</a:t>
            </a:r>
          </a:p>
          <a:p>
            <a:r>
              <a:rPr lang="en-US" dirty="0" err="1" smtClean="0"/>
              <a:t>int</a:t>
            </a:r>
            <a:r>
              <a:rPr lang="en-US" dirty="0" smtClean="0"/>
              <a:t> number = 99;</a:t>
            </a:r>
            <a:br>
              <a:rPr lang="en-US" dirty="0" smtClean="0"/>
            </a:br>
            <a:r>
              <a:rPr lang="en-US" dirty="0" smtClean="0"/>
              <a:t>string output = </a:t>
            </a:r>
            <a:r>
              <a:rPr lang="en-US" dirty="0" err="1" smtClean="0"/>
              <a:t>to_string</a:t>
            </a:r>
            <a:r>
              <a:rPr lang="en-US" dirty="0" smtClean="0"/>
              <a:t>(number);</a:t>
            </a:r>
            <a:endParaRPr lang="en-US" dirty="0"/>
          </a:p>
        </p:txBody>
      </p:sp>
    </p:spTree>
    <p:extLst>
      <p:ext uri="{BB962C8B-B14F-4D97-AF65-F5344CB8AC3E}">
        <p14:creationId xmlns:p14="http://schemas.microsoft.com/office/powerpoint/2010/main" val="3852967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727" y="1"/>
            <a:ext cx="6184546" cy="6857999"/>
          </a:xfrm>
        </p:spPr>
      </p:pic>
    </p:spTree>
    <p:extLst>
      <p:ext uri="{BB962C8B-B14F-4D97-AF65-F5344CB8AC3E}">
        <p14:creationId xmlns:p14="http://schemas.microsoft.com/office/powerpoint/2010/main" val="1108985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3369" y="0"/>
            <a:ext cx="7305261" cy="6858000"/>
          </a:xfrm>
        </p:spPr>
      </p:pic>
    </p:spTree>
    <p:extLst>
      <p:ext uri="{BB962C8B-B14F-4D97-AF65-F5344CB8AC3E}">
        <p14:creationId xmlns:p14="http://schemas.microsoft.com/office/powerpoint/2010/main" val="3358901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Lets make our own C-String handling functions</a:t>
            </a:r>
          </a:p>
          <a:p>
            <a:r>
              <a:rPr lang="en-US" dirty="0" smtClean="0"/>
              <a:t>Create a project in Visual Studio </a:t>
            </a:r>
          </a:p>
          <a:p>
            <a:pPr lvl="1"/>
            <a:r>
              <a:rPr lang="en-US" dirty="0" smtClean="0"/>
              <a:t>Have a function that compares two C-Strings (similar to </a:t>
            </a:r>
            <a:r>
              <a:rPr lang="en-US" dirty="0" err="1" smtClean="0"/>
              <a:t>strcmp</a:t>
            </a:r>
            <a:r>
              <a:rPr lang="en-US" dirty="0" smtClean="0"/>
              <a:t>)</a:t>
            </a:r>
          </a:p>
          <a:p>
            <a:pPr lvl="1"/>
            <a:r>
              <a:rPr lang="en-US" dirty="0" smtClean="0"/>
              <a:t>Have a function that copies one string to another string (</a:t>
            </a:r>
            <a:r>
              <a:rPr lang="en-US" dirty="0" err="1" smtClean="0"/>
              <a:t>strcpy</a:t>
            </a:r>
            <a:r>
              <a:rPr lang="en-US" dirty="0" smtClean="0"/>
              <a:t>)</a:t>
            </a:r>
          </a:p>
          <a:p>
            <a:pPr lvl="1"/>
            <a:r>
              <a:rPr lang="en-US" dirty="0" smtClean="0"/>
              <a:t>Have a function that returns a persons first name only</a:t>
            </a:r>
          </a:p>
          <a:p>
            <a:pPr lvl="2"/>
            <a:r>
              <a:rPr lang="en-US" dirty="0" smtClean="0"/>
              <a:t>I enter Bobby Loneker to the system, this function should cut my last name off</a:t>
            </a:r>
          </a:p>
          <a:p>
            <a:pPr lvl="1"/>
            <a:r>
              <a:rPr lang="en-US" dirty="0" smtClean="0"/>
              <a:t>Have a function that returns a C-string backwards</a:t>
            </a:r>
          </a:p>
          <a:p>
            <a:pPr lvl="2"/>
            <a:r>
              <a:rPr lang="en-US" dirty="0" smtClean="0"/>
              <a:t>I enter Bobby to the system it returns: </a:t>
            </a:r>
            <a:r>
              <a:rPr lang="en-US" dirty="0" err="1" smtClean="0"/>
              <a:t>ybboB</a:t>
            </a:r>
            <a:endParaRPr lang="en-US" dirty="0" smtClean="0"/>
          </a:p>
          <a:p>
            <a:pPr lvl="1"/>
            <a:endParaRPr lang="en-US" dirty="0"/>
          </a:p>
        </p:txBody>
      </p:sp>
    </p:spTree>
    <p:extLst>
      <p:ext uri="{BB962C8B-B14F-4D97-AF65-F5344CB8AC3E}">
        <p14:creationId xmlns:p14="http://schemas.microsoft.com/office/powerpoint/2010/main" val="3673859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10.7 More About the C++ </a:t>
            </a:r>
            <a:r>
              <a:rPr lang="en-US" i="1" dirty="0" smtClean="0"/>
              <a:t>string</a:t>
            </a:r>
            <a:r>
              <a:rPr lang="en-US" dirty="0" smtClean="0"/>
              <a:t>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have used strings significantly at this point, we can obtain them much like normal variables with </a:t>
            </a:r>
            <a:r>
              <a:rPr lang="en-US" dirty="0" err="1" smtClean="0"/>
              <a:t>cin</a:t>
            </a:r>
            <a:r>
              <a:rPr lang="en-US" dirty="0" smtClean="0"/>
              <a:t> and output them with </a:t>
            </a:r>
            <a:r>
              <a:rPr lang="en-US" dirty="0" err="1" smtClean="0"/>
              <a:t>cout</a:t>
            </a:r>
            <a:endParaRPr lang="en-US" dirty="0" smtClean="0"/>
          </a:p>
          <a:p>
            <a:r>
              <a:rPr lang="en-US" i="1" dirty="0" smtClean="0"/>
              <a:t>string</a:t>
            </a:r>
            <a:r>
              <a:rPr lang="en-US" dirty="0" smtClean="0"/>
              <a:t> is not a data type, but a class, that is why a string is an object of the string class…this allows more powerful member functions to be used</a:t>
            </a:r>
            <a:endParaRPr lang="en-US" i="1" dirty="0" smtClean="0"/>
          </a:p>
          <a:p>
            <a:r>
              <a:rPr lang="en-US" dirty="0" smtClean="0"/>
              <a:t>We can read a line of text to a string using the </a:t>
            </a:r>
            <a:r>
              <a:rPr lang="en-US" dirty="0" err="1" smtClean="0"/>
              <a:t>getline</a:t>
            </a:r>
            <a:r>
              <a:rPr lang="en-US" dirty="0" smtClean="0"/>
              <a:t> function (takes into account the blank spaces)</a:t>
            </a:r>
          </a:p>
          <a:p>
            <a:pPr lvl="1"/>
            <a:r>
              <a:rPr lang="en-US" dirty="0" smtClean="0"/>
              <a:t>string name;</a:t>
            </a:r>
            <a:br>
              <a:rPr lang="en-US" dirty="0" smtClean="0"/>
            </a:br>
            <a:r>
              <a:rPr lang="en-US" dirty="0" err="1" smtClean="0"/>
              <a:t>cout</a:t>
            </a:r>
            <a:r>
              <a:rPr lang="en-US" dirty="0" smtClean="0"/>
              <a:t> &lt;&lt; “What is your name? “;</a:t>
            </a:r>
            <a:br>
              <a:rPr lang="en-US" dirty="0" smtClean="0"/>
            </a:br>
            <a:r>
              <a:rPr lang="en-US" dirty="0" err="1" smtClean="0"/>
              <a:t>getline</a:t>
            </a:r>
            <a:r>
              <a:rPr lang="en-US" dirty="0" smtClean="0"/>
              <a:t>(</a:t>
            </a:r>
            <a:r>
              <a:rPr lang="en-US" dirty="0" err="1" smtClean="0"/>
              <a:t>cin</a:t>
            </a:r>
            <a:r>
              <a:rPr lang="en-US" dirty="0" smtClean="0"/>
              <a:t>, name);</a:t>
            </a:r>
          </a:p>
          <a:p>
            <a:r>
              <a:rPr lang="en-US" i="1" dirty="0" smtClean="0"/>
              <a:t>string</a:t>
            </a:r>
            <a:r>
              <a:rPr lang="en-US" dirty="0" smtClean="0"/>
              <a:t> objects can be compared to one another and other C-Strings via relational operators much like numeric values</a:t>
            </a:r>
          </a:p>
          <a:p>
            <a:r>
              <a:rPr lang="en-US" dirty="0" smtClean="0"/>
              <a:t>similar to C-Strings, string objects can be sorted</a:t>
            </a:r>
            <a:endParaRPr lang="en-US" dirty="0"/>
          </a:p>
        </p:txBody>
      </p:sp>
    </p:spTree>
    <p:extLst>
      <p:ext uri="{BB962C8B-B14F-4D97-AF65-F5344CB8AC3E}">
        <p14:creationId xmlns:p14="http://schemas.microsoft.com/office/powerpoint/2010/main" val="3826793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Define </a:t>
            </a:r>
            <a:r>
              <a:rPr lang="en-US" i="1" dirty="0" smtClean="0"/>
              <a:t>string</a:t>
            </a:r>
            <a:r>
              <a:rPr lang="en-US" dirty="0" smtClean="0"/>
              <a:t> Objects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4987006"/>
              </p:ext>
            </p:extLst>
          </p:nvPr>
        </p:nvGraphicFramePr>
        <p:xfrm>
          <a:off x="838200" y="1760310"/>
          <a:ext cx="10515600" cy="36779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r>
                        <a:rPr lang="en-US" dirty="0" smtClean="0"/>
                        <a:t>Definition</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string address;</a:t>
                      </a:r>
                      <a:endParaRPr lang="en-US" dirty="0"/>
                    </a:p>
                  </a:txBody>
                  <a:tcPr/>
                </a:tc>
                <a:tc>
                  <a:txBody>
                    <a:bodyPr/>
                    <a:lstStyle/>
                    <a:p>
                      <a:r>
                        <a:rPr lang="en-US" dirty="0" smtClean="0"/>
                        <a:t>Defines an empty string object named address</a:t>
                      </a:r>
                    </a:p>
                  </a:txBody>
                  <a:tcPr/>
                </a:tc>
                <a:extLst>
                  <a:ext uri="{0D108BD9-81ED-4DB2-BD59-A6C34878D82A}">
                    <a16:rowId xmlns:a16="http://schemas.microsoft.com/office/drawing/2014/main" val="10001"/>
                  </a:ext>
                </a:extLst>
              </a:tr>
              <a:tr h="370840">
                <a:tc>
                  <a:txBody>
                    <a:bodyPr/>
                    <a:lstStyle/>
                    <a:p>
                      <a:r>
                        <a:rPr lang="en-US" dirty="0" smtClean="0"/>
                        <a:t>string name(“William Smith”);</a:t>
                      </a:r>
                      <a:endParaRPr lang="en-US" dirty="0"/>
                    </a:p>
                  </a:txBody>
                  <a:tcPr/>
                </a:tc>
                <a:tc>
                  <a:txBody>
                    <a:bodyPr/>
                    <a:lstStyle/>
                    <a:p>
                      <a:r>
                        <a:rPr lang="en-US" dirty="0" smtClean="0"/>
                        <a:t>Defines a string object named </a:t>
                      </a:r>
                      <a:r>
                        <a:rPr lang="en-US" i="1" dirty="0" smtClean="0"/>
                        <a:t>name</a:t>
                      </a:r>
                      <a:r>
                        <a:rPr lang="en-US" i="0" dirty="0" smtClean="0"/>
                        <a:t>, initialized</a:t>
                      </a:r>
                      <a:r>
                        <a:rPr lang="en-US" i="0" baseline="0" dirty="0" smtClean="0"/>
                        <a:t> with “William Smith”</a:t>
                      </a:r>
                      <a:endParaRPr lang="en-US" dirty="0"/>
                    </a:p>
                  </a:txBody>
                  <a:tcPr/>
                </a:tc>
                <a:extLst>
                  <a:ext uri="{0D108BD9-81ED-4DB2-BD59-A6C34878D82A}">
                    <a16:rowId xmlns:a16="http://schemas.microsoft.com/office/drawing/2014/main" val="10002"/>
                  </a:ext>
                </a:extLst>
              </a:tr>
              <a:tr h="370840">
                <a:tc>
                  <a:txBody>
                    <a:bodyPr/>
                    <a:lstStyle/>
                    <a:p>
                      <a:r>
                        <a:rPr lang="en-US" dirty="0" smtClean="0"/>
                        <a:t>string person1(person2);</a:t>
                      </a:r>
                      <a:endParaRPr lang="en-US" dirty="0"/>
                    </a:p>
                  </a:txBody>
                  <a:tcPr/>
                </a:tc>
                <a:tc>
                  <a:txBody>
                    <a:bodyPr/>
                    <a:lstStyle/>
                    <a:p>
                      <a:r>
                        <a:rPr lang="en-US" dirty="0" smtClean="0"/>
                        <a:t>Defines a string object named </a:t>
                      </a:r>
                      <a:r>
                        <a:rPr lang="en-US" i="1" dirty="0" smtClean="0"/>
                        <a:t>person1</a:t>
                      </a:r>
                      <a:r>
                        <a:rPr lang="en-US" dirty="0" smtClean="0"/>
                        <a:t>, which is a copy of </a:t>
                      </a:r>
                      <a:r>
                        <a:rPr lang="en-US" i="1" dirty="0" smtClean="0"/>
                        <a:t>person2</a:t>
                      </a:r>
                      <a:r>
                        <a:rPr lang="en-US" dirty="0" smtClean="0"/>
                        <a:t>.</a:t>
                      </a:r>
                      <a:r>
                        <a:rPr lang="en-US" baseline="0" dirty="0" smtClean="0"/>
                        <a:t> </a:t>
                      </a:r>
                      <a:r>
                        <a:rPr lang="en-US" i="1" baseline="0" dirty="0" smtClean="0"/>
                        <a:t>person2</a:t>
                      </a:r>
                      <a:r>
                        <a:rPr lang="en-US" baseline="0" dirty="0" smtClean="0"/>
                        <a:t> may be either a string object or character array</a:t>
                      </a:r>
                      <a:endParaRPr lang="en-US" dirty="0"/>
                    </a:p>
                  </a:txBody>
                  <a:tcPr/>
                </a:tc>
                <a:extLst>
                  <a:ext uri="{0D108BD9-81ED-4DB2-BD59-A6C34878D82A}">
                    <a16:rowId xmlns:a16="http://schemas.microsoft.com/office/drawing/2014/main" val="10003"/>
                  </a:ext>
                </a:extLst>
              </a:tr>
              <a:tr h="370840">
                <a:tc>
                  <a:txBody>
                    <a:bodyPr/>
                    <a:lstStyle/>
                    <a:p>
                      <a:r>
                        <a:rPr lang="en-US" dirty="0" smtClean="0"/>
                        <a:t>string set1(set2,</a:t>
                      </a:r>
                      <a:r>
                        <a:rPr lang="en-US" baseline="0" dirty="0" smtClean="0"/>
                        <a:t> 5);</a:t>
                      </a:r>
                      <a:endParaRPr lang="en-US" dirty="0"/>
                    </a:p>
                  </a:txBody>
                  <a:tcPr/>
                </a:tc>
                <a:tc>
                  <a:txBody>
                    <a:bodyPr/>
                    <a:lstStyle/>
                    <a:p>
                      <a:r>
                        <a:rPr lang="en-US" dirty="0" smtClean="0"/>
                        <a:t>Defines a string object named</a:t>
                      </a:r>
                      <a:r>
                        <a:rPr lang="en-US" baseline="0" dirty="0" smtClean="0"/>
                        <a:t> </a:t>
                      </a:r>
                      <a:r>
                        <a:rPr lang="en-US" i="1" baseline="0" dirty="0" smtClean="0"/>
                        <a:t>set1</a:t>
                      </a:r>
                      <a:r>
                        <a:rPr lang="en-US" i="0" baseline="0" dirty="0" smtClean="0"/>
                        <a:t>, which is initialized to the first five characters in the character array </a:t>
                      </a:r>
                      <a:r>
                        <a:rPr lang="en-US" i="1" baseline="0" dirty="0" smtClean="0"/>
                        <a:t>set2</a:t>
                      </a:r>
                      <a:endParaRPr lang="en-US" dirty="0"/>
                    </a:p>
                  </a:txBody>
                  <a:tcPr/>
                </a:tc>
                <a:extLst>
                  <a:ext uri="{0D108BD9-81ED-4DB2-BD59-A6C34878D82A}">
                    <a16:rowId xmlns:a16="http://schemas.microsoft.com/office/drawing/2014/main" val="10004"/>
                  </a:ext>
                </a:extLst>
              </a:tr>
              <a:tr h="370840">
                <a:tc>
                  <a:txBody>
                    <a:bodyPr/>
                    <a:lstStyle/>
                    <a:p>
                      <a:r>
                        <a:rPr lang="en-US" dirty="0" smtClean="0"/>
                        <a:t>string</a:t>
                      </a:r>
                      <a:r>
                        <a:rPr lang="en-US" baseline="0" dirty="0" smtClean="0"/>
                        <a:t> </a:t>
                      </a:r>
                      <a:r>
                        <a:rPr lang="en-US" baseline="0" dirty="0" err="1" smtClean="0"/>
                        <a:t>lineFull</a:t>
                      </a:r>
                      <a:r>
                        <a:rPr lang="en-US" baseline="0" dirty="0" smtClean="0"/>
                        <a:t>(‘z’, 10);</a:t>
                      </a:r>
                      <a:endParaRPr lang="en-US" dirty="0"/>
                    </a:p>
                  </a:txBody>
                  <a:tcPr/>
                </a:tc>
                <a:tc>
                  <a:txBody>
                    <a:bodyPr/>
                    <a:lstStyle/>
                    <a:p>
                      <a:r>
                        <a:rPr lang="en-US" dirty="0" smtClean="0"/>
                        <a:t>Defines a string object</a:t>
                      </a:r>
                      <a:r>
                        <a:rPr lang="en-US" baseline="0" dirty="0" smtClean="0"/>
                        <a:t> named </a:t>
                      </a:r>
                      <a:r>
                        <a:rPr lang="en-US" i="1" baseline="0" dirty="0" err="1" smtClean="0"/>
                        <a:t>lineFull</a:t>
                      </a:r>
                      <a:r>
                        <a:rPr lang="en-US" i="0" baseline="0" dirty="0" smtClean="0"/>
                        <a:t> initialized with 10 ‘z’ characters</a:t>
                      </a:r>
                      <a:endParaRPr lang="en-US" dirty="0"/>
                    </a:p>
                  </a:txBody>
                  <a:tcPr/>
                </a:tc>
                <a:extLst>
                  <a:ext uri="{0D108BD9-81ED-4DB2-BD59-A6C34878D82A}">
                    <a16:rowId xmlns:a16="http://schemas.microsoft.com/office/drawing/2014/main" val="10005"/>
                  </a:ext>
                </a:extLst>
              </a:tr>
              <a:tr h="370840">
                <a:tc>
                  <a:txBody>
                    <a:bodyPr/>
                    <a:lstStyle/>
                    <a:p>
                      <a:r>
                        <a:rPr lang="en-US" dirty="0" smtClean="0"/>
                        <a:t>string </a:t>
                      </a:r>
                      <a:r>
                        <a:rPr lang="en-US" dirty="0" err="1" smtClean="0"/>
                        <a:t>firstName</a:t>
                      </a:r>
                      <a:r>
                        <a:rPr lang="en-US" dirty="0" smtClean="0"/>
                        <a:t>(</a:t>
                      </a:r>
                      <a:r>
                        <a:rPr lang="en-US" dirty="0" err="1" smtClean="0"/>
                        <a:t>fullName</a:t>
                      </a:r>
                      <a:r>
                        <a:rPr lang="en-US" dirty="0" smtClean="0"/>
                        <a:t>, 0, 7);</a:t>
                      </a:r>
                      <a:endParaRPr lang="en-US" dirty="0"/>
                    </a:p>
                  </a:txBody>
                  <a:tcPr/>
                </a:tc>
                <a:tc>
                  <a:txBody>
                    <a:bodyPr/>
                    <a:lstStyle/>
                    <a:p>
                      <a:r>
                        <a:rPr lang="en-US" dirty="0" smtClean="0"/>
                        <a:t>Defines a string object named </a:t>
                      </a:r>
                      <a:r>
                        <a:rPr lang="en-US" dirty="0" err="1" smtClean="0"/>
                        <a:t>firstName</a:t>
                      </a:r>
                      <a:r>
                        <a:rPr lang="en-US" dirty="0" smtClean="0"/>
                        <a:t>, initialized</a:t>
                      </a:r>
                      <a:r>
                        <a:rPr lang="en-US" baseline="0" dirty="0" smtClean="0"/>
                        <a:t> with a substring of the string </a:t>
                      </a:r>
                      <a:r>
                        <a:rPr lang="en-US" baseline="0" dirty="0" err="1" smtClean="0"/>
                        <a:t>fullName</a:t>
                      </a:r>
                      <a:r>
                        <a:rPr lang="en-US" baseline="0" dirty="0" smtClean="0"/>
                        <a:t>. The substring is seven characters long, beginning at position 0.</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0658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10.1 Character Testing</a:t>
            </a:r>
            <a:endParaRPr lang="en-US" dirty="0"/>
          </a:p>
        </p:txBody>
      </p:sp>
      <p:sp>
        <p:nvSpPr>
          <p:cNvPr id="3" name="Content Placeholder 2"/>
          <p:cNvSpPr>
            <a:spLocks noGrp="1"/>
          </p:cNvSpPr>
          <p:nvPr>
            <p:ph idx="1"/>
          </p:nvPr>
        </p:nvSpPr>
        <p:spPr>
          <a:xfrm>
            <a:off x="838200" y="1325563"/>
            <a:ext cx="10515600" cy="1757997"/>
          </a:xfrm>
        </p:spPr>
        <p:txBody>
          <a:bodyPr>
            <a:normAutofit fontScale="92500" lnSpcReduction="20000"/>
          </a:bodyPr>
          <a:lstStyle/>
          <a:p>
            <a:r>
              <a:rPr lang="en-US" dirty="0" smtClean="0"/>
              <a:t>C++ library provides several functions that allow you to test the value of a character</a:t>
            </a:r>
          </a:p>
          <a:p>
            <a:r>
              <a:rPr lang="en-US" dirty="0" smtClean="0"/>
              <a:t>These functions test a single </a:t>
            </a:r>
            <a:r>
              <a:rPr lang="en-US" i="1" dirty="0" smtClean="0"/>
              <a:t>char</a:t>
            </a:r>
            <a:r>
              <a:rPr lang="en-US" dirty="0" smtClean="0"/>
              <a:t> argument and return and </a:t>
            </a:r>
            <a:r>
              <a:rPr lang="en-US" dirty="0" err="1" smtClean="0"/>
              <a:t>int</a:t>
            </a:r>
            <a:r>
              <a:rPr lang="en-US" dirty="0" smtClean="0"/>
              <a:t> value, which indicates either true or false</a:t>
            </a:r>
          </a:p>
          <a:p>
            <a:r>
              <a:rPr lang="en-US" dirty="0" smtClean="0"/>
              <a:t>Need new header file </a:t>
            </a:r>
            <a:r>
              <a:rPr lang="en-US" i="1" dirty="0" err="1" smtClean="0"/>
              <a:t>cctype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5912858"/>
              </p:ext>
            </p:extLst>
          </p:nvPr>
        </p:nvGraphicFramePr>
        <p:xfrm>
          <a:off x="183292" y="3083560"/>
          <a:ext cx="11825416" cy="3774440"/>
        </p:xfrm>
        <a:graphic>
          <a:graphicData uri="http://schemas.openxmlformats.org/drawingml/2006/table">
            <a:tbl>
              <a:tblPr firstRow="1" bandRow="1">
                <a:tableStyleId>{3B4B98B0-60AC-42C2-AFA5-B58CD77FA1E5}</a:tableStyleId>
              </a:tblPr>
              <a:tblGrid>
                <a:gridCol w="1309817">
                  <a:extLst>
                    <a:ext uri="{9D8B030D-6E8A-4147-A177-3AD203B41FA5}">
                      <a16:colId xmlns:a16="http://schemas.microsoft.com/office/drawing/2014/main" val="20000"/>
                    </a:ext>
                  </a:extLst>
                </a:gridCol>
                <a:gridCol w="10515599">
                  <a:extLst>
                    <a:ext uri="{9D8B030D-6E8A-4147-A177-3AD203B41FA5}">
                      <a16:colId xmlns:a16="http://schemas.microsoft.com/office/drawing/2014/main" val="20001"/>
                    </a:ext>
                  </a:extLst>
                </a:gridCol>
              </a:tblGrid>
              <a:tr h="370840">
                <a:tc>
                  <a:txBody>
                    <a:bodyPr/>
                    <a:lstStyle/>
                    <a:p>
                      <a:r>
                        <a:rPr lang="en-US" b="0" dirty="0" err="1" smtClean="0"/>
                        <a:t>isalpha</a:t>
                      </a:r>
                      <a:endParaRPr lang="en-US" b="0" dirty="0"/>
                    </a:p>
                  </a:txBody>
                  <a:tcPr/>
                </a:tc>
                <a:tc>
                  <a:txBody>
                    <a:bodyPr/>
                    <a:lstStyle/>
                    <a:p>
                      <a:r>
                        <a:rPr lang="en-US" b="0" dirty="0" smtClean="0"/>
                        <a:t>Returns</a:t>
                      </a:r>
                      <a:r>
                        <a:rPr lang="en-US" b="0" baseline="0" dirty="0" smtClean="0"/>
                        <a:t> true (a nonzero number) if the argument is a letter of the alphabet, returns 0 if the argument is not a letter</a:t>
                      </a:r>
                      <a:endParaRPr lang="en-US" b="0" dirty="0"/>
                    </a:p>
                  </a:txBody>
                  <a:tcPr/>
                </a:tc>
                <a:extLst>
                  <a:ext uri="{0D108BD9-81ED-4DB2-BD59-A6C34878D82A}">
                    <a16:rowId xmlns:a16="http://schemas.microsoft.com/office/drawing/2014/main" val="10000"/>
                  </a:ext>
                </a:extLst>
              </a:tr>
              <a:tr h="370840">
                <a:tc>
                  <a:txBody>
                    <a:bodyPr/>
                    <a:lstStyle/>
                    <a:p>
                      <a:r>
                        <a:rPr lang="en-US" dirty="0" err="1" smtClean="0"/>
                        <a:t>isalnum</a:t>
                      </a:r>
                      <a:endParaRPr lang="en-US" dirty="0"/>
                    </a:p>
                  </a:txBody>
                  <a:tcPr/>
                </a:tc>
                <a:tc>
                  <a:txBody>
                    <a:bodyPr/>
                    <a:lstStyle/>
                    <a:p>
                      <a:r>
                        <a:rPr lang="en-US" dirty="0" smtClean="0"/>
                        <a:t>Returns true (a nonzero number) if the argument is a letter of the alphabet or a digit,</a:t>
                      </a:r>
                      <a:r>
                        <a:rPr lang="en-US" baseline="0" dirty="0" smtClean="0"/>
                        <a:t> returns 0 otherwise</a:t>
                      </a:r>
                    </a:p>
                  </a:txBody>
                  <a:tcPr/>
                </a:tc>
                <a:extLst>
                  <a:ext uri="{0D108BD9-81ED-4DB2-BD59-A6C34878D82A}">
                    <a16:rowId xmlns:a16="http://schemas.microsoft.com/office/drawing/2014/main" val="10001"/>
                  </a:ext>
                </a:extLst>
              </a:tr>
              <a:tr h="370840">
                <a:tc>
                  <a:txBody>
                    <a:bodyPr/>
                    <a:lstStyle/>
                    <a:p>
                      <a:r>
                        <a:rPr lang="en-US" dirty="0" err="1" smtClean="0"/>
                        <a:t>isdigit</a:t>
                      </a:r>
                      <a:endParaRPr lang="en-US" dirty="0"/>
                    </a:p>
                  </a:txBody>
                  <a:tcPr/>
                </a:tc>
                <a:tc>
                  <a:txBody>
                    <a:bodyPr/>
                    <a:lstStyle/>
                    <a:p>
                      <a:r>
                        <a:rPr lang="en-US" dirty="0" smtClean="0"/>
                        <a:t>Returns true ( a nonzero number)</a:t>
                      </a:r>
                      <a:r>
                        <a:rPr lang="en-US" baseline="0" dirty="0" smtClean="0"/>
                        <a:t> if the argument is a digit from 0 to 9, otherwise returns 0</a:t>
                      </a:r>
                      <a:endParaRPr lang="en-US" dirty="0"/>
                    </a:p>
                  </a:txBody>
                  <a:tcPr/>
                </a:tc>
                <a:extLst>
                  <a:ext uri="{0D108BD9-81ED-4DB2-BD59-A6C34878D82A}">
                    <a16:rowId xmlns:a16="http://schemas.microsoft.com/office/drawing/2014/main" val="10002"/>
                  </a:ext>
                </a:extLst>
              </a:tr>
              <a:tr h="370840">
                <a:tc>
                  <a:txBody>
                    <a:bodyPr/>
                    <a:lstStyle/>
                    <a:p>
                      <a:r>
                        <a:rPr lang="en-US" dirty="0" err="1" smtClean="0"/>
                        <a:t>islower</a:t>
                      </a:r>
                      <a:endParaRPr lang="en-US" dirty="0"/>
                    </a:p>
                  </a:txBody>
                  <a:tcPr/>
                </a:tc>
                <a:tc>
                  <a:txBody>
                    <a:bodyPr/>
                    <a:lstStyle/>
                    <a:p>
                      <a:r>
                        <a:rPr lang="en-US" dirty="0" smtClean="0"/>
                        <a:t>Returns true (a nonzero number)</a:t>
                      </a:r>
                      <a:r>
                        <a:rPr lang="en-US" baseline="0" dirty="0" smtClean="0"/>
                        <a:t> if the argument is a lowercase letter, otherwise returns 0</a:t>
                      </a:r>
                      <a:endParaRPr lang="en-US" dirty="0"/>
                    </a:p>
                  </a:txBody>
                  <a:tcPr/>
                </a:tc>
                <a:extLst>
                  <a:ext uri="{0D108BD9-81ED-4DB2-BD59-A6C34878D82A}">
                    <a16:rowId xmlns:a16="http://schemas.microsoft.com/office/drawing/2014/main" val="10003"/>
                  </a:ext>
                </a:extLst>
              </a:tr>
              <a:tr h="370840">
                <a:tc>
                  <a:txBody>
                    <a:bodyPr/>
                    <a:lstStyle/>
                    <a:p>
                      <a:r>
                        <a:rPr lang="en-US" dirty="0" err="1" smtClean="0"/>
                        <a:t>isprint</a:t>
                      </a:r>
                      <a:endParaRPr lang="en-US" dirty="0"/>
                    </a:p>
                  </a:txBody>
                  <a:tcPr/>
                </a:tc>
                <a:tc>
                  <a:txBody>
                    <a:bodyPr/>
                    <a:lstStyle/>
                    <a:p>
                      <a:r>
                        <a:rPr lang="en-US" dirty="0" smtClean="0"/>
                        <a:t>Returns true (a nonzero number) if</a:t>
                      </a:r>
                      <a:r>
                        <a:rPr lang="en-US" baseline="0" dirty="0" smtClean="0"/>
                        <a:t> the argument is a printable character (including space). Otherwise returns 0</a:t>
                      </a:r>
                      <a:endParaRPr lang="en-US" dirty="0"/>
                    </a:p>
                  </a:txBody>
                  <a:tcPr/>
                </a:tc>
                <a:extLst>
                  <a:ext uri="{0D108BD9-81ED-4DB2-BD59-A6C34878D82A}">
                    <a16:rowId xmlns:a16="http://schemas.microsoft.com/office/drawing/2014/main" val="10004"/>
                  </a:ext>
                </a:extLst>
              </a:tr>
              <a:tr h="370840">
                <a:tc>
                  <a:txBody>
                    <a:bodyPr/>
                    <a:lstStyle/>
                    <a:p>
                      <a:r>
                        <a:rPr lang="en-US" dirty="0" err="1" smtClean="0"/>
                        <a:t>ispunct</a:t>
                      </a:r>
                      <a:endParaRPr lang="en-US" dirty="0"/>
                    </a:p>
                  </a:txBody>
                  <a:tcPr/>
                </a:tc>
                <a:tc>
                  <a:txBody>
                    <a:bodyPr/>
                    <a:lstStyle/>
                    <a:p>
                      <a:r>
                        <a:rPr lang="en-US" dirty="0" smtClean="0"/>
                        <a:t>Returns true</a:t>
                      </a:r>
                      <a:r>
                        <a:rPr lang="en-US" baseline="0" dirty="0" smtClean="0"/>
                        <a:t> (a nonzero number) if the argument is a printable character other than a digit, letter, or space. Returns 0 otherwise</a:t>
                      </a:r>
                      <a:endParaRPr lang="en-US" dirty="0"/>
                    </a:p>
                  </a:txBody>
                  <a:tcPr/>
                </a:tc>
                <a:extLst>
                  <a:ext uri="{0D108BD9-81ED-4DB2-BD59-A6C34878D82A}">
                    <a16:rowId xmlns:a16="http://schemas.microsoft.com/office/drawing/2014/main" val="10005"/>
                  </a:ext>
                </a:extLst>
              </a:tr>
              <a:tr h="370840">
                <a:tc>
                  <a:txBody>
                    <a:bodyPr/>
                    <a:lstStyle/>
                    <a:p>
                      <a:r>
                        <a:rPr lang="en-US" dirty="0" err="1" smtClean="0"/>
                        <a:t>isupper</a:t>
                      </a:r>
                      <a:endParaRPr lang="en-US" dirty="0"/>
                    </a:p>
                  </a:txBody>
                  <a:tcPr/>
                </a:tc>
                <a:tc>
                  <a:txBody>
                    <a:bodyPr/>
                    <a:lstStyle/>
                    <a:p>
                      <a:r>
                        <a:rPr lang="en-US" dirty="0" smtClean="0"/>
                        <a:t>Returns true (a nonzero number) if the argument</a:t>
                      </a:r>
                      <a:r>
                        <a:rPr lang="en-US" baseline="0" dirty="0" smtClean="0"/>
                        <a:t> is an uppercase letter, otherwise returns 0</a:t>
                      </a:r>
                      <a:endParaRPr lang="en-US" dirty="0"/>
                    </a:p>
                  </a:txBody>
                  <a:tcPr/>
                </a:tc>
                <a:extLst>
                  <a:ext uri="{0D108BD9-81ED-4DB2-BD59-A6C34878D82A}">
                    <a16:rowId xmlns:a16="http://schemas.microsoft.com/office/drawing/2014/main" val="10006"/>
                  </a:ext>
                </a:extLst>
              </a:tr>
              <a:tr h="370840">
                <a:tc>
                  <a:txBody>
                    <a:bodyPr/>
                    <a:lstStyle/>
                    <a:p>
                      <a:r>
                        <a:rPr lang="en-US" dirty="0" err="1" smtClean="0"/>
                        <a:t>isspace</a:t>
                      </a:r>
                      <a:endParaRPr lang="en-US" dirty="0"/>
                    </a:p>
                  </a:txBody>
                  <a:tcPr/>
                </a:tc>
                <a:tc>
                  <a:txBody>
                    <a:bodyPr/>
                    <a:lstStyle/>
                    <a:p>
                      <a:r>
                        <a:rPr lang="en-US" dirty="0" smtClean="0"/>
                        <a:t>Returns true</a:t>
                      </a:r>
                      <a:r>
                        <a:rPr lang="en-US" baseline="0" dirty="0" smtClean="0"/>
                        <a:t> (a nonzero number) if the argument is a whitespace character (space, newline, vertical tab, tab). Otherwise returns 0</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3748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739636"/>
              </p:ext>
            </p:extLst>
          </p:nvPr>
        </p:nvGraphicFramePr>
        <p:xfrm>
          <a:off x="838200" y="1825625"/>
          <a:ext cx="10515600" cy="3505200"/>
        </p:xfrm>
        <a:graphic>
          <a:graphicData uri="http://schemas.openxmlformats.org/drawingml/2006/table">
            <a:tbl>
              <a:tblPr firstRow="1" bandRow="1">
                <a:tableStyleId>{5C22544A-7EE6-4342-B048-85BDC9FD1C3A}</a:tableStyleId>
              </a:tblPr>
              <a:tblGrid>
                <a:gridCol w="2268894">
                  <a:extLst>
                    <a:ext uri="{9D8B030D-6E8A-4147-A177-3AD203B41FA5}">
                      <a16:colId xmlns:a16="http://schemas.microsoft.com/office/drawing/2014/main" val="20000"/>
                    </a:ext>
                  </a:extLst>
                </a:gridCol>
                <a:gridCol w="8246706">
                  <a:extLst>
                    <a:ext uri="{9D8B030D-6E8A-4147-A177-3AD203B41FA5}">
                      <a16:colId xmlns:a16="http://schemas.microsoft.com/office/drawing/2014/main" val="20001"/>
                    </a:ext>
                  </a:extLst>
                </a:gridCol>
              </a:tblGrid>
              <a:tr h="370840">
                <a:tc>
                  <a:txBody>
                    <a:bodyPr/>
                    <a:lstStyle/>
                    <a:p>
                      <a:r>
                        <a:rPr lang="en-US" dirty="0" smtClean="0"/>
                        <a:t>Supported Operator</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&gt;&gt;</a:t>
                      </a:r>
                      <a:endParaRPr lang="en-US" dirty="0"/>
                    </a:p>
                  </a:txBody>
                  <a:tcPr/>
                </a:tc>
                <a:tc>
                  <a:txBody>
                    <a:bodyPr/>
                    <a:lstStyle/>
                    <a:p>
                      <a:r>
                        <a:rPr lang="en-US" dirty="0" smtClean="0"/>
                        <a:t>Extracts characters from a stream</a:t>
                      </a:r>
                      <a:r>
                        <a:rPr lang="en-US" baseline="0" dirty="0" smtClean="0"/>
                        <a:t> and inserts them into the string. Characters are copied until a whitespace or the end of the string is encountered</a:t>
                      </a:r>
                      <a:endParaRPr lang="en-US" dirty="0"/>
                    </a:p>
                  </a:txBody>
                  <a:tcPr/>
                </a:tc>
                <a:extLst>
                  <a:ext uri="{0D108BD9-81ED-4DB2-BD59-A6C34878D82A}">
                    <a16:rowId xmlns:a16="http://schemas.microsoft.com/office/drawing/2014/main" val="10001"/>
                  </a:ext>
                </a:extLst>
              </a:tr>
              <a:tr h="370840">
                <a:tc>
                  <a:txBody>
                    <a:bodyPr/>
                    <a:lstStyle/>
                    <a:p>
                      <a:r>
                        <a:rPr lang="en-US" dirty="0" smtClean="0"/>
                        <a:t>&lt;&lt; </a:t>
                      </a:r>
                      <a:endParaRPr lang="en-US" dirty="0"/>
                    </a:p>
                  </a:txBody>
                  <a:tcPr/>
                </a:tc>
                <a:tc>
                  <a:txBody>
                    <a:bodyPr/>
                    <a:lstStyle/>
                    <a:p>
                      <a:r>
                        <a:rPr lang="en-US" dirty="0" smtClean="0"/>
                        <a:t>Inserts the string into a stream</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en-US" dirty="0" smtClean="0"/>
                        <a:t>Assigns the string</a:t>
                      </a:r>
                      <a:r>
                        <a:rPr lang="en-US" baseline="0" dirty="0" smtClean="0"/>
                        <a:t> on the right to the string object on the left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tc>
                  <a:txBody>
                    <a:bodyPr/>
                    <a:lstStyle/>
                    <a:p>
                      <a:r>
                        <a:rPr lang="en-US" dirty="0" smtClean="0"/>
                        <a:t>Appends a copy of the string on the</a:t>
                      </a:r>
                      <a:r>
                        <a:rPr lang="en-US" baseline="0" dirty="0" smtClean="0"/>
                        <a:t> right to the string object on the left</a:t>
                      </a:r>
                      <a:endParaRPr lang="en-US" dirty="0"/>
                    </a:p>
                  </a:txBody>
                  <a:tcPr/>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en-US" dirty="0" smtClean="0"/>
                        <a:t>Returns a string that is the concatenation of the two string operands</a:t>
                      </a:r>
                      <a:endParaRPr lang="en-US" dirty="0"/>
                    </a:p>
                  </a:txBody>
                  <a:tcPr/>
                </a:tc>
                <a:extLst>
                  <a:ext uri="{0D108BD9-81ED-4DB2-BD59-A6C34878D82A}">
                    <a16:rowId xmlns:a16="http://schemas.microsoft.com/office/drawing/2014/main" val="10005"/>
                  </a:ext>
                </a:extLst>
              </a:tr>
              <a:tr h="370840">
                <a:tc>
                  <a:txBody>
                    <a:bodyPr/>
                    <a:lstStyle/>
                    <a:p>
                      <a:r>
                        <a:rPr lang="en-US" dirty="0" smtClean="0"/>
                        <a:t>[ ]</a:t>
                      </a:r>
                      <a:endParaRPr lang="en-US" dirty="0"/>
                    </a:p>
                  </a:txBody>
                  <a:tcPr/>
                </a:tc>
                <a:tc>
                  <a:txBody>
                    <a:bodyPr/>
                    <a:lstStyle/>
                    <a:p>
                      <a:r>
                        <a:rPr lang="en-US" dirty="0" smtClean="0"/>
                        <a:t>Implements</a:t>
                      </a:r>
                      <a:r>
                        <a:rPr lang="en-US" baseline="0" dirty="0" smtClean="0"/>
                        <a:t> array subscript notation, as in name[x]. A reference to the character in the x position is returned</a:t>
                      </a:r>
                      <a:endParaRPr lang="en-US" dirty="0"/>
                    </a:p>
                  </a:txBody>
                  <a:tcPr/>
                </a:tc>
                <a:extLst>
                  <a:ext uri="{0D108BD9-81ED-4DB2-BD59-A6C34878D82A}">
                    <a16:rowId xmlns:a16="http://schemas.microsoft.com/office/drawing/2014/main" val="10006"/>
                  </a:ext>
                </a:extLst>
              </a:tr>
              <a:tr h="370840">
                <a:tc>
                  <a:txBody>
                    <a:bodyPr/>
                    <a:lstStyle/>
                    <a:p>
                      <a:r>
                        <a:rPr lang="en-US" dirty="0" smtClean="0"/>
                        <a:t>Relational</a:t>
                      </a:r>
                      <a:r>
                        <a:rPr lang="en-US" baseline="0" dirty="0" smtClean="0"/>
                        <a:t> Operators</a:t>
                      </a:r>
                      <a:endParaRPr lang="en-US" dirty="0"/>
                    </a:p>
                  </a:txBody>
                  <a:tcPr/>
                </a:tc>
                <a:tc>
                  <a:txBody>
                    <a:bodyPr/>
                    <a:lstStyle/>
                    <a:p>
                      <a:r>
                        <a:rPr lang="en-US" dirty="0" smtClean="0"/>
                        <a:t>Each of</a:t>
                      </a:r>
                      <a:r>
                        <a:rPr lang="en-US" baseline="0" dirty="0" smtClean="0"/>
                        <a:t> the R.O. are implemented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6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24560"/>
          </a:xfrm>
        </p:spPr>
        <p:txBody>
          <a:bodyPr/>
          <a:lstStyle/>
          <a:p>
            <a:r>
              <a:rPr lang="en-US" dirty="0" smtClean="0"/>
              <a:t>Using string Class Member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3549232"/>
              </p:ext>
            </p:extLst>
          </p:nvPr>
        </p:nvGraphicFramePr>
        <p:xfrm>
          <a:off x="26433" y="924561"/>
          <a:ext cx="12165566" cy="6647336"/>
        </p:xfrm>
        <a:graphic>
          <a:graphicData uri="http://schemas.openxmlformats.org/drawingml/2006/table">
            <a:tbl>
              <a:tblPr firstRow="1" bandRow="1">
                <a:tableStyleId>{5C22544A-7EE6-4342-B048-85BDC9FD1C3A}</a:tableStyleId>
              </a:tblPr>
              <a:tblGrid>
                <a:gridCol w="3052669">
                  <a:extLst>
                    <a:ext uri="{9D8B030D-6E8A-4147-A177-3AD203B41FA5}">
                      <a16:colId xmlns:a16="http://schemas.microsoft.com/office/drawing/2014/main" val="20000"/>
                    </a:ext>
                  </a:extLst>
                </a:gridCol>
                <a:gridCol w="9112897">
                  <a:extLst>
                    <a:ext uri="{9D8B030D-6E8A-4147-A177-3AD203B41FA5}">
                      <a16:colId xmlns:a16="http://schemas.microsoft.com/office/drawing/2014/main" val="20001"/>
                    </a:ext>
                  </a:extLst>
                </a:gridCol>
              </a:tblGrid>
              <a:tr h="354743">
                <a:tc>
                  <a:txBody>
                    <a:bodyPr/>
                    <a:lstStyle/>
                    <a:p>
                      <a:r>
                        <a:rPr lang="en-US" dirty="0" smtClean="0"/>
                        <a:t>Member Function</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612296">
                <a:tc>
                  <a:txBody>
                    <a:bodyPr/>
                    <a:lstStyle/>
                    <a:p>
                      <a:r>
                        <a:rPr lang="en-US" dirty="0" err="1" smtClean="0"/>
                        <a:t>mystring.append</a:t>
                      </a:r>
                      <a:r>
                        <a:rPr lang="en-US" dirty="0" smtClean="0"/>
                        <a:t>(n,</a:t>
                      </a:r>
                      <a:r>
                        <a:rPr lang="en-US" baseline="0" dirty="0" smtClean="0"/>
                        <a:t> ‘z’);</a:t>
                      </a:r>
                      <a:endParaRPr lang="en-US" dirty="0"/>
                    </a:p>
                  </a:txBody>
                  <a:tcPr/>
                </a:tc>
                <a:tc>
                  <a:txBody>
                    <a:bodyPr/>
                    <a:lstStyle/>
                    <a:p>
                      <a:r>
                        <a:rPr lang="en-US" dirty="0" smtClean="0"/>
                        <a:t>Appends n copies of ‘z’ to </a:t>
                      </a:r>
                      <a:r>
                        <a:rPr lang="en-US" dirty="0" err="1" smtClean="0"/>
                        <a:t>mystring</a:t>
                      </a:r>
                      <a:endParaRPr lang="en-US" dirty="0"/>
                    </a:p>
                  </a:txBody>
                  <a:tcPr/>
                </a:tc>
                <a:extLst>
                  <a:ext uri="{0D108BD9-81ED-4DB2-BD59-A6C34878D82A}">
                    <a16:rowId xmlns:a16="http://schemas.microsoft.com/office/drawing/2014/main" val="10001"/>
                  </a:ext>
                </a:extLst>
              </a:tr>
              <a:tr h="354743">
                <a:tc>
                  <a:txBody>
                    <a:bodyPr/>
                    <a:lstStyle/>
                    <a:p>
                      <a:r>
                        <a:rPr lang="en-US" dirty="0" err="1" smtClean="0"/>
                        <a:t>mystring.append</a:t>
                      </a:r>
                      <a:r>
                        <a:rPr lang="en-US" dirty="0" smtClean="0"/>
                        <a:t>(</a:t>
                      </a:r>
                      <a:r>
                        <a:rPr lang="en-US" dirty="0" err="1" smtClean="0"/>
                        <a:t>str</a:t>
                      </a:r>
                      <a:r>
                        <a:rPr lang="en-US" dirty="0" smtClean="0"/>
                        <a:t>);</a:t>
                      </a:r>
                      <a:endParaRPr lang="en-US" dirty="0"/>
                    </a:p>
                  </a:txBody>
                  <a:tcPr/>
                </a:tc>
                <a:tc>
                  <a:txBody>
                    <a:bodyPr/>
                    <a:lstStyle/>
                    <a:p>
                      <a:r>
                        <a:rPr lang="en-US" dirty="0" smtClean="0"/>
                        <a:t>Appends </a:t>
                      </a:r>
                      <a:r>
                        <a:rPr lang="en-US" dirty="0" err="1" smtClean="0"/>
                        <a:t>str</a:t>
                      </a:r>
                      <a:r>
                        <a:rPr lang="en-US" dirty="0" smtClean="0"/>
                        <a:t> to </a:t>
                      </a:r>
                      <a:r>
                        <a:rPr lang="en-US" dirty="0" err="1" smtClean="0"/>
                        <a:t>mystring</a:t>
                      </a:r>
                      <a:endParaRPr lang="en-US" dirty="0"/>
                    </a:p>
                  </a:txBody>
                  <a:tcPr/>
                </a:tc>
                <a:extLst>
                  <a:ext uri="{0D108BD9-81ED-4DB2-BD59-A6C34878D82A}">
                    <a16:rowId xmlns:a16="http://schemas.microsoft.com/office/drawing/2014/main" val="10002"/>
                  </a:ext>
                </a:extLst>
              </a:tr>
              <a:tr h="354743">
                <a:tc>
                  <a:txBody>
                    <a:bodyPr/>
                    <a:lstStyle/>
                    <a:p>
                      <a:r>
                        <a:rPr lang="en-US" dirty="0" err="1" smtClean="0"/>
                        <a:t>mystring.append</a:t>
                      </a:r>
                      <a:r>
                        <a:rPr lang="en-US" dirty="0" smtClean="0"/>
                        <a:t>(</a:t>
                      </a:r>
                      <a:r>
                        <a:rPr lang="en-US" dirty="0" err="1" smtClean="0"/>
                        <a:t>str</a:t>
                      </a:r>
                      <a:r>
                        <a:rPr lang="en-US" dirty="0" smtClean="0"/>
                        <a:t>, n);</a:t>
                      </a:r>
                      <a:endParaRPr lang="en-US" dirty="0"/>
                    </a:p>
                  </a:txBody>
                  <a:tcPr/>
                </a:tc>
                <a:tc>
                  <a:txBody>
                    <a:bodyPr/>
                    <a:lstStyle/>
                    <a:p>
                      <a:r>
                        <a:rPr lang="en-US" dirty="0" smtClean="0"/>
                        <a:t>Appends</a:t>
                      </a:r>
                      <a:r>
                        <a:rPr lang="en-US" baseline="0" dirty="0" smtClean="0"/>
                        <a:t> t</a:t>
                      </a:r>
                      <a:r>
                        <a:rPr lang="en-US" dirty="0" smtClean="0"/>
                        <a:t>he first n characters</a:t>
                      </a:r>
                      <a:r>
                        <a:rPr lang="en-US" baseline="0" dirty="0" smtClean="0"/>
                        <a:t> of the character array </a:t>
                      </a:r>
                      <a:r>
                        <a:rPr lang="en-US" baseline="0" dirty="0" err="1" smtClean="0"/>
                        <a:t>str</a:t>
                      </a:r>
                      <a:r>
                        <a:rPr lang="en-US" baseline="0" dirty="0" smtClean="0"/>
                        <a:t> to </a:t>
                      </a:r>
                      <a:r>
                        <a:rPr lang="en-US" baseline="0" dirty="0" err="1" smtClean="0"/>
                        <a:t>mystring</a:t>
                      </a:r>
                      <a:endParaRPr lang="en-US" dirty="0"/>
                    </a:p>
                  </a:txBody>
                  <a:tcPr/>
                </a:tc>
                <a:extLst>
                  <a:ext uri="{0D108BD9-81ED-4DB2-BD59-A6C34878D82A}">
                    <a16:rowId xmlns:a16="http://schemas.microsoft.com/office/drawing/2014/main" val="10003"/>
                  </a:ext>
                </a:extLst>
              </a:tr>
              <a:tr h="354743">
                <a:tc>
                  <a:txBody>
                    <a:bodyPr/>
                    <a:lstStyle/>
                    <a:p>
                      <a:r>
                        <a:rPr lang="en-US" dirty="0" err="1" smtClean="0"/>
                        <a:t>mystring.append</a:t>
                      </a:r>
                      <a:r>
                        <a:rPr lang="en-US" dirty="0" smtClean="0"/>
                        <a:t>(</a:t>
                      </a:r>
                      <a:r>
                        <a:rPr lang="en-US" dirty="0" err="1" smtClean="0"/>
                        <a:t>str</a:t>
                      </a:r>
                      <a:r>
                        <a:rPr lang="en-US" dirty="0" smtClean="0"/>
                        <a:t>, x,</a:t>
                      </a:r>
                      <a:r>
                        <a:rPr lang="en-US" baseline="0" dirty="0" smtClean="0"/>
                        <a:t> n);</a:t>
                      </a:r>
                      <a:endParaRPr lang="en-US" dirty="0"/>
                    </a:p>
                  </a:txBody>
                  <a:tcPr/>
                </a:tc>
                <a:tc>
                  <a:txBody>
                    <a:bodyPr/>
                    <a:lstStyle/>
                    <a:p>
                      <a:r>
                        <a:rPr lang="en-US" dirty="0" smtClean="0"/>
                        <a:t>n number of characters from </a:t>
                      </a:r>
                      <a:r>
                        <a:rPr lang="en-US" dirty="0" err="1" smtClean="0"/>
                        <a:t>str</a:t>
                      </a:r>
                      <a:r>
                        <a:rPr lang="en-US" dirty="0" smtClean="0"/>
                        <a:t>, starting at position</a:t>
                      </a:r>
                      <a:r>
                        <a:rPr lang="en-US" baseline="0" dirty="0" smtClean="0"/>
                        <a:t> x, are appended to </a:t>
                      </a:r>
                      <a:r>
                        <a:rPr lang="en-US" baseline="0" dirty="0" err="1" smtClean="0"/>
                        <a:t>mystring</a:t>
                      </a:r>
                      <a:r>
                        <a:rPr lang="en-US" baseline="0" dirty="0" smtClean="0"/>
                        <a:t>. If </a:t>
                      </a:r>
                      <a:r>
                        <a:rPr lang="en-US" baseline="0" dirty="0" err="1" smtClean="0"/>
                        <a:t>mystring</a:t>
                      </a:r>
                      <a:r>
                        <a:rPr lang="en-US" baseline="0" dirty="0" smtClean="0"/>
                        <a:t> is too small, the function will copy as many characters as possible</a:t>
                      </a:r>
                      <a:endParaRPr lang="en-US" dirty="0"/>
                    </a:p>
                  </a:txBody>
                  <a:tcPr/>
                </a:tc>
                <a:extLst>
                  <a:ext uri="{0D108BD9-81ED-4DB2-BD59-A6C34878D82A}">
                    <a16:rowId xmlns:a16="http://schemas.microsoft.com/office/drawing/2014/main" val="10004"/>
                  </a:ext>
                </a:extLst>
              </a:tr>
              <a:tr h="354743">
                <a:tc>
                  <a:txBody>
                    <a:bodyPr/>
                    <a:lstStyle/>
                    <a:p>
                      <a:r>
                        <a:rPr lang="en-US" dirty="0" err="1" smtClean="0"/>
                        <a:t>mystring.assign</a:t>
                      </a:r>
                      <a:r>
                        <a:rPr lang="en-US" dirty="0" smtClean="0"/>
                        <a:t>(n, ‘z’);</a:t>
                      </a:r>
                      <a:endParaRPr lang="en-US" dirty="0"/>
                    </a:p>
                  </a:txBody>
                  <a:tcPr/>
                </a:tc>
                <a:tc>
                  <a:txBody>
                    <a:bodyPr/>
                    <a:lstStyle/>
                    <a:p>
                      <a:r>
                        <a:rPr lang="en-US" dirty="0" smtClean="0"/>
                        <a:t>Assigns n copies of ‘z’ to </a:t>
                      </a:r>
                      <a:r>
                        <a:rPr lang="en-US" dirty="0" err="1" smtClean="0"/>
                        <a:t>mystring</a:t>
                      </a:r>
                      <a:endParaRPr lang="en-US" dirty="0"/>
                    </a:p>
                  </a:txBody>
                  <a:tcPr/>
                </a:tc>
                <a:extLst>
                  <a:ext uri="{0D108BD9-81ED-4DB2-BD59-A6C34878D82A}">
                    <a16:rowId xmlns:a16="http://schemas.microsoft.com/office/drawing/2014/main" val="10005"/>
                  </a:ext>
                </a:extLst>
              </a:tr>
              <a:tr h="354743">
                <a:tc>
                  <a:txBody>
                    <a:bodyPr/>
                    <a:lstStyle/>
                    <a:p>
                      <a:r>
                        <a:rPr lang="en-US" dirty="0" err="1" smtClean="0"/>
                        <a:t>mystring.assign</a:t>
                      </a:r>
                      <a:r>
                        <a:rPr lang="en-US" dirty="0" smtClean="0"/>
                        <a:t>(</a:t>
                      </a:r>
                      <a:r>
                        <a:rPr lang="en-US" dirty="0" err="1" smtClean="0"/>
                        <a:t>str</a:t>
                      </a:r>
                      <a:r>
                        <a:rPr lang="en-US" dirty="0" smtClean="0"/>
                        <a:t>);</a:t>
                      </a:r>
                      <a:endParaRPr lang="en-US" dirty="0"/>
                    </a:p>
                  </a:txBody>
                  <a:tcPr/>
                </a:tc>
                <a:tc>
                  <a:txBody>
                    <a:bodyPr/>
                    <a:lstStyle/>
                    <a:p>
                      <a:r>
                        <a:rPr lang="en-US" dirty="0" smtClean="0"/>
                        <a:t>Assigns</a:t>
                      </a:r>
                      <a:r>
                        <a:rPr lang="en-US" baseline="0" dirty="0" smtClean="0"/>
                        <a:t> </a:t>
                      </a:r>
                      <a:r>
                        <a:rPr lang="en-US" baseline="0" dirty="0" err="1" smtClean="0"/>
                        <a:t>str</a:t>
                      </a:r>
                      <a:r>
                        <a:rPr lang="en-US" baseline="0" dirty="0" smtClean="0"/>
                        <a:t> to </a:t>
                      </a:r>
                      <a:r>
                        <a:rPr lang="en-US" baseline="0" dirty="0" err="1" smtClean="0"/>
                        <a:t>mystring</a:t>
                      </a:r>
                      <a:r>
                        <a:rPr lang="en-US" baseline="0" dirty="0" smtClean="0"/>
                        <a:t>.  </a:t>
                      </a:r>
                      <a:r>
                        <a:rPr lang="en-US" baseline="0" dirty="0" err="1" smtClean="0"/>
                        <a:t>str</a:t>
                      </a:r>
                      <a:r>
                        <a:rPr lang="en-US" baseline="0" dirty="0" smtClean="0"/>
                        <a:t> can be a string object or char array</a:t>
                      </a:r>
                      <a:endParaRPr lang="en-US" dirty="0"/>
                    </a:p>
                  </a:txBody>
                  <a:tcPr/>
                </a:tc>
                <a:extLst>
                  <a:ext uri="{0D108BD9-81ED-4DB2-BD59-A6C34878D82A}">
                    <a16:rowId xmlns:a16="http://schemas.microsoft.com/office/drawing/2014/main" val="10006"/>
                  </a:ext>
                </a:extLst>
              </a:tr>
              <a:tr h="354743">
                <a:tc>
                  <a:txBody>
                    <a:bodyPr/>
                    <a:lstStyle/>
                    <a:p>
                      <a:r>
                        <a:rPr lang="en-US" dirty="0" err="1" smtClean="0"/>
                        <a:t>mystring.assign</a:t>
                      </a:r>
                      <a:r>
                        <a:rPr lang="en-US" dirty="0" smtClean="0"/>
                        <a:t>(</a:t>
                      </a:r>
                      <a:r>
                        <a:rPr lang="en-US" dirty="0" err="1" smtClean="0"/>
                        <a:t>str</a:t>
                      </a:r>
                      <a:r>
                        <a:rPr lang="en-US" dirty="0" smtClean="0"/>
                        <a:t>, n);</a:t>
                      </a:r>
                      <a:endParaRPr lang="en-US" dirty="0"/>
                    </a:p>
                  </a:txBody>
                  <a:tcPr/>
                </a:tc>
                <a:tc>
                  <a:txBody>
                    <a:bodyPr/>
                    <a:lstStyle/>
                    <a:p>
                      <a:r>
                        <a:rPr lang="en-US" dirty="0" smtClean="0"/>
                        <a:t>The first n characters of the character array</a:t>
                      </a:r>
                      <a:r>
                        <a:rPr lang="en-US" baseline="0" dirty="0" smtClean="0"/>
                        <a:t> </a:t>
                      </a:r>
                      <a:r>
                        <a:rPr lang="en-US" baseline="0" dirty="0" err="1" smtClean="0"/>
                        <a:t>str</a:t>
                      </a:r>
                      <a:r>
                        <a:rPr lang="en-US" baseline="0" dirty="0" smtClean="0"/>
                        <a:t> are assigned to </a:t>
                      </a:r>
                      <a:r>
                        <a:rPr lang="en-US" baseline="0" dirty="0" err="1" smtClean="0"/>
                        <a:t>mystring</a:t>
                      </a:r>
                      <a:endParaRPr lang="en-US" dirty="0"/>
                    </a:p>
                  </a:txBody>
                  <a:tcPr/>
                </a:tc>
                <a:extLst>
                  <a:ext uri="{0D108BD9-81ED-4DB2-BD59-A6C34878D82A}">
                    <a16:rowId xmlns:a16="http://schemas.microsoft.com/office/drawing/2014/main" val="10007"/>
                  </a:ext>
                </a:extLst>
              </a:tr>
              <a:tr h="354743">
                <a:tc>
                  <a:txBody>
                    <a:bodyPr/>
                    <a:lstStyle/>
                    <a:p>
                      <a:r>
                        <a:rPr lang="en-US" dirty="0" err="1" smtClean="0"/>
                        <a:t>mystring.assign</a:t>
                      </a:r>
                      <a:r>
                        <a:rPr lang="en-US" dirty="0" smtClean="0"/>
                        <a:t>(</a:t>
                      </a:r>
                      <a:r>
                        <a:rPr lang="en-US" dirty="0" err="1" smtClean="0"/>
                        <a:t>str</a:t>
                      </a:r>
                      <a:r>
                        <a:rPr lang="en-US" dirty="0" smtClean="0"/>
                        <a:t>, x, n);</a:t>
                      </a:r>
                      <a:endParaRPr lang="en-US" dirty="0"/>
                    </a:p>
                  </a:txBody>
                  <a:tcPr/>
                </a:tc>
                <a:tc>
                  <a:txBody>
                    <a:bodyPr/>
                    <a:lstStyle/>
                    <a:p>
                      <a:r>
                        <a:rPr lang="en-US" dirty="0" smtClean="0"/>
                        <a:t>n number of character from </a:t>
                      </a:r>
                      <a:r>
                        <a:rPr lang="en-US" dirty="0" err="1" smtClean="0"/>
                        <a:t>str</a:t>
                      </a:r>
                      <a:r>
                        <a:rPr lang="en-US" dirty="0" smtClean="0"/>
                        <a:t>, starting</a:t>
                      </a:r>
                      <a:r>
                        <a:rPr lang="en-US" baseline="0" dirty="0" smtClean="0"/>
                        <a:t> at position x, are assigned to </a:t>
                      </a:r>
                      <a:r>
                        <a:rPr lang="en-US" baseline="0" dirty="0" err="1" smtClean="0"/>
                        <a:t>mystring</a:t>
                      </a:r>
                      <a:r>
                        <a:rPr lang="en-US" baseline="0" dirty="0" smtClean="0"/>
                        <a:t>. If </a:t>
                      </a:r>
                      <a:r>
                        <a:rPr lang="en-US" baseline="0" dirty="0" err="1" smtClean="0"/>
                        <a:t>mystring</a:t>
                      </a:r>
                      <a:r>
                        <a:rPr lang="en-US" baseline="0" dirty="0" smtClean="0"/>
                        <a:t> is too small, the function will copy as many characters as possible.</a:t>
                      </a:r>
                      <a:endParaRPr lang="en-US" dirty="0"/>
                    </a:p>
                  </a:txBody>
                  <a:tcPr/>
                </a:tc>
                <a:extLst>
                  <a:ext uri="{0D108BD9-81ED-4DB2-BD59-A6C34878D82A}">
                    <a16:rowId xmlns:a16="http://schemas.microsoft.com/office/drawing/2014/main" val="10008"/>
                  </a:ext>
                </a:extLst>
              </a:tr>
              <a:tr h="354743">
                <a:tc>
                  <a:txBody>
                    <a:bodyPr/>
                    <a:lstStyle/>
                    <a:p>
                      <a:r>
                        <a:rPr lang="en-US" dirty="0" smtClean="0"/>
                        <a:t>mystring.at(x);</a:t>
                      </a:r>
                      <a:endParaRPr lang="en-US" dirty="0"/>
                    </a:p>
                  </a:txBody>
                  <a:tcPr/>
                </a:tc>
                <a:tc>
                  <a:txBody>
                    <a:bodyPr/>
                    <a:lstStyle/>
                    <a:p>
                      <a:r>
                        <a:rPr lang="en-US" dirty="0" smtClean="0"/>
                        <a:t>Returns the character position x in the string.</a:t>
                      </a:r>
                      <a:endParaRPr lang="en-US" dirty="0"/>
                    </a:p>
                  </a:txBody>
                  <a:tcPr/>
                </a:tc>
                <a:extLst>
                  <a:ext uri="{0D108BD9-81ED-4DB2-BD59-A6C34878D82A}">
                    <a16:rowId xmlns:a16="http://schemas.microsoft.com/office/drawing/2014/main" val="10009"/>
                  </a:ext>
                </a:extLst>
              </a:tr>
              <a:tr h="354743">
                <a:tc>
                  <a:txBody>
                    <a:bodyPr/>
                    <a:lstStyle/>
                    <a:p>
                      <a:r>
                        <a:rPr lang="en-US" dirty="0" err="1" smtClean="0"/>
                        <a:t>mystring.back</a:t>
                      </a:r>
                      <a:r>
                        <a:rPr lang="en-US" dirty="0" smtClean="0"/>
                        <a:t>();</a:t>
                      </a:r>
                      <a:endParaRPr lang="en-US" dirty="0"/>
                    </a:p>
                  </a:txBody>
                  <a:tcPr/>
                </a:tc>
                <a:tc>
                  <a:txBody>
                    <a:bodyPr/>
                    <a:lstStyle/>
                    <a:p>
                      <a:r>
                        <a:rPr lang="en-US" dirty="0" smtClean="0"/>
                        <a:t>Returns</a:t>
                      </a:r>
                      <a:r>
                        <a:rPr lang="en-US" baseline="0" dirty="0" smtClean="0"/>
                        <a:t> the last character in the string</a:t>
                      </a:r>
                      <a:endParaRPr lang="en-US" dirty="0"/>
                    </a:p>
                  </a:txBody>
                  <a:tcPr/>
                </a:tc>
                <a:extLst>
                  <a:ext uri="{0D108BD9-81ED-4DB2-BD59-A6C34878D82A}">
                    <a16:rowId xmlns:a16="http://schemas.microsoft.com/office/drawing/2014/main" val="10010"/>
                  </a:ext>
                </a:extLst>
              </a:tr>
              <a:tr h="354743">
                <a:tc>
                  <a:txBody>
                    <a:bodyPr/>
                    <a:lstStyle/>
                    <a:p>
                      <a:r>
                        <a:rPr lang="en-US" dirty="0" err="1" smtClean="0"/>
                        <a:t>mystring.begin</a:t>
                      </a:r>
                      <a:r>
                        <a:rPr lang="en-US" dirty="0" smtClean="0"/>
                        <a:t>();</a:t>
                      </a:r>
                      <a:endParaRPr lang="en-US" dirty="0"/>
                    </a:p>
                  </a:txBody>
                  <a:tcPr/>
                </a:tc>
                <a:tc>
                  <a:txBody>
                    <a:bodyPr/>
                    <a:lstStyle/>
                    <a:p>
                      <a:r>
                        <a:rPr lang="en-US" dirty="0" smtClean="0"/>
                        <a:t>Returns an iterator pointing to the first character in the string</a:t>
                      </a:r>
                      <a:endParaRPr lang="en-US" dirty="0"/>
                    </a:p>
                  </a:txBody>
                  <a:tcPr/>
                </a:tc>
                <a:extLst>
                  <a:ext uri="{0D108BD9-81ED-4DB2-BD59-A6C34878D82A}">
                    <a16:rowId xmlns:a16="http://schemas.microsoft.com/office/drawing/2014/main" val="10011"/>
                  </a:ext>
                </a:extLst>
              </a:tr>
              <a:tr h="354743">
                <a:tc>
                  <a:txBody>
                    <a:bodyPr/>
                    <a:lstStyle/>
                    <a:p>
                      <a:r>
                        <a:rPr lang="en-US" dirty="0" err="1" smtClean="0"/>
                        <a:t>mystring.c_str</a:t>
                      </a:r>
                      <a:r>
                        <a:rPr lang="en-US" dirty="0" smtClean="0"/>
                        <a:t>();</a:t>
                      </a:r>
                      <a:endParaRPr lang="en-US" dirty="0"/>
                    </a:p>
                  </a:txBody>
                  <a:tcPr/>
                </a:tc>
                <a:tc>
                  <a:txBody>
                    <a:bodyPr/>
                    <a:lstStyle/>
                    <a:p>
                      <a:r>
                        <a:rPr lang="en-US" dirty="0" smtClean="0"/>
                        <a:t>Converts</a:t>
                      </a:r>
                      <a:r>
                        <a:rPr lang="en-US" baseline="0" dirty="0" smtClean="0"/>
                        <a:t> the contents of </a:t>
                      </a:r>
                      <a:r>
                        <a:rPr lang="en-US" baseline="0" dirty="0" err="1" smtClean="0"/>
                        <a:t>mystring</a:t>
                      </a:r>
                      <a:r>
                        <a:rPr lang="en-US" baseline="0" dirty="0" smtClean="0"/>
                        <a:t> to a C-string, and returns a pointer to the C-string</a:t>
                      </a:r>
                      <a:endParaRPr lang="en-US" dirty="0"/>
                    </a:p>
                  </a:txBody>
                  <a:tcPr/>
                </a:tc>
                <a:extLst>
                  <a:ext uri="{0D108BD9-81ED-4DB2-BD59-A6C34878D82A}">
                    <a16:rowId xmlns:a16="http://schemas.microsoft.com/office/drawing/2014/main" val="10012"/>
                  </a:ext>
                </a:extLst>
              </a:tr>
              <a:tr h="354743">
                <a:tc>
                  <a:txBody>
                    <a:bodyPr/>
                    <a:lstStyle/>
                    <a:p>
                      <a:r>
                        <a:rPr lang="en-US" dirty="0" err="1" smtClean="0"/>
                        <a:t>mystring.capacity</a:t>
                      </a:r>
                      <a:r>
                        <a:rPr lang="en-US" dirty="0" smtClean="0"/>
                        <a:t>();</a:t>
                      </a:r>
                      <a:endParaRPr lang="en-US" dirty="0"/>
                    </a:p>
                  </a:txBody>
                  <a:tcPr/>
                </a:tc>
                <a:tc>
                  <a:txBody>
                    <a:bodyPr/>
                    <a:lstStyle/>
                    <a:p>
                      <a:r>
                        <a:rPr lang="en-US" dirty="0" smtClean="0"/>
                        <a:t>Returns the size of the storage allocated for the string</a:t>
                      </a:r>
                      <a:endParaRPr lang="en-US" dirty="0"/>
                    </a:p>
                  </a:txBody>
                  <a:tcPr/>
                </a:tc>
                <a:extLst>
                  <a:ext uri="{0D108BD9-81ED-4DB2-BD59-A6C34878D82A}">
                    <a16:rowId xmlns:a16="http://schemas.microsoft.com/office/drawing/2014/main" val="10013"/>
                  </a:ext>
                </a:extLst>
              </a:tr>
              <a:tr h="354743">
                <a:tc>
                  <a:txBody>
                    <a:bodyPr/>
                    <a:lstStyle/>
                    <a:p>
                      <a:r>
                        <a:rPr lang="en-US" dirty="0" err="1" smtClean="0"/>
                        <a:t>mystring.clear</a:t>
                      </a:r>
                      <a:r>
                        <a:rPr lang="en-US" dirty="0" smtClean="0"/>
                        <a:t>();</a:t>
                      </a:r>
                      <a:endParaRPr lang="en-US" dirty="0"/>
                    </a:p>
                  </a:txBody>
                  <a:tcPr/>
                </a:tc>
                <a:tc>
                  <a:txBody>
                    <a:bodyPr/>
                    <a:lstStyle/>
                    <a:p>
                      <a:r>
                        <a:rPr lang="en-US" dirty="0" smtClean="0"/>
                        <a:t>Clears</a:t>
                      </a:r>
                      <a:r>
                        <a:rPr lang="en-US" baseline="0" dirty="0" smtClean="0"/>
                        <a:t> the string by deleting all the characters stored in it</a:t>
                      </a:r>
                      <a:endParaRPr lang="en-US" dirty="0"/>
                    </a:p>
                  </a:txBody>
                  <a:tcPr/>
                </a:tc>
                <a:extLst>
                  <a:ext uri="{0D108BD9-81ED-4DB2-BD59-A6C34878D82A}">
                    <a16:rowId xmlns:a16="http://schemas.microsoft.com/office/drawing/2014/main" val="10014"/>
                  </a:ext>
                </a:extLst>
              </a:tr>
              <a:tr h="354743">
                <a:tc>
                  <a:txBody>
                    <a:bodyPr/>
                    <a:lstStyle/>
                    <a:p>
                      <a:r>
                        <a:rPr lang="en-US" dirty="0" err="1" smtClean="0"/>
                        <a:t>mystring.compare</a:t>
                      </a:r>
                      <a:r>
                        <a:rPr lang="en-US" dirty="0" smtClean="0"/>
                        <a:t>(</a:t>
                      </a:r>
                      <a:r>
                        <a:rPr lang="en-US" dirty="0" err="1" smtClean="0"/>
                        <a:t>str</a:t>
                      </a:r>
                      <a:r>
                        <a:rPr lang="en-US" dirty="0" smtClean="0"/>
                        <a:t>);</a:t>
                      </a:r>
                      <a:endParaRPr lang="en-US" dirty="0"/>
                    </a:p>
                  </a:txBody>
                  <a:tcPr/>
                </a:tc>
                <a:tc>
                  <a:txBody>
                    <a:bodyPr/>
                    <a:lstStyle/>
                    <a:p>
                      <a:r>
                        <a:rPr lang="en-US" dirty="0" smtClean="0"/>
                        <a:t>Performs a comparison like the </a:t>
                      </a:r>
                      <a:r>
                        <a:rPr lang="en-US" dirty="0" err="1" smtClean="0"/>
                        <a:t>strcmp</a:t>
                      </a:r>
                      <a:r>
                        <a:rPr lang="en-US" dirty="0" smtClean="0"/>
                        <a:t> function, with the same</a:t>
                      </a:r>
                      <a:r>
                        <a:rPr lang="en-US" baseline="0" dirty="0" smtClean="0"/>
                        <a:t> return values</a:t>
                      </a:r>
                      <a:endParaRPr lang="en-US"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960085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7603495"/>
              </p:ext>
            </p:extLst>
          </p:nvPr>
        </p:nvGraphicFramePr>
        <p:xfrm>
          <a:off x="0" y="-9331"/>
          <a:ext cx="12192000" cy="7132320"/>
        </p:xfrm>
        <a:graphic>
          <a:graphicData uri="http://schemas.openxmlformats.org/drawingml/2006/table">
            <a:tbl>
              <a:tblPr firstRow="1" bandRow="1">
                <a:tableStyleId>{5C22544A-7EE6-4342-B048-85BDC9FD1C3A}</a:tableStyleId>
              </a:tblPr>
              <a:tblGrid>
                <a:gridCol w="2817845">
                  <a:extLst>
                    <a:ext uri="{9D8B030D-6E8A-4147-A177-3AD203B41FA5}">
                      <a16:colId xmlns:a16="http://schemas.microsoft.com/office/drawing/2014/main" val="20000"/>
                    </a:ext>
                  </a:extLst>
                </a:gridCol>
                <a:gridCol w="9374155">
                  <a:extLst>
                    <a:ext uri="{9D8B030D-6E8A-4147-A177-3AD203B41FA5}">
                      <a16:colId xmlns:a16="http://schemas.microsoft.com/office/drawing/2014/main" val="20001"/>
                    </a:ext>
                  </a:extLst>
                </a:gridCol>
              </a:tblGrid>
              <a:tr h="401709">
                <a:tc>
                  <a:txBody>
                    <a:bodyPr/>
                    <a:lstStyle/>
                    <a:p>
                      <a:r>
                        <a:rPr lang="en-US" b="0" dirty="0" err="1" smtClean="0">
                          <a:solidFill>
                            <a:schemeClr val="tx1"/>
                          </a:solidFill>
                        </a:rPr>
                        <a:t>mystring.compare</a:t>
                      </a:r>
                      <a:r>
                        <a:rPr lang="en-US" b="0" dirty="0" smtClean="0">
                          <a:solidFill>
                            <a:schemeClr val="tx1"/>
                          </a:solidFill>
                        </a:rPr>
                        <a:t>(x,</a:t>
                      </a:r>
                      <a:r>
                        <a:rPr lang="en-US" b="0" baseline="0" dirty="0" smtClean="0">
                          <a:solidFill>
                            <a:schemeClr val="tx1"/>
                          </a:solidFill>
                        </a:rPr>
                        <a:t> n, </a:t>
                      </a:r>
                      <a:r>
                        <a:rPr lang="en-US" b="0" baseline="0" dirty="0" err="1" smtClean="0">
                          <a:solidFill>
                            <a:schemeClr val="tx1"/>
                          </a:solidFill>
                        </a:rPr>
                        <a:t>str</a:t>
                      </a:r>
                      <a:r>
                        <a:rPr lang="en-US" b="0" baseline="0" dirty="0" smtClean="0">
                          <a:solidFill>
                            <a:schemeClr val="tx1"/>
                          </a:solidFill>
                        </a:rPr>
                        <a:t>);</a:t>
                      </a:r>
                      <a:endParaRPr lang="en-US" b="0" dirty="0">
                        <a:solidFill>
                          <a:schemeClr val="tx1"/>
                        </a:solidFill>
                      </a:endParaRPr>
                    </a:p>
                  </a:txBody>
                  <a:tcPr>
                    <a:solidFill>
                      <a:schemeClr val="bg1"/>
                    </a:solidFill>
                  </a:tcPr>
                </a:tc>
                <a:tc>
                  <a:txBody>
                    <a:bodyPr/>
                    <a:lstStyle/>
                    <a:p>
                      <a:r>
                        <a:rPr lang="en-US" b="0" dirty="0" smtClean="0">
                          <a:solidFill>
                            <a:schemeClr val="tx1"/>
                          </a:solidFill>
                        </a:rPr>
                        <a:t>Compares </a:t>
                      </a:r>
                      <a:r>
                        <a:rPr lang="en-US" b="0" dirty="0" err="1" smtClean="0">
                          <a:solidFill>
                            <a:schemeClr val="tx1"/>
                          </a:solidFill>
                        </a:rPr>
                        <a:t>mystring</a:t>
                      </a:r>
                      <a:r>
                        <a:rPr lang="en-US" b="0" dirty="0" smtClean="0">
                          <a:solidFill>
                            <a:schemeClr val="tx1"/>
                          </a:solidFill>
                        </a:rPr>
                        <a:t> and</a:t>
                      </a:r>
                      <a:r>
                        <a:rPr lang="en-US" b="0" baseline="0" dirty="0" smtClean="0">
                          <a:solidFill>
                            <a:schemeClr val="tx1"/>
                          </a:solidFill>
                        </a:rPr>
                        <a:t> </a:t>
                      </a:r>
                      <a:r>
                        <a:rPr lang="en-US" b="0" baseline="0" dirty="0" err="1" smtClean="0">
                          <a:solidFill>
                            <a:schemeClr val="tx1"/>
                          </a:solidFill>
                        </a:rPr>
                        <a:t>str</a:t>
                      </a:r>
                      <a:r>
                        <a:rPr lang="en-US" b="0" baseline="0" dirty="0" smtClean="0">
                          <a:solidFill>
                            <a:schemeClr val="tx1"/>
                          </a:solidFill>
                        </a:rPr>
                        <a:t>, starting at position x, and continuing for n characters. The return value is like </a:t>
                      </a:r>
                      <a:r>
                        <a:rPr lang="en-US" b="0" baseline="0" dirty="0" err="1" smtClean="0">
                          <a:solidFill>
                            <a:schemeClr val="tx1"/>
                          </a:solidFill>
                        </a:rPr>
                        <a:t>strcmp</a:t>
                      </a:r>
                      <a:endParaRPr lang="en-US" b="0" dirty="0">
                        <a:solidFill>
                          <a:schemeClr val="tx1"/>
                        </a:solidFill>
                      </a:endParaRPr>
                    </a:p>
                  </a:txBody>
                  <a:tcPr>
                    <a:solidFill>
                      <a:schemeClr val="bg1"/>
                    </a:solidFill>
                  </a:tcPr>
                </a:tc>
                <a:extLst>
                  <a:ext uri="{0D108BD9-81ED-4DB2-BD59-A6C34878D82A}">
                    <a16:rowId xmlns:a16="http://schemas.microsoft.com/office/drawing/2014/main" val="10000"/>
                  </a:ext>
                </a:extLst>
              </a:tr>
              <a:tr h="401709">
                <a:tc>
                  <a:txBody>
                    <a:bodyPr/>
                    <a:lstStyle/>
                    <a:p>
                      <a:r>
                        <a:rPr lang="en-US" dirty="0" err="1" smtClean="0"/>
                        <a:t>mystring.copy</a:t>
                      </a:r>
                      <a:r>
                        <a:rPr lang="en-US" dirty="0" smtClean="0"/>
                        <a:t>(</a:t>
                      </a:r>
                      <a:r>
                        <a:rPr lang="en-US" dirty="0" err="1" smtClean="0"/>
                        <a:t>str</a:t>
                      </a:r>
                      <a:r>
                        <a:rPr lang="en-US" dirty="0" smtClean="0"/>
                        <a:t>, x, n);</a:t>
                      </a:r>
                      <a:endParaRPr lang="en-US" dirty="0"/>
                    </a:p>
                  </a:txBody>
                  <a:tcPr/>
                </a:tc>
                <a:tc>
                  <a:txBody>
                    <a:bodyPr/>
                    <a:lstStyle/>
                    <a:p>
                      <a:r>
                        <a:rPr lang="en-US" dirty="0" smtClean="0"/>
                        <a:t>Copies the character array </a:t>
                      </a:r>
                      <a:r>
                        <a:rPr lang="en-US" dirty="0" err="1" smtClean="0"/>
                        <a:t>str</a:t>
                      </a:r>
                      <a:r>
                        <a:rPr lang="en-US" dirty="0" smtClean="0"/>
                        <a:t> to </a:t>
                      </a:r>
                      <a:r>
                        <a:rPr lang="en-US" dirty="0" err="1" smtClean="0"/>
                        <a:t>mystring</a:t>
                      </a:r>
                      <a:r>
                        <a:rPr lang="en-US" dirty="0" smtClean="0"/>
                        <a:t>, beginning at position x, for n character. If </a:t>
                      </a:r>
                      <a:r>
                        <a:rPr lang="en-US" dirty="0" err="1" smtClean="0"/>
                        <a:t>mystring</a:t>
                      </a:r>
                      <a:r>
                        <a:rPr lang="en-US" dirty="0" smtClean="0"/>
                        <a:t> is too small, the function will copy</a:t>
                      </a:r>
                      <a:r>
                        <a:rPr lang="en-US" baseline="0" dirty="0" smtClean="0"/>
                        <a:t> </a:t>
                      </a:r>
                      <a:r>
                        <a:rPr lang="en-US" dirty="0" smtClean="0"/>
                        <a:t>as many characters</a:t>
                      </a:r>
                      <a:r>
                        <a:rPr lang="en-US" baseline="0" dirty="0" smtClean="0"/>
                        <a:t> as possible</a:t>
                      </a:r>
                      <a:endParaRPr lang="en-US" dirty="0"/>
                    </a:p>
                  </a:txBody>
                  <a:tcPr/>
                </a:tc>
                <a:extLst>
                  <a:ext uri="{0D108BD9-81ED-4DB2-BD59-A6C34878D82A}">
                    <a16:rowId xmlns:a16="http://schemas.microsoft.com/office/drawing/2014/main" val="10001"/>
                  </a:ext>
                </a:extLst>
              </a:tr>
              <a:tr h="229548">
                <a:tc>
                  <a:txBody>
                    <a:bodyPr/>
                    <a:lstStyle/>
                    <a:p>
                      <a:r>
                        <a:rPr lang="en-US" dirty="0" err="1" smtClean="0"/>
                        <a:t>mystring.empty</a:t>
                      </a:r>
                      <a:r>
                        <a:rPr lang="en-US" dirty="0" smtClean="0"/>
                        <a:t>();</a:t>
                      </a:r>
                      <a:endParaRPr lang="en-US" dirty="0"/>
                    </a:p>
                  </a:txBody>
                  <a:tcPr/>
                </a:tc>
                <a:tc>
                  <a:txBody>
                    <a:bodyPr/>
                    <a:lstStyle/>
                    <a:p>
                      <a:r>
                        <a:rPr lang="en-US" dirty="0" smtClean="0"/>
                        <a:t>Returns true if </a:t>
                      </a:r>
                      <a:r>
                        <a:rPr lang="en-US" dirty="0" err="1" smtClean="0"/>
                        <a:t>mystring</a:t>
                      </a:r>
                      <a:r>
                        <a:rPr lang="en-US" dirty="0" smtClean="0"/>
                        <a:t> is empty</a:t>
                      </a:r>
                      <a:endParaRPr lang="en-US" dirty="0"/>
                    </a:p>
                  </a:txBody>
                  <a:tcPr/>
                </a:tc>
                <a:extLst>
                  <a:ext uri="{0D108BD9-81ED-4DB2-BD59-A6C34878D82A}">
                    <a16:rowId xmlns:a16="http://schemas.microsoft.com/office/drawing/2014/main" val="10002"/>
                  </a:ext>
                </a:extLst>
              </a:tr>
              <a:tr h="229548">
                <a:tc>
                  <a:txBody>
                    <a:bodyPr/>
                    <a:lstStyle/>
                    <a:p>
                      <a:r>
                        <a:rPr lang="en-US" dirty="0" err="1" smtClean="0"/>
                        <a:t>mystring.end</a:t>
                      </a:r>
                      <a:r>
                        <a:rPr lang="en-US" dirty="0" smtClean="0"/>
                        <a:t>();</a:t>
                      </a:r>
                      <a:endParaRPr lang="en-US" dirty="0"/>
                    </a:p>
                  </a:txBody>
                  <a:tcPr/>
                </a:tc>
                <a:tc>
                  <a:txBody>
                    <a:bodyPr/>
                    <a:lstStyle/>
                    <a:p>
                      <a:r>
                        <a:rPr lang="en-US" dirty="0" smtClean="0"/>
                        <a:t>Returns an iterator pointing to the last character of the string in </a:t>
                      </a:r>
                      <a:r>
                        <a:rPr lang="en-US" dirty="0" err="1" smtClean="0"/>
                        <a:t>mysting</a:t>
                      </a:r>
                      <a:endParaRPr lang="en-US" dirty="0"/>
                    </a:p>
                  </a:txBody>
                  <a:tcPr/>
                </a:tc>
                <a:extLst>
                  <a:ext uri="{0D108BD9-81ED-4DB2-BD59-A6C34878D82A}">
                    <a16:rowId xmlns:a16="http://schemas.microsoft.com/office/drawing/2014/main" val="10003"/>
                  </a:ext>
                </a:extLst>
              </a:tr>
              <a:tr h="229548">
                <a:tc>
                  <a:txBody>
                    <a:bodyPr/>
                    <a:lstStyle/>
                    <a:p>
                      <a:r>
                        <a:rPr lang="en-US" dirty="0" err="1" smtClean="0"/>
                        <a:t>mystring.erase</a:t>
                      </a:r>
                      <a:r>
                        <a:rPr lang="en-US" dirty="0" smtClean="0"/>
                        <a:t>(x, n);</a:t>
                      </a:r>
                      <a:endParaRPr lang="en-US" dirty="0"/>
                    </a:p>
                  </a:txBody>
                  <a:tcPr/>
                </a:tc>
                <a:tc>
                  <a:txBody>
                    <a:bodyPr/>
                    <a:lstStyle/>
                    <a:p>
                      <a:r>
                        <a:rPr lang="en-US" dirty="0" smtClean="0"/>
                        <a:t>Erases n characters from </a:t>
                      </a:r>
                      <a:r>
                        <a:rPr lang="en-US" dirty="0" err="1" smtClean="0"/>
                        <a:t>mystring</a:t>
                      </a:r>
                      <a:r>
                        <a:rPr lang="en-US" dirty="0" smtClean="0"/>
                        <a:t>, beginning</a:t>
                      </a:r>
                      <a:r>
                        <a:rPr lang="en-US" baseline="0" dirty="0" smtClean="0"/>
                        <a:t> at position x</a:t>
                      </a:r>
                      <a:endParaRPr lang="en-US" dirty="0"/>
                    </a:p>
                  </a:txBody>
                  <a:tcPr/>
                </a:tc>
                <a:extLst>
                  <a:ext uri="{0D108BD9-81ED-4DB2-BD59-A6C34878D82A}">
                    <a16:rowId xmlns:a16="http://schemas.microsoft.com/office/drawing/2014/main" val="10004"/>
                  </a:ext>
                </a:extLst>
              </a:tr>
              <a:tr h="401709">
                <a:tc>
                  <a:txBody>
                    <a:bodyPr/>
                    <a:lstStyle/>
                    <a:p>
                      <a:r>
                        <a:rPr lang="en-US" dirty="0" err="1" smtClean="0"/>
                        <a:t>mystring.find</a:t>
                      </a:r>
                      <a:r>
                        <a:rPr lang="en-US" dirty="0" smtClean="0"/>
                        <a:t>(‘z’, x);</a:t>
                      </a:r>
                      <a:endParaRPr lang="en-US" dirty="0"/>
                    </a:p>
                  </a:txBody>
                  <a:tcPr/>
                </a:tc>
                <a:tc>
                  <a:txBody>
                    <a:bodyPr/>
                    <a:lstStyle/>
                    <a:p>
                      <a:r>
                        <a:rPr lang="en-US" dirty="0" smtClean="0"/>
                        <a:t>Returns the first position at or beyond position x where the string </a:t>
                      </a:r>
                      <a:r>
                        <a:rPr lang="en-US" dirty="0" err="1" smtClean="0"/>
                        <a:t>str</a:t>
                      </a:r>
                      <a:r>
                        <a:rPr lang="en-US" dirty="0" smtClean="0"/>
                        <a:t> is found in </a:t>
                      </a:r>
                      <a:r>
                        <a:rPr lang="en-US" dirty="0" err="1" smtClean="0"/>
                        <a:t>mystring</a:t>
                      </a:r>
                      <a:r>
                        <a:rPr lang="en-US" dirty="0" smtClean="0"/>
                        <a:t>. </a:t>
                      </a:r>
                      <a:r>
                        <a:rPr lang="en-US" dirty="0" err="1" smtClean="0"/>
                        <a:t>str</a:t>
                      </a:r>
                      <a:r>
                        <a:rPr lang="en-US" baseline="0" dirty="0" smtClean="0"/>
                        <a:t> can be string object or char array</a:t>
                      </a:r>
                      <a:endParaRPr lang="en-US" dirty="0"/>
                    </a:p>
                  </a:txBody>
                  <a:tcPr/>
                </a:tc>
                <a:extLst>
                  <a:ext uri="{0D108BD9-81ED-4DB2-BD59-A6C34878D82A}">
                    <a16:rowId xmlns:a16="http://schemas.microsoft.com/office/drawing/2014/main" val="10005"/>
                  </a:ext>
                </a:extLst>
              </a:tr>
              <a:tr h="229548">
                <a:tc>
                  <a:txBody>
                    <a:bodyPr/>
                    <a:lstStyle/>
                    <a:p>
                      <a:r>
                        <a:rPr lang="en-US" dirty="0" err="1" smtClean="0"/>
                        <a:t>mystring.front</a:t>
                      </a:r>
                      <a:r>
                        <a:rPr lang="en-US" dirty="0" smtClean="0"/>
                        <a:t>();</a:t>
                      </a:r>
                      <a:endParaRPr lang="en-US" dirty="0"/>
                    </a:p>
                  </a:txBody>
                  <a:tcPr/>
                </a:tc>
                <a:tc>
                  <a:txBody>
                    <a:bodyPr/>
                    <a:lstStyle/>
                    <a:p>
                      <a:r>
                        <a:rPr lang="en-US" dirty="0" smtClean="0"/>
                        <a:t>Returns the first character in the string</a:t>
                      </a:r>
                      <a:endParaRPr lang="en-US" dirty="0"/>
                    </a:p>
                  </a:txBody>
                  <a:tcPr/>
                </a:tc>
                <a:extLst>
                  <a:ext uri="{0D108BD9-81ED-4DB2-BD59-A6C34878D82A}">
                    <a16:rowId xmlns:a16="http://schemas.microsoft.com/office/drawing/2014/main" val="10006"/>
                  </a:ext>
                </a:extLst>
              </a:tr>
              <a:tr h="229548">
                <a:tc>
                  <a:txBody>
                    <a:bodyPr/>
                    <a:lstStyle/>
                    <a:p>
                      <a:r>
                        <a:rPr lang="en-US" dirty="0" err="1" smtClean="0"/>
                        <a:t>mystring.insert</a:t>
                      </a:r>
                      <a:r>
                        <a:rPr lang="en-US" dirty="0" smtClean="0"/>
                        <a:t>(x, n, ‘z’);</a:t>
                      </a:r>
                      <a:endParaRPr lang="en-US" dirty="0"/>
                    </a:p>
                  </a:txBody>
                  <a:tcPr/>
                </a:tc>
                <a:tc>
                  <a:txBody>
                    <a:bodyPr/>
                    <a:lstStyle/>
                    <a:p>
                      <a:r>
                        <a:rPr lang="en-US" dirty="0" smtClean="0"/>
                        <a:t>Inserts</a:t>
                      </a:r>
                      <a:r>
                        <a:rPr lang="en-US" baseline="0" dirty="0" smtClean="0"/>
                        <a:t> ‘z’ n times into </a:t>
                      </a:r>
                      <a:r>
                        <a:rPr lang="en-US" baseline="0" dirty="0" err="1" smtClean="0"/>
                        <a:t>mystring</a:t>
                      </a:r>
                      <a:r>
                        <a:rPr lang="en-US" baseline="0" dirty="0" smtClean="0"/>
                        <a:t> at position x</a:t>
                      </a:r>
                      <a:endParaRPr lang="en-US" dirty="0"/>
                    </a:p>
                  </a:txBody>
                  <a:tcPr/>
                </a:tc>
                <a:extLst>
                  <a:ext uri="{0D108BD9-81ED-4DB2-BD59-A6C34878D82A}">
                    <a16:rowId xmlns:a16="http://schemas.microsoft.com/office/drawing/2014/main" val="10007"/>
                  </a:ext>
                </a:extLst>
              </a:tr>
              <a:tr h="229548">
                <a:tc>
                  <a:txBody>
                    <a:bodyPr/>
                    <a:lstStyle/>
                    <a:p>
                      <a:r>
                        <a:rPr lang="en-US" dirty="0" err="1" smtClean="0"/>
                        <a:t>mystring.insert</a:t>
                      </a:r>
                      <a:r>
                        <a:rPr lang="en-US" dirty="0" smtClean="0"/>
                        <a:t>(x,</a:t>
                      </a:r>
                      <a:r>
                        <a:rPr lang="en-US" baseline="0" dirty="0" smtClean="0"/>
                        <a:t> </a:t>
                      </a:r>
                      <a:r>
                        <a:rPr lang="en-US" baseline="0" dirty="0" err="1" smtClean="0"/>
                        <a:t>str</a:t>
                      </a:r>
                      <a:r>
                        <a:rPr lang="en-US" baseline="0" dirty="0" smtClean="0"/>
                        <a:t>);</a:t>
                      </a:r>
                      <a:endParaRPr lang="en-US" dirty="0"/>
                    </a:p>
                  </a:txBody>
                  <a:tcPr/>
                </a:tc>
                <a:tc>
                  <a:txBody>
                    <a:bodyPr/>
                    <a:lstStyle/>
                    <a:p>
                      <a:r>
                        <a:rPr lang="en-US" dirty="0" smtClean="0"/>
                        <a:t>Inserts a copy of </a:t>
                      </a:r>
                      <a:r>
                        <a:rPr lang="en-US" dirty="0" err="1" smtClean="0"/>
                        <a:t>str</a:t>
                      </a:r>
                      <a:r>
                        <a:rPr lang="en-US" dirty="0" smtClean="0"/>
                        <a:t> into</a:t>
                      </a:r>
                      <a:r>
                        <a:rPr lang="en-US" baseline="0" dirty="0" smtClean="0"/>
                        <a:t> </a:t>
                      </a:r>
                      <a:r>
                        <a:rPr lang="en-US" baseline="0" dirty="0" err="1" smtClean="0"/>
                        <a:t>mystring</a:t>
                      </a:r>
                      <a:r>
                        <a:rPr lang="en-US" baseline="0" dirty="0" smtClean="0"/>
                        <a:t>, beginning at position x. </a:t>
                      </a:r>
                      <a:r>
                        <a:rPr lang="en-US" baseline="0" dirty="0" err="1" smtClean="0"/>
                        <a:t>str</a:t>
                      </a:r>
                      <a:r>
                        <a:rPr lang="en-US" baseline="0" dirty="0" smtClean="0"/>
                        <a:t> either string object or char array</a:t>
                      </a:r>
                      <a:endParaRPr lang="en-US" dirty="0"/>
                    </a:p>
                  </a:txBody>
                  <a:tcPr/>
                </a:tc>
                <a:extLst>
                  <a:ext uri="{0D108BD9-81ED-4DB2-BD59-A6C34878D82A}">
                    <a16:rowId xmlns:a16="http://schemas.microsoft.com/office/drawing/2014/main" val="10008"/>
                  </a:ext>
                </a:extLst>
              </a:tr>
              <a:tr h="229548">
                <a:tc>
                  <a:txBody>
                    <a:bodyPr/>
                    <a:lstStyle/>
                    <a:p>
                      <a:r>
                        <a:rPr lang="en-US" dirty="0" err="1" smtClean="0"/>
                        <a:t>mystring.length</a:t>
                      </a:r>
                      <a:r>
                        <a:rPr lang="en-US" dirty="0" smtClean="0"/>
                        <a:t>();</a:t>
                      </a:r>
                      <a:endParaRPr lang="en-US" dirty="0"/>
                    </a:p>
                  </a:txBody>
                  <a:tcPr/>
                </a:tc>
                <a:tc>
                  <a:txBody>
                    <a:bodyPr/>
                    <a:lstStyle/>
                    <a:p>
                      <a:r>
                        <a:rPr lang="en-US" dirty="0" smtClean="0"/>
                        <a:t>Returns the length of the string in </a:t>
                      </a:r>
                      <a:r>
                        <a:rPr lang="en-US" dirty="0" err="1" smtClean="0"/>
                        <a:t>mystring</a:t>
                      </a:r>
                      <a:endParaRPr lang="en-US" dirty="0"/>
                    </a:p>
                  </a:txBody>
                  <a:tcPr/>
                </a:tc>
                <a:extLst>
                  <a:ext uri="{0D108BD9-81ED-4DB2-BD59-A6C34878D82A}">
                    <a16:rowId xmlns:a16="http://schemas.microsoft.com/office/drawing/2014/main" val="10009"/>
                  </a:ext>
                </a:extLst>
              </a:tr>
              <a:tr h="346733">
                <a:tc>
                  <a:txBody>
                    <a:bodyPr/>
                    <a:lstStyle/>
                    <a:p>
                      <a:r>
                        <a:rPr lang="en-US" dirty="0" err="1" smtClean="0"/>
                        <a:t>mystring.replace</a:t>
                      </a:r>
                      <a:r>
                        <a:rPr lang="en-US" dirty="0" smtClean="0"/>
                        <a:t>(x, n, ‘z’);</a:t>
                      </a:r>
                      <a:endParaRPr lang="en-US" dirty="0"/>
                    </a:p>
                  </a:txBody>
                  <a:tcPr/>
                </a:tc>
                <a:tc>
                  <a:txBody>
                    <a:bodyPr/>
                    <a:lstStyle/>
                    <a:p>
                      <a:r>
                        <a:rPr lang="en-US" dirty="0" smtClean="0"/>
                        <a:t>Replaces the n characters in </a:t>
                      </a:r>
                      <a:r>
                        <a:rPr lang="en-US" dirty="0" err="1" smtClean="0"/>
                        <a:t>mystring</a:t>
                      </a:r>
                      <a:r>
                        <a:rPr lang="en-US" dirty="0" smtClean="0"/>
                        <a:t> beginning</a:t>
                      </a:r>
                      <a:r>
                        <a:rPr lang="en-US" baseline="0" dirty="0" smtClean="0"/>
                        <a:t> at position x with the characters in string object </a:t>
                      </a:r>
                      <a:r>
                        <a:rPr lang="en-US" baseline="0" dirty="0" err="1" smtClean="0"/>
                        <a:t>str</a:t>
                      </a:r>
                      <a:endParaRPr lang="en-US" dirty="0"/>
                    </a:p>
                  </a:txBody>
                  <a:tcPr/>
                </a:tc>
                <a:extLst>
                  <a:ext uri="{0D108BD9-81ED-4DB2-BD59-A6C34878D82A}">
                    <a16:rowId xmlns:a16="http://schemas.microsoft.com/office/drawing/2014/main" val="10010"/>
                  </a:ext>
                </a:extLst>
              </a:tr>
              <a:tr h="573870">
                <a:tc>
                  <a:txBody>
                    <a:bodyPr/>
                    <a:lstStyle/>
                    <a:p>
                      <a:r>
                        <a:rPr lang="en-US" dirty="0" err="1" smtClean="0"/>
                        <a:t>mystring.resize</a:t>
                      </a:r>
                      <a:r>
                        <a:rPr lang="en-US" dirty="0" smtClean="0"/>
                        <a:t>(n, ‘z’);</a:t>
                      </a:r>
                      <a:endParaRPr lang="en-US" dirty="0"/>
                    </a:p>
                  </a:txBody>
                  <a:tcPr/>
                </a:tc>
                <a:tc>
                  <a:txBody>
                    <a:bodyPr/>
                    <a:lstStyle/>
                    <a:p>
                      <a:r>
                        <a:rPr lang="en-US" dirty="0" smtClean="0"/>
                        <a:t>Changes the size of the allocation in </a:t>
                      </a:r>
                      <a:r>
                        <a:rPr lang="en-US" dirty="0" err="1" smtClean="0"/>
                        <a:t>mystring</a:t>
                      </a:r>
                      <a:r>
                        <a:rPr lang="en-US" dirty="0" smtClean="0"/>
                        <a:t> to</a:t>
                      </a:r>
                      <a:r>
                        <a:rPr lang="en-US" baseline="0" dirty="0" smtClean="0"/>
                        <a:t> n. If n is less than the current size of the string, the </a:t>
                      </a:r>
                      <a:r>
                        <a:rPr lang="en-US" baseline="0" dirty="0" err="1" smtClean="0"/>
                        <a:t>stirng</a:t>
                      </a:r>
                      <a:r>
                        <a:rPr lang="en-US" baseline="0" dirty="0" smtClean="0"/>
                        <a:t> is truncated to n characters. If n is greater, the string is expanded and ‘z’ is appended at the end enough times to fill the new spaces.</a:t>
                      </a:r>
                      <a:endParaRPr lang="en-US" dirty="0"/>
                    </a:p>
                  </a:txBody>
                  <a:tcPr/>
                </a:tc>
                <a:extLst>
                  <a:ext uri="{0D108BD9-81ED-4DB2-BD59-A6C34878D82A}">
                    <a16:rowId xmlns:a16="http://schemas.microsoft.com/office/drawing/2014/main" val="10011"/>
                  </a:ext>
                </a:extLst>
              </a:tr>
              <a:tr h="229548">
                <a:tc>
                  <a:txBody>
                    <a:bodyPr/>
                    <a:lstStyle/>
                    <a:p>
                      <a:r>
                        <a:rPr lang="en-US" dirty="0" err="1" smtClean="0"/>
                        <a:t>mystring.size</a:t>
                      </a:r>
                      <a:r>
                        <a:rPr lang="en-US" dirty="0" smtClean="0"/>
                        <a:t>();</a:t>
                      </a:r>
                      <a:endParaRPr lang="en-US" dirty="0"/>
                    </a:p>
                  </a:txBody>
                  <a:tcPr/>
                </a:tc>
                <a:tc>
                  <a:txBody>
                    <a:bodyPr/>
                    <a:lstStyle/>
                    <a:p>
                      <a:r>
                        <a:rPr lang="en-US" dirty="0" smtClean="0"/>
                        <a:t>Returns the length of the string in </a:t>
                      </a:r>
                      <a:r>
                        <a:rPr lang="en-US" dirty="0" err="1" smtClean="0"/>
                        <a:t>mystring</a:t>
                      </a:r>
                      <a:endParaRPr lang="en-US" dirty="0"/>
                    </a:p>
                  </a:txBody>
                  <a:tcPr/>
                </a:tc>
                <a:extLst>
                  <a:ext uri="{0D108BD9-81ED-4DB2-BD59-A6C34878D82A}">
                    <a16:rowId xmlns:a16="http://schemas.microsoft.com/office/drawing/2014/main" val="10012"/>
                  </a:ext>
                </a:extLst>
              </a:tr>
              <a:tr h="346733">
                <a:tc>
                  <a:txBody>
                    <a:bodyPr/>
                    <a:lstStyle/>
                    <a:p>
                      <a:r>
                        <a:rPr lang="en-US" dirty="0" err="1" smtClean="0"/>
                        <a:t>mystring.substr</a:t>
                      </a:r>
                      <a:r>
                        <a:rPr lang="en-US" dirty="0" smtClean="0"/>
                        <a:t>(x, n);</a:t>
                      </a:r>
                      <a:endParaRPr lang="en-US" dirty="0"/>
                    </a:p>
                  </a:txBody>
                  <a:tcPr/>
                </a:tc>
                <a:tc>
                  <a:txBody>
                    <a:bodyPr/>
                    <a:lstStyle/>
                    <a:p>
                      <a:r>
                        <a:rPr lang="en-US" dirty="0" smtClean="0"/>
                        <a:t>Returns a copy of a substring.</a:t>
                      </a:r>
                      <a:r>
                        <a:rPr lang="en-US" baseline="0" dirty="0" smtClean="0"/>
                        <a:t> The substring is n characters long and begins at position x of </a:t>
                      </a:r>
                      <a:r>
                        <a:rPr lang="en-US" baseline="0" dirty="0" err="1" smtClean="0"/>
                        <a:t>mystring</a:t>
                      </a:r>
                      <a:endParaRPr lang="en-US" dirty="0"/>
                    </a:p>
                  </a:txBody>
                  <a:tcPr/>
                </a:tc>
                <a:extLst>
                  <a:ext uri="{0D108BD9-81ED-4DB2-BD59-A6C34878D82A}">
                    <a16:rowId xmlns:a16="http://schemas.microsoft.com/office/drawing/2014/main" val="10013"/>
                  </a:ext>
                </a:extLst>
              </a:tr>
              <a:tr h="229548">
                <a:tc>
                  <a:txBody>
                    <a:bodyPr/>
                    <a:lstStyle/>
                    <a:p>
                      <a:r>
                        <a:rPr lang="en-US" dirty="0" err="1" smtClean="0"/>
                        <a:t>mystring.swap</a:t>
                      </a:r>
                      <a:r>
                        <a:rPr lang="en-US" dirty="0" smtClean="0"/>
                        <a:t>(</a:t>
                      </a:r>
                      <a:r>
                        <a:rPr lang="en-US" dirty="0" err="1" smtClean="0"/>
                        <a:t>str</a:t>
                      </a:r>
                      <a:r>
                        <a:rPr lang="en-US" dirty="0" smtClean="0"/>
                        <a:t>);</a:t>
                      </a:r>
                      <a:endParaRPr lang="en-US" dirty="0"/>
                    </a:p>
                  </a:txBody>
                  <a:tcPr/>
                </a:tc>
                <a:tc>
                  <a:txBody>
                    <a:bodyPr/>
                    <a:lstStyle/>
                    <a:p>
                      <a:r>
                        <a:rPr lang="en-US" dirty="0" smtClean="0"/>
                        <a:t>Swaps the contents of </a:t>
                      </a:r>
                      <a:r>
                        <a:rPr lang="en-US" dirty="0" err="1" smtClean="0"/>
                        <a:t>mystring</a:t>
                      </a:r>
                      <a:r>
                        <a:rPr lang="en-US" dirty="0" smtClean="0"/>
                        <a:t> with </a:t>
                      </a:r>
                      <a:r>
                        <a:rPr lang="en-US" dirty="0" err="1" smtClean="0"/>
                        <a:t>str</a:t>
                      </a:r>
                      <a:endParaRPr lang="en-US"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038590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Let’s go ahead and try some of these member functions out in a program</a:t>
            </a:r>
          </a:p>
          <a:p>
            <a:r>
              <a:rPr lang="en-US" dirty="0" smtClean="0"/>
              <a:t>KEY FUNCTIONS TO KNOW: .append(), .back(), .clear(), .empty(), .insert(), .length(), .</a:t>
            </a:r>
            <a:r>
              <a:rPr lang="en-US" dirty="0" err="1" smtClean="0"/>
              <a:t>substr</a:t>
            </a:r>
            <a:r>
              <a:rPr lang="en-US" smtClean="0"/>
              <a:t>()</a:t>
            </a:r>
            <a:endParaRPr lang="en-US" dirty="0"/>
          </a:p>
        </p:txBody>
      </p:sp>
    </p:spTree>
    <p:extLst>
      <p:ext uri="{BB962C8B-B14F-4D97-AF65-F5344CB8AC3E}">
        <p14:creationId xmlns:p14="http://schemas.microsoft.com/office/powerpoint/2010/main" val="160845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5790302" cy="43001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54" y="0"/>
            <a:ext cx="6420746" cy="6106377"/>
          </a:xfrm>
          <a:prstGeom prst="rect">
            <a:avLst/>
          </a:prstGeom>
        </p:spPr>
      </p:pic>
      <p:sp>
        <p:nvSpPr>
          <p:cNvPr id="6" name="TextBox 5"/>
          <p:cNvSpPr txBox="1"/>
          <p:nvPr/>
        </p:nvSpPr>
        <p:spPr>
          <a:xfrm>
            <a:off x="0" y="5399903"/>
            <a:ext cx="5771254" cy="1200329"/>
          </a:xfrm>
          <a:prstGeom prst="rect">
            <a:avLst/>
          </a:prstGeom>
          <a:noFill/>
        </p:spPr>
        <p:txBody>
          <a:bodyPr wrap="square" rtlCol="0">
            <a:spAutoFit/>
          </a:bodyPr>
          <a:lstStyle/>
          <a:p>
            <a:r>
              <a:rPr lang="en-US" dirty="0" smtClean="0"/>
              <a:t>We use the negation operator in conjunction with the </a:t>
            </a:r>
            <a:r>
              <a:rPr lang="en-US" dirty="0" err="1" smtClean="0"/>
              <a:t>isalpha</a:t>
            </a:r>
            <a:r>
              <a:rPr lang="en-US" dirty="0" smtClean="0"/>
              <a:t> and </a:t>
            </a:r>
            <a:r>
              <a:rPr lang="en-US" dirty="0" err="1" smtClean="0"/>
              <a:t>isdigit</a:t>
            </a:r>
            <a:r>
              <a:rPr lang="en-US" dirty="0" smtClean="0"/>
              <a:t> function in order to determine the opposite, if the character was a letter, </a:t>
            </a:r>
            <a:r>
              <a:rPr lang="en-US" dirty="0" err="1" smtClean="0"/>
              <a:t>isalpha</a:t>
            </a:r>
            <a:r>
              <a:rPr lang="en-US" dirty="0" smtClean="0"/>
              <a:t> would return true but we are checking to see if it is not a letter</a:t>
            </a:r>
            <a:endParaRPr lang="en-US" dirty="0"/>
          </a:p>
        </p:txBody>
      </p:sp>
    </p:spTree>
    <p:extLst>
      <p:ext uri="{BB962C8B-B14F-4D97-AF65-F5344CB8AC3E}">
        <p14:creationId xmlns:p14="http://schemas.microsoft.com/office/powerpoint/2010/main" val="397736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Character Case Conversion</a:t>
            </a:r>
            <a:endParaRPr lang="en-US" dirty="0"/>
          </a:p>
        </p:txBody>
      </p:sp>
      <p:sp>
        <p:nvSpPr>
          <p:cNvPr id="3" name="Content Placeholder 2"/>
          <p:cNvSpPr>
            <a:spLocks noGrp="1"/>
          </p:cNvSpPr>
          <p:nvPr>
            <p:ph idx="1"/>
          </p:nvPr>
        </p:nvSpPr>
        <p:spPr/>
        <p:txBody>
          <a:bodyPr/>
          <a:lstStyle/>
          <a:p>
            <a:r>
              <a:rPr lang="en-US" dirty="0" smtClean="0"/>
              <a:t>The C++ library provides two functions, </a:t>
            </a:r>
            <a:r>
              <a:rPr lang="en-US" i="1" dirty="0" err="1" smtClean="0"/>
              <a:t>toupper</a:t>
            </a:r>
            <a:r>
              <a:rPr lang="en-US" dirty="0" smtClean="0"/>
              <a:t> and </a:t>
            </a:r>
            <a:r>
              <a:rPr lang="en-US" i="1" dirty="0" err="1" smtClean="0"/>
              <a:t>tolower</a:t>
            </a:r>
            <a:r>
              <a:rPr lang="en-US" dirty="0" smtClean="0"/>
              <a:t>, for converting the case of a character</a:t>
            </a:r>
          </a:p>
          <a:p>
            <a:r>
              <a:rPr lang="en-US" dirty="0" smtClean="0"/>
              <a:t>These functions need header file </a:t>
            </a:r>
            <a:r>
              <a:rPr lang="en-US" i="1" dirty="0" err="1" smtClean="0"/>
              <a:t>cctype</a:t>
            </a:r>
            <a:endParaRPr lang="en-US" dirty="0" smtClean="0"/>
          </a:p>
          <a:p>
            <a:r>
              <a:rPr lang="en-US" dirty="0" smtClean="0"/>
              <a:t>Any </a:t>
            </a:r>
            <a:r>
              <a:rPr lang="en-US" dirty="0" err="1" smtClean="0"/>
              <a:t>nonletter</a:t>
            </a:r>
            <a:r>
              <a:rPr lang="en-US" dirty="0" smtClean="0"/>
              <a:t> argument is returned as it is</a:t>
            </a:r>
          </a:p>
          <a:p>
            <a:pPr lvl="1"/>
            <a:r>
              <a:rPr lang="en-US" dirty="0" err="1" smtClean="0"/>
              <a:t>cout</a:t>
            </a:r>
            <a:r>
              <a:rPr lang="en-US" dirty="0" smtClean="0"/>
              <a:t> &lt;&lt; </a:t>
            </a:r>
            <a:r>
              <a:rPr lang="en-US" dirty="0" err="1" smtClean="0"/>
              <a:t>tolower</a:t>
            </a:r>
            <a:r>
              <a:rPr lang="en-US" dirty="0" smtClean="0"/>
              <a:t>(‘#’);   displays “#”</a:t>
            </a:r>
          </a:p>
          <a:p>
            <a:r>
              <a:rPr lang="en-US" dirty="0" smtClean="0"/>
              <a:t>These functions to not alter variables, just display a copy of the altered data (passed by value)</a:t>
            </a:r>
          </a:p>
          <a:p>
            <a:pPr lvl="1"/>
            <a:r>
              <a:rPr lang="en-US" dirty="0" smtClean="0"/>
              <a:t>char answer = ‘A’;       </a:t>
            </a:r>
            <a:br>
              <a:rPr lang="en-US" dirty="0" smtClean="0"/>
            </a:br>
            <a:r>
              <a:rPr lang="en-US" dirty="0" err="1" smtClean="0"/>
              <a:t>cout</a:t>
            </a:r>
            <a:r>
              <a:rPr lang="en-US" dirty="0" smtClean="0"/>
              <a:t> &lt;&lt; </a:t>
            </a:r>
            <a:r>
              <a:rPr lang="en-US" dirty="0" err="1" smtClean="0"/>
              <a:t>tolower</a:t>
            </a:r>
            <a:r>
              <a:rPr lang="en-US" dirty="0" smtClean="0"/>
              <a:t>(answer);        //displays “a”  but answer still holds ‘A’</a:t>
            </a:r>
            <a:br>
              <a:rPr lang="en-US" dirty="0" smtClean="0"/>
            </a:br>
            <a:r>
              <a:rPr lang="en-US" dirty="0" err="1" smtClean="0"/>
              <a:t>cout</a:t>
            </a:r>
            <a:r>
              <a:rPr lang="en-US" dirty="0" smtClean="0"/>
              <a:t> &lt;&lt; answer;</a:t>
            </a:r>
            <a:endParaRPr lang="en-US" dirty="0"/>
          </a:p>
        </p:txBody>
      </p:sp>
    </p:spTree>
    <p:extLst>
      <p:ext uri="{BB962C8B-B14F-4D97-AF65-F5344CB8AC3E}">
        <p14:creationId xmlns:p14="http://schemas.microsoft.com/office/powerpoint/2010/main" val="189877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021" y="0"/>
            <a:ext cx="7165957" cy="6858000"/>
          </a:xfrm>
        </p:spPr>
      </p:pic>
    </p:spTree>
    <p:extLst>
      <p:ext uri="{BB962C8B-B14F-4D97-AF65-F5344CB8AC3E}">
        <p14:creationId xmlns:p14="http://schemas.microsoft.com/office/powerpoint/2010/main" val="428194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10.3 C-Strings</a:t>
            </a:r>
            <a:endParaRPr lang="en-US" dirty="0"/>
          </a:p>
        </p:txBody>
      </p:sp>
      <p:sp>
        <p:nvSpPr>
          <p:cNvPr id="3" name="Content Placeholder 2"/>
          <p:cNvSpPr>
            <a:spLocks noGrp="1"/>
          </p:cNvSpPr>
          <p:nvPr>
            <p:ph idx="1"/>
          </p:nvPr>
        </p:nvSpPr>
        <p:spPr>
          <a:xfrm>
            <a:off x="838200" y="1325563"/>
            <a:ext cx="10515600" cy="4615497"/>
          </a:xfrm>
        </p:spPr>
        <p:txBody>
          <a:bodyPr/>
          <a:lstStyle/>
          <a:p>
            <a:r>
              <a:rPr lang="en-US" i="1" dirty="0" smtClean="0"/>
              <a:t>String</a:t>
            </a:r>
            <a:r>
              <a:rPr lang="en-US" dirty="0" smtClean="0"/>
              <a:t> is a generic term that describes any consecutive sequence of characters: words, sentences, names, etc.</a:t>
            </a:r>
          </a:p>
          <a:p>
            <a:r>
              <a:rPr lang="en-US" dirty="0" smtClean="0"/>
              <a:t>A C-String is a string whose characters are stored in consecutive memory locations and are followed by a null terminator or null character (a byte holding ASCII value 0)</a:t>
            </a:r>
          </a:p>
          <a:p>
            <a:r>
              <a:rPr lang="en-US" dirty="0" smtClean="0"/>
              <a:t>Called C-Strings because this is how strings are stored in C language</a:t>
            </a:r>
          </a:p>
          <a:p>
            <a:r>
              <a:rPr lang="en-US" dirty="0" smtClean="0"/>
              <a:t>\0 is the null terminator, representing ASCII code 0, without it we would never know the length of a C-String</a:t>
            </a:r>
          </a:p>
          <a:p>
            <a:r>
              <a:rPr lang="en-US" dirty="0" smtClean="0"/>
              <a:t>In C++, all string literals are stored as C-Strings.  Ex: “Bailey”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2661634"/>
              </p:ext>
            </p:extLst>
          </p:nvPr>
        </p:nvGraphicFramePr>
        <p:xfrm>
          <a:off x="1525373" y="5941060"/>
          <a:ext cx="8128001" cy="370840"/>
        </p:xfrm>
        <a:graphic>
          <a:graphicData uri="http://schemas.openxmlformats.org/drawingml/2006/table">
            <a:tbl>
              <a:tblPr firstRow="1" bandRow="1">
                <a:tableStyleId>{073A0DAA-6AF3-43AB-8588-CEC1D06C72B9}</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I</a:t>
                      </a:r>
                      <a:endParaRPr lang="en-US" dirty="0"/>
                    </a:p>
                  </a:txBody>
                  <a:tcPr/>
                </a:tc>
                <a:tc>
                  <a:txBody>
                    <a:bodyPr/>
                    <a:lstStyle/>
                    <a:p>
                      <a:r>
                        <a:rPr lang="en-US" dirty="0" smtClean="0"/>
                        <a:t>l</a:t>
                      </a:r>
                      <a:endParaRPr lang="en-US" dirty="0"/>
                    </a:p>
                  </a:txBody>
                  <a:tcPr/>
                </a:tc>
                <a:tc>
                  <a:txBody>
                    <a:bodyPr/>
                    <a:lstStyle/>
                    <a:p>
                      <a:r>
                        <a:rPr lang="en-US" dirty="0" smtClean="0"/>
                        <a:t>e</a:t>
                      </a:r>
                      <a:endParaRPr lang="en-US" dirty="0"/>
                    </a:p>
                  </a:txBody>
                  <a:tcPr/>
                </a:tc>
                <a:tc>
                  <a:txBody>
                    <a:bodyPr/>
                    <a:lstStyle/>
                    <a:p>
                      <a:r>
                        <a:rPr lang="en-US" dirty="0" smtClean="0"/>
                        <a:t>y</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573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More About String Literals</a:t>
            </a:r>
            <a:endParaRPr lang="en-US" dirty="0"/>
          </a:p>
        </p:txBody>
      </p:sp>
      <p:sp>
        <p:nvSpPr>
          <p:cNvPr id="3" name="Content Placeholder 2"/>
          <p:cNvSpPr>
            <a:spLocks noGrp="1"/>
          </p:cNvSpPr>
          <p:nvPr>
            <p:ph idx="1"/>
          </p:nvPr>
        </p:nvSpPr>
        <p:spPr>
          <a:xfrm>
            <a:off x="838200" y="1325563"/>
            <a:ext cx="10515600" cy="4851400"/>
          </a:xfrm>
        </p:spPr>
        <p:txBody>
          <a:bodyPr>
            <a:normAutofit fontScale="92500"/>
          </a:bodyPr>
          <a:lstStyle/>
          <a:p>
            <a:r>
              <a:rPr lang="en-US" dirty="0" smtClean="0"/>
              <a:t>A string literal or constant is defined inside two double quotation marks:   “Hello my name is Robert”</a:t>
            </a:r>
          </a:p>
          <a:p>
            <a:r>
              <a:rPr lang="en-US" dirty="0" smtClean="0"/>
              <a:t>This would be stored in memory as a C-String as follows:</a:t>
            </a:r>
          </a:p>
          <a:p>
            <a:endParaRPr lang="en-US" dirty="0"/>
          </a:p>
          <a:p>
            <a:endParaRPr lang="en-US" dirty="0" smtClean="0"/>
          </a:p>
          <a:p>
            <a:r>
              <a:rPr lang="en-US" dirty="0" smtClean="0"/>
              <a:t>A string literal has its own storage location just like a variable or an array</a:t>
            </a:r>
          </a:p>
          <a:p>
            <a:r>
              <a:rPr lang="en-US" dirty="0" smtClean="0"/>
              <a:t>When a string literal appears in a statement, we are actually using its address</a:t>
            </a:r>
          </a:p>
          <a:p>
            <a:r>
              <a:rPr lang="en-US" dirty="0" err="1" smtClean="0"/>
              <a:t>cout</a:t>
            </a:r>
            <a:r>
              <a:rPr lang="en-US" dirty="0" smtClean="0"/>
              <a:t> &lt;&lt; “Hello there”;   </a:t>
            </a:r>
            <a:br>
              <a:rPr lang="en-US" dirty="0" smtClean="0"/>
            </a:br>
            <a:r>
              <a:rPr lang="en-US" dirty="0" smtClean="0"/>
              <a:t>//the starting address of the literal is passed to </a:t>
            </a:r>
            <a:r>
              <a:rPr lang="en-US" dirty="0" err="1" smtClean="0"/>
              <a:t>cout</a:t>
            </a:r>
            <a:r>
              <a:rPr lang="en-US" dirty="0" smtClean="0"/>
              <a:t> and then </a:t>
            </a:r>
            <a:r>
              <a:rPr lang="en-US" dirty="0" err="1" smtClean="0"/>
              <a:t>cout</a:t>
            </a:r>
            <a:r>
              <a:rPr lang="en-US" dirty="0" smtClean="0"/>
              <a:t> displays consecutive characters until the null terminator</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2910385"/>
              </p:ext>
            </p:extLst>
          </p:nvPr>
        </p:nvGraphicFramePr>
        <p:xfrm>
          <a:off x="1191741" y="2651126"/>
          <a:ext cx="8127996" cy="7416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r>
                        <a:rPr lang="en-US" dirty="0" smtClean="0"/>
                        <a:t>H</a:t>
                      </a:r>
                      <a:endParaRPr lang="en-US" dirty="0"/>
                    </a:p>
                  </a:txBody>
                  <a:tcPr/>
                </a:tc>
                <a:tc>
                  <a:txBody>
                    <a:bodyPr/>
                    <a:lstStyle/>
                    <a:p>
                      <a:r>
                        <a:rPr lang="en-US" dirty="0" smtClean="0"/>
                        <a:t>e</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o</a:t>
                      </a:r>
                      <a:endParaRPr lang="en-US" dirty="0"/>
                    </a:p>
                  </a:txBody>
                  <a:tcPr/>
                </a:tc>
                <a:tc>
                  <a:txBody>
                    <a:bodyPr/>
                    <a:lstStyle/>
                    <a:p>
                      <a:endParaRPr lang="en-US" dirty="0"/>
                    </a:p>
                  </a:txBody>
                  <a:tcPr/>
                </a:tc>
                <a:tc>
                  <a:txBody>
                    <a:bodyPr/>
                    <a:lstStyle/>
                    <a:p>
                      <a:r>
                        <a:rPr lang="en-US" dirty="0" smtClean="0"/>
                        <a:t>m</a:t>
                      </a:r>
                      <a:endParaRPr lang="en-US" dirty="0"/>
                    </a:p>
                  </a:txBody>
                  <a:tcPr/>
                </a:tc>
                <a:tc>
                  <a:txBody>
                    <a:bodyPr/>
                    <a:lstStyle/>
                    <a:p>
                      <a:r>
                        <a:rPr lang="en-US" dirty="0" smtClean="0"/>
                        <a:t>y</a:t>
                      </a:r>
                      <a:endParaRPr lang="en-US" dirty="0"/>
                    </a:p>
                  </a:txBody>
                  <a:tcPr/>
                </a:tc>
                <a:tc>
                  <a:txBody>
                    <a:bodyPr/>
                    <a:lstStyle/>
                    <a:p>
                      <a:endParaRPr lang="en-US" dirty="0"/>
                    </a:p>
                  </a:txBody>
                  <a:tcPr/>
                </a:tc>
                <a:tc>
                  <a:txBody>
                    <a:bodyPr/>
                    <a:lstStyle/>
                    <a:p>
                      <a:r>
                        <a:rPr lang="en-US" dirty="0" smtClean="0"/>
                        <a:t>n</a:t>
                      </a:r>
                      <a:endParaRPr lang="en-US" dirty="0"/>
                    </a:p>
                  </a:txBody>
                  <a:tcPr/>
                </a:tc>
                <a:tc>
                  <a:txBody>
                    <a:bodyPr/>
                    <a:lstStyle/>
                    <a:p>
                      <a:r>
                        <a:rPr lang="en-US" dirty="0" smtClean="0"/>
                        <a:t>a</a:t>
                      </a:r>
                      <a:endParaRPr lang="en-US" dirty="0"/>
                    </a:p>
                  </a:txBody>
                  <a:tcPr/>
                </a:tc>
                <a:tc>
                  <a:txBody>
                    <a:bodyPr/>
                    <a:lstStyle/>
                    <a:p>
                      <a:r>
                        <a:rPr lang="en-US" dirty="0" smtClean="0"/>
                        <a:t>m</a:t>
                      </a:r>
                      <a:endParaRPr lang="en-US" dirty="0"/>
                    </a:p>
                  </a:txBody>
                  <a:tcPr/>
                </a:tc>
                <a:extLst>
                  <a:ext uri="{0D108BD9-81ED-4DB2-BD59-A6C34878D82A}">
                    <a16:rowId xmlns:a16="http://schemas.microsoft.com/office/drawing/2014/main" val="10000"/>
                  </a:ext>
                </a:extLst>
              </a:tr>
              <a:tr h="370840">
                <a:tc>
                  <a:txBody>
                    <a:bodyPr/>
                    <a:lstStyle/>
                    <a:p>
                      <a:r>
                        <a:rPr lang="en-US" dirty="0" smtClean="0"/>
                        <a:t>e</a:t>
                      </a:r>
                      <a:endParaRPr lang="en-US" dirty="0"/>
                    </a:p>
                  </a:txBody>
                  <a:tcPr/>
                </a:tc>
                <a:tc>
                  <a:txBody>
                    <a:bodyPr/>
                    <a:lstStyle/>
                    <a:p>
                      <a:endParaRPr lang="en-US" dirty="0"/>
                    </a:p>
                  </a:txBody>
                  <a:tcPr/>
                </a:tc>
                <a:tc>
                  <a:txBody>
                    <a:bodyPr/>
                    <a:lstStyle/>
                    <a:p>
                      <a:r>
                        <a:rPr lang="en-US" dirty="0" err="1" smtClean="0"/>
                        <a:t>i</a:t>
                      </a:r>
                      <a:endParaRPr lang="en-US" dirty="0"/>
                    </a:p>
                  </a:txBody>
                  <a:tcPr/>
                </a:tc>
                <a:tc>
                  <a:txBody>
                    <a:bodyPr/>
                    <a:lstStyle/>
                    <a:p>
                      <a:r>
                        <a:rPr lang="en-US" dirty="0" smtClean="0"/>
                        <a:t>s</a:t>
                      </a:r>
                      <a:endParaRPr lang="en-US" dirty="0"/>
                    </a:p>
                  </a:txBody>
                  <a:tcPr/>
                </a:tc>
                <a:tc>
                  <a:txBody>
                    <a:bodyPr/>
                    <a:lstStyle/>
                    <a:p>
                      <a:endParaRPr lang="en-US" dirty="0"/>
                    </a:p>
                  </a:txBody>
                  <a:tcPr/>
                </a:tc>
                <a:tc>
                  <a:txBody>
                    <a:bodyPr/>
                    <a:lstStyle/>
                    <a:p>
                      <a:r>
                        <a:rPr lang="en-US" dirty="0" smtClean="0"/>
                        <a:t>R</a:t>
                      </a:r>
                      <a:endParaRPr lang="en-US" dirty="0"/>
                    </a:p>
                  </a:txBody>
                  <a:tcPr/>
                </a:tc>
                <a:tc>
                  <a:txBody>
                    <a:bodyPr/>
                    <a:lstStyle/>
                    <a:p>
                      <a:r>
                        <a:rPr lang="en-US" dirty="0" smtClean="0"/>
                        <a:t>o</a:t>
                      </a:r>
                      <a:endParaRPr lang="en-US" dirty="0"/>
                    </a:p>
                  </a:txBody>
                  <a:tcPr/>
                </a:tc>
                <a:tc>
                  <a:txBody>
                    <a:bodyPr/>
                    <a:lstStyle/>
                    <a:p>
                      <a:r>
                        <a:rPr lang="en-US" dirty="0" smtClean="0"/>
                        <a:t>b</a:t>
                      </a:r>
                      <a:endParaRPr lang="en-US" dirty="0"/>
                    </a:p>
                  </a:txBody>
                  <a:tcPr/>
                </a:tc>
                <a:tc>
                  <a:txBody>
                    <a:bodyPr/>
                    <a:lstStyle/>
                    <a:p>
                      <a:r>
                        <a:rPr lang="en-US" dirty="0" smtClean="0"/>
                        <a:t>e</a:t>
                      </a:r>
                      <a:endParaRPr lang="en-US" dirty="0"/>
                    </a:p>
                  </a:txBody>
                  <a:tcPr/>
                </a:tc>
                <a:tc>
                  <a:txBody>
                    <a:bodyPr/>
                    <a:lstStyle/>
                    <a:p>
                      <a:r>
                        <a:rPr lang="en-US" dirty="0" smtClean="0"/>
                        <a:t>r</a:t>
                      </a:r>
                      <a:endParaRPr lang="en-US" dirty="0"/>
                    </a:p>
                  </a:txBody>
                  <a:tcPr/>
                </a:tc>
                <a:tc>
                  <a:txBody>
                    <a:bodyPr/>
                    <a:lstStyle/>
                    <a:p>
                      <a:r>
                        <a:rPr lang="en-US" dirty="0" smtClean="0"/>
                        <a:t>t</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097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C-Strings Stored in Arrays</a:t>
            </a:r>
            <a:endParaRPr lang="en-US" dirty="0"/>
          </a:p>
        </p:txBody>
      </p:sp>
      <p:sp>
        <p:nvSpPr>
          <p:cNvPr id="3" name="Content Placeholder 2"/>
          <p:cNvSpPr>
            <a:spLocks noGrp="1"/>
          </p:cNvSpPr>
          <p:nvPr>
            <p:ph idx="1"/>
          </p:nvPr>
        </p:nvSpPr>
        <p:spPr>
          <a:xfrm>
            <a:off x="135924" y="1325563"/>
            <a:ext cx="11911914" cy="4851400"/>
          </a:xfrm>
        </p:spPr>
        <p:txBody>
          <a:bodyPr>
            <a:normAutofit fontScale="92500" lnSpcReduction="20000"/>
          </a:bodyPr>
          <a:lstStyle/>
          <a:p>
            <a:r>
              <a:rPr lang="en-US" dirty="0" smtClean="0"/>
              <a:t>The C language does not provide a string class like C++ does</a:t>
            </a:r>
          </a:p>
          <a:p>
            <a:r>
              <a:rPr lang="en-US" dirty="0" smtClean="0"/>
              <a:t>When a program wants to create a string in memory, he or </a:t>
            </a:r>
            <a:r>
              <a:rPr lang="en-US" smtClean="0"/>
              <a:t>she has </a:t>
            </a:r>
            <a:r>
              <a:rPr lang="en-US" dirty="0" smtClean="0"/>
              <a:t>to create a char array large enough to hold the string plus one element for the null terminator</a:t>
            </a:r>
          </a:p>
          <a:p>
            <a:r>
              <a:rPr lang="en-US" dirty="0" smtClean="0"/>
              <a:t>Important for those learning C++ because</a:t>
            </a:r>
          </a:p>
          <a:p>
            <a:pPr lvl="1"/>
            <a:r>
              <a:rPr lang="en-US" dirty="0" smtClean="0"/>
              <a:t>The </a:t>
            </a:r>
            <a:r>
              <a:rPr lang="en-US" i="1" dirty="0" smtClean="0"/>
              <a:t>string</a:t>
            </a:r>
            <a:r>
              <a:rPr lang="en-US" dirty="0" smtClean="0"/>
              <a:t> class has not always existed, you might encounter older C++ code ( aka </a:t>
            </a:r>
            <a:r>
              <a:rPr lang="en-US" i="1" dirty="0" smtClean="0"/>
              <a:t>legacy code</a:t>
            </a:r>
            <a:r>
              <a:rPr lang="en-US" dirty="0" smtClean="0"/>
              <a:t>) that uses C-Strings</a:t>
            </a:r>
          </a:p>
          <a:p>
            <a:pPr lvl="1"/>
            <a:r>
              <a:rPr lang="en-US" dirty="0" smtClean="0"/>
              <a:t>Some of the C++ library functions work only with C-Strings, Ex: the open member function for </a:t>
            </a:r>
            <a:r>
              <a:rPr lang="en-US" dirty="0" err="1" smtClean="0"/>
              <a:t>filestream</a:t>
            </a:r>
            <a:r>
              <a:rPr lang="en-US" dirty="0" smtClean="0"/>
              <a:t> objects only accepts C-Strings</a:t>
            </a:r>
          </a:p>
          <a:p>
            <a:pPr lvl="1"/>
            <a:r>
              <a:rPr lang="en-US" dirty="0" smtClean="0"/>
              <a:t>In work, it is not unusual for C++ programmers to work with specialized libraries that deal with C, strings in C will be C-Strings</a:t>
            </a:r>
          </a:p>
          <a:p>
            <a:r>
              <a:rPr lang="en-US" dirty="0" smtClean="0"/>
              <a:t>We create a char array to hold a string, plus one for the null terminator</a:t>
            </a:r>
            <a:br>
              <a:rPr lang="en-US" dirty="0" smtClean="0"/>
            </a:br>
            <a:r>
              <a:rPr lang="en-US" dirty="0" err="1" smtClean="0"/>
              <a:t>const</a:t>
            </a:r>
            <a:r>
              <a:rPr lang="en-US" dirty="0" smtClean="0"/>
              <a:t> </a:t>
            </a:r>
            <a:r>
              <a:rPr lang="en-US" dirty="0" err="1" smtClean="0"/>
              <a:t>int</a:t>
            </a:r>
            <a:r>
              <a:rPr lang="en-US" dirty="0" smtClean="0"/>
              <a:t> SIZE = 21;</a:t>
            </a:r>
            <a:br>
              <a:rPr lang="en-US" dirty="0" smtClean="0"/>
            </a:br>
            <a:r>
              <a:rPr lang="en-US" dirty="0" smtClean="0"/>
              <a:t>char names[SIZE] = “Jasmine”;    //this array can only hold a string with 20 characters</a:t>
            </a:r>
          </a:p>
          <a:p>
            <a:r>
              <a:rPr lang="en-US" dirty="0" smtClean="0"/>
              <a:t>This will create an array of size 21 with 8 characters: j, a, s, m, </a:t>
            </a:r>
            <a:r>
              <a:rPr lang="en-US" dirty="0" err="1" smtClean="0"/>
              <a:t>i</a:t>
            </a:r>
            <a:r>
              <a:rPr lang="en-US" dirty="0" smtClean="0"/>
              <a:t>, n, e, \0</a:t>
            </a:r>
          </a:p>
          <a:p>
            <a:r>
              <a:rPr lang="en-US" dirty="0" smtClean="0"/>
              <a:t>We can also implicitly size an array:   char names[] = “Jasmine”;</a:t>
            </a:r>
            <a:endParaRPr lang="en-US" dirty="0"/>
          </a:p>
        </p:txBody>
      </p:sp>
    </p:spTree>
    <p:extLst>
      <p:ext uri="{BB962C8B-B14F-4D97-AF65-F5344CB8AC3E}">
        <p14:creationId xmlns:p14="http://schemas.microsoft.com/office/powerpoint/2010/main" val="197988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2280</Words>
  <Application>Microsoft Office PowerPoint</Application>
  <PresentationFormat>Widescreen</PresentationFormat>
  <Paragraphs>276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Starting Out with C++ From Control Structures Through Objects</vt:lpstr>
      <vt:lpstr>Chapter 10: Characters, C-Strings, and More About the string Class</vt:lpstr>
      <vt:lpstr>10.1 Character Testing</vt:lpstr>
      <vt:lpstr>PowerPoint Presentation</vt:lpstr>
      <vt:lpstr>10.2 Character Case Conversion</vt:lpstr>
      <vt:lpstr>PowerPoint Presentation</vt:lpstr>
      <vt:lpstr>10.3 C-Strings</vt:lpstr>
      <vt:lpstr>More About String Literals</vt:lpstr>
      <vt:lpstr>C-Strings Stored in Arrays</vt:lpstr>
      <vt:lpstr>PowerPoint Presentation</vt:lpstr>
      <vt:lpstr>PowerPoint Presentation</vt:lpstr>
      <vt:lpstr>10.4 Library Functions for Working with C-Strings</vt:lpstr>
      <vt:lpstr>The strlen Function</vt:lpstr>
      <vt:lpstr>The strcat Function</vt:lpstr>
      <vt:lpstr>The strcpy Function</vt:lpstr>
      <vt:lpstr>The strncat and strncpy Functions</vt:lpstr>
      <vt:lpstr>PowerPoint Presentation</vt:lpstr>
      <vt:lpstr>The strstr Function</vt:lpstr>
      <vt:lpstr>The strcmp Function</vt:lpstr>
      <vt:lpstr>PowerPoint Presentation</vt:lpstr>
      <vt:lpstr>Using ! with strcmp</vt:lpstr>
      <vt:lpstr>Sorting Strings</vt:lpstr>
      <vt:lpstr>10.5 C-String/Numeric Conversion Functions</vt:lpstr>
      <vt:lpstr>The to_string Function</vt:lpstr>
      <vt:lpstr>PowerPoint Presentation</vt:lpstr>
      <vt:lpstr>PowerPoint Presentation</vt:lpstr>
      <vt:lpstr>PowerPoint Presentation</vt:lpstr>
      <vt:lpstr>10.7 More About the C++ string Class</vt:lpstr>
      <vt:lpstr>Other ways to Define string Objects</vt:lpstr>
      <vt:lpstr>PowerPoint Presentation</vt:lpstr>
      <vt:lpstr>Using string Class Member Functions</vt:lpstr>
      <vt:lpstr>PowerPoint Presentation</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dc:title>
  <dc:creator>Loneker, Robert W  CIV USA RDAR EIK</dc:creator>
  <cp:lastModifiedBy>elisofly</cp:lastModifiedBy>
  <cp:revision>38</cp:revision>
  <dcterms:created xsi:type="dcterms:W3CDTF">2016-10-11T15:34:13Z</dcterms:created>
  <dcterms:modified xsi:type="dcterms:W3CDTF">2017-12-04T20:30:33Z</dcterms:modified>
</cp:coreProperties>
</file>