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58" d="100"/>
          <a:sy n="58" d="100"/>
        </p:scale>
        <p:origin x="132" y="13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FD5D81-7C34-44A5-90B0-372A576C586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EEB4A-A47D-4F84-83FC-C5353D5D7D51}" type="slidenum">
              <a:rPr lang="en-US" smtClean="0"/>
              <a:t>‹#›</a:t>
            </a:fld>
            <a:endParaRPr lang="en-US"/>
          </a:p>
        </p:txBody>
      </p:sp>
    </p:spTree>
    <p:extLst>
      <p:ext uri="{BB962C8B-B14F-4D97-AF65-F5344CB8AC3E}">
        <p14:creationId xmlns:p14="http://schemas.microsoft.com/office/powerpoint/2010/main" val="3780349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FD5D81-7C34-44A5-90B0-372A576C586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EEB4A-A47D-4F84-83FC-C5353D5D7D51}" type="slidenum">
              <a:rPr lang="en-US" smtClean="0"/>
              <a:t>‹#›</a:t>
            </a:fld>
            <a:endParaRPr lang="en-US"/>
          </a:p>
        </p:txBody>
      </p:sp>
    </p:spTree>
    <p:extLst>
      <p:ext uri="{BB962C8B-B14F-4D97-AF65-F5344CB8AC3E}">
        <p14:creationId xmlns:p14="http://schemas.microsoft.com/office/powerpoint/2010/main" val="27095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FD5D81-7C34-44A5-90B0-372A576C586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EEB4A-A47D-4F84-83FC-C5353D5D7D51}" type="slidenum">
              <a:rPr lang="en-US" smtClean="0"/>
              <a:t>‹#›</a:t>
            </a:fld>
            <a:endParaRPr lang="en-US"/>
          </a:p>
        </p:txBody>
      </p:sp>
    </p:spTree>
    <p:extLst>
      <p:ext uri="{BB962C8B-B14F-4D97-AF65-F5344CB8AC3E}">
        <p14:creationId xmlns:p14="http://schemas.microsoft.com/office/powerpoint/2010/main" val="383851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FD5D81-7C34-44A5-90B0-372A576C586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EEB4A-A47D-4F84-83FC-C5353D5D7D51}" type="slidenum">
              <a:rPr lang="en-US" smtClean="0"/>
              <a:t>‹#›</a:t>
            </a:fld>
            <a:endParaRPr lang="en-US"/>
          </a:p>
        </p:txBody>
      </p:sp>
    </p:spTree>
    <p:extLst>
      <p:ext uri="{BB962C8B-B14F-4D97-AF65-F5344CB8AC3E}">
        <p14:creationId xmlns:p14="http://schemas.microsoft.com/office/powerpoint/2010/main" val="2972648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FD5D81-7C34-44A5-90B0-372A576C5867}" type="datetimeFigureOut">
              <a:rPr lang="en-US" smtClean="0"/>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EEB4A-A47D-4F84-83FC-C5353D5D7D51}" type="slidenum">
              <a:rPr lang="en-US" smtClean="0"/>
              <a:t>‹#›</a:t>
            </a:fld>
            <a:endParaRPr lang="en-US"/>
          </a:p>
        </p:txBody>
      </p:sp>
    </p:spTree>
    <p:extLst>
      <p:ext uri="{BB962C8B-B14F-4D97-AF65-F5344CB8AC3E}">
        <p14:creationId xmlns:p14="http://schemas.microsoft.com/office/powerpoint/2010/main" val="141282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FD5D81-7C34-44A5-90B0-372A576C5867}"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EEB4A-A47D-4F84-83FC-C5353D5D7D51}" type="slidenum">
              <a:rPr lang="en-US" smtClean="0"/>
              <a:t>‹#›</a:t>
            </a:fld>
            <a:endParaRPr lang="en-US"/>
          </a:p>
        </p:txBody>
      </p:sp>
    </p:spTree>
    <p:extLst>
      <p:ext uri="{BB962C8B-B14F-4D97-AF65-F5344CB8AC3E}">
        <p14:creationId xmlns:p14="http://schemas.microsoft.com/office/powerpoint/2010/main" val="424687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FD5D81-7C34-44A5-90B0-372A576C5867}" type="datetimeFigureOut">
              <a:rPr lang="en-US" smtClean="0"/>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8EEB4A-A47D-4F84-83FC-C5353D5D7D51}" type="slidenum">
              <a:rPr lang="en-US" smtClean="0"/>
              <a:t>‹#›</a:t>
            </a:fld>
            <a:endParaRPr lang="en-US"/>
          </a:p>
        </p:txBody>
      </p:sp>
    </p:spTree>
    <p:extLst>
      <p:ext uri="{BB962C8B-B14F-4D97-AF65-F5344CB8AC3E}">
        <p14:creationId xmlns:p14="http://schemas.microsoft.com/office/powerpoint/2010/main" val="10494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FD5D81-7C34-44A5-90B0-372A576C5867}" type="datetimeFigureOut">
              <a:rPr lang="en-US" smtClean="0"/>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8EEB4A-A47D-4F84-83FC-C5353D5D7D51}" type="slidenum">
              <a:rPr lang="en-US" smtClean="0"/>
              <a:t>‹#›</a:t>
            </a:fld>
            <a:endParaRPr lang="en-US"/>
          </a:p>
        </p:txBody>
      </p:sp>
    </p:spTree>
    <p:extLst>
      <p:ext uri="{BB962C8B-B14F-4D97-AF65-F5344CB8AC3E}">
        <p14:creationId xmlns:p14="http://schemas.microsoft.com/office/powerpoint/2010/main" val="72534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D5D81-7C34-44A5-90B0-372A576C5867}" type="datetimeFigureOut">
              <a:rPr lang="en-US" smtClean="0"/>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8EEB4A-A47D-4F84-83FC-C5353D5D7D51}" type="slidenum">
              <a:rPr lang="en-US" smtClean="0"/>
              <a:t>‹#›</a:t>
            </a:fld>
            <a:endParaRPr lang="en-US"/>
          </a:p>
        </p:txBody>
      </p:sp>
    </p:spTree>
    <p:extLst>
      <p:ext uri="{BB962C8B-B14F-4D97-AF65-F5344CB8AC3E}">
        <p14:creationId xmlns:p14="http://schemas.microsoft.com/office/powerpoint/2010/main" val="326046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FD5D81-7C34-44A5-90B0-372A576C5867}"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EEB4A-A47D-4F84-83FC-C5353D5D7D51}" type="slidenum">
              <a:rPr lang="en-US" smtClean="0"/>
              <a:t>‹#›</a:t>
            </a:fld>
            <a:endParaRPr lang="en-US"/>
          </a:p>
        </p:txBody>
      </p:sp>
    </p:spTree>
    <p:extLst>
      <p:ext uri="{BB962C8B-B14F-4D97-AF65-F5344CB8AC3E}">
        <p14:creationId xmlns:p14="http://schemas.microsoft.com/office/powerpoint/2010/main" val="260434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FD5D81-7C34-44A5-90B0-372A576C5867}" type="datetimeFigureOut">
              <a:rPr lang="en-US" smtClean="0"/>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EEB4A-A47D-4F84-83FC-C5353D5D7D51}" type="slidenum">
              <a:rPr lang="en-US" smtClean="0"/>
              <a:t>‹#›</a:t>
            </a:fld>
            <a:endParaRPr lang="en-US"/>
          </a:p>
        </p:txBody>
      </p:sp>
    </p:spTree>
    <p:extLst>
      <p:ext uri="{BB962C8B-B14F-4D97-AF65-F5344CB8AC3E}">
        <p14:creationId xmlns:p14="http://schemas.microsoft.com/office/powerpoint/2010/main" val="306209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D5D81-7C34-44A5-90B0-372A576C5867}" type="datetimeFigureOut">
              <a:rPr lang="en-US" smtClean="0"/>
              <a:t>12/7/2017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EEB4A-A47D-4F84-83FC-C5353D5D7D51}" type="slidenum">
              <a:rPr lang="en-US" smtClean="0"/>
              <a:t>‹#›</a:t>
            </a:fld>
            <a:endParaRPr lang="en-US"/>
          </a:p>
        </p:txBody>
      </p:sp>
    </p:spTree>
    <p:extLst>
      <p:ext uri="{BB962C8B-B14F-4D97-AF65-F5344CB8AC3E}">
        <p14:creationId xmlns:p14="http://schemas.microsoft.com/office/powerpoint/2010/main" val="1244057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Starting Out With C++ From Control Structures Through Objects</a:t>
            </a:r>
            <a:endParaRPr lang="en-US" dirty="0"/>
          </a:p>
        </p:txBody>
      </p:sp>
      <p:sp>
        <p:nvSpPr>
          <p:cNvPr id="3" name="Subtitle 2"/>
          <p:cNvSpPr>
            <a:spLocks noGrp="1"/>
          </p:cNvSpPr>
          <p:nvPr>
            <p:ph type="subTitle" idx="1"/>
          </p:nvPr>
        </p:nvSpPr>
        <p:spPr/>
        <p:txBody>
          <a:bodyPr/>
          <a:lstStyle/>
          <a:p>
            <a:r>
              <a:rPr lang="en-US" dirty="0" smtClean="0"/>
              <a:t>Chapter 13</a:t>
            </a:r>
            <a:endParaRPr lang="en-US" dirty="0"/>
          </a:p>
        </p:txBody>
      </p:sp>
    </p:spTree>
    <p:extLst>
      <p:ext uri="{BB962C8B-B14F-4D97-AF65-F5344CB8AC3E}">
        <p14:creationId xmlns:p14="http://schemas.microsoft.com/office/powerpoint/2010/main" val="3629985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49086"/>
          </a:xfrm>
        </p:spPr>
        <p:txBody>
          <a:bodyPr/>
          <a:lstStyle/>
          <a:p>
            <a:r>
              <a:rPr lang="en-US" dirty="0" smtClean="0"/>
              <a:t>Public Member Functions</a:t>
            </a:r>
            <a:endParaRPr lang="en-US" dirty="0"/>
          </a:p>
        </p:txBody>
      </p:sp>
      <p:sp>
        <p:nvSpPr>
          <p:cNvPr id="3" name="Content Placeholder 2"/>
          <p:cNvSpPr>
            <a:spLocks noGrp="1"/>
          </p:cNvSpPr>
          <p:nvPr>
            <p:ph idx="1"/>
          </p:nvPr>
        </p:nvSpPr>
        <p:spPr>
          <a:xfrm>
            <a:off x="298580" y="849087"/>
            <a:ext cx="11681926" cy="3152207"/>
          </a:xfrm>
        </p:spPr>
        <p:txBody>
          <a:bodyPr>
            <a:normAutofit fontScale="70000" lnSpcReduction="20000"/>
          </a:bodyPr>
          <a:lstStyle/>
          <a:p>
            <a:r>
              <a:rPr lang="en-US" dirty="0" smtClean="0"/>
              <a:t>To allow access to a class’s private member variables, you create public member functions that work with the private member variables</a:t>
            </a:r>
          </a:p>
          <a:p>
            <a:r>
              <a:rPr lang="en-US" dirty="0" smtClean="0"/>
              <a:t>Here is an example of public function declarations:</a:t>
            </a:r>
            <a:br>
              <a:rPr lang="en-US" dirty="0" smtClean="0"/>
            </a:br>
            <a:r>
              <a:rPr lang="en-US" dirty="0" smtClean="0"/>
              <a:t>class Rectangle</a:t>
            </a:r>
            <a:br>
              <a:rPr lang="en-US" dirty="0" smtClean="0"/>
            </a:br>
            <a:r>
              <a:rPr lang="en-US" dirty="0" smtClean="0"/>
              <a:t>{</a:t>
            </a:r>
            <a:br>
              <a:rPr lang="en-US" dirty="0" smtClean="0"/>
            </a:br>
            <a:r>
              <a:rPr lang="en-US" dirty="0" smtClean="0"/>
              <a:t>	private:</a:t>
            </a:r>
            <a:br>
              <a:rPr lang="en-US" dirty="0" smtClean="0"/>
            </a:br>
            <a:r>
              <a:rPr lang="en-US" dirty="0" smtClean="0"/>
              <a:t>		double width;</a:t>
            </a:r>
            <a:br>
              <a:rPr lang="en-US" dirty="0" smtClean="0"/>
            </a:br>
            <a:r>
              <a:rPr lang="en-US" dirty="0" smtClean="0"/>
              <a:t>		double length;</a:t>
            </a:r>
            <a:br>
              <a:rPr lang="en-US" dirty="0" smtClean="0"/>
            </a:br>
            <a:r>
              <a:rPr lang="en-US" dirty="0" smtClean="0"/>
              <a:t>	public:</a:t>
            </a:r>
            <a:br>
              <a:rPr lang="en-US" dirty="0" smtClean="0"/>
            </a:br>
            <a:r>
              <a:rPr lang="en-US" dirty="0" smtClean="0"/>
              <a:t>		void </a:t>
            </a:r>
            <a:r>
              <a:rPr lang="en-US" dirty="0" err="1" smtClean="0"/>
              <a:t>setWidth</a:t>
            </a:r>
            <a:r>
              <a:rPr lang="en-US" dirty="0" smtClean="0"/>
              <a:t>(double);</a:t>
            </a:r>
            <a:br>
              <a:rPr lang="en-US" dirty="0" smtClean="0"/>
            </a:br>
            <a:r>
              <a:rPr lang="en-US" dirty="0" smtClean="0"/>
              <a:t>		void </a:t>
            </a:r>
            <a:r>
              <a:rPr lang="en-US" dirty="0" err="1" smtClean="0"/>
              <a:t>setLength</a:t>
            </a:r>
            <a:r>
              <a:rPr lang="en-US" dirty="0" smtClean="0"/>
              <a:t>(double);</a:t>
            </a:r>
            <a:br>
              <a:rPr lang="en-US" dirty="0" smtClean="0"/>
            </a:br>
            <a:r>
              <a:rPr lang="en-US" dirty="0" smtClean="0"/>
              <a:t>		double </a:t>
            </a:r>
            <a:r>
              <a:rPr lang="en-US" dirty="0" err="1" smtClean="0"/>
              <a:t>getArea</a:t>
            </a:r>
            <a:r>
              <a:rPr lang="en-US" dirty="0" smtClean="0"/>
              <a:t>() </a:t>
            </a:r>
            <a:r>
              <a:rPr lang="en-US" dirty="0" err="1" smtClean="0"/>
              <a:t>const</a:t>
            </a:r>
            <a:r>
              <a:rPr lang="en-US" dirty="0" smtClean="0"/>
              <a:t>;</a:t>
            </a:r>
            <a:br>
              <a:rPr lang="en-US" dirty="0" smtClean="0"/>
            </a:br>
            <a:r>
              <a:rPr lang="en-US"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2868066325"/>
              </p:ext>
            </p:extLst>
          </p:nvPr>
        </p:nvGraphicFramePr>
        <p:xfrm>
          <a:off x="2141894" y="4001294"/>
          <a:ext cx="8128000" cy="283464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6959600">
                  <a:extLst>
                    <a:ext uri="{9D8B030D-6E8A-4147-A177-3AD203B41FA5}">
                      <a16:colId xmlns:a16="http://schemas.microsoft.com/office/drawing/2014/main" val="20001"/>
                    </a:ext>
                  </a:extLst>
                </a:gridCol>
              </a:tblGrid>
              <a:tr h="370840">
                <a:tc>
                  <a:txBody>
                    <a:bodyPr/>
                    <a:lstStyle/>
                    <a:p>
                      <a:r>
                        <a:rPr lang="en-US" dirty="0" smtClean="0"/>
                        <a:t>Member</a:t>
                      </a:r>
                      <a:r>
                        <a:rPr lang="en-US" baseline="0" dirty="0" smtClean="0"/>
                        <a:t> Function</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370840">
                <a:tc>
                  <a:txBody>
                    <a:bodyPr/>
                    <a:lstStyle/>
                    <a:p>
                      <a:r>
                        <a:rPr lang="en-US" dirty="0" err="1" smtClean="0"/>
                        <a:t>setWidth</a:t>
                      </a:r>
                      <a:endParaRPr lang="en-US" dirty="0"/>
                    </a:p>
                  </a:txBody>
                  <a:tcPr/>
                </a:tc>
                <a:tc>
                  <a:txBody>
                    <a:bodyPr/>
                    <a:lstStyle/>
                    <a:p>
                      <a:r>
                        <a:rPr lang="en-US" dirty="0" smtClean="0"/>
                        <a:t>The function accepts an argument, which</a:t>
                      </a:r>
                      <a:r>
                        <a:rPr lang="en-US" baseline="0" dirty="0" smtClean="0"/>
                        <a:t> is assigned to the width member variable</a:t>
                      </a:r>
                      <a:endParaRPr lang="en-US" dirty="0"/>
                    </a:p>
                  </a:txBody>
                  <a:tcPr/>
                </a:tc>
                <a:extLst>
                  <a:ext uri="{0D108BD9-81ED-4DB2-BD59-A6C34878D82A}">
                    <a16:rowId xmlns:a16="http://schemas.microsoft.com/office/drawing/2014/main" val="10001"/>
                  </a:ext>
                </a:extLst>
              </a:tr>
              <a:tr h="370840">
                <a:tc>
                  <a:txBody>
                    <a:bodyPr/>
                    <a:lstStyle/>
                    <a:p>
                      <a:r>
                        <a:rPr lang="en-US" dirty="0" err="1" smtClean="0"/>
                        <a:t>setLength</a:t>
                      </a:r>
                      <a:endParaRPr lang="en-US" dirty="0"/>
                    </a:p>
                  </a:txBody>
                  <a:tcPr/>
                </a:tc>
                <a:tc>
                  <a:txBody>
                    <a:bodyPr/>
                    <a:lstStyle/>
                    <a:p>
                      <a:r>
                        <a:rPr lang="en-US" dirty="0" smtClean="0"/>
                        <a:t>The function</a:t>
                      </a:r>
                      <a:r>
                        <a:rPr lang="en-US" baseline="0" dirty="0" smtClean="0"/>
                        <a:t> accepts an argument, which is assigned to the length member variable</a:t>
                      </a:r>
                      <a:endParaRPr lang="en-US" dirty="0"/>
                    </a:p>
                  </a:txBody>
                  <a:tcPr/>
                </a:tc>
                <a:extLst>
                  <a:ext uri="{0D108BD9-81ED-4DB2-BD59-A6C34878D82A}">
                    <a16:rowId xmlns:a16="http://schemas.microsoft.com/office/drawing/2014/main" val="10002"/>
                  </a:ext>
                </a:extLst>
              </a:tr>
              <a:tr h="370840">
                <a:tc>
                  <a:txBody>
                    <a:bodyPr/>
                    <a:lstStyle/>
                    <a:p>
                      <a:r>
                        <a:rPr lang="en-US" dirty="0" err="1" smtClean="0"/>
                        <a:t>getArea</a:t>
                      </a:r>
                      <a:endParaRPr lang="en-US" dirty="0"/>
                    </a:p>
                  </a:txBody>
                  <a:tcPr/>
                </a:tc>
                <a:tc>
                  <a:txBody>
                    <a:bodyPr/>
                    <a:lstStyle/>
                    <a:p>
                      <a:r>
                        <a:rPr lang="en-US" dirty="0" smtClean="0"/>
                        <a:t>This</a:t>
                      </a:r>
                      <a:r>
                        <a:rPr lang="en-US" baseline="0" dirty="0" smtClean="0"/>
                        <a:t> function returns the product of the width member variable multiplied by the length member variable, this value is the area of the rectangle</a:t>
                      </a:r>
                      <a:endParaRPr 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6848669" y="2789854"/>
            <a:ext cx="4273421" cy="646331"/>
          </a:xfrm>
          <a:prstGeom prst="rect">
            <a:avLst/>
          </a:prstGeom>
          <a:noFill/>
        </p:spPr>
        <p:txBody>
          <a:bodyPr wrap="square" rtlCol="0">
            <a:spAutoFit/>
          </a:bodyPr>
          <a:lstStyle/>
          <a:p>
            <a:r>
              <a:rPr lang="en-US" dirty="0" smtClean="0"/>
              <a:t>must use </a:t>
            </a:r>
            <a:r>
              <a:rPr lang="en-US" dirty="0" err="1" smtClean="0"/>
              <a:t>setWidth</a:t>
            </a:r>
            <a:r>
              <a:rPr lang="en-US" dirty="0" smtClean="0"/>
              <a:t> function to access and alter private width member function</a:t>
            </a:r>
            <a:endParaRPr lang="en-US" dirty="0"/>
          </a:p>
        </p:txBody>
      </p:sp>
    </p:spTree>
    <p:extLst>
      <p:ext uri="{BB962C8B-B14F-4D97-AF65-F5344CB8AC3E}">
        <p14:creationId xmlns:p14="http://schemas.microsoft.com/office/powerpoint/2010/main" val="2908932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i="1" dirty="0" err="1" smtClean="0"/>
              <a:t>const</a:t>
            </a:r>
            <a:r>
              <a:rPr lang="en-US" dirty="0" smtClean="0"/>
              <a:t> with Member Functions</a:t>
            </a:r>
            <a:endParaRPr lang="en-US" dirty="0"/>
          </a:p>
        </p:txBody>
      </p:sp>
      <p:sp>
        <p:nvSpPr>
          <p:cNvPr id="3" name="Content Placeholder 2"/>
          <p:cNvSpPr>
            <a:spLocks noGrp="1"/>
          </p:cNvSpPr>
          <p:nvPr>
            <p:ph idx="1"/>
          </p:nvPr>
        </p:nvSpPr>
        <p:spPr/>
        <p:txBody>
          <a:bodyPr/>
          <a:lstStyle/>
          <a:p>
            <a:r>
              <a:rPr lang="en-US" dirty="0" smtClean="0"/>
              <a:t>Notice that the key word </a:t>
            </a:r>
            <a:r>
              <a:rPr lang="en-US" i="1" dirty="0" err="1" smtClean="0"/>
              <a:t>const</a:t>
            </a:r>
            <a:r>
              <a:rPr lang="en-US" dirty="0" smtClean="0"/>
              <a:t> appears in the declaration of the </a:t>
            </a:r>
            <a:r>
              <a:rPr lang="en-US" dirty="0" err="1" smtClean="0"/>
              <a:t>getArea</a:t>
            </a:r>
            <a:r>
              <a:rPr lang="en-US" dirty="0" smtClean="0"/>
              <a:t> member function:</a:t>
            </a:r>
            <a:br>
              <a:rPr lang="en-US" dirty="0" smtClean="0"/>
            </a:br>
            <a:r>
              <a:rPr lang="en-US" dirty="0" smtClean="0"/>
              <a:t>	double </a:t>
            </a:r>
            <a:r>
              <a:rPr lang="en-US" dirty="0" err="1" smtClean="0"/>
              <a:t>getArea</a:t>
            </a:r>
            <a:r>
              <a:rPr lang="en-US" dirty="0" smtClean="0"/>
              <a:t>() </a:t>
            </a:r>
            <a:r>
              <a:rPr lang="en-US" dirty="0" err="1" smtClean="0"/>
              <a:t>const</a:t>
            </a:r>
            <a:r>
              <a:rPr lang="en-US" dirty="0" smtClean="0"/>
              <a:t>;</a:t>
            </a:r>
          </a:p>
          <a:p>
            <a:r>
              <a:rPr lang="en-US" dirty="0" smtClean="0"/>
              <a:t>When this key word appears after the parentheses in a member function declaration, it specifies that the function will not change any data stored in the calling object</a:t>
            </a:r>
          </a:p>
          <a:p>
            <a:r>
              <a:rPr lang="en-US" dirty="0" smtClean="0"/>
              <a:t>We will get an error if the class’s member function tries to alter data from the caller</a:t>
            </a:r>
            <a:endParaRPr lang="en-US" dirty="0"/>
          </a:p>
        </p:txBody>
      </p:sp>
    </p:spTree>
    <p:extLst>
      <p:ext uri="{BB962C8B-B14F-4D97-AF65-F5344CB8AC3E}">
        <p14:creationId xmlns:p14="http://schemas.microsoft.com/office/powerpoint/2010/main" val="269759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of </a:t>
            </a:r>
            <a:r>
              <a:rPr lang="en-US" i="1" dirty="0" smtClean="0"/>
              <a:t>public</a:t>
            </a:r>
            <a:r>
              <a:rPr lang="en-US" dirty="0" smtClean="0"/>
              <a:t> and </a:t>
            </a:r>
            <a:r>
              <a:rPr lang="en-US" i="1" dirty="0" smtClean="0"/>
              <a:t>private</a:t>
            </a:r>
            <a:r>
              <a:rPr lang="en-US" dirty="0" smtClean="0"/>
              <a:t> Members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is not required that you declare all private members before all public members, nor a rule that says you can declare members in different places, but you should adopt a style</a:t>
            </a:r>
          </a:p>
          <a:p>
            <a:r>
              <a:rPr lang="en-US" dirty="0" smtClean="0"/>
              <a:t>public:</a:t>
            </a:r>
            <a:br>
              <a:rPr lang="en-US" dirty="0" smtClean="0"/>
            </a:br>
            <a:r>
              <a:rPr lang="en-US" dirty="0" smtClean="0"/>
              <a:t>	//declarations</a:t>
            </a:r>
            <a:br>
              <a:rPr lang="en-US" dirty="0" smtClean="0"/>
            </a:br>
            <a:r>
              <a:rPr lang="en-US" dirty="0" smtClean="0"/>
              <a:t>private:</a:t>
            </a:r>
            <a:br>
              <a:rPr lang="en-US" dirty="0" smtClean="0"/>
            </a:br>
            <a:r>
              <a:rPr lang="en-US" dirty="0" smtClean="0"/>
              <a:t>	//declarations</a:t>
            </a:r>
          </a:p>
          <a:p>
            <a:r>
              <a:rPr lang="en-US" dirty="0" smtClean="0"/>
              <a:t>private:</a:t>
            </a:r>
            <a:br>
              <a:rPr lang="en-US" dirty="0" smtClean="0"/>
            </a:br>
            <a:r>
              <a:rPr lang="en-US" dirty="0" smtClean="0"/>
              <a:t>	//declarations</a:t>
            </a:r>
            <a:br>
              <a:rPr lang="en-US" dirty="0" smtClean="0"/>
            </a:br>
            <a:r>
              <a:rPr lang="en-US" dirty="0" smtClean="0"/>
              <a:t>public:</a:t>
            </a:r>
            <a:br>
              <a:rPr lang="en-US" dirty="0" smtClean="0"/>
            </a:br>
            <a:r>
              <a:rPr lang="en-US" dirty="0" smtClean="0"/>
              <a:t>	//declaration</a:t>
            </a:r>
            <a:br>
              <a:rPr lang="en-US" dirty="0" smtClean="0"/>
            </a:br>
            <a:r>
              <a:rPr lang="en-US" dirty="0" smtClean="0"/>
              <a:t>private:</a:t>
            </a:r>
            <a:r>
              <a:rPr lang="en-US" dirty="0"/>
              <a:t/>
            </a:r>
            <a:br>
              <a:rPr lang="en-US" dirty="0"/>
            </a:br>
            <a:r>
              <a:rPr lang="en-US" dirty="0" smtClean="0"/>
              <a:t>	//more declarations</a:t>
            </a:r>
          </a:p>
        </p:txBody>
      </p:sp>
    </p:spTree>
    <p:extLst>
      <p:ext uri="{BB962C8B-B14F-4D97-AF65-F5344CB8AC3E}">
        <p14:creationId xmlns:p14="http://schemas.microsoft.com/office/powerpoint/2010/main" val="1536699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Member Functions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definitions of the member functions are written outside the class declaration:</a:t>
            </a:r>
          </a:p>
          <a:p>
            <a:pPr lvl="1"/>
            <a:r>
              <a:rPr lang="en-US" dirty="0" smtClean="0"/>
              <a:t>void Rectangle::</a:t>
            </a:r>
            <a:r>
              <a:rPr lang="en-US" dirty="0" err="1" smtClean="0"/>
              <a:t>setWidth</a:t>
            </a:r>
            <a:r>
              <a:rPr lang="en-US" dirty="0" smtClean="0"/>
              <a:t>(double w)</a:t>
            </a:r>
            <a:br>
              <a:rPr lang="en-US" dirty="0" smtClean="0"/>
            </a:br>
            <a:r>
              <a:rPr lang="en-US" dirty="0" smtClean="0"/>
              <a:t>{</a:t>
            </a:r>
            <a:br>
              <a:rPr lang="en-US" dirty="0" smtClean="0"/>
            </a:br>
            <a:r>
              <a:rPr lang="en-US" dirty="0" smtClean="0"/>
              <a:t>	width = w;</a:t>
            </a:r>
            <a:br>
              <a:rPr lang="en-US" dirty="0" smtClean="0"/>
            </a:br>
            <a:r>
              <a:rPr lang="en-US" dirty="0" smtClean="0"/>
              <a:t>}</a:t>
            </a:r>
          </a:p>
          <a:p>
            <a:pPr lvl="1"/>
            <a:r>
              <a:rPr lang="en-US" dirty="0" smtClean="0"/>
              <a:t>void Rectangle::</a:t>
            </a:r>
            <a:r>
              <a:rPr lang="en-US" dirty="0" err="1" smtClean="0"/>
              <a:t>setLength</a:t>
            </a:r>
            <a:r>
              <a:rPr lang="en-US" dirty="0" smtClean="0"/>
              <a:t>(double l)</a:t>
            </a:r>
            <a:br>
              <a:rPr lang="en-US" dirty="0" smtClean="0"/>
            </a:br>
            <a:r>
              <a:rPr lang="en-US" dirty="0" smtClean="0"/>
              <a:t>{</a:t>
            </a:r>
            <a:br>
              <a:rPr lang="en-US" dirty="0" smtClean="0"/>
            </a:br>
            <a:r>
              <a:rPr lang="en-US" dirty="0" smtClean="0"/>
              <a:t>	length = l;</a:t>
            </a:r>
            <a:br>
              <a:rPr lang="en-US" dirty="0" smtClean="0"/>
            </a:br>
            <a:r>
              <a:rPr lang="en-US" dirty="0" smtClean="0"/>
              <a:t>}</a:t>
            </a:r>
          </a:p>
          <a:p>
            <a:pPr lvl="1"/>
            <a:r>
              <a:rPr lang="en-US" dirty="0" smtClean="0"/>
              <a:t>double Rectangle::</a:t>
            </a:r>
            <a:r>
              <a:rPr lang="en-US" dirty="0" err="1" smtClean="0"/>
              <a:t>getArea</a:t>
            </a:r>
            <a:r>
              <a:rPr lang="en-US" dirty="0" smtClean="0"/>
              <a:t>() </a:t>
            </a:r>
            <a:r>
              <a:rPr lang="en-US" dirty="0" err="1" smtClean="0"/>
              <a:t>const</a:t>
            </a:r>
            <a:r>
              <a:rPr lang="en-US" dirty="0" smtClean="0"/>
              <a:t/>
            </a:r>
            <a:br>
              <a:rPr lang="en-US" dirty="0" smtClean="0"/>
            </a:br>
            <a:r>
              <a:rPr lang="en-US" dirty="0" smtClean="0"/>
              <a:t>{</a:t>
            </a:r>
            <a:br>
              <a:rPr lang="en-US" dirty="0" smtClean="0"/>
            </a:br>
            <a:r>
              <a:rPr lang="en-US" dirty="0" smtClean="0"/>
              <a:t>	return width * length;</a:t>
            </a:r>
            <a:br>
              <a:rPr lang="en-US" dirty="0" smtClean="0"/>
            </a:br>
            <a:r>
              <a:rPr lang="en-US" dirty="0" smtClean="0"/>
              <a:t>}</a:t>
            </a:r>
          </a:p>
          <a:p>
            <a:r>
              <a:rPr lang="en-US" dirty="0" smtClean="0"/>
              <a:t>The two colons together are called the </a:t>
            </a:r>
            <a:r>
              <a:rPr lang="en-US" i="1" dirty="0" smtClean="0"/>
              <a:t>scope resolution operator</a:t>
            </a:r>
            <a:r>
              <a:rPr lang="en-US" dirty="0" smtClean="0"/>
              <a:t>, the “Rectangle::” syntax is confirming the function is a member of the Rectangle class</a:t>
            </a:r>
          </a:p>
          <a:p>
            <a:r>
              <a:rPr lang="en-US" dirty="0" smtClean="0"/>
              <a:t>General syntax for function header of member function:</a:t>
            </a:r>
            <a:br>
              <a:rPr lang="en-US" dirty="0" smtClean="0"/>
            </a:br>
            <a:r>
              <a:rPr lang="en-US" i="1" dirty="0" err="1" smtClean="0"/>
              <a:t>ReturnType</a:t>
            </a:r>
            <a:r>
              <a:rPr lang="en-US" i="1" dirty="0" smtClean="0"/>
              <a:t> </a:t>
            </a:r>
            <a:r>
              <a:rPr lang="en-US" i="1" dirty="0" err="1" smtClean="0"/>
              <a:t>ClassName</a:t>
            </a:r>
            <a:r>
              <a:rPr lang="en-US" i="1" dirty="0" smtClean="0"/>
              <a:t>::</a:t>
            </a:r>
            <a:r>
              <a:rPr lang="en-US" i="1" dirty="0" err="1" smtClean="0"/>
              <a:t>functionName</a:t>
            </a:r>
            <a:r>
              <a:rPr lang="en-US" i="1" dirty="0" smtClean="0"/>
              <a:t>(</a:t>
            </a:r>
            <a:r>
              <a:rPr lang="en-US" i="1" dirty="0" err="1" smtClean="0"/>
              <a:t>ParameterList</a:t>
            </a:r>
            <a:r>
              <a:rPr lang="en-US" i="1" dirty="0" smtClean="0"/>
              <a:t>)</a:t>
            </a:r>
            <a:endParaRPr lang="en-US" dirty="0" smtClean="0"/>
          </a:p>
          <a:p>
            <a:endParaRPr lang="en-US" dirty="0" smtClean="0"/>
          </a:p>
        </p:txBody>
      </p:sp>
      <p:sp>
        <p:nvSpPr>
          <p:cNvPr id="5" name="TextBox 4"/>
          <p:cNvSpPr txBox="1"/>
          <p:nvPr/>
        </p:nvSpPr>
        <p:spPr>
          <a:xfrm>
            <a:off x="7707085" y="2920482"/>
            <a:ext cx="3526972" cy="923330"/>
          </a:xfrm>
          <a:prstGeom prst="rect">
            <a:avLst/>
          </a:prstGeom>
          <a:noFill/>
        </p:spPr>
        <p:txBody>
          <a:bodyPr wrap="square" rtlCol="0">
            <a:spAutoFit/>
          </a:bodyPr>
          <a:lstStyle/>
          <a:p>
            <a:r>
              <a:rPr lang="en-US" dirty="0" smtClean="0"/>
              <a:t>Need the Scope Resolution operator in order to make the function a class member function</a:t>
            </a:r>
            <a:endParaRPr lang="en-US" dirty="0"/>
          </a:p>
        </p:txBody>
      </p:sp>
    </p:spTree>
    <p:extLst>
      <p:ext uri="{BB962C8B-B14F-4D97-AF65-F5344CB8AC3E}">
        <p14:creationId xmlns:p14="http://schemas.microsoft.com/office/powerpoint/2010/main" val="649345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Accessors</a:t>
            </a:r>
            <a:r>
              <a:rPr lang="en-US" dirty="0" smtClean="0"/>
              <a:t> and </a:t>
            </a:r>
            <a:r>
              <a:rPr lang="en-US" dirty="0" err="1" smtClean="0"/>
              <a:t>Mutators</a:t>
            </a:r>
            <a:endParaRPr lang="en-US" dirty="0"/>
          </a:p>
        </p:txBody>
      </p:sp>
      <p:sp>
        <p:nvSpPr>
          <p:cNvPr id="3" name="Content Placeholder 2"/>
          <p:cNvSpPr>
            <a:spLocks noGrp="1"/>
          </p:cNvSpPr>
          <p:nvPr>
            <p:ph idx="1"/>
          </p:nvPr>
        </p:nvSpPr>
        <p:spPr/>
        <p:txBody>
          <a:bodyPr/>
          <a:lstStyle/>
          <a:p>
            <a:r>
              <a:rPr lang="en-US" dirty="0" smtClean="0"/>
              <a:t>A member function that gets a value from a class’s member variable but does not change it is known as an </a:t>
            </a:r>
            <a:r>
              <a:rPr lang="en-US" i="1" dirty="0" err="1" smtClean="0"/>
              <a:t>accessor</a:t>
            </a:r>
            <a:endParaRPr lang="en-US" dirty="0" smtClean="0"/>
          </a:p>
          <a:p>
            <a:r>
              <a:rPr lang="en-US" dirty="0" smtClean="0"/>
              <a:t>A member function that stores a value in the member variable or changes the value is known as a </a:t>
            </a:r>
            <a:r>
              <a:rPr lang="en-US" i="1" dirty="0" err="1" smtClean="0"/>
              <a:t>mutator</a:t>
            </a:r>
            <a:endParaRPr lang="en-US" i="1" dirty="0" smtClean="0"/>
          </a:p>
          <a:p>
            <a:pPr lvl="1"/>
            <a:r>
              <a:rPr lang="en-US" dirty="0" err="1" smtClean="0"/>
              <a:t>setWidth</a:t>
            </a:r>
            <a:r>
              <a:rPr lang="en-US" dirty="0" smtClean="0"/>
              <a:t> and </a:t>
            </a:r>
            <a:r>
              <a:rPr lang="en-US" dirty="0" err="1" smtClean="0"/>
              <a:t>setLength</a:t>
            </a:r>
            <a:r>
              <a:rPr lang="en-US" dirty="0" smtClean="0"/>
              <a:t> are </a:t>
            </a:r>
            <a:r>
              <a:rPr lang="en-US" dirty="0" err="1" smtClean="0"/>
              <a:t>mutators</a:t>
            </a:r>
            <a:endParaRPr lang="en-US" dirty="0" smtClean="0"/>
          </a:p>
          <a:p>
            <a:pPr lvl="1"/>
            <a:r>
              <a:rPr lang="en-US" dirty="0" err="1" smtClean="0"/>
              <a:t>getArea</a:t>
            </a:r>
            <a:r>
              <a:rPr lang="en-US" dirty="0" smtClean="0"/>
              <a:t> (displaying the variable contents) are </a:t>
            </a:r>
            <a:r>
              <a:rPr lang="en-US" dirty="0" err="1" smtClean="0"/>
              <a:t>accessors</a:t>
            </a:r>
            <a:endParaRPr lang="en-US" dirty="0"/>
          </a:p>
          <a:p>
            <a:r>
              <a:rPr lang="en-US" dirty="0" smtClean="0"/>
              <a:t>can also think of </a:t>
            </a:r>
            <a:r>
              <a:rPr lang="en-US" dirty="0" err="1" smtClean="0"/>
              <a:t>mutators</a:t>
            </a:r>
            <a:r>
              <a:rPr lang="en-US" dirty="0" smtClean="0"/>
              <a:t> as </a:t>
            </a:r>
            <a:r>
              <a:rPr lang="en-US" i="1" dirty="0" smtClean="0"/>
              <a:t>setter functions</a:t>
            </a:r>
            <a:r>
              <a:rPr lang="en-US" dirty="0" smtClean="0"/>
              <a:t> and </a:t>
            </a:r>
            <a:r>
              <a:rPr lang="en-US" dirty="0" err="1" smtClean="0"/>
              <a:t>accessors</a:t>
            </a:r>
            <a:r>
              <a:rPr lang="en-US" dirty="0" smtClean="0"/>
              <a:t> and </a:t>
            </a:r>
            <a:r>
              <a:rPr lang="en-US" i="1" dirty="0" smtClean="0"/>
              <a:t>getter functions</a:t>
            </a:r>
            <a:endParaRPr lang="en-US" dirty="0"/>
          </a:p>
        </p:txBody>
      </p:sp>
    </p:spTree>
    <p:extLst>
      <p:ext uri="{BB962C8B-B14F-4D97-AF65-F5344CB8AC3E}">
        <p14:creationId xmlns:p14="http://schemas.microsoft.com/office/powerpoint/2010/main" val="3357898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i="1" dirty="0" err="1" smtClean="0"/>
              <a:t>const</a:t>
            </a:r>
            <a:r>
              <a:rPr lang="en-US" dirty="0" smtClean="0"/>
              <a:t> with </a:t>
            </a:r>
            <a:r>
              <a:rPr lang="en-US" dirty="0" err="1" smtClean="0"/>
              <a:t>Accessors</a:t>
            </a:r>
            <a:endParaRPr lang="en-US" dirty="0"/>
          </a:p>
        </p:txBody>
      </p:sp>
      <p:sp>
        <p:nvSpPr>
          <p:cNvPr id="3" name="Content Placeholder 2"/>
          <p:cNvSpPr>
            <a:spLocks noGrp="1"/>
          </p:cNvSpPr>
          <p:nvPr>
            <p:ph idx="1"/>
          </p:nvPr>
        </p:nvSpPr>
        <p:spPr/>
        <p:txBody>
          <a:bodyPr/>
          <a:lstStyle/>
          <a:p>
            <a:r>
              <a:rPr lang="en-US" dirty="0" smtClean="0"/>
              <a:t>Remember the </a:t>
            </a:r>
            <a:r>
              <a:rPr lang="en-US" dirty="0" err="1" smtClean="0"/>
              <a:t>getArea</a:t>
            </a:r>
            <a:r>
              <a:rPr lang="en-US" dirty="0" smtClean="0"/>
              <a:t>() function was declared in the class with the </a:t>
            </a:r>
            <a:r>
              <a:rPr lang="en-US" i="1" dirty="0" err="1" smtClean="0"/>
              <a:t>const</a:t>
            </a:r>
            <a:r>
              <a:rPr lang="en-US" dirty="0" smtClean="0"/>
              <a:t> key word</a:t>
            </a:r>
          </a:p>
          <a:p>
            <a:r>
              <a:rPr lang="en-US" dirty="0" smtClean="0"/>
              <a:t>The </a:t>
            </a:r>
            <a:r>
              <a:rPr lang="en-US" i="1" dirty="0" err="1" smtClean="0"/>
              <a:t>const</a:t>
            </a:r>
            <a:r>
              <a:rPr lang="en-US" dirty="0" smtClean="0"/>
              <a:t> key word must appear in both the declaration and the function header</a:t>
            </a:r>
          </a:p>
          <a:p>
            <a:r>
              <a:rPr lang="en-US" dirty="0" smtClean="0"/>
              <a:t>This tells the computer the function will not alter the calling object’s data</a:t>
            </a:r>
            <a:endParaRPr lang="en-US" dirty="0"/>
          </a:p>
        </p:txBody>
      </p:sp>
    </p:spTree>
    <p:extLst>
      <p:ext uri="{BB962C8B-B14F-4D97-AF65-F5344CB8AC3E}">
        <p14:creationId xmlns:p14="http://schemas.microsoft.com/office/powerpoint/2010/main" val="2274799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Data Hiding</a:t>
            </a:r>
            <a:endParaRPr lang="en-US" dirty="0"/>
          </a:p>
        </p:txBody>
      </p:sp>
      <p:sp>
        <p:nvSpPr>
          <p:cNvPr id="3" name="Content Placeholder 2"/>
          <p:cNvSpPr>
            <a:spLocks noGrp="1"/>
          </p:cNvSpPr>
          <p:nvPr>
            <p:ph idx="1"/>
          </p:nvPr>
        </p:nvSpPr>
        <p:spPr/>
        <p:txBody>
          <a:bodyPr/>
          <a:lstStyle/>
          <a:p>
            <a:r>
              <a:rPr lang="en-US" dirty="0" smtClean="0"/>
              <a:t>It is very important to hide data from other users </a:t>
            </a:r>
          </a:p>
          <a:p>
            <a:r>
              <a:rPr lang="en-US" dirty="0" smtClean="0"/>
              <a:t>This will ensure the data is used for the intended functionality that the code was developed for</a:t>
            </a:r>
          </a:p>
          <a:p>
            <a:r>
              <a:rPr lang="en-US" dirty="0" smtClean="0"/>
              <a:t>It will also alleviate risks with intentional and accidental alterations </a:t>
            </a:r>
            <a:endParaRPr lang="en-US" dirty="0"/>
          </a:p>
        </p:txBody>
      </p:sp>
    </p:spTree>
    <p:extLst>
      <p:ext uri="{BB962C8B-B14F-4D97-AF65-F5344CB8AC3E}">
        <p14:creationId xmlns:p14="http://schemas.microsoft.com/office/powerpoint/2010/main" val="3352631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13.3 Defining an Instance of a Class</a:t>
            </a:r>
            <a:endParaRPr lang="en-US" dirty="0"/>
          </a:p>
        </p:txBody>
      </p:sp>
      <p:sp>
        <p:nvSpPr>
          <p:cNvPr id="3" name="Content Placeholder 2"/>
          <p:cNvSpPr>
            <a:spLocks noGrp="1"/>
          </p:cNvSpPr>
          <p:nvPr>
            <p:ph idx="1"/>
          </p:nvPr>
        </p:nvSpPr>
        <p:spPr/>
        <p:txBody>
          <a:bodyPr/>
          <a:lstStyle/>
          <a:p>
            <a:r>
              <a:rPr lang="en-US" dirty="0" smtClean="0"/>
              <a:t>Just like variables, class objects are not created in memory until they are defined</a:t>
            </a:r>
          </a:p>
          <a:p>
            <a:pPr lvl="1"/>
            <a:r>
              <a:rPr lang="en-US" i="1" dirty="0" err="1" smtClean="0"/>
              <a:t>ClassName</a:t>
            </a:r>
            <a:r>
              <a:rPr lang="en-US" i="1" dirty="0" smtClean="0"/>
              <a:t> </a:t>
            </a:r>
            <a:r>
              <a:rPr lang="en-US" i="1" dirty="0" err="1" smtClean="0"/>
              <a:t>objectName</a:t>
            </a:r>
            <a:r>
              <a:rPr lang="en-US" i="1" dirty="0" smtClean="0"/>
              <a:t>;</a:t>
            </a:r>
            <a:endParaRPr lang="en-US" dirty="0" smtClean="0"/>
          </a:p>
          <a:p>
            <a:pPr lvl="1"/>
            <a:r>
              <a:rPr lang="en-US" dirty="0" smtClean="0"/>
              <a:t>Rectangle box;</a:t>
            </a:r>
          </a:p>
          <a:p>
            <a:r>
              <a:rPr lang="en-US" dirty="0" smtClean="0"/>
              <a:t>Defining a class object is called the instantiation of a class, in this statement, box is an instance of the Rectangle class</a:t>
            </a:r>
            <a:endParaRPr lang="en-US" dirty="0"/>
          </a:p>
        </p:txBody>
      </p:sp>
    </p:spTree>
    <p:extLst>
      <p:ext uri="{BB962C8B-B14F-4D97-AF65-F5344CB8AC3E}">
        <p14:creationId xmlns:p14="http://schemas.microsoft.com/office/powerpoint/2010/main" val="36657975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an Object’s Members</a:t>
            </a:r>
            <a:endParaRPr lang="en-US" dirty="0"/>
          </a:p>
        </p:txBody>
      </p:sp>
      <p:sp>
        <p:nvSpPr>
          <p:cNvPr id="3" name="Content Placeholder 2"/>
          <p:cNvSpPr>
            <a:spLocks noGrp="1"/>
          </p:cNvSpPr>
          <p:nvPr>
            <p:ph idx="1"/>
          </p:nvPr>
        </p:nvSpPr>
        <p:spPr/>
        <p:txBody>
          <a:bodyPr/>
          <a:lstStyle/>
          <a:p>
            <a:r>
              <a:rPr lang="en-US" dirty="0" smtClean="0"/>
              <a:t>box is now an object from the Rectangle class</a:t>
            </a:r>
          </a:p>
          <a:p>
            <a:r>
              <a:rPr lang="en-US" dirty="0" smtClean="0"/>
              <a:t>In order to access member variables, we must use member functions</a:t>
            </a:r>
          </a:p>
          <a:p>
            <a:pPr lvl="1"/>
            <a:r>
              <a:rPr lang="en-US" dirty="0" err="1" smtClean="0"/>
              <a:t>box.setWidth</a:t>
            </a:r>
            <a:r>
              <a:rPr lang="en-US" dirty="0" smtClean="0"/>
              <a:t>(12.7);</a:t>
            </a:r>
          </a:p>
          <a:p>
            <a:pPr lvl="1"/>
            <a:r>
              <a:rPr lang="en-US" dirty="0" err="1" smtClean="0"/>
              <a:t>box.setLength</a:t>
            </a:r>
            <a:r>
              <a:rPr lang="en-US" dirty="0" smtClean="0"/>
              <a:t>(14);</a:t>
            </a:r>
          </a:p>
          <a:p>
            <a:pPr lvl="1"/>
            <a:r>
              <a:rPr lang="en-US" dirty="0" err="1" smtClean="0"/>
              <a:t>int</a:t>
            </a:r>
            <a:r>
              <a:rPr lang="en-US" dirty="0" smtClean="0"/>
              <a:t> x = </a:t>
            </a:r>
            <a:r>
              <a:rPr lang="en-US" dirty="0" err="1" smtClean="0"/>
              <a:t>box.getArea</a:t>
            </a:r>
            <a:r>
              <a:rPr lang="en-US" dirty="0" smtClean="0"/>
              <a:t>();</a:t>
            </a:r>
          </a:p>
          <a:p>
            <a:r>
              <a:rPr lang="en-US" dirty="0" smtClean="0"/>
              <a:t>This function has access to the width variable from the Rectangle class</a:t>
            </a:r>
            <a:endParaRPr lang="en-US" dirty="0"/>
          </a:p>
        </p:txBody>
      </p:sp>
    </p:spTree>
    <p:extLst>
      <p:ext uri="{BB962C8B-B14F-4D97-AF65-F5344CB8AC3E}">
        <p14:creationId xmlns:p14="http://schemas.microsoft.com/office/powerpoint/2010/main" val="3434703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6298163" cy="1688842"/>
          </a:xfrm>
        </p:spPr>
        <p:txBody>
          <a:bodyPr/>
          <a:lstStyle/>
          <a:p>
            <a:r>
              <a:rPr lang="en-US" dirty="0" smtClean="0"/>
              <a:t>A Class Demonstration Program</a:t>
            </a:r>
            <a:endParaRPr lang="en-US" dirty="0"/>
          </a:p>
        </p:txBody>
      </p:sp>
      <p:sp>
        <p:nvSpPr>
          <p:cNvPr id="3" name="Content Placeholder 2"/>
          <p:cNvSpPr>
            <a:spLocks noGrp="1"/>
          </p:cNvSpPr>
          <p:nvPr>
            <p:ph idx="1"/>
          </p:nvPr>
        </p:nvSpPr>
        <p:spPr>
          <a:xfrm>
            <a:off x="0" y="1688841"/>
            <a:ext cx="6298163" cy="4124130"/>
          </a:xfrm>
        </p:spPr>
        <p:txBody>
          <a:bodyPr>
            <a:normAutofit lnSpcReduction="10000"/>
          </a:bodyPr>
          <a:lstStyle/>
          <a:p>
            <a:r>
              <a:rPr lang="en-US" dirty="0" smtClean="0"/>
              <a:t>Let’s follow along with program 13-1 and create our own program with a Rectangle class</a:t>
            </a:r>
          </a:p>
          <a:p>
            <a:r>
              <a:rPr lang="en-US" dirty="0" smtClean="0"/>
              <a:t>Then create a few more instances of the Rectangle class, call them: </a:t>
            </a:r>
            <a:r>
              <a:rPr lang="en-US" dirty="0" err="1" smtClean="0"/>
              <a:t>LivingRoom</a:t>
            </a:r>
            <a:r>
              <a:rPr lang="en-US" dirty="0" smtClean="0"/>
              <a:t>, Kitchen, Bathroom</a:t>
            </a:r>
          </a:p>
          <a:p>
            <a:r>
              <a:rPr lang="en-US" dirty="0" smtClean="0"/>
              <a:t>Each instance has it’s own copy of the Rectangle Class member variables so data in each instance isn’t overwritten when altering member variables</a:t>
            </a:r>
          </a:p>
          <a:p>
            <a:pPr lvl="1"/>
            <a:r>
              <a:rPr lang="en-US" dirty="0" err="1" smtClean="0"/>
              <a:t>box.setLength</a:t>
            </a:r>
            <a:r>
              <a:rPr lang="en-US" dirty="0" smtClean="0"/>
              <a:t>(5)       </a:t>
            </a:r>
            <a:r>
              <a:rPr lang="en-US" dirty="0" err="1" smtClean="0"/>
              <a:t>kitchen.setLength</a:t>
            </a:r>
            <a:r>
              <a:rPr lang="en-US" dirty="0" smtClean="0"/>
              <a:t>(5)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163" y="-1"/>
            <a:ext cx="5893837" cy="6832159"/>
          </a:xfrm>
          <a:prstGeom prst="rect">
            <a:avLst/>
          </a:prstGeom>
        </p:spPr>
      </p:pic>
    </p:spTree>
    <p:extLst>
      <p:ext uri="{BB962C8B-B14F-4D97-AF65-F5344CB8AC3E}">
        <p14:creationId xmlns:p14="http://schemas.microsoft.com/office/powerpoint/2010/main" val="2976630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13: Introduction to Classes</a:t>
            </a:r>
            <a:endParaRPr lang="en-US" dirty="0"/>
          </a:p>
        </p:txBody>
      </p:sp>
      <p:sp>
        <p:nvSpPr>
          <p:cNvPr id="3" name="Content Placeholder 2"/>
          <p:cNvSpPr>
            <a:spLocks noGrp="1"/>
          </p:cNvSpPr>
          <p:nvPr>
            <p:ph idx="1"/>
          </p:nvPr>
        </p:nvSpPr>
        <p:spPr/>
        <p:txBody>
          <a:bodyPr/>
          <a:lstStyle/>
          <a:p>
            <a:r>
              <a:rPr lang="en-US" dirty="0" smtClean="0"/>
              <a:t>13.1 Procedural and Object Oriented Programming</a:t>
            </a:r>
          </a:p>
          <a:p>
            <a:r>
              <a:rPr lang="en-US" dirty="0" smtClean="0"/>
              <a:t>13.2 Introduction to Classes</a:t>
            </a:r>
          </a:p>
          <a:p>
            <a:r>
              <a:rPr lang="en-US" dirty="0" smtClean="0"/>
              <a:t>13.3 Defining an Instance of a Class</a:t>
            </a:r>
          </a:p>
          <a:p>
            <a:r>
              <a:rPr lang="en-US" dirty="0" smtClean="0"/>
              <a:t>13.4 Why Have Private Members?</a:t>
            </a:r>
          </a:p>
          <a:p>
            <a:r>
              <a:rPr lang="en-US" dirty="0" smtClean="0"/>
              <a:t>13.5 Focus on Software Engineering: Separating Class Specification from Implementation</a:t>
            </a:r>
          </a:p>
          <a:p>
            <a:r>
              <a:rPr lang="en-US" dirty="0" smtClean="0"/>
              <a:t>13.6 Inline Member Functions</a:t>
            </a:r>
          </a:p>
          <a:p>
            <a:endParaRPr lang="en-US" dirty="0"/>
          </a:p>
        </p:txBody>
      </p:sp>
    </p:spTree>
    <p:extLst>
      <p:ext uri="{BB962C8B-B14F-4D97-AF65-F5344CB8AC3E}">
        <p14:creationId xmlns:p14="http://schemas.microsoft.com/office/powerpoint/2010/main" val="2350119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Stale Data</a:t>
            </a:r>
            <a:endParaRPr lang="en-US" dirty="0"/>
          </a:p>
        </p:txBody>
      </p:sp>
      <p:sp>
        <p:nvSpPr>
          <p:cNvPr id="3" name="Content Placeholder 2"/>
          <p:cNvSpPr>
            <a:spLocks noGrp="1"/>
          </p:cNvSpPr>
          <p:nvPr>
            <p:ph idx="1"/>
          </p:nvPr>
        </p:nvSpPr>
        <p:spPr/>
        <p:txBody>
          <a:bodyPr/>
          <a:lstStyle/>
          <a:p>
            <a:r>
              <a:rPr lang="en-US" dirty="0" smtClean="0"/>
              <a:t>When the value of an item is dependent on other data and that item is not updated when the other data are changed, it is said that the item has become </a:t>
            </a:r>
            <a:r>
              <a:rPr lang="en-US" i="1" dirty="0" smtClean="0"/>
              <a:t>stale</a:t>
            </a:r>
            <a:endParaRPr lang="en-US" dirty="0" smtClean="0"/>
          </a:p>
          <a:p>
            <a:r>
              <a:rPr lang="en-US" dirty="0" smtClean="0"/>
              <a:t>If we create a member variable </a:t>
            </a:r>
            <a:r>
              <a:rPr lang="en-US" i="1" dirty="0" smtClean="0"/>
              <a:t>area</a:t>
            </a:r>
            <a:r>
              <a:rPr lang="en-US" dirty="0" smtClean="0"/>
              <a:t> and store the value of </a:t>
            </a:r>
            <a:r>
              <a:rPr lang="en-US" i="1" dirty="0" smtClean="0"/>
              <a:t>length*width</a:t>
            </a:r>
            <a:r>
              <a:rPr lang="en-US" dirty="0" smtClean="0"/>
              <a:t> in it, as soon as we change either of those two member variables, the old contents in </a:t>
            </a:r>
            <a:r>
              <a:rPr lang="en-US" i="1" dirty="0" smtClean="0"/>
              <a:t>area</a:t>
            </a:r>
            <a:r>
              <a:rPr lang="en-US" dirty="0" smtClean="0"/>
              <a:t> are incorrect and stale</a:t>
            </a:r>
          </a:p>
          <a:p>
            <a:r>
              <a:rPr lang="en-US" dirty="0" smtClean="0"/>
              <a:t>When creating classes, take this into account and provide member functions that return the result of calculations, not store them in member variables</a:t>
            </a:r>
            <a:endParaRPr lang="en-US" dirty="0"/>
          </a:p>
        </p:txBody>
      </p:sp>
    </p:spTree>
    <p:extLst>
      <p:ext uri="{BB962C8B-B14F-4D97-AF65-F5344CB8AC3E}">
        <p14:creationId xmlns:p14="http://schemas.microsoft.com/office/powerpoint/2010/main" val="4167970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to Objects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can also create pointers that point to class objects</a:t>
            </a:r>
          </a:p>
          <a:p>
            <a:pPr lvl="1"/>
            <a:r>
              <a:rPr lang="en-US" dirty="0" smtClean="0"/>
              <a:t>Rectangle *</a:t>
            </a:r>
            <a:r>
              <a:rPr lang="en-US" dirty="0" err="1" smtClean="0"/>
              <a:t>recPtr</a:t>
            </a:r>
            <a:r>
              <a:rPr lang="en-US" dirty="0" smtClean="0"/>
              <a:t> = </a:t>
            </a:r>
            <a:r>
              <a:rPr lang="en-US" dirty="0" err="1" smtClean="0"/>
              <a:t>nullptr</a:t>
            </a:r>
            <a:r>
              <a:rPr lang="en-US" dirty="0" smtClean="0"/>
              <a:t>;  //</a:t>
            </a:r>
            <a:r>
              <a:rPr lang="en-US" dirty="0" err="1"/>
              <a:t>recPtr</a:t>
            </a:r>
            <a:r>
              <a:rPr lang="en-US" dirty="0"/>
              <a:t> holds the address of a Rectangle object</a:t>
            </a:r>
          </a:p>
          <a:p>
            <a:pPr lvl="1"/>
            <a:r>
              <a:rPr lang="en-US" dirty="0" smtClean="0"/>
              <a:t>Rectangle </a:t>
            </a:r>
            <a:r>
              <a:rPr lang="en-US" dirty="0" err="1" smtClean="0"/>
              <a:t>myRectangle</a:t>
            </a:r>
            <a:r>
              <a:rPr lang="en-US" dirty="0" smtClean="0"/>
              <a:t>;</a:t>
            </a:r>
          </a:p>
          <a:p>
            <a:pPr lvl="1"/>
            <a:r>
              <a:rPr lang="en-US" dirty="0" err="1" smtClean="0"/>
              <a:t>rectPtr</a:t>
            </a:r>
            <a:r>
              <a:rPr lang="en-US" dirty="0" smtClean="0"/>
              <a:t> = &amp;</a:t>
            </a:r>
            <a:r>
              <a:rPr lang="en-US" dirty="0" err="1" smtClean="0"/>
              <a:t>myRectangle</a:t>
            </a:r>
            <a:r>
              <a:rPr lang="en-US" dirty="0" smtClean="0"/>
              <a:t>;</a:t>
            </a:r>
          </a:p>
          <a:p>
            <a:r>
              <a:rPr lang="en-US" dirty="0" smtClean="0"/>
              <a:t>With this notation, we can call member functions from the object using the ‘-&gt;’ operator</a:t>
            </a:r>
          </a:p>
          <a:p>
            <a:pPr lvl="1"/>
            <a:r>
              <a:rPr lang="en-US" dirty="0" err="1" smtClean="0"/>
              <a:t>rectPtr</a:t>
            </a:r>
            <a:r>
              <a:rPr lang="en-US" dirty="0" smtClean="0"/>
              <a:t>-&gt;</a:t>
            </a:r>
            <a:r>
              <a:rPr lang="en-US" dirty="0" err="1" smtClean="0"/>
              <a:t>setWidth</a:t>
            </a:r>
            <a:r>
              <a:rPr lang="en-US" dirty="0" smtClean="0"/>
              <a:t>(12.5);</a:t>
            </a:r>
          </a:p>
          <a:p>
            <a:pPr lvl="1"/>
            <a:r>
              <a:rPr lang="en-US" dirty="0" err="1" smtClean="0"/>
              <a:t>rectPtr</a:t>
            </a:r>
            <a:r>
              <a:rPr lang="en-US" dirty="0" smtClean="0"/>
              <a:t>-&gt;</a:t>
            </a:r>
            <a:r>
              <a:rPr lang="en-US" dirty="0" err="1" smtClean="0"/>
              <a:t>setLength</a:t>
            </a:r>
            <a:r>
              <a:rPr lang="en-US" dirty="0" smtClean="0"/>
              <a:t>(4.8);</a:t>
            </a:r>
          </a:p>
          <a:p>
            <a:r>
              <a:rPr lang="en-US" dirty="0" smtClean="0"/>
              <a:t>Since we are using pointer notation, we can delete the object from memory</a:t>
            </a:r>
          </a:p>
          <a:p>
            <a:pPr lvl="1"/>
            <a:r>
              <a:rPr lang="en-US" dirty="0" smtClean="0"/>
              <a:t>delete </a:t>
            </a:r>
            <a:r>
              <a:rPr lang="en-US" dirty="0" err="1" smtClean="0"/>
              <a:t>rectPtr</a:t>
            </a:r>
            <a:r>
              <a:rPr lang="en-US" dirty="0" smtClean="0"/>
              <a:t>;</a:t>
            </a:r>
          </a:p>
          <a:p>
            <a:r>
              <a:rPr lang="en-US" dirty="0" smtClean="0"/>
              <a:t>Let’s add another instance of our Rectangle class using pointer notation</a:t>
            </a:r>
          </a:p>
          <a:p>
            <a:pPr lvl="1"/>
            <a:endParaRPr lang="en-US" dirty="0"/>
          </a:p>
        </p:txBody>
      </p:sp>
    </p:spTree>
    <p:extLst>
      <p:ext uri="{BB962C8B-B14F-4D97-AF65-F5344CB8AC3E}">
        <p14:creationId xmlns:p14="http://schemas.microsoft.com/office/powerpoint/2010/main" val="1339950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7163" y="0"/>
            <a:ext cx="5457674" cy="6858000"/>
          </a:xfrm>
        </p:spPr>
      </p:pic>
      <p:sp>
        <p:nvSpPr>
          <p:cNvPr id="5" name="TextBox 4"/>
          <p:cNvSpPr txBox="1"/>
          <p:nvPr/>
        </p:nvSpPr>
        <p:spPr>
          <a:xfrm>
            <a:off x="242596" y="307910"/>
            <a:ext cx="2313992" cy="1200329"/>
          </a:xfrm>
          <a:prstGeom prst="rect">
            <a:avLst/>
          </a:prstGeom>
          <a:noFill/>
        </p:spPr>
        <p:txBody>
          <a:bodyPr wrap="square" rtlCol="0">
            <a:spAutoFit/>
          </a:bodyPr>
          <a:lstStyle/>
          <a:p>
            <a:r>
              <a:rPr lang="en-US" dirty="0" smtClean="0"/>
              <a:t>Can also make use of smart pointers that auto delete memory when done</a:t>
            </a:r>
            <a:endParaRPr lang="en-US" dirty="0"/>
          </a:p>
        </p:txBody>
      </p:sp>
    </p:spTree>
    <p:extLst>
      <p:ext uri="{BB962C8B-B14F-4D97-AF65-F5344CB8AC3E}">
        <p14:creationId xmlns:p14="http://schemas.microsoft.com/office/powerpoint/2010/main" val="25113415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45029"/>
          </a:xfrm>
        </p:spPr>
        <p:txBody>
          <a:bodyPr/>
          <a:lstStyle/>
          <a:p>
            <a:r>
              <a:rPr lang="en-US" dirty="0" smtClean="0"/>
              <a:t>13.4 Why Have Private Members?</a:t>
            </a:r>
            <a:endParaRPr lang="en-US" dirty="0"/>
          </a:p>
        </p:txBody>
      </p:sp>
      <p:sp>
        <p:nvSpPr>
          <p:cNvPr id="3" name="Content Placeholder 2"/>
          <p:cNvSpPr>
            <a:spLocks noGrp="1"/>
          </p:cNvSpPr>
          <p:nvPr>
            <p:ph idx="1"/>
          </p:nvPr>
        </p:nvSpPr>
        <p:spPr>
          <a:xfrm>
            <a:off x="838200" y="1045028"/>
            <a:ext cx="10515600" cy="5383763"/>
          </a:xfrm>
        </p:spPr>
        <p:txBody>
          <a:bodyPr>
            <a:normAutofit fontScale="85000" lnSpcReduction="20000"/>
          </a:bodyPr>
          <a:lstStyle/>
          <a:p>
            <a:r>
              <a:rPr lang="en-US" dirty="0" smtClean="0"/>
              <a:t>Again, we create private members to keep certain data safe</a:t>
            </a:r>
          </a:p>
          <a:p>
            <a:pPr lvl="1"/>
            <a:r>
              <a:rPr lang="en-US" dirty="0" smtClean="0"/>
              <a:t>Data that the user does not need to interact with should be private for safety from alterations</a:t>
            </a:r>
          </a:p>
          <a:p>
            <a:pPr lvl="1"/>
            <a:r>
              <a:rPr lang="en-US" dirty="0" smtClean="0"/>
              <a:t>Functions that the user does not need to use but are used to generate calculations in a class should also be private</a:t>
            </a:r>
          </a:p>
          <a:p>
            <a:r>
              <a:rPr lang="en-US" dirty="0" smtClean="0"/>
              <a:t>The interface between the user and private members are the public members</a:t>
            </a:r>
          </a:p>
          <a:p>
            <a:r>
              <a:rPr lang="en-US" dirty="0" smtClean="0"/>
              <a:t>We can also use the public member functions to filter out bad data (input validation) before storing anything to the private members</a:t>
            </a:r>
          </a:p>
          <a:p>
            <a:r>
              <a:rPr lang="en-US" dirty="0" smtClean="0"/>
              <a:t>Example:</a:t>
            </a:r>
            <a:br>
              <a:rPr lang="en-US" dirty="0" smtClean="0"/>
            </a:br>
            <a:r>
              <a:rPr lang="en-US" dirty="0" smtClean="0"/>
              <a:t>void Rectangle::</a:t>
            </a:r>
            <a:r>
              <a:rPr lang="en-US" dirty="0" err="1" smtClean="0"/>
              <a:t>setLength</a:t>
            </a:r>
            <a:r>
              <a:rPr lang="en-US" dirty="0" smtClean="0"/>
              <a:t>(double </a:t>
            </a:r>
            <a:r>
              <a:rPr lang="en-US" dirty="0" err="1" smtClean="0"/>
              <a:t>len</a:t>
            </a:r>
            <a:r>
              <a:rPr lang="en-US" dirty="0" smtClean="0"/>
              <a:t>)</a:t>
            </a:r>
            <a:br>
              <a:rPr lang="en-US" dirty="0" smtClean="0"/>
            </a:br>
            <a:r>
              <a:rPr lang="en-US" dirty="0" smtClean="0"/>
              <a:t>{</a:t>
            </a:r>
            <a:br>
              <a:rPr lang="en-US" dirty="0" smtClean="0"/>
            </a:br>
            <a:r>
              <a:rPr lang="en-US" dirty="0" smtClean="0"/>
              <a:t>	if (</a:t>
            </a:r>
            <a:r>
              <a:rPr lang="en-US" dirty="0" err="1" smtClean="0"/>
              <a:t>len</a:t>
            </a:r>
            <a:r>
              <a:rPr lang="en-US" dirty="0" smtClean="0"/>
              <a:t> &gt;= 0)</a:t>
            </a:r>
            <a:br>
              <a:rPr lang="en-US" dirty="0" smtClean="0"/>
            </a:br>
            <a:r>
              <a:rPr lang="en-US" dirty="0" smtClean="0"/>
              <a:t>		length = </a:t>
            </a:r>
            <a:r>
              <a:rPr lang="en-US" dirty="0" err="1" smtClean="0"/>
              <a:t>len</a:t>
            </a:r>
            <a:r>
              <a:rPr lang="en-US" dirty="0" smtClean="0"/>
              <a:t>;</a:t>
            </a:r>
            <a:br>
              <a:rPr lang="en-US" dirty="0" smtClean="0"/>
            </a:br>
            <a:r>
              <a:rPr lang="en-US" dirty="0" smtClean="0"/>
              <a:t>	else</a:t>
            </a:r>
            <a:br>
              <a:rPr lang="en-US" dirty="0" smtClean="0"/>
            </a:br>
            <a:r>
              <a:rPr lang="en-US" dirty="0" smtClean="0"/>
              <a:t>	{</a:t>
            </a:r>
            <a:br>
              <a:rPr lang="en-US" dirty="0" smtClean="0"/>
            </a:br>
            <a:r>
              <a:rPr lang="en-US" dirty="0" smtClean="0"/>
              <a:t>		</a:t>
            </a:r>
            <a:r>
              <a:rPr lang="en-US" dirty="0" err="1" smtClean="0"/>
              <a:t>cout</a:t>
            </a:r>
            <a:r>
              <a:rPr lang="en-US" dirty="0" smtClean="0"/>
              <a:t> &lt;&lt; “Invalid length\n”;</a:t>
            </a:r>
            <a:r>
              <a:rPr lang="en-US" dirty="0"/>
              <a:t/>
            </a:r>
            <a:br>
              <a:rPr lang="en-US" dirty="0"/>
            </a:br>
            <a:r>
              <a:rPr lang="en-US" dirty="0" smtClean="0"/>
              <a:t>	}</a:t>
            </a:r>
            <a:br>
              <a:rPr lang="en-US" dirty="0" smtClean="0"/>
            </a:br>
            <a:r>
              <a:rPr lang="en-US" dirty="0" smtClean="0"/>
              <a:t>}</a:t>
            </a:r>
          </a:p>
        </p:txBody>
      </p:sp>
    </p:spTree>
    <p:extLst>
      <p:ext uri="{BB962C8B-B14F-4D97-AF65-F5344CB8AC3E}">
        <p14:creationId xmlns:p14="http://schemas.microsoft.com/office/powerpoint/2010/main" val="218374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13.5 Focus on Software Engineering: Separating Class Specification From Implementation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Up to now, we have provided all class declaration, member function, and application data on one file</a:t>
            </a:r>
          </a:p>
          <a:p>
            <a:r>
              <a:rPr lang="en-US" dirty="0" smtClean="0"/>
              <a:t>The more efficient way of handling data is to save the application data and class declaration/member functions on their own files</a:t>
            </a:r>
          </a:p>
          <a:p>
            <a:pPr lvl="1"/>
            <a:r>
              <a:rPr lang="en-US" dirty="0" smtClean="0"/>
              <a:t>Class declarations are stored in their own header files. A header file that contains a class declaration is called a </a:t>
            </a:r>
            <a:r>
              <a:rPr lang="en-US" i="1" dirty="0" smtClean="0"/>
              <a:t>class specification</a:t>
            </a:r>
            <a:r>
              <a:rPr lang="en-US" dirty="0" smtClean="0"/>
              <a:t> file. The name of the class specification file is the same name as the class itself with a .h extension</a:t>
            </a:r>
          </a:p>
          <a:p>
            <a:pPr lvl="1"/>
            <a:r>
              <a:rPr lang="en-US" dirty="0" smtClean="0"/>
              <a:t>The member function definitions for a class are stored in a separate .</a:t>
            </a:r>
            <a:r>
              <a:rPr lang="en-US" dirty="0" err="1" smtClean="0"/>
              <a:t>cpp</a:t>
            </a:r>
            <a:r>
              <a:rPr lang="en-US" dirty="0" smtClean="0"/>
              <a:t> file called the </a:t>
            </a:r>
            <a:r>
              <a:rPr lang="en-US" i="1" dirty="0" smtClean="0"/>
              <a:t>class implementation</a:t>
            </a:r>
            <a:r>
              <a:rPr lang="en-US" dirty="0" smtClean="0"/>
              <a:t> file. The file usually has the </a:t>
            </a:r>
            <a:r>
              <a:rPr lang="en-US" dirty="0" err="1" smtClean="0"/>
              <a:t>samw</a:t>
            </a:r>
            <a:r>
              <a:rPr lang="en-US" dirty="0" smtClean="0"/>
              <a:t> name as the class, with the .</a:t>
            </a:r>
            <a:r>
              <a:rPr lang="en-US" dirty="0" err="1" smtClean="0"/>
              <a:t>cpp</a:t>
            </a:r>
            <a:r>
              <a:rPr lang="en-US" dirty="0" smtClean="0"/>
              <a:t> extension.</a:t>
            </a:r>
          </a:p>
          <a:p>
            <a:pPr lvl="1"/>
            <a:r>
              <a:rPr lang="en-US" dirty="0" smtClean="0"/>
              <a:t>Any program that uses the class should #include the class’s header file. The class’s .</a:t>
            </a:r>
            <a:r>
              <a:rPr lang="en-US" dirty="0" err="1" smtClean="0"/>
              <a:t>cpp</a:t>
            </a:r>
            <a:r>
              <a:rPr lang="en-US" dirty="0" smtClean="0"/>
              <a:t> file should be compiled and linked with the main program.  Visual Studio does this automatically</a:t>
            </a:r>
            <a:endParaRPr lang="en-US" dirty="0"/>
          </a:p>
        </p:txBody>
      </p:sp>
    </p:spTree>
    <p:extLst>
      <p:ext uri="{BB962C8B-B14F-4D97-AF65-F5344CB8AC3E}">
        <p14:creationId xmlns:p14="http://schemas.microsoft.com/office/powerpoint/2010/main" val="1468249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7147"/>
          </a:xfrm>
        </p:spPr>
        <p:txBody>
          <a:bodyPr/>
          <a:lstStyle/>
          <a:p>
            <a:r>
              <a:rPr lang="en-US" dirty="0" smtClean="0"/>
              <a:t>Contents of </a:t>
            </a:r>
            <a:r>
              <a:rPr lang="en-US" dirty="0" err="1" smtClean="0"/>
              <a:t>Rectangle.h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6562" y="951985"/>
            <a:ext cx="5075437" cy="4383816"/>
          </a:xfrm>
        </p:spPr>
      </p:pic>
      <p:sp>
        <p:nvSpPr>
          <p:cNvPr id="5" name="TextBox 4"/>
          <p:cNvSpPr txBox="1"/>
          <p:nvPr/>
        </p:nvSpPr>
        <p:spPr>
          <a:xfrm>
            <a:off x="5064" y="897147"/>
            <a:ext cx="7111499"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This is the specification file for the Rectangle class</a:t>
            </a:r>
          </a:p>
          <a:p>
            <a:pPr marL="285750" indent="-285750">
              <a:buFont typeface="Arial" panose="020B0604020202020204" pitchFamily="34" charset="0"/>
              <a:buChar char="•"/>
            </a:pPr>
            <a:r>
              <a:rPr lang="en-US" sz="2000" dirty="0" smtClean="0"/>
              <a:t>Contains only declaration of the Rectangle class</a:t>
            </a:r>
          </a:p>
          <a:p>
            <a:pPr marL="285750" indent="-285750">
              <a:buFont typeface="Arial" panose="020B0604020202020204" pitchFamily="34" charset="0"/>
              <a:buChar char="•"/>
            </a:pPr>
            <a:r>
              <a:rPr lang="en-US" sz="2000" dirty="0" smtClean="0"/>
              <a:t>There are no member function definitions, only prototypes</a:t>
            </a:r>
          </a:p>
          <a:p>
            <a:pPr marL="285750" indent="-285750">
              <a:buFont typeface="Arial" panose="020B0604020202020204" pitchFamily="34" charset="0"/>
              <a:buChar char="•"/>
            </a:pPr>
            <a:r>
              <a:rPr lang="en-US" sz="2000" dirty="0" smtClean="0"/>
              <a:t>In order to use the Rectangle class in our program, we need</a:t>
            </a:r>
            <a:br>
              <a:rPr lang="en-US" sz="2000" dirty="0" smtClean="0"/>
            </a:br>
            <a:r>
              <a:rPr lang="en-US" sz="2000" dirty="0" smtClean="0"/>
              <a:t>to use the #include directive</a:t>
            </a:r>
          </a:p>
          <a:p>
            <a:pPr marL="285750" indent="-285750">
              <a:buFont typeface="Arial" panose="020B0604020202020204" pitchFamily="34" charset="0"/>
              <a:buChar char="•"/>
            </a:pPr>
            <a:r>
              <a:rPr lang="en-US" sz="2000" dirty="0" smtClean="0"/>
              <a:t>We see two new preprocessor directives: #</a:t>
            </a:r>
            <a:r>
              <a:rPr lang="en-US" sz="2000" dirty="0" err="1" smtClean="0"/>
              <a:t>ifndef</a:t>
            </a:r>
            <a:r>
              <a:rPr lang="en-US" sz="2000" dirty="0" smtClean="0"/>
              <a:t> and #</a:t>
            </a:r>
            <a:r>
              <a:rPr lang="en-US" sz="2000" dirty="0" err="1" smtClean="0"/>
              <a:t>endif</a:t>
            </a:r>
            <a:endParaRPr lang="en-US" sz="2000" dirty="0" smtClean="0"/>
          </a:p>
          <a:p>
            <a:pPr marL="285750" indent="-285750">
              <a:buFont typeface="Arial" panose="020B0604020202020204" pitchFamily="34" charset="0"/>
              <a:buChar char="•"/>
            </a:pPr>
            <a:r>
              <a:rPr lang="en-US" sz="2000" dirty="0" smtClean="0"/>
              <a:t>#</a:t>
            </a:r>
            <a:r>
              <a:rPr lang="en-US" sz="2000" dirty="0" err="1" smtClean="0"/>
              <a:t>ifndef</a:t>
            </a:r>
            <a:r>
              <a:rPr lang="en-US" sz="2000" dirty="0" smtClean="0"/>
              <a:t> is called the </a:t>
            </a:r>
            <a:r>
              <a:rPr lang="en-US" sz="2000" i="1" dirty="0" smtClean="0"/>
              <a:t>include guard</a:t>
            </a:r>
            <a:r>
              <a:rPr lang="en-US" sz="2000" dirty="0" smtClean="0"/>
              <a:t>, it prevents the header file from</a:t>
            </a:r>
            <a:br>
              <a:rPr lang="en-US" sz="2000" dirty="0" smtClean="0"/>
            </a:br>
            <a:r>
              <a:rPr lang="en-US" sz="2000" dirty="0" smtClean="0"/>
              <a:t>accidentally being included more than once</a:t>
            </a:r>
          </a:p>
          <a:p>
            <a:pPr marL="285750" indent="-285750">
              <a:buFont typeface="Arial" panose="020B0604020202020204" pitchFamily="34" charset="0"/>
              <a:buChar char="•"/>
            </a:pPr>
            <a:r>
              <a:rPr lang="en-US" sz="2000" dirty="0" smtClean="0"/>
              <a:t>It checks to see if a constant, RECTANGLE_H was defined, </a:t>
            </a:r>
            <a:r>
              <a:rPr lang="en-US" sz="2000" i="1" dirty="0" smtClean="0"/>
              <a:t>if not defined</a:t>
            </a:r>
            <a:r>
              <a:rPr lang="en-US" sz="2000" dirty="0" smtClean="0"/>
              <a:t/>
            </a:r>
            <a:br>
              <a:rPr lang="en-US" sz="2000" dirty="0" smtClean="0"/>
            </a:br>
            <a:r>
              <a:rPr lang="en-US" sz="2000" dirty="0" smtClean="0"/>
              <a:t>it then instantly creates the constant and the rest of the file is included</a:t>
            </a:r>
            <a:endParaRPr lang="en-US" sz="2000" dirty="0"/>
          </a:p>
        </p:txBody>
      </p:sp>
    </p:spTree>
    <p:extLst>
      <p:ext uri="{BB962C8B-B14F-4D97-AF65-F5344CB8AC3E}">
        <p14:creationId xmlns:p14="http://schemas.microsoft.com/office/powerpoint/2010/main" val="1700174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Contents of Rectangle.cpp</a:t>
            </a:r>
            <a:endParaRPr lang="en-US" dirty="0"/>
          </a:p>
        </p:txBody>
      </p:sp>
      <p:sp>
        <p:nvSpPr>
          <p:cNvPr id="3" name="Content Placeholder 2"/>
          <p:cNvSpPr>
            <a:spLocks noGrp="1"/>
          </p:cNvSpPr>
          <p:nvPr>
            <p:ph idx="1"/>
          </p:nvPr>
        </p:nvSpPr>
        <p:spPr>
          <a:xfrm>
            <a:off x="0" y="1325562"/>
            <a:ext cx="7794434" cy="5532437"/>
          </a:xfrm>
        </p:spPr>
        <p:txBody>
          <a:bodyPr/>
          <a:lstStyle/>
          <a:p>
            <a:r>
              <a:rPr lang="en-US" dirty="0" smtClean="0"/>
              <a:t>Next, we need an implementation file that contains the class’s member function definitions</a:t>
            </a:r>
          </a:p>
          <a:p>
            <a:r>
              <a:rPr lang="en-US" dirty="0" smtClean="0"/>
              <a:t>Notice we #include the declaration file we created previously</a:t>
            </a:r>
          </a:p>
          <a:p>
            <a:r>
              <a:rPr lang="en-US" dirty="0" smtClean="0"/>
              <a:t>When using system class declaration files, we enclose them in the angled carrots (&lt; &gt;)</a:t>
            </a:r>
          </a:p>
          <a:p>
            <a:r>
              <a:rPr lang="en-US" dirty="0" smtClean="0"/>
              <a:t>When using class declaration files we, or someone else has written, not in the system, we enclose them in double quotes (“ “)</a:t>
            </a:r>
          </a:p>
          <a:p>
            <a:r>
              <a:rPr lang="en-US" dirty="0" smtClean="0"/>
              <a:t>Now we create a connection between the implementation file and the declaration file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4434" y="0"/>
            <a:ext cx="4397566" cy="6858000"/>
          </a:xfrm>
          <a:prstGeom prst="rect">
            <a:avLst/>
          </a:prstGeom>
        </p:spPr>
      </p:pic>
    </p:spTree>
    <p:extLst>
      <p:ext uri="{BB962C8B-B14F-4D97-AF65-F5344CB8AC3E}">
        <p14:creationId xmlns:p14="http://schemas.microsoft.com/office/powerpoint/2010/main" val="928828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66" y="311444"/>
            <a:ext cx="10515600" cy="646981"/>
          </a:xfrm>
        </p:spPr>
        <p:txBody>
          <a:bodyPr>
            <a:normAutofit fontScale="90000"/>
          </a:bodyPr>
          <a:lstStyle/>
          <a:p>
            <a:r>
              <a:rPr lang="en-US" dirty="0" smtClean="0"/>
              <a:t>Modified Program</a:t>
            </a:r>
            <a:endParaRPr lang="en-US" dirty="0"/>
          </a:p>
        </p:txBody>
      </p:sp>
      <p:sp>
        <p:nvSpPr>
          <p:cNvPr id="3" name="Content Placeholder 2"/>
          <p:cNvSpPr>
            <a:spLocks noGrp="1"/>
          </p:cNvSpPr>
          <p:nvPr>
            <p:ph idx="1"/>
          </p:nvPr>
        </p:nvSpPr>
        <p:spPr>
          <a:xfrm>
            <a:off x="0" y="1371599"/>
            <a:ext cx="4421076" cy="5589917"/>
          </a:xfrm>
        </p:spPr>
        <p:txBody>
          <a:bodyPr/>
          <a:lstStyle/>
          <a:p>
            <a:r>
              <a:rPr lang="en-US" dirty="0" smtClean="0"/>
              <a:t>This program uses the class specification and implementation files we’ve created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427" y="634935"/>
            <a:ext cx="7155573" cy="6223065"/>
          </a:xfrm>
          <a:prstGeom prst="rect">
            <a:avLst/>
          </a:prstGeom>
        </p:spPr>
      </p:pic>
    </p:spTree>
    <p:extLst>
      <p:ext uri="{BB962C8B-B14F-4D97-AF65-F5344CB8AC3E}">
        <p14:creationId xmlns:p14="http://schemas.microsoft.com/office/powerpoint/2010/main" val="8189003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30060"/>
          </a:xfrm>
        </p:spPr>
        <p:txBody>
          <a:bodyPr/>
          <a:lstStyle/>
          <a:p>
            <a:r>
              <a:rPr lang="en-US" dirty="0" smtClean="0"/>
              <a:t>Putting it all Together</a:t>
            </a:r>
            <a:endParaRPr lang="en-US" dirty="0"/>
          </a:p>
        </p:txBody>
      </p:sp>
      <p:sp>
        <p:nvSpPr>
          <p:cNvPr id="3" name="Content Placeholder 2"/>
          <p:cNvSpPr>
            <a:spLocks noGrp="1"/>
          </p:cNvSpPr>
          <p:nvPr>
            <p:ph idx="1"/>
          </p:nvPr>
        </p:nvSpPr>
        <p:spPr>
          <a:xfrm>
            <a:off x="0" y="1345721"/>
            <a:ext cx="12192000" cy="3286664"/>
          </a:xfrm>
        </p:spPr>
        <p:txBody>
          <a:bodyPr>
            <a:normAutofit/>
          </a:bodyPr>
          <a:lstStyle/>
          <a:p>
            <a:r>
              <a:rPr lang="en-US" dirty="0" smtClean="0"/>
              <a:t>Creating separate classes with implementation and declaration files is good practice of code re-use</a:t>
            </a:r>
          </a:p>
          <a:p>
            <a:r>
              <a:rPr lang="en-US" dirty="0" smtClean="0"/>
              <a:t>Now, you can save that file and re-use the same code without having to retype it a bunch of times</a:t>
            </a:r>
          </a:p>
          <a:p>
            <a:r>
              <a:rPr lang="en-US" dirty="0" smtClean="0"/>
              <a:t>It is also good when needing to make changes to member functions, as you only need to update one file</a:t>
            </a:r>
            <a:endParaRPr lang="en-US" dirty="0"/>
          </a:p>
        </p:txBody>
      </p:sp>
    </p:spTree>
    <p:extLst>
      <p:ext uri="{BB962C8B-B14F-4D97-AF65-F5344CB8AC3E}">
        <p14:creationId xmlns:p14="http://schemas.microsoft.com/office/powerpoint/2010/main" val="17055445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185" y="0"/>
            <a:ext cx="9787629" cy="6857999"/>
          </a:xfrm>
        </p:spPr>
      </p:pic>
    </p:spTree>
    <p:extLst>
      <p:ext uri="{BB962C8B-B14F-4D97-AF65-F5344CB8AC3E}">
        <p14:creationId xmlns:p14="http://schemas.microsoft.com/office/powerpoint/2010/main" val="1930591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35" y="365125"/>
            <a:ext cx="11747241" cy="1325563"/>
          </a:xfrm>
        </p:spPr>
        <p:txBody>
          <a:bodyPr/>
          <a:lstStyle/>
          <a:p>
            <a:r>
              <a:rPr lang="en-US" dirty="0" smtClean="0"/>
              <a:t>13.1 Procedural and Object Oriented Programming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Procedural – typically have data stored in a collection of variables and/or structures, coupled with a set of functions that perform operations on the data; data and functions are separate entities</a:t>
            </a:r>
          </a:p>
          <a:p>
            <a:r>
              <a:rPr lang="en-US" dirty="0" smtClean="0"/>
              <a:t>The focus of procedural programming is on creating the functions that operate on the program’s data</a:t>
            </a:r>
          </a:p>
          <a:p>
            <a:r>
              <a:rPr lang="en-US" dirty="0" smtClean="0"/>
              <a:t>Problems with separating data and functions led to Object Oriented Programming</a:t>
            </a:r>
          </a:p>
          <a:p>
            <a:r>
              <a:rPr lang="en-US" dirty="0" smtClean="0"/>
              <a:t>OOP is centered on creating objects</a:t>
            </a:r>
          </a:p>
          <a:p>
            <a:pPr lvl="1"/>
            <a:r>
              <a:rPr lang="en-US" dirty="0" smtClean="0"/>
              <a:t>An </a:t>
            </a:r>
            <a:r>
              <a:rPr lang="en-US" i="1" dirty="0" smtClean="0"/>
              <a:t>object</a:t>
            </a:r>
            <a:r>
              <a:rPr lang="en-US" dirty="0" smtClean="0"/>
              <a:t> is a software entity that contains both data and procedures</a:t>
            </a:r>
          </a:p>
          <a:p>
            <a:pPr lvl="1"/>
            <a:r>
              <a:rPr lang="en-US" dirty="0" smtClean="0"/>
              <a:t>The data that are contained in an object are known as the object’s </a:t>
            </a:r>
            <a:r>
              <a:rPr lang="en-US" i="1" dirty="0" smtClean="0"/>
              <a:t>attributes</a:t>
            </a:r>
            <a:endParaRPr lang="en-US" dirty="0" smtClean="0"/>
          </a:p>
          <a:p>
            <a:pPr lvl="1"/>
            <a:r>
              <a:rPr lang="en-US" dirty="0" smtClean="0"/>
              <a:t>The procedures that an object performs are called </a:t>
            </a:r>
            <a:r>
              <a:rPr lang="en-US" i="1" dirty="0" smtClean="0"/>
              <a:t>member functions</a:t>
            </a:r>
            <a:endParaRPr lang="en-US" dirty="0" smtClean="0"/>
          </a:p>
          <a:p>
            <a:pPr lvl="1"/>
            <a:r>
              <a:rPr lang="en-US" dirty="0" smtClean="0"/>
              <a:t>The object is, conceptually, a self-contained unit consisting of attributes and procedures</a:t>
            </a:r>
            <a:endParaRPr lang="en-US" dirty="0"/>
          </a:p>
        </p:txBody>
      </p:sp>
    </p:spTree>
    <p:extLst>
      <p:ext uri="{BB962C8B-B14F-4D97-AF65-F5344CB8AC3E}">
        <p14:creationId xmlns:p14="http://schemas.microsoft.com/office/powerpoint/2010/main" val="3786008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031"/>
            <a:ext cx="10515600" cy="1325563"/>
          </a:xfrm>
        </p:spPr>
        <p:txBody>
          <a:bodyPr/>
          <a:lstStyle/>
          <a:p>
            <a:r>
              <a:rPr lang="en-US" dirty="0" smtClean="0"/>
              <a:t>13.6 Inline Member Functions</a:t>
            </a:r>
            <a:endParaRPr lang="en-US" dirty="0"/>
          </a:p>
        </p:txBody>
      </p:sp>
      <p:sp>
        <p:nvSpPr>
          <p:cNvPr id="3" name="Content Placeholder 2"/>
          <p:cNvSpPr>
            <a:spLocks noGrp="1"/>
          </p:cNvSpPr>
          <p:nvPr>
            <p:ph idx="1"/>
          </p:nvPr>
        </p:nvSpPr>
        <p:spPr/>
        <p:txBody>
          <a:bodyPr/>
          <a:lstStyle/>
          <a:p>
            <a:r>
              <a:rPr lang="en-US" dirty="0" smtClean="0"/>
              <a:t>When a member function is defined in the declaration of a class, it is called an </a:t>
            </a:r>
            <a:r>
              <a:rPr lang="en-US" i="1" dirty="0" smtClean="0"/>
              <a:t>inline function</a:t>
            </a:r>
            <a:endParaRPr lang="en-US" dirty="0" smtClean="0"/>
          </a:p>
          <a:p>
            <a:r>
              <a:rPr lang="en-US" dirty="0" smtClean="0"/>
              <a:t>Because the function definitions are part of the class, there is no need to use the scope resolution operator and class name in the function header</a:t>
            </a:r>
            <a:endParaRPr lang="en-US" dirty="0"/>
          </a:p>
        </p:txBody>
      </p:sp>
    </p:spTree>
    <p:extLst>
      <p:ext uri="{BB962C8B-B14F-4D97-AF65-F5344CB8AC3E}">
        <p14:creationId xmlns:p14="http://schemas.microsoft.com/office/powerpoint/2010/main" val="3821432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615" y="674846"/>
            <a:ext cx="5890770" cy="5502117"/>
          </a:xfrm>
          <a:prstGeom prst="rect">
            <a:avLst/>
          </a:prstGeom>
        </p:spPr>
      </p:pic>
    </p:spTree>
    <p:extLst>
      <p:ext uri="{BB962C8B-B14F-4D97-AF65-F5344CB8AC3E}">
        <p14:creationId xmlns:p14="http://schemas.microsoft.com/office/powerpoint/2010/main" val="322354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6531"/>
            <a:ext cx="10515600" cy="5710432"/>
          </a:xfrm>
        </p:spPr>
        <p:txBody>
          <a:bodyPr>
            <a:normAutofit fontScale="92500" lnSpcReduction="20000"/>
          </a:bodyPr>
          <a:lstStyle/>
          <a:p>
            <a:r>
              <a:rPr lang="en-US" dirty="0" smtClean="0"/>
              <a:t>OOP addresses the problems that can result from the separation of code and data through encapsulation and data hiding</a:t>
            </a:r>
          </a:p>
          <a:p>
            <a:pPr lvl="1"/>
            <a:r>
              <a:rPr lang="en-US" i="1" dirty="0" smtClean="0"/>
              <a:t>Encapsulation</a:t>
            </a:r>
            <a:r>
              <a:rPr lang="en-US" dirty="0" smtClean="0"/>
              <a:t> – refers to the combining of data and code into a single object</a:t>
            </a:r>
          </a:p>
          <a:p>
            <a:pPr lvl="1"/>
            <a:r>
              <a:rPr lang="en-US" i="1" dirty="0" smtClean="0"/>
              <a:t>Data hiding</a:t>
            </a:r>
            <a:r>
              <a:rPr lang="en-US" dirty="0" smtClean="0"/>
              <a:t> – refers to an object’s ability to hide its data from code that is outside the object</a:t>
            </a:r>
            <a:endParaRPr lang="en-US" dirty="0"/>
          </a:p>
          <a:p>
            <a:r>
              <a:rPr lang="en-US" dirty="0" smtClean="0"/>
              <a:t>Only the object’s member functions may directly access and make changes to the object’s data</a:t>
            </a:r>
          </a:p>
          <a:p>
            <a:r>
              <a:rPr lang="en-US" dirty="0" smtClean="0"/>
              <a:t>Object’s hide their data but allows outside code to access member functions</a:t>
            </a:r>
          </a:p>
          <a:p>
            <a:r>
              <a:rPr lang="en-US" dirty="0" smtClean="0"/>
              <a:t>This allows object data to be protected from accidental corruption as outside code knows nothing about it</a:t>
            </a:r>
          </a:p>
          <a:p>
            <a:r>
              <a:rPr lang="en-US" dirty="0" smtClean="0"/>
              <a:t>Example of OOP would be a car</a:t>
            </a:r>
          </a:p>
          <a:p>
            <a:pPr lvl="1"/>
            <a:r>
              <a:rPr lang="en-US" dirty="0" smtClean="0"/>
              <a:t>Consists of ignition, steering, gas pedal, brake pedal, transmission</a:t>
            </a:r>
          </a:p>
          <a:p>
            <a:pPr lvl="1"/>
            <a:r>
              <a:rPr lang="en-US" dirty="0" smtClean="0"/>
              <a:t>The user only interacts with the objects themselves, don’t need to know what happens mechanically when turning the steering wheel</a:t>
            </a:r>
          </a:p>
          <a:p>
            <a:r>
              <a:rPr lang="en-US" dirty="0" smtClean="0"/>
              <a:t>When we use Library Functions and header files, we are implementing OOP</a:t>
            </a:r>
            <a:endParaRPr lang="en-US" dirty="0"/>
          </a:p>
        </p:txBody>
      </p:sp>
    </p:spTree>
    <p:extLst>
      <p:ext uri="{BB962C8B-B14F-4D97-AF65-F5344CB8AC3E}">
        <p14:creationId xmlns:p14="http://schemas.microsoft.com/office/powerpoint/2010/main" val="4077478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Reusability</a:t>
            </a:r>
            <a:endParaRPr lang="en-US" dirty="0"/>
          </a:p>
        </p:txBody>
      </p:sp>
      <p:sp>
        <p:nvSpPr>
          <p:cNvPr id="3" name="Content Placeholder 2"/>
          <p:cNvSpPr>
            <a:spLocks noGrp="1"/>
          </p:cNvSpPr>
          <p:nvPr>
            <p:ph idx="1"/>
          </p:nvPr>
        </p:nvSpPr>
        <p:spPr/>
        <p:txBody>
          <a:bodyPr/>
          <a:lstStyle/>
          <a:p>
            <a:r>
              <a:rPr lang="en-US" dirty="0" smtClean="0"/>
              <a:t>OOP implements a more specific version of code reusability in </a:t>
            </a:r>
            <a:r>
              <a:rPr lang="en-US" i="1" dirty="0" smtClean="0"/>
              <a:t>object reusability</a:t>
            </a:r>
            <a:endParaRPr lang="en-US" dirty="0" smtClean="0"/>
          </a:p>
          <a:p>
            <a:r>
              <a:rPr lang="en-US" dirty="0" smtClean="0"/>
              <a:t>Imagine the steering wheel object of a car: This object is made once and can successfully be used on many different cars with many different users</a:t>
            </a:r>
            <a:endParaRPr lang="en-US" dirty="0"/>
          </a:p>
        </p:txBody>
      </p:sp>
    </p:spTree>
    <p:extLst>
      <p:ext uri="{BB962C8B-B14F-4D97-AF65-F5344CB8AC3E}">
        <p14:creationId xmlns:p14="http://schemas.microsoft.com/office/powerpoint/2010/main" val="2331077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p:txBody>
          <a:bodyPr>
            <a:normAutofit lnSpcReduction="10000"/>
          </a:bodyPr>
          <a:lstStyle/>
          <a:p>
            <a:r>
              <a:rPr lang="en-US" dirty="0" smtClean="0"/>
              <a:t>A programmer determines the attributes and functions that are necessary and then creates a class</a:t>
            </a:r>
          </a:p>
          <a:p>
            <a:pPr lvl="1"/>
            <a:r>
              <a:rPr lang="en-US" i="1" dirty="0" smtClean="0"/>
              <a:t>class</a:t>
            </a:r>
            <a:r>
              <a:rPr lang="en-US" dirty="0" smtClean="0"/>
              <a:t> – is code that specifies the attributes and member functions that a particular type of object may have, think of a class as a blueprint that objects may be produced from</a:t>
            </a:r>
          </a:p>
          <a:p>
            <a:r>
              <a:rPr lang="en-US" dirty="0" smtClean="0"/>
              <a:t>We use the created class to create the objects</a:t>
            </a:r>
          </a:p>
          <a:p>
            <a:pPr lvl="1"/>
            <a:r>
              <a:rPr lang="en-US" dirty="0" smtClean="0"/>
              <a:t>Each object that is created from a class is called an </a:t>
            </a:r>
            <a:r>
              <a:rPr lang="en-US" i="1" dirty="0" smtClean="0"/>
              <a:t>instance</a:t>
            </a:r>
            <a:r>
              <a:rPr lang="en-US" dirty="0" smtClean="0"/>
              <a:t> of the class</a:t>
            </a:r>
          </a:p>
          <a:p>
            <a:r>
              <a:rPr lang="en-US" dirty="0" smtClean="0"/>
              <a:t>EX: Class CAR has attributes COLOR, SIZE, TYPE</a:t>
            </a:r>
          </a:p>
          <a:p>
            <a:pPr lvl="1"/>
            <a:r>
              <a:rPr lang="en-US" dirty="0" smtClean="0"/>
              <a:t>We can create an instance that is named CAR1 that is blue, large, and a sedan</a:t>
            </a:r>
          </a:p>
          <a:p>
            <a:pPr lvl="1"/>
            <a:r>
              <a:rPr lang="en-US" dirty="0" smtClean="0"/>
              <a:t>We can create another instance named CAR2 that is green, small, coupe</a:t>
            </a:r>
          </a:p>
          <a:p>
            <a:pPr lvl="1"/>
            <a:r>
              <a:rPr lang="en-US" dirty="0" smtClean="0"/>
              <a:t>So on so forth</a:t>
            </a:r>
            <a:endParaRPr lang="en-US" dirty="0"/>
          </a:p>
        </p:txBody>
      </p:sp>
    </p:spTree>
    <p:extLst>
      <p:ext uri="{BB962C8B-B14F-4D97-AF65-F5344CB8AC3E}">
        <p14:creationId xmlns:p14="http://schemas.microsoft.com/office/powerpoint/2010/main" val="2755741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Class You Already Know</a:t>
            </a:r>
            <a:endParaRPr lang="en-US" dirty="0"/>
          </a:p>
        </p:txBody>
      </p:sp>
      <p:sp>
        <p:nvSpPr>
          <p:cNvPr id="3" name="Content Placeholder 2"/>
          <p:cNvSpPr>
            <a:spLocks noGrp="1"/>
          </p:cNvSpPr>
          <p:nvPr>
            <p:ph idx="1"/>
          </p:nvPr>
        </p:nvSpPr>
        <p:spPr/>
        <p:txBody>
          <a:bodyPr/>
          <a:lstStyle/>
          <a:p>
            <a:r>
              <a:rPr lang="en-US" dirty="0" smtClean="0"/>
              <a:t>So far, we’ve dealt with the string class</a:t>
            </a:r>
          </a:p>
          <a:p>
            <a:pPr lvl="1"/>
            <a:r>
              <a:rPr lang="en-US" dirty="0" smtClean="0"/>
              <a:t>anytime we use a string, we need the #include &lt;string&gt; header file to reference the string class</a:t>
            </a:r>
          </a:p>
          <a:p>
            <a:r>
              <a:rPr lang="en-US" dirty="0" smtClean="0"/>
              <a:t>We create instances of string objects by defining strings: string Name;</a:t>
            </a:r>
          </a:p>
          <a:p>
            <a:r>
              <a:rPr lang="en-US" dirty="0" smtClean="0"/>
              <a:t>Once the object is created, we can store data in it and use all member functions of the string class:  </a:t>
            </a:r>
          </a:p>
          <a:p>
            <a:pPr lvl="1"/>
            <a:r>
              <a:rPr lang="en-US" dirty="0" smtClean="0"/>
              <a:t>Name = “Bobby”;  </a:t>
            </a:r>
            <a:br>
              <a:rPr lang="en-US" dirty="0" smtClean="0"/>
            </a:br>
            <a:r>
              <a:rPr lang="en-US" dirty="0" err="1" smtClean="0"/>
              <a:t>Name.find</a:t>
            </a:r>
            <a:r>
              <a:rPr lang="en-US" dirty="0" smtClean="0"/>
              <a:t>(‘o’);</a:t>
            </a:r>
            <a:br>
              <a:rPr lang="en-US" dirty="0" smtClean="0"/>
            </a:br>
            <a:r>
              <a:rPr lang="en-US" dirty="0" err="1" smtClean="0"/>
              <a:t>Name.append</a:t>
            </a:r>
            <a:r>
              <a:rPr lang="en-US" dirty="0" smtClean="0"/>
              <a:t>(“ Loneker”);</a:t>
            </a:r>
          </a:p>
          <a:p>
            <a:endParaRPr lang="en-US" dirty="0"/>
          </a:p>
        </p:txBody>
      </p:sp>
    </p:spTree>
    <p:extLst>
      <p:ext uri="{BB962C8B-B14F-4D97-AF65-F5344CB8AC3E}">
        <p14:creationId xmlns:p14="http://schemas.microsoft.com/office/powerpoint/2010/main" val="118679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26367"/>
          </a:xfrm>
        </p:spPr>
        <p:txBody>
          <a:bodyPr/>
          <a:lstStyle/>
          <a:p>
            <a:r>
              <a:rPr lang="en-US" dirty="0" smtClean="0"/>
              <a:t>13.2 Introduction to Classes</a:t>
            </a:r>
            <a:endParaRPr lang="en-US" dirty="0"/>
          </a:p>
        </p:txBody>
      </p:sp>
      <p:sp>
        <p:nvSpPr>
          <p:cNvPr id="3" name="Content Placeholder 2"/>
          <p:cNvSpPr>
            <a:spLocks noGrp="1"/>
          </p:cNvSpPr>
          <p:nvPr>
            <p:ph idx="1"/>
          </p:nvPr>
        </p:nvSpPr>
        <p:spPr>
          <a:xfrm>
            <a:off x="838200" y="1026366"/>
            <a:ext cx="10515600" cy="5458409"/>
          </a:xfrm>
        </p:spPr>
        <p:txBody>
          <a:bodyPr>
            <a:normAutofit fontScale="92500" lnSpcReduction="10000"/>
          </a:bodyPr>
          <a:lstStyle/>
          <a:p>
            <a:r>
              <a:rPr lang="en-US" dirty="0" smtClean="0"/>
              <a:t>A </a:t>
            </a:r>
            <a:r>
              <a:rPr lang="en-US" i="1" dirty="0" smtClean="0"/>
              <a:t>class</a:t>
            </a:r>
            <a:r>
              <a:rPr lang="en-US" dirty="0" smtClean="0"/>
              <a:t> is similar to a structure, it is a data type defined by the programmer, consisting of variables and </a:t>
            </a:r>
            <a:r>
              <a:rPr lang="en-US" dirty="0" err="1" smtClean="0"/>
              <a:t>funcitons</a:t>
            </a:r>
            <a:endParaRPr lang="en-US" dirty="0" smtClean="0"/>
          </a:p>
          <a:p>
            <a:pPr lvl="1"/>
            <a:r>
              <a:rPr lang="en-US" dirty="0" smtClean="0"/>
              <a:t>General syntax:</a:t>
            </a:r>
            <a:br>
              <a:rPr lang="en-US" dirty="0" smtClean="0"/>
            </a:br>
            <a:r>
              <a:rPr lang="en-US" dirty="0" smtClean="0"/>
              <a:t>class </a:t>
            </a:r>
            <a:r>
              <a:rPr lang="en-US" i="1" dirty="0" err="1" smtClean="0"/>
              <a:t>ClassName</a:t>
            </a:r>
            <a:r>
              <a:rPr lang="en-US" dirty="0" smtClean="0"/>
              <a:t/>
            </a:r>
            <a:br>
              <a:rPr lang="en-US" dirty="0" smtClean="0"/>
            </a:br>
            <a:r>
              <a:rPr lang="en-US" dirty="0" smtClean="0"/>
              <a:t>{</a:t>
            </a:r>
            <a:br>
              <a:rPr lang="en-US" dirty="0" smtClean="0"/>
            </a:br>
            <a:r>
              <a:rPr lang="en-US" dirty="0" smtClean="0"/>
              <a:t>	declaration;</a:t>
            </a:r>
            <a:br>
              <a:rPr lang="en-US" dirty="0" smtClean="0"/>
            </a:br>
            <a:r>
              <a:rPr lang="en-US" dirty="0" smtClean="0"/>
              <a:t>	//more declarations</a:t>
            </a:r>
            <a:br>
              <a:rPr lang="en-US" dirty="0" smtClean="0"/>
            </a:br>
            <a:r>
              <a:rPr lang="en-US" dirty="0" smtClean="0"/>
              <a:t>};</a:t>
            </a:r>
          </a:p>
          <a:p>
            <a:pPr lvl="1"/>
            <a:r>
              <a:rPr lang="en-US" dirty="0" smtClean="0"/>
              <a:t>Don’t forget the semicolon after the last bracket</a:t>
            </a:r>
          </a:p>
          <a:p>
            <a:r>
              <a:rPr lang="en-US" dirty="0" smtClean="0"/>
              <a:t>The declaration statements inside a class declaration are for the variables and functions that are member of that class</a:t>
            </a:r>
          </a:p>
          <a:p>
            <a:r>
              <a:rPr lang="en-US" dirty="0" smtClean="0"/>
              <a:t>Unlike structures, the members of a class are </a:t>
            </a:r>
            <a:r>
              <a:rPr lang="en-US" i="1" dirty="0" smtClean="0"/>
              <a:t>private</a:t>
            </a:r>
            <a:r>
              <a:rPr lang="en-US" dirty="0" smtClean="0"/>
              <a:t> by default, which means they cannot be accessed by programming statements outside the class</a:t>
            </a:r>
          </a:p>
          <a:p>
            <a:r>
              <a:rPr lang="en-US" dirty="0" smtClean="0"/>
              <a:t>A class’s </a:t>
            </a:r>
            <a:r>
              <a:rPr lang="en-US" i="1" dirty="0" smtClean="0"/>
              <a:t>public</a:t>
            </a:r>
            <a:r>
              <a:rPr lang="en-US" dirty="0" smtClean="0"/>
              <a:t> members may be accessed by code outside the class</a:t>
            </a:r>
          </a:p>
        </p:txBody>
      </p:sp>
    </p:spTree>
    <p:extLst>
      <p:ext uri="{BB962C8B-B14F-4D97-AF65-F5344CB8AC3E}">
        <p14:creationId xmlns:p14="http://schemas.microsoft.com/office/powerpoint/2010/main" val="1068146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 provides the key words </a:t>
            </a:r>
            <a:r>
              <a:rPr lang="en-US" i="1" dirty="0" smtClean="0"/>
              <a:t>private</a:t>
            </a:r>
            <a:r>
              <a:rPr lang="en-US" dirty="0" smtClean="0"/>
              <a:t> and </a:t>
            </a:r>
            <a:r>
              <a:rPr lang="en-US" i="1" dirty="0" smtClean="0"/>
              <a:t>public</a:t>
            </a:r>
            <a:r>
              <a:rPr lang="en-US" dirty="0" smtClean="0"/>
              <a:t>, which you may use in class declarations.</a:t>
            </a:r>
          </a:p>
          <a:p>
            <a:pPr lvl="1"/>
            <a:r>
              <a:rPr lang="en-US" dirty="0" smtClean="0"/>
              <a:t>These are known as </a:t>
            </a:r>
            <a:r>
              <a:rPr lang="en-US" i="1" dirty="0" smtClean="0"/>
              <a:t>Access </a:t>
            </a:r>
            <a:r>
              <a:rPr lang="en-US" i="1" dirty="0" err="1" smtClean="0"/>
              <a:t>Specifiers</a:t>
            </a:r>
            <a:r>
              <a:rPr lang="en-US" dirty="0"/>
              <a:t> </a:t>
            </a:r>
            <a:r>
              <a:rPr lang="en-US" dirty="0" smtClean="0"/>
              <a:t>because they specify how class members may be accessed</a:t>
            </a:r>
          </a:p>
          <a:p>
            <a:r>
              <a:rPr lang="en-US" dirty="0" smtClean="0"/>
              <a:t>General syntax:</a:t>
            </a:r>
            <a:br>
              <a:rPr lang="en-US" dirty="0" smtClean="0"/>
            </a:br>
            <a:r>
              <a:rPr lang="en-US" dirty="0" smtClean="0"/>
              <a:t>class </a:t>
            </a:r>
            <a:r>
              <a:rPr lang="en-US" i="1" dirty="0" err="1" smtClean="0"/>
              <a:t>ClassName</a:t>
            </a:r>
            <a:r>
              <a:rPr lang="en-US" dirty="0" smtClean="0"/>
              <a:t/>
            </a:r>
            <a:br>
              <a:rPr lang="en-US" dirty="0" smtClean="0"/>
            </a:br>
            <a:r>
              <a:rPr lang="en-US" dirty="0" smtClean="0"/>
              <a:t>{</a:t>
            </a:r>
            <a:br>
              <a:rPr lang="en-US" dirty="0" smtClean="0"/>
            </a:br>
            <a:r>
              <a:rPr lang="en-US" dirty="0" smtClean="0"/>
              <a:t>	private:</a:t>
            </a:r>
            <a:br>
              <a:rPr lang="en-US" dirty="0" smtClean="0"/>
            </a:br>
            <a:r>
              <a:rPr lang="en-US" dirty="0" smtClean="0"/>
              <a:t>		//declaration of private members</a:t>
            </a:r>
            <a:br>
              <a:rPr lang="en-US" dirty="0" smtClean="0"/>
            </a:br>
            <a:r>
              <a:rPr lang="en-US" dirty="0" smtClean="0"/>
              <a:t>	public:</a:t>
            </a:r>
            <a:br>
              <a:rPr lang="en-US" dirty="0" smtClean="0"/>
            </a:br>
            <a:r>
              <a:rPr lang="en-US" dirty="0" smtClean="0"/>
              <a:t>		//declaration of public members</a:t>
            </a:r>
            <a:br>
              <a:rPr lang="en-US" dirty="0" smtClean="0"/>
            </a:br>
            <a:r>
              <a:rPr lang="en-US" dirty="0" smtClean="0"/>
              <a:t>};</a:t>
            </a:r>
          </a:p>
          <a:p>
            <a:r>
              <a:rPr lang="en-US" dirty="0" smtClean="0"/>
              <a:t>The private </a:t>
            </a:r>
            <a:r>
              <a:rPr lang="en-US" dirty="0" err="1" smtClean="0"/>
              <a:t>specifier</a:t>
            </a:r>
            <a:r>
              <a:rPr lang="en-US" dirty="0" smtClean="0"/>
              <a:t> goes first, all things after the colon leading up to the key word </a:t>
            </a:r>
            <a:r>
              <a:rPr lang="en-US" i="1" dirty="0" smtClean="0"/>
              <a:t>public</a:t>
            </a:r>
            <a:r>
              <a:rPr lang="en-US" dirty="0" smtClean="0"/>
              <a:t> are for private members</a:t>
            </a:r>
          </a:p>
        </p:txBody>
      </p:sp>
    </p:spTree>
    <p:extLst>
      <p:ext uri="{BB962C8B-B14F-4D97-AF65-F5344CB8AC3E}">
        <p14:creationId xmlns:p14="http://schemas.microsoft.com/office/powerpoint/2010/main" val="2052459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1871</Words>
  <Application>Microsoft Office PowerPoint</Application>
  <PresentationFormat>Widescreen</PresentationFormat>
  <Paragraphs>169</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Starting Out With C++ From Control Structures Through Objects</vt:lpstr>
      <vt:lpstr>Chapter 13: Introduction to Classes</vt:lpstr>
      <vt:lpstr>13.1 Procedural and Object Oriented Programming</vt:lpstr>
      <vt:lpstr>PowerPoint Presentation</vt:lpstr>
      <vt:lpstr>Object Reusability</vt:lpstr>
      <vt:lpstr>Classes and Objects</vt:lpstr>
      <vt:lpstr>Using a Class You Already Know</vt:lpstr>
      <vt:lpstr>13.2 Introduction to Classes</vt:lpstr>
      <vt:lpstr>Access Specifiers</vt:lpstr>
      <vt:lpstr>Public Member Functions</vt:lpstr>
      <vt:lpstr>Using const with Member Functions</vt:lpstr>
      <vt:lpstr>Placement of public and private Members</vt:lpstr>
      <vt:lpstr>Defining Member Functions</vt:lpstr>
      <vt:lpstr>Accessors and Mutators</vt:lpstr>
      <vt:lpstr>Using const with Accessors</vt:lpstr>
      <vt:lpstr>The Importance of Data Hiding</vt:lpstr>
      <vt:lpstr>13.3 Defining an Instance of a Class</vt:lpstr>
      <vt:lpstr>Accessing an Object’s Members</vt:lpstr>
      <vt:lpstr>A Class Demonstration Program</vt:lpstr>
      <vt:lpstr>Avoiding Stale Data</vt:lpstr>
      <vt:lpstr>Pointers to Objects</vt:lpstr>
      <vt:lpstr>PowerPoint Presentation</vt:lpstr>
      <vt:lpstr>13.4 Why Have Private Members?</vt:lpstr>
      <vt:lpstr>13.5 Focus on Software Engineering: Separating Class Specification From Implementation</vt:lpstr>
      <vt:lpstr>Contents of Rectangle.h</vt:lpstr>
      <vt:lpstr>Contents of Rectangle.cpp</vt:lpstr>
      <vt:lpstr>Modified Program</vt:lpstr>
      <vt:lpstr>Putting it all Together</vt:lpstr>
      <vt:lpstr>PowerPoint Presentation</vt:lpstr>
      <vt:lpstr>13.6 Inline Member Functions</vt:lpstr>
      <vt:lpstr>PowerPoint Presentation</vt:lpstr>
    </vt:vector>
  </TitlesOfParts>
  <Company>United States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C++ From Control Structures Through Objects</dc:title>
  <dc:creator>Loneker, Robert W  CIV USA RDAR EIK</dc:creator>
  <cp:lastModifiedBy>elisofly</cp:lastModifiedBy>
  <cp:revision>35</cp:revision>
  <dcterms:created xsi:type="dcterms:W3CDTF">2016-11-15T15:34:02Z</dcterms:created>
  <dcterms:modified xsi:type="dcterms:W3CDTF">2017-12-07T22:27:45Z</dcterms:modified>
</cp:coreProperties>
</file>