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7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1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2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3477-6662-4A50-A76A-48ECB2E8BF1D}" type="datetimeFigureOut">
              <a:rPr lang="ko-KR" altLang="en-US" smtClean="0"/>
              <a:t>2021-09-09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실전 클래스의 활용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게임에서 사용되는 클래스의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8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39319" cy="1325563"/>
          </a:xfrm>
        </p:spPr>
        <p:txBody>
          <a:bodyPr/>
          <a:lstStyle/>
          <a:p>
            <a:r>
              <a:rPr lang="ko-KR" altLang="en-US" dirty="0" err="1" smtClean="0"/>
              <a:t>객체설계</a:t>
            </a:r>
            <a:r>
              <a:rPr lang="ko-KR" altLang="en-US" dirty="0" smtClean="0"/>
              <a:t> 용어 및 도식도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4992" cy="4351338"/>
          </a:xfrm>
        </p:spPr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대상을 나타내는 대상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동작에 의해서 변경 될 수 있는 상태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동작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속성이 변경 될 수 있는 사건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하위객체의</a:t>
            </a:r>
            <a:r>
              <a:rPr lang="ko-KR" altLang="en-US" dirty="0" smtClean="0"/>
              <a:t> 공통적인 특징을 가진 상위 객체</a:t>
            </a:r>
            <a:endParaRPr lang="en-US" altLang="ko-KR" dirty="0" smtClean="0"/>
          </a:p>
          <a:p>
            <a:r>
              <a:rPr lang="ko-KR" altLang="en-US" dirty="0" err="1" smtClean="0"/>
              <a:t>계층상속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하위객체를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상위객체로</a:t>
            </a:r>
            <a:r>
              <a:rPr lang="ko-KR" altLang="en-US" dirty="0" smtClean="0"/>
              <a:t> 삼아 </a:t>
            </a:r>
            <a:r>
              <a:rPr lang="ko-KR" altLang="en-US" dirty="0" err="1" smtClean="0"/>
              <a:t>하위객체를</a:t>
            </a:r>
            <a:r>
              <a:rPr lang="ko-KR" altLang="en-US" dirty="0" smtClean="0"/>
              <a:t> 만드는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다중상속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상위객체를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개이상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하위객체를</a:t>
            </a:r>
            <a:r>
              <a:rPr lang="ko-KR" altLang="en-US" dirty="0" smtClean="0"/>
              <a:t> 만드는 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en-US" altLang="ko-KR" dirty="0"/>
              <a:t>: </a:t>
            </a:r>
            <a:r>
              <a:rPr lang="ko-KR" altLang="en-US" dirty="0" err="1"/>
              <a:t>하위객체의</a:t>
            </a:r>
            <a:r>
              <a:rPr lang="ko-KR" altLang="en-US" dirty="0"/>
              <a:t> 공통적인 동작을 상위객체에서 사용하는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실체화</a:t>
            </a:r>
            <a:r>
              <a:rPr lang="en-US" altLang="ko-KR" dirty="0"/>
              <a:t>: </a:t>
            </a:r>
            <a:r>
              <a:rPr lang="ko-KR" altLang="en-US" dirty="0"/>
              <a:t>실체가 없는 </a:t>
            </a:r>
            <a:r>
              <a:rPr lang="ko-KR" altLang="en-US" dirty="0" err="1"/>
              <a:t>상위객체를</a:t>
            </a:r>
            <a:r>
              <a:rPr lang="ko-KR" altLang="en-US" dirty="0"/>
              <a:t> </a:t>
            </a:r>
            <a:r>
              <a:rPr lang="ko-KR" altLang="en-US" dirty="0" err="1"/>
              <a:t>사용할수</a:t>
            </a:r>
            <a:r>
              <a:rPr lang="ko-KR" altLang="en-US" dirty="0"/>
              <a:t> 있는 객체로 만드는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06799"/>
              </p:ext>
            </p:extLst>
          </p:nvPr>
        </p:nvGraphicFramePr>
        <p:xfrm>
          <a:off x="9475309" y="537577"/>
          <a:ext cx="889249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9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클래스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변수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함수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67248"/>
              </p:ext>
            </p:extLst>
          </p:nvPr>
        </p:nvGraphicFramePr>
        <p:xfrm>
          <a:off x="10660507" y="524449"/>
          <a:ext cx="889249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9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객체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필드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메서드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458666" y="560600"/>
            <a:ext cx="905892" cy="98125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60505" y="545321"/>
            <a:ext cx="889252" cy="98125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55656"/>
              </p:ext>
            </p:extLst>
          </p:nvPr>
        </p:nvGraphicFramePr>
        <p:xfrm>
          <a:off x="8273468" y="537577"/>
          <a:ext cx="889249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9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객체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속성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동작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256825" y="560600"/>
            <a:ext cx="905892" cy="98125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16719" y="282311"/>
            <a:ext cx="92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OOP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15745" y="265917"/>
            <a:ext cx="948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C/C++,C#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31321" y="275564"/>
            <a:ext cx="908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Java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61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59831" cy="1325563"/>
          </a:xfrm>
        </p:spPr>
        <p:txBody>
          <a:bodyPr/>
          <a:lstStyle/>
          <a:p>
            <a:r>
              <a:rPr lang="ko-KR" altLang="en-US" dirty="0" smtClean="0"/>
              <a:t>객체의 설계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42459"/>
              </p:ext>
            </p:extLst>
          </p:nvPr>
        </p:nvGraphicFramePr>
        <p:xfrm>
          <a:off x="2968878" y="3842894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아이템종류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984487" y="4802798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78467"/>
              </p:ext>
            </p:extLst>
          </p:nvPr>
        </p:nvGraphicFramePr>
        <p:xfrm>
          <a:off x="2957765" y="2058792"/>
          <a:ext cx="141605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아이템종류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74312" y="2461134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57347"/>
              </p:ext>
            </p:extLst>
          </p:nvPr>
        </p:nvGraphicFramePr>
        <p:xfrm>
          <a:off x="5267573" y="20757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979991" y="3857389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273130" y="20725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5081" y="2098739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1"/>
            <a:endCxn id="10" idx="6"/>
          </p:cNvCxnSpPr>
          <p:nvPr/>
        </p:nvCxnSpPr>
        <p:spPr>
          <a:xfrm flipH="1">
            <a:off x="2156187" y="2884292"/>
            <a:ext cx="80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966154" y="2075750"/>
            <a:ext cx="1404941" cy="163404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267571" y="27332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22081"/>
              </p:ext>
            </p:extLst>
          </p:nvPr>
        </p:nvGraphicFramePr>
        <p:xfrm>
          <a:off x="7581178" y="2058792"/>
          <a:ext cx="13559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901">
                  <a:extLst>
                    <a:ext uri="{9D8B030D-6E8A-4147-A177-3AD203B41FA5}">
                      <a16:colId xmlns:a16="http://schemas.microsoft.com/office/drawing/2014/main" val="288768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아이템종류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열거형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무적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회복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11732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7557268" y="2065671"/>
            <a:ext cx="1390924" cy="181504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378" y="6376983"/>
            <a:ext cx="1197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※</a:t>
            </a:r>
            <a:r>
              <a:rPr lang="ko-KR" altLang="en-US" b="1" dirty="0" smtClean="0"/>
              <a:t>무엇을 해야할지 판단이 </a:t>
            </a:r>
            <a:r>
              <a:rPr lang="ko-KR" altLang="en-US" b="1" dirty="0" err="1" smtClean="0"/>
              <a:t>되지않을때는</a:t>
            </a:r>
            <a:r>
              <a:rPr lang="ko-KR" altLang="en-US" b="1" dirty="0" smtClean="0"/>
              <a:t> 프로토타입을 제작해보는 것이 가장 이상적이다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76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57933" cy="1325563"/>
          </a:xfrm>
        </p:spPr>
        <p:txBody>
          <a:bodyPr/>
          <a:lstStyle/>
          <a:p>
            <a:r>
              <a:rPr lang="ko-KR" altLang="en-US" dirty="0" smtClean="0"/>
              <a:t>객체의 설계 </a:t>
            </a:r>
            <a:r>
              <a:rPr lang="en-US" altLang="ko-KR" dirty="0" smtClean="0"/>
              <a:t>#</a:t>
            </a:r>
            <a:r>
              <a:rPr lang="ko-KR" altLang="en-US" dirty="0" smtClean="0"/>
              <a:t>분석 및 개선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91215"/>
              </p:ext>
            </p:extLst>
          </p:nvPr>
        </p:nvGraphicFramePr>
        <p:xfrm>
          <a:off x="8558737" y="37254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무적효과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44017"/>
              </p:ext>
            </p:extLst>
          </p:nvPr>
        </p:nvGraphicFramePr>
        <p:xfrm>
          <a:off x="8558737" y="4269740"/>
          <a:ext cx="128693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93730"/>
              </p:ext>
            </p:extLst>
          </p:nvPr>
        </p:nvGraphicFramePr>
        <p:xfrm>
          <a:off x="8558737" y="164306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회복효과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44733"/>
              </p:ext>
            </p:extLst>
          </p:nvPr>
        </p:nvGraphicFramePr>
        <p:xfrm>
          <a:off x="8558737" y="292041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30750"/>
              </p:ext>
            </p:extLst>
          </p:nvPr>
        </p:nvGraphicFramePr>
        <p:xfrm>
          <a:off x="5291662" y="245236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291661" y="2451416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2278"/>
              </p:ext>
            </p:extLst>
          </p:nvPr>
        </p:nvGraphicFramePr>
        <p:xfrm>
          <a:off x="2824687" y="1892987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44796" y="2845592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1" idx="1"/>
            <a:endCxn id="37" idx="3"/>
          </p:cNvCxnSpPr>
          <p:nvPr/>
        </p:nvCxnSpPr>
        <p:spPr>
          <a:xfrm flipH="1" flipV="1">
            <a:off x="4240744" y="3005135"/>
            <a:ext cx="1050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74273" y="3080876"/>
            <a:ext cx="63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실체화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24948" y="2747136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03485"/>
              </p:ext>
            </p:extLst>
          </p:nvPr>
        </p:nvGraphicFramePr>
        <p:xfrm>
          <a:off x="696361" y="2162011"/>
          <a:ext cx="14160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96358" y="2567222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6" idx="1"/>
            <a:endCxn id="46" idx="3"/>
          </p:cNvCxnSpPr>
          <p:nvPr/>
        </p:nvCxnSpPr>
        <p:spPr>
          <a:xfrm flipH="1">
            <a:off x="2106981" y="2721027"/>
            <a:ext cx="717706" cy="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558736" y="292633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58736" y="1667310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558736" y="4268647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558736" y="389955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91661" y="2178969"/>
            <a:ext cx="159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추상클래스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인터페이스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68" name="꺾인 연결선 67"/>
          <p:cNvCxnSpPr>
            <a:stCxn id="60" idx="1"/>
            <a:endCxn id="8" idx="3"/>
          </p:cNvCxnSpPr>
          <p:nvPr/>
        </p:nvCxnSpPr>
        <p:spPr>
          <a:xfrm rot="10800000" flipV="1">
            <a:off x="6578596" y="943675"/>
            <a:ext cx="1980141" cy="206241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8" idx="1"/>
            <a:endCxn id="8" idx="3"/>
          </p:cNvCxnSpPr>
          <p:nvPr/>
        </p:nvCxnSpPr>
        <p:spPr>
          <a:xfrm rot="10800000" flipV="1">
            <a:off x="6578596" y="2221029"/>
            <a:ext cx="1980141" cy="78505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31" idx="3"/>
          </p:cNvCxnSpPr>
          <p:nvPr/>
        </p:nvCxnSpPr>
        <p:spPr>
          <a:xfrm rot="10800000">
            <a:off x="6578595" y="3005136"/>
            <a:ext cx="1980140" cy="4892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8" idx="3"/>
          </p:cNvCxnSpPr>
          <p:nvPr/>
        </p:nvCxnSpPr>
        <p:spPr>
          <a:xfrm rot="10800000">
            <a:off x="6578595" y="3006089"/>
            <a:ext cx="1980140" cy="17698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/>
          <p:cNvSpPr/>
          <p:nvPr/>
        </p:nvSpPr>
        <p:spPr>
          <a:xfrm rot="16200000">
            <a:off x="6584900" y="2914448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05254"/>
              </p:ext>
            </p:extLst>
          </p:nvPr>
        </p:nvGraphicFramePr>
        <p:xfrm>
          <a:off x="2824684" y="40652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835800" y="1907482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30241" y="40620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9669"/>
              </p:ext>
            </p:extLst>
          </p:nvPr>
        </p:nvGraphicFramePr>
        <p:xfrm>
          <a:off x="5217045" y="4086163"/>
          <a:ext cx="141605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10111" y="4235965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2"/>
            <a:endCxn id="10" idx="0"/>
          </p:cNvCxnSpPr>
          <p:nvPr/>
        </p:nvCxnSpPr>
        <p:spPr>
          <a:xfrm flipH="1">
            <a:off x="1395664" y="3543771"/>
            <a:ext cx="8725" cy="69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4750" y="2178970"/>
            <a:ext cx="1404941" cy="136480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28161" y="4088180"/>
            <a:ext cx="1404941" cy="190723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37154" y="4511460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24682" y="47227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47" idx="0"/>
          </p:cNvCxnSpPr>
          <p:nvPr/>
        </p:nvCxnSpPr>
        <p:spPr>
          <a:xfrm>
            <a:off x="3522656" y="3543771"/>
            <a:ext cx="0" cy="117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1" idx="2"/>
            <a:endCxn id="44" idx="0"/>
          </p:cNvCxnSpPr>
          <p:nvPr/>
        </p:nvCxnSpPr>
        <p:spPr>
          <a:xfrm>
            <a:off x="5935128" y="3558855"/>
            <a:ext cx="0" cy="95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22949"/>
              </p:ext>
            </p:extLst>
          </p:nvPr>
        </p:nvGraphicFramePr>
        <p:xfrm>
          <a:off x="9954581" y="5999542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클래스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변수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함수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89737"/>
              </p:ext>
            </p:extLst>
          </p:nvPr>
        </p:nvGraphicFramePr>
        <p:xfrm>
          <a:off x="10608128" y="5995417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필드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메서드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945412" y="5995417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0608126" y="5989141"/>
            <a:ext cx="489905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79696"/>
              </p:ext>
            </p:extLst>
          </p:nvPr>
        </p:nvGraphicFramePr>
        <p:xfrm>
          <a:off x="9291865" y="6003667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속성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동작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9282696" y="5999542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0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707749" cy="1325563"/>
          </a:xfrm>
        </p:spPr>
        <p:txBody>
          <a:bodyPr/>
          <a:lstStyle/>
          <a:p>
            <a:r>
              <a:rPr lang="ko-KR" altLang="en-US" dirty="0" smtClean="0"/>
              <a:t>객체의 설계 </a:t>
            </a:r>
            <a:r>
              <a:rPr lang="en-US" altLang="ko-KR" dirty="0" smtClean="0"/>
              <a:t>#</a:t>
            </a:r>
            <a:r>
              <a:rPr lang="ko-KR" altLang="en-US" dirty="0" smtClean="0"/>
              <a:t>분석 및 개선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89277"/>
              </p:ext>
            </p:extLst>
          </p:nvPr>
        </p:nvGraphicFramePr>
        <p:xfrm>
          <a:off x="8105850" y="1162252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무적효과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96743"/>
              </p:ext>
            </p:extLst>
          </p:nvPr>
        </p:nvGraphicFramePr>
        <p:xfrm>
          <a:off x="8105853" y="2432772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회복효과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30750"/>
              </p:ext>
            </p:extLst>
          </p:nvPr>
        </p:nvGraphicFramePr>
        <p:xfrm>
          <a:off x="5291662" y="245236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291661" y="2451416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595"/>
              </p:ext>
            </p:extLst>
          </p:nvPr>
        </p:nvGraphicFramePr>
        <p:xfrm>
          <a:off x="2824687" y="1892987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44796" y="2845592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1" idx="1"/>
            <a:endCxn id="37" idx="3"/>
          </p:cNvCxnSpPr>
          <p:nvPr/>
        </p:nvCxnSpPr>
        <p:spPr>
          <a:xfrm flipH="1" flipV="1">
            <a:off x="4240744" y="3005135"/>
            <a:ext cx="1050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74273" y="3080876"/>
            <a:ext cx="63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실체화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24948" y="2747136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03485"/>
              </p:ext>
            </p:extLst>
          </p:nvPr>
        </p:nvGraphicFramePr>
        <p:xfrm>
          <a:off x="696361" y="2162011"/>
          <a:ext cx="14160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96358" y="2567222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6" idx="1"/>
            <a:endCxn id="46" idx="3"/>
          </p:cNvCxnSpPr>
          <p:nvPr/>
        </p:nvCxnSpPr>
        <p:spPr>
          <a:xfrm flipH="1">
            <a:off x="2106981" y="2721027"/>
            <a:ext cx="717706" cy="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105849" y="2457019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105849" y="1179664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91661" y="2178969"/>
            <a:ext cx="159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추상클래스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인터페이스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68" name="꺾인 연결선 67"/>
          <p:cNvCxnSpPr>
            <a:stCxn id="60" idx="1"/>
            <a:endCxn id="8" idx="3"/>
          </p:cNvCxnSpPr>
          <p:nvPr/>
        </p:nvCxnSpPr>
        <p:spPr>
          <a:xfrm rot="10800000" flipV="1">
            <a:off x="6578595" y="1733383"/>
            <a:ext cx="1527254" cy="12727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8" idx="1"/>
            <a:endCxn id="8" idx="3"/>
          </p:cNvCxnSpPr>
          <p:nvPr/>
        </p:nvCxnSpPr>
        <p:spPr>
          <a:xfrm rot="10800000">
            <a:off x="6578595" y="3006089"/>
            <a:ext cx="1527254" cy="465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3" idx="1"/>
            <a:endCxn id="31" idx="3"/>
          </p:cNvCxnSpPr>
          <p:nvPr/>
        </p:nvCxnSpPr>
        <p:spPr>
          <a:xfrm rot="10800000">
            <a:off x="6578596" y="3005136"/>
            <a:ext cx="1537235" cy="128999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/>
          <p:cNvSpPr/>
          <p:nvPr/>
        </p:nvSpPr>
        <p:spPr>
          <a:xfrm rot="16200000">
            <a:off x="6584900" y="2914448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05254"/>
              </p:ext>
            </p:extLst>
          </p:nvPr>
        </p:nvGraphicFramePr>
        <p:xfrm>
          <a:off x="2824684" y="40652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835800" y="1907482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30241" y="40620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9669"/>
              </p:ext>
            </p:extLst>
          </p:nvPr>
        </p:nvGraphicFramePr>
        <p:xfrm>
          <a:off x="5217045" y="4086163"/>
          <a:ext cx="141605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10111" y="4235965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2"/>
            <a:endCxn id="10" idx="0"/>
          </p:cNvCxnSpPr>
          <p:nvPr/>
        </p:nvCxnSpPr>
        <p:spPr>
          <a:xfrm flipH="1">
            <a:off x="1395664" y="3543771"/>
            <a:ext cx="8725" cy="69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4750" y="2178970"/>
            <a:ext cx="1404941" cy="136480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28161" y="4088180"/>
            <a:ext cx="1404941" cy="190723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37154" y="4511460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24682" y="47227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47" idx="0"/>
          </p:cNvCxnSpPr>
          <p:nvPr/>
        </p:nvCxnSpPr>
        <p:spPr>
          <a:xfrm>
            <a:off x="3522656" y="3543771"/>
            <a:ext cx="0" cy="117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1" idx="2"/>
            <a:endCxn id="44" idx="0"/>
          </p:cNvCxnSpPr>
          <p:nvPr/>
        </p:nvCxnSpPr>
        <p:spPr>
          <a:xfrm>
            <a:off x="5935128" y="3558855"/>
            <a:ext cx="0" cy="95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86656"/>
              </p:ext>
            </p:extLst>
          </p:nvPr>
        </p:nvGraphicFramePr>
        <p:xfrm>
          <a:off x="8082335" y="6139684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클래스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변수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함수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16300"/>
              </p:ext>
            </p:extLst>
          </p:nvPr>
        </p:nvGraphicFramePr>
        <p:xfrm>
          <a:off x="8735882" y="6135559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필드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메서드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8073166" y="6135559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735880" y="6129283"/>
            <a:ext cx="489905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32950"/>
              </p:ext>
            </p:extLst>
          </p:nvPr>
        </p:nvGraphicFramePr>
        <p:xfrm>
          <a:off x="7419619" y="6143809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속성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동작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7410450" y="6139684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04952"/>
              </p:ext>
            </p:extLst>
          </p:nvPr>
        </p:nvGraphicFramePr>
        <p:xfrm>
          <a:off x="10609705" y="2990135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0606897" y="298592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6977"/>
              </p:ext>
            </p:extLst>
          </p:nvPr>
        </p:nvGraphicFramePr>
        <p:xfrm>
          <a:off x="8129431" y="375882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탄환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8115830" y="3741412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76236"/>
              </p:ext>
            </p:extLst>
          </p:nvPr>
        </p:nvGraphicFramePr>
        <p:xfrm>
          <a:off x="10604090" y="4582857"/>
          <a:ext cx="128693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0606897" y="457639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55" idx="1"/>
            <a:endCxn id="53" idx="3"/>
          </p:cNvCxnSpPr>
          <p:nvPr/>
        </p:nvCxnSpPr>
        <p:spPr>
          <a:xfrm rot="10800000">
            <a:off x="9402765" y="4295132"/>
            <a:ext cx="1204133" cy="83498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1" idx="1"/>
            <a:endCxn id="53" idx="3"/>
          </p:cNvCxnSpPr>
          <p:nvPr/>
        </p:nvCxnSpPr>
        <p:spPr>
          <a:xfrm rot="10800000" flipV="1">
            <a:off x="9402765" y="3539642"/>
            <a:ext cx="1204133" cy="75549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358172" y="4330171"/>
            <a:ext cx="71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계층상속</a:t>
            </a:r>
            <a:endParaRPr lang="ko-KR" altLang="en-US" sz="1000" dirty="0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9403739" y="4216222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  <a:r>
              <a:rPr lang="ko-KR" altLang="en-US" dirty="0" smtClean="0"/>
              <a:t>의 설계의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실제로 코드를 작성하다 보면 풍부한 경험 없는 설계는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잦은 </a:t>
            </a:r>
            <a:r>
              <a:rPr lang="ko-KR" altLang="en-US" dirty="0" err="1" smtClean="0"/>
              <a:t>리펙토링을</a:t>
            </a:r>
            <a:r>
              <a:rPr lang="ko-KR" altLang="en-US" dirty="0" smtClean="0"/>
              <a:t> 낳을 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잦은 </a:t>
            </a:r>
            <a:r>
              <a:rPr lang="ko-KR" altLang="en-US" dirty="0" err="1" smtClean="0"/>
              <a:t>리펙토링은</a:t>
            </a:r>
            <a:r>
              <a:rPr lang="ko-KR" altLang="en-US" dirty="0" smtClean="0"/>
              <a:t> 생산성의 저하시키고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구조를 변경하게 </a:t>
            </a:r>
            <a:r>
              <a:rPr lang="ko-KR" altLang="en-US" dirty="0" err="1" smtClean="0"/>
              <a:t>어렵게한다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ko-KR" altLang="en-US" dirty="0" err="1" smtClean="0"/>
              <a:t>개발초기에</a:t>
            </a:r>
            <a:r>
              <a:rPr lang="ko-KR" altLang="en-US" dirty="0" smtClean="0"/>
              <a:t> 프로토타입에서 문제점을 분석하여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설계에 반영한다</a:t>
            </a:r>
            <a:endParaRPr lang="en-US" altLang="ko-KR" dirty="0" smtClean="0"/>
          </a:p>
          <a:p>
            <a:r>
              <a:rPr lang="ko-KR" altLang="en-US" dirty="0" smtClean="0"/>
              <a:t>설계를 다이어그램화하고 거기서 문제점을 찾아서 개선을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고려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45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유니티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30749" y="4552025"/>
            <a:ext cx="759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유니티에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인스펙터를</a:t>
            </a:r>
            <a:r>
              <a:rPr lang="ko-KR" altLang="en-US" dirty="0" smtClean="0"/>
              <a:t> 이용하기 위해서 게임관리자는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반드시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MonoBehaviour</a:t>
            </a:r>
            <a:r>
              <a:rPr lang="ko-KR" altLang="en-US" dirty="0" smtClean="0"/>
              <a:t>를 상속받아야 하는데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생성의 관리는 게임관리자에서 되므로 </a:t>
            </a:r>
            <a:r>
              <a:rPr lang="ko-KR" altLang="en-US" dirty="0" err="1" smtClean="0"/>
              <a:t>싱글톤이</a:t>
            </a:r>
            <a:r>
              <a:rPr lang="ko-KR" altLang="en-US" dirty="0" smtClean="0"/>
              <a:t> 성립되기 어렵다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특히</a:t>
            </a:r>
            <a:r>
              <a:rPr lang="en-US" altLang="ko-KR" dirty="0" smtClean="0"/>
              <a:t>, don’t </a:t>
            </a:r>
            <a:r>
              <a:rPr lang="en-US" altLang="ko-KR" dirty="0" err="1" smtClean="0"/>
              <a:t>destry</a:t>
            </a:r>
            <a:r>
              <a:rPr lang="ko-KR" altLang="en-US" dirty="0" smtClean="0"/>
              <a:t>와 같은 기능은 문제를 야기할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실제 설계에서는 생산성도 중요하므로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이런 상황을 만들지않는 것이 가장 이상적이라고 할 수 있으며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만들어보고 거기서 문제점을 </a:t>
            </a:r>
            <a:r>
              <a:rPr lang="ko-KR" altLang="en-US" dirty="0" err="1" smtClean="0"/>
              <a:t>고처나간다면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이문제도</a:t>
            </a:r>
            <a:r>
              <a:rPr lang="ko-KR" altLang="en-US" dirty="0" smtClean="0"/>
              <a:t> 해결이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97936" y="2367758"/>
            <a:ext cx="1253067" cy="125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obj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531538" y="2706424"/>
            <a:ext cx="1896533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GameManager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1"/>
            <a:endCxn id="17" idx="6"/>
          </p:cNvCxnSpPr>
          <p:nvPr/>
        </p:nvCxnSpPr>
        <p:spPr>
          <a:xfrm flipH="1">
            <a:off x="1651003" y="2994291"/>
            <a:ext cx="880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97936" y="3823892"/>
            <a:ext cx="1253067" cy="125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obj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531537" y="4162558"/>
            <a:ext cx="1896533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GameManager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2" idx="1"/>
            <a:endCxn id="21" idx="6"/>
          </p:cNvCxnSpPr>
          <p:nvPr/>
        </p:nvCxnSpPr>
        <p:spPr>
          <a:xfrm flipH="1">
            <a:off x="1651003" y="4450425"/>
            <a:ext cx="880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97583"/>
              </p:ext>
            </p:extLst>
          </p:nvPr>
        </p:nvGraphicFramePr>
        <p:xfrm>
          <a:off x="6620932" y="1507676"/>
          <a:ext cx="17822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232">
                  <a:extLst>
                    <a:ext uri="{9D8B030D-6E8A-4147-A177-3AD203B41FA5}">
                      <a16:colId xmlns:a16="http://schemas.microsoft.com/office/drawing/2014/main" val="2493632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GameManager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3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Instance </a:t>
                      </a:r>
                    </a:p>
                    <a:p>
                      <a:pPr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7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GetInstace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AWake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4384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>
            <a:stCxn id="24" idx="1"/>
            <a:endCxn id="18" idx="3"/>
          </p:cNvCxnSpPr>
          <p:nvPr/>
        </p:nvCxnSpPr>
        <p:spPr>
          <a:xfrm flipH="1">
            <a:off x="4428071" y="2333176"/>
            <a:ext cx="2192861" cy="661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1"/>
            <a:endCxn id="22" idx="3"/>
          </p:cNvCxnSpPr>
          <p:nvPr/>
        </p:nvCxnSpPr>
        <p:spPr>
          <a:xfrm flipH="1">
            <a:off x="4428070" y="2333176"/>
            <a:ext cx="2192862" cy="21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12" y="3749380"/>
            <a:ext cx="96350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91072" y="3823892"/>
            <a:ext cx="3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씬전환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9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3959</TotalTime>
  <Words>278</Words>
  <Application>Microsoft Office PowerPoint</Application>
  <PresentationFormat>와이드스크린</PresentationFormat>
  <Paragraphs>160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실전 클래스의 활용!</vt:lpstr>
      <vt:lpstr>객체설계 용어 및 도식도 </vt:lpstr>
      <vt:lpstr>객체의 설계 #프로토타입 분석</vt:lpstr>
      <vt:lpstr>객체의 설계 #분석 및 개선</vt:lpstr>
      <vt:lpstr>객체의 설계 #분석 및 개선</vt:lpstr>
      <vt:lpstr>객체의 설계의 문제점</vt:lpstr>
      <vt:lpstr>싱글톤과 유니티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실전 클래스의 활용!</dc:title>
  <dc:creator>KHG</dc:creator>
  <cp:lastModifiedBy>KHG</cp:lastModifiedBy>
  <cp:revision>36</cp:revision>
  <dcterms:created xsi:type="dcterms:W3CDTF">2021-08-26T00:54:56Z</dcterms:created>
  <dcterms:modified xsi:type="dcterms:W3CDTF">2021-09-09T05:43:25Z</dcterms:modified>
</cp:coreProperties>
</file>