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1" r:id="rId4"/>
    <p:sldId id="257" r:id="rId5"/>
    <p:sldId id="260" r:id="rId6"/>
    <p:sldId id="258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2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40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7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7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612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18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5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15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62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320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742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33477-6662-4A50-A76A-48ECB2E8BF1D}" type="datetimeFigureOut">
              <a:rPr lang="ko-KR" altLang="en-US" smtClean="0"/>
              <a:t>2021-09-02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DCBA-FDEE-4053-A603-32950AB164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390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실전 클래스의 활용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게임에서 사용되는 클래스의 활용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86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139319" cy="1325563"/>
          </a:xfrm>
        </p:spPr>
        <p:txBody>
          <a:bodyPr/>
          <a:lstStyle/>
          <a:p>
            <a:r>
              <a:rPr lang="ko-KR" altLang="en-US" dirty="0" err="1" smtClean="0"/>
              <a:t>객체설계</a:t>
            </a:r>
            <a:r>
              <a:rPr lang="ko-KR" altLang="en-US" dirty="0" smtClean="0"/>
              <a:t> 용어 및 도식도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825625"/>
            <a:ext cx="10834992" cy="4351338"/>
          </a:xfrm>
        </p:spPr>
        <p:txBody>
          <a:bodyPr/>
          <a:lstStyle/>
          <a:p>
            <a:r>
              <a:rPr lang="ko-KR" altLang="en-US" dirty="0" smtClean="0"/>
              <a:t>객체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하나의 대상을 나타내는 대상</a:t>
            </a:r>
            <a:endParaRPr lang="en-US" altLang="ko-KR" dirty="0" smtClean="0"/>
          </a:p>
          <a:p>
            <a:r>
              <a:rPr lang="ko-KR" altLang="en-US" dirty="0" smtClean="0"/>
              <a:t>속성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동작에 의해서 변경 될 수 있는 상태</a:t>
            </a:r>
            <a:r>
              <a:rPr lang="en-US" altLang="ko-KR" dirty="0"/>
              <a:t>.</a:t>
            </a:r>
            <a:endParaRPr lang="en-US" altLang="ko-KR" dirty="0" smtClean="0"/>
          </a:p>
          <a:p>
            <a:r>
              <a:rPr lang="ko-KR" altLang="en-US" dirty="0" smtClean="0"/>
              <a:t>동작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객체의 속성이 변경 될 수 있는 사건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ko-KR" altLang="en-US" dirty="0" smtClean="0"/>
              <a:t>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하위객체의</a:t>
            </a:r>
            <a:r>
              <a:rPr lang="ko-KR" altLang="en-US" dirty="0" smtClean="0"/>
              <a:t> 공통적인 특징을 가진 상위 객체</a:t>
            </a:r>
            <a:endParaRPr lang="en-US" altLang="ko-KR" dirty="0" smtClean="0"/>
          </a:p>
          <a:p>
            <a:r>
              <a:rPr lang="ko-KR" altLang="en-US" dirty="0" err="1" smtClean="0"/>
              <a:t>계층상속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하위객체를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상위객체로</a:t>
            </a:r>
            <a:r>
              <a:rPr lang="ko-KR" altLang="en-US" dirty="0" smtClean="0"/>
              <a:t> 삼아 </a:t>
            </a:r>
            <a:r>
              <a:rPr lang="ko-KR" altLang="en-US" dirty="0" err="1" smtClean="0"/>
              <a:t>하위객체를</a:t>
            </a:r>
            <a:r>
              <a:rPr lang="ko-KR" altLang="en-US" dirty="0" smtClean="0"/>
              <a:t> 만드는 것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다중상속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상위객체를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err="1" smtClean="0"/>
              <a:t>개이상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하위객체를</a:t>
            </a:r>
            <a:r>
              <a:rPr lang="ko-KR" altLang="en-US" dirty="0" smtClean="0"/>
              <a:t> 만드는 것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r>
              <a:rPr lang="ko-KR" altLang="en-US" dirty="0" err="1"/>
              <a:t>다형성</a:t>
            </a:r>
            <a:r>
              <a:rPr lang="en-US" altLang="ko-KR" dirty="0"/>
              <a:t>: </a:t>
            </a:r>
            <a:r>
              <a:rPr lang="ko-KR" altLang="en-US" dirty="0" err="1"/>
              <a:t>하위객체의</a:t>
            </a:r>
            <a:r>
              <a:rPr lang="ko-KR" altLang="en-US" dirty="0"/>
              <a:t> 공통적인 동작을 상위객체에서 사용하는 것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실체화</a:t>
            </a:r>
            <a:r>
              <a:rPr lang="en-US" altLang="ko-KR" dirty="0"/>
              <a:t>: </a:t>
            </a:r>
            <a:r>
              <a:rPr lang="ko-KR" altLang="en-US" dirty="0"/>
              <a:t>실체가 없는 </a:t>
            </a:r>
            <a:r>
              <a:rPr lang="ko-KR" altLang="en-US" dirty="0" err="1"/>
              <a:t>상위객체를</a:t>
            </a:r>
            <a:r>
              <a:rPr lang="ko-KR" altLang="en-US" dirty="0"/>
              <a:t> </a:t>
            </a:r>
            <a:r>
              <a:rPr lang="ko-KR" altLang="en-US" dirty="0" err="1"/>
              <a:t>사용할수</a:t>
            </a:r>
            <a:r>
              <a:rPr lang="ko-KR" altLang="en-US" dirty="0"/>
              <a:t> 있는 객체로 만드는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206799"/>
              </p:ext>
            </p:extLst>
          </p:nvPr>
        </p:nvGraphicFramePr>
        <p:xfrm>
          <a:off x="9475309" y="537577"/>
          <a:ext cx="889249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9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클래스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변수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함수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567248"/>
              </p:ext>
            </p:extLst>
          </p:nvPr>
        </p:nvGraphicFramePr>
        <p:xfrm>
          <a:off x="10660507" y="524449"/>
          <a:ext cx="889249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9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객체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필드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메서드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9458666" y="560600"/>
            <a:ext cx="905892" cy="98125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0660505" y="545321"/>
            <a:ext cx="889252" cy="98125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955656"/>
              </p:ext>
            </p:extLst>
          </p:nvPr>
        </p:nvGraphicFramePr>
        <p:xfrm>
          <a:off x="8273468" y="537577"/>
          <a:ext cx="889249" cy="1017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249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객체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속성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33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smtClean="0"/>
                        <a:t>동작</a:t>
                      </a:r>
                      <a:endParaRPr lang="ko-KR" altLang="en-US" sz="1700" dirty="0"/>
                    </a:p>
                  </a:txBody>
                  <a:tcPr marL="80056" marR="80056" marT="40028" marB="40028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8256825" y="560600"/>
            <a:ext cx="905892" cy="98125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216719" y="282311"/>
            <a:ext cx="9225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OOP</a:t>
            </a:r>
            <a:endParaRPr lang="ko-KR" altLang="en-US" sz="1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415745" y="265917"/>
            <a:ext cx="948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C/C++,C#</a:t>
            </a:r>
            <a:endParaRPr lang="ko-KR" altLang="en-US" sz="1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0631321" y="275564"/>
            <a:ext cx="908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/>
              <a:t>Java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7061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259831" cy="1325563"/>
          </a:xfrm>
        </p:spPr>
        <p:txBody>
          <a:bodyPr/>
          <a:lstStyle/>
          <a:p>
            <a:r>
              <a:rPr lang="ko-KR" altLang="en-US" dirty="0" smtClean="0"/>
              <a:t>객체의 설계 </a:t>
            </a:r>
            <a:r>
              <a:rPr lang="en-US" altLang="ko-KR" dirty="0" smtClean="0"/>
              <a:t>#</a:t>
            </a:r>
            <a:r>
              <a:rPr lang="ko-KR" altLang="en-US" dirty="0" err="1" smtClean="0"/>
              <a:t>프로토타입</a:t>
            </a:r>
            <a:r>
              <a:rPr lang="ko-KR" altLang="en-US" dirty="0" smtClean="0"/>
              <a:t> 분석</a:t>
            </a:r>
            <a:endParaRPr lang="ko-KR" altLang="en-US" dirty="0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42459"/>
              </p:ext>
            </p:extLst>
          </p:nvPr>
        </p:nvGraphicFramePr>
        <p:xfrm>
          <a:off x="2968878" y="3842894"/>
          <a:ext cx="141605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아이템종류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984487" y="4802798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478467"/>
              </p:ext>
            </p:extLst>
          </p:nvPr>
        </p:nvGraphicFramePr>
        <p:xfrm>
          <a:off x="2957765" y="2058792"/>
          <a:ext cx="141605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아이템종류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트리거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2974312" y="2461134"/>
            <a:ext cx="1410623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57347"/>
              </p:ext>
            </p:extLst>
          </p:nvPr>
        </p:nvGraphicFramePr>
        <p:xfrm>
          <a:off x="5267573" y="2075751"/>
          <a:ext cx="14160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979991" y="3857389"/>
            <a:ext cx="1404941" cy="16362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5273130" y="2072550"/>
            <a:ext cx="1404941" cy="24720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585081" y="2098739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5" idx="1"/>
            <a:endCxn id="10" idx="6"/>
          </p:cNvCxnSpPr>
          <p:nvPr/>
        </p:nvCxnSpPr>
        <p:spPr>
          <a:xfrm flipH="1">
            <a:off x="2156187" y="2884292"/>
            <a:ext cx="801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2966154" y="2075750"/>
            <a:ext cx="1404941" cy="163404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5267571" y="2733214"/>
            <a:ext cx="1395948" cy="5641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622081"/>
              </p:ext>
            </p:extLst>
          </p:nvPr>
        </p:nvGraphicFramePr>
        <p:xfrm>
          <a:off x="7581178" y="2058792"/>
          <a:ext cx="135590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901">
                  <a:extLst>
                    <a:ext uri="{9D8B030D-6E8A-4147-A177-3AD203B41FA5}">
                      <a16:colId xmlns:a16="http://schemas.microsoft.com/office/drawing/2014/main" val="2887686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아이템종류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err="1" smtClean="0"/>
                        <a:t>열거형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92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무적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회복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en-US" altLang="ko-K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611732"/>
                  </a:ext>
                </a:extLst>
              </a:tr>
            </a:tbl>
          </a:graphicData>
        </a:graphic>
      </p:graphicFrame>
      <p:sp>
        <p:nvSpPr>
          <p:cNvPr id="54" name="직사각형 53"/>
          <p:cNvSpPr/>
          <p:nvPr/>
        </p:nvSpPr>
        <p:spPr>
          <a:xfrm>
            <a:off x="7557268" y="2065671"/>
            <a:ext cx="1390924" cy="1815042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378" y="6376983"/>
            <a:ext cx="1197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/>
              <a:t>※</a:t>
            </a:r>
            <a:r>
              <a:rPr lang="ko-KR" altLang="en-US" b="1" dirty="0" smtClean="0"/>
              <a:t>무엇을 해야할지 판단이 </a:t>
            </a:r>
            <a:r>
              <a:rPr lang="ko-KR" altLang="en-US" b="1" dirty="0" err="1" smtClean="0"/>
              <a:t>되지않을때는</a:t>
            </a:r>
            <a:r>
              <a:rPr lang="ko-KR" altLang="en-US" b="1" dirty="0" smtClean="0"/>
              <a:t> 프로토타입을 제작해보는 것이 가장 이상적이다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9761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57933" cy="1325563"/>
          </a:xfrm>
        </p:spPr>
        <p:txBody>
          <a:bodyPr/>
          <a:lstStyle/>
          <a:p>
            <a:r>
              <a:rPr lang="ko-KR" altLang="en-US" dirty="0" smtClean="0"/>
              <a:t>객체의 설계 </a:t>
            </a:r>
            <a:r>
              <a:rPr lang="en-US" altLang="ko-KR" dirty="0" smtClean="0"/>
              <a:t>#</a:t>
            </a:r>
            <a:r>
              <a:rPr lang="ko-KR" altLang="en-US" dirty="0" smtClean="0"/>
              <a:t>분석 및 개선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91215"/>
              </p:ext>
            </p:extLst>
          </p:nvPr>
        </p:nvGraphicFramePr>
        <p:xfrm>
          <a:off x="8558737" y="37254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무적효과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044017"/>
              </p:ext>
            </p:extLst>
          </p:nvPr>
        </p:nvGraphicFramePr>
        <p:xfrm>
          <a:off x="8558737" y="4269740"/>
          <a:ext cx="128693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5644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93730"/>
              </p:ext>
            </p:extLst>
          </p:nvPr>
        </p:nvGraphicFramePr>
        <p:xfrm>
          <a:off x="8558737" y="164306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회복효과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7744733"/>
              </p:ext>
            </p:extLst>
          </p:nvPr>
        </p:nvGraphicFramePr>
        <p:xfrm>
          <a:off x="8558737" y="292041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30750"/>
              </p:ext>
            </p:extLst>
          </p:nvPr>
        </p:nvGraphicFramePr>
        <p:xfrm>
          <a:off x="5291662" y="245236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291661" y="2451416"/>
            <a:ext cx="1286934" cy="1107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442278"/>
              </p:ext>
            </p:extLst>
          </p:nvPr>
        </p:nvGraphicFramePr>
        <p:xfrm>
          <a:off x="2824687" y="1892987"/>
          <a:ext cx="141605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44796" y="2845592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1" idx="1"/>
            <a:endCxn id="37" idx="3"/>
          </p:cNvCxnSpPr>
          <p:nvPr/>
        </p:nvCxnSpPr>
        <p:spPr>
          <a:xfrm flipH="1" flipV="1">
            <a:off x="4240744" y="3005135"/>
            <a:ext cx="1050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74273" y="3080876"/>
            <a:ext cx="63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실체화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24948" y="2747136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03485"/>
              </p:ext>
            </p:extLst>
          </p:nvPr>
        </p:nvGraphicFramePr>
        <p:xfrm>
          <a:off x="696361" y="2162011"/>
          <a:ext cx="14160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트리거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96358" y="2567222"/>
            <a:ext cx="1410623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6" idx="1"/>
            <a:endCxn id="46" idx="3"/>
          </p:cNvCxnSpPr>
          <p:nvPr/>
        </p:nvCxnSpPr>
        <p:spPr>
          <a:xfrm flipH="1">
            <a:off x="2106981" y="2721027"/>
            <a:ext cx="717706" cy="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8558736" y="292633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8558736" y="1667310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8558736" y="4268647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558736" y="389955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91661" y="2178969"/>
            <a:ext cx="159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추상클래스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인터페이스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68" name="꺾인 연결선 67"/>
          <p:cNvCxnSpPr>
            <a:stCxn id="60" idx="1"/>
            <a:endCxn id="8" idx="3"/>
          </p:cNvCxnSpPr>
          <p:nvPr/>
        </p:nvCxnSpPr>
        <p:spPr>
          <a:xfrm rot="10800000" flipV="1">
            <a:off x="6578596" y="943675"/>
            <a:ext cx="1980141" cy="206241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8" idx="1"/>
            <a:endCxn id="8" idx="3"/>
          </p:cNvCxnSpPr>
          <p:nvPr/>
        </p:nvCxnSpPr>
        <p:spPr>
          <a:xfrm rot="10800000" flipV="1">
            <a:off x="6578596" y="2221029"/>
            <a:ext cx="1980141" cy="785059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endCxn id="31" idx="3"/>
          </p:cNvCxnSpPr>
          <p:nvPr/>
        </p:nvCxnSpPr>
        <p:spPr>
          <a:xfrm rot="10800000">
            <a:off x="6578595" y="3005136"/>
            <a:ext cx="1980140" cy="48923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8" idx="3"/>
          </p:cNvCxnSpPr>
          <p:nvPr/>
        </p:nvCxnSpPr>
        <p:spPr>
          <a:xfrm rot="10800000">
            <a:off x="6578595" y="3006089"/>
            <a:ext cx="1980140" cy="1769812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/>
          <p:cNvSpPr/>
          <p:nvPr/>
        </p:nvSpPr>
        <p:spPr>
          <a:xfrm rot="16200000">
            <a:off x="6584900" y="2914448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05254"/>
              </p:ext>
            </p:extLst>
          </p:nvPr>
        </p:nvGraphicFramePr>
        <p:xfrm>
          <a:off x="2824684" y="4065251"/>
          <a:ext cx="14160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835800" y="1907482"/>
            <a:ext cx="1404941" cy="16362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30241" y="4062050"/>
            <a:ext cx="1404941" cy="24720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9669"/>
              </p:ext>
            </p:extLst>
          </p:nvPr>
        </p:nvGraphicFramePr>
        <p:xfrm>
          <a:off x="5217045" y="4086163"/>
          <a:ext cx="141605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10111" y="4235965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5" idx="2"/>
            <a:endCxn id="10" idx="0"/>
          </p:cNvCxnSpPr>
          <p:nvPr/>
        </p:nvCxnSpPr>
        <p:spPr>
          <a:xfrm flipH="1">
            <a:off x="1395664" y="3543771"/>
            <a:ext cx="8725" cy="69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4750" y="2178970"/>
            <a:ext cx="1404941" cy="136480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28161" y="4088180"/>
            <a:ext cx="1404941" cy="190723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37154" y="4511460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24682" y="4722714"/>
            <a:ext cx="1395948" cy="5641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47" idx="0"/>
          </p:cNvCxnSpPr>
          <p:nvPr/>
        </p:nvCxnSpPr>
        <p:spPr>
          <a:xfrm>
            <a:off x="3522656" y="3543771"/>
            <a:ext cx="0" cy="117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1" idx="2"/>
            <a:endCxn id="44" idx="0"/>
          </p:cNvCxnSpPr>
          <p:nvPr/>
        </p:nvCxnSpPr>
        <p:spPr>
          <a:xfrm>
            <a:off x="5935128" y="3558855"/>
            <a:ext cx="0" cy="95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22949"/>
              </p:ext>
            </p:extLst>
          </p:nvPr>
        </p:nvGraphicFramePr>
        <p:xfrm>
          <a:off x="9954581" y="5999542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클래스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변수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함수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89737"/>
              </p:ext>
            </p:extLst>
          </p:nvPr>
        </p:nvGraphicFramePr>
        <p:xfrm>
          <a:off x="10608128" y="5995417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필드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메서드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9945412" y="5995417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10608126" y="5989141"/>
            <a:ext cx="489905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179696"/>
              </p:ext>
            </p:extLst>
          </p:nvPr>
        </p:nvGraphicFramePr>
        <p:xfrm>
          <a:off x="9291865" y="6003667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속성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동작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9282696" y="5999542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90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198" y="365125"/>
            <a:ext cx="7707749" cy="1325563"/>
          </a:xfrm>
        </p:spPr>
        <p:txBody>
          <a:bodyPr/>
          <a:lstStyle/>
          <a:p>
            <a:r>
              <a:rPr lang="ko-KR" altLang="en-US" dirty="0" smtClean="0"/>
              <a:t>객체의 설계 </a:t>
            </a:r>
            <a:r>
              <a:rPr lang="en-US" altLang="ko-KR" dirty="0" smtClean="0"/>
              <a:t>#</a:t>
            </a:r>
            <a:r>
              <a:rPr lang="ko-KR" altLang="en-US" dirty="0" smtClean="0"/>
              <a:t>분석 및 개선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89277"/>
              </p:ext>
            </p:extLst>
          </p:nvPr>
        </p:nvGraphicFramePr>
        <p:xfrm>
          <a:off x="8105850" y="1162252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무적효과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96743"/>
              </p:ext>
            </p:extLst>
          </p:nvPr>
        </p:nvGraphicFramePr>
        <p:xfrm>
          <a:off x="8105853" y="2432772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회복효과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30750"/>
              </p:ext>
            </p:extLst>
          </p:nvPr>
        </p:nvGraphicFramePr>
        <p:xfrm>
          <a:off x="5291662" y="2452369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5291661" y="2451416"/>
            <a:ext cx="1286934" cy="1107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34595"/>
              </p:ext>
            </p:extLst>
          </p:nvPr>
        </p:nvGraphicFramePr>
        <p:xfrm>
          <a:off x="2824687" y="1892987"/>
          <a:ext cx="141605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이름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설명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효과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2844796" y="2845592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>
            <a:stCxn id="31" idx="1"/>
            <a:endCxn id="37" idx="3"/>
          </p:cNvCxnSpPr>
          <p:nvPr/>
        </p:nvCxnSpPr>
        <p:spPr>
          <a:xfrm flipH="1" flipV="1">
            <a:off x="4240744" y="3005135"/>
            <a:ext cx="10509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74273" y="3080876"/>
            <a:ext cx="6361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실체화</a:t>
            </a:r>
            <a:endParaRPr lang="ko-KR" altLang="en-US" sz="1000" dirty="0"/>
          </a:p>
        </p:txBody>
      </p:sp>
      <p:sp>
        <p:nvSpPr>
          <p:cNvPr id="43" name="TextBox 42"/>
          <p:cNvSpPr txBox="1"/>
          <p:nvPr/>
        </p:nvSpPr>
        <p:spPr>
          <a:xfrm>
            <a:off x="4424948" y="2747136"/>
            <a:ext cx="571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포함</a:t>
            </a:r>
            <a:endParaRPr lang="ko-KR" altLang="en-US" sz="1000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03485"/>
              </p:ext>
            </p:extLst>
          </p:nvPr>
        </p:nvGraphicFramePr>
        <p:xfrm>
          <a:off x="696361" y="2162011"/>
          <a:ext cx="141605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아이템정보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점수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트리거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96358" y="2567222"/>
            <a:ext cx="1410623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/>
          <p:cNvCxnSpPr>
            <a:stCxn id="36" idx="1"/>
            <a:endCxn id="46" idx="3"/>
          </p:cNvCxnSpPr>
          <p:nvPr/>
        </p:nvCxnSpPr>
        <p:spPr>
          <a:xfrm flipH="1">
            <a:off x="2106981" y="2721027"/>
            <a:ext cx="717706" cy="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105849" y="2457019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8105849" y="1179664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5291661" y="2178969"/>
            <a:ext cx="15917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추상클래스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인터페이스</a:t>
            </a:r>
            <a:r>
              <a:rPr lang="en-US" altLang="ko-KR" sz="1000" dirty="0" smtClean="0"/>
              <a:t>)</a:t>
            </a:r>
            <a:endParaRPr lang="ko-KR" altLang="en-US" sz="1000" dirty="0"/>
          </a:p>
        </p:txBody>
      </p:sp>
      <p:cxnSp>
        <p:nvCxnSpPr>
          <p:cNvPr id="68" name="꺾인 연결선 67"/>
          <p:cNvCxnSpPr>
            <a:stCxn id="60" idx="1"/>
            <a:endCxn id="8" idx="3"/>
          </p:cNvCxnSpPr>
          <p:nvPr/>
        </p:nvCxnSpPr>
        <p:spPr>
          <a:xfrm rot="10800000" flipV="1">
            <a:off x="6578595" y="1733383"/>
            <a:ext cx="1527254" cy="127270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58" idx="1"/>
            <a:endCxn id="8" idx="3"/>
          </p:cNvCxnSpPr>
          <p:nvPr/>
        </p:nvCxnSpPr>
        <p:spPr>
          <a:xfrm rot="10800000">
            <a:off x="6578595" y="3006089"/>
            <a:ext cx="1527254" cy="465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73"/>
          <p:cNvCxnSpPr>
            <a:stCxn id="53" idx="1"/>
            <a:endCxn id="31" idx="3"/>
          </p:cNvCxnSpPr>
          <p:nvPr/>
        </p:nvCxnSpPr>
        <p:spPr>
          <a:xfrm rot="10800000">
            <a:off x="6578596" y="3005136"/>
            <a:ext cx="1537235" cy="1289996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이등변 삼각형 76"/>
          <p:cNvSpPr/>
          <p:nvPr/>
        </p:nvSpPr>
        <p:spPr>
          <a:xfrm rot="16200000">
            <a:off x="6584900" y="2914448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05254"/>
              </p:ext>
            </p:extLst>
          </p:nvPr>
        </p:nvGraphicFramePr>
        <p:xfrm>
          <a:off x="2824684" y="4065251"/>
          <a:ext cx="1416057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아이템정보목록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835800" y="1907482"/>
            <a:ext cx="1404941" cy="163628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2830241" y="4062050"/>
            <a:ext cx="1404941" cy="24720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029669"/>
              </p:ext>
            </p:extLst>
          </p:nvPr>
        </p:nvGraphicFramePr>
        <p:xfrm>
          <a:off x="5217045" y="4086163"/>
          <a:ext cx="1416057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057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효과관리자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효과목록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가져오기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추가하기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목록생성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err="1" smtClean="0"/>
                        <a:t>모두제거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10" name="타원 9"/>
          <p:cNvSpPr/>
          <p:nvPr/>
        </p:nvSpPr>
        <p:spPr>
          <a:xfrm>
            <a:off x="610111" y="4235965"/>
            <a:ext cx="1571106" cy="15711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아이템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객체</a:t>
            </a:r>
            <a:endParaRPr lang="ko-KR" altLang="en-US" dirty="0"/>
          </a:p>
        </p:txBody>
      </p:sp>
      <p:cxnSp>
        <p:nvCxnSpPr>
          <p:cNvPr id="12" name="직선 화살표 연결선 11"/>
          <p:cNvCxnSpPr>
            <a:stCxn id="45" idx="2"/>
            <a:endCxn id="10" idx="0"/>
          </p:cNvCxnSpPr>
          <p:nvPr/>
        </p:nvCxnSpPr>
        <p:spPr>
          <a:xfrm flipH="1">
            <a:off x="1395664" y="3543771"/>
            <a:ext cx="8725" cy="692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704750" y="2178970"/>
            <a:ext cx="1404941" cy="136480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228161" y="4088180"/>
            <a:ext cx="1404941" cy="1907237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5237154" y="4511460"/>
            <a:ext cx="1395948" cy="319085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2824682" y="4722714"/>
            <a:ext cx="1395948" cy="564181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/>
          <p:cNvCxnSpPr>
            <a:endCxn id="47" idx="0"/>
          </p:cNvCxnSpPr>
          <p:nvPr/>
        </p:nvCxnSpPr>
        <p:spPr>
          <a:xfrm>
            <a:off x="3522656" y="3543771"/>
            <a:ext cx="0" cy="1178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31" idx="2"/>
            <a:endCxn id="44" idx="0"/>
          </p:cNvCxnSpPr>
          <p:nvPr/>
        </p:nvCxnSpPr>
        <p:spPr>
          <a:xfrm>
            <a:off x="5935128" y="3558855"/>
            <a:ext cx="0" cy="952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686656"/>
              </p:ext>
            </p:extLst>
          </p:nvPr>
        </p:nvGraphicFramePr>
        <p:xfrm>
          <a:off x="8082335" y="6139684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클래스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변수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함수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16300"/>
              </p:ext>
            </p:extLst>
          </p:nvPr>
        </p:nvGraphicFramePr>
        <p:xfrm>
          <a:off x="8735882" y="6135559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필드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메서드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64" name="직사각형 63"/>
          <p:cNvSpPr/>
          <p:nvPr/>
        </p:nvSpPr>
        <p:spPr>
          <a:xfrm>
            <a:off x="8073166" y="6135559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8735880" y="6129283"/>
            <a:ext cx="489905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32950"/>
              </p:ext>
            </p:extLst>
          </p:nvPr>
        </p:nvGraphicFramePr>
        <p:xfrm>
          <a:off x="7419619" y="6143809"/>
          <a:ext cx="489903" cy="549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90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객체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속성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183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/>
                        <a:t>동작</a:t>
                      </a:r>
                      <a:endParaRPr lang="ko-KR" altLang="en-US" sz="900" dirty="0"/>
                    </a:p>
                  </a:txBody>
                  <a:tcPr marL="44104" marR="44104" marT="22052" marB="22052"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70" name="직사각형 69"/>
          <p:cNvSpPr/>
          <p:nvPr/>
        </p:nvSpPr>
        <p:spPr>
          <a:xfrm>
            <a:off x="7410450" y="6139684"/>
            <a:ext cx="499072" cy="54059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04952"/>
              </p:ext>
            </p:extLst>
          </p:nvPr>
        </p:nvGraphicFramePr>
        <p:xfrm>
          <a:off x="10609705" y="2990135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총알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10606897" y="298592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606977"/>
              </p:ext>
            </p:extLst>
          </p:nvPr>
        </p:nvGraphicFramePr>
        <p:xfrm>
          <a:off x="8129431" y="3758823"/>
          <a:ext cx="1286933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탄환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총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53" name="직사각형 52"/>
          <p:cNvSpPr/>
          <p:nvPr/>
        </p:nvSpPr>
        <p:spPr>
          <a:xfrm>
            <a:off x="8115830" y="3741412"/>
            <a:ext cx="1286934" cy="110743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076236"/>
              </p:ext>
            </p:extLst>
          </p:nvPr>
        </p:nvGraphicFramePr>
        <p:xfrm>
          <a:off x="10604090" y="4582857"/>
          <a:ext cx="1286933" cy="110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6874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레이저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921442"/>
                  </a:ext>
                </a:extLst>
              </a:tr>
              <a:tr h="331894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64627"/>
                  </a:ext>
                </a:extLst>
              </a:tr>
              <a:tr h="35644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535897"/>
                  </a:ext>
                </a:extLst>
              </a:tr>
            </a:tbl>
          </a:graphicData>
        </a:graphic>
      </p:graphicFrame>
      <p:sp>
        <p:nvSpPr>
          <p:cNvPr id="55" name="직사각형 54"/>
          <p:cNvSpPr/>
          <p:nvPr/>
        </p:nvSpPr>
        <p:spPr>
          <a:xfrm>
            <a:off x="10606897" y="4576392"/>
            <a:ext cx="1286934" cy="110743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55" idx="1"/>
            <a:endCxn id="53" idx="3"/>
          </p:cNvCxnSpPr>
          <p:nvPr/>
        </p:nvCxnSpPr>
        <p:spPr>
          <a:xfrm rot="10800000">
            <a:off x="9402765" y="4295132"/>
            <a:ext cx="1204133" cy="83498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>
            <a:stCxn id="51" idx="1"/>
            <a:endCxn id="53" idx="3"/>
          </p:cNvCxnSpPr>
          <p:nvPr/>
        </p:nvCxnSpPr>
        <p:spPr>
          <a:xfrm rot="10800000" flipV="1">
            <a:off x="9402765" y="3539642"/>
            <a:ext cx="1204133" cy="755490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9358172" y="4330171"/>
            <a:ext cx="719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 smtClean="0"/>
              <a:t>계층상속</a:t>
            </a:r>
            <a:endParaRPr lang="ko-KR" altLang="en-US" sz="1000" dirty="0"/>
          </a:p>
        </p:txBody>
      </p:sp>
      <p:sp>
        <p:nvSpPr>
          <p:cNvPr id="73" name="이등변 삼각형 72"/>
          <p:cNvSpPr/>
          <p:nvPr/>
        </p:nvSpPr>
        <p:spPr>
          <a:xfrm rot="16200000">
            <a:off x="9403739" y="4216222"/>
            <a:ext cx="183069" cy="15781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26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</a:t>
            </a:r>
            <a:r>
              <a:rPr lang="ko-KR" altLang="en-US" dirty="0"/>
              <a:t>체</a:t>
            </a:r>
            <a:r>
              <a:rPr lang="ko-KR" altLang="en-US" dirty="0" smtClean="0"/>
              <a:t>의 설계의 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실제로 코드를 작성하다 보면 풍부한 경험 없는 설계는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잦은 </a:t>
            </a:r>
            <a:r>
              <a:rPr lang="ko-KR" altLang="en-US" dirty="0" err="1" smtClean="0"/>
              <a:t>리펙토링을</a:t>
            </a:r>
            <a:r>
              <a:rPr lang="ko-KR" altLang="en-US" dirty="0" smtClean="0"/>
              <a:t> 낳을 뿐이다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잦은 </a:t>
            </a:r>
            <a:r>
              <a:rPr lang="ko-KR" altLang="en-US" dirty="0" err="1" smtClean="0"/>
              <a:t>리펙토링은</a:t>
            </a:r>
            <a:r>
              <a:rPr lang="ko-KR" altLang="en-US" dirty="0" smtClean="0"/>
              <a:t> 생산성의 저하시키고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구조를 변경하게 </a:t>
            </a:r>
            <a:r>
              <a:rPr lang="ko-KR" altLang="en-US" dirty="0" err="1" smtClean="0"/>
              <a:t>어렵게한다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실제로 </a:t>
            </a:r>
            <a:r>
              <a:rPr lang="ko-KR" altLang="en-US" dirty="0" err="1" smtClean="0"/>
              <a:t>개발초기에</a:t>
            </a:r>
            <a:r>
              <a:rPr lang="ko-KR" altLang="en-US" dirty="0" smtClean="0"/>
              <a:t> 프로토타입에서 문제점을 분석하여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설계에 반영한다</a:t>
            </a:r>
            <a:endParaRPr lang="en-US" altLang="ko-KR" dirty="0" smtClean="0"/>
          </a:p>
          <a:p>
            <a:r>
              <a:rPr lang="ko-KR" altLang="en-US" dirty="0" smtClean="0"/>
              <a:t>설계를 다이어그램화하고 거기서 문제점을 찾아서 개선을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고려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457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싱글톤과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유니티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730749" y="4552025"/>
            <a:ext cx="7594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유니티에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인스펙터를</a:t>
            </a:r>
            <a:r>
              <a:rPr lang="ko-KR" altLang="en-US" dirty="0" smtClean="0"/>
              <a:t> 이용하기 위해서 게임관리자는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반드시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MonoBehaviour</a:t>
            </a:r>
            <a:r>
              <a:rPr lang="ko-KR" altLang="en-US" dirty="0" smtClean="0"/>
              <a:t>를 상속받아야 하는데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생성의 관리는 게임관리자에서 되므로 </a:t>
            </a:r>
            <a:r>
              <a:rPr lang="ko-KR" altLang="en-US" dirty="0" err="1" smtClean="0"/>
              <a:t>싱글톤이</a:t>
            </a:r>
            <a:r>
              <a:rPr lang="ko-KR" altLang="en-US" dirty="0" smtClean="0"/>
              <a:t> 성립되기 어렵다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특히</a:t>
            </a:r>
            <a:r>
              <a:rPr lang="en-US" altLang="ko-KR" dirty="0" smtClean="0"/>
              <a:t>, don’t </a:t>
            </a:r>
            <a:r>
              <a:rPr lang="en-US" altLang="ko-KR" dirty="0" err="1" smtClean="0"/>
              <a:t>destry</a:t>
            </a:r>
            <a:r>
              <a:rPr lang="ko-KR" altLang="en-US" dirty="0" smtClean="0"/>
              <a:t>와 같은 기능은 문제를 야기할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실제 설계에서는 생산성도 중요하므로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이런 상황을 만들지않는 것이 가장 이상적이라고 할 수 있으며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만들어보고 거기서 문제점을 </a:t>
            </a:r>
            <a:r>
              <a:rPr lang="ko-KR" altLang="en-US" dirty="0" err="1" smtClean="0"/>
              <a:t>고처나간다면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이문제도</a:t>
            </a:r>
            <a:r>
              <a:rPr lang="ko-KR" altLang="en-US" dirty="0" smtClean="0"/>
              <a:t> 해결이 가능하다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397936" y="2367758"/>
            <a:ext cx="1253067" cy="125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obj</a:t>
            </a:r>
            <a:endParaRPr lang="en-US" altLang="ko-KR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531538" y="2706424"/>
            <a:ext cx="1896533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GameManager</a:t>
            </a:r>
            <a:endParaRPr lang="ko-KR" altLang="en-US" dirty="0"/>
          </a:p>
        </p:txBody>
      </p:sp>
      <p:cxnSp>
        <p:nvCxnSpPr>
          <p:cNvPr id="19" name="직선 화살표 연결선 18"/>
          <p:cNvCxnSpPr>
            <a:stCxn id="18" idx="1"/>
            <a:endCxn id="17" idx="6"/>
          </p:cNvCxnSpPr>
          <p:nvPr/>
        </p:nvCxnSpPr>
        <p:spPr>
          <a:xfrm flipH="1">
            <a:off x="1651003" y="2994291"/>
            <a:ext cx="8805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397936" y="3823892"/>
            <a:ext cx="1253067" cy="12530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obj</a:t>
            </a:r>
            <a:endParaRPr lang="en-US" altLang="ko-KR" dirty="0" smtClean="0"/>
          </a:p>
        </p:txBody>
      </p:sp>
      <p:sp>
        <p:nvSpPr>
          <p:cNvPr id="22" name="직사각형 21"/>
          <p:cNvSpPr/>
          <p:nvPr/>
        </p:nvSpPr>
        <p:spPr>
          <a:xfrm>
            <a:off x="2531537" y="4162558"/>
            <a:ext cx="1896533" cy="5757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GameManager</a:t>
            </a:r>
            <a:endParaRPr lang="ko-KR" altLang="en-US" dirty="0"/>
          </a:p>
        </p:txBody>
      </p:sp>
      <p:cxnSp>
        <p:nvCxnSpPr>
          <p:cNvPr id="23" name="직선 화살표 연결선 22"/>
          <p:cNvCxnSpPr>
            <a:stCxn id="22" idx="1"/>
            <a:endCxn id="21" idx="6"/>
          </p:cNvCxnSpPr>
          <p:nvPr/>
        </p:nvCxnSpPr>
        <p:spPr>
          <a:xfrm flipH="1">
            <a:off x="1651003" y="4450425"/>
            <a:ext cx="88053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997583"/>
              </p:ext>
            </p:extLst>
          </p:nvPr>
        </p:nvGraphicFramePr>
        <p:xfrm>
          <a:off x="6620932" y="1507676"/>
          <a:ext cx="178223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2232">
                  <a:extLst>
                    <a:ext uri="{9D8B030D-6E8A-4147-A177-3AD203B41FA5}">
                      <a16:colId xmlns:a16="http://schemas.microsoft.com/office/drawing/2014/main" val="24936322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GameManager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13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Instance </a:t>
                      </a:r>
                    </a:p>
                    <a:p>
                      <a:pPr latinLnBrk="1"/>
                      <a:r>
                        <a:rPr lang="en-US" altLang="ko-KR" dirty="0" smtClean="0"/>
                        <a:t>Count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7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GetInstace</a:t>
                      </a:r>
                      <a:r>
                        <a:rPr lang="en-US" altLang="ko-KR" dirty="0" smtClean="0"/>
                        <a:t>()</a:t>
                      </a:r>
                    </a:p>
                    <a:p>
                      <a:pPr latinLnBrk="1"/>
                      <a:r>
                        <a:rPr lang="en-US" altLang="ko-KR" dirty="0" err="1" smtClean="0"/>
                        <a:t>AWake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34384"/>
                  </a:ext>
                </a:extLst>
              </a:tr>
            </a:tbl>
          </a:graphicData>
        </a:graphic>
      </p:graphicFrame>
      <p:cxnSp>
        <p:nvCxnSpPr>
          <p:cNvPr id="30" name="직선 화살표 연결선 29"/>
          <p:cNvCxnSpPr>
            <a:stCxn id="24" idx="1"/>
            <a:endCxn id="18" idx="3"/>
          </p:cNvCxnSpPr>
          <p:nvPr/>
        </p:nvCxnSpPr>
        <p:spPr>
          <a:xfrm flipH="1">
            <a:off x="4428071" y="2333176"/>
            <a:ext cx="2192861" cy="661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>
            <a:stCxn id="24" idx="1"/>
            <a:endCxn id="22" idx="3"/>
          </p:cNvCxnSpPr>
          <p:nvPr/>
        </p:nvCxnSpPr>
        <p:spPr>
          <a:xfrm flipH="1">
            <a:off x="4428070" y="2333176"/>
            <a:ext cx="2192862" cy="211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139912" y="3749380"/>
            <a:ext cx="963506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391072" y="3823892"/>
            <a:ext cx="3793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씬전환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298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3941</TotalTime>
  <Words>278</Words>
  <Application>Microsoft Office PowerPoint</Application>
  <PresentationFormat>와이드스크린</PresentationFormat>
  <Paragraphs>160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실전 클래스의 활용!</vt:lpstr>
      <vt:lpstr>객체설계 용어 및 도식도 </vt:lpstr>
      <vt:lpstr>객체의 설계 #프로토타입 분석</vt:lpstr>
      <vt:lpstr>객체의 설계 #분석 및 개선</vt:lpstr>
      <vt:lpstr>객체의 설계 #분석 및 개선</vt:lpstr>
      <vt:lpstr>객체의 설계의 문제점</vt:lpstr>
      <vt:lpstr>싱글톤과 유니티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실전 클래스의 활용!</dc:title>
  <dc:creator>KHG</dc:creator>
  <cp:lastModifiedBy>KHG</cp:lastModifiedBy>
  <cp:revision>34</cp:revision>
  <dcterms:created xsi:type="dcterms:W3CDTF">2021-08-26T00:54:56Z</dcterms:created>
  <dcterms:modified xsi:type="dcterms:W3CDTF">2021-09-02T03:14:24Z</dcterms:modified>
</cp:coreProperties>
</file>