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60" r:id="rId6"/>
    <p:sldId id="25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2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0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7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7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61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5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15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2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0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7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3477-6662-4A50-A76A-48ECB2E8BF1D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0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실전 클래스의 활용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게임에서 사용되는 클래스의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86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39319" cy="1325563"/>
          </a:xfrm>
        </p:spPr>
        <p:txBody>
          <a:bodyPr/>
          <a:lstStyle/>
          <a:p>
            <a:r>
              <a:rPr lang="ko-KR" altLang="en-US" dirty="0" err="1" smtClean="0"/>
              <a:t>객체설계</a:t>
            </a:r>
            <a:r>
              <a:rPr lang="ko-KR" altLang="en-US" dirty="0" smtClean="0"/>
              <a:t> 용어 및 도식도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4992" cy="4351338"/>
          </a:xfrm>
        </p:spPr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대상을 나타내는 대상</a:t>
            </a:r>
            <a:endParaRPr lang="en-US" altLang="ko-KR" dirty="0" smtClean="0"/>
          </a:p>
          <a:p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객체의 동작에 의해서 변경 될 수 있는 상태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 smtClean="0"/>
              <a:t>동작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객체의 속성이 변경 될 수 있는 사건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상속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하위객체의</a:t>
            </a:r>
            <a:r>
              <a:rPr lang="ko-KR" altLang="en-US" dirty="0" smtClean="0"/>
              <a:t> 공통적인 특징을 가진 상위 객체</a:t>
            </a:r>
            <a:endParaRPr lang="en-US" altLang="ko-KR" dirty="0" smtClean="0"/>
          </a:p>
          <a:p>
            <a:r>
              <a:rPr lang="ko-KR" altLang="en-US" dirty="0" err="1" smtClean="0"/>
              <a:t>계층상속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하위객체를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상위객체로</a:t>
            </a:r>
            <a:r>
              <a:rPr lang="ko-KR" altLang="en-US" dirty="0" smtClean="0"/>
              <a:t> 삼아 </a:t>
            </a:r>
            <a:r>
              <a:rPr lang="ko-KR" altLang="en-US" dirty="0" err="1" smtClean="0"/>
              <a:t>하위객체를</a:t>
            </a:r>
            <a:r>
              <a:rPr lang="ko-KR" altLang="en-US" dirty="0" smtClean="0"/>
              <a:t> 만드는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다중상속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상위객체를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개이상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하위객체를</a:t>
            </a:r>
            <a:r>
              <a:rPr lang="ko-KR" altLang="en-US" dirty="0" smtClean="0"/>
              <a:t> 만드는 것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ko-KR" altLang="en-US" dirty="0" err="1"/>
              <a:t>다형성</a:t>
            </a:r>
            <a:r>
              <a:rPr lang="en-US" altLang="ko-KR" dirty="0"/>
              <a:t>: </a:t>
            </a:r>
            <a:r>
              <a:rPr lang="ko-KR" altLang="en-US" dirty="0" err="1"/>
              <a:t>하위객체의</a:t>
            </a:r>
            <a:r>
              <a:rPr lang="ko-KR" altLang="en-US" dirty="0"/>
              <a:t> 공통적인 동작을 상위객체에서 사용하는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실체화</a:t>
            </a:r>
            <a:r>
              <a:rPr lang="en-US" altLang="ko-KR" dirty="0"/>
              <a:t>: </a:t>
            </a:r>
            <a:r>
              <a:rPr lang="ko-KR" altLang="en-US" dirty="0"/>
              <a:t>실체가 없는 </a:t>
            </a:r>
            <a:r>
              <a:rPr lang="ko-KR" altLang="en-US" dirty="0" err="1"/>
              <a:t>상위객체를</a:t>
            </a:r>
            <a:r>
              <a:rPr lang="ko-KR" altLang="en-US" dirty="0"/>
              <a:t> </a:t>
            </a:r>
            <a:r>
              <a:rPr lang="ko-KR" altLang="en-US" dirty="0" err="1"/>
              <a:t>사용할수</a:t>
            </a:r>
            <a:r>
              <a:rPr lang="ko-KR" altLang="en-US" dirty="0"/>
              <a:t> 있는 객체로 만드는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206799"/>
              </p:ext>
            </p:extLst>
          </p:nvPr>
        </p:nvGraphicFramePr>
        <p:xfrm>
          <a:off x="9475309" y="537577"/>
          <a:ext cx="889249" cy="101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9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33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클래스</a:t>
                      </a:r>
                      <a:endParaRPr lang="ko-KR" altLang="en-US" sz="1700" dirty="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3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변수</a:t>
                      </a:r>
                      <a:endParaRPr lang="ko-KR" altLang="en-US" sz="1700" dirty="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33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함수</a:t>
                      </a:r>
                      <a:endParaRPr lang="ko-KR" altLang="en-US" sz="1700" dirty="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67248"/>
              </p:ext>
            </p:extLst>
          </p:nvPr>
        </p:nvGraphicFramePr>
        <p:xfrm>
          <a:off x="10660507" y="524449"/>
          <a:ext cx="889249" cy="101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9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33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객체</a:t>
                      </a:r>
                      <a:endParaRPr lang="ko-KR" altLang="en-US" sz="1700" dirty="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3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필드</a:t>
                      </a:r>
                      <a:endParaRPr lang="ko-KR" altLang="en-US" sz="1700" dirty="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33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메서드</a:t>
                      </a:r>
                      <a:endParaRPr lang="ko-KR" altLang="en-US" sz="1700" dirty="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458666" y="560600"/>
            <a:ext cx="905892" cy="98125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660505" y="545321"/>
            <a:ext cx="889252" cy="98125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955656"/>
              </p:ext>
            </p:extLst>
          </p:nvPr>
        </p:nvGraphicFramePr>
        <p:xfrm>
          <a:off x="8273468" y="537577"/>
          <a:ext cx="889249" cy="101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9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33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객체</a:t>
                      </a:r>
                      <a:endParaRPr lang="ko-KR" altLang="en-US" sz="1700" dirty="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3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속성</a:t>
                      </a:r>
                      <a:endParaRPr lang="ko-KR" altLang="en-US" sz="1700" dirty="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33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동작</a:t>
                      </a:r>
                      <a:endParaRPr lang="ko-KR" altLang="en-US" sz="1700" dirty="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256825" y="560600"/>
            <a:ext cx="905892" cy="98125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16719" y="282311"/>
            <a:ext cx="922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OOP</a:t>
            </a:r>
            <a:endParaRPr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415745" y="265917"/>
            <a:ext cx="948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C/C++,C#</a:t>
            </a:r>
            <a:endParaRPr lang="ko-KR" altLang="en-US" sz="1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631321" y="275564"/>
            <a:ext cx="908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Java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0617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259831" cy="1325563"/>
          </a:xfrm>
        </p:spPr>
        <p:txBody>
          <a:bodyPr/>
          <a:lstStyle/>
          <a:p>
            <a:r>
              <a:rPr lang="ko-KR" altLang="en-US" dirty="0" smtClean="0"/>
              <a:t>객체의 설계 </a:t>
            </a:r>
            <a:r>
              <a:rPr lang="en-US" altLang="ko-KR" dirty="0" smtClean="0"/>
              <a:t>#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분석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42459"/>
              </p:ext>
            </p:extLst>
          </p:nvPr>
        </p:nvGraphicFramePr>
        <p:xfrm>
          <a:off x="2968878" y="3842894"/>
          <a:ext cx="1416057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아이템정보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아이템종류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984487" y="4802798"/>
            <a:ext cx="1395948" cy="3190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78467"/>
              </p:ext>
            </p:extLst>
          </p:nvPr>
        </p:nvGraphicFramePr>
        <p:xfrm>
          <a:off x="2957765" y="2058792"/>
          <a:ext cx="1416057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아이템종류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트리거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974312" y="2461134"/>
            <a:ext cx="1410623" cy="3190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57347"/>
              </p:ext>
            </p:extLst>
          </p:nvPr>
        </p:nvGraphicFramePr>
        <p:xfrm>
          <a:off x="5267573" y="2075751"/>
          <a:ext cx="141605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아이템정보관리자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아이템정보목록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가져오기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추가하기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목록생성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모두제거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979991" y="3857389"/>
            <a:ext cx="1404941" cy="16362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273130" y="2072550"/>
            <a:ext cx="1404941" cy="247208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85081" y="2098739"/>
            <a:ext cx="1571106" cy="1571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45" idx="1"/>
            <a:endCxn id="10" idx="6"/>
          </p:cNvCxnSpPr>
          <p:nvPr/>
        </p:nvCxnSpPr>
        <p:spPr>
          <a:xfrm flipH="1">
            <a:off x="2156187" y="2884292"/>
            <a:ext cx="801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966154" y="2075750"/>
            <a:ext cx="1404941" cy="163404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267571" y="2733214"/>
            <a:ext cx="1395948" cy="56418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622081"/>
              </p:ext>
            </p:extLst>
          </p:nvPr>
        </p:nvGraphicFramePr>
        <p:xfrm>
          <a:off x="7581178" y="2058792"/>
          <a:ext cx="13559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901">
                  <a:extLst>
                    <a:ext uri="{9D8B030D-6E8A-4147-A177-3AD203B41FA5}">
                      <a16:colId xmlns:a16="http://schemas.microsoft.com/office/drawing/2014/main" val="2887686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아이템종류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열거형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2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무적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회복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총알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레이저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611732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7557268" y="2065671"/>
            <a:ext cx="1390924" cy="181504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6378" y="6376983"/>
            <a:ext cx="1197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/>
              <a:t>※</a:t>
            </a:r>
            <a:r>
              <a:rPr lang="ko-KR" altLang="en-US" b="1" dirty="0" smtClean="0"/>
              <a:t>무엇을 해야할지 판단이 </a:t>
            </a:r>
            <a:r>
              <a:rPr lang="ko-KR" altLang="en-US" b="1" dirty="0" err="1" smtClean="0"/>
              <a:t>되지않을때는</a:t>
            </a:r>
            <a:r>
              <a:rPr lang="ko-KR" altLang="en-US" b="1" dirty="0" smtClean="0"/>
              <a:t> 프로토타입을 제작해보는 것이 가장 이상적이다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76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57933" cy="1325563"/>
          </a:xfrm>
        </p:spPr>
        <p:txBody>
          <a:bodyPr/>
          <a:lstStyle/>
          <a:p>
            <a:r>
              <a:rPr lang="ko-KR" altLang="en-US" dirty="0" smtClean="0"/>
              <a:t>객체의 설계 </a:t>
            </a:r>
            <a:r>
              <a:rPr lang="en-US" altLang="ko-KR" dirty="0" smtClean="0"/>
              <a:t>#</a:t>
            </a:r>
            <a:r>
              <a:rPr lang="ko-KR" altLang="en-US" dirty="0" smtClean="0"/>
              <a:t>분석 및 개선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91215"/>
              </p:ext>
            </p:extLst>
          </p:nvPr>
        </p:nvGraphicFramePr>
        <p:xfrm>
          <a:off x="8558737" y="372543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무적효과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044017"/>
              </p:ext>
            </p:extLst>
          </p:nvPr>
        </p:nvGraphicFramePr>
        <p:xfrm>
          <a:off x="8558737" y="4269740"/>
          <a:ext cx="1286933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레이저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56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93730"/>
              </p:ext>
            </p:extLst>
          </p:nvPr>
        </p:nvGraphicFramePr>
        <p:xfrm>
          <a:off x="8558737" y="1643063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회복효과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744733"/>
              </p:ext>
            </p:extLst>
          </p:nvPr>
        </p:nvGraphicFramePr>
        <p:xfrm>
          <a:off x="8558737" y="2920419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30750"/>
              </p:ext>
            </p:extLst>
          </p:nvPr>
        </p:nvGraphicFramePr>
        <p:xfrm>
          <a:off x="5291662" y="2452369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5291661" y="2451416"/>
            <a:ext cx="1286934" cy="11074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42278"/>
              </p:ext>
            </p:extLst>
          </p:nvPr>
        </p:nvGraphicFramePr>
        <p:xfrm>
          <a:off x="2824687" y="1892987"/>
          <a:ext cx="1416057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아이템정보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844796" y="2845592"/>
            <a:ext cx="1395948" cy="3190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31" idx="1"/>
            <a:endCxn id="37" idx="3"/>
          </p:cNvCxnSpPr>
          <p:nvPr/>
        </p:nvCxnSpPr>
        <p:spPr>
          <a:xfrm flipH="1" flipV="1">
            <a:off x="4240744" y="3005135"/>
            <a:ext cx="10509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74273" y="3080876"/>
            <a:ext cx="63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실체화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4424948" y="2747136"/>
            <a:ext cx="571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포함</a:t>
            </a:r>
            <a:endParaRPr lang="ko-KR" altLang="en-US" sz="10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03485"/>
              </p:ext>
            </p:extLst>
          </p:nvPr>
        </p:nvGraphicFramePr>
        <p:xfrm>
          <a:off x="696361" y="2162011"/>
          <a:ext cx="141605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아이템정보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트리거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696358" y="2567222"/>
            <a:ext cx="1410623" cy="3190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6" idx="1"/>
            <a:endCxn id="46" idx="3"/>
          </p:cNvCxnSpPr>
          <p:nvPr/>
        </p:nvCxnSpPr>
        <p:spPr>
          <a:xfrm flipH="1">
            <a:off x="2106981" y="2721027"/>
            <a:ext cx="717706" cy="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8558736" y="2926332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558736" y="1667310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8558736" y="4268647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558736" y="389955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291661" y="2178969"/>
            <a:ext cx="1591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추상클래스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인터페이스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68" name="꺾인 연결선 67"/>
          <p:cNvCxnSpPr>
            <a:stCxn id="60" idx="1"/>
            <a:endCxn id="8" idx="3"/>
          </p:cNvCxnSpPr>
          <p:nvPr/>
        </p:nvCxnSpPr>
        <p:spPr>
          <a:xfrm rot="10800000" flipV="1">
            <a:off x="6578596" y="943675"/>
            <a:ext cx="1980141" cy="206241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58" idx="1"/>
            <a:endCxn id="8" idx="3"/>
          </p:cNvCxnSpPr>
          <p:nvPr/>
        </p:nvCxnSpPr>
        <p:spPr>
          <a:xfrm rot="10800000" flipV="1">
            <a:off x="6578596" y="2221029"/>
            <a:ext cx="1980141" cy="78505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endCxn id="31" idx="3"/>
          </p:cNvCxnSpPr>
          <p:nvPr/>
        </p:nvCxnSpPr>
        <p:spPr>
          <a:xfrm rot="10800000">
            <a:off x="6578595" y="3005136"/>
            <a:ext cx="1980140" cy="48923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endCxn id="8" idx="3"/>
          </p:cNvCxnSpPr>
          <p:nvPr/>
        </p:nvCxnSpPr>
        <p:spPr>
          <a:xfrm rot="10800000">
            <a:off x="6578595" y="3006089"/>
            <a:ext cx="1980140" cy="176981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이등변 삼각형 76"/>
          <p:cNvSpPr/>
          <p:nvPr/>
        </p:nvSpPr>
        <p:spPr>
          <a:xfrm rot="16200000">
            <a:off x="6584900" y="2914448"/>
            <a:ext cx="183069" cy="1578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305254"/>
              </p:ext>
            </p:extLst>
          </p:nvPr>
        </p:nvGraphicFramePr>
        <p:xfrm>
          <a:off x="2824684" y="4065251"/>
          <a:ext cx="141605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아이템정보관리자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아이템정보목록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가져오기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추가하기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목록생성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모두제거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835800" y="1907482"/>
            <a:ext cx="1404941" cy="16362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830241" y="4062050"/>
            <a:ext cx="1404941" cy="247208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029669"/>
              </p:ext>
            </p:extLst>
          </p:nvPr>
        </p:nvGraphicFramePr>
        <p:xfrm>
          <a:off x="5217045" y="4086163"/>
          <a:ext cx="1416057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효과관리자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효과목록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가져오기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추가하기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목록생성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모두제거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610111" y="4235965"/>
            <a:ext cx="1571106" cy="1571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45" idx="2"/>
            <a:endCxn id="10" idx="0"/>
          </p:cNvCxnSpPr>
          <p:nvPr/>
        </p:nvCxnSpPr>
        <p:spPr>
          <a:xfrm flipH="1">
            <a:off x="1395664" y="3543771"/>
            <a:ext cx="8725" cy="69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04750" y="2178970"/>
            <a:ext cx="1404941" cy="136480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228161" y="4088180"/>
            <a:ext cx="1404941" cy="190723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237154" y="4511460"/>
            <a:ext cx="1395948" cy="3190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824682" y="4722714"/>
            <a:ext cx="1395948" cy="56418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47" idx="0"/>
          </p:cNvCxnSpPr>
          <p:nvPr/>
        </p:nvCxnSpPr>
        <p:spPr>
          <a:xfrm>
            <a:off x="3522656" y="3543771"/>
            <a:ext cx="0" cy="117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31" idx="2"/>
            <a:endCxn id="44" idx="0"/>
          </p:cNvCxnSpPr>
          <p:nvPr/>
        </p:nvCxnSpPr>
        <p:spPr>
          <a:xfrm>
            <a:off x="5935128" y="3558855"/>
            <a:ext cx="0" cy="95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22949"/>
              </p:ext>
            </p:extLst>
          </p:nvPr>
        </p:nvGraphicFramePr>
        <p:xfrm>
          <a:off x="9954581" y="5999542"/>
          <a:ext cx="489903" cy="54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0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클래스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변수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함수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89737"/>
              </p:ext>
            </p:extLst>
          </p:nvPr>
        </p:nvGraphicFramePr>
        <p:xfrm>
          <a:off x="10608128" y="5995417"/>
          <a:ext cx="489903" cy="54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0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객체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필드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메서드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9945412" y="5995417"/>
            <a:ext cx="499072" cy="54059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0608126" y="5989141"/>
            <a:ext cx="489905" cy="54059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179696"/>
              </p:ext>
            </p:extLst>
          </p:nvPr>
        </p:nvGraphicFramePr>
        <p:xfrm>
          <a:off x="9291865" y="6003667"/>
          <a:ext cx="489903" cy="54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0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객체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속성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동작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9282696" y="5999542"/>
            <a:ext cx="499072" cy="54059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0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365125"/>
            <a:ext cx="7707749" cy="1325563"/>
          </a:xfrm>
        </p:spPr>
        <p:txBody>
          <a:bodyPr/>
          <a:lstStyle/>
          <a:p>
            <a:r>
              <a:rPr lang="ko-KR" altLang="en-US" dirty="0" smtClean="0"/>
              <a:t>객체의 설계 </a:t>
            </a:r>
            <a:r>
              <a:rPr lang="en-US" altLang="ko-KR" dirty="0" smtClean="0"/>
              <a:t>#</a:t>
            </a:r>
            <a:r>
              <a:rPr lang="ko-KR" altLang="en-US" dirty="0" smtClean="0"/>
              <a:t>분석 및 개선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189277"/>
              </p:ext>
            </p:extLst>
          </p:nvPr>
        </p:nvGraphicFramePr>
        <p:xfrm>
          <a:off x="8105850" y="1162252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무적효과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96743"/>
              </p:ext>
            </p:extLst>
          </p:nvPr>
        </p:nvGraphicFramePr>
        <p:xfrm>
          <a:off x="8105853" y="2432772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회복효과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30750"/>
              </p:ext>
            </p:extLst>
          </p:nvPr>
        </p:nvGraphicFramePr>
        <p:xfrm>
          <a:off x="5291662" y="2452369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5291661" y="2451416"/>
            <a:ext cx="1286934" cy="11074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4595"/>
              </p:ext>
            </p:extLst>
          </p:nvPr>
        </p:nvGraphicFramePr>
        <p:xfrm>
          <a:off x="2824687" y="1892987"/>
          <a:ext cx="1416057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아이템정보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844796" y="2845592"/>
            <a:ext cx="1395948" cy="3190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31" idx="1"/>
            <a:endCxn id="37" idx="3"/>
          </p:cNvCxnSpPr>
          <p:nvPr/>
        </p:nvCxnSpPr>
        <p:spPr>
          <a:xfrm flipH="1" flipV="1">
            <a:off x="4240744" y="3005135"/>
            <a:ext cx="10509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74273" y="3080876"/>
            <a:ext cx="63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실체화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4424948" y="2747136"/>
            <a:ext cx="571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포함</a:t>
            </a:r>
            <a:endParaRPr lang="ko-KR" altLang="en-US" sz="10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03485"/>
              </p:ext>
            </p:extLst>
          </p:nvPr>
        </p:nvGraphicFramePr>
        <p:xfrm>
          <a:off x="696361" y="2162011"/>
          <a:ext cx="141605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아이템정보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트리거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696358" y="2567222"/>
            <a:ext cx="1410623" cy="3190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6" idx="1"/>
            <a:endCxn id="46" idx="3"/>
          </p:cNvCxnSpPr>
          <p:nvPr/>
        </p:nvCxnSpPr>
        <p:spPr>
          <a:xfrm flipH="1">
            <a:off x="2106981" y="2721027"/>
            <a:ext cx="717706" cy="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8105849" y="2457019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105849" y="1179664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291661" y="2178969"/>
            <a:ext cx="1591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추상클래스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인터페이스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68" name="꺾인 연결선 67"/>
          <p:cNvCxnSpPr>
            <a:stCxn id="60" idx="1"/>
            <a:endCxn id="8" idx="3"/>
          </p:cNvCxnSpPr>
          <p:nvPr/>
        </p:nvCxnSpPr>
        <p:spPr>
          <a:xfrm rot="10800000" flipV="1">
            <a:off x="6578595" y="1733383"/>
            <a:ext cx="1527254" cy="127270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58" idx="1"/>
            <a:endCxn id="8" idx="3"/>
          </p:cNvCxnSpPr>
          <p:nvPr/>
        </p:nvCxnSpPr>
        <p:spPr>
          <a:xfrm rot="10800000">
            <a:off x="6578595" y="3006089"/>
            <a:ext cx="1527254" cy="4650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53" idx="1"/>
            <a:endCxn id="31" idx="3"/>
          </p:cNvCxnSpPr>
          <p:nvPr/>
        </p:nvCxnSpPr>
        <p:spPr>
          <a:xfrm rot="10800000">
            <a:off x="6578596" y="3005136"/>
            <a:ext cx="1537235" cy="1289996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이등변 삼각형 76"/>
          <p:cNvSpPr/>
          <p:nvPr/>
        </p:nvSpPr>
        <p:spPr>
          <a:xfrm rot="16200000">
            <a:off x="6584900" y="2914448"/>
            <a:ext cx="183069" cy="1578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305254"/>
              </p:ext>
            </p:extLst>
          </p:nvPr>
        </p:nvGraphicFramePr>
        <p:xfrm>
          <a:off x="2824684" y="4065251"/>
          <a:ext cx="141605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아이템정보관리자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아이템정보목록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가져오기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추가하기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목록생성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모두제거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835800" y="1907482"/>
            <a:ext cx="1404941" cy="16362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830241" y="4062050"/>
            <a:ext cx="1404941" cy="247208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029669"/>
              </p:ext>
            </p:extLst>
          </p:nvPr>
        </p:nvGraphicFramePr>
        <p:xfrm>
          <a:off x="5217045" y="4086163"/>
          <a:ext cx="1416057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효과관리자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효과목록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가져오기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추가하기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목록생성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모두제거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610111" y="4235965"/>
            <a:ext cx="1571106" cy="1571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45" idx="2"/>
            <a:endCxn id="10" idx="0"/>
          </p:cNvCxnSpPr>
          <p:nvPr/>
        </p:nvCxnSpPr>
        <p:spPr>
          <a:xfrm flipH="1">
            <a:off x="1395664" y="3543771"/>
            <a:ext cx="8725" cy="69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04750" y="2178970"/>
            <a:ext cx="1404941" cy="136480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228161" y="4088180"/>
            <a:ext cx="1404941" cy="190723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237154" y="4511460"/>
            <a:ext cx="1395948" cy="3190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824682" y="4722714"/>
            <a:ext cx="1395948" cy="56418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47" idx="0"/>
          </p:cNvCxnSpPr>
          <p:nvPr/>
        </p:nvCxnSpPr>
        <p:spPr>
          <a:xfrm>
            <a:off x="3522656" y="3543771"/>
            <a:ext cx="0" cy="117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31" idx="2"/>
            <a:endCxn id="44" idx="0"/>
          </p:cNvCxnSpPr>
          <p:nvPr/>
        </p:nvCxnSpPr>
        <p:spPr>
          <a:xfrm>
            <a:off x="5935128" y="3558855"/>
            <a:ext cx="0" cy="95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86656"/>
              </p:ext>
            </p:extLst>
          </p:nvPr>
        </p:nvGraphicFramePr>
        <p:xfrm>
          <a:off x="8082335" y="6139684"/>
          <a:ext cx="489903" cy="54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0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클래스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변수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함수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16300"/>
              </p:ext>
            </p:extLst>
          </p:nvPr>
        </p:nvGraphicFramePr>
        <p:xfrm>
          <a:off x="8735882" y="6135559"/>
          <a:ext cx="489903" cy="54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0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객체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필드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메서드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8073166" y="6135559"/>
            <a:ext cx="499072" cy="54059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735880" y="6129283"/>
            <a:ext cx="489905" cy="54059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32950"/>
              </p:ext>
            </p:extLst>
          </p:nvPr>
        </p:nvGraphicFramePr>
        <p:xfrm>
          <a:off x="7419619" y="6143809"/>
          <a:ext cx="489903" cy="54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0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객체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속성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동작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7410450" y="6139684"/>
            <a:ext cx="499072" cy="54059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04952"/>
              </p:ext>
            </p:extLst>
          </p:nvPr>
        </p:nvGraphicFramePr>
        <p:xfrm>
          <a:off x="10609705" y="2990135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10606897" y="2985922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06977"/>
              </p:ext>
            </p:extLst>
          </p:nvPr>
        </p:nvGraphicFramePr>
        <p:xfrm>
          <a:off x="8129431" y="3758823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탄환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8115830" y="3741412"/>
            <a:ext cx="1286934" cy="11074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076236"/>
              </p:ext>
            </p:extLst>
          </p:nvPr>
        </p:nvGraphicFramePr>
        <p:xfrm>
          <a:off x="10604090" y="4582857"/>
          <a:ext cx="1286933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레이저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564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0606897" y="4576392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55" idx="1"/>
            <a:endCxn id="53" idx="3"/>
          </p:cNvCxnSpPr>
          <p:nvPr/>
        </p:nvCxnSpPr>
        <p:spPr>
          <a:xfrm rot="10800000">
            <a:off x="9402765" y="4295132"/>
            <a:ext cx="1204133" cy="834980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51" idx="1"/>
            <a:endCxn id="53" idx="3"/>
          </p:cNvCxnSpPr>
          <p:nvPr/>
        </p:nvCxnSpPr>
        <p:spPr>
          <a:xfrm rot="10800000" flipV="1">
            <a:off x="9402765" y="3539642"/>
            <a:ext cx="1204133" cy="755490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358172" y="4330171"/>
            <a:ext cx="719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계층상속</a:t>
            </a:r>
            <a:endParaRPr lang="ko-KR" altLang="en-US" sz="1000" dirty="0"/>
          </a:p>
        </p:txBody>
      </p:sp>
      <p:sp>
        <p:nvSpPr>
          <p:cNvPr id="73" name="이등변 삼각형 72"/>
          <p:cNvSpPr/>
          <p:nvPr/>
        </p:nvSpPr>
        <p:spPr>
          <a:xfrm rot="16200000">
            <a:off x="9403739" y="4216222"/>
            <a:ext cx="183069" cy="1578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26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  <a:r>
              <a:rPr lang="ko-KR" altLang="en-US" dirty="0" smtClean="0"/>
              <a:t>의 설계의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실제로 코드를 작성하다 보면 풍부한 경험 없는 설계는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잦은 </a:t>
            </a:r>
            <a:r>
              <a:rPr lang="ko-KR" altLang="en-US" dirty="0" err="1" smtClean="0"/>
              <a:t>리펙토링을</a:t>
            </a:r>
            <a:r>
              <a:rPr lang="ko-KR" altLang="en-US" dirty="0" smtClean="0"/>
              <a:t> 낳을 뿐이다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잦은 </a:t>
            </a:r>
            <a:r>
              <a:rPr lang="ko-KR" altLang="en-US" dirty="0" err="1" smtClean="0"/>
              <a:t>리펙토링은</a:t>
            </a:r>
            <a:r>
              <a:rPr lang="ko-KR" altLang="en-US" dirty="0" smtClean="0"/>
              <a:t> 생산성의 저하시키고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구조를 변경하게 </a:t>
            </a:r>
            <a:r>
              <a:rPr lang="ko-KR" altLang="en-US" dirty="0" err="1" smtClean="0"/>
              <a:t>어렵게한다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실제로 </a:t>
            </a:r>
            <a:r>
              <a:rPr lang="ko-KR" altLang="en-US" dirty="0" err="1" smtClean="0"/>
              <a:t>개발초기에</a:t>
            </a:r>
            <a:r>
              <a:rPr lang="ko-KR" altLang="en-US" dirty="0" smtClean="0"/>
              <a:t> 프로토타입에서 문제점을 분석하여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설계에 반영한다</a:t>
            </a:r>
            <a:endParaRPr lang="en-US" altLang="ko-KR" dirty="0" smtClean="0"/>
          </a:p>
          <a:p>
            <a:r>
              <a:rPr lang="ko-KR" altLang="en-US" dirty="0" smtClean="0"/>
              <a:t>설계를 다이어그램화하고 거기서 문제점을 찾아서 개선을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고려 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545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00610"/>
              </p:ext>
            </p:extLst>
          </p:nvPr>
        </p:nvGraphicFramePr>
        <p:xfrm>
          <a:off x="10066867" y="494941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무적효과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68511"/>
              </p:ext>
            </p:extLst>
          </p:nvPr>
        </p:nvGraphicFramePr>
        <p:xfrm>
          <a:off x="10066867" y="4392138"/>
          <a:ext cx="1286933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레이저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56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45387"/>
              </p:ext>
            </p:extLst>
          </p:nvPr>
        </p:nvGraphicFramePr>
        <p:xfrm>
          <a:off x="10066867" y="1765461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회복효과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941618"/>
              </p:ext>
            </p:extLst>
          </p:nvPr>
        </p:nvGraphicFramePr>
        <p:xfrm>
          <a:off x="10066867" y="3042817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801859"/>
              </p:ext>
            </p:extLst>
          </p:nvPr>
        </p:nvGraphicFramePr>
        <p:xfrm>
          <a:off x="6799792" y="2574767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799791" y="2573814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282403" y="3203274"/>
            <a:ext cx="63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상속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0066866" y="3048730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066866" y="1789708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066866" y="4400772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066866" y="512353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14" idx="1"/>
            <a:endCxn id="8" idx="3"/>
          </p:cNvCxnSpPr>
          <p:nvPr/>
        </p:nvCxnSpPr>
        <p:spPr>
          <a:xfrm rot="10800000" flipV="1">
            <a:off x="8086726" y="1066073"/>
            <a:ext cx="1980141" cy="2062414"/>
          </a:xfrm>
          <a:prstGeom prst="bentConnector3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12" idx="1"/>
            <a:endCxn id="8" idx="3"/>
          </p:cNvCxnSpPr>
          <p:nvPr/>
        </p:nvCxnSpPr>
        <p:spPr>
          <a:xfrm rot="10800000" flipV="1">
            <a:off x="8086726" y="2343427"/>
            <a:ext cx="1980141" cy="785059"/>
          </a:xfrm>
          <a:prstGeom prst="bentConnector3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1" idx="1"/>
            <a:endCxn id="9" idx="3"/>
          </p:cNvCxnSpPr>
          <p:nvPr/>
        </p:nvCxnSpPr>
        <p:spPr>
          <a:xfrm rot="10800000">
            <a:off x="8086726" y="3127534"/>
            <a:ext cx="1980141" cy="474916"/>
          </a:xfrm>
          <a:prstGeom prst="bentConnector3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3" idx="1"/>
            <a:endCxn id="8" idx="3"/>
          </p:cNvCxnSpPr>
          <p:nvPr/>
        </p:nvCxnSpPr>
        <p:spPr>
          <a:xfrm rot="10800000">
            <a:off x="8086726" y="3128488"/>
            <a:ext cx="1980141" cy="1826005"/>
          </a:xfrm>
          <a:prstGeom prst="bentConnector3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이등변 삼각형 19"/>
          <p:cNvSpPr/>
          <p:nvPr/>
        </p:nvSpPr>
        <p:spPr>
          <a:xfrm rot="16200000">
            <a:off x="8093030" y="3036846"/>
            <a:ext cx="183069" cy="1578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57" y="1894597"/>
            <a:ext cx="3714750" cy="1771650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682557" y="1894597"/>
            <a:ext cx="3714750" cy="4400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무적효과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82557" y="2340381"/>
            <a:ext cx="3714750" cy="4400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회복효과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663627" y="2783293"/>
            <a:ext cx="3714750" cy="4400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총알효과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682556" y="3227641"/>
            <a:ext cx="3714750" cy="44004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레이저효과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2521088" y="4977143"/>
            <a:ext cx="778213" cy="50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효과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514795" y="4467973"/>
            <a:ext cx="778213" cy="507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무적효과</a:t>
            </a:r>
            <a:endParaRPr lang="ko-KR" altLang="en-US" dirty="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2256821" y="5485833"/>
            <a:ext cx="1410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15660" y="5043787"/>
            <a:ext cx="2192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부모의 </a:t>
            </a:r>
            <a:r>
              <a:rPr lang="ko-KR" altLang="en-US" dirty="0" err="1" smtClean="0"/>
              <a:t>메모리영역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20202" y="4550286"/>
            <a:ext cx="2187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자식의 </a:t>
            </a:r>
            <a:r>
              <a:rPr lang="ko-KR" altLang="en-US" dirty="0" err="1" smtClean="0"/>
              <a:t>메모리영역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96172" y="5788650"/>
            <a:ext cx="10406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상속을 하면 </a:t>
            </a:r>
            <a:r>
              <a:rPr lang="ko-KR" altLang="en-US" dirty="0" err="1" smtClean="0"/>
              <a:t>자식객체가</a:t>
            </a:r>
            <a:r>
              <a:rPr lang="ko-KR" altLang="en-US" dirty="0" smtClean="0"/>
              <a:t> 생성 될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부모 부분이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먼저 생성되고 </a:t>
            </a:r>
            <a:r>
              <a:rPr lang="ko-KR" altLang="en-US" dirty="0" err="1" smtClean="0"/>
              <a:t>자식부분이</a:t>
            </a:r>
            <a:r>
              <a:rPr lang="ko-KR" altLang="en-US" dirty="0" smtClean="0"/>
              <a:t> 위에 생성되므로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부모의 메모리부분을 자식도 사용 할 수 있게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4057873" y="4468453"/>
            <a:ext cx="778213" cy="507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4057873" y="4976662"/>
            <a:ext cx="778213" cy="5072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사용</a:t>
            </a:r>
            <a:endParaRPr lang="ko-KR" altLang="en-US" dirty="0"/>
          </a:p>
        </p:txBody>
      </p:sp>
      <p:cxnSp>
        <p:nvCxnSpPr>
          <p:cNvPr id="42" name="직선 화살표 연결선 41"/>
          <p:cNvCxnSpPr>
            <a:stCxn id="28" idx="3"/>
            <a:endCxn id="40" idx="1"/>
          </p:cNvCxnSpPr>
          <p:nvPr/>
        </p:nvCxnSpPr>
        <p:spPr>
          <a:xfrm flipV="1">
            <a:off x="3299301" y="5230290"/>
            <a:ext cx="758572" cy="481"/>
          </a:xfrm>
          <a:prstGeom prst="straightConnector1">
            <a:avLst/>
          </a:prstGeom>
          <a:ln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409378" y="4975708"/>
            <a:ext cx="817124" cy="50821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부모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포인터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6821327" y="4482166"/>
            <a:ext cx="817124" cy="102604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자식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포인터</a:t>
            </a:r>
            <a:endParaRPr lang="ko-KR" altLang="en-US" sz="1400" dirty="0"/>
          </a:p>
        </p:txBody>
      </p:sp>
      <p:sp>
        <p:nvSpPr>
          <p:cNvPr id="47" name="오른쪽 화살표 46"/>
          <p:cNvSpPr/>
          <p:nvPr/>
        </p:nvSpPr>
        <p:spPr>
          <a:xfrm>
            <a:off x="6312218" y="4744519"/>
            <a:ext cx="423392" cy="462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404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3916</TotalTime>
  <Words>300</Words>
  <Application>Microsoft Office PowerPoint</Application>
  <PresentationFormat>와이드스크린</PresentationFormat>
  <Paragraphs>173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실전 클래스의 활용!</vt:lpstr>
      <vt:lpstr>객체설계 용어 및 도식도 </vt:lpstr>
      <vt:lpstr>객체의 설계 #프로토타입 분석</vt:lpstr>
      <vt:lpstr>객체의 설계 #분석 및 개선</vt:lpstr>
      <vt:lpstr>객체의 설계 #분석 및 개선</vt:lpstr>
      <vt:lpstr>객체의 설계의 문제점</vt:lpstr>
      <vt:lpstr>상속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실전 클래스의 활용!</dc:title>
  <dc:creator>KHG</dc:creator>
  <cp:lastModifiedBy>KHG</cp:lastModifiedBy>
  <cp:revision>30</cp:revision>
  <dcterms:created xsi:type="dcterms:W3CDTF">2021-08-26T00:54:56Z</dcterms:created>
  <dcterms:modified xsi:type="dcterms:W3CDTF">2021-08-29T06:40:42Z</dcterms:modified>
</cp:coreProperties>
</file>