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9" r:id="rId1"/>
  </p:sldMasterIdLst>
  <p:sldIdLst>
    <p:sldId id="269" r:id="rId2"/>
    <p:sldId id="270" r:id="rId3"/>
    <p:sldId id="259" r:id="rId4"/>
    <p:sldId id="262" r:id="rId5"/>
    <p:sldId id="272" r:id="rId6"/>
    <p:sldId id="273" r:id="rId7"/>
    <p:sldId id="263" r:id="rId8"/>
    <p:sldId id="266" r:id="rId9"/>
    <p:sldId id="274" r:id="rId10"/>
    <p:sldId id="275" r:id="rId11"/>
    <p:sldId id="267" r:id="rId12"/>
    <p:sldId id="271" r:id="rId13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DDC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AA939E7-6064-49BC-9725-608BB4E0E1F1}" type="datetime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24.12.2021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94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AA939E7-6064-49BC-9725-608BB4E0E1F1}" type="datetime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24.12.2021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282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AA939E7-6064-49BC-9725-608BB4E0E1F1}" type="datetime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24.12.2021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4065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522360"/>
            <a:ext cx="8708760" cy="653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296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32600"/>
            <a:ext cx="1097316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887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AA939E7-6064-49BC-9725-608BB4E0E1F1}" type="datetime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24.12.2021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874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AA939E7-6064-49BC-9725-608BB4E0E1F1}" type="datetime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24.12.2021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28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AA939E7-6064-49BC-9725-608BB4E0E1F1}" type="datetime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24.12.2021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765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AA939E7-6064-49BC-9725-608BB4E0E1F1}" type="datetime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24.12.2021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800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AA939E7-6064-49BC-9725-608BB4E0E1F1}" type="datetime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24.12.2021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976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AA939E7-6064-49BC-9725-608BB4E0E1F1}" type="datetime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24.12.2021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24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lnSpc>
                <a:spcPct val="100000"/>
              </a:lnSpc>
            </a:pPr>
            <a:fld id="{5AA939E7-6064-49BC-9725-608BB4E0E1F1}" type="datetime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24.12.2021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593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AA939E7-6064-49BC-9725-608BB4E0E1F1}" type="datetime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24.12.2021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48B87F-2180-4A74-BD06-F5D7F193166A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411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24252761-3689-4949-B17E-59200393FC7B}" type="datetime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24.12.2021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86DAF1DD-B733-4D43-A4F9-1B5BD556B483}" type="slidenum">
              <a:rPr lang="ru-RU" sz="1200" b="0" strike="noStrike" spc="-1" smtClean="0">
                <a:solidFill>
                  <a:srgbClr val="191B0E"/>
                </a:solidFill>
                <a:latin typeface="Franklin Gothic Book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10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1373EAD-2E5F-451A-A35D-DFEE2F8DF959}"/>
              </a:ext>
            </a:extLst>
          </p:cNvPr>
          <p:cNvSpPr txBox="1"/>
          <p:nvPr/>
        </p:nvSpPr>
        <p:spPr>
          <a:xfrm>
            <a:off x="2061885" y="3291038"/>
            <a:ext cx="88113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800" b="0" strike="noStrike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дисциплинам: </a:t>
            </a:r>
            <a:r>
              <a:rPr lang="ru-RU" sz="2800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 и Архитектура Систем Обработки Информации и Управления</a:t>
            </a:r>
            <a:endParaRPr lang="ru-RU" sz="2800" b="0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DFA832-3BAF-419A-9811-01080114F692}"/>
              </a:ext>
            </a:extLst>
          </p:cNvPr>
          <p:cNvSpPr txBox="1"/>
          <p:nvPr/>
        </p:nvSpPr>
        <p:spPr>
          <a:xfrm>
            <a:off x="793999" y="2441437"/>
            <a:ext cx="10541796" cy="105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2000"/>
              </a:lnSpc>
            </a:pPr>
            <a:r>
              <a:rPr lang="ru-RU" sz="28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</a:t>
            </a:r>
            <a:r>
              <a:rPr lang="ru-RU" sz="2800" b="1" strike="noStrike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800" b="1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800" b="1" strike="noStrike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веб-приложения для стоматологической клиники </a:t>
            </a:r>
            <a:r>
              <a:rPr lang="ru-RU" sz="2800" b="1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800" b="1" spc="-1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VivaSmile</a:t>
            </a:r>
            <a:r>
              <a:rPr lang="ru-RU" sz="2800" b="1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»»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A2DF30A-37DC-423E-B58C-8E5F8A2E3D4F}"/>
              </a:ext>
            </a:extLst>
          </p:cNvPr>
          <p:cNvSpPr txBox="1"/>
          <p:nvPr/>
        </p:nvSpPr>
        <p:spPr>
          <a:xfrm>
            <a:off x="2351314" y="1987420"/>
            <a:ext cx="7427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A07D1DA-93C9-4950-A663-29AF4E09A558}"/>
              </a:ext>
            </a:extLst>
          </p:cNvPr>
          <p:cNvSpPr txBox="1"/>
          <p:nvPr/>
        </p:nvSpPr>
        <p:spPr>
          <a:xfrm>
            <a:off x="2258008" y="4501048"/>
            <a:ext cx="4799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гр. ИУК5 -  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52Б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Научные руководители</a:t>
            </a:r>
            <a:endParaRPr lang="ru-RU" sz="20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E0B64AA-F18D-42C3-8373-ADA540F32C87}"/>
              </a:ext>
            </a:extLst>
          </p:cNvPr>
          <p:cNvSpPr txBox="1"/>
          <p:nvPr/>
        </p:nvSpPr>
        <p:spPr>
          <a:xfrm>
            <a:off x="7002625" y="4501047"/>
            <a:ext cx="5551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Дерюгин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П.А.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0" strike="noStrike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Кириллов В.Ю., Смирнов М.Е.</a:t>
            </a:r>
            <a:endParaRPr lang="ru-RU" sz="2000" b="0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0400708-BF5B-4E71-9FFE-9137F1D5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620" y="468358"/>
            <a:ext cx="8708760" cy="1519062"/>
          </a:xfrm>
        </p:spPr>
        <p:txBody>
          <a:bodyPr/>
          <a:lstStyle/>
          <a:p>
            <a:pPr algn="ctr"/>
            <a:r>
              <a:rPr lang="ru-RU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Калужский филиал Московского государственного технического университета имени Н. Э. Баумана</a:t>
            </a:r>
            <a:r>
              <a:rPr lang="ru-RU" sz="48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4800" dirty="0">
                <a:solidFill>
                  <a:schemeClr val="tx2">
                    <a:lumMod val="75000"/>
                  </a:schemeClr>
                </a:solidFill>
              </a:rPr>
            </a:b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90BACD8-F737-4B04-AAB6-8DAB4DB3BC03}"/>
              </a:ext>
            </a:extLst>
          </p:cNvPr>
          <p:cNvSpPr txBox="1"/>
          <p:nvPr/>
        </p:nvSpPr>
        <p:spPr>
          <a:xfrm>
            <a:off x="3699587" y="5935826"/>
            <a:ext cx="4730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Калуга, 2021</a:t>
            </a:r>
          </a:p>
        </p:txBody>
      </p:sp>
    </p:spTree>
    <p:extLst>
      <p:ext uri="{BB962C8B-B14F-4D97-AF65-F5344CB8AC3E}">
        <p14:creationId xmlns:p14="http://schemas.microsoft.com/office/powerpoint/2010/main" val="2050191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2330522" y="455940"/>
            <a:ext cx="8298955" cy="765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9000"/>
              </a:lnSpc>
            </a:pPr>
            <a:r>
              <a:rPr lang="ru-RU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</a:t>
            </a:r>
            <a:r>
              <a:rPr lang="ru-RU" sz="3200" b="1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 веб-приложения</a:t>
            </a:r>
            <a:endParaRPr lang="ru-RU" sz="32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Shape 1"/>
          <p:cNvSpPr txBox="1"/>
          <p:nvPr/>
        </p:nvSpPr>
        <p:spPr>
          <a:xfrm>
            <a:off x="1351452" y="4379867"/>
            <a:ext cx="3650316" cy="47505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9000"/>
              </a:lnSpc>
            </a:pPr>
            <a:r>
              <a:rPr lang="ru-RU" sz="2400" b="1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врача</a:t>
            </a:r>
            <a:endParaRPr lang="ru-RU" sz="24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Shape 1"/>
          <p:cNvSpPr txBox="1"/>
          <p:nvPr/>
        </p:nvSpPr>
        <p:spPr>
          <a:xfrm>
            <a:off x="7822407" y="4318061"/>
            <a:ext cx="3419717" cy="71162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89000"/>
              </a:lnSpc>
            </a:pPr>
            <a:r>
              <a:rPr lang="ru-RU" sz="2400" b="1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смены</a:t>
            </a:r>
            <a:endParaRPr lang="ru-RU" sz="24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" y="1553638"/>
            <a:ext cx="5760721" cy="276442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983" y="1555286"/>
            <a:ext cx="5672377" cy="276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6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950798" y="454702"/>
            <a:ext cx="2530367" cy="6369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89000"/>
              </a:lnSpc>
            </a:pPr>
            <a:r>
              <a:rPr lang="ru-RU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252" name="TextShape 2"/>
          <p:cNvSpPr txBox="1"/>
          <p:nvPr/>
        </p:nvSpPr>
        <p:spPr>
          <a:xfrm>
            <a:off x="1415562" y="1240823"/>
            <a:ext cx="9600840" cy="4515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2400" b="0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выполнении курсовой работы на тему </a:t>
            </a:r>
            <a:r>
              <a:rPr lang="ru-RU" sz="2000" b="1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веб-приложения для стоматологической клиники «</a:t>
            </a:r>
            <a:r>
              <a:rPr lang="en-US" sz="2000" b="1" spc="-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VivaSmile</a:t>
            </a:r>
            <a:r>
              <a:rPr lang="ru-RU" sz="2000" b="1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»»</a:t>
            </a:r>
            <a:endParaRPr lang="ru-RU" sz="20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была 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исследована и описана предметная область, проведен анализ аналогов данной системы, а также выбор инструментов и платформы для разработки.</a:t>
            </a:r>
          </a:p>
          <a:p>
            <a:pPr indent="450000" algn="just">
              <a:lnSpc>
                <a:spcPct val="150000"/>
              </a:lnSpc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объектов автоматизации и разработаны методы решения технических задач. Также была разработана и реализована структура базы данных, серверная часть приложения и веб-интерфейс системы. База данных была наполнена тестовыми данными.</a:t>
            </a:r>
          </a:p>
          <a:p>
            <a:pPr indent="450000" algn="just">
              <a:lnSpc>
                <a:spcPct val="150000"/>
              </a:lnSpc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данной курсовой работы является рабочее веб-приложение.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830816" y="454702"/>
            <a:ext cx="2530367" cy="6369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89000"/>
              </a:lnSpc>
            </a:pPr>
            <a:endParaRPr lang="ru-RU" sz="32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3788064" y="2838508"/>
            <a:ext cx="5486400" cy="76220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ru-RU" sz="4000" b="0" strike="noStrike" spc="-1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9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798731" y="1158469"/>
            <a:ext cx="1222310" cy="61651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9000"/>
              </a:lnSpc>
            </a:pPr>
            <a:r>
              <a:rPr lang="ru-RU" sz="3200" b="1" strike="noStrike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</a:t>
            </a:r>
            <a:endParaRPr lang="ru-RU" sz="32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xmlns="" id="{5609CF47-FA8A-4548-9A09-28E87C30AEB8}"/>
              </a:ext>
            </a:extLst>
          </p:cNvPr>
          <p:cNvSpPr txBox="1"/>
          <p:nvPr/>
        </p:nvSpPr>
        <p:spPr>
          <a:xfrm>
            <a:off x="8613941" y="1158469"/>
            <a:ext cx="1512590" cy="710175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9000"/>
              </a:lnSpc>
            </a:pPr>
            <a:r>
              <a:rPr lang="ru-RU" sz="3200" b="1" strike="noStrike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32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573727" y="1863969"/>
            <a:ext cx="5738332" cy="4140526"/>
          </a:xfrm>
        </p:spPr>
        <p:txBody>
          <a:bodyPr/>
          <a:lstStyle/>
          <a:p>
            <a:r>
              <a:rPr lang="ru-RU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Целью курсовой работы является </a:t>
            </a:r>
            <a:r>
              <a:rPr lang="ru-RU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</a:t>
            </a:r>
            <a:r>
              <a:rPr lang="ru-RU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 записи </a:t>
            </a:r>
            <a:r>
              <a:rPr lang="ru-RU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врачу-стоматологу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>
          <a:xfrm>
            <a:off x="6312059" y="1863969"/>
            <a:ext cx="5646940" cy="4140526"/>
          </a:xfrm>
        </p:spPr>
        <p:txBody>
          <a:bodyPr>
            <a:normAutofit/>
          </a:bodyPr>
          <a:lstStyle/>
          <a:p>
            <a:r>
              <a:rPr lang="ru-RU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1) </a:t>
            </a:r>
            <a:r>
              <a:rPr lang="ru-RU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Исследование предметной области</a:t>
            </a:r>
            <a:r>
              <a:rPr lang="en-US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;</a:t>
            </a:r>
            <a:endParaRPr lang="ru-RU" spc="-1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r>
              <a:rPr lang="ru-RU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2</a:t>
            </a:r>
            <a:r>
              <a:rPr lang="ru-RU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) </a:t>
            </a:r>
            <a:r>
              <a:rPr lang="ru-RU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Р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веб-приложения, реализующего формирование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записей,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информации о них, а также возможность добавления, удаления, редактирования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в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базе данных, используя пользовательский интерфейс веб-приложения</a:t>
            </a:r>
            <a:r>
              <a:rPr lang="ru-RU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; </a:t>
            </a:r>
            <a:endParaRPr lang="ru-RU" spc="-1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приложения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r>
              <a:rPr lang="ru-RU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4</a:t>
            </a:r>
            <a:r>
              <a:rPr lang="ru-RU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)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теоретического представления, а также получения практических навыков по реализации и анализу структур данных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9709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438466" y="372754"/>
            <a:ext cx="5954306" cy="621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89000"/>
              </a:lnSpc>
            </a:pPr>
            <a:r>
              <a:rPr lang="ru-RU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</a:p>
        </p:txBody>
      </p:sp>
      <p:pic>
        <p:nvPicPr>
          <p:cNvPr id="3074" name="Picture 2" descr="Калькулятор Бесплатные вектор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4946" y="-8663347"/>
            <a:ext cx="132458" cy="13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ental care fre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767" y="1489733"/>
            <a:ext cx="2007501" cy="200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619" y="1424284"/>
            <a:ext cx="2072952" cy="207295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737" y="3497236"/>
            <a:ext cx="2069536" cy="20695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220" y="3445248"/>
            <a:ext cx="2304410" cy="23044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2042185" y="312738"/>
            <a:ext cx="8585689" cy="70717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89000"/>
              </a:lnSpc>
            </a:pPr>
            <a:r>
              <a:rPr lang="ru-RU" sz="3200" b="1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и платформа для разработки</a:t>
            </a:r>
            <a:endParaRPr lang="ru-RU" sz="32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ss f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439" y="3777192"/>
            <a:ext cx="1278384" cy="127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ml file fre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46" y="3777192"/>
            <a:ext cx="1278384" cy="127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hp code fre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690" y="1648023"/>
            <a:ext cx="1825150" cy="182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12" descr="Visual Studio Code 2019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776" y="1559729"/>
            <a:ext cx="1794508" cy="1794508"/>
          </a:xfrm>
          <a:prstGeom prst="rect">
            <a:avLst/>
          </a:prstGeom>
        </p:spPr>
      </p:pic>
      <p:pic>
        <p:nvPicPr>
          <p:cNvPr id="2066" name="Picture 18" descr="Mysql fre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430" y="1690607"/>
            <a:ext cx="1739982" cy="173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57153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800" b="1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Концептуальная схема БД</a:t>
            </a:r>
            <a:endParaRPr lang="ru-RU" sz="2800" b="1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1138237"/>
            <a:ext cx="67627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6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57153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800" b="1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схема БД</a:t>
            </a:r>
            <a:endParaRPr lang="ru-RU" sz="2800" b="1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474" y="880373"/>
            <a:ext cx="5281532" cy="51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4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-1" y="271959"/>
            <a:ext cx="12192000" cy="505282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89000"/>
              </a:lnSpc>
            </a:pPr>
            <a:r>
              <a:rPr lang="ru-RU" sz="2800" b="1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800" b="1" strike="noStrike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рхитектура системы</a:t>
            </a:r>
            <a:endParaRPr lang="ru-RU" sz="28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464526" y="1443486"/>
            <a:ext cx="11262947" cy="119349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just">
              <a:lnSpc>
                <a:spcPct val="89000"/>
              </a:lnSpc>
            </a:pPr>
            <a:r>
              <a:rPr lang="ru-RU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Особенность данной архитектуры заключается в том, что </a:t>
            </a:r>
            <a:r>
              <a:rPr lang="en-US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находится на сервере, а клиент получает только результаты работы. Работа приложения основывается на получении запросов от пользователя (заказчика), их обработке и выдаче результатов.</a:t>
            </a:r>
            <a:endParaRPr lang="ru-RU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464526" y="1069695"/>
            <a:ext cx="12192000" cy="37379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just">
              <a:lnSpc>
                <a:spcPct val="89000"/>
              </a:lnSpc>
            </a:pPr>
            <a:r>
              <a:rPr lang="ru-RU" strike="noStrike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представляет собой </a:t>
            </a:r>
            <a:r>
              <a:rPr lang="en-US" strike="noStrike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trike="noStrike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приложение, построенное по архитектуре </a:t>
            </a:r>
            <a:r>
              <a:rPr lang="ru-RU" b="1" strike="noStrike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«клиент-сервер».</a:t>
            </a:r>
            <a:endParaRPr lang="ru-RU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7364" t="2652" r="12693" b="9411"/>
          <a:stretch/>
        </p:blipFill>
        <p:spPr>
          <a:xfrm>
            <a:off x="2596896" y="2331722"/>
            <a:ext cx="6320583" cy="37581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2330522" y="455940"/>
            <a:ext cx="8298955" cy="765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9000"/>
              </a:lnSpc>
            </a:pPr>
            <a:r>
              <a:rPr lang="ru-RU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</a:t>
            </a:r>
            <a:r>
              <a:rPr lang="ru-RU" sz="3200" b="1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 веб-приложения</a:t>
            </a:r>
            <a:endParaRPr lang="ru-RU" sz="32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Shape 1"/>
          <p:cNvSpPr txBox="1"/>
          <p:nvPr/>
        </p:nvSpPr>
        <p:spPr>
          <a:xfrm>
            <a:off x="2074490" y="4318061"/>
            <a:ext cx="3650316" cy="47505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9000"/>
              </a:lnSpc>
            </a:pPr>
            <a:r>
              <a:rPr lang="ru-RU" sz="2400" b="1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</a:t>
            </a:r>
            <a:endParaRPr lang="ru-RU" sz="24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Shape 1"/>
          <p:cNvSpPr txBox="1"/>
          <p:nvPr/>
        </p:nvSpPr>
        <p:spPr>
          <a:xfrm>
            <a:off x="8023575" y="4318061"/>
            <a:ext cx="3419717" cy="71162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89000"/>
              </a:lnSpc>
            </a:pPr>
            <a:r>
              <a:rPr lang="ru-RU" sz="2400" b="1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  <a:endParaRPr lang="ru-RU" sz="24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912" y="1437774"/>
            <a:ext cx="5904897" cy="283200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" y="1451333"/>
            <a:ext cx="5809953" cy="28184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2330522" y="455940"/>
            <a:ext cx="8298955" cy="765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9000"/>
              </a:lnSpc>
            </a:pPr>
            <a:r>
              <a:rPr lang="ru-RU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</a:t>
            </a:r>
            <a:r>
              <a:rPr lang="ru-RU" sz="3200" b="1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 веб-приложения</a:t>
            </a:r>
            <a:endParaRPr lang="ru-RU" sz="32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Shape 1"/>
          <p:cNvSpPr txBox="1"/>
          <p:nvPr/>
        </p:nvSpPr>
        <p:spPr>
          <a:xfrm>
            <a:off x="2110644" y="4379867"/>
            <a:ext cx="3650316" cy="47505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9000"/>
              </a:lnSpc>
            </a:pPr>
            <a:r>
              <a:rPr lang="ru-RU" sz="2400" b="1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Админ-панель</a:t>
            </a:r>
            <a:endParaRPr lang="ru-RU" sz="24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Shape 1"/>
          <p:cNvSpPr txBox="1"/>
          <p:nvPr/>
        </p:nvSpPr>
        <p:spPr>
          <a:xfrm>
            <a:off x="7077457" y="4379867"/>
            <a:ext cx="3798908" cy="71162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89000"/>
              </a:lnSpc>
            </a:pPr>
            <a:r>
              <a:rPr lang="ru-RU" sz="2400" b="1" spc="-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списка врачей</a:t>
            </a:r>
            <a:endParaRPr lang="ru-RU" sz="2400" b="1" strike="noStrike" spc="-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2" y="1574483"/>
            <a:ext cx="5644896" cy="269870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57" y="1574483"/>
            <a:ext cx="5045503" cy="272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5908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996</TotalTime>
  <Words>215</Words>
  <Application>Microsoft Office PowerPoint</Application>
  <PresentationFormat>Широкоэкранный</PresentationFormat>
  <Paragraphs>36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Times New Roman</vt:lpstr>
      <vt:lpstr>Ретро</vt:lpstr>
      <vt:lpstr>Калужский филиал Московского государственного технического университета имени Н. Э. Баумана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Михайлов Алексей</dc:creator>
  <dc:description/>
  <cp:lastModifiedBy>Учетная запись Майкрософт</cp:lastModifiedBy>
  <cp:revision>104</cp:revision>
  <dcterms:created xsi:type="dcterms:W3CDTF">2021-05-23T19:56:23Z</dcterms:created>
  <dcterms:modified xsi:type="dcterms:W3CDTF">2021-12-24T11:50:59Z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