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5"/>
  </p:notesMasterIdLst>
  <p:sldIdLst>
    <p:sldId id="278" r:id="rId5"/>
    <p:sldId id="279" r:id="rId6"/>
    <p:sldId id="280" r:id="rId7"/>
    <p:sldId id="281" r:id="rId8"/>
    <p:sldId id="282" r:id="rId9"/>
    <p:sldId id="283" r:id="rId10"/>
    <p:sldId id="288" r:id="rId11"/>
    <p:sldId id="287" r:id="rId12"/>
    <p:sldId id="285" r:id="rId13"/>
    <p:sldId id="28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11/2/2023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11/2/2023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11/2/2023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11/2/2023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11/2/2023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11/2/2023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11/2/2023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11/2/2023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11/2/2023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11/2/2023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11/2/2023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11/2/2023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11/2/2023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11/2/2023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11/2/2023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11/2/2023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11/2/2023</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6.sv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openxmlformats.org/officeDocument/2006/relationships/hyperlink" Target="https://uta.pressbooks.pub/literaturereviewsforsocialworkresearch/chapter/3-3-writing-the-literature-review/" TargetMode="External"/><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tekku.blog/2016/06/30/importancia-idea-de-negocio-modelo-vide/" TargetMode="External"/><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wired.it/play/cinema/2021/06/08/hollywood-pandemia-streaming-europa-cinema-usa-cambiamenti/" TargetMode="External"/><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technofaq.org/posts/2020/03/top-40-nlp-interview-questions-for-data-science/" TargetMode="External"/><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technofaq.org/posts/2020/03/top-40-nlp-interview-questions-for-data-science/" TargetMode="External"/><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picpedia.org/chalkboard/p/profit-and-loss.html" TargetMode="External"/><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dreamstime.com/stock-illustration-conclusions-gold-text-black-background-d-rendered-royalty-free-stock-picture-image-can-be-used-online-website-image87919171" TargetMode="External"/><Relationship Id="rId2" Type="http://schemas.openxmlformats.org/officeDocument/2006/relationships/image" Target="../media/image1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 y="10"/>
            <a:ext cx="12192001" cy="6857990"/>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2420504"/>
          </a:xfrm>
        </p:spPr>
        <p:txBody>
          <a:bodyPr>
            <a:normAutofit/>
          </a:bodyPr>
          <a:lstStyle/>
          <a:p>
            <a:pPr algn="l"/>
            <a:r>
              <a:rPr lang="en-US" sz="4000" b="1" dirty="0"/>
              <a:t>ARTIFICIAL NEURAL NETWORKS PROJECT</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5" y="4157933"/>
            <a:ext cx="3485072" cy="1026544"/>
          </a:xfrm>
        </p:spPr>
        <p:txBody>
          <a:bodyPr>
            <a:normAutofit/>
          </a:bodyPr>
          <a:lstStyle/>
          <a:p>
            <a:pPr algn="l"/>
            <a:r>
              <a:rPr lang="en-US" sz="2300" b="1" dirty="0"/>
              <a:t>Movie Recommendation System</a:t>
            </a:r>
          </a:p>
        </p:txBody>
      </p:sp>
    </p:spTree>
    <p:extLst>
      <p:ext uri="{BB962C8B-B14F-4D97-AF65-F5344CB8AC3E}">
        <p14:creationId xmlns:p14="http://schemas.microsoft.com/office/powerpoint/2010/main" val="4167884232"/>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95CB840F-8E41-4CA5-B79B-25CC80AD2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3EC6FEF6-E8C3-3157-5035-A8549B655946}"/>
              </a:ext>
            </a:extLst>
          </p:cNvPr>
          <p:cNvSpPr txBox="1"/>
          <p:nvPr/>
        </p:nvSpPr>
        <p:spPr>
          <a:xfrm>
            <a:off x="913795" y="643465"/>
            <a:ext cx="6650787" cy="1370605"/>
          </a:xfrm>
          <a:prstGeom prst="rect">
            <a:avLst/>
          </a:prstGeom>
        </p:spPr>
        <p:txBody>
          <a:bodyPr vert="horz" lIns="91440" tIns="45720" rIns="91440" bIns="45720" rtlCol="0" anchor="ctr">
            <a:normAutofit/>
          </a:bodyPr>
          <a:lstStyle/>
          <a:p>
            <a:pPr defTabSz="457200">
              <a:spcBef>
                <a:spcPct val="0"/>
              </a:spcBef>
              <a:spcAft>
                <a:spcPts val="600"/>
              </a:spcAft>
            </a:pPr>
            <a:r>
              <a:rPr lang="en-US" sz="8000" b="1" kern="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rPr>
              <a:t>THANK YOU</a:t>
            </a:r>
          </a:p>
        </p:txBody>
      </p:sp>
      <p:sp>
        <p:nvSpPr>
          <p:cNvPr id="6" name="TextBox 5">
            <a:extLst>
              <a:ext uri="{FF2B5EF4-FFF2-40B4-BE49-F238E27FC236}">
                <a16:creationId xmlns:a16="http://schemas.microsoft.com/office/drawing/2014/main" id="{69E687B8-572E-2C6C-51D0-550AF02F22C5}"/>
              </a:ext>
            </a:extLst>
          </p:cNvPr>
          <p:cNvSpPr txBox="1"/>
          <p:nvPr/>
        </p:nvSpPr>
        <p:spPr>
          <a:xfrm>
            <a:off x="1754307" y="2247153"/>
            <a:ext cx="3358084" cy="3544046"/>
          </a:xfrm>
          <a:prstGeom prst="rect">
            <a:avLst/>
          </a:prstGeom>
        </p:spPr>
        <p:txBody>
          <a:bodyPr vert="horz" lIns="91440" tIns="45720" rIns="91440" bIns="45720" rtlCol="0" anchor="t">
            <a:normAutofit/>
          </a:bodyPr>
          <a:lstStyle/>
          <a:p>
            <a:pPr defTabSz="457200">
              <a:spcBef>
                <a:spcPct val="20000"/>
              </a:spcBef>
              <a:spcAft>
                <a:spcPts val="600"/>
              </a:spcAft>
              <a:buClr>
                <a:schemeClr val="tx2"/>
              </a:buClr>
              <a:buSzPct val="70000"/>
              <a:buFont typeface="Wingdings 2" charset="2"/>
            </a:pPr>
            <a:r>
              <a:rPr lang="en-US" sz="2800" b="1" dirty="0">
                <a:ln>
                  <a:solidFill>
                    <a:schemeClr val="bg1">
                      <a:lumMod val="75000"/>
                      <a:lumOff val="25000"/>
                      <a:alpha val="10000"/>
                    </a:schemeClr>
                  </a:solidFill>
                </a:ln>
                <a:effectLst>
                  <a:outerShdw blurRad="9525" dist="25400" dir="14640000" algn="tl" rotWithShape="0">
                    <a:schemeClr val="bg1">
                      <a:alpha val="30000"/>
                    </a:schemeClr>
                  </a:outerShdw>
                </a:effectLst>
              </a:rPr>
              <a:t>Project By:</a:t>
            </a:r>
          </a:p>
          <a:p>
            <a:pPr defTabSz="457200">
              <a:spcBef>
                <a:spcPct val="20000"/>
              </a:spcBef>
              <a:spcAft>
                <a:spcPts val="600"/>
              </a:spcAft>
              <a:buClr>
                <a:schemeClr val="tx2"/>
              </a:buClr>
              <a:buSzPct val="70000"/>
              <a:buFont typeface="Wingdings 2" charset="2"/>
            </a:pPr>
            <a:r>
              <a:rPr lang="en-US" sz="2800" b="1" dirty="0">
                <a:ln>
                  <a:solidFill>
                    <a:schemeClr val="bg1">
                      <a:lumMod val="75000"/>
                      <a:lumOff val="25000"/>
                      <a:alpha val="10000"/>
                    </a:schemeClr>
                  </a:solidFill>
                </a:ln>
                <a:effectLst>
                  <a:outerShdw blurRad="9525" dist="25400" dir="14640000" algn="tl" rotWithShape="0">
                    <a:schemeClr val="bg1">
                      <a:alpha val="30000"/>
                    </a:schemeClr>
                  </a:outerShdw>
                </a:effectLst>
              </a:rPr>
              <a:t>Ch Niranjan Rao</a:t>
            </a:r>
          </a:p>
          <a:p>
            <a:pPr defTabSz="457200">
              <a:spcBef>
                <a:spcPct val="20000"/>
              </a:spcBef>
              <a:spcAft>
                <a:spcPts val="600"/>
              </a:spcAft>
              <a:buClr>
                <a:schemeClr val="tx2"/>
              </a:buClr>
              <a:buSzPct val="70000"/>
              <a:buFont typeface="Wingdings 2" charset="2"/>
            </a:pPr>
            <a:r>
              <a:rPr lang="en-US" sz="2800" b="1" dirty="0">
                <a:ln>
                  <a:solidFill>
                    <a:schemeClr val="bg1">
                      <a:lumMod val="75000"/>
                      <a:lumOff val="25000"/>
                      <a:alpha val="10000"/>
                    </a:schemeClr>
                  </a:solidFill>
                </a:ln>
                <a:effectLst>
                  <a:outerShdw blurRad="9525" dist="25400" dir="14640000" algn="tl" rotWithShape="0">
                    <a:schemeClr val="bg1">
                      <a:alpha val="30000"/>
                    </a:schemeClr>
                  </a:outerShdw>
                </a:effectLst>
              </a:rPr>
              <a:t>HU21CSEN0300431</a:t>
            </a:r>
          </a:p>
          <a:p>
            <a:pPr defTabSz="457200">
              <a:spcBef>
                <a:spcPct val="20000"/>
              </a:spcBef>
              <a:spcAft>
                <a:spcPts val="600"/>
              </a:spcAft>
              <a:buClr>
                <a:schemeClr val="tx2"/>
              </a:buClr>
              <a:buSzPct val="70000"/>
              <a:buFont typeface="Wingdings 2" charset="2"/>
            </a:pPr>
            <a:r>
              <a:rPr lang="en-US" sz="2800" b="1" dirty="0">
                <a:ln>
                  <a:solidFill>
                    <a:schemeClr val="bg1">
                      <a:lumMod val="75000"/>
                      <a:lumOff val="25000"/>
                      <a:alpha val="10000"/>
                    </a:schemeClr>
                  </a:solidFill>
                </a:ln>
                <a:effectLst>
                  <a:outerShdw blurRad="9525" dist="25400" dir="14640000" algn="tl" rotWithShape="0">
                    <a:schemeClr val="bg1">
                      <a:alpha val="30000"/>
                    </a:schemeClr>
                  </a:outerShdw>
                </a:effectLst>
              </a:rPr>
              <a:t>K Vinay</a:t>
            </a:r>
          </a:p>
          <a:p>
            <a:pPr defTabSz="457200">
              <a:spcBef>
                <a:spcPct val="20000"/>
              </a:spcBef>
              <a:spcAft>
                <a:spcPts val="600"/>
              </a:spcAft>
              <a:buClr>
                <a:schemeClr val="tx2"/>
              </a:buClr>
              <a:buSzPct val="70000"/>
              <a:buFont typeface="Wingdings 2" charset="2"/>
            </a:pPr>
            <a:r>
              <a:rPr lang="en-US" sz="2800" b="1" dirty="0">
                <a:ln>
                  <a:solidFill>
                    <a:schemeClr val="bg1">
                      <a:lumMod val="75000"/>
                      <a:lumOff val="25000"/>
                      <a:alpha val="10000"/>
                    </a:schemeClr>
                  </a:solidFill>
                </a:ln>
                <a:effectLst>
                  <a:outerShdw blurRad="9525" dist="25400" dir="14640000" algn="tl" rotWithShape="0">
                    <a:schemeClr val="bg1">
                      <a:alpha val="30000"/>
                    </a:schemeClr>
                  </a:outerShdw>
                </a:effectLst>
              </a:rPr>
              <a:t>HU21CSEN0300505</a:t>
            </a:r>
          </a:p>
        </p:txBody>
      </p:sp>
      <p:pic>
        <p:nvPicPr>
          <p:cNvPr id="11" name="Graphic 10" descr="Smiling Face with No Fill">
            <a:extLst>
              <a:ext uri="{FF2B5EF4-FFF2-40B4-BE49-F238E27FC236}">
                <a16:creationId xmlns:a16="http://schemas.microsoft.com/office/drawing/2014/main" id="{D863BDAD-35F2-05EC-C8F1-342BE4F4033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156838" y="1243833"/>
            <a:ext cx="5147733" cy="5147733"/>
          </a:xfrm>
          <a:prstGeom prst="rect">
            <a:avLst/>
          </a:prstGeom>
        </p:spPr>
      </p:pic>
    </p:spTree>
    <p:extLst>
      <p:ext uri="{BB962C8B-B14F-4D97-AF65-F5344CB8AC3E}">
        <p14:creationId xmlns:p14="http://schemas.microsoft.com/office/powerpoint/2010/main" val="26822920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970450"/>
          </a:xfrm>
        </p:spPr>
        <p:txBody>
          <a:bodyPr anchor="b">
            <a:normAutofit/>
          </a:bodyPr>
          <a:lstStyle/>
          <a:p>
            <a:pPr algn="l"/>
            <a:r>
              <a:rPr lang="en-US" sz="4000" b="1" dirty="0"/>
              <a:t>CONTENTS</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900493" y="1732449"/>
            <a:ext cx="4403596" cy="4058751"/>
          </a:xfrm>
        </p:spPr>
        <p:txBody>
          <a:bodyPr anchor="t">
            <a:normAutofit/>
          </a:bodyPr>
          <a:lstStyle/>
          <a:p>
            <a:r>
              <a:rPr lang="en-US" sz="2400" b="1" dirty="0">
                <a:solidFill>
                  <a:schemeClr val="tx1"/>
                </a:solidFill>
              </a:rPr>
              <a:t>Problem Statement</a:t>
            </a:r>
          </a:p>
          <a:p>
            <a:r>
              <a:rPr lang="en-US" sz="2400" b="1" dirty="0">
                <a:solidFill>
                  <a:schemeClr val="tx1"/>
                </a:solidFill>
              </a:rPr>
              <a:t>Motivation</a:t>
            </a:r>
          </a:p>
          <a:p>
            <a:r>
              <a:rPr lang="en-US" sz="2400" b="1" dirty="0">
                <a:solidFill>
                  <a:schemeClr val="tx1"/>
                </a:solidFill>
              </a:rPr>
              <a:t>Possible Applications</a:t>
            </a:r>
          </a:p>
          <a:p>
            <a:r>
              <a:rPr lang="en-US" sz="2400" b="1" dirty="0">
                <a:solidFill>
                  <a:schemeClr val="tx1"/>
                </a:solidFill>
              </a:rPr>
              <a:t>Model</a:t>
            </a:r>
          </a:p>
          <a:p>
            <a:r>
              <a:rPr lang="en-US" sz="2400" b="1" dirty="0">
                <a:solidFill>
                  <a:schemeClr val="tx1"/>
                </a:solidFill>
              </a:rPr>
              <a:t>Accuracies &amp; Losses</a:t>
            </a:r>
          </a:p>
          <a:p>
            <a:r>
              <a:rPr lang="en-US" sz="2400" b="1" dirty="0">
                <a:solidFill>
                  <a:schemeClr val="tx1"/>
                </a:solidFill>
              </a:rPr>
              <a:t>Conclusions</a:t>
            </a:r>
          </a:p>
        </p:txBody>
      </p:sp>
    </p:spTree>
    <p:extLst>
      <p:ext uri="{BB962C8B-B14F-4D97-AF65-F5344CB8AC3E}">
        <p14:creationId xmlns:p14="http://schemas.microsoft.com/office/powerpoint/2010/main" val="3220235682"/>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blackboard with white text&#10;&#10;Description automatically generated">
            <a:extLst>
              <a:ext uri="{FF2B5EF4-FFF2-40B4-BE49-F238E27FC236}">
                <a16:creationId xmlns:a16="http://schemas.microsoft.com/office/drawing/2014/main" id="{4D94196E-EF46-3734-3057-98A08641155A}"/>
              </a:ext>
            </a:extLst>
          </p:cNvPr>
          <p:cNvPicPr>
            <a:picLocks noChangeAspect="1"/>
          </p:cNvPicPr>
          <p:nvPr/>
        </p:nvPicPr>
        <p:blipFill>
          <a:blip r:embed="rId2">
            <a:alphaModFix amt="50000"/>
            <a:extLst>
              <a:ext uri="{837473B0-CC2E-450A-ABE3-18F120FF3D39}">
                <a1611:picAttrSrcUrl xmlns:a1611="http://schemas.microsoft.com/office/drawing/2016/11/main" r:id="rId3"/>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1990C47-A6CD-3566-ECC8-D178E87296C6}"/>
              </a:ext>
            </a:extLst>
          </p:cNvPr>
          <p:cNvSpPr>
            <a:spLocks noGrp="1"/>
          </p:cNvSpPr>
          <p:nvPr>
            <p:ph type="title"/>
          </p:nvPr>
        </p:nvSpPr>
        <p:spPr/>
        <p:txBody>
          <a:bodyPr>
            <a:normAutofit/>
          </a:bodyPr>
          <a:lstStyle/>
          <a:p>
            <a:r>
              <a:rPr lang="en-US" sz="4800" b="1" dirty="0"/>
              <a:t>PROBLEM STATEMENT</a:t>
            </a:r>
            <a:endParaRPr lang="en-IN" b="1" dirty="0"/>
          </a:p>
        </p:txBody>
      </p:sp>
      <p:sp>
        <p:nvSpPr>
          <p:cNvPr id="3" name="Content Placeholder 2">
            <a:extLst>
              <a:ext uri="{FF2B5EF4-FFF2-40B4-BE49-F238E27FC236}">
                <a16:creationId xmlns:a16="http://schemas.microsoft.com/office/drawing/2014/main" id="{D38F47E0-6DA4-F42F-0D59-E43E53DD9D11}"/>
              </a:ext>
            </a:extLst>
          </p:cNvPr>
          <p:cNvSpPr>
            <a:spLocks noGrp="1"/>
          </p:cNvSpPr>
          <p:nvPr>
            <p:ph idx="1"/>
          </p:nvPr>
        </p:nvSpPr>
        <p:spPr/>
        <p:txBody>
          <a:bodyPr>
            <a:normAutofit/>
          </a:bodyPr>
          <a:lstStyle/>
          <a:p>
            <a:pPr marL="36900" indent="0" algn="ctr">
              <a:lnSpc>
                <a:spcPct val="200000"/>
              </a:lnSpc>
              <a:buNone/>
            </a:pPr>
            <a:r>
              <a:rPr lang="en-IN" sz="2800" b="1" dirty="0">
                <a:solidFill>
                  <a:schemeClr val="tx1"/>
                </a:solidFill>
              </a:rPr>
              <a:t>“</a:t>
            </a:r>
            <a:r>
              <a:rPr lang="en-US" sz="2800" b="1" dirty="0">
                <a:solidFill>
                  <a:schemeClr val="tx1"/>
                </a:solidFill>
              </a:rPr>
              <a:t>Develop a movie recommendation system that provides personalized movie recommendations based on user preferences, leveraging the content of movies such as genres, keywords, cast, and crew, using natural language processing and machine learning techniques.</a:t>
            </a:r>
            <a:r>
              <a:rPr lang="en-IN" sz="2800" b="1" dirty="0">
                <a:solidFill>
                  <a:schemeClr val="tx1"/>
                </a:solidFill>
              </a:rPr>
              <a:t>”</a:t>
            </a:r>
          </a:p>
        </p:txBody>
      </p:sp>
    </p:spTree>
    <p:extLst>
      <p:ext uri="{BB962C8B-B14F-4D97-AF65-F5344CB8AC3E}">
        <p14:creationId xmlns:p14="http://schemas.microsoft.com/office/powerpoint/2010/main" val="504148687"/>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9C51590-ECF8-BFEE-B431-F30ADE47BD84}"/>
              </a:ext>
            </a:extLst>
          </p:cNvPr>
          <p:cNvPicPr>
            <a:picLocks noChangeAspect="1"/>
          </p:cNvPicPr>
          <p:nvPr/>
        </p:nvPicPr>
        <p:blipFill>
          <a:blip r:embed="rId2">
            <a:alphaModFix amt="35000"/>
            <a:extLst>
              <a:ext uri="{837473B0-CC2E-450A-ABE3-18F120FF3D39}">
                <a1611:picAttrSrcUrl xmlns:a1611="http://schemas.microsoft.com/office/drawing/2016/11/main" r:id="rId3"/>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828F3CE-C3C2-C28C-9A24-F9DA4F2ACEF5}"/>
              </a:ext>
            </a:extLst>
          </p:cNvPr>
          <p:cNvSpPr>
            <a:spLocks noGrp="1"/>
          </p:cNvSpPr>
          <p:nvPr>
            <p:ph type="title"/>
          </p:nvPr>
        </p:nvSpPr>
        <p:spPr/>
        <p:txBody>
          <a:bodyPr/>
          <a:lstStyle/>
          <a:p>
            <a:r>
              <a:rPr lang="en-IN" b="1" dirty="0"/>
              <a:t>MOTIVATION</a:t>
            </a:r>
          </a:p>
        </p:txBody>
      </p:sp>
      <p:sp>
        <p:nvSpPr>
          <p:cNvPr id="3" name="Content Placeholder 2">
            <a:extLst>
              <a:ext uri="{FF2B5EF4-FFF2-40B4-BE49-F238E27FC236}">
                <a16:creationId xmlns:a16="http://schemas.microsoft.com/office/drawing/2014/main" id="{AC531628-280D-A990-7700-4CF870A65C10}"/>
              </a:ext>
            </a:extLst>
          </p:cNvPr>
          <p:cNvSpPr>
            <a:spLocks noGrp="1"/>
          </p:cNvSpPr>
          <p:nvPr>
            <p:ph idx="1"/>
          </p:nvPr>
        </p:nvSpPr>
        <p:spPr/>
        <p:txBody>
          <a:bodyPr>
            <a:normAutofit/>
          </a:bodyPr>
          <a:lstStyle/>
          <a:p>
            <a:r>
              <a:rPr lang="en-US" sz="2800" b="1" dirty="0">
                <a:solidFill>
                  <a:schemeClr val="tx1"/>
                </a:solidFill>
              </a:rPr>
              <a:t>The entertainment industry relies heavily on user engagement, and recommendations can enhance user experience and retention.</a:t>
            </a:r>
          </a:p>
          <a:p>
            <a:r>
              <a:rPr lang="en-US" sz="2800" b="1" dirty="0">
                <a:solidFill>
                  <a:schemeClr val="tx1"/>
                </a:solidFill>
              </a:rPr>
              <a:t>Personalized recommendations can help users discover new movies tailored to their preferences.</a:t>
            </a:r>
          </a:p>
          <a:p>
            <a:r>
              <a:rPr lang="en-US" sz="2800" b="1" dirty="0">
                <a:solidFill>
                  <a:schemeClr val="tx1"/>
                </a:solidFill>
              </a:rPr>
              <a:t>Building recommendation systems is a popular and practical application of machine learning.</a:t>
            </a:r>
            <a:endParaRPr lang="en-IN" sz="2800" b="1" dirty="0">
              <a:solidFill>
                <a:schemeClr val="tx1"/>
              </a:solidFill>
            </a:endParaRPr>
          </a:p>
        </p:txBody>
      </p:sp>
    </p:spTree>
    <p:extLst>
      <p:ext uri="{BB962C8B-B14F-4D97-AF65-F5344CB8AC3E}">
        <p14:creationId xmlns:p14="http://schemas.microsoft.com/office/powerpoint/2010/main" val="514694227"/>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oup of logos of different brands&#10;&#10;Description automatically generated">
            <a:extLst>
              <a:ext uri="{FF2B5EF4-FFF2-40B4-BE49-F238E27FC236}">
                <a16:creationId xmlns:a16="http://schemas.microsoft.com/office/drawing/2014/main" id="{49781886-8244-DD3E-6459-3FCD0E015095}"/>
              </a:ext>
            </a:extLst>
          </p:cNvPr>
          <p:cNvPicPr>
            <a:picLocks noChangeAspect="1"/>
          </p:cNvPicPr>
          <p:nvPr/>
        </p:nvPicPr>
        <p:blipFill>
          <a:blip r:embed="rId2">
            <a:alphaModFix amt="35000"/>
            <a:extLst>
              <a:ext uri="{837473B0-CC2E-450A-ABE3-18F120FF3D39}">
                <a1611:picAttrSrcUrl xmlns:a1611="http://schemas.microsoft.com/office/drawing/2016/11/main" r:id="rId3"/>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D61A284D-AA8A-143D-6FFF-B87F759549AE}"/>
              </a:ext>
            </a:extLst>
          </p:cNvPr>
          <p:cNvSpPr>
            <a:spLocks noGrp="1"/>
          </p:cNvSpPr>
          <p:nvPr>
            <p:ph type="title"/>
          </p:nvPr>
        </p:nvSpPr>
        <p:spPr/>
        <p:txBody>
          <a:bodyPr/>
          <a:lstStyle/>
          <a:p>
            <a:r>
              <a:rPr lang="en-IN" b="1" dirty="0"/>
              <a:t>POSSIBLE APPLICATIONS</a:t>
            </a:r>
          </a:p>
        </p:txBody>
      </p:sp>
      <p:sp>
        <p:nvSpPr>
          <p:cNvPr id="3" name="Content Placeholder 2">
            <a:extLst>
              <a:ext uri="{FF2B5EF4-FFF2-40B4-BE49-F238E27FC236}">
                <a16:creationId xmlns:a16="http://schemas.microsoft.com/office/drawing/2014/main" id="{FBE5E263-6299-1716-CA33-342F5828B3DB}"/>
              </a:ext>
            </a:extLst>
          </p:cNvPr>
          <p:cNvSpPr>
            <a:spLocks noGrp="1"/>
          </p:cNvSpPr>
          <p:nvPr>
            <p:ph idx="1"/>
          </p:nvPr>
        </p:nvSpPr>
        <p:spPr/>
        <p:txBody>
          <a:bodyPr>
            <a:noAutofit/>
          </a:bodyPr>
          <a:lstStyle/>
          <a:p>
            <a:r>
              <a:rPr lang="en-US" sz="2800" b="1" dirty="0">
                <a:solidFill>
                  <a:schemeClr val="tx1"/>
                </a:solidFill>
              </a:rPr>
              <a:t>Streaming Services: Enhance user experience on platforms like Netflix, Hulu, or Amazon Prime.</a:t>
            </a:r>
          </a:p>
          <a:p>
            <a:r>
              <a:rPr lang="en-US" sz="2800" b="1" dirty="0">
                <a:solidFill>
                  <a:schemeClr val="tx1"/>
                </a:solidFill>
              </a:rPr>
              <a:t>E-commerce: Provide recommendations for products or services based on user behavior.</a:t>
            </a:r>
          </a:p>
          <a:p>
            <a:r>
              <a:rPr lang="en-US" sz="2800" b="1" dirty="0">
                <a:solidFill>
                  <a:schemeClr val="tx1"/>
                </a:solidFill>
              </a:rPr>
              <a:t>Music Streaming: Recommend songs or artists based on listening history.</a:t>
            </a:r>
          </a:p>
          <a:p>
            <a:r>
              <a:rPr lang="en-US" sz="2800" b="1" dirty="0">
                <a:solidFill>
                  <a:schemeClr val="tx1"/>
                </a:solidFill>
              </a:rPr>
              <a:t>News: Suggest relevant articles or news topics to readers.</a:t>
            </a:r>
            <a:endParaRPr lang="en-IN" sz="2800" b="1" dirty="0">
              <a:solidFill>
                <a:schemeClr val="tx1"/>
              </a:solidFill>
            </a:endParaRPr>
          </a:p>
        </p:txBody>
      </p:sp>
    </p:spTree>
    <p:extLst>
      <p:ext uri="{BB962C8B-B14F-4D97-AF65-F5344CB8AC3E}">
        <p14:creationId xmlns:p14="http://schemas.microsoft.com/office/powerpoint/2010/main" val="223112268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hand touching a screen&#10;&#10;Description automatically generated">
            <a:extLst>
              <a:ext uri="{FF2B5EF4-FFF2-40B4-BE49-F238E27FC236}">
                <a16:creationId xmlns:a16="http://schemas.microsoft.com/office/drawing/2014/main" id="{2E68CC65-4015-5B18-B232-094D07D55B1B}"/>
              </a:ext>
            </a:extLst>
          </p:cNvPr>
          <p:cNvPicPr>
            <a:picLocks noChangeAspect="1"/>
          </p:cNvPicPr>
          <p:nvPr/>
        </p:nvPicPr>
        <p:blipFill>
          <a:blip r:embed="rId2">
            <a:alphaModFix amt="35000"/>
            <a:extLst>
              <a:ext uri="{837473B0-CC2E-450A-ABE3-18F120FF3D39}">
                <a1611:picAttrSrcUrl xmlns:a1611="http://schemas.microsoft.com/office/drawing/2016/11/main" r:id="rId3"/>
              </a:ext>
            </a:extLst>
          </a:blip>
          <a:stretch>
            <a:fillRect/>
          </a:stretch>
        </p:blipFill>
        <p:spPr>
          <a:xfrm>
            <a:off x="5224" y="0"/>
            <a:ext cx="12186776" cy="6858000"/>
          </a:xfrm>
          <a:prstGeom prst="rect">
            <a:avLst/>
          </a:prstGeom>
        </p:spPr>
      </p:pic>
      <p:sp>
        <p:nvSpPr>
          <p:cNvPr id="2" name="Title 1">
            <a:extLst>
              <a:ext uri="{FF2B5EF4-FFF2-40B4-BE49-F238E27FC236}">
                <a16:creationId xmlns:a16="http://schemas.microsoft.com/office/drawing/2014/main" id="{3AE2D633-94E1-0A0A-4441-D7E890DCE39B}"/>
              </a:ext>
            </a:extLst>
          </p:cNvPr>
          <p:cNvSpPr>
            <a:spLocks noGrp="1"/>
          </p:cNvSpPr>
          <p:nvPr>
            <p:ph type="title"/>
          </p:nvPr>
        </p:nvSpPr>
        <p:spPr/>
        <p:txBody>
          <a:bodyPr/>
          <a:lstStyle/>
          <a:p>
            <a:r>
              <a:rPr lang="en-IN" b="1" dirty="0"/>
              <a:t>MODEL</a:t>
            </a:r>
          </a:p>
        </p:txBody>
      </p:sp>
      <p:sp>
        <p:nvSpPr>
          <p:cNvPr id="3" name="Content Placeholder 2">
            <a:extLst>
              <a:ext uri="{FF2B5EF4-FFF2-40B4-BE49-F238E27FC236}">
                <a16:creationId xmlns:a16="http://schemas.microsoft.com/office/drawing/2014/main" id="{772343BA-CF8D-C71D-0659-9ECF710E9874}"/>
              </a:ext>
            </a:extLst>
          </p:cNvPr>
          <p:cNvSpPr>
            <a:spLocks noGrp="1"/>
          </p:cNvSpPr>
          <p:nvPr>
            <p:ph idx="1"/>
          </p:nvPr>
        </p:nvSpPr>
        <p:spPr/>
        <p:txBody>
          <a:bodyPr>
            <a:normAutofit/>
          </a:bodyPr>
          <a:lstStyle/>
          <a:p>
            <a:pPr marL="36900" indent="0" algn="ctr">
              <a:lnSpc>
                <a:spcPct val="250000"/>
              </a:lnSpc>
              <a:buNone/>
            </a:pPr>
            <a:r>
              <a:rPr lang="en-US" sz="2800" b="1" dirty="0">
                <a:solidFill>
                  <a:schemeClr val="tx1"/>
                </a:solidFill>
              </a:rPr>
              <a:t>“The recommendation system employs a content-based filtering approach, which uses natural language processing (NLP) and cosine similarity to compare the content of movies.”</a:t>
            </a:r>
          </a:p>
        </p:txBody>
      </p:sp>
    </p:spTree>
    <p:extLst>
      <p:ext uri="{BB962C8B-B14F-4D97-AF65-F5344CB8AC3E}">
        <p14:creationId xmlns:p14="http://schemas.microsoft.com/office/powerpoint/2010/main" val="301744306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hand touching a screen&#10;&#10;Description automatically generated">
            <a:extLst>
              <a:ext uri="{FF2B5EF4-FFF2-40B4-BE49-F238E27FC236}">
                <a16:creationId xmlns:a16="http://schemas.microsoft.com/office/drawing/2014/main" id="{2E68CC65-4015-5B18-B232-094D07D55B1B}"/>
              </a:ext>
            </a:extLst>
          </p:cNvPr>
          <p:cNvPicPr>
            <a:picLocks noChangeAspect="1"/>
          </p:cNvPicPr>
          <p:nvPr/>
        </p:nvPicPr>
        <p:blipFill>
          <a:blip r:embed="rId2">
            <a:alphaModFix amt="35000"/>
            <a:extLst>
              <a:ext uri="{837473B0-CC2E-450A-ABE3-18F120FF3D39}">
                <a1611:picAttrSrcUrl xmlns:a1611="http://schemas.microsoft.com/office/drawing/2016/11/main" r:id="rId3"/>
              </a:ext>
            </a:extLst>
          </a:blip>
          <a:stretch>
            <a:fillRect/>
          </a:stretch>
        </p:blipFill>
        <p:spPr>
          <a:xfrm>
            <a:off x="5224" y="0"/>
            <a:ext cx="12186776" cy="6858000"/>
          </a:xfrm>
          <a:prstGeom prst="rect">
            <a:avLst/>
          </a:prstGeom>
        </p:spPr>
      </p:pic>
      <p:sp>
        <p:nvSpPr>
          <p:cNvPr id="2" name="Title 1">
            <a:extLst>
              <a:ext uri="{FF2B5EF4-FFF2-40B4-BE49-F238E27FC236}">
                <a16:creationId xmlns:a16="http://schemas.microsoft.com/office/drawing/2014/main" id="{3AE2D633-94E1-0A0A-4441-D7E890DCE39B}"/>
              </a:ext>
            </a:extLst>
          </p:cNvPr>
          <p:cNvSpPr>
            <a:spLocks noGrp="1"/>
          </p:cNvSpPr>
          <p:nvPr>
            <p:ph type="title"/>
          </p:nvPr>
        </p:nvSpPr>
        <p:spPr>
          <a:xfrm>
            <a:off x="919119" y="0"/>
            <a:ext cx="10353762" cy="727494"/>
          </a:xfrm>
        </p:spPr>
        <p:txBody>
          <a:bodyPr/>
          <a:lstStyle/>
          <a:p>
            <a:r>
              <a:rPr lang="en-IN" b="1" dirty="0"/>
              <a:t>MODEL</a:t>
            </a:r>
          </a:p>
        </p:txBody>
      </p:sp>
      <p:sp>
        <p:nvSpPr>
          <p:cNvPr id="7" name="TextBox 6">
            <a:extLst>
              <a:ext uri="{FF2B5EF4-FFF2-40B4-BE49-F238E27FC236}">
                <a16:creationId xmlns:a16="http://schemas.microsoft.com/office/drawing/2014/main" id="{F5A437D7-F9BB-BB23-B611-1CAF1251E722}"/>
              </a:ext>
            </a:extLst>
          </p:cNvPr>
          <p:cNvSpPr txBox="1"/>
          <p:nvPr/>
        </p:nvSpPr>
        <p:spPr>
          <a:xfrm>
            <a:off x="-1" y="629728"/>
            <a:ext cx="12186776" cy="6063198"/>
          </a:xfrm>
          <a:prstGeom prst="rect">
            <a:avLst/>
          </a:prstGeom>
          <a:noFill/>
        </p:spPr>
        <p:txBody>
          <a:bodyPr wrap="square" rtlCol="0">
            <a:spAutoFit/>
          </a:bodyPr>
          <a:lstStyle/>
          <a:p>
            <a:pPr marL="379800" indent="-342900">
              <a:spcBef>
                <a:spcPts val="600"/>
              </a:spcBef>
              <a:spcAft>
                <a:spcPts val="600"/>
              </a:spcAft>
              <a:buFont typeface="Wingdings" panose="05000000000000000000" pitchFamily="2" charset="2"/>
              <a:buChar char="Ø"/>
            </a:pPr>
            <a:r>
              <a:rPr lang="en-US" sz="2400" b="1" dirty="0">
                <a:solidFill>
                  <a:schemeClr val="tx1"/>
                </a:solidFill>
              </a:rPr>
              <a:t>DATA PREPROCESSING:</a:t>
            </a:r>
          </a:p>
          <a:p>
            <a:pPr marL="379800" indent="-342900">
              <a:spcBef>
                <a:spcPts val="600"/>
              </a:spcBef>
              <a:spcAft>
                <a:spcPts val="600"/>
              </a:spcAft>
              <a:buFont typeface="Arial" panose="020B0604020202020204" pitchFamily="34" charset="0"/>
              <a:buChar char="•"/>
            </a:pPr>
            <a:r>
              <a:rPr lang="en-US" sz="2400" b="1" dirty="0">
                <a:solidFill>
                  <a:schemeClr val="tx1"/>
                </a:solidFill>
              </a:rPr>
              <a:t>Extracted and processed information from 'movies' and 'credits' datasets.</a:t>
            </a:r>
          </a:p>
          <a:p>
            <a:pPr marL="379800" indent="-342900">
              <a:spcBef>
                <a:spcPts val="600"/>
              </a:spcBef>
              <a:spcAft>
                <a:spcPts val="600"/>
              </a:spcAft>
              <a:buFont typeface="Arial" panose="020B0604020202020204" pitchFamily="34" charset="0"/>
              <a:buChar char="•"/>
            </a:pPr>
            <a:r>
              <a:rPr lang="en-US" sz="2400" b="1" dirty="0">
                <a:solidFill>
                  <a:schemeClr val="tx1"/>
                </a:solidFill>
              </a:rPr>
              <a:t>Cleaned and transformed text data, removed missing values, and applied stemming.</a:t>
            </a:r>
          </a:p>
          <a:p>
            <a:pPr marL="379800" indent="-342900">
              <a:spcBef>
                <a:spcPts val="600"/>
              </a:spcBef>
              <a:spcAft>
                <a:spcPts val="600"/>
              </a:spcAft>
              <a:buFont typeface="Wingdings" panose="05000000000000000000" pitchFamily="2" charset="2"/>
              <a:buChar char="Ø"/>
            </a:pPr>
            <a:r>
              <a:rPr lang="en-US" sz="2400" b="1" dirty="0">
                <a:solidFill>
                  <a:schemeClr val="tx1"/>
                </a:solidFill>
              </a:rPr>
              <a:t>FEATURE EXTRACTION:</a:t>
            </a:r>
          </a:p>
          <a:p>
            <a:pPr marL="379800" indent="-342900">
              <a:spcBef>
                <a:spcPts val="600"/>
              </a:spcBef>
              <a:spcAft>
                <a:spcPts val="600"/>
              </a:spcAft>
              <a:buFont typeface="Arial" panose="020B0604020202020204" pitchFamily="34" charset="0"/>
              <a:buChar char="•"/>
            </a:pPr>
            <a:r>
              <a:rPr lang="en-US" sz="2400" b="1" dirty="0">
                <a:solidFill>
                  <a:schemeClr val="tx1"/>
                </a:solidFill>
              </a:rPr>
              <a:t>Utilized </a:t>
            </a:r>
            <a:r>
              <a:rPr lang="en-US" sz="2400" b="1" dirty="0" err="1">
                <a:solidFill>
                  <a:schemeClr val="tx1"/>
                </a:solidFill>
              </a:rPr>
              <a:t>CountVectorizer</a:t>
            </a:r>
            <a:r>
              <a:rPr lang="en-US" sz="2400" b="1" dirty="0">
                <a:solidFill>
                  <a:schemeClr val="tx1"/>
                </a:solidFill>
              </a:rPr>
              <a:t> to convert text data into a document-term matrix (DTM).</a:t>
            </a:r>
          </a:p>
          <a:p>
            <a:pPr marL="379800" indent="-342900">
              <a:spcBef>
                <a:spcPts val="600"/>
              </a:spcBef>
              <a:spcAft>
                <a:spcPts val="600"/>
              </a:spcAft>
              <a:buFont typeface="Arial" panose="020B0604020202020204" pitchFamily="34" charset="0"/>
              <a:buChar char="•"/>
            </a:pPr>
            <a:r>
              <a:rPr lang="en-US" sz="2400" b="1" dirty="0">
                <a:solidFill>
                  <a:schemeClr val="tx1"/>
                </a:solidFill>
              </a:rPr>
              <a:t>Captured keywords and content from movie descriptions, genres, cast, crew, and keywords.</a:t>
            </a:r>
          </a:p>
          <a:p>
            <a:pPr marL="379800" indent="-342900">
              <a:spcBef>
                <a:spcPts val="600"/>
              </a:spcBef>
              <a:spcAft>
                <a:spcPts val="600"/>
              </a:spcAft>
              <a:buFont typeface="Wingdings" panose="05000000000000000000" pitchFamily="2" charset="2"/>
              <a:buChar char="Ø"/>
            </a:pPr>
            <a:r>
              <a:rPr lang="en-US" sz="2400" b="1" dirty="0">
                <a:solidFill>
                  <a:schemeClr val="tx1"/>
                </a:solidFill>
              </a:rPr>
              <a:t>SIMILARITY CALCULATION:</a:t>
            </a:r>
          </a:p>
          <a:p>
            <a:pPr marL="379800" indent="-342900">
              <a:spcBef>
                <a:spcPts val="600"/>
              </a:spcBef>
              <a:spcAft>
                <a:spcPts val="600"/>
              </a:spcAft>
              <a:buFont typeface="Arial" panose="020B0604020202020204" pitchFamily="34" charset="0"/>
              <a:buChar char="•"/>
            </a:pPr>
            <a:r>
              <a:rPr lang="en-US" sz="2400" b="1" dirty="0">
                <a:solidFill>
                  <a:schemeClr val="tx1"/>
                </a:solidFill>
              </a:rPr>
              <a:t>Calculated cosine similarity between movie vectors in the DTM.</a:t>
            </a:r>
          </a:p>
          <a:p>
            <a:pPr marL="379800" indent="-342900">
              <a:spcBef>
                <a:spcPts val="600"/>
              </a:spcBef>
              <a:spcAft>
                <a:spcPts val="600"/>
              </a:spcAft>
              <a:buFont typeface="Arial" panose="020B0604020202020204" pitchFamily="34" charset="0"/>
              <a:buChar char="•"/>
            </a:pPr>
            <a:r>
              <a:rPr lang="en-US" sz="2400" b="1" dirty="0">
                <a:solidFill>
                  <a:schemeClr val="tx1"/>
                </a:solidFill>
              </a:rPr>
              <a:t>Measured the similarity between movies based on their content.</a:t>
            </a:r>
          </a:p>
          <a:p>
            <a:pPr marL="379800" indent="-342900">
              <a:spcBef>
                <a:spcPts val="600"/>
              </a:spcBef>
              <a:spcAft>
                <a:spcPts val="600"/>
              </a:spcAft>
              <a:buFont typeface="Wingdings" panose="05000000000000000000" pitchFamily="2" charset="2"/>
              <a:buChar char="Ø"/>
            </a:pPr>
            <a:r>
              <a:rPr lang="en-US" sz="2400" b="1" dirty="0">
                <a:solidFill>
                  <a:schemeClr val="tx1"/>
                </a:solidFill>
              </a:rPr>
              <a:t>RECOMMENDATION:</a:t>
            </a:r>
          </a:p>
          <a:p>
            <a:pPr marL="379800" indent="-342900">
              <a:spcBef>
                <a:spcPts val="600"/>
              </a:spcBef>
              <a:spcAft>
                <a:spcPts val="600"/>
              </a:spcAft>
              <a:buFont typeface="Arial" panose="020B0604020202020204" pitchFamily="34" charset="0"/>
              <a:buChar char="•"/>
            </a:pPr>
            <a:r>
              <a:rPr lang="en-US" sz="2400" b="1" dirty="0">
                <a:solidFill>
                  <a:schemeClr val="tx1"/>
                </a:solidFill>
              </a:rPr>
              <a:t>Provided movie recommendations by identifying movies with the highest cosine similarity to the user's selected movie.</a:t>
            </a:r>
            <a:endParaRPr lang="en-IN" sz="2400" dirty="0"/>
          </a:p>
        </p:txBody>
      </p:sp>
    </p:spTree>
    <p:extLst>
      <p:ext uri="{BB962C8B-B14F-4D97-AF65-F5344CB8AC3E}">
        <p14:creationId xmlns:p14="http://schemas.microsoft.com/office/powerpoint/2010/main" val="1724106289"/>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chalkboard with text on it next to a book and glasses&#10;&#10;Description automatically generated">
            <a:extLst>
              <a:ext uri="{FF2B5EF4-FFF2-40B4-BE49-F238E27FC236}">
                <a16:creationId xmlns:a16="http://schemas.microsoft.com/office/drawing/2014/main" id="{01035920-3CEE-9CA5-5C1F-942F5C83540C}"/>
              </a:ext>
            </a:extLst>
          </p:cNvPr>
          <p:cNvPicPr>
            <a:picLocks noChangeAspect="1"/>
          </p:cNvPicPr>
          <p:nvPr/>
        </p:nvPicPr>
        <p:blipFill rotWithShape="1">
          <a:blip r:embed="rId2">
            <a:alphaModFix amt="25000"/>
            <a:extLst>
              <a:ext uri="{837473B0-CC2E-450A-ABE3-18F120FF3D39}">
                <a1611:picAttrSrcUrl xmlns:a1611="http://schemas.microsoft.com/office/drawing/2016/11/main" r:id="rId3"/>
              </a:ext>
            </a:extLst>
          </a:blip>
          <a:srcRect b="14449"/>
          <a:stretch/>
        </p:blipFill>
        <p:spPr>
          <a:xfrm>
            <a:off x="20" y="10"/>
            <a:ext cx="12191980" cy="6857990"/>
          </a:xfrm>
          <a:prstGeom prst="rect">
            <a:avLst/>
          </a:prstGeom>
        </p:spPr>
      </p:pic>
      <p:sp>
        <p:nvSpPr>
          <p:cNvPr id="2" name="Title 1">
            <a:extLst>
              <a:ext uri="{FF2B5EF4-FFF2-40B4-BE49-F238E27FC236}">
                <a16:creationId xmlns:a16="http://schemas.microsoft.com/office/drawing/2014/main" id="{EFCB6D6A-2A54-0E42-E5FD-3449D3B196C9}"/>
              </a:ext>
            </a:extLst>
          </p:cNvPr>
          <p:cNvSpPr>
            <a:spLocks noGrp="1"/>
          </p:cNvSpPr>
          <p:nvPr>
            <p:ph type="title"/>
          </p:nvPr>
        </p:nvSpPr>
        <p:spPr>
          <a:xfrm>
            <a:off x="913795" y="609600"/>
            <a:ext cx="10353762" cy="1257300"/>
          </a:xfrm>
        </p:spPr>
        <p:txBody>
          <a:bodyPr>
            <a:normAutofit/>
          </a:bodyPr>
          <a:lstStyle/>
          <a:p>
            <a:r>
              <a:rPr lang="en-IN" b="1" dirty="0"/>
              <a:t>ACCURACIES AND LOSES</a:t>
            </a:r>
          </a:p>
        </p:txBody>
      </p:sp>
      <p:sp>
        <p:nvSpPr>
          <p:cNvPr id="3" name="Content Placeholder 2">
            <a:extLst>
              <a:ext uri="{FF2B5EF4-FFF2-40B4-BE49-F238E27FC236}">
                <a16:creationId xmlns:a16="http://schemas.microsoft.com/office/drawing/2014/main" id="{7F1B6C45-AEDE-678B-8580-1E758ED64802}"/>
              </a:ext>
            </a:extLst>
          </p:cNvPr>
          <p:cNvSpPr>
            <a:spLocks noGrp="1"/>
          </p:cNvSpPr>
          <p:nvPr>
            <p:ph idx="1"/>
          </p:nvPr>
        </p:nvSpPr>
        <p:spPr>
          <a:xfrm>
            <a:off x="913795" y="2076450"/>
            <a:ext cx="10353762" cy="3714749"/>
          </a:xfrm>
        </p:spPr>
        <p:txBody>
          <a:bodyPr anchor="ctr">
            <a:normAutofit/>
          </a:bodyPr>
          <a:lstStyle/>
          <a:p>
            <a:pPr marL="36900" indent="0" algn="ctr">
              <a:lnSpc>
                <a:spcPct val="200000"/>
              </a:lnSpc>
              <a:buNone/>
            </a:pPr>
            <a:r>
              <a:rPr lang="en-IN" sz="2800" b="1" dirty="0">
                <a:solidFill>
                  <a:schemeClr val="tx1"/>
                </a:solidFill>
              </a:rPr>
              <a:t>“</a:t>
            </a:r>
            <a:r>
              <a:rPr lang="en-US" sz="2800" b="1" dirty="0">
                <a:solidFill>
                  <a:schemeClr val="tx1"/>
                </a:solidFill>
              </a:rPr>
              <a:t>The content-based filtering approach doesn't have traditional accuracy or loss metrics, as it doesn't involve training or validation. It relies on cosine similarity scores to find similar movies, where a higher score indicates a stronger recommendation.</a:t>
            </a:r>
            <a:r>
              <a:rPr lang="en-IN" sz="2800" b="1" dirty="0">
                <a:solidFill>
                  <a:schemeClr val="tx1"/>
                </a:solidFill>
              </a:rPr>
              <a:t>”</a:t>
            </a:r>
          </a:p>
        </p:txBody>
      </p:sp>
      <p:sp>
        <p:nvSpPr>
          <p:cNvPr id="6" name="TextBox 5">
            <a:extLst>
              <a:ext uri="{FF2B5EF4-FFF2-40B4-BE49-F238E27FC236}">
                <a16:creationId xmlns:a16="http://schemas.microsoft.com/office/drawing/2014/main" id="{5A3A9937-60DD-5EB8-9526-332C8184AEE5}"/>
              </a:ext>
            </a:extLst>
          </p:cNvPr>
          <p:cNvSpPr txBox="1"/>
          <p:nvPr/>
        </p:nvSpPr>
        <p:spPr>
          <a:xfrm>
            <a:off x="12007270" y="6657945"/>
            <a:ext cx="184730" cy="200055"/>
          </a:xfrm>
          <a:prstGeom prst="rect">
            <a:avLst/>
          </a:prstGeom>
          <a:solidFill>
            <a:srgbClr val="000000"/>
          </a:solidFill>
        </p:spPr>
        <p:txBody>
          <a:bodyPr wrap="none" rtlCol="0">
            <a:spAutoFit/>
          </a:bodyPr>
          <a:lstStyle/>
          <a:p>
            <a:pPr algn="r">
              <a:spcAft>
                <a:spcPts val="600"/>
              </a:spcAft>
            </a:pPr>
            <a:endParaRPr lang="en-IN" sz="700" dirty="0">
              <a:solidFill>
                <a:srgbClr val="FFFFFF"/>
              </a:solidFill>
            </a:endParaRPr>
          </a:p>
        </p:txBody>
      </p:sp>
    </p:spTree>
    <p:extLst>
      <p:ext uri="{BB962C8B-B14F-4D97-AF65-F5344CB8AC3E}">
        <p14:creationId xmlns:p14="http://schemas.microsoft.com/office/powerpoint/2010/main" val="2383525356"/>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A black and gold text&#10;&#10;Description automatically generated">
            <a:extLst>
              <a:ext uri="{FF2B5EF4-FFF2-40B4-BE49-F238E27FC236}">
                <a16:creationId xmlns:a16="http://schemas.microsoft.com/office/drawing/2014/main" id="{B4E7BE11-03B2-DAF1-2877-0D29098DA722}"/>
              </a:ext>
            </a:extLst>
          </p:cNvPr>
          <p:cNvPicPr>
            <a:picLocks noChangeAspect="1"/>
          </p:cNvPicPr>
          <p:nvPr/>
        </p:nvPicPr>
        <p:blipFill rotWithShape="1">
          <a:blip r:embed="rId2">
            <a:alphaModFix amt="35000"/>
            <a:extLst>
              <a:ext uri="{837473B0-CC2E-450A-ABE3-18F120FF3D39}">
                <a1611:picAttrSrcUrl xmlns:a1611="http://schemas.microsoft.com/office/drawing/2016/11/main" r:id="rId3"/>
              </a:ext>
            </a:extLst>
          </a:blip>
          <a:srcRect l="3571" r="7541"/>
          <a:stretch/>
        </p:blipFill>
        <p:spPr>
          <a:xfrm>
            <a:off x="20" y="10"/>
            <a:ext cx="12191980" cy="6857990"/>
          </a:xfrm>
          <a:prstGeom prst="rect">
            <a:avLst/>
          </a:prstGeom>
        </p:spPr>
      </p:pic>
      <p:sp>
        <p:nvSpPr>
          <p:cNvPr id="2" name="Title 1">
            <a:extLst>
              <a:ext uri="{FF2B5EF4-FFF2-40B4-BE49-F238E27FC236}">
                <a16:creationId xmlns:a16="http://schemas.microsoft.com/office/drawing/2014/main" id="{68DDC00A-CFA7-CB09-156C-9F1A3CCB5CEC}"/>
              </a:ext>
            </a:extLst>
          </p:cNvPr>
          <p:cNvSpPr>
            <a:spLocks noGrp="1"/>
          </p:cNvSpPr>
          <p:nvPr>
            <p:ph type="title"/>
          </p:nvPr>
        </p:nvSpPr>
        <p:spPr>
          <a:xfrm>
            <a:off x="913795" y="609600"/>
            <a:ext cx="10353762" cy="1257300"/>
          </a:xfrm>
        </p:spPr>
        <p:txBody>
          <a:bodyPr>
            <a:normAutofit/>
          </a:bodyPr>
          <a:lstStyle/>
          <a:p>
            <a:r>
              <a:rPr lang="en-IN" b="1" dirty="0"/>
              <a:t>CONCLUSIONS</a:t>
            </a:r>
          </a:p>
        </p:txBody>
      </p:sp>
      <p:sp>
        <p:nvSpPr>
          <p:cNvPr id="3" name="Content Placeholder 2">
            <a:extLst>
              <a:ext uri="{FF2B5EF4-FFF2-40B4-BE49-F238E27FC236}">
                <a16:creationId xmlns:a16="http://schemas.microsoft.com/office/drawing/2014/main" id="{9984C51D-D108-8A05-7C6F-50C6438E56CE}"/>
              </a:ext>
            </a:extLst>
          </p:cNvPr>
          <p:cNvSpPr>
            <a:spLocks noGrp="1"/>
          </p:cNvSpPr>
          <p:nvPr>
            <p:ph idx="1"/>
          </p:nvPr>
        </p:nvSpPr>
        <p:spPr>
          <a:xfrm>
            <a:off x="913795" y="2076450"/>
            <a:ext cx="10353762" cy="3714749"/>
          </a:xfrm>
        </p:spPr>
        <p:txBody>
          <a:bodyPr anchor="ctr">
            <a:normAutofit/>
          </a:bodyPr>
          <a:lstStyle/>
          <a:p>
            <a:r>
              <a:rPr lang="en-US" sz="2800" b="1" dirty="0">
                <a:solidFill>
                  <a:schemeClr val="tx1"/>
                </a:solidFill>
              </a:rPr>
              <a:t>The recommendation system successfully provides movie recommendations based on user preferences and movie content.</a:t>
            </a:r>
          </a:p>
          <a:p>
            <a:r>
              <a:rPr lang="en-US" sz="2800" b="1" dirty="0">
                <a:solidFill>
                  <a:schemeClr val="tx1"/>
                </a:solidFill>
              </a:rPr>
              <a:t>Personalized recommendations can enhance user engagement and satisfaction.</a:t>
            </a:r>
          </a:p>
          <a:p>
            <a:r>
              <a:rPr lang="en-US" sz="2800" b="1" dirty="0">
                <a:solidFill>
                  <a:schemeClr val="tx1"/>
                </a:solidFill>
              </a:rPr>
              <a:t>This project demonstrates the application of natural language processing and machine learning techniques in building recommendation systems for various industries.</a:t>
            </a:r>
            <a:endParaRPr lang="en-IN" sz="2800" b="1" dirty="0">
              <a:solidFill>
                <a:schemeClr val="tx1"/>
              </a:solidFill>
            </a:endParaRPr>
          </a:p>
        </p:txBody>
      </p:sp>
    </p:spTree>
    <p:extLst>
      <p:ext uri="{BB962C8B-B14F-4D97-AF65-F5344CB8AC3E}">
        <p14:creationId xmlns:p14="http://schemas.microsoft.com/office/powerpoint/2010/main" val="3387714232"/>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4B270AB-C138-415C-897E-3C24487DECF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{AF08D49C-EBCA-41DC-BF7A-AFDEF493C93E}tf55705232_win32</Template>
  <TotalTime>49</TotalTime>
  <Words>400</Words>
  <Application>Microsoft Office PowerPoint</Application>
  <PresentationFormat>Widescreen</PresentationFormat>
  <Paragraphs>47</Paragraphs>
  <Slides>10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Goudy Old Style</vt:lpstr>
      <vt:lpstr>Wingdings</vt:lpstr>
      <vt:lpstr>Wingdings 2</vt:lpstr>
      <vt:lpstr>SlateVTI</vt:lpstr>
      <vt:lpstr>ARTIFICIAL NEURAL NETWORKS PROJECT</vt:lpstr>
      <vt:lpstr>CONTENTS</vt:lpstr>
      <vt:lpstr>PROBLEM STATEMENT</vt:lpstr>
      <vt:lpstr>MOTIVATION</vt:lpstr>
      <vt:lpstr>POSSIBLE APPLICATIONS</vt:lpstr>
      <vt:lpstr>MODEL</vt:lpstr>
      <vt:lpstr>MODEL</vt:lpstr>
      <vt:lpstr>ACCURACIES AND LOSES</vt:lpstr>
      <vt:lpstr>CONCLUSIONS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NEURAL NETWORKS PROJECT</dc:title>
  <dc:creator>Msoffice</dc:creator>
  <cp:lastModifiedBy>Msoffice</cp:lastModifiedBy>
  <cp:revision>1</cp:revision>
  <dcterms:created xsi:type="dcterms:W3CDTF">2023-11-02T13:18:05Z</dcterms:created>
  <dcterms:modified xsi:type="dcterms:W3CDTF">2023-11-02T14:07:57Z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