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8FB670A-EC14-47B2-8D79-C70492BC11C2}">
  <a:tblStyle styleId="{78FB670A-EC14-47B2-8D79-C70492BC11C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68d8966e85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68d8966e85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68d8966e85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68d8966e85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68d8966e8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68d8966e8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68d8966e85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68d8966e85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68d8966e85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68d8966e85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68d8966e85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68d8966e85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68d8966e85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68d8966e85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68d8966e85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68d8966e85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68d8966e85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68d8966e85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68d8966e85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68d8966e85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68d8966e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68d8966e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68d8966e85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68d8966e85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68d8966e85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68d8966e85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68d8966e8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68d8966e8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68d8966e8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68d8966e8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68d8966e8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68d8966e8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68d8966e8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68d8966e8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68d8966e8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68d8966e8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68d8966e85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68d8966e85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68d8966e85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68d8966e8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Relationship Id="rId4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/>
        </p:nvSpPr>
        <p:spPr>
          <a:xfrm>
            <a:off x="495750" y="1611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b="1" lang="en" sz="1800">
                <a:solidFill>
                  <a:srgbClr val="25265E"/>
                </a:solidFill>
                <a:highlight>
                  <a:srgbClr val="F9FAFC"/>
                </a:highlight>
              </a:rPr>
              <a:t> Read a line of text</a:t>
            </a:r>
            <a:endParaRPr b="1" sz="1800">
              <a:solidFill>
                <a:srgbClr val="25265E"/>
              </a:solidFill>
              <a:highlight>
                <a:srgbClr val="F9FAFC"/>
              </a:highlight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582525" y="622825"/>
            <a:ext cx="8080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>
                <a:solidFill>
                  <a:srgbClr val="25265E"/>
                </a:solidFill>
                <a:highlight>
                  <a:srgbClr val="F9FAFC"/>
                </a:highlight>
              </a:rPr>
              <a:t>f</a:t>
            </a:r>
            <a:r>
              <a:rPr b="1" lang="en" sz="1700" u="sng">
                <a:solidFill>
                  <a:srgbClr val="25265E"/>
                </a:solidFill>
                <a:highlight>
                  <a:srgbClr val="F9FAFC"/>
                </a:highlight>
              </a:rPr>
              <a:t>gets() 		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char* fgets(char* str, int n, FILE* stream);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t/>
            </a:r>
            <a:endParaRPr b="1" sz="1700" u="sng">
              <a:solidFill>
                <a:srgbClr val="25265E"/>
              </a:solidFill>
              <a:highlight>
                <a:srgbClr val="F9FAFC"/>
              </a:highlight>
            </a:endParaRPr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026" y="1069225"/>
            <a:ext cx="5658700" cy="357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4125" y="1340625"/>
            <a:ext cx="4449450" cy="91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/>
        </p:nvSpPr>
        <p:spPr>
          <a:xfrm>
            <a:off x="632025" y="1685575"/>
            <a:ext cx="7981800" cy="23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70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3D4E"/>
              </a:buClr>
              <a:buSzPts val="1550"/>
              <a:buFont typeface="Georgia"/>
              <a:buChar char="●"/>
            </a:pPr>
            <a:r>
              <a:rPr b="1" lang="en" sz="1550">
                <a:solidFill>
                  <a:srgbClr val="3D3D4E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Arguments</a:t>
            </a:r>
            <a:endParaRPr b="1" sz="1550">
              <a:solidFill>
                <a:srgbClr val="3D3D4E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43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3D4E"/>
              </a:buClr>
              <a:buSzPts val="1350"/>
              <a:buFont typeface="Georgia"/>
              <a:buChar char="○"/>
            </a:pPr>
            <a:r>
              <a:rPr lang="en">
                <a:solidFill>
                  <a:srgbClr val="274E13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char* str</a:t>
            </a:r>
            <a:r>
              <a:rPr lang="en" sz="1550">
                <a:solidFill>
                  <a:srgbClr val="3D3D4E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 pointer to an initialized string in which characters are copied.</a:t>
            </a:r>
            <a:endParaRPr sz="1550">
              <a:solidFill>
                <a:srgbClr val="3D3D4E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43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3D4E"/>
              </a:buClr>
              <a:buSzPts val="1350"/>
              <a:buFont typeface="Georgia"/>
              <a:buChar char="○"/>
            </a:pPr>
            <a:r>
              <a:rPr lang="en">
                <a:solidFill>
                  <a:srgbClr val="38761D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int n</a:t>
            </a:r>
            <a:r>
              <a:rPr lang="en" sz="1550">
                <a:solidFill>
                  <a:srgbClr val="3D3D4E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 number of characters to copy.</a:t>
            </a:r>
            <a:endParaRPr sz="1550">
              <a:solidFill>
                <a:srgbClr val="3D3D4E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43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3D4E"/>
              </a:buClr>
              <a:buSzPts val="1350"/>
              <a:buFont typeface="Georgia"/>
              <a:buChar char="○"/>
            </a:pPr>
            <a:r>
              <a:rPr lang="en">
                <a:solidFill>
                  <a:srgbClr val="274E13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FILE* stream</a:t>
            </a:r>
            <a:r>
              <a:rPr lang="en" sz="1550">
                <a:solidFill>
                  <a:srgbClr val="3D3D4E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 pointer to the file stream, this can be replaced by </a:t>
            </a:r>
            <a:r>
              <a:rPr lang="en">
                <a:solidFill>
                  <a:srgbClr val="274E13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" sz="1550">
                <a:solidFill>
                  <a:srgbClr val="3D3D4E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when reading from standard input.</a:t>
            </a:r>
            <a:endParaRPr sz="1550">
              <a:solidFill>
                <a:srgbClr val="3D3D4E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3D4E"/>
              </a:buClr>
              <a:buSzPts val="1350"/>
              <a:buFont typeface="Georgia"/>
              <a:buChar char="●"/>
            </a:pPr>
            <a:r>
              <a:rPr b="1" lang="en" sz="1550">
                <a:solidFill>
                  <a:srgbClr val="3D3D4E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Return Type</a:t>
            </a:r>
            <a:r>
              <a:rPr lang="en" sz="1550">
                <a:solidFill>
                  <a:srgbClr val="3D3D4E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 On successful read, the pointer to </a:t>
            </a:r>
            <a:r>
              <a:rPr lang="en">
                <a:solidFill>
                  <a:srgbClr val="274E13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sz="1550">
                <a:solidFill>
                  <a:srgbClr val="3D3D4E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is returned. If there was an error or the end of file character is encountered before any content could be read, a </a:t>
            </a:r>
            <a:r>
              <a:rPr lang="en">
                <a:solidFill>
                  <a:srgbClr val="274E13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550">
                <a:solidFill>
                  <a:srgbClr val="274E1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1550">
                <a:solidFill>
                  <a:srgbClr val="3D3D4E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pointer is returned.</a:t>
            </a:r>
            <a:endParaRPr sz="1550">
              <a:solidFill>
                <a:srgbClr val="3D3D4E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4" name="Google Shape;134;p23"/>
          <p:cNvSpPr txBox="1"/>
          <p:nvPr/>
        </p:nvSpPr>
        <p:spPr>
          <a:xfrm>
            <a:off x="582525" y="622825"/>
            <a:ext cx="8080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b="1" lang="en" sz="2000" u="sng">
                <a:solidFill>
                  <a:srgbClr val="25265E"/>
                </a:solidFill>
                <a:highlight>
                  <a:srgbClr val="F9FAFC"/>
                </a:highlight>
              </a:rPr>
              <a:t>fgets() 		</a:t>
            </a: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char* fgets(char* str, int n, FILE* stream);</a:t>
            </a:r>
            <a:endParaRPr b="1" sz="2000" u="sng">
              <a:solidFill>
                <a:srgbClr val="25265E"/>
              </a:solidFill>
              <a:highlight>
                <a:srgbClr val="F9FAFC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/>
        </p:nvSpPr>
        <p:spPr>
          <a:xfrm>
            <a:off x="570100" y="1115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b="1" lang="en" sz="1800">
                <a:solidFill>
                  <a:srgbClr val="25265E"/>
                </a:solidFill>
                <a:highlight>
                  <a:srgbClr val="F9FAFC"/>
                </a:highlight>
              </a:rPr>
              <a:t> Print a line of text</a:t>
            </a:r>
            <a:endParaRPr b="1" sz="1800">
              <a:solidFill>
                <a:srgbClr val="25265E"/>
              </a:solidFill>
              <a:highlight>
                <a:srgbClr val="F9FAFC"/>
              </a:highlight>
            </a:endParaRPr>
          </a:p>
        </p:txBody>
      </p:sp>
      <p:sp>
        <p:nvSpPr>
          <p:cNvPr id="140" name="Google Shape;140;p24"/>
          <p:cNvSpPr txBox="1"/>
          <p:nvPr/>
        </p:nvSpPr>
        <p:spPr>
          <a:xfrm>
            <a:off x="582525" y="622825"/>
            <a:ext cx="808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b="1" lang="en" sz="1800" u="sng">
                <a:solidFill>
                  <a:srgbClr val="25265E"/>
                </a:solidFill>
                <a:highlight>
                  <a:srgbClr val="F9FAFC"/>
                </a:highlight>
              </a:rPr>
              <a:t>put</a:t>
            </a:r>
            <a:r>
              <a:rPr b="1" lang="en" sz="1800" u="sng">
                <a:solidFill>
                  <a:srgbClr val="25265E"/>
                </a:solidFill>
                <a:highlight>
                  <a:srgbClr val="F9FAFC"/>
                </a:highlight>
              </a:rPr>
              <a:t>s() 		</a:t>
            </a:r>
            <a:r>
              <a:rPr b="1" lang="en" sz="1700" u="sng">
                <a:solidFill>
                  <a:srgbClr val="25265E"/>
                </a:solidFill>
                <a:highlight>
                  <a:srgbClr val="F9FAFC"/>
                </a:highlight>
              </a:rPr>
              <a:t>	</a:t>
            </a: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puts( variable name );</a:t>
            </a:r>
            <a:endParaRPr b="1" sz="1800" u="sng">
              <a:solidFill>
                <a:srgbClr val="25265E"/>
              </a:solidFill>
              <a:highlight>
                <a:srgbClr val="F9FAFC"/>
              </a:highlight>
            </a:endParaRPr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925" y="1026225"/>
            <a:ext cx="4470550" cy="379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8475" y="1658025"/>
            <a:ext cx="4449450" cy="91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/>
        </p:nvSpPr>
        <p:spPr>
          <a:xfrm>
            <a:off x="1388125" y="805625"/>
            <a:ext cx="7238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C supports a wide range of functions that manipulate null-terminated strings −</a:t>
            </a:r>
            <a:endParaRPr sz="1500"/>
          </a:p>
        </p:txBody>
      </p:sp>
      <p:sp>
        <p:nvSpPr>
          <p:cNvPr id="148" name="Google Shape;148;p25"/>
          <p:cNvSpPr txBox="1"/>
          <p:nvPr/>
        </p:nvSpPr>
        <p:spPr>
          <a:xfrm>
            <a:off x="793200" y="334625"/>
            <a:ext cx="8626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b="1" lang="en" sz="1600">
                <a:solidFill>
                  <a:srgbClr val="273239"/>
                </a:solidFill>
                <a:highlight>
                  <a:srgbClr val="FFFFFF"/>
                </a:highlight>
              </a:rPr>
              <a:t>Most Used Functions in C  Strings:</a:t>
            </a:r>
            <a:endParaRPr b="1" sz="1600">
              <a:solidFill>
                <a:srgbClr val="273239"/>
              </a:solidFill>
              <a:highlight>
                <a:srgbClr val="FFFFFF"/>
              </a:highlight>
            </a:endParaRPr>
          </a:p>
        </p:txBody>
      </p:sp>
      <p:sp>
        <p:nvSpPr>
          <p:cNvPr id="149" name="Google Shape;149;p25"/>
          <p:cNvSpPr txBox="1"/>
          <p:nvPr/>
        </p:nvSpPr>
        <p:spPr>
          <a:xfrm>
            <a:off x="954325" y="1586425"/>
            <a:ext cx="69777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73239"/>
                </a:solidFill>
                <a:highlight>
                  <a:srgbClr val="FFFFFF"/>
                </a:highlight>
              </a:rPr>
              <a:t>The </a:t>
            </a:r>
            <a:r>
              <a:rPr b="1" lang="en" sz="1500">
                <a:solidFill>
                  <a:srgbClr val="273239"/>
                </a:solidFill>
                <a:highlight>
                  <a:srgbClr val="FFFFFF"/>
                </a:highlight>
              </a:rPr>
              <a:t>strlen()</a:t>
            </a:r>
            <a:r>
              <a:rPr lang="en" sz="1500">
                <a:solidFill>
                  <a:srgbClr val="273239"/>
                </a:solidFill>
                <a:highlight>
                  <a:srgbClr val="FFFFFF"/>
                </a:highlight>
              </a:rPr>
              <a:t> function calculates the length of a given string.</a:t>
            </a:r>
            <a:endParaRPr sz="15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73239"/>
                </a:solidFill>
                <a:highlight>
                  <a:srgbClr val="FFFFFF"/>
                </a:highlight>
              </a:rPr>
              <a:t>strlen()</a:t>
            </a:r>
            <a:r>
              <a:rPr lang="en" sz="1500">
                <a:solidFill>
                  <a:srgbClr val="273239"/>
                </a:solidFill>
                <a:highlight>
                  <a:srgbClr val="FFFFFF"/>
                </a:highlight>
              </a:rPr>
              <a:t> function is defined in </a:t>
            </a:r>
            <a:r>
              <a:rPr b="1" lang="en" sz="1500">
                <a:solidFill>
                  <a:srgbClr val="273239"/>
                </a:solidFill>
                <a:highlight>
                  <a:srgbClr val="FFFFFF"/>
                </a:highlight>
              </a:rPr>
              <a:t>string.h</a:t>
            </a:r>
            <a:r>
              <a:rPr lang="en" sz="1500">
                <a:solidFill>
                  <a:srgbClr val="273239"/>
                </a:solidFill>
                <a:highlight>
                  <a:srgbClr val="FFFFFF"/>
                </a:highlight>
              </a:rPr>
              <a:t> header file.</a:t>
            </a:r>
            <a:endParaRPr sz="15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73239"/>
                </a:solidFill>
                <a:highlight>
                  <a:srgbClr val="FFFFFF"/>
                </a:highlight>
              </a:rPr>
              <a:t>It doesn’t count null character ‘\0’.</a:t>
            </a:r>
            <a:endParaRPr sz="1600"/>
          </a:p>
        </p:txBody>
      </p:sp>
      <p:sp>
        <p:nvSpPr>
          <p:cNvPr id="150" name="Google Shape;150;p25"/>
          <p:cNvSpPr txBox="1"/>
          <p:nvPr/>
        </p:nvSpPr>
        <p:spPr>
          <a:xfrm>
            <a:off x="557750" y="1221125"/>
            <a:ext cx="454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273239"/>
                </a:solidFill>
                <a:highlight>
                  <a:srgbClr val="FFFFFF"/>
                </a:highlight>
              </a:rPr>
              <a:t>strlen() function in c</a:t>
            </a:r>
            <a:endParaRPr b="1" sz="1800" u="sng">
              <a:solidFill>
                <a:srgbClr val="273239"/>
              </a:solidFill>
              <a:highlight>
                <a:srgbClr val="FFFFFF"/>
              </a:highlight>
            </a:endParaRPr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63625"/>
            <a:ext cx="5511450" cy="267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6250" y="2616025"/>
            <a:ext cx="3208800" cy="71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/>
        </p:nvSpPr>
        <p:spPr>
          <a:xfrm>
            <a:off x="471000" y="162150"/>
            <a:ext cx="454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273239"/>
                </a:solidFill>
                <a:highlight>
                  <a:srgbClr val="FFFFFF"/>
                </a:highlight>
              </a:rPr>
              <a:t>strcpy() function in c</a:t>
            </a:r>
            <a:endParaRPr b="1" sz="1800" u="sng">
              <a:solidFill>
                <a:srgbClr val="273239"/>
              </a:solidFill>
              <a:highlight>
                <a:srgbClr val="FFFFFF"/>
              </a:highlight>
            </a:endParaRPr>
          </a:p>
        </p:txBody>
      </p:sp>
      <p:sp>
        <p:nvSpPr>
          <p:cNvPr id="158" name="Google Shape;158;p26"/>
          <p:cNvSpPr txBox="1"/>
          <p:nvPr/>
        </p:nvSpPr>
        <p:spPr>
          <a:xfrm>
            <a:off x="718850" y="599975"/>
            <a:ext cx="8080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500"/>
              <a:buChar char="●"/>
            </a:pPr>
            <a:r>
              <a:rPr lang="en" sz="1500">
                <a:solidFill>
                  <a:srgbClr val="273239"/>
                </a:solidFill>
                <a:highlight>
                  <a:srgbClr val="FFFFFF"/>
                </a:highlight>
              </a:rPr>
              <a:t>strcpy() is a standard library function in C/C++ </a:t>
            </a:r>
            <a:endParaRPr sz="15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500"/>
              <a:buChar char="●"/>
            </a:pPr>
            <a:r>
              <a:rPr lang="en" sz="1500">
                <a:solidFill>
                  <a:srgbClr val="273239"/>
                </a:solidFill>
                <a:highlight>
                  <a:srgbClr val="FFFFFF"/>
                </a:highlight>
              </a:rPr>
              <a:t>is used to copy one string to another.</a:t>
            </a:r>
            <a:endParaRPr sz="15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500"/>
              <a:buChar char="●"/>
            </a:pPr>
            <a:r>
              <a:rPr lang="en" sz="1500">
                <a:solidFill>
                  <a:srgbClr val="273239"/>
                </a:solidFill>
                <a:highlight>
                  <a:srgbClr val="FFFFFF"/>
                </a:highlight>
              </a:rPr>
              <a:t>In C it is present in </a:t>
            </a:r>
            <a:r>
              <a:rPr b="1" lang="en" sz="1500">
                <a:solidFill>
                  <a:srgbClr val="273239"/>
                </a:solidFill>
                <a:highlight>
                  <a:srgbClr val="FFFFFF"/>
                </a:highlight>
              </a:rPr>
              <a:t>string.h</a:t>
            </a:r>
            <a:r>
              <a:rPr lang="en" sz="1500">
                <a:solidFill>
                  <a:srgbClr val="273239"/>
                </a:solidFill>
                <a:highlight>
                  <a:srgbClr val="FFFFFF"/>
                </a:highlight>
              </a:rPr>
              <a:t> header file </a:t>
            </a:r>
            <a:endParaRPr sz="1600"/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900" y="1464901"/>
            <a:ext cx="4548600" cy="384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4501" y="1369300"/>
            <a:ext cx="4835175" cy="72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/>
        </p:nvSpPr>
        <p:spPr>
          <a:xfrm>
            <a:off x="867575" y="904750"/>
            <a:ext cx="5936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</a:rPr>
              <a:t>The strcat() function will append a copy of the source string to the end of destination string. </a:t>
            </a:r>
            <a:endParaRPr sz="1600"/>
          </a:p>
        </p:txBody>
      </p:sp>
      <p:sp>
        <p:nvSpPr>
          <p:cNvPr id="166" name="Google Shape;166;p27"/>
          <p:cNvSpPr txBox="1"/>
          <p:nvPr/>
        </p:nvSpPr>
        <p:spPr>
          <a:xfrm>
            <a:off x="547200" y="238350"/>
            <a:ext cx="454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273239"/>
                </a:solidFill>
                <a:highlight>
                  <a:srgbClr val="FFFFFF"/>
                </a:highlight>
              </a:rPr>
              <a:t>strcat() function in c</a:t>
            </a:r>
            <a:endParaRPr b="1" sz="1800" u="sng">
              <a:solidFill>
                <a:srgbClr val="273239"/>
              </a:solidFill>
              <a:highlight>
                <a:srgbClr val="FFFFFF"/>
              </a:highlight>
            </a:endParaRPr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100" y="1473975"/>
            <a:ext cx="4419600" cy="3455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21875"/>
            <a:ext cx="4965400" cy="67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/>
        </p:nvSpPr>
        <p:spPr>
          <a:xfrm>
            <a:off x="547200" y="238350"/>
            <a:ext cx="454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273239"/>
                </a:solidFill>
                <a:highlight>
                  <a:srgbClr val="FFFFFF"/>
                </a:highlight>
              </a:rPr>
              <a:t>strcmp() function in c</a:t>
            </a:r>
            <a:endParaRPr b="1" sz="1800" u="sng">
              <a:solidFill>
                <a:srgbClr val="273239"/>
              </a:solidFill>
              <a:highlight>
                <a:srgbClr val="FFFFFF"/>
              </a:highlight>
            </a:endParaRPr>
          </a:p>
        </p:txBody>
      </p:sp>
      <p:sp>
        <p:nvSpPr>
          <p:cNvPr id="174" name="Google Shape;174;p28"/>
          <p:cNvSpPr txBox="1"/>
          <p:nvPr/>
        </p:nvSpPr>
        <p:spPr>
          <a:xfrm>
            <a:off x="1003950" y="1400475"/>
            <a:ext cx="7324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</a:rPr>
              <a:t>strcmp() is a built-in library function and is declared in </a:t>
            </a:r>
            <a:r>
              <a:rPr b="1" lang="en" sz="1600">
                <a:solidFill>
                  <a:srgbClr val="273239"/>
                </a:solidFill>
                <a:highlight>
                  <a:srgbClr val="FFFFFF"/>
                </a:highlight>
              </a:rPr>
              <a:t>&lt;string.h&gt;</a:t>
            </a: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</a:rPr>
              <a:t> header file. </a:t>
            </a:r>
            <a:endParaRPr sz="16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</a:rPr>
              <a:t>This function takes two strings as arguments and compare these two strings lexicographically. </a:t>
            </a:r>
            <a:endParaRPr sz="1600"/>
          </a:p>
        </p:txBody>
      </p:sp>
      <p:sp>
        <p:nvSpPr>
          <p:cNvPr id="175" name="Google Shape;175;p28"/>
          <p:cNvSpPr txBox="1"/>
          <p:nvPr/>
        </p:nvSpPr>
        <p:spPr>
          <a:xfrm>
            <a:off x="768425" y="793200"/>
            <a:ext cx="7808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73239"/>
                </a:solidFill>
                <a:highlight>
                  <a:srgbClr val="FFFFFF"/>
                </a:highlight>
              </a:rPr>
              <a:t>Compares the first string with the second string. If strings are the same it returns 0.</a:t>
            </a:r>
            <a:endParaRPr b="1" sz="1600"/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76275"/>
            <a:ext cx="2889494" cy="25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2705" y="0"/>
            <a:ext cx="5909806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8677" y="1437700"/>
            <a:ext cx="4415325" cy="8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7" name="Google Shape;187;p30"/>
          <p:cNvGraphicFramePr/>
          <p:nvPr/>
        </p:nvGraphicFramePr>
        <p:xfrm>
          <a:off x="325925" y="38787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{78FB670A-EC14-47B2-8D79-C70492BC11C2}</a:tableStyleId>
              </a:tblPr>
              <a:tblGrid>
                <a:gridCol w="1929825"/>
                <a:gridCol w="6226925"/>
              </a:tblGrid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50" u="sng">
                          <a:highlight>
                            <a:srgbClr val="FFFFFF"/>
                          </a:highlight>
                        </a:rPr>
                        <a:t>strupr()</a:t>
                      </a:r>
                      <a:endParaRPr b="1" sz="1750" u="sng">
                        <a:highlight>
                          <a:srgbClr val="FFFFFF"/>
                        </a:highlight>
                      </a:endParaRPr>
                    </a:p>
                  </a:txBody>
                  <a:tcPr marT="133350" marB="133350" marR="95250" marL="952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5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</a:rPr>
                        <a:t>Converts string to uppercase.</a:t>
                      </a:r>
                      <a:endParaRPr b="1" sz="1450"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33350" marB="133350" marR="95250" marL="95250" anchor="ctr"/>
                </a:tc>
              </a:tr>
            </a:tbl>
          </a:graphicData>
        </a:graphic>
      </p:graphicFrame>
      <p:sp>
        <p:nvSpPr>
          <p:cNvPr id="188" name="Google Shape;188;p30"/>
          <p:cNvSpPr txBox="1"/>
          <p:nvPr/>
        </p:nvSpPr>
        <p:spPr>
          <a:xfrm>
            <a:off x="768425" y="1065900"/>
            <a:ext cx="7572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</a:rPr>
              <a:t>The </a:t>
            </a:r>
            <a:r>
              <a:rPr b="1" lang="en" sz="1600">
                <a:solidFill>
                  <a:srgbClr val="273239"/>
                </a:solidFill>
                <a:highlight>
                  <a:srgbClr val="FFFFFF"/>
                </a:highlight>
              </a:rPr>
              <a:t>strupr( )</a:t>
            </a: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</a:rPr>
              <a:t> function is used to converts a given string to uppercase.</a:t>
            </a:r>
            <a:endParaRPr sz="1700"/>
          </a:p>
        </p:txBody>
      </p:sp>
      <p:pic>
        <p:nvPicPr>
          <p:cNvPr id="189" name="Google Shape;18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49400"/>
            <a:ext cx="7331401" cy="283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7850" y="1603525"/>
            <a:ext cx="3583375" cy="98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/>
        </p:nvSpPr>
        <p:spPr>
          <a:xfrm>
            <a:off x="632075" y="3718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73239"/>
                </a:solidFill>
                <a:highlight>
                  <a:srgbClr val="FFFFFF"/>
                </a:highlight>
              </a:rPr>
              <a:t>strstr() in C</a:t>
            </a:r>
            <a:endParaRPr b="1" sz="2400">
              <a:solidFill>
                <a:srgbClr val="273239"/>
              </a:solidFill>
              <a:highlight>
                <a:srgbClr val="FFFFFF"/>
              </a:highlight>
            </a:endParaRPr>
          </a:p>
        </p:txBody>
      </p:sp>
      <p:sp>
        <p:nvSpPr>
          <p:cNvPr id="196" name="Google Shape;196;p31"/>
          <p:cNvSpPr txBox="1"/>
          <p:nvPr/>
        </p:nvSpPr>
        <p:spPr>
          <a:xfrm>
            <a:off x="1474875" y="979125"/>
            <a:ext cx="59118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273239"/>
                </a:solidFill>
                <a:highlight>
                  <a:srgbClr val="FFFFFF"/>
                </a:highlight>
              </a:rPr>
              <a:t>Find the first occurrence of s2 in s1.</a:t>
            </a:r>
            <a:endParaRPr sz="2000"/>
          </a:p>
        </p:txBody>
      </p:sp>
      <p:sp>
        <p:nvSpPr>
          <p:cNvPr id="197" name="Google Shape;197;p31"/>
          <p:cNvSpPr txBox="1"/>
          <p:nvPr/>
        </p:nvSpPr>
        <p:spPr>
          <a:xfrm>
            <a:off x="1239400" y="1586425"/>
            <a:ext cx="7126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73239"/>
                </a:solidFill>
                <a:highlight>
                  <a:srgbClr val="FFFFFF"/>
                </a:highlight>
              </a:rPr>
              <a:t>a predefined function used for string handling. </a:t>
            </a:r>
            <a:endParaRPr sz="17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273239"/>
                </a:solidFill>
                <a:highlight>
                  <a:srgbClr val="FFFFFF"/>
                </a:highlight>
              </a:rPr>
              <a:t>string.h</a:t>
            </a:r>
            <a:r>
              <a:rPr lang="en" sz="1700">
                <a:solidFill>
                  <a:srgbClr val="273239"/>
                </a:solidFill>
                <a:highlight>
                  <a:srgbClr val="FFFFFF"/>
                </a:highlight>
              </a:rPr>
              <a:t> is the header file required for string functions.</a:t>
            </a:r>
            <a:endParaRPr sz="1700"/>
          </a:p>
        </p:txBody>
      </p:sp>
      <p:sp>
        <p:nvSpPr>
          <p:cNvPr id="198" name="Google Shape;198;p31"/>
          <p:cNvSpPr txBox="1"/>
          <p:nvPr/>
        </p:nvSpPr>
        <p:spPr>
          <a:xfrm>
            <a:off x="1225325" y="2549475"/>
            <a:ext cx="7126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73239"/>
                </a:solidFill>
                <a:highlight>
                  <a:srgbClr val="FFFFFF"/>
                </a:highlight>
              </a:rPr>
              <a:t>This function takes two strings </a:t>
            </a:r>
            <a:r>
              <a:rPr b="1" lang="en" sz="1800">
                <a:solidFill>
                  <a:srgbClr val="273239"/>
                </a:solidFill>
                <a:highlight>
                  <a:srgbClr val="FFFFFF"/>
                </a:highlight>
              </a:rPr>
              <a:t>s1</a:t>
            </a:r>
            <a:r>
              <a:rPr lang="en" sz="1800">
                <a:solidFill>
                  <a:srgbClr val="273239"/>
                </a:solidFill>
                <a:highlight>
                  <a:srgbClr val="FFFFFF"/>
                </a:highlight>
              </a:rPr>
              <a:t> and </a:t>
            </a:r>
            <a:r>
              <a:rPr b="1" lang="en" sz="1800">
                <a:solidFill>
                  <a:srgbClr val="273239"/>
                </a:solidFill>
                <a:highlight>
                  <a:srgbClr val="FFFFFF"/>
                </a:highlight>
              </a:rPr>
              <a:t>s2</a:t>
            </a:r>
            <a:r>
              <a:rPr lang="en" sz="1800">
                <a:solidFill>
                  <a:srgbClr val="273239"/>
                </a:solidFill>
                <a:highlight>
                  <a:srgbClr val="FFFFFF"/>
                </a:highlight>
              </a:rPr>
              <a:t> as an argument and finds the first occurrence of the sub-string </a:t>
            </a:r>
            <a:r>
              <a:rPr b="1" lang="en" sz="1800">
                <a:solidFill>
                  <a:srgbClr val="273239"/>
                </a:solidFill>
                <a:highlight>
                  <a:srgbClr val="FFFFFF"/>
                </a:highlight>
              </a:rPr>
              <a:t>s2</a:t>
            </a:r>
            <a:r>
              <a:rPr lang="en" sz="1800">
                <a:solidFill>
                  <a:srgbClr val="273239"/>
                </a:solidFill>
                <a:highlight>
                  <a:srgbClr val="FFFFFF"/>
                </a:highlight>
              </a:rPr>
              <a:t> in the string </a:t>
            </a:r>
            <a:r>
              <a:rPr b="1" lang="en" sz="1800">
                <a:solidFill>
                  <a:srgbClr val="273239"/>
                </a:solidFill>
                <a:highlight>
                  <a:srgbClr val="FFFFFF"/>
                </a:highlight>
              </a:rPr>
              <a:t>s1</a:t>
            </a:r>
            <a:r>
              <a:rPr lang="en" sz="1800">
                <a:solidFill>
                  <a:srgbClr val="273239"/>
                </a:solidFill>
                <a:highlight>
                  <a:srgbClr val="FFFFFF"/>
                </a:highlight>
              </a:rPr>
              <a:t>. </a:t>
            </a:r>
            <a:endParaRPr sz="18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73239"/>
                </a:solidFill>
                <a:highlight>
                  <a:srgbClr val="FFFFFF"/>
                </a:highlight>
              </a:rPr>
              <a:t>The process of matching does not include the terminating null-characters(‘\0’), but function stops there</a:t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879975" y="1517788"/>
            <a:ext cx="780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</a:rPr>
              <a:t>one-dimensional array of characters terminated by a null character '\0'.</a:t>
            </a:r>
            <a:endParaRPr sz="1700"/>
          </a:p>
        </p:txBody>
      </p:sp>
      <p:sp>
        <p:nvSpPr>
          <p:cNvPr id="61" name="Google Shape;61;p14"/>
          <p:cNvSpPr txBox="1"/>
          <p:nvPr/>
        </p:nvSpPr>
        <p:spPr>
          <a:xfrm>
            <a:off x="2540775" y="173500"/>
            <a:ext cx="3172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String</a:t>
            </a:r>
            <a:endParaRPr b="1" sz="2500"/>
          </a:p>
        </p:txBody>
      </p:sp>
      <p:sp>
        <p:nvSpPr>
          <p:cNvPr id="62" name="Google Shape;62;p14"/>
          <p:cNvSpPr txBox="1"/>
          <p:nvPr/>
        </p:nvSpPr>
        <p:spPr>
          <a:xfrm>
            <a:off x="718825" y="2048225"/>
            <a:ext cx="79197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Strings are defined as an array of characters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difference between a character array and a string is the string is terminated with a unique character ‘\0’.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1115450" y="3140725"/>
            <a:ext cx="65937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➔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an extra terminating character which is the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Null character (‘\0’) used to indicate the </a:t>
            </a:r>
            <a:r>
              <a:rPr b="1" lang="en" sz="1500">
                <a:solidFill>
                  <a:schemeClr val="dk1"/>
                </a:solidFill>
                <a:highlight>
                  <a:srgbClr val="FFFFFF"/>
                </a:highlight>
              </a:rPr>
              <a:t>termination of a string </a:t>
            </a:r>
            <a:endParaRPr b="1"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➔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When a Sequence of characters enclosed in the double quotation marks is encountered by the compiler, a null character ‘\0’ is appended at the end of the string by default.</a:t>
            </a:r>
            <a:endParaRPr b="1" sz="1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1041100" y="618950"/>
            <a:ext cx="65937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Strings are used for storing text/characters.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"Hello World" is a string of characters.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125" y="59975"/>
            <a:ext cx="6800625" cy="524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9475" y="-117575"/>
            <a:ext cx="6484525" cy="13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/>
        </p:nvSpPr>
        <p:spPr>
          <a:xfrm>
            <a:off x="1338550" y="347025"/>
            <a:ext cx="6159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Strings - Special Characters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950" y="855625"/>
            <a:ext cx="4507725" cy="275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2200" y="1382550"/>
            <a:ext cx="2173275" cy="72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495775" y="2231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73239"/>
                </a:solidFill>
                <a:highlight>
                  <a:srgbClr val="FFFFFF"/>
                </a:highlight>
              </a:rPr>
              <a:t>Declaration of Strings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1177425" y="768425"/>
            <a:ext cx="715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Declaring a string is as simple as declaring a one-dimensional array.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1921075" y="119952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500">
                <a:solidFill>
                  <a:srgbClr val="273239"/>
                </a:solidFill>
                <a:latin typeface="Courier New"/>
                <a:ea typeface="Courier New"/>
                <a:cs typeface="Courier New"/>
                <a:sym typeface="Courier New"/>
              </a:rPr>
              <a:t>char str_name[size];</a:t>
            </a:r>
            <a:endParaRPr b="1" sz="1500">
              <a:solidFill>
                <a:srgbClr val="27323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1735125" y="17599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52400" marR="152400" rtl="0" algn="l">
              <a:lnSpc>
                <a:spcPct val="142857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char s[5];</a:t>
            </a:r>
            <a:endParaRPr b="1"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545325" y="1615025"/>
            <a:ext cx="118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4950" y="1841125"/>
            <a:ext cx="2486025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371825" y="74375"/>
            <a:ext cx="322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73239"/>
                </a:solidFill>
                <a:highlight>
                  <a:srgbClr val="FFFFFF"/>
                </a:highlight>
              </a:rPr>
              <a:t>Initializing a String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371825" y="495750"/>
            <a:ext cx="801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73239"/>
                </a:solidFill>
              </a:rPr>
              <a:t>1. Assigning a string literal without size: </a:t>
            </a:r>
            <a:r>
              <a:rPr b="1" lang="en" sz="1800">
                <a:solidFill>
                  <a:srgbClr val="273239"/>
                </a:solidFill>
              </a:rPr>
              <a:t>     </a:t>
            </a:r>
            <a:r>
              <a:rPr b="1" lang="e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char c[] = "abcd";</a:t>
            </a:r>
            <a:endParaRPr b="1" sz="1500">
              <a:solidFill>
                <a:srgbClr val="273239"/>
              </a:solidFill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357175" y="957450"/>
            <a:ext cx="808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73239"/>
                </a:solidFill>
                <a:highlight>
                  <a:srgbClr val="FFFFFF"/>
                </a:highlight>
              </a:rPr>
              <a:t>2. Assigning a string literal with a predefined size:     </a:t>
            </a:r>
            <a:r>
              <a:rPr b="1" lang="en" sz="1800">
                <a:solidFill>
                  <a:srgbClr val="0000FF"/>
                </a:solidFill>
              </a:rPr>
              <a:t> </a:t>
            </a:r>
            <a:r>
              <a:rPr b="1" lang="e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char c[50] = "abcd";</a:t>
            </a:r>
            <a:endParaRPr b="1" sz="1500">
              <a:solidFill>
                <a:srgbClr val="273239"/>
              </a:solidFill>
              <a:highlight>
                <a:srgbClr val="FFFFFF"/>
              </a:highlight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357175" y="1476725"/>
            <a:ext cx="867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73239"/>
                </a:solidFill>
                <a:highlight>
                  <a:srgbClr val="FFFFFF"/>
                </a:highlight>
              </a:rPr>
              <a:t>3. Assigning character by character </a:t>
            </a:r>
            <a:r>
              <a:rPr b="1" lang="en" sz="1500" u="sng">
                <a:solidFill>
                  <a:srgbClr val="273239"/>
                </a:solidFill>
                <a:highlight>
                  <a:srgbClr val="FFFFFF"/>
                </a:highlight>
              </a:rPr>
              <a:t>without </a:t>
            </a:r>
            <a:r>
              <a:rPr b="1" lang="en" sz="1500">
                <a:solidFill>
                  <a:srgbClr val="273239"/>
                </a:solidFill>
                <a:highlight>
                  <a:srgbClr val="FFFFFF"/>
                </a:highlight>
              </a:rPr>
              <a:t>size:   </a:t>
            </a:r>
            <a:endParaRPr b="1" sz="15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char c[] = {'a', 'b', 'c', 'd', '\0'};</a:t>
            </a:r>
            <a:endParaRPr b="1" sz="1700">
              <a:solidFill>
                <a:srgbClr val="0000FF"/>
              </a:solidFill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371825" y="2184725"/>
            <a:ext cx="60111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73239"/>
                </a:solidFill>
                <a:highlight>
                  <a:srgbClr val="FFFFFF"/>
                </a:highlight>
              </a:rPr>
              <a:t>4. Assigning character by character </a:t>
            </a:r>
            <a:r>
              <a:rPr b="1" lang="en" sz="1500" u="sng">
                <a:solidFill>
                  <a:srgbClr val="273239"/>
                </a:solidFill>
                <a:highlight>
                  <a:srgbClr val="FFFFFF"/>
                </a:highlight>
              </a:rPr>
              <a:t>with </a:t>
            </a:r>
            <a:r>
              <a:rPr b="1" lang="en" sz="1500">
                <a:solidFill>
                  <a:srgbClr val="273239"/>
                </a:solidFill>
                <a:highlight>
                  <a:srgbClr val="FFFFFF"/>
                </a:highlight>
              </a:rPr>
              <a:t>size:</a:t>
            </a:r>
            <a:endParaRPr b="1" sz="15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152400" marR="152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char c[5] = {'a', 'b', 'c', 'd', '\0'};</a:t>
            </a:r>
            <a:endParaRPr b="1" sz="17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273239"/>
              </a:solidFill>
              <a:highlight>
                <a:srgbClr val="FFFFFF"/>
              </a:highlight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0075" y="3151900"/>
            <a:ext cx="3503825" cy="95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/>
        </p:nvSpPr>
        <p:spPr>
          <a:xfrm>
            <a:off x="347025" y="136350"/>
            <a:ext cx="477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b="1" lang="en" sz="1800">
                <a:solidFill>
                  <a:srgbClr val="25265E"/>
                </a:solidFill>
                <a:highlight>
                  <a:srgbClr val="F9FAFC"/>
                </a:highlight>
              </a:rPr>
              <a:t>Assigning Values to Strings</a:t>
            </a:r>
            <a:endParaRPr b="1" sz="1800">
              <a:solidFill>
                <a:srgbClr val="25265E"/>
              </a:solidFill>
              <a:highlight>
                <a:srgbClr val="F9FAFC"/>
              </a:highlight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793200" y="678450"/>
            <a:ext cx="80064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Arrays and strings do not support the assignment operator once it is declared. For example,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842800" y="1896275"/>
            <a:ext cx="8093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char c[100];</a:t>
            </a:r>
            <a:endParaRPr b="1" sz="165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42857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 = "C programming";  // Error! array type is not assignable.</a:t>
            </a:r>
            <a:endParaRPr b="1" sz="165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/>
        </p:nvSpPr>
        <p:spPr>
          <a:xfrm>
            <a:off x="407175" y="58300"/>
            <a:ext cx="596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b="1" lang="en" sz="1800">
                <a:solidFill>
                  <a:srgbClr val="25265E"/>
                </a:solidFill>
                <a:highlight>
                  <a:srgbClr val="F9FAFC"/>
                </a:highlight>
              </a:rPr>
              <a:t>Read String from the user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483375" y="4438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dk1"/>
                </a:solidFill>
                <a:highlight>
                  <a:srgbClr val="F9FAFC"/>
                </a:highlight>
              </a:rPr>
              <a:t>scanf() function</a:t>
            </a:r>
            <a:endParaRPr b="1" sz="1600" u="sng"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50" y="951100"/>
            <a:ext cx="5080075" cy="277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5175" y="951100"/>
            <a:ext cx="3380750" cy="1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756025" y="3799450"/>
            <a:ext cx="784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★"/>
            </a:pPr>
            <a:r>
              <a:rPr b="1" lang="en" sz="1500">
                <a:solidFill>
                  <a:schemeClr val="dk1"/>
                </a:solidFill>
                <a:highlight>
                  <a:srgbClr val="F9FAFC"/>
                </a:highlight>
              </a:rPr>
              <a:t>The </a:t>
            </a:r>
            <a:r>
              <a:rPr b="1" lang="en" sz="1500">
                <a:solidFill>
                  <a:schemeClr val="dk1"/>
                </a:solidFill>
                <a:highlight>
                  <a:srgbClr val="F9FAFC"/>
                </a:highlight>
                <a:latin typeface="Courier New"/>
                <a:ea typeface="Courier New"/>
                <a:cs typeface="Courier New"/>
                <a:sym typeface="Courier New"/>
              </a:rPr>
              <a:t>scanf()</a:t>
            </a:r>
            <a:r>
              <a:rPr b="1" lang="en" sz="1500">
                <a:solidFill>
                  <a:schemeClr val="dk1"/>
                </a:solidFill>
                <a:highlight>
                  <a:srgbClr val="F9FAFC"/>
                </a:highlight>
              </a:rPr>
              <a:t> function reads the sequence of characters until it encounters whitespace (space, newline, tab, etc.).</a:t>
            </a:r>
            <a:endParaRPr b="1" sz="1500"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5125" y="2308725"/>
            <a:ext cx="3580850" cy="1056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/>
        </p:nvSpPr>
        <p:spPr>
          <a:xfrm>
            <a:off x="768425" y="793200"/>
            <a:ext cx="74736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★"/>
            </a:pPr>
            <a:r>
              <a:rPr b="1" lang="en" sz="1600">
                <a:solidFill>
                  <a:schemeClr val="dk1"/>
                </a:solidFill>
                <a:highlight>
                  <a:srgbClr val="F9FAFC"/>
                </a:highlight>
              </a:rPr>
              <a:t>The </a:t>
            </a:r>
            <a:r>
              <a:rPr b="1" lang="en" sz="1600">
                <a:solidFill>
                  <a:schemeClr val="dk1"/>
                </a:solidFill>
                <a:highlight>
                  <a:srgbClr val="F9FAFC"/>
                </a:highlight>
                <a:latin typeface="Courier New"/>
                <a:ea typeface="Courier New"/>
                <a:cs typeface="Courier New"/>
                <a:sym typeface="Courier New"/>
              </a:rPr>
              <a:t>scanf()</a:t>
            </a:r>
            <a:r>
              <a:rPr b="1" lang="en" sz="1600">
                <a:solidFill>
                  <a:schemeClr val="dk1"/>
                </a:solidFill>
                <a:highlight>
                  <a:srgbClr val="F9FAFC"/>
                </a:highlight>
              </a:rPr>
              <a:t> function reads the sequence of characters until it encounters whitespace (space, newline, tab, etc.).</a:t>
            </a:r>
            <a:endParaRPr b="1" sz="1600">
              <a:solidFill>
                <a:schemeClr val="dk1"/>
              </a:solidFill>
              <a:highlight>
                <a:srgbClr val="F9FAFC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★"/>
            </a:pPr>
            <a:r>
              <a:rPr b="1" lang="en" sz="1600">
                <a:solidFill>
                  <a:schemeClr val="dk1"/>
                </a:solidFill>
                <a:highlight>
                  <a:srgbClr val="F9FAFC"/>
                </a:highlight>
              </a:rPr>
              <a:t>the name in scanf() already points to the address of the first element in the string, which is why we don't need to use &amp;.</a:t>
            </a:r>
            <a:endParaRPr b="1"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/>
        </p:nvSpPr>
        <p:spPr>
          <a:xfrm>
            <a:off x="495750" y="1611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b="1" lang="en" sz="1800">
                <a:solidFill>
                  <a:srgbClr val="25265E"/>
                </a:solidFill>
                <a:highlight>
                  <a:srgbClr val="F9FAFC"/>
                </a:highlight>
              </a:rPr>
              <a:t> Read a line of text</a:t>
            </a:r>
            <a:endParaRPr b="1" sz="1800">
              <a:solidFill>
                <a:srgbClr val="25265E"/>
              </a:solidFill>
              <a:highlight>
                <a:srgbClr val="F9FAFC"/>
              </a:highlight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582525" y="622825"/>
            <a:ext cx="7523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b="1" lang="en" sz="1700" u="sng">
                <a:solidFill>
                  <a:srgbClr val="25265E"/>
                </a:solidFill>
                <a:highlight>
                  <a:srgbClr val="F9FAFC"/>
                </a:highlight>
              </a:rPr>
              <a:t>gets() 				</a:t>
            </a: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gets( variable name );</a:t>
            </a:r>
            <a:endParaRPr b="1" sz="2100" u="sng">
              <a:solidFill>
                <a:srgbClr val="0000FF"/>
              </a:solidFill>
              <a:highlight>
                <a:srgbClr val="F9FAF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525" y="1069225"/>
            <a:ext cx="6120500" cy="29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74400"/>
            <a:ext cx="4449450" cy="91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