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330" r:id="rId2"/>
    <p:sldId id="347" r:id="rId3"/>
    <p:sldId id="348" r:id="rId4"/>
    <p:sldId id="349" r:id="rId5"/>
    <p:sldId id="350" r:id="rId6"/>
    <p:sldId id="411" r:id="rId7"/>
    <p:sldId id="352" r:id="rId8"/>
    <p:sldId id="354" r:id="rId9"/>
    <p:sldId id="421" r:id="rId10"/>
    <p:sldId id="356" r:id="rId11"/>
    <p:sldId id="357" r:id="rId12"/>
    <p:sldId id="358" r:id="rId13"/>
    <p:sldId id="360" r:id="rId14"/>
    <p:sldId id="359" r:id="rId15"/>
    <p:sldId id="413" r:id="rId16"/>
    <p:sldId id="419" r:id="rId17"/>
    <p:sldId id="422" r:id="rId18"/>
    <p:sldId id="364" r:id="rId19"/>
    <p:sldId id="408" r:id="rId20"/>
    <p:sldId id="404" r:id="rId21"/>
    <p:sldId id="403" r:id="rId22"/>
    <p:sldId id="375" r:id="rId23"/>
    <p:sldId id="426" r:id="rId24"/>
    <p:sldId id="427" r:id="rId25"/>
    <p:sldId id="374" r:id="rId26"/>
    <p:sldId id="429" r:id="rId27"/>
    <p:sldId id="430" r:id="rId28"/>
    <p:sldId id="376" r:id="rId29"/>
    <p:sldId id="424" r:id="rId30"/>
    <p:sldId id="367" r:id="rId31"/>
    <p:sldId id="369" r:id="rId32"/>
    <p:sldId id="425" r:id="rId33"/>
    <p:sldId id="386" r:id="rId34"/>
    <p:sldId id="432" r:id="rId35"/>
    <p:sldId id="398" r:id="rId36"/>
    <p:sldId id="389" r:id="rId37"/>
    <p:sldId id="390" r:id="rId38"/>
    <p:sldId id="401" r:id="rId39"/>
    <p:sldId id="431" r:id="rId40"/>
    <p:sldId id="402" r:id="rId41"/>
    <p:sldId id="331" r:id="rId4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3" autoAdjust="0"/>
    <p:restoredTop sz="94667"/>
  </p:normalViewPr>
  <p:slideViewPr>
    <p:cSldViewPr snapToGrid="0">
      <p:cViewPr varScale="1">
        <p:scale>
          <a:sx n="83" d="100"/>
          <a:sy n="83" d="100"/>
        </p:scale>
        <p:origin x="1310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82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8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6646A39-9D9C-4576-B76B-C83B690BB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E615B404-9F60-46B3-9E39-216C93215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0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A51FF58-C105-4A9E-9630-D9A0E11B7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775B7E24-1F9A-4145-81FD-5FA9539C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2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2BE2D62-DA23-4A1C-BD18-BB29F30D2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F0FE727F-6BA6-4D29-9307-3BEF04149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F61F88E3-AC2E-45D7-A9AF-5C1FFFB92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9064BE0D-CEB9-40CC-8FCE-AE12BD2F3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3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FB1ABE3-7495-4F27-8466-A83A6316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0AB51EC2-9DAA-4A25-97D8-1FD619E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94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1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5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8B055665-1FCA-46DF-8ADA-AFDB187E5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BE89632E-64C1-4EC9-810C-0427E363D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72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ACF7734-5D09-4080-A5F3-33EF4697B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239A3F8-049F-4A8D-93CB-7DD9B1942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778391D3-ADD6-4090-9893-F708D7093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26B622F6-6930-47DF-9588-CC13ADD7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7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93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263EBCDF-9BF5-4BA4-A046-5EF9DC6D4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089D0B39-6328-4D25-9200-1051CE46B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57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09334B8E-3D1F-4D13-A54E-BFE97B36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4C4D753E-0D96-484D-AE41-DA069EC6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93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20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7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1EC14F13-9940-464D-96E0-6B1495E78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2062C8DA-575B-421A-8D26-AE1E16BB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1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9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34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42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59D70ADE-4177-45D4-B042-C72A3AF4F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9845E423-F7A0-49A5-85DD-F75CACE8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0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55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D0CF294F-1963-42C7-A1B8-DE28A28FD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9B743749-804F-4046-95C8-744891308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47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34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1E8609E4-2FA6-4985-9D67-5FCD713B1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BE4AB7D9-4D3B-49B7-A873-A570C1E10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84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2879CCAE-5999-4F9C-B096-A4124463B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127FEFA8-9D45-40D3-A1F0-799DC10A2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6547A43D-05BF-453A-830D-AFDB61226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6239D267-6630-4441-AAD5-6EBECFC6D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46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6547A43D-05BF-453A-830D-AFDB61226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6239D267-6630-4441-AAD5-6EBECFC6D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17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97859DD6-BC94-4BD7-A1B1-5F19EE224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4650457B-4F99-4189-9BD5-63C91DCDB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10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024C80D8-4B5B-4CF0-9E74-1F333CFDB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ACA46D-0338-463B-AD68-EE5177F9CE61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2C7231C7-7B0E-4112-98C4-3E0CA9887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E2DE697E-CF3E-4A96-AF5B-E9BF310C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3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5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2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67E33B51-0000-42AD-B920-0A0E39C03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F1A2DA55-94B7-44EA-9189-4528FAFDB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2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7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xmlns="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8363" y="214313"/>
            <a:ext cx="763905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Organization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33488"/>
            <a:ext cx="7639050" cy="4530725"/>
          </a:xfrm>
        </p:spPr>
        <p:txBody>
          <a:bodyPr/>
          <a:lstStyle/>
          <a:p>
            <a:r>
              <a:rPr lang="en-US" altLang="en-US" dirty="0"/>
              <a:t>Computer-system operation</a:t>
            </a:r>
          </a:p>
          <a:p>
            <a:pPr lvl="1"/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/>
            <a:r>
              <a:rPr lang="en-US" altLang="en-US" dirty="0"/>
              <a:t>Concurrent execution of CPUs and devices competing for memory cycles</a:t>
            </a:r>
          </a:p>
          <a:p>
            <a:pPr lvl="1"/>
            <a:endParaRPr lang="en-US" altLang="en-US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xmlns="" id="{D0CB787C-9399-460E-B386-5CC6E67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098800"/>
            <a:ext cx="62166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633364A-2762-4B99-8AB9-6D18C2AFC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5825" y="220663"/>
            <a:ext cx="7605713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Computer-System Operation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0864A599-FF25-49B5-8AA3-7045B629D1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7390099" cy="4528334"/>
          </a:xfrm>
        </p:spPr>
        <p:txBody>
          <a:bodyPr/>
          <a:lstStyle/>
          <a:p>
            <a:r>
              <a:rPr lang="en-US" altLang="en-US" dirty="0"/>
              <a:t>I/O devices and the CPU can execute concurrently</a:t>
            </a:r>
            <a:endParaRPr lang="en-US" altLang="en-US" sz="800" dirty="0"/>
          </a:p>
          <a:p>
            <a:r>
              <a:rPr lang="en-US" altLang="en-US" dirty="0"/>
              <a:t>Each device controller is in charge of a particular device type</a:t>
            </a:r>
            <a:endParaRPr lang="en-US" altLang="en-US" sz="800" dirty="0"/>
          </a:p>
          <a:p>
            <a:r>
              <a:rPr lang="en-US" altLang="en-US" dirty="0"/>
              <a:t>Each device controller has a local buffer</a:t>
            </a:r>
          </a:p>
          <a:p>
            <a:r>
              <a:rPr lang="en-US" altLang="en-US" dirty="0"/>
              <a:t>Each device controller type has an operating system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</a:t>
            </a:r>
            <a:r>
              <a:rPr lang="en-US" altLang="en-US" dirty="0"/>
              <a:t> to manage it</a:t>
            </a:r>
            <a:endParaRPr lang="en-US" altLang="en-US" sz="800" dirty="0"/>
          </a:p>
          <a:p>
            <a:r>
              <a:rPr lang="en-US" altLang="en-US" dirty="0"/>
              <a:t>CPU moves data from/to main memory to/from local buffers</a:t>
            </a:r>
            <a:endParaRPr lang="en-US" altLang="en-US" sz="800" dirty="0"/>
          </a:p>
          <a:p>
            <a:r>
              <a:rPr lang="en-US" altLang="en-US" dirty="0"/>
              <a:t>I/O is from the device to local buffer of controller</a:t>
            </a:r>
            <a:endParaRPr lang="en-US" altLang="en-US" sz="800" dirty="0"/>
          </a:p>
          <a:p>
            <a:r>
              <a:rPr lang="en-US" altLang="en-US" dirty="0"/>
              <a:t>Device controller informs CPU that it has finished its operation by causing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841A5330-A3BD-455B-BFA0-989239098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195263"/>
            <a:ext cx="7591425" cy="576262"/>
          </a:xfrm>
        </p:spPr>
        <p:txBody>
          <a:bodyPr/>
          <a:lstStyle/>
          <a:p>
            <a:pPr eaLnBrk="1" hangingPunct="1"/>
            <a:r>
              <a:rPr lang="en-US" altLang="en-US"/>
              <a:t>Common Functions of Interrupts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0A1B0CF6-F08B-4A61-B0A6-715F5ED6B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993492" cy="4385114"/>
          </a:xfrm>
        </p:spPr>
        <p:txBody>
          <a:bodyPr/>
          <a:lstStyle/>
          <a:p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vector</a:t>
            </a:r>
            <a:r>
              <a:rPr lang="en-US" altLang="en-US" dirty="0"/>
              <a:t>, which contains the addresses of all the service routines</a:t>
            </a:r>
            <a:endParaRPr lang="en-US" altLang="en-US" sz="800" dirty="0"/>
          </a:p>
          <a:p>
            <a:r>
              <a:rPr lang="en-US" altLang="en-US" dirty="0"/>
              <a:t>Interrupt architecture must save the address of the interrupted instruction</a:t>
            </a:r>
            <a:endParaRPr lang="en-US" altLang="en-US" sz="800" i="1" dirty="0"/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 </a:t>
            </a:r>
            <a:r>
              <a:rPr lang="en-US" altLang="en-US" dirty="0"/>
              <a:t>is a software-generated interrupt caused either by an error or a user request</a:t>
            </a:r>
            <a:endParaRPr lang="en-US" altLang="en-US" sz="800" dirty="0"/>
          </a:p>
          <a:p>
            <a:r>
              <a:rPr lang="en-US" altLang="en-US" dirty="0"/>
              <a:t>An operating system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7A8E0AFA-01CE-41D2-B83F-9F7243CE8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5263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 Timeline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xmlns="" id="{41B33145-E046-43DB-9C9B-4E671F3D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08175"/>
            <a:ext cx="835501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749E83DD-FDA1-45E4-88D0-BF9195BD72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-57150"/>
            <a:ext cx="7515225" cy="844550"/>
          </a:xfrm>
        </p:spPr>
        <p:txBody>
          <a:bodyPr/>
          <a:lstStyle/>
          <a:p>
            <a:pPr eaLnBrk="1" hangingPunct="1"/>
            <a:r>
              <a:rPr lang="en-US" altLang="en-US"/>
              <a:t>Interrupt Handling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DD3C56CA-14C9-45EF-B0B3-BE810695D0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6609234" cy="4192621"/>
          </a:xfrm>
        </p:spPr>
        <p:txBody>
          <a:bodyPr/>
          <a:lstStyle/>
          <a:p>
            <a:r>
              <a:rPr lang="en-US" altLang="en-US" dirty="0"/>
              <a:t>The operating system preserves the state of the CPU by storing the registers and the program counter</a:t>
            </a:r>
          </a:p>
          <a:p>
            <a:r>
              <a:rPr lang="en-US" altLang="en-US" dirty="0"/>
              <a:t>Determines which type of interrupt has occurred:</a:t>
            </a:r>
          </a:p>
          <a:p>
            <a:r>
              <a:rPr lang="en-US" altLang="en-US" dirty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0378DBB6-3E76-4D5D-BCF4-7322E5DC0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116888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Interrupt-drive I/O Cycle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xmlns="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9513"/>
            <a:ext cx="5084762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432550" cy="441619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Bootstrap program </a:t>
            </a:r>
            <a:r>
              <a:rPr lang="en-US" altLang="en-US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289056828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4488" y="2888119"/>
            <a:ext cx="511628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Storage Structure</a:t>
            </a:r>
          </a:p>
        </p:txBody>
      </p:sp>
    </p:spTree>
    <p:extLst>
      <p:ext uri="{BB962C8B-B14F-4D97-AF65-F5344CB8AC3E}">
        <p14:creationId xmlns:p14="http://schemas.microsoft.com/office/powerpoint/2010/main" val="2653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60644225-21A8-4691-99DE-5A23AE5833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11138"/>
            <a:ext cx="7661275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Hierarchy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D703547F-8757-4059-B0DB-0941113BB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124628"/>
            <a:ext cx="7810500" cy="4530725"/>
          </a:xfrm>
        </p:spPr>
        <p:txBody>
          <a:bodyPr/>
          <a:lstStyle/>
          <a:p>
            <a:r>
              <a:rPr lang="en-US" altLang="en-US" dirty="0"/>
              <a:t>Storage systems organized in hierarchy</a:t>
            </a:r>
          </a:p>
          <a:p>
            <a:pPr lvl="1"/>
            <a:r>
              <a:rPr lang="en-US" altLang="en-US" dirty="0"/>
              <a:t>Speed</a:t>
            </a:r>
          </a:p>
          <a:p>
            <a:pPr lvl="1"/>
            <a:r>
              <a:rPr lang="en-US" altLang="en-US" dirty="0"/>
              <a:t>Cost</a:t>
            </a:r>
          </a:p>
          <a:p>
            <a:pPr lvl="1"/>
            <a:r>
              <a:rPr lang="en-US" altLang="en-US" dirty="0"/>
              <a:t>Volatility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Caching</a:t>
            </a:r>
            <a:r>
              <a:rPr lang="en-US" altLang="en-US" dirty="0"/>
              <a:t> – copying information into faster storage system; main memory can be viewed as a cache for secondary storage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 </a:t>
            </a:r>
            <a:r>
              <a:rPr lang="en-US" altLang="en-US" dirty="0"/>
              <a:t>for each device controller to manage I/O</a:t>
            </a:r>
          </a:p>
          <a:p>
            <a:pPr lvl="1"/>
            <a:r>
              <a:rPr lang="en-US" altLang="en-US" dirty="0"/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DC8143CB-221D-4E46-ACB1-F240385D00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126413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Storage-Device Hierarchy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xmlns="" id="{96241ED2-B618-4D08-8846-8009538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455738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What Operating Systems Do</a:t>
            </a:r>
          </a:p>
          <a:p>
            <a:r>
              <a:rPr lang="en-US" altLang="en-US"/>
              <a:t>Computer-System Organization</a:t>
            </a:r>
          </a:p>
          <a:p>
            <a:r>
              <a:rPr lang="en-US" altLang="en-US"/>
              <a:t>Computer-System Architecture</a:t>
            </a:r>
          </a:p>
          <a:p>
            <a:r>
              <a:rPr lang="en-US" altLang="en-US"/>
              <a:t>Operating-System Operations</a:t>
            </a:r>
          </a:p>
          <a:p>
            <a:r>
              <a:rPr lang="en-US" altLang="en-US"/>
              <a:t>Resource Management</a:t>
            </a:r>
          </a:p>
          <a:p>
            <a:r>
              <a:rPr lang="en-US" altLang="en-US"/>
              <a:t>Security and Protection</a:t>
            </a:r>
          </a:p>
          <a:p>
            <a:r>
              <a:rPr lang="en-US" altLang="en-US"/>
              <a:t>Virtualization</a:t>
            </a:r>
          </a:p>
          <a:p>
            <a:r>
              <a:rPr lang="en-US" altLang="en-US"/>
              <a:t>Distributed Systems</a:t>
            </a:r>
          </a:p>
          <a:p>
            <a:r>
              <a:rPr lang="en-US" altLang="en-US"/>
              <a:t>Kernel Data Structures</a:t>
            </a:r>
          </a:p>
          <a:p>
            <a:r>
              <a:rPr lang="en-US" altLang="en-US"/>
              <a:t>Computing Environments</a:t>
            </a:r>
          </a:p>
          <a:p>
            <a:r>
              <a:rPr lang="en-US" altLang="en-US"/>
              <a:t>Free/Libre and 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xmlns="" id="{C0638B96-DF2B-4D8C-9A35-46ABC3264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5025" y="212725"/>
            <a:ext cx="7702550" cy="576263"/>
          </a:xfrm>
        </p:spPr>
        <p:txBody>
          <a:bodyPr/>
          <a:lstStyle/>
          <a:p>
            <a:r>
              <a:rPr lang="en-US" altLang="en-US"/>
              <a:t>How a Modern Computer Works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xmlns="" id="{07234D76-D26C-4251-8F66-89C4244B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>
                <a:latin typeface="Verdana" panose="020B0604030504040204" pitchFamily="34" charset="0"/>
              </a:rPr>
              <a:t>A von Neumann architecture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xmlns="" id="{BDD5B21A-1DF1-4FBF-8A3A-8CDE974C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352550"/>
            <a:ext cx="51228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BF26148-599A-4FED-894F-988760405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12725"/>
            <a:ext cx="7553325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Memory Access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D24405CB-DFA7-47F8-A3F1-142494739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813550" cy="4056969"/>
          </a:xfrm>
        </p:spPr>
        <p:txBody>
          <a:bodyPr/>
          <a:lstStyle/>
          <a:p>
            <a:r>
              <a:rPr lang="en-US" altLang="en-US" dirty="0"/>
              <a:t>Used for high-speed I/O devices able to transmit information at close to memory speeds</a:t>
            </a:r>
          </a:p>
          <a:p>
            <a:r>
              <a:rPr lang="en-US" altLang="en-US" dirty="0"/>
              <a:t>Device controller transfers blocks of data from buffer storage directly to main memory without CPU intervention</a:t>
            </a:r>
          </a:p>
          <a:p>
            <a:r>
              <a:rPr lang="en-US" altLang="en-US" dirty="0"/>
              <a:t>Only one interrupt is generated per block, rather than the one interrupt per byte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5293F34F-C9FD-4545-B67F-0AFEB04F0A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95263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Operating-System Operations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3CA3B3A3-4D5F-45EB-B9C7-25CB392E8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4113"/>
            <a:ext cx="7670800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Bootstrap program – simple code to initialize the system, load the kernel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loads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Starts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daemons </a:t>
            </a:r>
            <a:r>
              <a:rPr lang="en-US" altLang="en-US" dirty="0"/>
              <a:t>(services provided outside of the kernel)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interrupt by one of the devices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Software interrupt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Software error (e.g., division by zero)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Request for operating system service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call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Other process problems include infinite loop, processes modifying each other or the operating system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Multiprogramming (Batch system)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5"/>
            <a:ext cx="6337387" cy="519398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Single user cannot always keep CPU and I/O devices busy 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Multiprogramming organizes jobs (code and data) so CPU always has one to execute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A subset of total jobs in system is kept in memory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One job selected and run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job scheduling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When job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76578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(Timesharing)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6"/>
            <a:ext cx="6207218" cy="487250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A logical extension of Batch systems– the CPU switches jobs so frequently that users can interact with each job while it is running, creating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interactive</a:t>
            </a:r>
            <a:r>
              <a:rPr lang="en-US" altLang="en-US" sz="1600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Response time </a:t>
            </a:r>
            <a:r>
              <a:rPr lang="en-US" altLang="en-US" sz="16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Each user has at least one program executing in memory </a:t>
            </a:r>
            <a:r>
              <a:rPr lang="en-US" altLang="en-US" sz="1600" dirty="0">
                <a:sym typeface="Wingdings 3" panose="05040102010807070707" pitchFamily="18" charset="2"/>
              </a:rPr>
              <a:t>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processes don</a:t>
            </a:r>
            <a:r>
              <a:rPr lang="ja-JP" altLang="en-US" sz="1600" dirty="0">
                <a:sym typeface="Wingdings 3" panose="05040102010807070707" pitchFamily="18" charset="2"/>
              </a:rPr>
              <a:t>’</a:t>
            </a:r>
            <a:r>
              <a:rPr lang="en-US" altLang="ja-JP" sz="1600" dirty="0">
                <a:sym typeface="Wingdings 3" panose="05040102010807070707" pitchFamily="18" charset="2"/>
              </a:rPr>
              <a:t>t fit in memory, </a:t>
            </a:r>
            <a:r>
              <a:rPr lang="en-US" altLang="ja-JP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swapping</a:t>
            </a:r>
            <a:r>
              <a:rPr lang="en-US" altLang="ja-JP" sz="1600" dirty="0"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Virtual memory </a:t>
            </a:r>
            <a:r>
              <a:rPr lang="en-US" altLang="en-US" sz="1600" dirty="0"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199077126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7290B74C-531F-48AF-B9FC-4141DDA686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xmlns="" id="{3AC87D33-03C5-4AAE-9C92-B651FC40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327603"/>
            <a:ext cx="22701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Dual-mode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8"/>
            <a:ext cx="7011168" cy="46247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Dual-mode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“kernel”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privileged</a:t>
            </a:r>
            <a:r>
              <a:rPr lang="en-US" altLang="en-US" dirty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xmlns="" id="{577B7B49-686A-43F8-AEBF-B723806A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2" y="1305890"/>
            <a:ext cx="70532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84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Timer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xmlns="" id="{9297C259-8FFF-444B-B901-A11F92099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060450"/>
            <a:ext cx="7781925" cy="2817813"/>
          </a:xfrm>
        </p:spPr>
        <p:txBody>
          <a:bodyPr/>
          <a:lstStyle/>
          <a:p>
            <a:r>
              <a:rPr lang="en-US" altLang="en-US" dirty="0"/>
              <a:t>Timer to prevent infinite loop (or process hogging resources)</a:t>
            </a:r>
          </a:p>
          <a:p>
            <a:pPr lvl="1"/>
            <a:r>
              <a:rPr lang="en-US" altLang="en-US" dirty="0"/>
              <a:t>Timer is set to interrupt the computer after some time period</a:t>
            </a:r>
          </a:p>
          <a:p>
            <a:pPr lvl="1"/>
            <a:r>
              <a:rPr lang="en-US" altLang="en-US" dirty="0"/>
              <a:t>Keep a counter that is decremented by the physical clock</a:t>
            </a:r>
          </a:p>
          <a:p>
            <a:pPr lvl="1"/>
            <a:r>
              <a:rPr lang="en-US" altLang="en-US" dirty="0"/>
              <a:t>Operating system set the counter (privileged instruction)</a:t>
            </a:r>
          </a:p>
          <a:p>
            <a:pPr lvl="1"/>
            <a:r>
              <a:rPr lang="en-US" altLang="en-US" dirty="0"/>
              <a:t>When counter zero generate an interrupt</a:t>
            </a:r>
          </a:p>
          <a:p>
            <a:pPr lvl="1"/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2888119"/>
            <a:ext cx="666077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Computer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6304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/>
              <a:t>Describe the general organization of a computer system and the role of interrupts</a:t>
            </a:r>
          </a:p>
          <a:p>
            <a:r>
              <a:rPr lang="en-US" altLang="en-US"/>
              <a:t>Describe the components in a modern, multiprocessor computer system</a:t>
            </a:r>
          </a:p>
          <a:p>
            <a:r>
              <a:rPr lang="en-US" altLang="en-US"/>
              <a:t>Illustrate the transition from user mode to kernel mode</a:t>
            </a:r>
          </a:p>
          <a:p>
            <a:r>
              <a:rPr lang="en-US" altLang="en-US"/>
              <a:t>Discuss how operating systems are used in various computing environments</a:t>
            </a:r>
          </a:p>
          <a:p>
            <a:r>
              <a:rPr lang="en-US" altLang="en-US"/>
              <a:t>Provide examples of free and open-source operating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xmlns="" id="{241EA749-5F42-4DDF-91AF-C39281ECA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0138" y="227013"/>
            <a:ext cx="7399337" cy="558800"/>
          </a:xfrm>
        </p:spPr>
        <p:txBody>
          <a:bodyPr/>
          <a:lstStyle/>
          <a:p>
            <a:r>
              <a:rPr lang="en-US" altLang="en-US"/>
              <a:t>Computer-System Architecture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xmlns="" id="{4D3327B7-8FD8-4AB6-82B1-9B1A1B47B9C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06450" y="1233488"/>
            <a:ext cx="7693025" cy="4867275"/>
          </a:xfrm>
        </p:spPr>
        <p:txBody>
          <a:bodyPr/>
          <a:lstStyle/>
          <a:p>
            <a:r>
              <a:rPr lang="en-US" altLang="en-US" dirty="0"/>
              <a:t>Most systems use a single general-purpose processor</a:t>
            </a:r>
          </a:p>
          <a:p>
            <a:pPr lvl="1"/>
            <a:r>
              <a:rPr lang="en-US" altLang="en-US" dirty="0"/>
              <a:t>Most systems have special-purpose processors as well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systems growing in use and importance</a:t>
            </a:r>
          </a:p>
          <a:p>
            <a:pPr lvl="1"/>
            <a:r>
              <a:rPr lang="en-US" altLang="en-US" dirty="0"/>
              <a:t>Also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 systems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tightly-coupled systems</a:t>
            </a:r>
          </a:p>
          <a:p>
            <a:pPr lvl="1"/>
            <a:r>
              <a:rPr lang="en-US" altLang="en-US" dirty="0"/>
              <a:t>Advantages include: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Increased throughput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Economy of scale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Increased reliability </a:t>
            </a:r>
            <a:r>
              <a:rPr lang="en-US" altLang="en-US" dirty="0"/>
              <a:t>– graceful degradation or fault tolerance</a:t>
            </a:r>
          </a:p>
          <a:p>
            <a:pPr lvl="1"/>
            <a:r>
              <a:rPr lang="en-US" altLang="en-US" dirty="0"/>
              <a:t>Two types: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Asymmetric Multiprocessing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each processor is assigned a specie task.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Symmetric Multiprocessing </a:t>
            </a:r>
            <a:r>
              <a:rPr lang="en-US" altLang="en-US" dirty="0"/>
              <a:t>– each processor performs all tasks</a:t>
            </a:r>
          </a:p>
          <a:p>
            <a:pPr marL="1200150" lvl="2" indent="-342900">
              <a:buFont typeface="Webdings" panose="05030102010509060703" pitchFamily="18" charset="2"/>
              <a:buNone/>
            </a:pPr>
            <a:endParaRPr lang="en-US" alt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1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xmlns="" id="{C1410AFB-466A-4B08-A8E9-FA44DF2206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9800" y="133350"/>
            <a:ext cx="8229600" cy="641350"/>
          </a:xfrm>
        </p:spPr>
        <p:txBody>
          <a:bodyPr/>
          <a:lstStyle/>
          <a:p>
            <a:r>
              <a:rPr lang="en-US" altLang="en-US" sz="3000"/>
              <a:t>Symmetric Multiprocessing Architecture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xmlns="" id="{61A30DEF-BA94-447F-8812-ADBD513F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822450"/>
            <a:ext cx="5051425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8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6306" y="2888119"/>
            <a:ext cx="701637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Computer System Environments</a:t>
            </a:r>
          </a:p>
        </p:txBody>
      </p:sp>
    </p:spTree>
    <p:extLst>
      <p:ext uri="{BB962C8B-B14F-4D97-AF65-F5344CB8AC3E}">
        <p14:creationId xmlns:p14="http://schemas.microsoft.com/office/powerpoint/2010/main" val="2948303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xmlns="" id="{71B8082F-3362-4A0A-8D0E-FB22B11475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668" y="171450"/>
            <a:ext cx="8016875" cy="622300"/>
          </a:xfrm>
        </p:spPr>
        <p:txBody>
          <a:bodyPr/>
          <a:lstStyle/>
          <a:p>
            <a:r>
              <a:rPr lang="en-US" altLang="en-US" sz="3000" dirty="0"/>
              <a:t>Computing Environments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xmlns="" id="{3405E8D5-FD1B-4039-BB1E-A9B3B0779F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9151" y="1296988"/>
            <a:ext cx="6506936" cy="4145869"/>
          </a:xfrm>
        </p:spPr>
        <p:txBody>
          <a:bodyPr/>
          <a:lstStyle/>
          <a:p>
            <a:r>
              <a:rPr lang="en-US" altLang="en-US" dirty="0"/>
              <a:t>Traditional</a:t>
            </a:r>
          </a:p>
          <a:p>
            <a:r>
              <a:rPr lang="en-US" altLang="en-US" dirty="0"/>
              <a:t>Mobile</a:t>
            </a:r>
          </a:p>
          <a:p>
            <a:r>
              <a:rPr lang="en-US" altLang="en-US" dirty="0"/>
              <a:t>Client Server</a:t>
            </a:r>
          </a:p>
          <a:p>
            <a:r>
              <a:rPr lang="en-US" altLang="en-US" dirty="0"/>
              <a:t>Peer-to-Peer</a:t>
            </a:r>
          </a:p>
          <a:p>
            <a:r>
              <a:rPr lang="en-US" altLang="en-US" dirty="0"/>
              <a:t>Cloud computing</a:t>
            </a:r>
          </a:p>
          <a:p>
            <a:r>
              <a:rPr lang="en-US" altLang="en-US" dirty="0"/>
              <a:t>Real-time Embedded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8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xmlns="" id="{71B8082F-3362-4A0A-8D0E-FB22B11475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668" y="171450"/>
            <a:ext cx="8016875" cy="622300"/>
          </a:xfrm>
        </p:spPr>
        <p:txBody>
          <a:bodyPr/>
          <a:lstStyle/>
          <a:p>
            <a:r>
              <a:rPr lang="en-US" altLang="en-US" sz="3000" dirty="0"/>
              <a:t>Traditional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xmlns="" id="{3405E8D5-FD1B-4039-BB1E-A9B3B0779F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9151" y="1296988"/>
            <a:ext cx="6506936" cy="4145869"/>
          </a:xfrm>
        </p:spPr>
        <p:txBody>
          <a:bodyPr/>
          <a:lstStyle/>
          <a:p>
            <a:r>
              <a:rPr lang="en-US" altLang="en-US" dirty="0"/>
              <a:t>Stand-alone general-purpose machines</a:t>
            </a:r>
          </a:p>
          <a:p>
            <a:r>
              <a:rPr lang="en-US" altLang="en-US" dirty="0"/>
              <a:t>But blurred as most systems interconnect with others (i.e., the Internet)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Portals</a:t>
            </a:r>
            <a:r>
              <a:rPr lang="en-US" altLang="en-US" dirty="0"/>
              <a:t> provide web access to internal systems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 computers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thin clients</a:t>
            </a:r>
            <a:r>
              <a:rPr lang="en-US" altLang="en-US" dirty="0"/>
              <a:t>) are like Web terminals</a:t>
            </a:r>
          </a:p>
          <a:p>
            <a:r>
              <a:rPr lang="en-US" altLang="en-US" dirty="0"/>
              <a:t>Mobile computers interconnect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wireless networks</a:t>
            </a:r>
          </a:p>
          <a:p>
            <a:r>
              <a:rPr lang="en-US" altLang="en-US" dirty="0"/>
              <a:t>Networking becoming ubiquitous – even home systems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firewalls</a:t>
            </a:r>
            <a:r>
              <a:rPr lang="en-US" altLang="en-US" dirty="0"/>
              <a:t> to protect home computers from Internet attacks</a:t>
            </a:r>
          </a:p>
        </p:txBody>
      </p:sp>
    </p:spTree>
    <p:extLst>
      <p:ext uri="{BB962C8B-B14F-4D97-AF65-F5344CB8AC3E}">
        <p14:creationId xmlns:p14="http://schemas.microsoft.com/office/powerpoint/2010/main" val="301712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xmlns="" id="{A1829908-11E3-4B1B-A3D2-0806808B69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217488"/>
            <a:ext cx="8537575" cy="576262"/>
          </a:xfrm>
        </p:spPr>
        <p:txBody>
          <a:bodyPr/>
          <a:lstStyle/>
          <a:p>
            <a:r>
              <a:rPr lang="en-US" altLang="en-US" dirty="0"/>
              <a:t>Mobile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xmlns="" id="{08F08BF4-93C5-4EF8-B50D-2C9206FFF0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1213" y="1209674"/>
            <a:ext cx="7026501" cy="4178756"/>
          </a:xfrm>
        </p:spPr>
        <p:txBody>
          <a:bodyPr/>
          <a:lstStyle/>
          <a:p>
            <a:r>
              <a:rPr lang="en-US" altLang="en-US" dirty="0"/>
              <a:t>Handheld smartphones, tablets, etc.</a:t>
            </a:r>
          </a:p>
          <a:p>
            <a:r>
              <a:rPr lang="en-US" altLang="en-US" dirty="0"/>
              <a:t>What is the functional difference between them and a “traditional” laptop?</a:t>
            </a:r>
          </a:p>
          <a:p>
            <a:r>
              <a:rPr lang="en-US" altLang="en-US" dirty="0"/>
              <a:t>Extra feature – more OS features (GPS, gyroscope)</a:t>
            </a:r>
          </a:p>
          <a:p>
            <a:r>
              <a:rPr lang="en-US" altLang="en-US" dirty="0"/>
              <a:t>Allows new types of apps like </a:t>
            </a:r>
            <a:r>
              <a:rPr lang="en-US" altLang="en-US" b="1" i="1" dirty="0"/>
              <a:t>augmented reality</a:t>
            </a:r>
          </a:p>
          <a:p>
            <a:r>
              <a:rPr lang="en-US" altLang="en-US" dirty="0"/>
              <a:t>Use IEEE 802.11 wireless, or cellular data networks for connectivity</a:t>
            </a:r>
          </a:p>
          <a:p>
            <a:r>
              <a:rPr lang="en-US" altLang="en-US" dirty="0"/>
              <a:t>Leaders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Apple iOS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Google Android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7362B21A-8A5E-4F20-9A05-0BE89E8793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6988" y="207963"/>
            <a:ext cx="7192962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Client Server</a:t>
            </a: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xmlns="" id="{CF60D9FD-B67C-4C64-ACD2-8A9A5FAE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66813"/>
            <a:ext cx="77343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SzPct val="90000"/>
            </a:pPr>
            <a:r>
              <a:rPr lang="en-US" altLang="en-US" dirty="0"/>
              <a:t>Client-Server Computing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dirty="0"/>
              <a:t>Dumb terminals supplanted by smart PCs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dirty="0"/>
              <a:t>Many systems now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  <a:r>
              <a:rPr lang="en-US" altLang="en-US" dirty="0"/>
              <a:t>, responding to requests generated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Compute-server system </a:t>
            </a:r>
            <a:r>
              <a:rPr lang="en-US" altLang="en-US" dirty="0"/>
              <a:t>provides an interface to client to request services (i.e., database)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File-server system </a:t>
            </a:r>
            <a:r>
              <a:rPr lang="en-US" altLang="en-US" dirty="0"/>
              <a:t>provides interface for clients to store and retrieve files</a:t>
            </a:r>
          </a:p>
        </p:txBody>
      </p:sp>
      <p:pic>
        <p:nvPicPr>
          <p:cNvPr id="102404" name="Picture 1" descr="1_18.pdf">
            <a:extLst>
              <a:ext uri="{FF2B5EF4-FFF2-40B4-BE49-F238E27FC236}">
                <a16:creationId xmlns:a16="http://schemas.microsoft.com/office/drawing/2014/main" xmlns="" id="{3F572163-5430-4601-AD15-704330FF5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805238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BB647B75-B333-4E93-8EF1-19CAA86038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212725"/>
            <a:ext cx="73945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Peer-to-Peer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7366DDF6-F84D-4FDE-9942-CC6839DC1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5057775" cy="4530725"/>
          </a:xfrm>
        </p:spPr>
        <p:txBody>
          <a:bodyPr/>
          <a:lstStyle/>
          <a:p>
            <a:r>
              <a:rPr lang="en-US" altLang="en-US" dirty="0"/>
              <a:t>Another model of distributed system</a:t>
            </a:r>
          </a:p>
          <a:p>
            <a:r>
              <a:rPr lang="en-US" altLang="en-US" dirty="0"/>
              <a:t>P2P does not distinguish clients and servers</a:t>
            </a:r>
          </a:p>
          <a:p>
            <a:pPr lvl="1"/>
            <a:r>
              <a:rPr lang="en-US" altLang="en-US" dirty="0"/>
              <a:t>Instead all nodes are considered peers</a:t>
            </a:r>
          </a:p>
          <a:p>
            <a:pPr lvl="1"/>
            <a:r>
              <a:rPr lang="en-US" altLang="en-US" dirty="0"/>
              <a:t>May each act as client, server or both</a:t>
            </a:r>
          </a:p>
          <a:p>
            <a:pPr lvl="1"/>
            <a:r>
              <a:rPr lang="en-US" altLang="en-US" dirty="0"/>
              <a:t>Node must join P2P network</a:t>
            </a:r>
          </a:p>
          <a:p>
            <a:pPr lvl="2"/>
            <a:r>
              <a:rPr lang="en-US" altLang="en-US" dirty="0"/>
              <a:t>Registers its service with central lookup service on network, or</a:t>
            </a:r>
          </a:p>
          <a:p>
            <a:pPr lvl="2"/>
            <a:r>
              <a:rPr lang="en-US" altLang="en-US" dirty="0"/>
              <a:t>Broadcast request for service and respond to requests for service via </a:t>
            </a:r>
            <a:r>
              <a:rPr lang="en-US" altLang="en-US" b="1" i="1" dirty="0"/>
              <a:t>discovery protocol</a:t>
            </a:r>
          </a:p>
          <a:p>
            <a:pPr lvl="1"/>
            <a:r>
              <a:rPr lang="en-US" altLang="en-US" dirty="0"/>
              <a:t>Examples include</a:t>
            </a:r>
            <a:r>
              <a:rPr lang="en-US" altLang="en-US" i="1" dirty="0"/>
              <a:t> </a:t>
            </a:r>
            <a:r>
              <a:rPr lang="en-US" altLang="en-US" dirty="0"/>
              <a:t>Napster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  <a:r>
              <a:rPr lang="en-US" altLang="en-US" dirty="0"/>
              <a:t>Gnutella</a:t>
            </a:r>
            <a:r>
              <a:rPr lang="en-US" altLang="en-US" i="1" dirty="0"/>
              <a:t>,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Voice over IP </a:t>
            </a:r>
            <a:r>
              <a:rPr lang="en-US" altLang="en-US" dirty="0"/>
              <a:t>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VoIP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such as Skype </a:t>
            </a:r>
          </a:p>
        </p:txBody>
      </p:sp>
      <p:pic>
        <p:nvPicPr>
          <p:cNvPr id="104452" name="Picture 1" descr="1_19.pdf">
            <a:extLst>
              <a:ext uri="{FF2B5EF4-FFF2-40B4-BE49-F238E27FC236}">
                <a16:creationId xmlns:a16="http://schemas.microsoft.com/office/drawing/2014/main" xmlns="" id="{E2A18885-21B9-47B4-84C9-50C4EA2B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1984375"/>
            <a:ext cx="2668587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241386D3-7914-4E0D-BD20-DCD46A75A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5675" y="198438"/>
            <a:ext cx="8123238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Cloud Computing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63BBC9B6-44FC-4182-AE85-87D204920B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060450"/>
            <a:ext cx="6347976" cy="4807787"/>
          </a:xfrm>
        </p:spPr>
        <p:txBody>
          <a:bodyPr/>
          <a:lstStyle/>
          <a:p>
            <a:r>
              <a:rPr lang="en-US" altLang="en-US" dirty="0"/>
              <a:t>Delivers computing, storage, even apps as a service across a network</a:t>
            </a:r>
          </a:p>
          <a:p>
            <a:r>
              <a:rPr lang="en-US" altLang="en-US" dirty="0"/>
              <a:t>Logical extension of virtualization because it uses virtualization as the base for it functionality.</a:t>
            </a:r>
          </a:p>
          <a:p>
            <a:pPr lvl="1"/>
            <a:r>
              <a:rPr lang="en-US" altLang="en-US" dirty="0"/>
              <a:t>Amazon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EC2</a:t>
            </a:r>
            <a:r>
              <a:rPr lang="en-US" altLang="en-US" dirty="0"/>
              <a:t>  has thousands of servers, millions of virtual machines, petabytes of storage available across the Internet, pay based on usage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241386D3-7914-4E0D-BD20-DCD46A75A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5675" y="198438"/>
            <a:ext cx="8123238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Cloud Computing (Cont.)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63BBC9B6-44FC-4182-AE85-87D204920B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60450"/>
            <a:ext cx="7712075" cy="5103813"/>
          </a:xfrm>
        </p:spPr>
        <p:txBody>
          <a:bodyPr/>
          <a:lstStyle/>
          <a:p>
            <a:r>
              <a:rPr lang="en-US" altLang="en-US" dirty="0"/>
              <a:t>Many types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Public cloud </a:t>
            </a:r>
            <a:r>
              <a:rPr lang="en-US" altLang="en-US" dirty="0"/>
              <a:t>– available via Internet to anyone willing to pay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Private cloud </a:t>
            </a:r>
            <a:r>
              <a:rPr lang="en-US" altLang="en-US" dirty="0"/>
              <a:t>– run by a company for the company’s own use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Hybrid cloud </a:t>
            </a:r>
            <a:r>
              <a:rPr lang="en-US" altLang="en-US" dirty="0"/>
              <a:t>– includes both public and private cloud components</a:t>
            </a:r>
          </a:p>
          <a:p>
            <a:pPr lvl="1"/>
            <a:r>
              <a:rPr lang="en-US" altLang="en-US" dirty="0"/>
              <a:t>Software as a Service 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SaaS</a:t>
            </a:r>
            <a:r>
              <a:rPr lang="en-US" altLang="en-US" dirty="0"/>
              <a:t>) – one or more applications available via the Internet (i.e., word processor)</a:t>
            </a:r>
          </a:p>
          <a:p>
            <a:pPr lvl="1"/>
            <a:r>
              <a:rPr lang="en-US" altLang="en-US" dirty="0"/>
              <a:t>Platform as a Service 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PaaS</a:t>
            </a:r>
            <a:r>
              <a:rPr lang="en-US" altLang="en-US" dirty="0"/>
              <a:t>) – software stack ready for application use via the Internet (i.e., a database server)</a:t>
            </a:r>
          </a:p>
          <a:p>
            <a:pPr lvl="1"/>
            <a:r>
              <a:rPr lang="en-US" altLang="en-US" dirty="0"/>
              <a:t>Infrastructure as a Service 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IaaS</a:t>
            </a:r>
            <a:r>
              <a:rPr lang="en-US" altLang="en-US" dirty="0"/>
              <a:t>) – servers or storage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28185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121525" cy="4159250"/>
          </a:xfrm>
        </p:spPr>
        <p:txBody>
          <a:bodyPr/>
          <a:lstStyle/>
          <a:p>
            <a:r>
              <a:rPr lang="en-US" altLang="en-US"/>
              <a:t>A program that acts as an intermediary between a user of a computer and the computer hardware</a:t>
            </a:r>
          </a:p>
          <a:p>
            <a:r>
              <a:rPr lang="en-US" altLang="en-US"/>
              <a:t>Operating system goals:</a:t>
            </a:r>
          </a:p>
          <a:p>
            <a:pPr lvl="1"/>
            <a:r>
              <a:rPr lang="en-US" altLang="en-US"/>
              <a:t>Execute user programs and make solving user problems easier</a:t>
            </a:r>
          </a:p>
          <a:p>
            <a:pPr lvl="1"/>
            <a:r>
              <a:rPr lang="en-US" altLang="en-US"/>
              <a:t>Make the computer system convenient to use</a:t>
            </a:r>
          </a:p>
          <a:p>
            <a:pPr lvl="1"/>
            <a:r>
              <a:rPr lang="en-US" altLang="en-US"/>
              <a:t>Use the computer hardware in an efficient manner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>
            <a:extLst>
              <a:ext uri="{FF2B5EF4-FFF2-40B4-BE49-F238E27FC236}">
                <a16:creationId xmlns:a16="http://schemas.microsoft.com/office/drawing/2014/main" xmlns="" id="{FD6537A6-ABBB-418B-A303-F33ED361BE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092200"/>
            <a:ext cx="7645400" cy="1571625"/>
          </a:xfrm>
        </p:spPr>
        <p:txBody>
          <a:bodyPr/>
          <a:lstStyle/>
          <a:p>
            <a:r>
              <a:rPr lang="en-US" altLang="en-US" dirty="0"/>
              <a:t>Cloud computing environments composed of traditional OSes, plus VMMs, plus cloud management tools</a:t>
            </a:r>
          </a:p>
          <a:p>
            <a:pPr lvl="1"/>
            <a:r>
              <a:rPr lang="en-US" altLang="en-US" dirty="0"/>
              <a:t>Internet connectivity requires security like firewalls</a:t>
            </a:r>
            <a:endParaRPr lang="en-US" altLang="en-US" sz="800" dirty="0"/>
          </a:p>
          <a:p>
            <a:pPr lvl="1"/>
            <a:r>
              <a:rPr lang="en-US" altLang="en-US" dirty="0"/>
              <a:t>Load balancers spread traffic across multiple applications</a:t>
            </a:r>
          </a:p>
        </p:txBody>
      </p:sp>
      <p:pic>
        <p:nvPicPr>
          <p:cNvPr id="108547" name="Picture 1" descr="1_21.pdf">
            <a:extLst>
              <a:ext uri="{FF2B5EF4-FFF2-40B4-BE49-F238E27FC236}">
                <a16:creationId xmlns:a16="http://schemas.microsoft.com/office/drawing/2014/main" xmlns="" id="{013FD59D-83E6-4294-8C1F-125F5B808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2800350"/>
            <a:ext cx="41195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D4B5261-AC9E-4876-9921-245A2837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2" y="220663"/>
            <a:ext cx="81232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kern="0" dirty="0"/>
              <a:t>Cloud Computing (cont.)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248ED826-3203-40F8-B0D3-237827F653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</a:t>
            </a:r>
          </a:p>
        </p:txBody>
      </p:sp>
    </p:spTree>
    <p:extLst>
      <p:ext uri="{BB962C8B-B14F-4D97-AF65-F5344CB8AC3E}">
        <p14:creationId xmlns:p14="http://schemas.microsoft.com/office/powerpoint/2010/main" val="427712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01613"/>
            <a:ext cx="7532688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204913"/>
            <a:ext cx="7772400" cy="4483100"/>
          </a:xfrm>
        </p:spPr>
        <p:txBody>
          <a:bodyPr/>
          <a:lstStyle/>
          <a:p>
            <a:r>
              <a:rPr lang="en-US" altLang="en-US"/>
              <a:t>Computer system can be divided into four components:</a:t>
            </a:r>
          </a:p>
          <a:p>
            <a:pPr lvl="1"/>
            <a:r>
              <a:rPr lang="en-US" altLang="en-US"/>
              <a:t>Hardware – provides basic computing resources</a:t>
            </a:r>
          </a:p>
          <a:p>
            <a:pPr lvl="2"/>
            <a:r>
              <a:rPr lang="en-US" altLang="en-US"/>
              <a:t>CPU, memory, I/O devices</a:t>
            </a:r>
          </a:p>
          <a:p>
            <a:pPr lvl="1"/>
            <a:r>
              <a:rPr lang="en-US" altLang="en-US"/>
              <a:t>Operating system</a:t>
            </a:r>
          </a:p>
          <a:p>
            <a:pPr lvl="2"/>
            <a:r>
              <a:rPr lang="en-US" altLang="en-US"/>
              <a:t>Controls and coordinates use of hardware among various applications and users</a:t>
            </a:r>
          </a:p>
          <a:p>
            <a:pPr lvl="1"/>
            <a:r>
              <a:rPr lang="en-US" altLang="en-US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/>
              <a:t>Word processors, compilers, web browsers, database systems, video games</a:t>
            </a:r>
          </a:p>
          <a:p>
            <a:pPr lvl="1"/>
            <a:r>
              <a:rPr lang="en-US" altLang="en-US"/>
              <a:t>Users</a:t>
            </a:r>
          </a:p>
          <a:p>
            <a:pPr lvl="2"/>
            <a:r>
              <a:rPr lang="en-US" altLang="en-US"/>
              <a:t>People, machines, other computers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xmlns="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871663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E69E77BD-F295-4D5C-88FB-9C1F0C2DF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126413" cy="576262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CFEE02D0-0B66-42F3-A811-C29D1CE4B6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46125" y="1120775"/>
            <a:ext cx="7940675" cy="4530725"/>
          </a:xfrm>
        </p:spPr>
        <p:txBody>
          <a:bodyPr/>
          <a:lstStyle/>
          <a:p>
            <a:r>
              <a:rPr lang="en-US" altLang="en-US" dirty="0"/>
              <a:t>Depends on the point of view</a:t>
            </a:r>
          </a:p>
          <a:p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ease of 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good performance </a:t>
            </a:r>
          </a:p>
          <a:p>
            <a:pPr lvl="1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resource utilization</a:t>
            </a:r>
          </a:p>
          <a:p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/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resource allocator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program </a:t>
            </a:r>
            <a:r>
              <a:rPr lang="en-US" altLang="en-US" dirty="0"/>
              <a:t>making efficient use of HW and managing execution of user programs</a:t>
            </a:r>
          </a:p>
          <a:p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Mobile user interfaces such as touch screens, voice recognition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ED09A12-D842-4736-945B-046894987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26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</a:t>
            </a:r>
            <a:r>
              <a:rPr kumimoji="1" lang="en-US" altLang="en-US" dirty="0"/>
              <a:t>st</a:t>
            </a:r>
            <a:r>
              <a:rPr lang="en-US" altLang="en-US" dirty="0"/>
              <a:t>em Definition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7BF6D041-5778-4E18-B7CE-FFE8B9C424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1247775"/>
            <a:ext cx="7989661" cy="4728482"/>
          </a:xfrm>
        </p:spPr>
        <p:txBody>
          <a:bodyPr/>
          <a:lstStyle/>
          <a:p>
            <a:r>
              <a:rPr lang="en-US" altLang="en-US" dirty="0"/>
              <a:t>No universally accepted definition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/>
            <a:r>
              <a:rPr lang="en-US" altLang="en-US" dirty="0"/>
              <a:t>But varies wildly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kernel, </a:t>
            </a:r>
            <a:r>
              <a:rPr lang="en-US" altLang="ja-JP" dirty="0"/>
              <a:t>part of the operating system</a:t>
            </a:r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system program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(ships with the operating system, but not part of the kernel) , or</a:t>
            </a:r>
          </a:p>
          <a:p>
            <a:pPr lvl="1"/>
            <a:r>
              <a:rPr lang="en-US" altLang="ja-JP" dirty="0"/>
              <a:t>An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r>
              <a:rPr lang="en-US" altLang="en-US" dirty="0"/>
              <a:t>Today’s OSes for general purpose and mobile computing also include 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middleware</a:t>
            </a:r>
            <a:r>
              <a:rPr lang="en-US" altLang="en-US" dirty="0"/>
              <a:t> – a set of software frameworks that provide additional services to application developers such as databases, multimedia, graphics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2897302"/>
            <a:ext cx="8813800" cy="106339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Overview of Computer System Structure </a:t>
            </a:r>
          </a:p>
        </p:txBody>
      </p:sp>
    </p:spTree>
    <p:extLst>
      <p:ext uri="{BB962C8B-B14F-4D97-AF65-F5344CB8AC3E}">
        <p14:creationId xmlns:p14="http://schemas.microsoft.com/office/powerpoint/2010/main" val="818157632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11679</TotalTime>
  <Words>1760</Words>
  <Application>Microsoft Office PowerPoint</Application>
  <PresentationFormat>On-screen Show (4:3)</PresentationFormat>
  <Paragraphs>216</Paragraphs>
  <Slides>41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MS PGothic</vt:lpstr>
      <vt:lpstr>MS PGothic</vt:lpstr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Wingdings 3</vt:lpstr>
      <vt:lpstr>os-8</vt:lpstr>
      <vt:lpstr>Chapter 1:  Introduction</vt:lpstr>
      <vt:lpstr>Chapter 1: Introduction</vt:lpstr>
      <vt:lpstr>Objectives</vt:lpstr>
      <vt:lpstr>What is an Operating System?</vt:lpstr>
      <vt:lpstr>Computer System Structure</vt:lpstr>
      <vt:lpstr>Abstract View of Components of Computer</vt:lpstr>
      <vt:lpstr>What Operating Systems Do</vt:lpstr>
      <vt:lpstr>Operating System Definition</vt:lpstr>
      <vt:lpstr>PowerPoint Presentation</vt:lpstr>
      <vt:lpstr>Computer System Organization</vt:lpstr>
      <vt:lpstr>Computer-System Operation</vt:lpstr>
      <vt:lpstr>Common Functions of Interrupts</vt:lpstr>
      <vt:lpstr>Interrupt Timeline</vt:lpstr>
      <vt:lpstr>Interrupt Handling</vt:lpstr>
      <vt:lpstr>Interrupt-drive I/O Cycle</vt:lpstr>
      <vt:lpstr>Computer Startup</vt:lpstr>
      <vt:lpstr>PowerPoint Presentation</vt:lpstr>
      <vt:lpstr>Storage Hierarchy</vt:lpstr>
      <vt:lpstr>Storage-Device Hierarchy</vt:lpstr>
      <vt:lpstr>How a Modern Computer Works</vt:lpstr>
      <vt:lpstr>Direct Memory Access Structure</vt:lpstr>
      <vt:lpstr>Operating-System Operations</vt:lpstr>
      <vt:lpstr>Multiprogramming (Batch system)</vt:lpstr>
      <vt:lpstr>Multitasking (Timesharing)</vt:lpstr>
      <vt:lpstr>Memory Layout for Multiprogrammed System</vt:lpstr>
      <vt:lpstr>Dual-mode Operation</vt:lpstr>
      <vt:lpstr>Transition from User to Kernel Mode</vt:lpstr>
      <vt:lpstr>Timer</vt:lpstr>
      <vt:lpstr>PowerPoint Presentation</vt:lpstr>
      <vt:lpstr>Computer-System Architecture</vt:lpstr>
      <vt:lpstr>Symmetric Multiprocessing Architecture</vt:lpstr>
      <vt:lpstr>PowerPoint Presentation</vt:lpstr>
      <vt:lpstr>Computing Environments</vt:lpstr>
      <vt:lpstr>Traditional</vt:lpstr>
      <vt:lpstr>Mobile</vt:lpstr>
      <vt:lpstr>Client Server</vt:lpstr>
      <vt:lpstr>Peer-to-Peer</vt:lpstr>
      <vt:lpstr>Cloud Computing</vt:lpstr>
      <vt:lpstr>Cloud Computing (Cont.)</vt:lpstr>
      <vt:lpstr>PowerPoint Presentation</vt:lpstr>
      <vt:lpstr>End of Chapter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ASUS</cp:lastModifiedBy>
  <cp:revision>257</cp:revision>
  <cp:lastPrinted>2001-06-14T13:58:17Z</cp:lastPrinted>
  <dcterms:created xsi:type="dcterms:W3CDTF">2011-01-13T23:43:38Z</dcterms:created>
  <dcterms:modified xsi:type="dcterms:W3CDTF">2024-09-07T06:09:34Z</dcterms:modified>
</cp:coreProperties>
</file>