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5362" autoAdjust="0"/>
  </p:normalViewPr>
  <p:slideViewPr>
    <p:cSldViewPr snapToGrid="0">
      <p:cViewPr>
        <p:scale>
          <a:sx n="100" d="100"/>
          <a:sy n="100" d="100"/>
        </p:scale>
        <p:origin x="444" y="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B935-2B90-4BBC-A6DE-CCFE9A9E02D9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8DAC8-637E-44BE-A3DE-26BFCB2E58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8DAC8-637E-44BE-A3DE-26BFCB2E58A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484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42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953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162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833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22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3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904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526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040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937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C554-F91F-4BA2-9D4E-EA4863ED6D0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614D-BE0D-4027-B195-EBCAFED53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592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8375" y="600629"/>
            <a:ext cx="2628900" cy="2743200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0132" y="998111"/>
            <a:ext cx="2686050" cy="3343275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72507" y="943586"/>
            <a:ext cx="2733675" cy="3457575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362" y="1260235"/>
            <a:ext cx="5650433" cy="19812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077" y="1157841"/>
            <a:ext cx="4067543" cy="2185988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cxnSp>
        <p:nvCxnSpPr>
          <p:cNvPr id="61" name="直接箭头连接符 60"/>
          <p:cNvCxnSpPr/>
          <p:nvPr/>
        </p:nvCxnSpPr>
        <p:spPr>
          <a:xfrm>
            <a:off x="5122620" y="2491525"/>
            <a:ext cx="1951711" cy="571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147991" y="2112351"/>
            <a:ext cx="1926340" cy="231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147991" y="2285444"/>
            <a:ext cx="1973965" cy="45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 flipV="1">
            <a:off x="3862210" y="1196674"/>
            <a:ext cx="1209584" cy="75247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882117" y="1863969"/>
            <a:ext cx="1453662" cy="8518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811778" y="2227389"/>
            <a:ext cx="1453662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70394" y="2403235"/>
            <a:ext cx="1465385" cy="4845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882117" y="2825265"/>
            <a:ext cx="1441939" cy="15240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303040" y="4143541"/>
            <a:ext cx="467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校正图像                      特征提取与匹配                 计算世界坐标并聚类</a:t>
            </a:r>
            <a:endParaRPr lang="zh-CN" altLang="en-US" sz="120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088848" y="4282040"/>
            <a:ext cx="64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4882117" y="4282040"/>
            <a:ext cx="53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23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flipV="1">
            <a:off x="1760393" y="3106616"/>
            <a:ext cx="1230923" cy="24618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flipV="1">
            <a:off x="3255087" y="3106616"/>
            <a:ext cx="1230923" cy="24618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375854" y="1639124"/>
            <a:ext cx="0" cy="1590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888134" y="1651642"/>
            <a:ext cx="5861" cy="156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64132" y="3352800"/>
            <a:ext cx="5861" cy="800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882273" y="3365318"/>
            <a:ext cx="11722" cy="78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60393" y="4153694"/>
            <a:ext cx="27256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60393" y="1629508"/>
            <a:ext cx="2614246" cy="1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809609" y="1647093"/>
            <a:ext cx="723900" cy="1570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396370" y="3360796"/>
            <a:ext cx="337043" cy="787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533509" y="1639124"/>
            <a:ext cx="202225" cy="1578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725477" y="3360796"/>
            <a:ext cx="148005" cy="806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5"/>
            <a:endCxn id="3" idx="2"/>
          </p:cNvCxnSpPr>
          <p:nvPr/>
        </p:nvCxnSpPr>
        <p:spPr>
          <a:xfrm>
            <a:off x="1791166" y="3229708"/>
            <a:ext cx="1169377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5"/>
            <a:endCxn id="5" idx="2"/>
          </p:cNvCxnSpPr>
          <p:nvPr/>
        </p:nvCxnSpPr>
        <p:spPr>
          <a:xfrm>
            <a:off x="3285860" y="3229708"/>
            <a:ext cx="1169377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735734" y="2954215"/>
            <a:ext cx="0" cy="275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809609" y="2954215"/>
            <a:ext cx="0" cy="263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809609" y="4147832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123201" y="3763891"/>
            <a:ext cx="0" cy="69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3"/>
            <a:endCxn id="3" idx="1"/>
          </p:cNvCxnSpPr>
          <p:nvPr/>
        </p:nvCxnSpPr>
        <p:spPr>
          <a:xfrm>
            <a:off x="2345082" y="3106616"/>
            <a:ext cx="61546" cy="24618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49277" y="3093916"/>
            <a:ext cx="145072" cy="24618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64"/>
          <p:cNvSpPr txBox="1"/>
          <p:nvPr/>
        </p:nvSpPr>
        <p:spPr>
          <a:xfrm>
            <a:off x="3676389" y="2900934"/>
            <a:ext cx="3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>
                <a:solidFill>
                  <a:srgbClr val="FF0000"/>
                </a:solidFill>
              </a:rPr>
              <a:t>Xr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5" name="文本框 66"/>
          <p:cNvSpPr txBox="1"/>
          <p:nvPr/>
        </p:nvSpPr>
        <p:spPr>
          <a:xfrm>
            <a:off x="2532657" y="2900934"/>
            <a:ext cx="3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Xl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6" name="文本框 69"/>
          <p:cNvSpPr txBox="1"/>
          <p:nvPr/>
        </p:nvSpPr>
        <p:spPr>
          <a:xfrm>
            <a:off x="3135659" y="1320007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Object point</a:t>
            </a:r>
            <a:endParaRPr lang="zh-CN" altLang="en-US" sz="1200"/>
          </a:p>
        </p:txBody>
      </p:sp>
      <p:sp>
        <p:nvSpPr>
          <p:cNvPr id="27" name="文本框 70"/>
          <p:cNvSpPr txBox="1"/>
          <p:nvPr/>
        </p:nvSpPr>
        <p:spPr>
          <a:xfrm>
            <a:off x="3143716" y="3239628"/>
            <a:ext cx="196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Image coordinate sysstem</a:t>
            </a:r>
            <a:endParaRPr lang="zh-CN" altLang="en-US" sz="1200"/>
          </a:p>
        </p:txBody>
      </p:sp>
      <p:sp>
        <p:nvSpPr>
          <p:cNvPr id="28" name="文本框 71"/>
          <p:cNvSpPr txBox="1"/>
          <p:nvPr/>
        </p:nvSpPr>
        <p:spPr>
          <a:xfrm>
            <a:off x="2241896" y="4179023"/>
            <a:ext cx="1859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Camera coordinate system</a:t>
            </a:r>
          </a:p>
        </p:txBody>
      </p:sp>
      <p:sp>
        <p:nvSpPr>
          <p:cNvPr id="29" name="文本框 72"/>
          <p:cNvSpPr txBox="1"/>
          <p:nvPr/>
        </p:nvSpPr>
        <p:spPr>
          <a:xfrm>
            <a:off x="2469640" y="1586627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d + x</a:t>
            </a:r>
            <a:endParaRPr lang="zh-CN" altLang="en-US" sz="1200"/>
          </a:p>
        </p:txBody>
      </p:sp>
      <p:sp>
        <p:nvSpPr>
          <p:cNvPr id="30" name="文本框 73"/>
          <p:cNvSpPr txBox="1"/>
          <p:nvPr/>
        </p:nvSpPr>
        <p:spPr>
          <a:xfrm>
            <a:off x="3285860" y="1597090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       </a:t>
            </a:r>
            <a:r>
              <a:rPr lang="en-US" altLang="zh-CN" sz="1200" smtClean="0"/>
              <a:t>d-x</a:t>
            </a:r>
            <a:endParaRPr lang="zh-CN" altLang="en-US" sz="120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943208" y="1647093"/>
            <a:ext cx="12700" cy="25007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76"/>
          <p:cNvSpPr txBox="1"/>
          <p:nvPr/>
        </p:nvSpPr>
        <p:spPr>
          <a:xfrm>
            <a:off x="4943321" y="2459781"/>
            <a:ext cx="89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Z axis in camera coordinate system</a:t>
            </a:r>
            <a:endParaRPr lang="zh-CN" altLang="en-US" sz="12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181208" y="3229708"/>
            <a:ext cx="12700" cy="9181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79"/>
          <p:cNvSpPr txBox="1"/>
          <p:nvPr/>
        </p:nvSpPr>
        <p:spPr>
          <a:xfrm>
            <a:off x="4027588" y="3642789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f</a:t>
            </a:r>
            <a:endParaRPr lang="zh-CN" altLang="en-US" sz="120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376525" y="3467005"/>
            <a:ext cx="1675914" cy="32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145117" y="3467006"/>
            <a:ext cx="1219200" cy="679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V="1">
            <a:off x="6400799" y="2507226"/>
            <a:ext cx="1932041" cy="14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5650">
            <a:off x="6970130" y="2227950"/>
            <a:ext cx="952500" cy="339129"/>
          </a:xfrm>
          <a:prstGeom prst="rect">
            <a:avLst/>
          </a:prstGeom>
        </p:spPr>
      </p:pic>
      <p:cxnSp>
        <p:nvCxnSpPr>
          <p:cNvPr id="39" name="直接箭头连接符 38"/>
          <p:cNvCxnSpPr/>
          <p:nvPr/>
        </p:nvCxnSpPr>
        <p:spPr>
          <a:xfrm flipV="1">
            <a:off x="7352108" y="2189361"/>
            <a:ext cx="902676" cy="2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7059517" y="1679568"/>
            <a:ext cx="304800" cy="71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141579" y="2403668"/>
            <a:ext cx="222737" cy="46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29"/>
          <p:cNvSpPr txBox="1"/>
          <p:nvPr/>
        </p:nvSpPr>
        <p:spPr>
          <a:xfrm>
            <a:off x="7950959" y="1964801"/>
            <a:ext cx="409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Xc</a:t>
            </a:r>
            <a:endParaRPr lang="zh-CN" altLang="en-US" sz="1200"/>
          </a:p>
        </p:txBody>
      </p:sp>
      <p:sp>
        <p:nvSpPr>
          <p:cNvPr id="43" name="文本框 30"/>
          <p:cNvSpPr txBox="1"/>
          <p:nvPr/>
        </p:nvSpPr>
        <p:spPr>
          <a:xfrm>
            <a:off x="6941800" y="1679568"/>
            <a:ext cx="41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Yc</a:t>
            </a:r>
            <a:endParaRPr lang="zh-CN" altLang="en-US" sz="1200"/>
          </a:p>
        </p:txBody>
      </p:sp>
      <p:sp>
        <p:nvSpPr>
          <p:cNvPr id="44" name="文本框 31"/>
          <p:cNvSpPr txBox="1"/>
          <p:nvPr/>
        </p:nvSpPr>
        <p:spPr>
          <a:xfrm>
            <a:off x="6954008" y="2727682"/>
            <a:ext cx="41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Zc</a:t>
            </a:r>
            <a:endParaRPr lang="zh-CN" altLang="en-US" sz="1200"/>
          </a:p>
        </p:txBody>
      </p:sp>
      <p:sp>
        <p:nvSpPr>
          <p:cNvPr id="45" name="文本框 32"/>
          <p:cNvSpPr txBox="1"/>
          <p:nvPr/>
        </p:nvSpPr>
        <p:spPr>
          <a:xfrm>
            <a:off x="7252947" y="1340307"/>
            <a:ext cx="492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Zw</a:t>
            </a:r>
            <a:endParaRPr lang="zh-CN" altLang="en-US" sz="1200"/>
          </a:p>
        </p:txBody>
      </p:sp>
      <p:sp>
        <p:nvSpPr>
          <p:cNvPr id="46" name="文本框 34"/>
          <p:cNvSpPr txBox="1"/>
          <p:nvPr/>
        </p:nvSpPr>
        <p:spPr>
          <a:xfrm>
            <a:off x="8759363" y="3467005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Xw</a:t>
            </a:r>
            <a:endParaRPr lang="zh-CN" altLang="en-US" sz="1200"/>
          </a:p>
        </p:txBody>
      </p:sp>
      <p:sp>
        <p:nvSpPr>
          <p:cNvPr id="47" name="文本框 35"/>
          <p:cNvSpPr txBox="1"/>
          <p:nvPr/>
        </p:nvSpPr>
        <p:spPr>
          <a:xfrm>
            <a:off x="6016163" y="3806975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Yw</a:t>
            </a:r>
            <a:endParaRPr lang="zh-CN" altLang="en-US" sz="1200"/>
          </a:p>
        </p:txBody>
      </p:sp>
      <p:sp>
        <p:nvSpPr>
          <p:cNvPr id="48" name="文本框 36"/>
          <p:cNvSpPr txBox="1"/>
          <p:nvPr/>
        </p:nvSpPr>
        <p:spPr>
          <a:xfrm>
            <a:off x="7159161" y="3470145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Ow</a:t>
            </a:r>
            <a:endParaRPr lang="zh-CN" altLang="en-US" sz="1200"/>
          </a:p>
        </p:txBody>
      </p:sp>
      <p:sp>
        <p:nvSpPr>
          <p:cNvPr id="49" name="文本框 37"/>
          <p:cNvSpPr txBox="1"/>
          <p:nvPr/>
        </p:nvSpPr>
        <p:spPr>
          <a:xfrm>
            <a:off x="7207032" y="2333486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Oc</a:t>
            </a:r>
            <a:endParaRPr lang="zh-CN" altLang="en-US" sz="1200"/>
          </a:p>
        </p:txBody>
      </p:sp>
      <p:cxnSp>
        <p:nvCxnSpPr>
          <p:cNvPr id="50" name="直接连接符 49"/>
          <p:cNvCxnSpPr/>
          <p:nvPr/>
        </p:nvCxnSpPr>
        <p:spPr>
          <a:xfrm>
            <a:off x="6145117" y="4146944"/>
            <a:ext cx="1656778" cy="3660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7816643" y="3825980"/>
            <a:ext cx="1147308" cy="7017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6965731" y="4050982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941800" y="4065972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7118131" y="4203382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094200" y="4218372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7517202" y="3906134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493271" y="3921124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7223639" y="3734459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199708" y="3749449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376039" y="3886859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352108" y="3901849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7528439" y="4039259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504508" y="4054249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8102867" y="3968922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8078936" y="3983912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255267" y="4121322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231336" y="4136312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70"/>
          <p:cNvSpPr txBox="1"/>
          <p:nvPr/>
        </p:nvSpPr>
        <p:spPr>
          <a:xfrm>
            <a:off x="7745804" y="3825979"/>
            <a:ext cx="89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Ground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10840" y="458724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(a)</a:t>
            </a:r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155180" y="456438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(b)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" name="直接箭头连接符 2"/>
          <p:cNvCxnSpPr>
            <a:endCxn id="5" idx="2"/>
          </p:cNvCxnSpPr>
          <p:nvPr/>
        </p:nvCxnSpPr>
        <p:spPr>
          <a:xfrm flipV="1">
            <a:off x="4695825" y="2780387"/>
            <a:ext cx="442181" cy="10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138006" y="2677880"/>
            <a:ext cx="199570" cy="205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1"/>
            <a:endCxn id="5" idx="5"/>
          </p:cNvCxnSpPr>
          <p:nvPr/>
        </p:nvCxnSpPr>
        <p:spPr>
          <a:xfrm rot="16200000" flipH="1">
            <a:off x="5165308" y="2709828"/>
            <a:ext cx="144966" cy="1411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7"/>
            <a:endCxn id="5" idx="3"/>
          </p:cNvCxnSpPr>
          <p:nvPr/>
        </p:nvCxnSpPr>
        <p:spPr>
          <a:xfrm rot="16200000" flipH="1" flipV="1">
            <a:off x="5165308" y="2709828"/>
            <a:ext cx="144966" cy="1411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1" idx="1"/>
          </p:cNvCxnSpPr>
          <p:nvPr/>
        </p:nvCxnSpPr>
        <p:spPr>
          <a:xfrm flipV="1">
            <a:off x="5341208" y="2768338"/>
            <a:ext cx="449490" cy="22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577441" y="2785804"/>
            <a:ext cx="776109" cy="5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2675" y="2352190"/>
            <a:ext cx="1257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摄像机标定与特征匹配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90698" y="2445172"/>
            <a:ext cx="886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聚类</a:t>
            </a:r>
            <a:endParaRPr lang="en-US" altLang="zh-CN" smtClean="0"/>
          </a:p>
          <a:p>
            <a:pPr algn="ctr"/>
            <a:r>
              <a:rPr lang="zh-CN" altLang="en-US" smtClean="0"/>
              <a:t>检测</a:t>
            </a:r>
            <a:endParaRPr lang="en-US" altLang="zh-CN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48580" y="251275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00980" y="266515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53380" y="281755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99835" y="2256486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(u, v, w)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009775" y="2819400"/>
            <a:ext cx="347062" cy="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62282" y="2504590"/>
            <a:ext cx="116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跟踪结果</a:t>
            </a:r>
            <a:endParaRPr lang="zh-CN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5686425" y="3511066"/>
            <a:ext cx="904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LDA</a:t>
            </a:r>
            <a:endParaRPr lang="zh-CN" altLang="en-US"/>
          </a:p>
        </p:txBody>
      </p:sp>
      <p:cxnSp>
        <p:nvCxnSpPr>
          <p:cNvPr id="19" name="形状 18"/>
          <p:cNvCxnSpPr>
            <a:endCxn id="18" idx="3"/>
          </p:cNvCxnSpPr>
          <p:nvPr/>
        </p:nvCxnSpPr>
        <p:spPr>
          <a:xfrm rot="5400000">
            <a:off x="6324584" y="3048016"/>
            <a:ext cx="914432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8" idx="1"/>
          </p:cNvCxnSpPr>
          <p:nvPr/>
        </p:nvCxnSpPr>
        <p:spPr>
          <a:xfrm>
            <a:off x="5248275" y="3695700"/>
            <a:ext cx="438150" cy="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" idx="4"/>
          </p:cNvCxnSpPr>
          <p:nvPr/>
        </p:nvCxnSpPr>
        <p:spPr>
          <a:xfrm rot="16200000" flipV="1">
            <a:off x="4827107" y="3293579"/>
            <a:ext cx="822331" cy="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48200" y="3124200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fisher </a:t>
            </a:r>
            <a:r>
              <a:rPr lang="zh-CN" altLang="en-US" smtClean="0"/>
              <a:t>平面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674708" y="2781269"/>
            <a:ext cx="621442" cy="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5173" y="2426122"/>
            <a:ext cx="12768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Kalman</a:t>
            </a:r>
          </a:p>
          <a:p>
            <a:pPr algn="ctr"/>
            <a:r>
              <a:rPr lang="zh-CN" altLang="en-US" smtClean="0"/>
              <a:t>滤波跟踪</a:t>
            </a:r>
            <a:endParaRPr lang="en-US" altLang="zh-CN" smtClean="0"/>
          </a:p>
        </p:txBody>
      </p:sp>
      <p:sp>
        <p:nvSpPr>
          <p:cNvPr id="25" name="TextBox 24"/>
          <p:cNvSpPr txBox="1"/>
          <p:nvPr/>
        </p:nvSpPr>
        <p:spPr>
          <a:xfrm>
            <a:off x="3962401" y="2447440"/>
            <a:ext cx="723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地面标定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619500" y="2791474"/>
            <a:ext cx="329698" cy="8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59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038" y="1385888"/>
            <a:ext cx="7781925" cy="40862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/>
        </p:nvCxnSpPr>
        <p:spPr>
          <a:xfrm rot="5400000">
            <a:off x="1460500" y="2781300"/>
            <a:ext cx="2311400" cy="158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1270000" y="3822700"/>
            <a:ext cx="2311400" cy="158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2959894" y="2858294"/>
            <a:ext cx="2272506" cy="1190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2947194" y="3899694"/>
            <a:ext cx="2285206" cy="5000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3836194" y="2844800"/>
            <a:ext cx="2183606" cy="769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861594" y="4064000"/>
            <a:ext cx="2310606" cy="1023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693444" y="2838450"/>
            <a:ext cx="2196306" cy="261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5042694" y="4076700"/>
            <a:ext cx="2297906" cy="1150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6026944" y="2813844"/>
            <a:ext cx="2183606" cy="3730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6734968" y="2730500"/>
            <a:ext cx="2288385" cy="801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6734971" y="4140199"/>
            <a:ext cx="2364581" cy="397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7044532" y="2725737"/>
            <a:ext cx="2307431" cy="515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7706519" y="4140201"/>
            <a:ext cx="2326483" cy="420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8458994" y="2787650"/>
            <a:ext cx="2259806" cy="515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任意多边形 75"/>
          <p:cNvSpPr/>
          <p:nvPr/>
        </p:nvSpPr>
        <p:spPr>
          <a:xfrm>
            <a:off x="5086350" y="2895600"/>
            <a:ext cx="2012951" cy="98425"/>
          </a:xfrm>
          <a:custGeom>
            <a:avLst/>
            <a:gdLst>
              <a:gd name="connsiteX0" fmla="*/ 0 w 1946275"/>
              <a:gd name="connsiteY0" fmla="*/ 53975 h 104775"/>
              <a:gd name="connsiteX1" fmla="*/ 219075 w 1946275"/>
              <a:gd name="connsiteY1" fmla="*/ 73025 h 104775"/>
              <a:gd name="connsiteX2" fmla="*/ 304800 w 1946275"/>
              <a:gd name="connsiteY2" fmla="*/ 82550 h 104775"/>
              <a:gd name="connsiteX3" fmla="*/ 609600 w 1946275"/>
              <a:gd name="connsiteY3" fmla="*/ 101600 h 104775"/>
              <a:gd name="connsiteX4" fmla="*/ 857250 w 1946275"/>
              <a:gd name="connsiteY4" fmla="*/ 101600 h 104775"/>
              <a:gd name="connsiteX5" fmla="*/ 1085850 w 1946275"/>
              <a:gd name="connsiteY5" fmla="*/ 92075 h 104775"/>
              <a:gd name="connsiteX6" fmla="*/ 1533525 w 1946275"/>
              <a:gd name="connsiteY6" fmla="*/ 44450 h 104775"/>
              <a:gd name="connsiteX7" fmla="*/ 1885950 w 1946275"/>
              <a:gd name="connsiteY7" fmla="*/ 6350 h 104775"/>
              <a:gd name="connsiteX8" fmla="*/ 1895475 w 1946275"/>
              <a:gd name="connsiteY8" fmla="*/ 635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6275" h="104775">
                <a:moveTo>
                  <a:pt x="0" y="53975"/>
                </a:moveTo>
                <a:lnTo>
                  <a:pt x="219075" y="73025"/>
                </a:lnTo>
                <a:cubicBezTo>
                  <a:pt x="269875" y="77787"/>
                  <a:pt x="239713" y="77788"/>
                  <a:pt x="304800" y="82550"/>
                </a:cubicBezTo>
                <a:cubicBezTo>
                  <a:pt x="369887" y="87312"/>
                  <a:pt x="517525" y="98425"/>
                  <a:pt x="609600" y="101600"/>
                </a:cubicBezTo>
                <a:cubicBezTo>
                  <a:pt x="701675" y="104775"/>
                  <a:pt x="777875" y="103187"/>
                  <a:pt x="857250" y="101600"/>
                </a:cubicBezTo>
                <a:cubicBezTo>
                  <a:pt x="936625" y="100013"/>
                  <a:pt x="973138" y="101600"/>
                  <a:pt x="1085850" y="92075"/>
                </a:cubicBezTo>
                <a:cubicBezTo>
                  <a:pt x="1198563" y="82550"/>
                  <a:pt x="1533525" y="44450"/>
                  <a:pt x="1533525" y="44450"/>
                </a:cubicBezTo>
                <a:lnTo>
                  <a:pt x="1885950" y="6350"/>
                </a:lnTo>
                <a:cubicBezTo>
                  <a:pt x="1946275" y="0"/>
                  <a:pt x="1920875" y="3175"/>
                  <a:pt x="1895475" y="6350"/>
                </a:cubicBezTo>
              </a:path>
            </a:pathLst>
          </a:cu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4953000" y="3943350"/>
            <a:ext cx="2152650" cy="57150"/>
          </a:xfrm>
          <a:prstGeom prst="straightConnector1">
            <a:avLst/>
          </a:pr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972050" y="5248275"/>
            <a:ext cx="2152650" cy="57150"/>
          </a:xfrm>
          <a:prstGeom prst="straightConnector1">
            <a:avLst/>
          </a:pr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 81"/>
          <p:cNvSpPr/>
          <p:nvPr/>
        </p:nvSpPr>
        <p:spPr>
          <a:xfrm>
            <a:off x="4983480" y="1710690"/>
            <a:ext cx="2065020" cy="87630"/>
          </a:xfrm>
          <a:custGeom>
            <a:avLst/>
            <a:gdLst>
              <a:gd name="connsiteX0" fmla="*/ 0 w 2065020"/>
              <a:gd name="connsiteY0" fmla="*/ 87630 h 87630"/>
              <a:gd name="connsiteX1" fmla="*/ 365760 w 2065020"/>
              <a:gd name="connsiteY1" fmla="*/ 57150 h 87630"/>
              <a:gd name="connsiteX2" fmla="*/ 662940 w 2065020"/>
              <a:gd name="connsiteY2" fmla="*/ 26670 h 87630"/>
              <a:gd name="connsiteX3" fmla="*/ 967740 w 2065020"/>
              <a:gd name="connsiteY3" fmla="*/ 3810 h 87630"/>
              <a:gd name="connsiteX4" fmla="*/ 1356360 w 2065020"/>
              <a:gd name="connsiteY4" fmla="*/ 3810 h 87630"/>
              <a:gd name="connsiteX5" fmla="*/ 1653540 w 2065020"/>
              <a:gd name="connsiteY5" fmla="*/ 3810 h 87630"/>
              <a:gd name="connsiteX6" fmla="*/ 2065020 w 2065020"/>
              <a:gd name="connsiteY6" fmla="*/ 2667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5020" h="87630">
                <a:moveTo>
                  <a:pt x="0" y="87630"/>
                </a:moveTo>
                <a:lnTo>
                  <a:pt x="365760" y="57150"/>
                </a:lnTo>
                <a:cubicBezTo>
                  <a:pt x="476250" y="46990"/>
                  <a:pt x="562610" y="35560"/>
                  <a:pt x="662940" y="26670"/>
                </a:cubicBezTo>
                <a:cubicBezTo>
                  <a:pt x="763270" y="17780"/>
                  <a:pt x="852170" y="7620"/>
                  <a:pt x="967740" y="3810"/>
                </a:cubicBezTo>
                <a:cubicBezTo>
                  <a:pt x="1083310" y="0"/>
                  <a:pt x="1356360" y="3810"/>
                  <a:pt x="1356360" y="3810"/>
                </a:cubicBezTo>
                <a:cubicBezTo>
                  <a:pt x="1470660" y="3810"/>
                  <a:pt x="1535430" y="0"/>
                  <a:pt x="1653540" y="3810"/>
                </a:cubicBezTo>
                <a:cubicBezTo>
                  <a:pt x="1771650" y="7620"/>
                  <a:pt x="1918335" y="17145"/>
                  <a:pt x="2065020" y="26670"/>
                </a:cubicBezTo>
              </a:path>
            </a:pathLst>
          </a:cu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7877175" y="2914650"/>
            <a:ext cx="1943100" cy="92075"/>
          </a:xfrm>
          <a:custGeom>
            <a:avLst/>
            <a:gdLst>
              <a:gd name="connsiteX0" fmla="*/ 0 w 1943100"/>
              <a:gd name="connsiteY0" fmla="*/ 0 h 92075"/>
              <a:gd name="connsiteX1" fmla="*/ 514350 w 1943100"/>
              <a:gd name="connsiteY1" fmla="*/ 66675 h 92075"/>
              <a:gd name="connsiteX2" fmla="*/ 876300 w 1943100"/>
              <a:gd name="connsiteY2" fmla="*/ 85725 h 92075"/>
              <a:gd name="connsiteX3" fmla="*/ 1143000 w 1943100"/>
              <a:gd name="connsiteY3" fmla="*/ 85725 h 92075"/>
              <a:gd name="connsiteX4" fmla="*/ 1600200 w 1943100"/>
              <a:gd name="connsiteY4" fmla="*/ 85725 h 92075"/>
              <a:gd name="connsiteX5" fmla="*/ 1943100 w 1943100"/>
              <a:gd name="connsiteY5" fmla="*/ 47625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3100" h="92075">
                <a:moveTo>
                  <a:pt x="0" y="0"/>
                </a:moveTo>
                <a:cubicBezTo>
                  <a:pt x="184150" y="26194"/>
                  <a:pt x="368300" y="52388"/>
                  <a:pt x="514350" y="66675"/>
                </a:cubicBezTo>
                <a:cubicBezTo>
                  <a:pt x="660400" y="80962"/>
                  <a:pt x="771525" y="82550"/>
                  <a:pt x="876300" y="85725"/>
                </a:cubicBezTo>
                <a:cubicBezTo>
                  <a:pt x="981075" y="88900"/>
                  <a:pt x="1143000" y="85725"/>
                  <a:pt x="1143000" y="85725"/>
                </a:cubicBezTo>
                <a:cubicBezTo>
                  <a:pt x="1263650" y="85725"/>
                  <a:pt x="1466850" y="92075"/>
                  <a:pt x="1600200" y="85725"/>
                </a:cubicBezTo>
                <a:cubicBezTo>
                  <a:pt x="1733550" y="79375"/>
                  <a:pt x="1838325" y="63500"/>
                  <a:pt x="1943100" y="47625"/>
                </a:cubicBezTo>
              </a:path>
            </a:pathLst>
          </a:cu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7934325" y="5276850"/>
            <a:ext cx="1857375" cy="66675"/>
          </a:xfrm>
          <a:prstGeom prst="straightConnector1">
            <a:avLst/>
          </a:pr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358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282" y="562884"/>
            <a:ext cx="4147004" cy="207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4799" y="603024"/>
            <a:ext cx="3941694" cy="199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5628" y="3309258"/>
            <a:ext cx="2558143" cy="24964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1356" y="3100615"/>
            <a:ext cx="6444841" cy="283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1103086" y="2656114"/>
            <a:ext cx="2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步骤一：相机参数标定</a:t>
            </a:r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56401" y="2677885"/>
            <a:ext cx="2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步骤二：特征提取与匹配</a:t>
            </a:r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4905828" y="1480458"/>
            <a:ext cx="464458" cy="203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933373" y="6023431"/>
            <a:ext cx="2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步骤四：目标检测与跟踪</a:t>
            </a:r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3331028" y="4274458"/>
            <a:ext cx="711200" cy="2249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6408057" y="4209144"/>
            <a:ext cx="471714" cy="2177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9347200" y="1480458"/>
            <a:ext cx="609600" cy="217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1872342" y="5471886"/>
            <a:ext cx="246742" cy="11030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930400" y="6487886"/>
            <a:ext cx="6502400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302171" y="5457371"/>
            <a:ext cx="130629" cy="1103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995887" y="5994401"/>
            <a:ext cx="288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步骤五：</a:t>
            </a:r>
            <a:r>
              <a:rPr lang="en-US" altLang="zh-CN" smtClean="0"/>
              <a:t>LDA</a:t>
            </a:r>
            <a:r>
              <a:rPr lang="zh-CN" altLang="en-US" smtClean="0"/>
              <a:t>地面自动校正</a:t>
            </a:r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54744" y="6008916"/>
            <a:ext cx="2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步骤三：手动地面标定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4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180066" y="936171"/>
            <a:ext cx="1509534" cy="3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482066" y="941614"/>
            <a:ext cx="9869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0994" y="59055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Ground Calibration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24022" y="610507"/>
            <a:ext cx="17507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Object detection and tracking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414110" y="580571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(u, v, w)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104571" y="928914"/>
            <a:ext cx="812752" cy="8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6458" y="6223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results</a:t>
            </a:r>
            <a:endParaRPr lang="zh-CN" altLang="en-US"/>
          </a:p>
        </p:txBody>
      </p:sp>
      <p:cxnSp>
        <p:nvCxnSpPr>
          <p:cNvPr id="54" name="直接箭头连接符 53"/>
          <p:cNvCxnSpPr>
            <a:endCxn id="55" idx="2"/>
          </p:cNvCxnSpPr>
          <p:nvPr/>
        </p:nvCxnSpPr>
        <p:spPr>
          <a:xfrm>
            <a:off x="4180066" y="2774011"/>
            <a:ext cx="957940" cy="6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138006" y="2677880"/>
            <a:ext cx="199570" cy="205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55" idx="1"/>
            <a:endCxn id="55" idx="5"/>
          </p:cNvCxnSpPr>
          <p:nvPr/>
        </p:nvCxnSpPr>
        <p:spPr>
          <a:xfrm rot="16200000" flipH="1">
            <a:off x="5165308" y="2709828"/>
            <a:ext cx="144966" cy="1411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5" idx="7"/>
            <a:endCxn id="55" idx="3"/>
          </p:cNvCxnSpPr>
          <p:nvPr/>
        </p:nvCxnSpPr>
        <p:spPr>
          <a:xfrm rot="16200000" flipH="1" flipV="1">
            <a:off x="5165308" y="2709828"/>
            <a:ext cx="144966" cy="1411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61" idx="1"/>
          </p:cNvCxnSpPr>
          <p:nvPr/>
        </p:nvCxnSpPr>
        <p:spPr>
          <a:xfrm flipV="1">
            <a:off x="5341208" y="2758813"/>
            <a:ext cx="687614" cy="22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786866" y="2766754"/>
            <a:ext cx="9869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00994" y="242839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Ground Calibration</a:t>
            </a:r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028822" y="2435647"/>
            <a:ext cx="17507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Object detection and tracking</a:t>
            </a:r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448580" y="251275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600980" y="266515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53380" y="281755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23610" y="2418411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(u, v, w)</a:t>
            </a:r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104571" y="2766754"/>
            <a:ext cx="812752" cy="8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81257" y="2447440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results</a:t>
            </a:r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431594" y="3520591"/>
            <a:ext cx="8799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LDA</a:t>
            </a:r>
            <a:endParaRPr lang="zh-CN" altLang="en-US"/>
          </a:p>
        </p:txBody>
      </p:sp>
      <p:cxnSp>
        <p:nvCxnSpPr>
          <p:cNvPr id="70" name="形状 69"/>
          <p:cNvCxnSpPr>
            <a:stCxn id="67" idx="2"/>
          </p:cNvCxnSpPr>
          <p:nvPr/>
        </p:nvCxnSpPr>
        <p:spPr>
          <a:xfrm rot="5400000">
            <a:off x="7436350" y="2695623"/>
            <a:ext cx="904331" cy="114662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68" idx="1"/>
          </p:cNvCxnSpPr>
          <p:nvPr/>
        </p:nvCxnSpPr>
        <p:spPr>
          <a:xfrm>
            <a:off x="5219700" y="3695700"/>
            <a:ext cx="1211894" cy="9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5400000" flipH="1" flipV="1">
            <a:off x="4838703" y="3320143"/>
            <a:ext cx="794654" cy="7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52800" y="13843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(a) </a:t>
            </a:r>
            <a:r>
              <a:rPr lang="en-US" altLang="zh-CN" sz="1600" smtClean="0"/>
              <a:t>Traditional manual ground plane calibration</a:t>
            </a:r>
            <a:endParaRPr lang="zh-CN" altLang="en-US" sz="1600"/>
          </a:p>
        </p:txBody>
      </p:sp>
      <p:sp>
        <p:nvSpPr>
          <p:cNvPr id="102" name="TextBox 101"/>
          <p:cNvSpPr txBox="1"/>
          <p:nvPr/>
        </p:nvSpPr>
        <p:spPr>
          <a:xfrm>
            <a:off x="2667000" y="3949700"/>
            <a:ext cx="57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(b) </a:t>
            </a:r>
            <a:r>
              <a:rPr lang="en-US" altLang="zh-CN" sz="1600" smtClean="0"/>
              <a:t>Our tracking system with closed loop ground plane calibration</a:t>
            </a:r>
            <a:endParaRPr lang="zh-CN" altLang="en-US" sz="1600"/>
          </a:p>
        </p:txBody>
      </p:sp>
      <p:sp>
        <p:nvSpPr>
          <p:cNvPr id="105" name="TextBox 104"/>
          <p:cNvSpPr txBox="1"/>
          <p:nvPr/>
        </p:nvSpPr>
        <p:spPr>
          <a:xfrm>
            <a:off x="4648200" y="3124200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fisher plane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69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180066" y="936171"/>
            <a:ext cx="1509534" cy="3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482066" y="941614"/>
            <a:ext cx="9869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9300" y="590550"/>
            <a:ext cx="9070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地面</a:t>
            </a:r>
            <a:endParaRPr lang="en-US" altLang="zh-CN" smtClean="0"/>
          </a:p>
          <a:p>
            <a:pPr algn="ctr"/>
            <a:r>
              <a:rPr lang="zh-CN" altLang="en-US" smtClean="0"/>
              <a:t>标定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24022" y="610507"/>
            <a:ext cx="17507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目标检测</a:t>
            </a:r>
            <a:endParaRPr lang="en-US" altLang="zh-CN" smtClean="0"/>
          </a:p>
          <a:p>
            <a:pPr algn="ctr"/>
            <a:r>
              <a:rPr lang="zh-CN" altLang="en-US" smtClean="0"/>
              <a:t>与跟踪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414110" y="580571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(u, v, w)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472871" y="928914"/>
            <a:ext cx="812752" cy="8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6458" y="622300"/>
            <a:ext cx="1211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跟踪结果</a:t>
            </a:r>
            <a:endParaRPr lang="zh-CN" altLang="en-US" sz="1600"/>
          </a:p>
        </p:txBody>
      </p:sp>
      <p:cxnSp>
        <p:nvCxnSpPr>
          <p:cNvPr id="54" name="直接箭头连接符 53"/>
          <p:cNvCxnSpPr>
            <a:endCxn id="55" idx="2"/>
          </p:cNvCxnSpPr>
          <p:nvPr/>
        </p:nvCxnSpPr>
        <p:spPr>
          <a:xfrm>
            <a:off x="4180066" y="2774011"/>
            <a:ext cx="957940" cy="6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138006" y="2677880"/>
            <a:ext cx="199570" cy="205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55" idx="1"/>
            <a:endCxn id="55" idx="5"/>
          </p:cNvCxnSpPr>
          <p:nvPr/>
        </p:nvCxnSpPr>
        <p:spPr>
          <a:xfrm rot="16200000" flipH="1">
            <a:off x="5165308" y="2709828"/>
            <a:ext cx="144966" cy="1411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5" idx="7"/>
            <a:endCxn id="55" idx="3"/>
          </p:cNvCxnSpPr>
          <p:nvPr/>
        </p:nvCxnSpPr>
        <p:spPr>
          <a:xfrm rot="16200000" flipH="1" flipV="1">
            <a:off x="5165308" y="2709828"/>
            <a:ext cx="144966" cy="1411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5341208" y="2768338"/>
            <a:ext cx="687615" cy="22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272766" y="2804854"/>
            <a:ext cx="9869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52800" y="2428390"/>
            <a:ext cx="843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地面</a:t>
            </a:r>
            <a:endParaRPr lang="en-US" altLang="zh-CN" smtClean="0"/>
          </a:p>
          <a:p>
            <a:pPr algn="ctr"/>
            <a:r>
              <a:rPr lang="zh-CN" altLang="en-US" smtClean="0"/>
              <a:t>标定</a:t>
            </a:r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028823" y="2435647"/>
            <a:ext cx="886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聚类</a:t>
            </a:r>
            <a:endParaRPr lang="en-US" altLang="zh-CN" smtClean="0"/>
          </a:p>
          <a:p>
            <a:pPr algn="ctr"/>
            <a:r>
              <a:rPr lang="zh-CN" altLang="en-US" smtClean="0"/>
              <a:t>检测</a:t>
            </a:r>
            <a:endParaRPr lang="en-US" altLang="zh-CN" smtClean="0"/>
          </a:p>
        </p:txBody>
      </p:sp>
      <p:sp>
        <p:nvSpPr>
          <p:cNvPr id="62" name="TextBox 61"/>
          <p:cNvSpPr txBox="1"/>
          <p:nvPr/>
        </p:nvSpPr>
        <p:spPr>
          <a:xfrm>
            <a:off x="4448580" y="251275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600980" y="266515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53380" y="281755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23610" y="2418411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(u, v, w)</a:t>
            </a:r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536371" y="2754054"/>
            <a:ext cx="812752" cy="8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290957" y="2476015"/>
            <a:ext cx="116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跟踪结果</a:t>
            </a:r>
            <a:endParaRPr lang="zh-CN" altLang="en-US" sz="1600"/>
          </a:p>
        </p:txBody>
      </p:sp>
      <p:sp>
        <p:nvSpPr>
          <p:cNvPr id="68" name="TextBox 67"/>
          <p:cNvSpPr txBox="1"/>
          <p:nvPr/>
        </p:nvSpPr>
        <p:spPr>
          <a:xfrm>
            <a:off x="5934075" y="3511066"/>
            <a:ext cx="904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LDA</a:t>
            </a:r>
            <a:endParaRPr lang="zh-CN" altLang="en-US"/>
          </a:p>
        </p:txBody>
      </p:sp>
      <p:cxnSp>
        <p:nvCxnSpPr>
          <p:cNvPr id="70" name="形状 69"/>
          <p:cNvCxnSpPr>
            <a:endCxn id="68" idx="3"/>
          </p:cNvCxnSpPr>
          <p:nvPr/>
        </p:nvCxnSpPr>
        <p:spPr>
          <a:xfrm rot="5400000">
            <a:off x="6795473" y="2829472"/>
            <a:ext cx="909738" cy="8227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68" idx="1"/>
          </p:cNvCxnSpPr>
          <p:nvPr/>
        </p:nvCxnSpPr>
        <p:spPr>
          <a:xfrm flipV="1">
            <a:off x="5238750" y="3695732"/>
            <a:ext cx="695325" cy="9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55" idx="4"/>
          </p:cNvCxnSpPr>
          <p:nvPr/>
        </p:nvCxnSpPr>
        <p:spPr>
          <a:xfrm rot="5400000" flipH="1" flipV="1">
            <a:off x="4815992" y="3299302"/>
            <a:ext cx="838206" cy="5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52800" y="13843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(a) </a:t>
            </a:r>
            <a:r>
              <a:rPr lang="en-US" altLang="zh-CN" sz="1600" smtClean="0"/>
              <a:t>Traditional manual ground plane calibration</a:t>
            </a:r>
            <a:endParaRPr lang="zh-CN" altLang="en-US" sz="1600"/>
          </a:p>
        </p:txBody>
      </p:sp>
      <p:sp>
        <p:nvSpPr>
          <p:cNvPr id="105" name="TextBox 104"/>
          <p:cNvSpPr txBox="1"/>
          <p:nvPr/>
        </p:nvSpPr>
        <p:spPr>
          <a:xfrm>
            <a:off x="4648200" y="3124200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fisher </a:t>
            </a:r>
            <a:r>
              <a:rPr lang="zh-CN" altLang="en-US" smtClean="0"/>
              <a:t>平面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922358" y="2781269"/>
            <a:ext cx="1069117" cy="19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00498" y="2483272"/>
            <a:ext cx="12768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Kalman</a:t>
            </a:r>
          </a:p>
          <a:p>
            <a:pPr algn="ctr"/>
            <a:r>
              <a:rPr lang="zh-CN" altLang="en-US" smtClean="0"/>
              <a:t>滤波跟踪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6169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42407" y="1105265"/>
            <a:ext cx="2649094" cy="3200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18807" y="873125"/>
            <a:ext cx="2733675" cy="3457575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1496023"/>
            <a:ext cx="5521270" cy="1935912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cxnSp>
        <p:nvCxnSpPr>
          <p:cNvPr id="8" name="直接箭头连接符 7"/>
          <p:cNvCxnSpPr/>
          <p:nvPr/>
        </p:nvCxnSpPr>
        <p:spPr>
          <a:xfrm>
            <a:off x="5122620" y="2491525"/>
            <a:ext cx="2256080" cy="251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087031" y="1866900"/>
            <a:ext cx="2388189" cy="230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079411" y="2300684"/>
            <a:ext cx="2510109" cy="38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3862210" y="1196674"/>
            <a:ext cx="1209584" cy="75247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69417" y="1828800"/>
            <a:ext cx="1861583" cy="18385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864100" y="2201989"/>
            <a:ext cx="1795040" cy="781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870394" y="2403235"/>
            <a:ext cx="1822506" cy="4786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82117" y="2825265"/>
            <a:ext cx="1569483" cy="12113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68"/>
          <p:cNvSpPr txBox="1"/>
          <p:nvPr/>
        </p:nvSpPr>
        <p:spPr>
          <a:xfrm>
            <a:off x="3128540" y="4295941"/>
            <a:ext cx="803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校正图像                      特征提取与匹配                 计算世界坐标并聚类               </a:t>
            </a:r>
            <a:r>
              <a:rPr lang="en-US" altLang="zh-CN" sz="1200" smtClean="0"/>
              <a:t>LDA</a:t>
            </a:r>
            <a:r>
              <a:rPr lang="zh-CN" altLang="en-US" sz="1200" smtClean="0"/>
              <a:t>校正平面并聚类</a:t>
            </a:r>
            <a:endParaRPr lang="zh-CN" altLang="en-US" sz="12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914348" y="4434440"/>
            <a:ext cx="64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707617" y="4434440"/>
            <a:ext cx="53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289800" y="3644900"/>
            <a:ext cx="2146300" cy="266700"/>
          </a:xfrm>
          <a:prstGeom prst="straightConnector1">
            <a:avLst/>
          </a:prstGeom>
          <a:ln w="7620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89800" y="2552700"/>
            <a:ext cx="1930400" cy="25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705600" y="2222500"/>
            <a:ext cx="1765300" cy="13970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642860" y="4427220"/>
            <a:ext cx="470919" cy="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53350" y="3838575"/>
            <a:ext cx="113347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chemeClr val="accent6">
                    <a:lumMod val="75000"/>
                  </a:schemeClr>
                </a:solidFill>
              </a:rPr>
              <a:t>LDA</a:t>
            </a:r>
            <a:r>
              <a:rPr lang="zh-CN" altLang="en-US" sz="1100" smtClean="0">
                <a:solidFill>
                  <a:schemeClr val="accent6">
                    <a:lumMod val="75000"/>
                  </a:schemeClr>
                </a:solidFill>
              </a:rPr>
              <a:t>校正平面</a:t>
            </a:r>
            <a:endParaRPr lang="zh-CN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81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962" y="188231"/>
            <a:ext cx="7879833" cy="5515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24" name="直接箭头连接符 23"/>
          <p:cNvCxnSpPr/>
          <p:nvPr/>
        </p:nvCxnSpPr>
        <p:spPr>
          <a:xfrm>
            <a:off x="3309257" y="2336800"/>
            <a:ext cx="769257" cy="14514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728694" y="972461"/>
            <a:ext cx="2685142" cy="280125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endCxn id="26" idx="7"/>
          </p:cNvCxnSpPr>
          <p:nvPr/>
        </p:nvCxnSpPr>
        <p:spPr>
          <a:xfrm rot="5400000" flipH="1" flipV="1">
            <a:off x="4021708" y="1454017"/>
            <a:ext cx="1070219" cy="927577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078514" y="2380343"/>
            <a:ext cx="783772" cy="1016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876800" y="2365829"/>
            <a:ext cx="928914" cy="11611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820229" y="2481943"/>
            <a:ext cx="551542" cy="24674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6200000" flipH="1">
            <a:off x="6313717" y="2815775"/>
            <a:ext cx="362854" cy="188682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9657" y="2438399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初始</a:t>
            </a:r>
            <a:r>
              <a:rPr lang="zh-CN" altLang="en-US" b="1" smtClean="0"/>
              <a:t>点</a:t>
            </a:r>
            <a:r>
              <a:rPr lang="en-US" altLang="zh-CN" b="1" smtClean="0"/>
              <a:t>1</a:t>
            </a:r>
            <a:endParaRPr lang="zh-CN" altLang="en-US" b="1"/>
          </a:p>
        </p:txBody>
      </p:sp>
      <p:sp>
        <p:nvSpPr>
          <p:cNvPr id="52" name="TextBox 51"/>
          <p:cNvSpPr txBox="1"/>
          <p:nvPr/>
        </p:nvSpPr>
        <p:spPr>
          <a:xfrm>
            <a:off x="6110514" y="32802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最终结果</a:t>
            </a:r>
            <a:endParaRPr lang="zh-CN" altLang="en-US" b="1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664857" y="3831771"/>
            <a:ext cx="544286" cy="3120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4180114" y="3715658"/>
            <a:ext cx="899886" cy="1306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971143" y="3193143"/>
            <a:ext cx="674914" cy="5588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151086" y="3715657"/>
            <a:ext cx="928914" cy="1306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653314" y="3069771"/>
            <a:ext cx="928914" cy="1306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981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66913"/>
            <a:ext cx="33528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 rot="21276755">
            <a:off x="7047504" y="4125796"/>
            <a:ext cx="725714" cy="658793"/>
          </a:xfrm>
          <a:prstGeom prst="ellipse">
            <a:avLst/>
          </a:prstGeom>
          <a:solidFill>
            <a:srgbClr val="FF0000">
              <a:alpha val="76000"/>
            </a:srgbClr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21276755">
            <a:off x="3444679" y="4263567"/>
            <a:ext cx="725714" cy="68724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1775" y="2414589"/>
            <a:ext cx="3781425" cy="255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 rot="20708905">
            <a:off x="7273710" y="4184634"/>
            <a:ext cx="634323" cy="589898"/>
          </a:xfrm>
          <a:prstGeom prst="ellipse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248775" y="4248150"/>
            <a:ext cx="792860" cy="716882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396938">
            <a:off x="7362826" y="3324225"/>
            <a:ext cx="476249" cy="533400"/>
          </a:xfrm>
          <a:prstGeom prst="ellipse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21276755">
            <a:off x="2263579" y="4254042"/>
            <a:ext cx="725714" cy="687241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21276755">
            <a:off x="4521004" y="4120692"/>
            <a:ext cx="725714" cy="68724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981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752475"/>
            <a:ext cx="23241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3235152" y="2243397"/>
            <a:ext cx="641523" cy="68866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16203" y="2205297"/>
            <a:ext cx="631998" cy="68866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981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822208" y="4396153"/>
            <a:ext cx="1675914" cy="32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90800" y="4396154"/>
            <a:ext cx="1219200" cy="679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809999" y="2145323"/>
            <a:ext cx="1" cy="225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5650">
            <a:off x="3415813" y="2862138"/>
            <a:ext cx="952500" cy="339129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3797791" y="2823549"/>
            <a:ext cx="902676" cy="2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505200" y="2313756"/>
            <a:ext cx="304800" cy="71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587262" y="3037856"/>
            <a:ext cx="222737" cy="46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96642" y="2672729"/>
            <a:ext cx="409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Xc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3387483" y="2313756"/>
            <a:ext cx="41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Yc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3399691" y="3361870"/>
            <a:ext cx="41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Zc</a:t>
            </a:r>
            <a:endParaRPr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3698630" y="2048235"/>
            <a:ext cx="492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Zw</a:t>
            </a:r>
            <a:endParaRPr lang="zh-CN" altLang="en-US" sz="1200"/>
          </a:p>
        </p:txBody>
      </p:sp>
      <p:sp>
        <p:nvSpPr>
          <p:cNvPr id="35" name="文本框 34"/>
          <p:cNvSpPr txBox="1"/>
          <p:nvPr/>
        </p:nvSpPr>
        <p:spPr>
          <a:xfrm>
            <a:off x="5205046" y="4396153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Xw</a:t>
            </a:r>
            <a:endParaRPr lang="zh-CN" altLang="en-US" sz="1200"/>
          </a:p>
        </p:txBody>
      </p:sp>
      <p:sp>
        <p:nvSpPr>
          <p:cNvPr id="36" name="文本框 35"/>
          <p:cNvSpPr txBox="1"/>
          <p:nvPr/>
        </p:nvSpPr>
        <p:spPr>
          <a:xfrm>
            <a:off x="2461846" y="4736123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Yw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604844" y="4281309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Ow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3652715" y="2967674"/>
            <a:ext cx="83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 smtClean="0"/>
              <a:t>Oc</a:t>
            </a:r>
            <a:endParaRPr lang="zh-CN" altLang="en-US" sz="1200"/>
          </a:p>
        </p:txBody>
      </p:sp>
      <p:cxnSp>
        <p:nvCxnSpPr>
          <p:cNvPr id="40" name="直接连接符 39"/>
          <p:cNvCxnSpPr/>
          <p:nvPr/>
        </p:nvCxnSpPr>
        <p:spPr>
          <a:xfrm>
            <a:off x="2590800" y="5076092"/>
            <a:ext cx="1699846" cy="4103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4290646" y="4755128"/>
            <a:ext cx="1207476" cy="73127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3411414" y="4980130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387483" y="4995120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3563814" y="5132530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539883" y="5147520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3962885" y="4835282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938954" y="4850272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3669322" y="4663607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645391" y="4678597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821722" y="4816007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797791" y="4830997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3974122" y="4968407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950191" y="4983397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4548550" y="4898070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524619" y="4913060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4700950" y="5050470"/>
            <a:ext cx="93785" cy="6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677019" y="5065460"/>
            <a:ext cx="132494" cy="36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191487" y="4755127"/>
            <a:ext cx="89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xmlns="" val="24804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981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981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981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981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981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flipV="1">
            <a:off x="3294185" y="3106616"/>
            <a:ext cx="1230923" cy="24618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 flipV="1">
            <a:off x="4788879" y="3106616"/>
            <a:ext cx="1230923" cy="24618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909646" y="1639124"/>
            <a:ext cx="0" cy="1590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421926" y="1651642"/>
            <a:ext cx="5861" cy="156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97924" y="3352800"/>
            <a:ext cx="5861" cy="800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416065" y="3365318"/>
            <a:ext cx="11722" cy="78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94185" y="4153694"/>
            <a:ext cx="27256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294185" y="1629508"/>
            <a:ext cx="2614246" cy="1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343401" y="1647093"/>
            <a:ext cx="723900" cy="1570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930162" y="3360796"/>
            <a:ext cx="337043" cy="787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067301" y="1639124"/>
            <a:ext cx="202225" cy="1578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259269" y="3360796"/>
            <a:ext cx="148005" cy="806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5"/>
            <a:endCxn id="7" idx="2"/>
          </p:cNvCxnSpPr>
          <p:nvPr/>
        </p:nvCxnSpPr>
        <p:spPr>
          <a:xfrm>
            <a:off x="3324958" y="3229708"/>
            <a:ext cx="1169377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8" idx="5"/>
            <a:endCxn id="8" idx="2"/>
          </p:cNvCxnSpPr>
          <p:nvPr/>
        </p:nvCxnSpPr>
        <p:spPr>
          <a:xfrm>
            <a:off x="4819652" y="3229708"/>
            <a:ext cx="1169377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269526" y="2954215"/>
            <a:ext cx="0" cy="275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343401" y="2954215"/>
            <a:ext cx="0" cy="263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343401" y="4147832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4656993" y="3763891"/>
            <a:ext cx="0" cy="69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3"/>
            <a:endCxn id="7" idx="1"/>
          </p:cNvCxnSpPr>
          <p:nvPr/>
        </p:nvCxnSpPr>
        <p:spPr>
          <a:xfrm>
            <a:off x="3878874" y="3106616"/>
            <a:ext cx="61546" cy="24618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183069" y="3093916"/>
            <a:ext cx="145072" cy="24618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210181" y="2900934"/>
            <a:ext cx="3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Xr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66449" y="2900934"/>
            <a:ext cx="3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Xl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669451" y="1320007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Object point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4677508" y="3239628"/>
            <a:ext cx="196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Image coordinate sysstem</a:t>
            </a:r>
            <a:endParaRPr lang="zh-CN" altLang="en-US" sz="1200"/>
          </a:p>
        </p:txBody>
      </p:sp>
      <p:sp>
        <p:nvSpPr>
          <p:cNvPr id="72" name="文本框 71"/>
          <p:cNvSpPr txBox="1"/>
          <p:nvPr/>
        </p:nvSpPr>
        <p:spPr>
          <a:xfrm>
            <a:off x="3775688" y="4179023"/>
            <a:ext cx="1859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Camera coordinate system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003432" y="1586627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d + x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4819652" y="1597090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       </a:t>
            </a:r>
            <a:r>
              <a:rPr lang="en-US" altLang="zh-CN" sz="1200" smtClean="0"/>
              <a:t>d-x</a:t>
            </a:r>
            <a:endParaRPr lang="zh-CN" altLang="en-US" sz="1200"/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477000" y="1647093"/>
            <a:ext cx="12700" cy="25007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36105" y="2577768"/>
            <a:ext cx="89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Z axis in camera coordinate system</a:t>
            </a:r>
            <a:endParaRPr lang="zh-CN" altLang="en-US" sz="1200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5715000" y="3229708"/>
            <a:ext cx="12700" cy="9181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561380" y="3642789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f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18584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6405">
            <a:off x="3010493" y="3053930"/>
            <a:ext cx="3958743" cy="2739284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9008" y="76838"/>
            <a:ext cx="2989385" cy="3218632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5087815" y="1629508"/>
            <a:ext cx="11723" cy="226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181600" y="1207477"/>
            <a:ext cx="70338" cy="283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334000" y="1618063"/>
            <a:ext cx="146870" cy="228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139849" y="1629508"/>
            <a:ext cx="162520" cy="318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59644" y="1207477"/>
            <a:ext cx="289241" cy="337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364589" y="979237"/>
            <a:ext cx="319112" cy="38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04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7860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0198" y="1171940"/>
            <a:ext cx="3409950" cy="4162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2374" y="2262553"/>
            <a:ext cx="29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目标</a:t>
            </a:r>
            <a:r>
              <a:rPr lang="en-US" altLang="zh-CN" sz="1200" smtClean="0"/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63276" y="2908884"/>
            <a:ext cx="29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目标</a:t>
            </a:r>
            <a:r>
              <a:rPr lang="en-US" altLang="zh-CN" sz="1200" smtClean="0"/>
              <a:t>2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575173" y="4091353"/>
            <a:ext cx="105507" cy="3165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2719389" y="4607169"/>
            <a:ext cx="70337" cy="281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789726" y="3885431"/>
            <a:ext cx="360116" cy="60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90521" y="3775056"/>
            <a:ext cx="504095" cy="3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245338" y="4657690"/>
            <a:ext cx="1329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目标</a:t>
            </a:r>
            <a:r>
              <a:rPr lang="en-US" altLang="zh-CN" sz="1200" smtClean="0"/>
              <a:t>2</a:t>
            </a:r>
            <a:r>
              <a:rPr lang="zh-CN" altLang="en-US" sz="1200" smtClean="0"/>
              <a:t>特征点</a:t>
            </a:r>
            <a:endParaRPr lang="en-US" altLang="zh-CN" sz="1200" smtClean="0"/>
          </a:p>
          <a:p>
            <a:r>
              <a:rPr lang="zh-CN" altLang="en-US" sz="1200" smtClean="0"/>
              <a:t>爬山后投影点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3263778" y="4198538"/>
            <a:ext cx="157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目标</a:t>
            </a:r>
            <a:r>
              <a:rPr lang="en-US" altLang="zh-CN" sz="1200" smtClean="0"/>
              <a:t>1</a:t>
            </a:r>
            <a:r>
              <a:rPr lang="zh-CN" altLang="en-US" sz="1200" smtClean="0"/>
              <a:t>特征点</a:t>
            </a:r>
            <a:endParaRPr lang="en-US" altLang="zh-CN" sz="1200" smtClean="0"/>
          </a:p>
          <a:p>
            <a:r>
              <a:rPr lang="zh-CN" altLang="en-US" sz="1200" smtClean="0"/>
              <a:t>爬山后投影点</a:t>
            </a:r>
            <a:endParaRPr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 rot="20255787">
            <a:off x="2875266" y="3670421"/>
            <a:ext cx="84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目标特征地面投影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2330" y="1978025"/>
            <a:ext cx="3920636" cy="2788181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 flipV="1">
            <a:off x="2163276" y="3705590"/>
            <a:ext cx="2244601" cy="268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715725" y="4758451"/>
            <a:ext cx="2244601" cy="268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163276" y="4024644"/>
            <a:ext cx="556113" cy="104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425831" y="3724122"/>
            <a:ext cx="586283" cy="103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971065" y="2107499"/>
            <a:ext cx="27070" cy="248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998135" y="4572122"/>
            <a:ext cx="347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971065" y="2073756"/>
            <a:ext cx="347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9458572" y="2073756"/>
            <a:ext cx="9620" cy="251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 rot="20556679">
            <a:off x="4427925" y="4038128"/>
            <a:ext cx="1621043" cy="3433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590908" y="4138246"/>
            <a:ext cx="82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地面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4377139" y="4204767"/>
            <a:ext cx="1006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地面</a:t>
            </a:r>
            <a:endParaRPr lang="zh-CN" altLang="en-US" sz="1200"/>
          </a:p>
        </p:txBody>
      </p:sp>
      <p:sp>
        <p:nvSpPr>
          <p:cNvPr id="69" name="任意多边形 68"/>
          <p:cNvSpPr/>
          <p:nvPr/>
        </p:nvSpPr>
        <p:spPr>
          <a:xfrm>
            <a:off x="6377354" y="3305908"/>
            <a:ext cx="351692" cy="750277"/>
          </a:xfrm>
          <a:custGeom>
            <a:avLst/>
            <a:gdLst>
              <a:gd name="connsiteX0" fmla="*/ 351692 w 351692"/>
              <a:gd name="connsiteY0" fmla="*/ 0 h 750277"/>
              <a:gd name="connsiteX1" fmla="*/ 304800 w 351692"/>
              <a:gd name="connsiteY1" fmla="*/ 58615 h 750277"/>
              <a:gd name="connsiteX2" fmla="*/ 246184 w 351692"/>
              <a:gd name="connsiteY2" fmla="*/ 117230 h 750277"/>
              <a:gd name="connsiteX3" fmla="*/ 257908 w 351692"/>
              <a:gd name="connsiteY3" fmla="*/ 211015 h 750277"/>
              <a:gd name="connsiteX4" fmla="*/ 234461 w 351692"/>
              <a:gd name="connsiteY4" fmla="*/ 433754 h 750277"/>
              <a:gd name="connsiteX5" fmla="*/ 199292 w 351692"/>
              <a:gd name="connsiteY5" fmla="*/ 562707 h 750277"/>
              <a:gd name="connsiteX6" fmla="*/ 175846 w 351692"/>
              <a:gd name="connsiteY6" fmla="*/ 597877 h 750277"/>
              <a:gd name="connsiteX7" fmla="*/ 140677 w 351692"/>
              <a:gd name="connsiteY7" fmla="*/ 668215 h 750277"/>
              <a:gd name="connsiteX8" fmla="*/ 70338 w 351692"/>
              <a:gd name="connsiteY8" fmla="*/ 691661 h 750277"/>
              <a:gd name="connsiteX9" fmla="*/ 35169 w 351692"/>
              <a:gd name="connsiteY9" fmla="*/ 715107 h 750277"/>
              <a:gd name="connsiteX10" fmla="*/ 11723 w 351692"/>
              <a:gd name="connsiteY10" fmla="*/ 738554 h 750277"/>
              <a:gd name="connsiteX11" fmla="*/ 0 w 351692"/>
              <a:gd name="connsiteY11" fmla="*/ 750277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1692" h="750277">
                <a:moveTo>
                  <a:pt x="351692" y="0"/>
                </a:moveTo>
                <a:cubicBezTo>
                  <a:pt x="336061" y="19538"/>
                  <a:pt x="322493" y="40922"/>
                  <a:pt x="304800" y="58615"/>
                </a:cubicBezTo>
                <a:cubicBezTo>
                  <a:pt x="226642" y="136773"/>
                  <a:pt x="308712" y="23441"/>
                  <a:pt x="246184" y="117230"/>
                </a:cubicBezTo>
                <a:cubicBezTo>
                  <a:pt x="250092" y="148492"/>
                  <a:pt x="257908" y="179510"/>
                  <a:pt x="257908" y="211015"/>
                </a:cubicBezTo>
                <a:cubicBezTo>
                  <a:pt x="257908" y="392697"/>
                  <a:pt x="256922" y="332678"/>
                  <a:pt x="234461" y="433754"/>
                </a:cubicBezTo>
                <a:cubicBezTo>
                  <a:pt x="227121" y="466785"/>
                  <a:pt x="217591" y="535258"/>
                  <a:pt x="199292" y="562707"/>
                </a:cubicBezTo>
                <a:cubicBezTo>
                  <a:pt x="191477" y="574430"/>
                  <a:pt x="182147" y="585275"/>
                  <a:pt x="175846" y="597877"/>
                </a:cubicBezTo>
                <a:cubicBezTo>
                  <a:pt x="164813" y="619943"/>
                  <a:pt x="165110" y="652944"/>
                  <a:pt x="140677" y="668215"/>
                </a:cubicBezTo>
                <a:cubicBezTo>
                  <a:pt x="119719" y="681314"/>
                  <a:pt x="70338" y="691661"/>
                  <a:pt x="70338" y="691661"/>
                </a:cubicBezTo>
                <a:cubicBezTo>
                  <a:pt x="58615" y="699476"/>
                  <a:pt x="46171" y="706305"/>
                  <a:pt x="35169" y="715107"/>
                </a:cubicBezTo>
                <a:cubicBezTo>
                  <a:pt x="26538" y="722012"/>
                  <a:pt x="19538" y="730738"/>
                  <a:pt x="11723" y="738554"/>
                </a:cubicBezTo>
                <a:lnTo>
                  <a:pt x="0" y="750277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6330462" y="3798277"/>
            <a:ext cx="656492" cy="281494"/>
          </a:xfrm>
          <a:custGeom>
            <a:avLst/>
            <a:gdLst>
              <a:gd name="connsiteX0" fmla="*/ 656492 w 656492"/>
              <a:gd name="connsiteY0" fmla="*/ 0 h 281494"/>
              <a:gd name="connsiteX1" fmla="*/ 539261 w 656492"/>
              <a:gd name="connsiteY1" fmla="*/ 11723 h 281494"/>
              <a:gd name="connsiteX2" fmla="*/ 468923 w 656492"/>
              <a:gd name="connsiteY2" fmla="*/ 35169 h 281494"/>
              <a:gd name="connsiteX3" fmla="*/ 433753 w 656492"/>
              <a:gd name="connsiteY3" fmla="*/ 46892 h 281494"/>
              <a:gd name="connsiteX4" fmla="*/ 375138 w 656492"/>
              <a:gd name="connsiteY4" fmla="*/ 105508 h 281494"/>
              <a:gd name="connsiteX5" fmla="*/ 339969 w 656492"/>
              <a:gd name="connsiteY5" fmla="*/ 128954 h 281494"/>
              <a:gd name="connsiteX6" fmla="*/ 234461 w 656492"/>
              <a:gd name="connsiteY6" fmla="*/ 199292 h 281494"/>
              <a:gd name="connsiteX7" fmla="*/ 164123 w 656492"/>
              <a:gd name="connsiteY7" fmla="*/ 234461 h 281494"/>
              <a:gd name="connsiteX8" fmla="*/ 128953 w 656492"/>
              <a:gd name="connsiteY8" fmla="*/ 257908 h 281494"/>
              <a:gd name="connsiteX9" fmla="*/ 93784 w 656492"/>
              <a:gd name="connsiteY9" fmla="*/ 269631 h 281494"/>
              <a:gd name="connsiteX10" fmla="*/ 0 w 656492"/>
              <a:gd name="connsiteY10" fmla="*/ 281354 h 28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6492" h="281494">
                <a:moveTo>
                  <a:pt x="656492" y="0"/>
                </a:moveTo>
                <a:cubicBezTo>
                  <a:pt x="617415" y="3908"/>
                  <a:pt x="577860" y="4486"/>
                  <a:pt x="539261" y="11723"/>
                </a:cubicBezTo>
                <a:cubicBezTo>
                  <a:pt x="514970" y="16278"/>
                  <a:pt x="492369" y="27354"/>
                  <a:pt x="468923" y="35169"/>
                </a:cubicBezTo>
                <a:lnTo>
                  <a:pt x="433753" y="46892"/>
                </a:lnTo>
                <a:cubicBezTo>
                  <a:pt x="414215" y="66431"/>
                  <a:pt x="398129" y="90181"/>
                  <a:pt x="375138" y="105508"/>
                </a:cubicBezTo>
                <a:cubicBezTo>
                  <a:pt x="363415" y="113323"/>
                  <a:pt x="350572" y="119676"/>
                  <a:pt x="339969" y="128954"/>
                </a:cubicBezTo>
                <a:cubicBezTo>
                  <a:pt x="255959" y="202462"/>
                  <a:pt x="316324" y="178826"/>
                  <a:pt x="234461" y="199292"/>
                </a:cubicBezTo>
                <a:cubicBezTo>
                  <a:pt x="133667" y="266488"/>
                  <a:pt x="261198" y="185923"/>
                  <a:pt x="164123" y="234461"/>
                </a:cubicBezTo>
                <a:cubicBezTo>
                  <a:pt x="151521" y="240762"/>
                  <a:pt x="141555" y="251607"/>
                  <a:pt x="128953" y="257908"/>
                </a:cubicBezTo>
                <a:cubicBezTo>
                  <a:pt x="117900" y="263434"/>
                  <a:pt x="105772" y="266634"/>
                  <a:pt x="93784" y="269631"/>
                </a:cubicBezTo>
                <a:cubicBezTo>
                  <a:pt x="37696" y="283653"/>
                  <a:pt x="46844" y="281354"/>
                  <a:pt x="0" y="28135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6342185" y="4091025"/>
            <a:ext cx="398584" cy="305129"/>
          </a:xfrm>
          <a:custGeom>
            <a:avLst/>
            <a:gdLst>
              <a:gd name="connsiteX0" fmla="*/ 398584 w 398584"/>
              <a:gd name="connsiteY0" fmla="*/ 305129 h 305129"/>
              <a:gd name="connsiteX1" fmla="*/ 363415 w 398584"/>
              <a:gd name="connsiteY1" fmla="*/ 164452 h 305129"/>
              <a:gd name="connsiteX2" fmla="*/ 351692 w 398584"/>
              <a:gd name="connsiteY2" fmla="*/ 129283 h 305129"/>
              <a:gd name="connsiteX3" fmla="*/ 281353 w 398584"/>
              <a:gd name="connsiteY3" fmla="*/ 117560 h 305129"/>
              <a:gd name="connsiteX4" fmla="*/ 211015 w 398584"/>
              <a:gd name="connsiteY4" fmla="*/ 82390 h 305129"/>
              <a:gd name="connsiteX5" fmla="*/ 175846 w 398584"/>
              <a:gd name="connsiteY5" fmla="*/ 70667 h 305129"/>
              <a:gd name="connsiteX6" fmla="*/ 140677 w 398584"/>
              <a:gd name="connsiteY6" fmla="*/ 47221 h 305129"/>
              <a:gd name="connsiteX7" fmla="*/ 117230 w 398584"/>
              <a:gd name="connsiteY7" fmla="*/ 23775 h 305129"/>
              <a:gd name="connsiteX8" fmla="*/ 0 w 398584"/>
              <a:gd name="connsiteY8" fmla="*/ 329 h 30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584" h="305129">
                <a:moveTo>
                  <a:pt x="398584" y="305129"/>
                </a:moveTo>
                <a:cubicBezTo>
                  <a:pt x="382798" y="210412"/>
                  <a:pt x="394378" y="257340"/>
                  <a:pt x="363415" y="164452"/>
                </a:cubicBezTo>
                <a:cubicBezTo>
                  <a:pt x="359507" y="152729"/>
                  <a:pt x="363881" y="131314"/>
                  <a:pt x="351692" y="129283"/>
                </a:cubicBezTo>
                <a:lnTo>
                  <a:pt x="281353" y="117560"/>
                </a:lnTo>
                <a:cubicBezTo>
                  <a:pt x="192955" y="88094"/>
                  <a:pt x="301916" y="127842"/>
                  <a:pt x="211015" y="82390"/>
                </a:cubicBezTo>
                <a:cubicBezTo>
                  <a:pt x="199963" y="76864"/>
                  <a:pt x="186899" y="76193"/>
                  <a:pt x="175846" y="70667"/>
                </a:cubicBezTo>
                <a:cubicBezTo>
                  <a:pt x="163244" y="64366"/>
                  <a:pt x="151679" y="56022"/>
                  <a:pt x="140677" y="47221"/>
                </a:cubicBezTo>
                <a:cubicBezTo>
                  <a:pt x="132046" y="40316"/>
                  <a:pt x="127116" y="28718"/>
                  <a:pt x="117230" y="23775"/>
                </a:cubicBezTo>
                <a:cubicBezTo>
                  <a:pt x="60452" y="-4614"/>
                  <a:pt x="53652" y="329"/>
                  <a:pt x="0" y="32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6049108" y="3845169"/>
            <a:ext cx="293077" cy="246185"/>
          </a:xfrm>
          <a:custGeom>
            <a:avLst/>
            <a:gdLst>
              <a:gd name="connsiteX0" fmla="*/ 0 w 293077"/>
              <a:gd name="connsiteY0" fmla="*/ 0 h 246185"/>
              <a:gd name="connsiteX1" fmla="*/ 187569 w 293077"/>
              <a:gd name="connsiteY1" fmla="*/ 35169 h 246185"/>
              <a:gd name="connsiteX2" fmla="*/ 211015 w 293077"/>
              <a:gd name="connsiteY2" fmla="*/ 58616 h 246185"/>
              <a:gd name="connsiteX3" fmla="*/ 234461 w 293077"/>
              <a:gd name="connsiteY3" fmla="*/ 128954 h 246185"/>
              <a:gd name="connsiteX4" fmla="*/ 246184 w 293077"/>
              <a:gd name="connsiteY4" fmla="*/ 164123 h 246185"/>
              <a:gd name="connsiteX5" fmla="*/ 269630 w 293077"/>
              <a:gd name="connsiteY5" fmla="*/ 199293 h 246185"/>
              <a:gd name="connsiteX6" fmla="*/ 293077 w 293077"/>
              <a:gd name="connsiteY6" fmla="*/ 246185 h 24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077" h="246185">
                <a:moveTo>
                  <a:pt x="0" y="0"/>
                </a:moveTo>
                <a:cubicBezTo>
                  <a:pt x="114722" y="8825"/>
                  <a:pt x="124311" y="-15439"/>
                  <a:pt x="187569" y="35169"/>
                </a:cubicBezTo>
                <a:cubicBezTo>
                  <a:pt x="196200" y="42074"/>
                  <a:pt x="203200" y="50800"/>
                  <a:pt x="211015" y="58616"/>
                </a:cubicBezTo>
                <a:lnTo>
                  <a:pt x="234461" y="128954"/>
                </a:lnTo>
                <a:cubicBezTo>
                  <a:pt x="238369" y="140677"/>
                  <a:pt x="239330" y="153841"/>
                  <a:pt x="246184" y="164123"/>
                </a:cubicBezTo>
                <a:cubicBezTo>
                  <a:pt x="253999" y="175846"/>
                  <a:pt x="262640" y="187060"/>
                  <a:pt x="269630" y="199293"/>
                </a:cubicBezTo>
                <a:cubicBezTo>
                  <a:pt x="278300" y="214466"/>
                  <a:pt x="293077" y="246185"/>
                  <a:pt x="293077" y="24618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6260123" y="4114555"/>
            <a:ext cx="93785" cy="293322"/>
          </a:xfrm>
          <a:custGeom>
            <a:avLst/>
            <a:gdLst>
              <a:gd name="connsiteX0" fmla="*/ 0 w 93785"/>
              <a:gd name="connsiteY0" fmla="*/ 293322 h 293322"/>
              <a:gd name="connsiteX1" fmla="*/ 23446 w 93785"/>
              <a:gd name="connsiteY1" fmla="*/ 105753 h 293322"/>
              <a:gd name="connsiteX2" fmla="*/ 35169 w 93785"/>
              <a:gd name="connsiteY2" fmla="*/ 23691 h 293322"/>
              <a:gd name="connsiteX3" fmla="*/ 93785 w 93785"/>
              <a:gd name="connsiteY3" fmla="*/ 245 h 29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85" h="293322">
                <a:moveTo>
                  <a:pt x="0" y="293322"/>
                </a:moveTo>
                <a:cubicBezTo>
                  <a:pt x="22273" y="48313"/>
                  <a:pt x="-779" y="251107"/>
                  <a:pt x="23446" y="105753"/>
                </a:cubicBezTo>
                <a:cubicBezTo>
                  <a:pt x="27989" y="78497"/>
                  <a:pt x="23947" y="48941"/>
                  <a:pt x="35169" y="23691"/>
                </a:cubicBezTo>
                <a:cubicBezTo>
                  <a:pt x="47516" y="-4090"/>
                  <a:pt x="72516" y="245"/>
                  <a:pt x="93785" y="24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>
            <a:stCxn id="73" idx="5"/>
            <a:endCxn id="73" idx="6"/>
          </p:cNvCxnSpPr>
          <p:nvPr/>
        </p:nvCxnSpPr>
        <p:spPr>
          <a:xfrm>
            <a:off x="6318738" y="4044462"/>
            <a:ext cx="23447" cy="468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9" idx="9"/>
          </p:cNvCxnSpPr>
          <p:nvPr/>
        </p:nvCxnSpPr>
        <p:spPr>
          <a:xfrm flipH="1">
            <a:off x="6373893" y="4021015"/>
            <a:ext cx="38630" cy="456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4" idx="2"/>
            <a:endCxn id="72" idx="8"/>
          </p:cNvCxnSpPr>
          <p:nvPr/>
        </p:nvCxnSpPr>
        <p:spPr>
          <a:xfrm flipV="1">
            <a:off x="6295292" y="4091354"/>
            <a:ext cx="46893" cy="468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2" idx="7"/>
            <a:endCxn id="72" idx="8"/>
          </p:cNvCxnSpPr>
          <p:nvPr/>
        </p:nvCxnSpPr>
        <p:spPr>
          <a:xfrm flipH="1" flipV="1">
            <a:off x="6342185" y="4091354"/>
            <a:ext cx="117230" cy="234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任意多边形 83"/>
          <p:cNvSpPr/>
          <p:nvPr/>
        </p:nvSpPr>
        <p:spPr>
          <a:xfrm>
            <a:off x="7910513" y="2295525"/>
            <a:ext cx="143388" cy="485775"/>
          </a:xfrm>
          <a:custGeom>
            <a:avLst/>
            <a:gdLst>
              <a:gd name="connsiteX0" fmla="*/ 0 w 143388"/>
              <a:gd name="connsiteY0" fmla="*/ 0 h 485775"/>
              <a:gd name="connsiteX1" fmla="*/ 4762 w 143388"/>
              <a:gd name="connsiteY1" fmla="*/ 133350 h 485775"/>
              <a:gd name="connsiteX2" fmla="*/ 9525 w 143388"/>
              <a:gd name="connsiteY2" fmla="*/ 152400 h 485775"/>
              <a:gd name="connsiteX3" fmla="*/ 23812 w 143388"/>
              <a:gd name="connsiteY3" fmla="*/ 195263 h 485775"/>
              <a:gd name="connsiteX4" fmla="*/ 28575 w 143388"/>
              <a:gd name="connsiteY4" fmla="*/ 209550 h 485775"/>
              <a:gd name="connsiteX5" fmla="*/ 33337 w 143388"/>
              <a:gd name="connsiteY5" fmla="*/ 228600 h 485775"/>
              <a:gd name="connsiteX6" fmla="*/ 47625 w 143388"/>
              <a:gd name="connsiteY6" fmla="*/ 242888 h 485775"/>
              <a:gd name="connsiteX7" fmla="*/ 57150 w 143388"/>
              <a:gd name="connsiteY7" fmla="*/ 271463 h 485775"/>
              <a:gd name="connsiteX8" fmla="*/ 66675 w 143388"/>
              <a:gd name="connsiteY8" fmla="*/ 323850 h 485775"/>
              <a:gd name="connsiteX9" fmla="*/ 80962 w 143388"/>
              <a:gd name="connsiteY9" fmla="*/ 352425 h 485775"/>
              <a:gd name="connsiteX10" fmla="*/ 85725 w 143388"/>
              <a:gd name="connsiteY10" fmla="*/ 366713 h 485775"/>
              <a:gd name="connsiteX11" fmla="*/ 100012 w 143388"/>
              <a:gd name="connsiteY11" fmla="*/ 423863 h 485775"/>
              <a:gd name="connsiteX12" fmla="*/ 114300 w 143388"/>
              <a:gd name="connsiteY12" fmla="*/ 428625 h 485775"/>
              <a:gd name="connsiteX13" fmla="*/ 142875 w 143388"/>
              <a:gd name="connsiteY1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3388" h="485775">
                <a:moveTo>
                  <a:pt x="0" y="0"/>
                </a:moveTo>
                <a:cubicBezTo>
                  <a:pt x="1587" y="44450"/>
                  <a:pt x="1988" y="88958"/>
                  <a:pt x="4762" y="133350"/>
                </a:cubicBezTo>
                <a:cubicBezTo>
                  <a:pt x="5170" y="139883"/>
                  <a:pt x="7644" y="146131"/>
                  <a:pt x="9525" y="152400"/>
                </a:cubicBezTo>
                <a:cubicBezTo>
                  <a:pt x="13853" y="166825"/>
                  <a:pt x="19049" y="180975"/>
                  <a:pt x="23812" y="195263"/>
                </a:cubicBezTo>
                <a:cubicBezTo>
                  <a:pt x="25399" y="200025"/>
                  <a:pt x="27358" y="204680"/>
                  <a:pt x="28575" y="209550"/>
                </a:cubicBezTo>
                <a:cubicBezTo>
                  <a:pt x="30162" y="215900"/>
                  <a:pt x="30090" y="222917"/>
                  <a:pt x="33337" y="228600"/>
                </a:cubicBezTo>
                <a:cubicBezTo>
                  <a:pt x="36679" y="234448"/>
                  <a:pt x="42862" y="238125"/>
                  <a:pt x="47625" y="242888"/>
                </a:cubicBezTo>
                <a:cubicBezTo>
                  <a:pt x="50800" y="252413"/>
                  <a:pt x="55730" y="261524"/>
                  <a:pt x="57150" y="271463"/>
                </a:cubicBezTo>
                <a:cubicBezTo>
                  <a:pt x="61006" y="298455"/>
                  <a:pt x="60257" y="301388"/>
                  <a:pt x="66675" y="323850"/>
                </a:cubicBezTo>
                <a:cubicBezTo>
                  <a:pt x="74657" y="351786"/>
                  <a:pt x="67045" y="324592"/>
                  <a:pt x="80962" y="352425"/>
                </a:cubicBezTo>
                <a:cubicBezTo>
                  <a:pt x="83207" y="356915"/>
                  <a:pt x="84137" y="361950"/>
                  <a:pt x="85725" y="366713"/>
                </a:cubicBezTo>
                <a:cubicBezTo>
                  <a:pt x="86445" y="371033"/>
                  <a:pt x="93352" y="421643"/>
                  <a:pt x="100012" y="423863"/>
                </a:cubicBezTo>
                <a:lnTo>
                  <a:pt x="114300" y="428625"/>
                </a:lnTo>
                <a:cubicBezTo>
                  <a:pt x="149610" y="463935"/>
                  <a:pt x="142875" y="443730"/>
                  <a:pt x="142875" y="4857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>
          <a:xfrm>
            <a:off x="7877175" y="2804676"/>
            <a:ext cx="166688" cy="114737"/>
          </a:xfrm>
          <a:custGeom>
            <a:avLst/>
            <a:gdLst>
              <a:gd name="connsiteX0" fmla="*/ 0 w 166688"/>
              <a:gd name="connsiteY0" fmla="*/ 114737 h 114737"/>
              <a:gd name="connsiteX1" fmla="*/ 42863 w 166688"/>
              <a:gd name="connsiteY1" fmla="*/ 105212 h 114737"/>
              <a:gd name="connsiteX2" fmla="*/ 76200 w 166688"/>
              <a:gd name="connsiteY2" fmla="*/ 76637 h 114737"/>
              <a:gd name="connsiteX3" fmla="*/ 95250 w 166688"/>
              <a:gd name="connsiteY3" fmla="*/ 48062 h 114737"/>
              <a:gd name="connsiteX4" fmla="*/ 100013 w 166688"/>
              <a:gd name="connsiteY4" fmla="*/ 33774 h 114737"/>
              <a:gd name="connsiteX5" fmla="*/ 142875 w 166688"/>
              <a:gd name="connsiteY5" fmla="*/ 437 h 114737"/>
              <a:gd name="connsiteX6" fmla="*/ 166688 w 166688"/>
              <a:gd name="connsiteY6" fmla="*/ 437 h 11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688" h="114737">
                <a:moveTo>
                  <a:pt x="0" y="114737"/>
                </a:moveTo>
                <a:cubicBezTo>
                  <a:pt x="2500" y="114237"/>
                  <a:pt x="38383" y="107452"/>
                  <a:pt x="42863" y="105212"/>
                </a:cubicBezTo>
                <a:cubicBezTo>
                  <a:pt x="55081" y="99103"/>
                  <a:pt x="66669" y="86168"/>
                  <a:pt x="76200" y="76637"/>
                </a:cubicBezTo>
                <a:cubicBezTo>
                  <a:pt x="87525" y="42663"/>
                  <a:pt x="71467" y="83737"/>
                  <a:pt x="95250" y="48062"/>
                </a:cubicBezTo>
                <a:cubicBezTo>
                  <a:pt x="98035" y="43885"/>
                  <a:pt x="96931" y="37737"/>
                  <a:pt x="100013" y="33774"/>
                </a:cubicBezTo>
                <a:cubicBezTo>
                  <a:pt x="111195" y="19397"/>
                  <a:pt x="123613" y="2844"/>
                  <a:pt x="142875" y="437"/>
                </a:cubicBezTo>
                <a:cubicBezTo>
                  <a:pt x="150751" y="-547"/>
                  <a:pt x="158750" y="437"/>
                  <a:pt x="166688" y="43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>
          <a:xfrm>
            <a:off x="8086725" y="2809790"/>
            <a:ext cx="519113" cy="166773"/>
          </a:xfrm>
          <a:custGeom>
            <a:avLst/>
            <a:gdLst>
              <a:gd name="connsiteX0" fmla="*/ 519113 w 519113"/>
              <a:gd name="connsiteY0" fmla="*/ 166773 h 166773"/>
              <a:gd name="connsiteX1" fmla="*/ 495300 w 519113"/>
              <a:gd name="connsiteY1" fmla="*/ 162010 h 166773"/>
              <a:gd name="connsiteX2" fmla="*/ 466725 w 519113"/>
              <a:gd name="connsiteY2" fmla="*/ 142960 h 166773"/>
              <a:gd name="connsiteX3" fmla="*/ 452438 w 519113"/>
              <a:gd name="connsiteY3" fmla="*/ 138198 h 166773"/>
              <a:gd name="connsiteX4" fmla="*/ 423863 w 519113"/>
              <a:gd name="connsiteY4" fmla="*/ 109623 h 166773"/>
              <a:gd name="connsiteX5" fmla="*/ 390525 w 519113"/>
              <a:gd name="connsiteY5" fmla="*/ 66760 h 166773"/>
              <a:gd name="connsiteX6" fmla="*/ 361950 w 519113"/>
              <a:gd name="connsiteY6" fmla="*/ 47710 h 166773"/>
              <a:gd name="connsiteX7" fmla="*/ 347663 w 519113"/>
              <a:gd name="connsiteY7" fmla="*/ 38185 h 166773"/>
              <a:gd name="connsiteX8" fmla="*/ 319088 w 519113"/>
              <a:gd name="connsiteY8" fmla="*/ 28660 h 166773"/>
              <a:gd name="connsiteX9" fmla="*/ 304800 w 519113"/>
              <a:gd name="connsiteY9" fmla="*/ 23898 h 166773"/>
              <a:gd name="connsiteX10" fmla="*/ 285750 w 519113"/>
              <a:gd name="connsiteY10" fmla="*/ 19135 h 166773"/>
              <a:gd name="connsiteX11" fmla="*/ 271463 w 519113"/>
              <a:gd name="connsiteY11" fmla="*/ 14373 h 166773"/>
              <a:gd name="connsiteX12" fmla="*/ 228600 w 519113"/>
              <a:gd name="connsiteY12" fmla="*/ 9610 h 166773"/>
              <a:gd name="connsiteX13" fmla="*/ 57150 w 519113"/>
              <a:gd name="connsiteY13" fmla="*/ 4848 h 166773"/>
              <a:gd name="connsiteX14" fmla="*/ 0 w 519113"/>
              <a:gd name="connsiteY14" fmla="*/ 85 h 16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9113" h="166773">
                <a:moveTo>
                  <a:pt x="519113" y="166773"/>
                </a:moveTo>
                <a:cubicBezTo>
                  <a:pt x="511175" y="165185"/>
                  <a:pt x="502669" y="165360"/>
                  <a:pt x="495300" y="162010"/>
                </a:cubicBezTo>
                <a:cubicBezTo>
                  <a:pt x="484878" y="157273"/>
                  <a:pt x="477585" y="146580"/>
                  <a:pt x="466725" y="142960"/>
                </a:cubicBezTo>
                <a:lnTo>
                  <a:pt x="452438" y="138198"/>
                </a:lnTo>
                <a:cubicBezTo>
                  <a:pt x="442913" y="128673"/>
                  <a:pt x="431335" y="120831"/>
                  <a:pt x="423863" y="109623"/>
                </a:cubicBezTo>
                <a:cubicBezTo>
                  <a:pt x="412782" y="93001"/>
                  <a:pt x="406021" y="78812"/>
                  <a:pt x="390525" y="66760"/>
                </a:cubicBezTo>
                <a:cubicBezTo>
                  <a:pt x="381489" y="59732"/>
                  <a:pt x="371475" y="54060"/>
                  <a:pt x="361950" y="47710"/>
                </a:cubicBezTo>
                <a:cubicBezTo>
                  <a:pt x="357188" y="44535"/>
                  <a:pt x="353093" y="39995"/>
                  <a:pt x="347663" y="38185"/>
                </a:cubicBezTo>
                <a:lnTo>
                  <a:pt x="319088" y="28660"/>
                </a:lnTo>
                <a:cubicBezTo>
                  <a:pt x="314325" y="27073"/>
                  <a:pt x="309670" y="25116"/>
                  <a:pt x="304800" y="23898"/>
                </a:cubicBezTo>
                <a:cubicBezTo>
                  <a:pt x="298450" y="22310"/>
                  <a:pt x="292044" y="20933"/>
                  <a:pt x="285750" y="19135"/>
                </a:cubicBezTo>
                <a:cubicBezTo>
                  <a:pt x="280923" y="17756"/>
                  <a:pt x="276415" y="15198"/>
                  <a:pt x="271463" y="14373"/>
                </a:cubicBezTo>
                <a:cubicBezTo>
                  <a:pt x="257283" y="12010"/>
                  <a:pt x="242961" y="10248"/>
                  <a:pt x="228600" y="9610"/>
                </a:cubicBezTo>
                <a:cubicBezTo>
                  <a:pt x="171484" y="7072"/>
                  <a:pt x="114300" y="6435"/>
                  <a:pt x="57150" y="4848"/>
                </a:cubicBezTo>
                <a:cubicBezTo>
                  <a:pt x="15955" y="-1038"/>
                  <a:pt x="35038" y="85"/>
                  <a:pt x="0" y="8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8081963" y="2662033"/>
            <a:ext cx="438150" cy="133593"/>
          </a:xfrm>
          <a:custGeom>
            <a:avLst/>
            <a:gdLst>
              <a:gd name="connsiteX0" fmla="*/ 438150 w 438150"/>
              <a:gd name="connsiteY0" fmla="*/ 4967 h 133593"/>
              <a:gd name="connsiteX1" fmla="*/ 319087 w 438150"/>
              <a:gd name="connsiteY1" fmla="*/ 4967 h 133593"/>
              <a:gd name="connsiteX2" fmla="*/ 290512 w 438150"/>
              <a:gd name="connsiteY2" fmla="*/ 19255 h 133593"/>
              <a:gd name="connsiteX3" fmla="*/ 276225 w 438150"/>
              <a:gd name="connsiteY3" fmla="*/ 24017 h 133593"/>
              <a:gd name="connsiteX4" fmla="*/ 219075 w 438150"/>
              <a:gd name="connsiteY4" fmla="*/ 71642 h 133593"/>
              <a:gd name="connsiteX5" fmla="*/ 204787 w 438150"/>
              <a:gd name="connsiteY5" fmla="*/ 76405 h 133593"/>
              <a:gd name="connsiteX6" fmla="*/ 176212 w 438150"/>
              <a:gd name="connsiteY6" fmla="*/ 90692 h 133593"/>
              <a:gd name="connsiteX7" fmla="*/ 52387 w 438150"/>
              <a:gd name="connsiteY7" fmla="*/ 95455 h 133593"/>
              <a:gd name="connsiteX8" fmla="*/ 38100 w 438150"/>
              <a:gd name="connsiteY8" fmla="*/ 100217 h 133593"/>
              <a:gd name="connsiteX9" fmla="*/ 9525 w 438150"/>
              <a:gd name="connsiteY9" fmla="*/ 119267 h 133593"/>
              <a:gd name="connsiteX10" fmla="*/ 0 w 438150"/>
              <a:gd name="connsiteY10" fmla="*/ 133555 h 13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133593">
                <a:moveTo>
                  <a:pt x="438150" y="4967"/>
                </a:moveTo>
                <a:cubicBezTo>
                  <a:pt x="378253" y="-478"/>
                  <a:pt x="384596" y="-2740"/>
                  <a:pt x="319087" y="4967"/>
                </a:cubicBezTo>
                <a:cubicBezTo>
                  <a:pt x="303436" y="6808"/>
                  <a:pt x="304340" y="12341"/>
                  <a:pt x="290512" y="19255"/>
                </a:cubicBezTo>
                <a:cubicBezTo>
                  <a:pt x="286022" y="21500"/>
                  <a:pt x="280987" y="22430"/>
                  <a:pt x="276225" y="24017"/>
                </a:cubicBezTo>
                <a:cubicBezTo>
                  <a:pt x="262961" y="37281"/>
                  <a:pt x="238967" y="65011"/>
                  <a:pt x="219075" y="71642"/>
                </a:cubicBezTo>
                <a:cubicBezTo>
                  <a:pt x="214312" y="73230"/>
                  <a:pt x="209277" y="74160"/>
                  <a:pt x="204787" y="76405"/>
                </a:cubicBezTo>
                <a:cubicBezTo>
                  <a:pt x="192969" y="82314"/>
                  <a:pt x="190101" y="89734"/>
                  <a:pt x="176212" y="90692"/>
                </a:cubicBezTo>
                <a:cubicBezTo>
                  <a:pt x="135004" y="93534"/>
                  <a:pt x="93662" y="93867"/>
                  <a:pt x="52387" y="95455"/>
                </a:cubicBezTo>
                <a:cubicBezTo>
                  <a:pt x="47625" y="97042"/>
                  <a:pt x="42488" y="97779"/>
                  <a:pt x="38100" y="100217"/>
                </a:cubicBezTo>
                <a:cubicBezTo>
                  <a:pt x="28093" y="105776"/>
                  <a:pt x="9525" y="119267"/>
                  <a:pt x="9525" y="119267"/>
                </a:cubicBezTo>
                <a:cubicBezTo>
                  <a:pt x="4260" y="135061"/>
                  <a:pt x="9782" y="133555"/>
                  <a:pt x="0" y="13355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87" idx="13"/>
          </p:cNvCxnSpPr>
          <p:nvPr/>
        </p:nvCxnSpPr>
        <p:spPr>
          <a:xfrm flipH="1" flipV="1">
            <a:off x="8053902" y="2804676"/>
            <a:ext cx="89973" cy="9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8" idx="7"/>
          </p:cNvCxnSpPr>
          <p:nvPr/>
        </p:nvCxnSpPr>
        <p:spPr>
          <a:xfrm flipH="1">
            <a:off x="8053901" y="2757488"/>
            <a:ext cx="80449" cy="381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4" idx="12"/>
            <a:endCxn id="84" idx="13"/>
          </p:cNvCxnSpPr>
          <p:nvPr/>
        </p:nvCxnSpPr>
        <p:spPr>
          <a:xfrm>
            <a:off x="8024813" y="2724150"/>
            <a:ext cx="28575" cy="571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5" idx="2"/>
            <a:endCxn id="85" idx="5"/>
          </p:cNvCxnSpPr>
          <p:nvPr/>
        </p:nvCxnSpPr>
        <p:spPr>
          <a:xfrm flipV="1">
            <a:off x="7953375" y="2805113"/>
            <a:ext cx="66675" cy="76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7853753" y="3166005"/>
            <a:ext cx="79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目标</a:t>
            </a:r>
            <a:r>
              <a:rPr lang="en-US" altLang="zh-CN" sz="1200" smtClean="0"/>
              <a:t>1</a:t>
            </a:r>
          </a:p>
          <a:p>
            <a:r>
              <a:rPr lang="zh-CN" altLang="en-US" sz="1200" smtClean="0"/>
              <a:t>爬山聚类</a:t>
            </a:r>
            <a:endParaRPr lang="zh-CN" altLang="en-US" sz="1200"/>
          </a:p>
        </p:txBody>
      </p:sp>
      <p:sp>
        <p:nvSpPr>
          <p:cNvPr id="104" name="文本框 103"/>
          <p:cNvSpPr txBox="1"/>
          <p:nvPr/>
        </p:nvSpPr>
        <p:spPr>
          <a:xfrm>
            <a:off x="6876503" y="4078445"/>
            <a:ext cx="111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目标</a:t>
            </a:r>
            <a:r>
              <a:rPr lang="en-US" altLang="zh-CN" sz="1200" smtClean="0"/>
              <a:t>2</a:t>
            </a:r>
          </a:p>
          <a:p>
            <a:r>
              <a:rPr lang="zh-CN" altLang="en-US" sz="1200" smtClean="0"/>
              <a:t>爬山聚类</a:t>
            </a:r>
            <a:endParaRPr lang="zh-CN" altLang="en-US" sz="1200"/>
          </a:p>
        </p:txBody>
      </p:sp>
      <p:sp>
        <p:nvSpPr>
          <p:cNvPr id="105" name="椭圆 104"/>
          <p:cNvSpPr/>
          <p:nvPr/>
        </p:nvSpPr>
        <p:spPr>
          <a:xfrm rot="20477243">
            <a:off x="6107724" y="3074839"/>
            <a:ext cx="867508" cy="15052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8443462">
            <a:off x="7816637" y="2000123"/>
            <a:ext cx="867508" cy="1505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/>
          <p:cNvCxnSpPr/>
          <p:nvPr/>
        </p:nvCxnSpPr>
        <p:spPr>
          <a:xfrm flipV="1">
            <a:off x="6797168" y="2628953"/>
            <a:ext cx="838956" cy="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5" idx="0"/>
          </p:cNvCxnSpPr>
          <p:nvPr/>
        </p:nvCxnSpPr>
        <p:spPr>
          <a:xfrm flipV="1">
            <a:off x="6300027" y="2670267"/>
            <a:ext cx="429019" cy="44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6447998" y="2431511"/>
            <a:ext cx="68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椭圆</a:t>
            </a:r>
            <a:endParaRPr lang="en-US" altLang="zh-CN" sz="1200" smtClean="0"/>
          </a:p>
          <a:p>
            <a:r>
              <a:rPr lang="zh-CN" altLang="en-US" sz="1200" smtClean="0"/>
              <a:t>核函数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9470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139" y="3040516"/>
            <a:ext cx="2392166" cy="17221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0300" y="703439"/>
            <a:ext cx="2351485" cy="1723589"/>
          </a:xfrm>
          <a:prstGeom prst="rect">
            <a:avLst/>
          </a:prstGeom>
        </p:spPr>
      </p:pic>
      <p:pic>
        <p:nvPicPr>
          <p:cNvPr id="11265" name="Picture 1" descr="D:\Program Files\Documents\Tencent Files\1164678512\Image\C2C\TBL`BN50C`{BN@}3[3@XGW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086" y="696687"/>
            <a:ext cx="2542950" cy="1727199"/>
          </a:xfrm>
          <a:prstGeom prst="rect">
            <a:avLst/>
          </a:prstGeom>
          <a:noFill/>
        </p:spPr>
      </p:pic>
      <p:pic>
        <p:nvPicPr>
          <p:cNvPr id="11266" name="Picture 2" descr="D:\Program Files\Documents\Tencent Files\1164678512\Image\C2C\`FEG~Z~S06`N$A`66(DUAB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087" y="3033486"/>
            <a:ext cx="2588328" cy="1727200"/>
          </a:xfrm>
          <a:prstGeom prst="rect">
            <a:avLst/>
          </a:prstGeom>
          <a:noFill/>
        </p:spPr>
      </p:pic>
      <p:pic>
        <p:nvPicPr>
          <p:cNvPr id="11267" name="Picture 3" descr="D:\Program Files\Documents\Tencent Files\1164678512\Image\C2C\H8QUD)@L76AM@F{]R{%O~@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71770" y="725716"/>
            <a:ext cx="2505529" cy="1669141"/>
          </a:xfrm>
          <a:prstGeom prst="rect">
            <a:avLst/>
          </a:prstGeom>
          <a:noFill/>
        </p:spPr>
      </p:pic>
      <p:pic>
        <p:nvPicPr>
          <p:cNvPr id="11268" name="Picture 4" descr="D:\Program Files\Documents\Tencent Files\1164678512\Image\C2C\O9[K$GN4KKNVU}`HC9CG%W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15315" y="3009446"/>
            <a:ext cx="2483466" cy="1722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71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105025"/>
            <a:ext cx="6867525" cy="2647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4" y="3856526"/>
            <a:ext cx="3867150" cy="23336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791200" y="4524375"/>
            <a:ext cx="1819275" cy="47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819775" y="5181600"/>
            <a:ext cx="1838325" cy="47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686300" y="4852988"/>
            <a:ext cx="1819275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833938" y="4262438"/>
            <a:ext cx="1814512" cy="476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795838" y="5105400"/>
            <a:ext cx="1819275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99025" y="5965825"/>
            <a:ext cx="182245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40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3762" y="1557337"/>
            <a:ext cx="5324475" cy="3743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99385" y="3048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Object 1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4865076" y="4015194"/>
            <a:ext cx="773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Object 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33998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906" y="228965"/>
            <a:ext cx="3571875" cy="3733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6491" y="685433"/>
            <a:ext cx="4210050" cy="3228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1113" y="3629025"/>
            <a:ext cx="3562350" cy="3228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8483" y="3914408"/>
            <a:ext cx="4210050" cy="3228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5217" y="685432"/>
            <a:ext cx="35623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55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76000"/>
          </a:srgbClr>
        </a:solidFill>
        <a:ln>
          <a:solidFill>
            <a:srgbClr val="FF0000"/>
          </a:solidFill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OffAxis2Top"/>
          <a:lightRig rig="threePt" dir="t"/>
        </a:scene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287</Words>
  <Application>Microsoft Office PowerPoint</Application>
  <PresentationFormat>自定义</PresentationFormat>
  <Paragraphs>105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Hu428</dc:creator>
  <cp:lastModifiedBy>stephenliu</cp:lastModifiedBy>
  <cp:revision>252</cp:revision>
  <dcterms:created xsi:type="dcterms:W3CDTF">2015-08-25T20:02:07Z</dcterms:created>
  <dcterms:modified xsi:type="dcterms:W3CDTF">2015-12-14T13:08:01Z</dcterms:modified>
</cp:coreProperties>
</file>