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D5FCAC0-625A-4827-9DC6-D9D0BBCB7E8D}" type="datetimeFigureOut">
              <a:rPr lang="ru-BY" smtClean="0"/>
              <a:t>09.09.2022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92705AD-B410-4D0F-A30C-5A8A881654C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097959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CAC0-625A-4827-9DC6-D9D0BBCB7E8D}" type="datetimeFigureOut">
              <a:rPr lang="ru-BY" smtClean="0"/>
              <a:t>09.09.2022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05AD-B410-4D0F-A30C-5A8A881654C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165410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CAC0-625A-4827-9DC6-D9D0BBCB7E8D}" type="datetimeFigureOut">
              <a:rPr lang="ru-BY" smtClean="0"/>
              <a:t>09.09.2022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05AD-B410-4D0F-A30C-5A8A881654C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98951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CAC0-625A-4827-9DC6-D9D0BBCB7E8D}" type="datetimeFigureOut">
              <a:rPr lang="ru-BY" smtClean="0"/>
              <a:t>09.09.2022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05AD-B410-4D0F-A30C-5A8A881654C4}" type="slidenum">
              <a:rPr lang="ru-BY" smtClean="0"/>
              <a:t>‹#›</a:t>
            </a:fld>
            <a:endParaRPr lang="ru-BY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0233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CAC0-625A-4827-9DC6-D9D0BBCB7E8D}" type="datetimeFigureOut">
              <a:rPr lang="ru-BY" smtClean="0"/>
              <a:t>09.09.2022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05AD-B410-4D0F-A30C-5A8A881654C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937447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CAC0-625A-4827-9DC6-D9D0BBCB7E8D}" type="datetimeFigureOut">
              <a:rPr lang="ru-BY" smtClean="0"/>
              <a:t>09.09.2022</a:t>
            </a:fld>
            <a:endParaRPr lang="ru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05AD-B410-4D0F-A30C-5A8A881654C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918156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CAC0-625A-4827-9DC6-D9D0BBCB7E8D}" type="datetimeFigureOut">
              <a:rPr lang="ru-BY" smtClean="0"/>
              <a:t>09.09.2022</a:t>
            </a:fld>
            <a:endParaRPr lang="ru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05AD-B410-4D0F-A30C-5A8A881654C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85157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CAC0-625A-4827-9DC6-D9D0BBCB7E8D}" type="datetimeFigureOut">
              <a:rPr lang="ru-BY" smtClean="0"/>
              <a:t>09.09.2022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05AD-B410-4D0F-A30C-5A8A881654C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504527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CAC0-625A-4827-9DC6-D9D0BBCB7E8D}" type="datetimeFigureOut">
              <a:rPr lang="ru-BY" smtClean="0"/>
              <a:t>09.09.2022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05AD-B410-4D0F-A30C-5A8A881654C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054834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CAC0-625A-4827-9DC6-D9D0BBCB7E8D}" type="datetimeFigureOut">
              <a:rPr lang="ru-BY" smtClean="0"/>
              <a:t>09.09.2022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05AD-B410-4D0F-A30C-5A8A881654C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784470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CAC0-625A-4827-9DC6-D9D0BBCB7E8D}" type="datetimeFigureOut">
              <a:rPr lang="ru-BY" smtClean="0"/>
              <a:t>09.09.2022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05AD-B410-4D0F-A30C-5A8A881654C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606492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CAC0-625A-4827-9DC6-D9D0BBCB7E8D}" type="datetimeFigureOut">
              <a:rPr lang="ru-BY" smtClean="0"/>
              <a:t>09.09.2022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05AD-B410-4D0F-A30C-5A8A881654C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340269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CAC0-625A-4827-9DC6-D9D0BBCB7E8D}" type="datetimeFigureOut">
              <a:rPr lang="ru-BY" smtClean="0"/>
              <a:t>09.09.2022</a:t>
            </a:fld>
            <a:endParaRPr lang="ru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05AD-B410-4D0F-A30C-5A8A881654C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399413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CAC0-625A-4827-9DC6-D9D0BBCB7E8D}" type="datetimeFigureOut">
              <a:rPr lang="ru-BY" smtClean="0"/>
              <a:t>09.09.2022</a:t>
            </a:fld>
            <a:endParaRPr lang="ru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05AD-B410-4D0F-A30C-5A8A881654C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889608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CAC0-625A-4827-9DC6-D9D0BBCB7E8D}" type="datetimeFigureOut">
              <a:rPr lang="ru-BY" smtClean="0"/>
              <a:t>09.09.2022</a:t>
            </a:fld>
            <a:endParaRPr lang="ru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05AD-B410-4D0F-A30C-5A8A881654C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90171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CAC0-625A-4827-9DC6-D9D0BBCB7E8D}" type="datetimeFigureOut">
              <a:rPr lang="ru-BY" smtClean="0"/>
              <a:t>09.09.2022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05AD-B410-4D0F-A30C-5A8A881654C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676493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CAC0-625A-4827-9DC6-D9D0BBCB7E8D}" type="datetimeFigureOut">
              <a:rPr lang="ru-BY" smtClean="0"/>
              <a:t>09.09.2022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05AD-B410-4D0F-A30C-5A8A881654C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843985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FCAC0-625A-4827-9DC6-D9D0BBCB7E8D}" type="datetimeFigureOut">
              <a:rPr lang="ru-BY" smtClean="0"/>
              <a:t>09.09.2022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705AD-B410-4D0F-A30C-5A8A881654C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1267447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Минск лидирует по количеству интернет-магазинов среди других регионов |  zviazda.by">
            <a:extLst>
              <a:ext uri="{FF2B5EF4-FFF2-40B4-BE49-F238E27FC236}">
                <a16:creationId xmlns:a16="http://schemas.microsoft.com/office/drawing/2014/main" id="{4E68494D-664E-45D1-BF98-9BEEBD55B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99" y="1868313"/>
            <a:ext cx="8077200" cy="463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0041EAD-685F-4B30-B812-EBBA853A25D2}"/>
              </a:ext>
            </a:extLst>
          </p:cNvPr>
          <p:cNvSpPr/>
          <p:nvPr/>
        </p:nvSpPr>
        <p:spPr>
          <a:xfrm>
            <a:off x="515080" y="140677"/>
            <a:ext cx="1116183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Разработка политики информационной</a:t>
            </a:r>
          </a:p>
          <a:p>
            <a:pPr algn="ctr"/>
            <a:r>
              <a:rPr lang="ru-RU" sz="4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безопасности интернет-магазина</a:t>
            </a:r>
          </a:p>
        </p:txBody>
      </p:sp>
    </p:spTree>
    <p:extLst>
      <p:ext uri="{BB962C8B-B14F-4D97-AF65-F5344CB8AC3E}">
        <p14:creationId xmlns:p14="http://schemas.microsoft.com/office/powerpoint/2010/main" val="298120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7013BB7-8942-438D-BDD8-C27568DCD970}"/>
              </a:ext>
            </a:extLst>
          </p:cNvPr>
          <p:cNvSpPr/>
          <p:nvPr/>
        </p:nvSpPr>
        <p:spPr>
          <a:xfrm>
            <a:off x="3262884" y="224135"/>
            <a:ext cx="56662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Комплексное СЗИ</a:t>
            </a:r>
          </a:p>
        </p:txBody>
      </p:sp>
      <p:pic>
        <p:nvPicPr>
          <p:cNvPr id="10242" name="Picture 2" descr="Методы и средства защиты информации в Интернете | SkyDynamics">
            <a:extLst>
              <a:ext uri="{FF2B5EF4-FFF2-40B4-BE49-F238E27FC236}">
                <a16:creationId xmlns:a16="http://schemas.microsoft.com/office/drawing/2014/main" id="{63124754-77DC-4F2B-9F3C-9450AF94E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894" y="2628062"/>
            <a:ext cx="4122209" cy="381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A9DCE63-704D-4E80-BF2C-B555762DBADE}"/>
              </a:ext>
            </a:extLst>
          </p:cNvPr>
          <p:cNvSpPr/>
          <p:nvPr/>
        </p:nvSpPr>
        <p:spPr>
          <a:xfrm>
            <a:off x="1232169" y="1058402"/>
            <a:ext cx="97276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BY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Наибольшая эффективность защиты информации достигается при комплексном использовании средств анализа защищенности и средств обнаружения опасных информационных воздействий (атак) в сетях.</a:t>
            </a:r>
            <a:endParaRPr lang="ru-BY" sz="2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267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F83F086F-0A74-43E8-A161-2B479CB3DC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016495"/>
              </p:ext>
            </p:extLst>
          </p:nvPr>
        </p:nvGraphicFramePr>
        <p:xfrm>
          <a:off x="3587345" y="1478936"/>
          <a:ext cx="8128000" cy="427736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40625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259020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660300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4097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</a:t>
                      </a:r>
                      <a:r>
                        <a:rPr lang="ru-RU" sz="1400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атаки</a:t>
                      </a:r>
                      <a:endParaRPr lang="ru-RU" sz="1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Ущерб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Вероятность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Риск</a:t>
                      </a:r>
                    </a:p>
                    <a:p>
                      <a:pPr algn="ctr"/>
                      <a:r>
                        <a:rPr lang="ru-RU" sz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(ущерб*вероятность)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7134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Копирование жесткого диска из центрального офиса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2501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Разглашение информации компетентными людьми</a:t>
                      </a:r>
                      <a:endParaRPr lang="en-US" sz="1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3666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Спам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8381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Незашифрованные данные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270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Несанкционированный доступ с целью модификации кода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</a:t>
                      </a:r>
                      <a:endParaRPr lang="ru-RU" sz="1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0,3</a:t>
                      </a:r>
                      <a:endParaRPr lang="ru-RU" sz="1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8258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Атака на сервера</a:t>
                      </a:r>
                      <a:endParaRPr lang="ru-RU" sz="1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4942690"/>
                  </a:ext>
                </a:extLst>
              </a:tr>
              <a:tr h="2515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BY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0,133</a:t>
                      </a:r>
                      <a:endParaRPr lang="ru-BY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0,383</a:t>
                      </a:r>
                      <a:endParaRPr lang="ru-BY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025934"/>
                  </a:ext>
                </a:extLst>
              </a:tr>
            </a:tbl>
          </a:graphicData>
        </a:graphic>
      </p:graphicFrame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3E34080-71D1-4573-85A9-0D89757B53E1}"/>
              </a:ext>
            </a:extLst>
          </p:cNvPr>
          <p:cNvSpPr/>
          <p:nvPr/>
        </p:nvSpPr>
        <p:spPr>
          <a:xfrm>
            <a:off x="1070044" y="462788"/>
            <a:ext cx="102432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Вероятностно-временная шкала реализации несанкционированного доступа к информационным ресурсам в диапазоне от 0 до 0.5</a:t>
            </a:r>
            <a:endParaRPr lang="ru-BY" sz="2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6CB85A-38B4-4896-8DE9-8EB4063B7C85}"/>
              </a:ext>
            </a:extLst>
          </p:cNvPr>
          <p:cNvSpPr txBox="1"/>
          <p:nvPr/>
        </p:nvSpPr>
        <p:spPr>
          <a:xfrm>
            <a:off x="573932" y="2324954"/>
            <a:ext cx="25777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Оптимальное значение коэффициента риска -0,3.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Критические значением считается 0,7, в случае его превышения финансовое состояние предприятия близко к банкротству</a:t>
            </a:r>
          </a:p>
        </p:txBody>
      </p:sp>
    </p:spTree>
    <p:extLst>
      <p:ext uri="{BB962C8B-B14F-4D97-AF65-F5344CB8AC3E}">
        <p14:creationId xmlns:p14="http://schemas.microsoft.com/office/powerpoint/2010/main" val="1844308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D4ABE2D-E495-405B-8C50-55A810B6F4E6}"/>
              </a:ext>
            </a:extLst>
          </p:cNvPr>
          <p:cNvSpPr/>
          <p:nvPr/>
        </p:nvSpPr>
        <p:spPr>
          <a:xfrm>
            <a:off x="876847" y="418688"/>
            <a:ext cx="1043830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Рекомендации для снижения рисков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09627BD-439D-4FC9-AB92-CB654C5E0824}"/>
              </a:ext>
            </a:extLst>
          </p:cNvPr>
          <p:cNvSpPr/>
          <p:nvPr/>
        </p:nvSpPr>
        <p:spPr>
          <a:xfrm>
            <a:off x="638783" y="1427708"/>
            <a:ext cx="10914434" cy="435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sz="2000" spc="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Обобщая все вышесказанное</a:t>
            </a:r>
            <a:r>
              <a:rPr lang="ru-RU" sz="2000" spc="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BY" sz="2000" spc="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можем выделить следующие рекомендации, следуя которым возможно снизить риски опасного воздействия и их последствий:</a:t>
            </a:r>
            <a:endParaRPr lang="ru-BY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Bookman Old Style" panose="02050604050505020204" pitchFamily="18" charset="0"/>
              <a:buChar char="-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охрана Интернет-магазина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сервера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BY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Bookman Old Style" panose="02050604050505020204" pitchFamily="18" charset="0"/>
              <a:buChar char="-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четкая и строгая иерархия должностей и полномочий в магазине. Каждый должен заниматься строго своим заданием;</a:t>
            </a:r>
            <a:endParaRPr lang="ru-BY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Bookman Old Style" panose="02050604050505020204" pitchFamily="18" charset="0"/>
              <a:buChar char="-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обязательная экстренная связь каждого сотрудника с милицией и пожарной службой и четкий инструктаж персонала на случай чрезвычайного происшествия;</a:t>
            </a:r>
            <a:endParaRPr lang="ru-BY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Bookman Old Style" panose="02050604050505020204" pitchFamily="18" charset="0"/>
              <a:buChar char="-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строгий подбор сотрудников с привлечением;</a:t>
            </a:r>
            <a:endParaRPr lang="ru-BY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Bookman Old Style" panose="02050604050505020204" pitchFamily="18" charset="0"/>
              <a:buChar char="-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защита важной корпоративной почты;</a:t>
            </a:r>
            <a:endParaRPr lang="ru-BY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Bookman Old Style" panose="02050604050505020204" pitchFamily="18" charset="0"/>
              <a:buChar char="-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использование новейших средств защиты (антивирусные продукты, </a:t>
            </a:r>
            <a:r>
              <a:rPr lang="ru-RU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файерволы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персональных компьютеров сотрудников и обязательное использование лишь лицензионных продуктов;</a:t>
            </a:r>
            <a:endParaRPr lang="ru-BY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Bookman Old Style" panose="02050604050505020204" pitchFamily="18" charset="0"/>
              <a:buChar char="-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разграничение доступа к финансовым отделам;</a:t>
            </a:r>
            <a:endParaRPr lang="ru-BY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Bookman Old Style" panose="02050604050505020204" pitchFamily="18" charset="0"/>
              <a:buChar char="-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проведение регулярных бесед и инструктажей с сотрудниками;</a:t>
            </a:r>
            <a:endParaRPr lang="ru-BY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266" name="Picture 2" descr="Технические средства защиты информации">
            <a:extLst>
              <a:ext uri="{FF2B5EF4-FFF2-40B4-BE49-F238E27FC236}">
                <a16:creationId xmlns:a16="http://schemas.microsoft.com/office/drawing/2014/main" id="{0A2A9D4D-4A0C-4642-ABED-0A9BD524F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226" y="5041272"/>
            <a:ext cx="4007795" cy="145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08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1872021-1389-4CFB-B9E1-E4952FA5F743}"/>
              </a:ext>
            </a:extLst>
          </p:cNvPr>
          <p:cNvSpPr/>
          <p:nvPr/>
        </p:nvSpPr>
        <p:spPr>
          <a:xfrm>
            <a:off x="4746720" y="204680"/>
            <a:ext cx="26985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Выводы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E1B044D-D71C-47A6-BE7D-B4BB9B14008D}"/>
              </a:ext>
            </a:extLst>
          </p:cNvPr>
          <p:cNvSpPr/>
          <p:nvPr/>
        </p:nvSpPr>
        <p:spPr>
          <a:xfrm>
            <a:off x="998705" y="1128010"/>
            <a:ext cx="10194588" cy="2835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142875" indent="-3429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BY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Приведенные выше меры по защите информации являются лишь примерными. В реальности, следует провести комплексную оценку с привлечением специализированных людей, которые являются экспертами в вопросах обеспечения ИБ и проведением специальных тестов и экспериментов.</a:t>
            </a:r>
            <a:endParaRPr lang="ru-BY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290" name="Picture 2" descr="Вывод - Психологос">
            <a:extLst>
              <a:ext uri="{FF2B5EF4-FFF2-40B4-BE49-F238E27FC236}">
                <a16:creationId xmlns:a16="http://schemas.microsoft.com/office/drawing/2014/main" id="{3989A5F8-CD02-4D57-A01A-075972D74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375" y="3988695"/>
            <a:ext cx="3333249" cy="266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24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Политика безопасности | PayLab">
            <a:extLst>
              <a:ext uri="{FF2B5EF4-FFF2-40B4-BE49-F238E27FC236}">
                <a16:creationId xmlns:a16="http://schemas.microsoft.com/office/drawing/2014/main" id="{771D7830-3CF3-49AA-9A1A-3A3FC5E36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280" y="3579725"/>
            <a:ext cx="3557902" cy="264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70E54AA-7488-46ED-8418-9367486CA8CA}"/>
              </a:ext>
            </a:extLst>
          </p:cNvPr>
          <p:cNvSpPr/>
          <p:nvPr/>
        </p:nvSpPr>
        <p:spPr>
          <a:xfrm>
            <a:off x="2609222" y="404952"/>
            <a:ext cx="69735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Политика безопасности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F533BB8-555F-44EC-A06E-D95AEE0F082C}"/>
              </a:ext>
            </a:extLst>
          </p:cNvPr>
          <p:cNvSpPr/>
          <p:nvPr/>
        </p:nvSpPr>
        <p:spPr>
          <a:xfrm>
            <a:off x="1676400" y="1715339"/>
            <a:ext cx="8839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BY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Политика безопасности – это комплекс предупредительных мер по обеспечению информационной безопасности организации. </a:t>
            </a:r>
            <a:endParaRPr lang="ru-BY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098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Организационная структура компании | ProResult">
            <a:extLst>
              <a:ext uri="{FF2B5EF4-FFF2-40B4-BE49-F238E27FC236}">
                <a16:creationId xmlns:a16="http://schemas.microsoft.com/office/drawing/2014/main" id="{673F6E9A-EC4C-42F7-82FD-5DD82F220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29000"/>
            <a:ext cx="4167188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6111FB0-F41E-4FF8-8AC6-FD6D8A87D540}"/>
              </a:ext>
            </a:extLst>
          </p:cNvPr>
          <p:cNvSpPr/>
          <p:nvPr/>
        </p:nvSpPr>
        <p:spPr>
          <a:xfrm>
            <a:off x="1716019" y="418689"/>
            <a:ext cx="875996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Описание структуры компании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070D266-95BF-4297-8836-F7704FDB9440}"/>
              </a:ext>
            </a:extLst>
          </p:cNvPr>
          <p:cNvSpPr/>
          <p:nvPr/>
        </p:nvSpPr>
        <p:spPr>
          <a:xfrm>
            <a:off x="1716019" y="1554513"/>
            <a:ext cx="87599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О</a:t>
            </a:r>
            <a:r>
              <a:rPr lang="ru-BY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рганизационной</a:t>
            </a:r>
            <a:r>
              <a:rPr lang="ru-BY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структурой понимается упорядоченная совокупность устойчиво взаимосвязанных элементов, обеспечивающих функционирование и развитие организации как единого целого.</a:t>
            </a:r>
            <a:endParaRPr lang="ru-BY" sz="2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5ACCB0D-9268-45AA-826F-15D722AB31B5}"/>
              </a:ext>
            </a:extLst>
          </p:cNvPr>
          <p:cNvSpPr/>
          <p:nvPr/>
        </p:nvSpPr>
        <p:spPr>
          <a:xfrm>
            <a:off x="1313233" y="3476045"/>
            <a:ext cx="4782767" cy="2152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42875" indent="54038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Опишем структуру 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Интернет-магазина</a:t>
            </a:r>
            <a:r>
              <a:rPr lang="ru-BY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Вектор (техника)</a:t>
            </a:r>
            <a:r>
              <a:rPr lang="ru-BY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»:</a:t>
            </a:r>
            <a:endParaRPr lang="ru-BY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142875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BY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иректор</a:t>
            </a:r>
            <a:endParaRPr lang="ru-BY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142875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Главный бухгалтер</a:t>
            </a:r>
            <a:endParaRPr lang="ru-BY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142875" lvl="1" indent="-28575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Бухгалтерия</a:t>
            </a:r>
            <a:endParaRPr lang="ru-BY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142875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Менеджер</a:t>
            </a:r>
            <a:endParaRPr lang="ru-BY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142875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Продавцы-консультанты</a:t>
            </a:r>
            <a:endParaRPr lang="ru-BY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35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Методика «Что, если...?» (SWIFT) • Метрология и стандартизация - ГОСТ, ДСТУ  и многое другое">
            <a:extLst>
              <a:ext uri="{FF2B5EF4-FFF2-40B4-BE49-F238E27FC236}">
                <a16:creationId xmlns:a16="http://schemas.microsoft.com/office/drawing/2014/main" id="{5731D36C-CFBE-4D2D-864C-04C3C6AE7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906" y="3148113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0148810-A9DF-4055-A479-55039FC446F0}"/>
              </a:ext>
            </a:extLst>
          </p:cNvPr>
          <p:cNvSpPr/>
          <p:nvPr/>
        </p:nvSpPr>
        <p:spPr>
          <a:xfrm>
            <a:off x="3696529" y="282501"/>
            <a:ext cx="47989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Оценка рисков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2EF35A1-32D2-4CA7-87F9-91F482D0688C}"/>
              </a:ext>
            </a:extLst>
          </p:cNvPr>
          <p:cNvSpPr/>
          <p:nvPr/>
        </p:nvSpPr>
        <p:spPr>
          <a:xfrm>
            <a:off x="1546688" y="1392142"/>
            <a:ext cx="90986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BY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Идентифицировать и оценить активы, разработать модель нарушителя и модель угроз, идентифицировать уязвимости – все это стандартные шаги, описание которых должно присутствовать в любой методике анализа рисков.</a:t>
            </a:r>
            <a:endParaRPr lang="ru-BY" sz="2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66041DB-06CD-4551-80D9-C5D0A52B34FC}"/>
              </a:ext>
            </a:extLst>
          </p:cNvPr>
          <p:cNvSpPr/>
          <p:nvPr/>
        </p:nvSpPr>
        <p:spPr>
          <a:xfrm>
            <a:off x="645267" y="3429000"/>
            <a:ext cx="6628996" cy="172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BY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ценку</a:t>
            </a:r>
            <a:r>
              <a:rPr lang="ru-BY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вероятности можно получить на основании статистики по инцидентам, причины которых совпадают с рассматриваемыми угрозами ИБ, либо методом прогнозирования – на основании взвешивания факторов, соответствующих разработанной модели угроз.</a:t>
            </a:r>
            <a:endParaRPr lang="ru-BY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Как правильно оценивать риски информационной безопасности">
            <a:extLst>
              <a:ext uri="{FF2B5EF4-FFF2-40B4-BE49-F238E27FC236}">
                <a16:creationId xmlns:a16="http://schemas.microsoft.com/office/drawing/2014/main" id="{B2F2ADF1-F69B-4ED1-BC88-ECF0332CF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629" y="3510559"/>
            <a:ext cx="2550133" cy="257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DB21CFD-7BF1-4BC6-980E-37819DDA1F75}"/>
              </a:ext>
            </a:extLst>
          </p:cNvPr>
          <p:cNvSpPr/>
          <p:nvPr/>
        </p:nvSpPr>
        <p:spPr>
          <a:xfrm>
            <a:off x="1490318" y="1264197"/>
            <a:ext cx="8519444" cy="4816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Сущность любого подхода к управлению рисками заключается в анализе факторов риска и принятии адекватных решений по обработке рисков. Факторы риска – это те основные параметры, которыми мы оперируем при оценке рисков. Таких параметров всего семь: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Bookman Old Style" panose="02050604050505020204" pitchFamily="18" charset="0"/>
              <a:buChar char="-"/>
            </a:pPr>
            <a:r>
              <a:rPr lang="ru-RU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актив;</a:t>
            </a:r>
            <a:endParaRPr lang="ru-BY" sz="2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Bookman Old Style" panose="02050604050505020204" pitchFamily="18" charset="0"/>
              <a:buChar char="-"/>
            </a:pPr>
            <a:r>
              <a:rPr lang="ru-RU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ущерб;</a:t>
            </a:r>
            <a:endParaRPr lang="ru-BY" sz="2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Bookman Old Style" panose="02050604050505020204" pitchFamily="18" charset="0"/>
              <a:buChar char="-"/>
            </a:pPr>
            <a:r>
              <a:rPr lang="ru-RU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угроза;</a:t>
            </a:r>
            <a:endParaRPr lang="ru-BY" sz="2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Bookman Old Style" panose="02050604050505020204" pitchFamily="18" charset="0"/>
              <a:buChar char="-"/>
            </a:pPr>
            <a:r>
              <a:rPr lang="ru-RU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уязвимость;</a:t>
            </a:r>
            <a:endParaRPr lang="ru-BY" sz="2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Bookman Old Style" panose="02050604050505020204" pitchFamily="18" charset="0"/>
              <a:buChar char="-"/>
            </a:pPr>
            <a:r>
              <a:rPr lang="ru-RU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механизм контроля;</a:t>
            </a:r>
            <a:endParaRPr lang="ru-BY" sz="2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Bookman Old Style" panose="02050604050505020204" pitchFamily="18" charset="0"/>
              <a:buChar char="-"/>
            </a:pPr>
            <a:r>
              <a:rPr lang="ru-RU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размер среднегодовых потерь;</a:t>
            </a:r>
            <a:endParaRPr lang="ru-BY" sz="2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Bookman Old Style" panose="02050604050505020204" pitchFamily="18" charset="0"/>
              <a:buChar char="-"/>
            </a:pPr>
            <a:r>
              <a:rPr lang="ru-RU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возврат инвестиций.</a:t>
            </a:r>
            <a:endParaRPr lang="ru-BY" sz="2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64C3C6F-ADD2-4E9F-AAE7-50FEAE8022D8}"/>
              </a:ext>
            </a:extLst>
          </p:cNvPr>
          <p:cNvSpPr/>
          <p:nvPr/>
        </p:nvSpPr>
        <p:spPr>
          <a:xfrm>
            <a:off x="3915018" y="340867"/>
            <a:ext cx="43619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Фактор риска</a:t>
            </a:r>
          </a:p>
        </p:txBody>
      </p:sp>
    </p:spTree>
    <p:extLst>
      <p:ext uri="{BB962C8B-B14F-4D97-AF65-F5344CB8AC3E}">
        <p14:creationId xmlns:p14="http://schemas.microsoft.com/office/powerpoint/2010/main" val="329128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B43DE53-FE93-4E1C-9EC1-251A93A4FAAC}"/>
              </a:ext>
            </a:extLst>
          </p:cNvPr>
          <p:cNvSpPr/>
          <p:nvPr/>
        </p:nvSpPr>
        <p:spPr>
          <a:xfrm>
            <a:off x="1733786" y="1711077"/>
            <a:ext cx="8724427" cy="2048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be-BY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второй фазе, которая определяется стандартами как оценивание рисков, необходимо ответить на вопрос: Какой уровень риска является приемлимым для организации и, исходя из этого, какие риски превышают этот уровень.</a:t>
            </a:r>
            <a:endParaRPr lang="ru-BY" sz="2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8CCBFF6-B480-4424-B6F1-9475578D0E49}"/>
              </a:ext>
            </a:extLst>
          </p:cNvPr>
          <p:cNvSpPr/>
          <p:nvPr/>
        </p:nvSpPr>
        <p:spPr>
          <a:xfrm>
            <a:off x="1733786" y="4218976"/>
            <a:ext cx="6096000" cy="205197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be-BY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Ответить на следующие вопросы:</a:t>
            </a:r>
            <a:endParaRPr lang="ru-BY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Bookman Old Style" panose="02050604050505020204" pitchFamily="18" charset="0"/>
              <a:buChar char="-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Какой вариант обработки рисков выбираем?</a:t>
            </a:r>
            <a:endParaRPr lang="ru-BY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Bookman Old Style" panose="02050604050505020204" pitchFamily="18" charset="0"/>
              <a:buChar char="-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принимается решение о минимизации риска, то какие механизмы контроля необходимы?</a:t>
            </a:r>
            <a:endParaRPr lang="ru-BY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Bookman Old Style" panose="02050604050505020204" pitchFamily="18" charset="0"/>
              <a:buChar char="-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Насколько эффективны эти механизмы контроля и какой возврат инвестиций они обеспечат?</a:t>
            </a:r>
            <a:endParaRPr lang="ru-BY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18F374-627E-45C5-8A9E-AB0CECB3E929}"/>
              </a:ext>
            </a:extLst>
          </p:cNvPr>
          <p:cNvSpPr/>
          <p:nvPr/>
        </p:nvSpPr>
        <p:spPr>
          <a:xfrm>
            <a:off x="1988983" y="486781"/>
            <a:ext cx="83502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Сценари</a:t>
            </a:r>
            <a:r>
              <a:rPr lang="ru-RU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й (оценка) рисков</a:t>
            </a:r>
            <a:endParaRPr lang="ru-RU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6146" name="Picture 2" descr="Как задавать правильные вопросы - Лайфхакер">
            <a:extLst>
              <a:ext uri="{FF2B5EF4-FFF2-40B4-BE49-F238E27FC236}">
                <a16:creationId xmlns:a16="http://schemas.microsoft.com/office/drawing/2014/main" id="{7A1183E7-E3B2-463F-8C3F-E3E166B35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228" y="3819200"/>
            <a:ext cx="3460695" cy="2449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27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6FDC527-904D-419B-A581-5D33A0A39E8F}"/>
              </a:ext>
            </a:extLst>
          </p:cNvPr>
          <p:cNvSpPr/>
          <p:nvPr/>
        </p:nvSpPr>
        <p:spPr>
          <a:xfrm>
            <a:off x="2284026" y="233862"/>
            <a:ext cx="76239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Возможные виды атаки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F1192BB-737D-4FC0-92ED-29F218021C19}"/>
              </a:ext>
            </a:extLst>
          </p:cNvPr>
          <p:cNvSpPr/>
          <p:nvPr/>
        </p:nvSpPr>
        <p:spPr>
          <a:xfrm>
            <a:off x="653374" y="1021005"/>
            <a:ext cx="10885250" cy="3039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связи с этим, наиболее возможными видами атаки на торговую сеть являются следующие:</a:t>
            </a:r>
            <a:endParaRPr lang="ru-BY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Bookman Old Style" panose="02050604050505020204" pitchFamily="18" charset="0"/>
              <a:buChar char="-"/>
            </a:pPr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получение несанкционированного доступа к веб-сайту. Злоумышленники могут испортить или извлечь информацию на веб-сайте и благодаря этому получить выгоду;</a:t>
            </a:r>
            <a:endParaRPr lang="ru-BY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Bookman Old Style" panose="02050604050505020204" pitchFamily="18" charset="0"/>
              <a:buChar char="-"/>
            </a:pPr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взлом банковского счета магазина. Данная угроза наименее зависима от сети, так как атака осуществляется на банк. Но компания должна предусмотреть данный случай и минимизировать его возможность;</a:t>
            </a:r>
            <a:endParaRPr lang="ru-BY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Bookman Old Style" panose="02050604050505020204" pitchFamily="18" charset="0"/>
              <a:buChar char="-"/>
            </a:pPr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недобросовестная конкуренция. Данная угроза так же присутствует всегда у любой компании, поэтому ей необходимо уделить внимание при разработке политики информационной безопасности;</a:t>
            </a:r>
            <a:endParaRPr lang="ru-BY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 descr="Русские хакеры&quot; обратились к Anonymous, &quot;положив&quot; их сайт - МК">
            <a:extLst>
              <a:ext uri="{FF2B5EF4-FFF2-40B4-BE49-F238E27FC236}">
                <a16:creationId xmlns:a16="http://schemas.microsoft.com/office/drawing/2014/main" id="{4C0FD977-612E-478E-9A03-B5E8B3F79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286" y="4175883"/>
            <a:ext cx="4085425" cy="2448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1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A4C65D3-E676-4021-A2B1-05ECF23865E1}"/>
              </a:ext>
            </a:extLst>
          </p:cNvPr>
          <p:cNvSpPr/>
          <p:nvPr/>
        </p:nvSpPr>
        <p:spPr>
          <a:xfrm>
            <a:off x="2279378" y="282501"/>
            <a:ext cx="76332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Разработка мер защиты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8CC2373-F05F-4264-8663-78616CA2F1FE}"/>
              </a:ext>
            </a:extLst>
          </p:cNvPr>
          <p:cNvSpPr/>
          <p:nvPr/>
        </p:nvSpPr>
        <p:spPr>
          <a:xfrm>
            <a:off x="1739629" y="1205831"/>
            <a:ext cx="87127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BY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Эффективность защиты информации в автоматизированных системах достигается применением средств защиты информации (СЗИ).</a:t>
            </a:r>
            <a:endParaRPr lang="ru-RU" sz="2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СЗИ</a:t>
            </a: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 - </a:t>
            </a:r>
            <a:r>
              <a:rPr lang="ru-BY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техническое, программное средство или материал, предназначенные или используемые для защиты информации.</a:t>
            </a:r>
            <a:r>
              <a:rPr lang="ru-BY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BY" sz="2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8" name="Picture 6" descr="Защита информации">
            <a:extLst>
              <a:ext uri="{FF2B5EF4-FFF2-40B4-BE49-F238E27FC236}">
                <a16:creationId xmlns:a16="http://schemas.microsoft.com/office/drawing/2014/main" id="{07A2948A-6209-4B2A-A998-C5ABE06DE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314" y="3743771"/>
            <a:ext cx="5619369" cy="2625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18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44182ED-D9C0-424F-A302-F481CD74FB4C}"/>
              </a:ext>
            </a:extLst>
          </p:cNvPr>
          <p:cNvSpPr/>
          <p:nvPr/>
        </p:nvSpPr>
        <p:spPr>
          <a:xfrm>
            <a:off x="4208174" y="301957"/>
            <a:ext cx="37756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Группы СЗИ</a:t>
            </a:r>
            <a:endParaRPr lang="ru-RU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DBDFAF7-BC9B-4535-9C3A-8847907F588A}"/>
              </a:ext>
            </a:extLst>
          </p:cNvPr>
          <p:cNvSpPr/>
          <p:nvPr/>
        </p:nvSpPr>
        <p:spPr>
          <a:xfrm>
            <a:off x="1309990" y="1225287"/>
            <a:ext cx="6209492" cy="5345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sz="2000" spc="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настоящее время на рынке представлено большое разнообразие средств защиты информации, которые условно можно разделить на несколько групп:</a:t>
            </a:r>
            <a:endParaRPr lang="ru-BY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Bookman Old Style" panose="02050604050505020204" pitchFamily="18" charset="0"/>
              <a:buChar char="-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средства, обеспечивающие разграничение доступа к информации в автоматизированных системах;</a:t>
            </a:r>
            <a:endParaRPr lang="ru-BY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Bookman Old Style" panose="02050604050505020204" pitchFamily="18" charset="0"/>
              <a:buChar char="-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средства, обеспечивающие защиту информации при передаче ее по каналам связи;</a:t>
            </a:r>
            <a:endParaRPr lang="ru-BY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Bookman Old Style" panose="02050604050505020204" pitchFamily="18" charset="0"/>
              <a:buChar char="-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средства, обеспечивающие защиту от утечки информации по различным физическим полям, возникающим при работе технических средств автоматизированных систем;</a:t>
            </a:r>
            <a:endParaRPr lang="ru-BY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Bookman Old Style" panose="02050604050505020204" pitchFamily="18" charset="0"/>
              <a:buChar char="-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средства, обеспечивающие защиту от воздействия программ-вирусов;</a:t>
            </a:r>
            <a:endParaRPr lang="ru-BY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Bookman Old Style" panose="02050604050505020204" pitchFamily="18" charset="0"/>
              <a:buChar char="-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материалы, обеспечивающие безопасность хранения, транспортировки носителей информации и защиту их от копирования.</a:t>
            </a:r>
            <a:endParaRPr lang="ru-BY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 descr="Средства защиты информации от несанкционированного доступа (СЗИ от НСД)">
            <a:extLst>
              <a:ext uri="{FF2B5EF4-FFF2-40B4-BE49-F238E27FC236}">
                <a16:creationId xmlns:a16="http://schemas.microsoft.com/office/drawing/2014/main" id="{616A3A02-65F3-44AF-9A48-89E0BF187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670" y="2294737"/>
            <a:ext cx="4437028" cy="320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87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1385</TotalTime>
  <Words>724</Words>
  <Application>Microsoft Office PowerPoint</Application>
  <PresentationFormat>Широкоэкранный</PresentationFormat>
  <Paragraphs>95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Bookman Old Style</vt:lpstr>
      <vt:lpstr>Calibri</vt:lpstr>
      <vt:lpstr>Times New Roman</vt:lpstr>
      <vt:lpstr>Trebuchet MS</vt:lpstr>
      <vt:lpstr>Tw Cen MT</vt:lpstr>
      <vt:lpstr>Контур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Shadow Wolf</dc:creator>
  <cp:lastModifiedBy>Shadow Wolf</cp:lastModifiedBy>
  <cp:revision>12</cp:revision>
  <dcterms:created xsi:type="dcterms:W3CDTF">2022-09-02T19:41:50Z</dcterms:created>
  <dcterms:modified xsi:type="dcterms:W3CDTF">2022-09-10T07:06:02Z</dcterms:modified>
</cp:coreProperties>
</file>