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8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5" y="644933"/>
            <a:ext cx="64029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489" y="1600061"/>
            <a:ext cx="732702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5541" y="1679078"/>
            <a:ext cx="3590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65" dirty="0"/>
              <a:t>Kubernetes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7946632" y="4843029"/>
            <a:ext cx="1124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v1.8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44933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586855" cy="820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25" dirty="0" err="1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lang="ru-RU" sz="1600" spc="25" dirty="0">
                <a:solidFill>
                  <a:srgbClr val="FFFFFF"/>
                </a:solidFill>
                <a:latin typeface="Tahoma"/>
                <a:cs typeface="Tahoma"/>
              </a:rPr>
              <a:t> действует как хранилище данных кластера; обеспечивая  согласованное и доступное хранилище ключевых значений, используемое для сохранения состояния кластера.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1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kube-controller-manager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649084" cy="1098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С</a:t>
            </a:r>
            <a:r>
              <a:rPr sz="1600" spc="10" dirty="0" err="1">
                <a:solidFill>
                  <a:srgbClr val="FFFFFF"/>
                </a:solidFill>
                <a:latin typeface="Tahoma"/>
                <a:cs typeface="Tahoma"/>
              </a:rPr>
              <a:t>ontroller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-manager 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является основным демоном, который управляет всеми циклами управления ключевыми компонентами. Он контролирует состояние кластера через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аписервер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 и направляет кластер в нужное состояние.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96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cloud-controller-manager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600061"/>
            <a:ext cx="7327020" cy="1376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200" dirty="0"/>
              <a:t> </a:t>
            </a:r>
            <a:r>
              <a:rPr sz="1600" spc="10" dirty="0"/>
              <a:t>cloud-controller-manager</a:t>
            </a:r>
            <a:r>
              <a:rPr sz="1600" spc="-195" dirty="0"/>
              <a:t> </a:t>
            </a:r>
            <a:r>
              <a:rPr lang="ru-RU" sz="1600" spc="10" dirty="0"/>
              <a:t>это демон, который предоставляет провайдеру информацию и возможности интеграции в ядро управления </a:t>
            </a:r>
            <a:r>
              <a:rPr lang="ru-RU" sz="1600" spc="10" dirty="0" err="1"/>
              <a:t>Kubernetes</a:t>
            </a:r>
            <a:r>
              <a:rPr lang="ru-RU" sz="1600" spc="10" dirty="0"/>
              <a:t>. Отделяет компоненты, взаимодействующие с этой облачной платформой, от компонентов, взаимодействующих только с вашим кластером.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43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kube-scheduler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24600" cy="1376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5" dirty="0" err="1">
                <a:solidFill>
                  <a:srgbClr val="FFFFFF"/>
                </a:solidFill>
                <a:latin typeface="Tahoma"/>
                <a:cs typeface="Tahoma"/>
              </a:rPr>
              <a:t>Kube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-scheduler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оценивает требования к рабочей нагрузке и пытается поместить их на соответствующий ресурс. Эти требования могут включать такие вещи, как общие аппаратные </a:t>
            </a:r>
            <a:r>
              <a:rPr lang="en-US" sz="1600" spc="10" dirty="0" err="1">
                <a:solidFill>
                  <a:srgbClr val="FFFFFF"/>
                </a:solidFill>
                <a:latin typeface="Tahoma"/>
                <a:cs typeface="Tahoma"/>
              </a:rPr>
              <a:t>reqs</a:t>
            </a:r>
            <a:r>
              <a:rPr lang="en-US" sz="1600" spc="10" dirty="0">
                <a:solidFill>
                  <a:srgbClr val="FFFFFF"/>
                </a:solidFill>
                <a:latin typeface="Tahoma"/>
                <a:cs typeface="Tahoma"/>
              </a:rPr>
              <a:t>, affinity,  anti-affinity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 и другие пользовательские требования к ресурсам.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6325" y="2171801"/>
            <a:ext cx="277368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Node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20983" y="1603490"/>
            <a:ext cx="220599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499" y="1567549"/>
            <a:ext cx="2421547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kubelet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789420" cy="1947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Выступает в качестве агента узла, ответственного за управление жизненным циклом на своем хосте. </a:t>
            </a:r>
            <a:r>
              <a:rPr lang="en-US" sz="1600" spc="40" dirty="0" err="1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 понимает YAML, которые он может прочитать из нескольких источников:</a:t>
            </a:r>
            <a:endParaRPr sz="165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path</a:t>
            </a:r>
            <a:endParaRPr sz="1600" dirty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Endpoint</a:t>
            </a:r>
            <a:endParaRPr sz="1600" dirty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watch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1600" dirty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accepting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API.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kube-proxy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5899150" cy="2462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Управляет сетевыми правилами на каждом узле и выполняет пересылку соединения или балансировку нагрузки для служб кластера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Modes: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Userspace</a:t>
            </a:r>
            <a:endParaRPr sz="1600" dirty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iptables</a:t>
            </a:r>
            <a:endParaRPr sz="1600" dirty="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ipvs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(alpha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1.8)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6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Container</a:t>
            </a:r>
            <a:r>
              <a:rPr sz="2400" spc="45" dirty="0"/>
              <a:t> </a:t>
            </a:r>
            <a:r>
              <a:rPr sz="2400" spc="325" dirty="0"/>
              <a:t>Runtime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302375" cy="157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ru-RU" sz="1300" spc="55" dirty="0">
                <a:solidFill>
                  <a:srgbClr val="FFFFFF"/>
                </a:solidFill>
                <a:latin typeface="Tahoma"/>
                <a:cs typeface="Tahoma"/>
              </a:rPr>
              <a:t>Выполнение контейнера ложится на CRI (</a:t>
            </a:r>
            <a:r>
              <a:rPr lang="ru-RU" sz="1300" spc="55" dirty="0" err="1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lang="ru-RU" sz="13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55" dirty="0" err="1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lang="ru-RU" sz="1300" spc="55" dirty="0">
                <a:solidFill>
                  <a:srgbClr val="FFFFFF"/>
                </a:solidFill>
                <a:latin typeface="Tahoma"/>
                <a:cs typeface="Tahoma"/>
              </a:rPr>
              <a:t> Interface), которое выполняет и управляет контейнерами.</a:t>
            </a:r>
            <a:endParaRPr sz="155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Containerd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(docker)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Cri-o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Rkt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Kata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(formerly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clear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hyper)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Virtlet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(VM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runtime)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1505" y="2320137"/>
            <a:ext cx="275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3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23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0" dirty="0"/>
              <a:t>What</a:t>
            </a:r>
            <a:r>
              <a:rPr sz="2400" spc="-245" dirty="0"/>
              <a:t> </a:t>
            </a:r>
            <a:r>
              <a:rPr sz="2400" spc="160" dirty="0"/>
              <a:t>is </a:t>
            </a:r>
            <a:r>
              <a:rPr sz="2400" spc="280" dirty="0"/>
              <a:t>Kubernetes?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781165" cy="17829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 или K8s - проект, созданный Google в качестве планировщика контейнеров следующего поколения с открытым исходным кодом</a:t>
            </a:r>
            <a:r>
              <a:rPr lang="en-US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</a:p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endParaRPr lang="ru-RU" sz="1600" b="1" spc="-3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 был разработан с нуля как  коллекция компонентов, сосредоточенная вокруг развертывания, обслуживания и масштабирования приложений.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13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20" dirty="0"/>
              <a:t>Fundamental</a:t>
            </a:r>
            <a:r>
              <a:rPr sz="2400" spc="-250" dirty="0"/>
              <a:t> </a:t>
            </a:r>
            <a:r>
              <a:rPr sz="2400" spc="270" dirty="0"/>
              <a:t>Rules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20354" y="1600061"/>
            <a:ext cx="6670675" cy="8354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Все </a:t>
            </a:r>
            <a:r>
              <a:rPr lang="ru-RU" sz="1600" spc="70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 могут общаться со всеми другими </a:t>
            </a:r>
            <a:r>
              <a:rPr lang="ru-RU" sz="1600" spc="70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 без NAT</a:t>
            </a:r>
          </a:p>
          <a:p>
            <a:pPr marL="419734" indent="-40767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Все узлы могут общаться со всеми </a:t>
            </a:r>
            <a:r>
              <a:rPr lang="ru-RU" sz="1600" spc="70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 (и наоборот) без NAT.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15" dirty="0"/>
              <a:t>Fundamentals</a:t>
            </a:r>
            <a:r>
              <a:rPr sz="2400" spc="-275" dirty="0"/>
              <a:t> </a:t>
            </a:r>
            <a:r>
              <a:rPr sz="2400" spc="265" dirty="0"/>
              <a:t>Applied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90" y="1200150"/>
            <a:ext cx="7327020" cy="3690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lang="ru-RU" sz="1600" b="1" spc="-45" dirty="0">
                <a:latin typeface="Gill Sans MT"/>
                <a:cs typeface="Gill Sans MT"/>
              </a:rPr>
              <a:t>Контейнеры в </a:t>
            </a:r>
            <a:r>
              <a:rPr lang="ru-RU" sz="1600" b="1" spc="-45" dirty="0" err="1">
                <a:latin typeface="Gill Sans MT"/>
                <a:cs typeface="Gill Sans MT"/>
              </a:rPr>
              <a:t>Pods</a:t>
            </a:r>
            <a:r>
              <a:rPr lang="ru-RU" sz="1600" b="1" spc="-45" dirty="0">
                <a:latin typeface="Gill Sans MT"/>
                <a:cs typeface="Gill Sans MT"/>
              </a:rPr>
              <a:t> существуют в одном и том же сетевом пространстве имен и имеют общий IP-адрес, что позволяет осуществлять </a:t>
            </a:r>
            <a:r>
              <a:rPr lang="ru-RU" sz="1600" b="1" spc="-45" dirty="0" err="1">
                <a:latin typeface="Gill Sans MT"/>
                <a:cs typeface="Gill Sans MT"/>
              </a:rPr>
              <a:t>внутримодульную</a:t>
            </a:r>
            <a:r>
              <a:rPr lang="ru-RU" sz="1600" b="1" spc="-45" dirty="0">
                <a:latin typeface="Gill Sans MT"/>
                <a:cs typeface="Gill Sans MT"/>
              </a:rPr>
              <a:t> связь через локальный хост.</a:t>
            </a: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endParaRPr lang="en-US" sz="1600" b="1" spc="-45" dirty="0">
              <a:latin typeface="Gill Sans MT"/>
              <a:cs typeface="Gill Sans MT"/>
            </a:endParaRP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lang="ru-RU" sz="1600" b="1" spc="-45" dirty="0" err="1">
                <a:latin typeface="Gill Sans MT"/>
                <a:cs typeface="Gill Sans MT"/>
              </a:rPr>
              <a:t>Pods</a:t>
            </a:r>
            <a:r>
              <a:rPr lang="ru-RU" sz="1600" b="1" spc="-45" dirty="0">
                <a:latin typeface="Gill Sans MT"/>
                <a:cs typeface="Gill Sans MT"/>
              </a:rPr>
              <a:t>  получают уникальный IP кластер на протяжении всего жизненного цикла, но сами </a:t>
            </a:r>
            <a:r>
              <a:rPr lang="ru-RU" sz="1600" b="1" spc="-45" dirty="0" err="1">
                <a:latin typeface="Gill Sans MT"/>
                <a:cs typeface="Gill Sans MT"/>
              </a:rPr>
              <a:t>Pods</a:t>
            </a:r>
            <a:r>
              <a:rPr lang="ru-RU" sz="1600" b="1" spc="-45" dirty="0">
                <a:latin typeface="Gill Sans MT"/>
                <a:cs typeface="Gill Sans MT"/>
              </a:rPr>
              <a:t>  принципиально эфемерны.</a:t>
            </a: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endParaRPr lang="ru-RU" sz="1600" b="1" spc="-45" dirty="0">
              <a:latin typeface="Gill Sans MT"/>
              <a:cs typeface="Gill Sans MT"/>
            </a:endParaRP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lang="ru-RU" sz="1600" b="1" spc="-45" dirty="0">
                <a:latin typeface="Gill Sans MT"/>
                <a:cs typeface="Gill Sans MT"/>
              </a:rPr>
              <a:t>Службам предоставляется постоянный уникальный IP кластер, который охватывает жизненный цикл </a:t>
            </a:r>
            <a:r>
              <a:rPr lang="ru-RU" sz="1600" b="1" spc="-45" dirty="0" err="1">
                <a:latin typeface="Gill Sans MT"/>
                <a:cs typeface="Gill Sans MT"/>
              </a:rPr>
              <a:t>Pods</a:t>
            </a:r>
            <a:r>
              <a:rPr lang="ru-RU" sz="1600" b="1" spc="-45" dirty="0">
                <a:latin typeface="Gill Sans MT"/>
                <a:cs typeface="Gill Sans MT"/>
              </a:rPr>
              <a:t>.</a:t>
            </a:r>
            <a:endParaRPr lang="en-US" sz="1600" b="1" spc="-45" dirty="0">
              <a:latin typeface="Gill Sans MT"/>
              <a:cs typeface="Gill Sans MT"/>
            </a:endParaRP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endParaRPr lang="ru-RU" sz="1600" b="1" spc="-45" dirty="0">
              <a:latin typeface="Gill Sans MT"/>
              <a:cs typeface="Gill Sans MT"/>
            </a:endParaRP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lang="ru-RU" sz="1600" b="1" spc="-45" dirty="0">
                <a:latin typeface="Gill Sans MT"/>
                <a:cs typeface="Gill Sans MT"/>
              </a:rPr>
              <a:t>Внешнее подключение, как правило, предоставляется интегрированным облачным провайдером или другим внешним органом (балансировщик нагрузки)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</a:t>
            </a:r>
            <a:r>
              <a:rPr sz="2400" spc="-195" dirty="0"/>
              <a:t> </a:t>
            </a:r>
            <a:r>
              <a:rPr sz="2400" spc="320" dirty="0"/>
              <a:t>CNI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95720" cy="1402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Сетевое взаимодействие внутри </a:t>
            </a: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 осуществляется через </a:t>
            </a: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 Network Interface (CNI), интерфейс между модулем выполнения контейнера и модулем реализации сети.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ru-RU" sz="1600" spc="3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Совместимые сетевые плагины CNI: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421" y="3017647"/>
            <a:ext cx="110680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Calico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Cillium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Contiv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Contrail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Flannel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GCE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521" y="2982547"/>
            <a:ext cx="16078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kube-router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Multus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OpenVSwitch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35" dirty="0">
                <a:solidFill>
                  <a:srgbClr val="FFFFFF"/>
                </a:solidFill>
                <a:latin typeface="Tahoma"/>
                <a:cs typeface="Tahoma"/>
              </a:rPr>
              <a:t>OVN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Romana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Weave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784412"/>
            <a:ext cx="35375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1346835">
              <a:lnSpc>
                <a:spcPct val="100000"/>
              </a:lnSpc>
              <a:spcBef>
                <a:spcPts val="30"/>
              </a:spcBef>
            </a:pPr>
            <a:r>
              <a:rPr spc="450" dirty="0"/>
              <a:t>Concepts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Kubernetes </a:t>
            </a:r>
            <a:r>
              <a:rPr sz="2400" spc="300" dirty="0"/>
              <a:t>Concepts</a:t>
            </a:r>
            <a:r>
              <a:rPr sz="2400" spc="-245" dirty="0"/>
              <a:t>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276350"/>
            <a:ext cx="6883400" cy="33393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Cluster - набор узлов, которые объединяют свои доступные ресурсы, включая процессор, оперативную память, диск,  и их устройства в полезный пул.</a:t>
            </a:r>
          </a:p>
          <a:p>
            <a:pPr marL="12700" marR="19050">
              <a:lnSpc>
                <a:spcPct val="102200"/>
              </a:lnSpc>
              <a:spcBef>
                <a:spcPts val="55"/>
              </a:spcBef>
            </a:pPr>
            <a:endParaRPr lang="ru-RU" sz="1600" b="1" spc="-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Master -  представляет собой набор компонентов, которые составляют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control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plane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. Эти компоненты отвечают за все кластерные решения, включая планирование и реагирование на события кластера.</a:t>
            </a:r>
          </a:p>
          <a:p>
            <a:pPr marL="12700" marR="19050">
              <a:lnSpc>
                <a:spcPct val="102200"/>
              </a:lnSpc>
              <a:spcBef>
                <a:spcPts val="55"/>
              </a:spcBef>
            </a:pPr>
            <a:endParaRPr lang="ru-RU" sz="1600" b="1" spc="-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Node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- один узел, физический или виртуальный, способный запускать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Pods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. Узел управляется мастером(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ами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), и, как минимум, выполняет и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кублет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, и кубе-прокси, чтобы считаться частью кластера.</a:t>
            </a:r>
          </a:p>
          <a:p>
            <a:pPr marL="12700" marR="19050">
              <a:lnSpc>
                <a:spcPct val="102200"/>
              </a:lnSpc>
              <a:spcBef>
                <a:spcPts val="55"/>
              </a:spcBef>
            </a:pPr>
            <a:endParaRPr lang="ru-RU" sz="1600" b="1" spc="-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Namespace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- Логический кластер или среда. Основной метод разделения кластера или доступа к области.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5" dirty="0"/>
              <a:t> </a:t>
            </a:r>
            <a:r>
              <a:rPr sz="2400" spc="270" dirty="0"/>
              <a:t>Workloads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1600" y="1590712"/>
            <a:ext cx="6685280" cy="230050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r>
              <a:rPr lang="ru-RU" sz="1600" b="1" spc="-40" dirty="0" err="1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lang="ru-RU"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 - самый маленький рабочий или управленческий ресурс в </a:t>
            </a:r>
            <a:r>
              <a:rPr lang="ru-RU" sz="1600" b="1" spc="-4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ru-RU"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. Он состоит из одного или нескольких контейнеров, которые совместно используют их хранилище, сеть и контекст  (пространство имен, </a:t>
            </a:r>
            <a:r>
              <a:rPr lang="ru-RU" sz="1600" b="1" spc="-40" dirty="0" err="1">
                <a:solidFill>
                  <a:srgbClr val="FFFFFF"/>
                </a:solidFill>
                <a:latin typeface="Gill Sans MT"/>
                <a:cs typeface="Gill Sans MT"/>
              </a:rPr>
              <a:t>cgroup</a:t>
            </a:r>
            <a:r>
              <a:rPr lang="ru-RU"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 и т.д.).</a:t>
            </a:r>
          </a:p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endParaRPr lang="ru-RU" sz="1600" b="1" spc="-4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r>
              <a:rPr lang="ru-RU" sz="1600" b="1" spc="-40" dirty="0" err="1">
                <a:solidFill>
                  <a:srgbClr val="FFFFFF"/>
                </a:solidFill>
                <a:latin typeface="Gill Sans MT"/>
                <a:cs typeface="Gill Sans MT"/>
              </a:rPr>
              <a:t>ReplicationController</a:t>
            </a:r>
            <a:r>
              <a:rPr lang="ru-RU"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 - Метод управления копиями </a:t>
            </a:r>
            <a:r>
              <a:rPr lang="ru-RU" sz="1600" b="1" spc="-40" dirty="0" err="1">
                <a:solidFill>
                  <a:srgbClr val="FFFFFF"/>
                </a:solidFill>
                <a:latin typeface="Gill Sans MT"/>
                <a:cs typeface="Gill Sans MT"/>
              </a:rPr>
              <a:t>Pods</a:t>
            </a:r>
            <a:r>
              <a:rPr lang="ru-RU"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 и их жизненным циклом. Их планирование, масштабирование и удаление.</a:t>
            </a:r>
          </a:p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endParaRPr lang="ru-RU" sz="1600" b="1" spc="-4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20" dirty="0"/>
              <a:t> </a:t>
            </a:r>
            <a:r>
              <a:rPr sz="2400" spc="275" dirty="0"/>
              <a:t>Storage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38725" y="1200150"/>
            <a:ext cx="8230675" cy="3590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Volume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- хранение, привязанное к жизненному циклу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, потребляемое одним или несколькими контейнерами внутри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</a:p>
          <a:p>
            <a:pPr marL="12700" marR="523240">
              <a:lnSpc>
                <a:spcPct val="102200"/>
              </a:lnSpc>
              <a:spcBef>
                <a:spcPts val="55"/>
              </a:spcBef>
            </a:pPr>
            <a:endParaRPr lang="ru-RU" sz="1600" b="1" spc="-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PersistentVolume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- (PV) представляет собой ресурс хранения. PV обычно связаны с ресурсом резервного хранения данных, NFS,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GCEPersistentDisk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, RBD и т.д. и готовятся заранее. Их жизненный цикл управляется независимо от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.</a:t>
            </a:r>
          </a:p>
          <a:p>
            <a:pPr marL="12700" marR="523240">
              <a:lnSpc>
                <a:spcPct val="102200"/>
              </a:lnSpc>
              <a:spcBef>
                <a:spcPts val="55"/>
              </a:spcBef>
            </a:pPr>
            <a:endParaRPr lang="ru-RU" sz="1600" b="1" spc="-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PersistentVolumeClaim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 - это запрос на хранение, который удовлетворяет набору требований вместо непосредственного отображения на ресурс хранения. Обычно используется с динамически подготовленным хранилищем.</a:t>
            </a:r>
          </a:p>
          <a:p>
            <a:pPr marL="12700" marR="523240">
              <a:lnSpc>
                <a:spcPct val="102200"/>
              </a:lnSpc>
              <a:spcBef>
                <a:spcPts val="55"/>
              </a:spcBef>
            </a:pPr>
            <a:endParaRPr lang="ru-RU" sz="1600" b="1" spc="-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StorageClass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 - Классы хранения являются абстракцией поверх внешнего ресурса хранения.  Они будут включать в себя параметры конфигурации подготовки, параметры подготовки, а также PV </a:t>
            </a:r>
            <a:r>
              <a:rPr lang="ru-RU" sz="1600" b="1" spc="-50" dirty="0" err="1">
                <a:solidFill>
                  <a:srgbClr val="FFFFFF"/>
                </a:solidFill>
                <a:latin typeface="Gill Sans MT"/>
                <a:cs typeface="Gill Sans MT"/>
              </a:rPr>
              <a:t>reclaimPolicy</a:t>
            </a:r>
            <a:r>
              <a:rPr lang="ru-RU"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0488" y="644933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Volumes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50503" y="1646487"/>
            <a:ext cx="3272049" cy="275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9450" y="1487100"/>
            <a:ext cx="3206949" cy="307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506" y="644933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</a:t>
            </a:r>
            <a:r>
              <a:rPr sz="2400" spc="50" dirty="0"/>
              <a:t> </a:t>
            </a:r>
            <a:r>
              <a:rPr sz="2400" spc="300" dirty="0"/>
              <a:t>Volumes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24583" y="1603490"/>
            <a:ext cx="2760980" cy="2625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cluster-wide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Parameters: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Capacity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ReadOnlyMany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(ROX)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ReadWriteOnce</a:t>
            </a:r>
            <a:r>
              <a:rPr sz="11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(RWO)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ReadWriteMany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(RWX)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persistentVolumeReclaimPolicy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Retain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Recycle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Delete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StorageClass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366725"/>
            <a:ext cx="3425157" cy="331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047" y="644933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 </a:t>
            </a:r>
            <a:r>
              <a:rPr sz="2400" spc="310" dirty="0"/>
              <a:t>Volume</a:t>
            </a:r>
            <a:r>
              <a:rPr sz="2400" spc="-75" dirty="0"/>
              <a:t> </a:t>
            </a:r>
            <a:r>
              <a:rPr sz="2400" spc="290" dirty="0"/>
              <a:t>Claims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75984" y="1603490"/>
            <a:ext cx="3782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PVCs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namespaces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Claims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StorageClasses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storageClass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50" y="1684450"/>
            <a:ext cx="2876549" cy="257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25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</a:t>
            </a:r>
            <a:r>
              <a:rPr sz="2400" spc="85" dirty="0"/>
              <a:t> </a:t>
            </a:r>
            <a:r>
              <a:rPr sz="2400" spc="180" dirty="0"/>
              <a:t>-</a:t>
            </a:r>
            <a:r>
              <a:rPr sz="2400" spc="85" dirty="0"/>
              <a:t> </a:t>
            </a:r>
            <a:r>
              <a:rPr sz="2400" spc="330" dirty="0"/>
              <a:t>What</a:t>
            </a:r>
            <a:r>
              <a:rPr sz="2400" spc="85" dirty="0"/>
              <a:t> </a:t>
            </a:r>
            <a:r>
              <a:rPr sz="2400" spc="305" dirty="0"/>
              <a:t>Does</a:t>
            </a:r>
            <a:r>
              <a:rPr sz="2400" spc="85" dirty="0"/>
              <a:t> </a:t>
            </a:r>
            <a:r>
              <a:rPr sz="2400" spc="280" dirty="0"/>
              <a:t>Kubernetes</a:t>
            </a:r>
            <a:r>
              <a:rPr sz="2400" spc="85" dirty="0"/>
              <a:t> </a:t>
            </a:r>
            <a:r>
              <a:rPr sz="2400" spc="280" dirty="0"/>
              <a:t>do?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32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en-US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обеспечивает единый интерфейс для приложений, которые будут развернуты и будут потреблять общий пул ресурсов.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406" y="644933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Storage</a:t>
            </a:r>
            <a:r>
              <a:rPr sz="2400" spc="30" dirty="0"/>
              <a:t> </a:t>
            </a:r>
            <a:r>
              <a:rPr sz="2400" spc="250" dirty="0"/>
              <a:t>Classes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99583" y="1603490"/>
            <a:ext cx="32359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provisioner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allocate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Fields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Provisioner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reclaimPolicy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077" y="1204650"/>
            <a:ext cx="3310299" cy="36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87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</a:t>
            </a:r>
            <a:r>
              <a:rPr sz="2400" spc="-175" dirty="0"/>
              <a:t> </a:t>
            </a:r>
            <a:r>
              <a:rPr sz="2400" spc="254" dirty="0"/>
              <a:t>Configuration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89" y="1600061"/>
            <a:ext cx="7327020" cy="2008563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lang="ru-RU" sz="1600" b="1" spc="-25" dirty="0" err="1">
                <a:latin typeface="Gill Sans MT"/>
                <a:cs typeface="Gill Sans MT"/>
              </a:rPr>
              <a:t>ConfigMap</a:t>
            </a:r>
            <a:r>
              <a:rPr lang="ru-RU" sz="1600" b="1" spc="-25" dirty="0">
                <a:latin typeface="Gill Sans MT"/>
                <a:cs typeface="Gill Sans MT"/>
              </a:rPr>
              <a:t> - Внешние данные, хранящиеся в </a:t>
            </a:r>
            <a:r>
              <a:rPr lang="ru-RU" sz="1600" b="1" spc="-25" dirty="0" err="1">
                <a:latin typeface="Gill Sans MT"/>
                <a:cs typeface="Gill Sans MT"/>
              </a:rPr>
              <a:t>кубернетах</a:t>
            </a:r>
            <a:r>
              <a:rPr lang="ru-RU" sz="1600" b="1" spc="-25" dirty="0">
                <a:latin typeface="Gill Sans MT"/>
                <a:cs typeface="Gill Sans MT"/>
              </a:rPr>
              <a:t>, которые можно использовать в качестве аргумента командной строки, переменной среды или вводить в качестве файла для монтирования тома. Идеально подходит для отделения контейнерных приложений от конфигурации.</a:t>
            </a:r>
          </a:p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endParaRPr lang="ru-RU" sz="1600" b="1" spc="-25" dirty="0">
              <a:latin typeface="Gill Sans MT"/>
              <a:cs typeface="Gill Sans MT"/>
            </a:endParaRPr>
          </a:p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lang="en-US" sz="1600" b="1" spc="-25" dirty="0">
                <a:latin typeface="Gill Sans MT"/>
                <a:cs typeface="Gill Sans MT"/>
              </a:rPr>
              <a:t>Secret </a:t>
            </a:r>
            <a:r>
              <a:rPr lang="ru-RU" sz="1600" b="1" spc="-25" dirty="0">
                <a:latin typeface="Gill Sans MT"/>
                <a:cs typeface="Gill Sans MT"/>
              </a:rPr>
              <a:t> - функционально идентичен </a:t>
            </a:r>
            <a:r>
              <a:rPr lang="ru-RU" sz="1600" b="1" spc="-25" dirty="0" err="1">
                <a:latin typeface="Gill Sans MT"/>
                <a:cs typeface="Gill Sans MT"/>
              </a:rPr>
              <a:t>ConfigMaps</a:t>
            </a:r>
            <a:r>
              <a:rPr lang="ru-RU" sz="1600" b="1" spc="-25" dirty="0">
                <a:latin typeface="Gill Sans MT"/>
                <a:cs typeface="Gill Sans MT"/>
              </a:rPr>
              <a:t>, но хранится в кодировке base64 и зашифрован.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ConfigMaps </a:t>
            </a:r>
            <a:r>
              <a:rPr sz="2400" spc="330" dirty="0"/>
              <a:t>and</a:t>
            </a:r>
            <a:r>
              <a:rPr sz="2400" spc="-150" dirty="0"/>
              <a:t> </a:t>
            </a:r>
            <a:r>
              <a:rPr sz="2400" spc="250" dirty="0"/>
              <a:t>Secrets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4356735" cy="841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Config: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Injected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Passed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(requires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env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var)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462" y="1307860"/>
            <a:ext cx="1925050" cy="190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5812" y="3298762"/>
            <a:ext cx="2110349" cy="128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289" y="2672475"/>
            <a:ext cx="1671408" cy="190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4750" y="2597475"/>
            <a:ext cx="1473449" cy="198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6875" y="2171801"/>
            <a:ext cx="44418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0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635">
              <a:lnSpc>
                <a:spcPct val="100000"/>
              </a:lnSpc>
              <a:spcBef>
                <a:spcPts val="15"/>
              </a:spcBef>
            </a:pP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5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56725"/>
            <a:ext cx="8839202" cy="4630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Kubectl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3331845" cy="194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>
              <a:lnSpc>
                <a:spcPct val="113300"/>
              </a:lnSpc>
              <a:spcBef>
                <a:spcPts val="100"/>
              </a:spcBef>
              <a:buAutoNum type="arabicParenR"/>
              <a:tabLst>
                <a:tab pos="231140" algn="l"/>
              </a:tabLst>
            </a:pPr>
            <a:r>
              <a:rPr lang="ru-RU" sz="1600" spc="35" dirty="0" err="1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lang="ru-RU" sz="1600" spc="35" dirty="0">
                <a:solidFill>
                  <a:srgbClr val="FFFFFF"/>
                </a:solidFill>
                <a:latin typeface="Tahoma"/>
                <a:cs typeface="Tahoma"/>
              </a:rPr>
              <a:t> выполняет проверку на стороне клиента в манифесте (ЛИНТИНГ).</a:t>
            </a:r>
          </a:p>
          <a:p>
            <a:pPr marL="12700" marR="584835">
              <a:lnSpc>
                <a:spcPct val="113300"/>
              </a:lnSpc>
              <a:spcBef>
                <a:spcPts val="100"/>
              </a:spcBef>
              <a:buAutoNum type="arabicParenR"/>
              <a:tabLst>
                <a:tab pos="231140" algn="l"/>
              </a:tabLst>
            </a:pPr>
            <a:r>
              <a:rPr lang="ru-RU" sz="1600" spc="35" dirty="0">
                <a:solidFill>
                  <a:srgbClr val="FFFFFF"/>
                </a:solidFill>
                <a:latin typeface="Tahoma"/>
                <a:cs typeface="Tahoma"/>
              </a:rPr>
              <a:t>Подготовка манифеста  </a:t>
            </a:r>
            <a:r>
              <a:rPr lang="ru-RU" sz="1600" spc="35" dirty="0" err="1">
                <a:solidFill>
                  <a:srgbClr val="FFFFFF"/>
                </a:solidFill>
                <a:latin typeface="Tahoma"/>
                <a:cs typeface="Tahoma"/>
              </a:rPr>
              <a:t>сериализация</a:t>
            </a:r>
            <a:r>
              <a:rPr lang="ru-RU" sz="1600" spc="35" dirty="0">
                <a:solidFill>
                  <a:srgbClr val="FFFFFF"/>
                </a:solidFill>
                <a:latin typeface="Tahoma"/>
                <a:cs typeface="Tahoma"/>
              </a:rPr>
              <a:t> и создания JSON.</a:t>
            </a:r>
          </a:p>
        </p:txBody>
      </p:sp>
      <p:sp>
        <p:nvSpPr>
          <p:cNvPr id="4" name="object 4"/>
          <p:cNvSpPr/>
          <p:nvPr/>
        </p:nvSpPr>
        <p:spPr>
          <a:xfrm>
            <a:off x="5016009" y="1567549"/>
            <a:ext cx="3320385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APIserver </a:t>
            </a:r>
            <a:r>
              <a:rPr sz="2400" spc="295" dirty="0"/>
              <a:t>Request</a:t>
            </a:r>
            <a:r>
              <a:rPr sz="2400" spc="-114" dirty="0"/>
              <a:t> </a:t>
            </a:r>
            <a:r>
              <a:rPr sz="2400" spc="310" dirty="0"/>
              <a:t>Loop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97624" y="1567551"/>
            <a:ext cx="3438775" cy="144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25" y="1164126"/>
            <a:ext cx="5591810" cy="368754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 аутентифицируется на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 через x509,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jwt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, другие плагины или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http-basic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endParaRPr lang="ru-RU" sz="12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Итерации авторизации через доступные источники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AuthZ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: Узел, ABAC, RBAC или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webhook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endParaRPr lang="ru-RU" sz="12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AdmissionControl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 проверяет квоты ресурсов,  другие проверки, связанные с безопасностью и т.д.</a:t>
            </a: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endParaRPr lang="ru-RU" sz="12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Запрос хранится в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endParaRPr lang="ru-RU" sz="12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Инициализаторам предоставляется возможность мутировать запрос до публикации объекта.</a:t>
            </a: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endParaRPr lang="ru-RU" sz="12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Запрос опубликован на </a:t>
            </a:r>
            <a:r>
              <a:rPr lang="ru-RU" sz="1200" spc="25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4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30650" cy="2698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 уведомляется о новом развертывании посредством обратного вызова.</a:t>
            </a:r>
          </a:p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endParaRPr lang="ru-RU" sz="1300" spc="1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  оценивает состояние кластера, согласовывает желаемое состояние и формирует запрос для нового </a:t>
            </a: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endParaRPr lang="ru-RU" sz="1300" spc="1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Цикл запроса </a:t>
            </a: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 оценивает запрос контроллера развертывания.</a:t>
            </a:r>
          </a:p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endParaRPr lang="ru-RU" sz="1300" spc="1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lang="ru-RU" sz="1300" spc="15" dirty="0" err="1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lang="ru-RU" sz="1300" spc="15" dirty="0">
                <a:solidFill>
                  <a:srgbClr val="FFFFFF"/>
                </a:solidFill>
                <a:latin typeface="Tahoma"/>
                <a:cs typeface="Tahoma"/>
              </a:rPr>
              <a:t> был опубликован.</a:t>
            </a:r>
          </a:p>
        </p:txBody>
      </p:sp>
      <p:sp>
        <p:nvSpPr>
          <p:cNvPr id="4" name="object 4"/>
          <p:cNvSpPr/>
          <p:nvPr/>
        </p:nvSpPr>
        <p:spPr>
          <a:xfrm>
            <a:off x="5646939" y="1567549"/>
            <a:ext cx="2689460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5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ReplicaSet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216400" cy="2294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уведомляется о новом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через обратный вызов.</a:t>
            </a:r>
          </a:p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оценивает состояние кластера и согласовывает желаемое состояние и формирует запрос на желаемое количество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Цикл запроса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оценивает запрос контроллера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публикуются и входят в фазу 'Ожидание'.</a:t>
            </a:r>
          </a:p>
        </p:txBody>
      </p:sp>
      <p:sp>
        <p:nvSpPr>
          <p:cNvPr id="4" name="object 4"/>
          <p:cNvSpPr/>
          <p:nvPr/>
        </p:nvSpPr>
        <p:spPr>
          <a:xfrm>
            <a:off x="5667780" y="1567550"/>
            <a:ext cx="2668619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1514" marR="1178560" algn="ctr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2947670" algn="ctr">
              <a:lnSpc>
                <a:spcPct val="100000"/>
              </a:lnSpc>
              <a:spcBef>
                <a:spcPts val="30"/>
              </a:spcBef>
            </a:pPr>
            <a:r>
              <a:rPr spc="365" dirty="0"/>
              <a:t>Architecture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825" y="152400"/>
            <a:ext cx="7816359" cy="4838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83"/>
            <a:ext cx="3774440" cy="33299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отслеживает опубликованные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без назначения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NodeName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Применяет правила планирования и фильтры для поиска подходящего узла для размещения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Планировщик создает привязку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к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, а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POSTs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к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Цикл запроса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оценивает запрос POST.</a:t>
            </a: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endParaRPr lang="ru-RU" sz="1300" spc="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Состояние 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 обновляется с помощью привязки узлов и устанавливает состояние в '</a:t>
            </a:r>
            <a:r>
              <a:rPr lang="ru-RU" sz="1300" spc="5" dirty="0" err="1">
                <a:solidFill>
                  <a:srgbClr val="FFFFFF"/>
                </a:solidFill>
                <a:latin typeface="Tahoma"/>
                <a:cs typeface="Tahoma"/>
              </a:rPr>
              <a:t>PodScheduled</a:t>
            </a:r>
            <a:r>
              <a:rPr lang="ru-RU" sz="1300" spc="5" dirty="0">
                <a:solidFill>
                  <a:srgbClr val="FFFFFF"/>
                </a:solidFill>
                <a:latin typeface="Tahoma"/>
                <a:cs typeface="Tahoma"/>
              </a:rPr>
              <a:t>'.</a:t>
            </a:r>
          </a:p>
        </p:txBody>
      </p:sp>
      <p:sp>
        <p:nvSpPr>
          <p:cNvPr id="4" name="object 4"/>
          <p:cNvSpPr/>
          <p:nvPr/>
        </p:nvSpPr>
        <p:spPr>
          <a:xfrm>
            <a:off x="5255700" y="1548662"/>
            <a:ext cx="3080699" cy="294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Kubelet </a:t>
            </a:r>
            <a:r>
              <a:rPr sz="2400" spc="180" dirty="0"/>
              <a:t>-</a:t>
            </a:r>
            <a:r>
              <a:rPr sz="2400" spc="-140" dirty="0"/>
              <a:t> </a:t>
            </a:r>
            <a:r>
              <a:rPr sz="2400" spc="335" dirty="0"/>
              <a:t>PodSync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846320" cy="224279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Демон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 на каждом узле опрашивает сервер, фильтруя его для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 , соответствующих его собственному '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NodeName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'; проверяя его текущее состояние с желаемым состоянием, опубликованным через сервер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endParaRPr lang="ru-RU" sz="130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После этого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Кубелет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 пройдет через ряд внутренних процессов, чтобы подготовить среду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. Это включает в себя извлечение секретов,  обеспечение хранения, применение профилей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AppArmor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. В течение этого периода, он будет асинхронно постить  '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PodStatus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' на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аписервер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 через стандартный цикл запроса </a:t>
            </a:r>
            <a:r>
              <a:rPr lang="ru-RU" sz="1300" dirty="0" err="1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lang="ru-RU" sz="13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6385164" y="1567550"/>
            <a:ext cx="1951236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4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Pause </a:t>
            </a:r>
            <a:r>
              <a:rPr sz="2400" spc="330" dirty="0"/>
              <a:t>and</a:t>
            </a:r>
            <a:r>
              <a:rPr sz="2400" spc="-195" dirty="0"/>
              <a:t> </a:t>
            </a:r>
            <a:r>
              <a:rPr sz="2400" spc="360" dirty="0"/>
              <a:t>Plumbing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019550" cy="24704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Затем </a:t>
            </a:r>
            <a:r>
              <a:rPr lang="en-US" sz="1300" spc="25" dirty="0" err="1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обеспечивает 'паузу' контейнер через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CRI (Container Runtime Interface).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Контейнер паузы действует как родительский контейнер для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</a:p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endParaRPr lang="en-US" sz="13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Сеть сливается с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через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CNI (Container Network Interface),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создавая 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lang="en-US" sz="1300" spc="25" dirty="0" err="1">
                <a:solidFill>
                  <a:srgbClr val="FFFFFF"/>
                </a:solidFill>
                <a:latin typeface="Tahoma"/>
                <a:cs typeface="Tahoma"/>
              </a:rPr>
              <a:t>veth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 pair,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прикрепленную к контейнеру  и контейнерному мосту (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cbr0).</a:t>
            </a:r>
          </a:p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endParaRPr lang="en-US" sz="13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IPAM,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обрабатываемый плагином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CNI,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присваивает </a:t>
            </a:r>
            <a:r>
              <a:rPr lang="en-US" sz="1300" spc="25" dirty="0">
                <a:solidFill>
                  <a:srgbClr val="FFFFFF"/>
                </a:solidFill>
                <a:latin typeface="Tahoma"/>
                <a:cs typeface="Tahoma"/>
              </a:rPr>
              <a:t>IP 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контейнеру .</a:t>
            </a:r>
          </a:p>
        </p:txBody>
      </p:sp>
      <p:sp>
        <p:nvSpPr>
          <p:cNvPr id="4" name="object 4"/>
          <p:cNvSpPr/>
          <p:nvPr/>
        </p:nvSpPr>
        <p:spPr>
          <a:xfrm>
            <a:off x="5525343" y="1567549"/>
            <a:ext cx="2811056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07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Kublet </a:t>
            </a:r>
            <a:r>
              <a:rPr sz="2400" spc="180" dirty="0"/>
              <a:t>- </a:t>
            </a:r>
            <a:r>
              <a:rPr sz="2400" spc="250" dirty="0"/>
              <a:t>Create</a:t>
            </a:r>
            <a:r>
              <a:rPr sz="2400" spc="-250" dirty="0"/>
              <a:t> </a:t>
            </a:r>
            <a:r>
              <a:rPr sz="2400" spc="254" dirty="0"/>
              <a:t>Containers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08425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 достает </a:t>
            </a: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endParaRPr lang="ru-RU" sz="13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 сначала создает и запускает любые контейнеры </a:t>
            </a: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endParaRPr lang="ru-RU" sz="1300" spc="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Как только необязательные контейнеры </a:t>
            </a: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 завершат свою работу, запускаются первичные контейнеры-</a:t>
            </a:r>
            <a:r>
              <a:rPr lang="ru-RU" sz="1300" spc="25" dirty="0" err="1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300" spc="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556087" y="1567550"/>
            <a:ext cx="2780311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0" dirty="0"/>
              <a:t>Pod</a:t>
            </a:r>
            <a:r>
              <a:rPr sz="2400" spc="15" dirty="0"/>
              <a:t> </a:t>
            </a:r>
            <a:r>
              <a:rPr sz="2400" spc="260" dirty="0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5450205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Если есть какие-либо живые/готовые </a:t>
            </a: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probes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, они выполняются до обновления </a:t>
            </a: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PodStatus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endParaRPr lang="ru-RU" sz="1300" spc="-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Если все успешно завершено, </a:t>
            </a: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PodStatus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 готов и контейнер успешно запущен.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0377" y="3222487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Tahoma"/>
                <a:cs typeface="Tahoma"/>
              </a:rPr>
              <a:t>Deployed!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4875" y="1567550"/>
            <a:ext cx="1361533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-1905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1994" y="2386113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300" dirty="0">
                <a:solidFill>
                  <a:srgbClr val="FFFFFF"/>
                </a:solidFill>
                <a:latin typeface="Calibri"/>
                <a:cs typeface="Calibri"/>
              </a:rPr>
              <a:t>Вопросы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4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/>
              <a:t>Architecture</a:t>
            </a:r>
            <a:r>
              <a:rPr sz="2400" spc="50" dirty="0"/>
              <a:t> </a:t>
            </a:r>
            <a:r>
              <a:rPr sz="2400" spc="245" dirty="0"/>
              <a:t>Overview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en-US" sz="1600" b="1" spc="-5" dirty="0">
                <a:latin typeface="Gill Sans MT"/>
                <a:cs typeface="Gill Sans MT"/>
              </a:rPr>
              <a:t>Masters</a:t>
            </a:r>
            <a:r>
              <a:rPr lang="ru-RU" sz="1600" b="1" spc="-5" dirty="0">
                <a:latin typeface="Gill Sans MT"/>
                <a:cs typeface="Gill Sans MT"/>
              </a:rPr>
              <a:t> </a:t>
            </a:r>
            <a:r>
              <a:rPr lang="en-US" sz="1600" b="1" spc="-5" dirty="0">
                <a:latin typeface="Gill Sans MT"/>
                <a:cs typeface="Gill Sans MT"/>
              </a:rPr>
              <a:t>Node</a:t>
            </a:r>
            <a:r>
              <a:rPr lang="ru-RU" sz="1600" b="1" spc="-5" dirty="0">
                <a:latin typeface="Gill Sans MT"/>
                <a:cs typeface="Gill Sans MT"/>
              </a:rPr>
              <a:t> - Действует как основной управляющий план для </a:t>
            </a:r>
            <a:r>
              <a:rPr lang="en-US" sz="1600" b="1" spc="-5" dirty="0">
                <a:latin typeface="Gill Sans MT"/>
                <a:cs typeface="Gill Sans MT"/>
              </a:rPr>
              <a:t>Kubernetes</a:t>
            </a:r>
            <a:r>
              <a:rPr lang="ru-RU" sz="1600" b="1" spc="-5" dirty="0">
                <a:latin typeface="Gill Sans MT"/>
                <a:cs typeface="Gill Sans MT"/>
              </a:rPr>
              <a:t>. </a:t>
            </a:r>
            <a:r>
              <a:rPr lang="en-US" sz="1600" b="1" spc="-5" dirty="0">
                <a:latin typeface="Gill Sans MT"/>
                <a:cs typeface="Gill Sans MT"/>
              </a:rPr>
              <a:t>Masters</a:t>
            </a:r>
            <a:r>
              <a:rPr lang="ru-RU" sz="1600" b="1" spc="-5" dirty="0">
                <a:latin typeface="Gill Sans MT"/>
                <a:cs typeface="Gill Sans MT"/>
              </a:rPr>
              <a:t> отвечают</a:t>
            </a:r>
            <a:r>
              <a:rPr lang="en-US" sz="1600" b="1" spc="-5" dirty="0">
                <a:latin typeface="Gill Sans MT"/>
                <a:cs typeface="Gill Sans MT"/>
              </a:rPr>
              <a:t> </a:t>
            </a:r>
            <a:r>
              <a:rPr lang="ru-RU" sz="1600" b="1" spc="-5" dirty="0">
                <a:latin typeface="Gill Sans MT"/>
                <a:cs typeface="Gill Sans MT"/>
              </a:rPr>
              <a:t>за работу сервера API, планировщика и контроллера кластера. Они также обычно управляют хранением состояния кластера, компонентов, специфичных для облачного провайдера, и других важнейших сервисов кластера.</a:t>
            </a:r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endParaRPr lang="ru-RU" sz="1600" b="1" spc="-5" dirty="0">
              <a:latin typeface="Gill Sans MT"/>
              <a:cs typeface="Gill Sans MT"/>
            </a:endParaRPr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en-US" sz="1600" b="1" spc="-5" dirty="0">
                <a:latin typeface="Gill Sans MT"/>
                <a:cs typeface="Gill Sans MT"/>
              </a:rPr>
              <a:t>Nodes </a:t>
            </a:r>
            <a:r>
              <a:rPr lang="ru-RU" sz="1600" b="1" spc="-5" dirty="0">
                <a:latin typeface="Gill Sans MT"/>
                <a:cs typeface="Gill Sans MT"/>
              </a:rPr>
              <a:t> - работники кластера. Они запускают агент, который управляет самим </a:t>
            </a:r>
            <a:r>
              <a:rPr lang="en-US" sz="1600" b="1" spc="-5" dirty="0">
                <a:latin typeface="Gill Sans MT"/>
                <a:cs typeface="Gill Sans MT"/>
              </a:rPr>
              <a:t>Node</a:t>
            </a:r>
            <a:r>
              <a:rPr lang="ru-RU" sz="1600" b="1" spc="-5" dirty="0">
                <a:latin typeface="Gill Sans MT"/>
                <a:cs typeface="Gill Sans MT"/>
              </a:rPr>
              <a:t>, и им поручается выполнение рабочих нагрузок, назначенных </a:t>
            </a:r>
            <a:r>
              <a:rPr lang="en-US" sz="1600" b="1" spc="-5" dirty="0">
                <a:latin typeface="Gill Sans MT"/>
                <a:cs typeface="Gill Sans MT"/>
              </a:rPr>
              <a:t>Master</a:t>
            </a:r>
            <a:r>
              <a:rPr lang="ru-RU" sz="1600" b="1" spc="-5" dirty="0">
                <a:latin typeface="Gill Sans MT"/>
                <a:cs typeface="Gill Sans M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956" y="216106"/>
            <a:ext cx="14624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</a:pPr>
            <a:r>
              <a:rPr sz="1800" spc="170" dirty="0"/>
              <a:t>Architecture  </a:t>
            </a:r>
            <a:r>
              <a:rPr sz="1800" spc="185" dirty="0"/>
              <a:t>Overview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2043300" y="152400"/>
            <a:ext cx="6880293" cy="483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42600" y="2171801"/>
            <a:ext cx="274320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800">
              <a:latin typeface="Calibri"/>
              <a:cs typeface="Calibri"/>
            </a:endParaRPr>
          </a:p>
          <a:p>
            <a:pPr marL="395605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/>
              <a:t>Master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75158" y="1603490"/>
            <a:ext cx="2250440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Kube-apiserver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Cloud-controller-manager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567549"/>
            <a:ext cx="2186144" cy="299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31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kube-apiserver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89" y="1600061"/>
            <a:ext cx="7327020" cy="1680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r>
              <a:rPr lang="en-US" sz="1600" dirty="0"/>
              <a:t>A</a:t>
            </a:r>
            <a:r>
              <a:rPr lang="ru-RU" sz="1600" dirty="0" err="1"/>
              <a:t>piserver</a:t>
            </a:r>
            <a:r>
              <a:rPr lang="ru-RU" sz="1600" dirty="0"/>
              <a:t> предоставляет интерфейс REST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ru-RU" sz="1600" dirty="0" err="1"/>
              <a:t>datastore</a:t>
            </a:r>
            <a:r>
              <a:rPr lang="ru-RU" sz="1600" dirty="0"/>
              <a:t>. Все клиенты, включая узлы, пользователей и другие приложения, взаимодействуют с </a:t>
            </a:r>
            <a:r>
              <a:rPr lang="ru-RU" sz="1600" dirty="0" err="1"/>
              <a:t>kubernetes</a:t>
            </a:r>
            <a:r>
              <a:rPr lang="ru-RU" sz="1600" dirty="0"/>
              <a:t> строго через API Server.</a:t>
            </a:r>
          </a:p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endParaRPr lang="ru-RU" sz="1600" dirty="0"/>
          </a:p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r>
              <a:rPr lang="ru-RU" sz="1600" dirty="0"/>
              <a:t>Ядро </a:t>
            </a:r>
            <a:r>
              <a:rPr lang="ru-RU" sz="1600" dirty="0" err="1"/>
              <a:t>Kubernetes</a:t>
            </a:r>
            <a:r>
              <a:rPr lang="ru-RU" sz="1600" dirty="0"/>
              <a:t>, выступающее в качестве сторожа кластера, обрабатывая аутентификацию и авторизацию, проверку запросов.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1509</Words>
  <Application>Microsoft Office PowerPoint</Application>
  <PresentationFormat>Экран (16:9)</PresentationFormat>
  <Paragraphs>214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Gill Sans MT</vt:lpstr>
      <vt:lpstr>Tahoma</vt:lpstr>
      <vt:lpstr>Times New Roman</vt:lpstr>
      <vt:lpstr>Office Theme</vt:lpstr>
      <vt:lpstr>Kubernetes</vt:lpstr>
      <vt:lpstr>What is Kubernetes?</vt:lpstr>
      <vt:lpstr>Intro - What Does Kubernetes do?</vt:lpstr>
      <vt:lpstr>Kubernetes Architecture</vt:lpstr>
      <vt:lpstr>Architecture Overview</vt:lpstr>
      <vt:lpstr>Architecture  Overview</vt:lpstr>
      <vt:lpstr>Презентация PowerPoint</vt:lpstr>
      <vt:lpstr>Master Components</vt:lpstr>
      <vt:lpstr>kube-apiserver</vt:lpstr>
      <vt:lpstr>Презентация PowerPoint</vt:lpstr>
      <vt:lpstr>kube-controller-manager</vt:lpstr>
      <vt:lpstr>cloud-controller-manager</vt:lpstr>
      <vt:lpstr>kube-scheduler</vt:lpstr>
      <vt:lpstr>Презентация PowerPoint</vt:lpstr>
      <vt:lpstr>Node Components</vt:lpstr>
      <vt:lpstr>kubelet</vt:lpstr>
      <vt:lpstr>kube-proxy</vt:lpstr>
      <vt:lpstr>Container Runtime</vt:lpstr>
      <vt:lpstr>Презентация PowerPoint</vt:lpstr>
      <vt:lpstr>Networking - Fundamental Rules</vt:lpstr>
      <vt:lpstr>Networking - Fundamentals Applied</vt:lpstr>
      <vt:lpstr>Networking - CNI</vt:lpstr>
      <vt:lpstr>Kubernetes Concepts</vt:lpstr>
      <vt:lpstr>Kubernetes Concepts - Core</vt:lpstr>
      <vt:lpstr>Concepts - Workloads</vt:lpstr>
      <vt:lpstr>Concepts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Behind The Scenes</vt:lpstr>
      <vt:lpstr>Презентация PowerPoint</vt:lpstr>
      <vt:lpstr>Презентация PowerPoint</vt:lpstr>
      <vt:lpstr>Kubectl</vt:lpstr>
      <vt:lpstr>APIserver Request Loop</vt:lpstr>
      <vt:lpstr>Deployment Controller</vt:lpstr>
      <vt:lpstr>ReplicaSet Controller</vt:lpstr>
      <vt:lpstr>Презентация PowerPoint</vt:lpstr>
      <vt:lpstr>Scheduler</vt:lpstr>
      <vt:lpstr>Kubelet - PodSync</vt:lpstr>
      <vt:lpstr>Pause and Plumbing</vt:lpstr>
      <vt:lpstr>Kublet - Create Containers</vt:lpstr>
      <vt:lpstr>Pod Status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gopal</dc:creator>
  <cp:lastModifiedBy>Kartuzov_D@it.belstu.by Nad61818</cp:lastModifiedBy>
  <cp:revision>12</cp:revision>
  <dcterms:created xsi:type="dcterms:W3CDTF">2019-06-02T02:22:18Z</dcterms:created>
  <dcterms:modified xsi:type="dcterms:W3CDTF">2023-10-18T10:20:01Z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