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321" r:id="rId24"/>
    <p:sldId id="322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25" y="644933"/>
            <a:ext cx="64029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58" y="1784412"/>
            <a:ext cx="78204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489" y="1600061"/>
            <a:ext cx="7327020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5541" y="1679078"/>
            <a:ext cx="3590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565" dirty="0"/>
              <a:t>Rancher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1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65" dirty="0"/>
              <a:t>UI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649084" cy="193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В интерфейсе отображается информация о кластерах и отдельных узлах. Все основные операции с узлами и кластерами выполняются по кликам мышью, например развертывание приложений из каталога. Чтобы ориентироваться в разделах и настройках, потребуются базовые знания терминологии, в том числе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, но это практически единственное условие, предъявляемое к пользователю.</a:t>
            </a:r>
            <a:endParaRPr lang="ru-RU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96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254" dirty="0"/>
              <a:t>Кластерные операции</a:t>
            </a:r>
            <a:endParaRPr lang="en-US"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600061"/>
            <a:ext cx="7543800" cy="255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lang="ru-RU" sz="1600" dirty="0"/>
              <a:t>Простота развертывания и конфигурирования</a:t>
            </a:r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endParaRPr lang="ru-RU" sz="1600" dirty="0"/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lang="ru-RU" sz="1600" dirty="0" err="1"/>
              <a:t>Rancher</a:t>
            </a:r>
            <a:r>
              <a:rPr lang="ru-RU" sz="1600" dirty="0"/>
              <a:t> использует для создания кластеров </a:t>
            </a:r>
            <a:r>
              <a:rPr lang="ru-RU" sz="1600" dirty="0" err="1"/>
              <a:t>Kubernetes</a:t>
            </a:r>
            <a:r>
              <a:rPr lang="ru-RU" sz="1600" dirty="0"/>
              <a:t> разные средства:</a:t>
            </a:r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endParaRPr lang="ru-RU" sz="1600" dirty="0"/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lang="ru-RU" sz="1600" dirty="0"/>
              <a:t>при работе с </a:t>
            </a:r>
            <a:r>
              <a:rPr lang="ru-RU" sz="1600" dirty="0" err="1"/>
              <a:t>KaaS</a:t>
            </a:r>
            <a:r>
              <a:rPr lang="ru-RU" sz="1600" dirty="0"/>
              <a:t>-сервисами </a:t>
            </a:r>
            <a:r>
              <a:rPr lang="ru-RU" sz="1600" dirty="0" err="1"/>
              <a:t>Rancher</a:t>
            </a:r>
            <a:r>
              <a:rPr lang="ru-RU" sz="1600" dirty="0"/>
              <a:t> интегрируется с их API, а развертывание выполняют сами сервисы;</a:t>
            </a:r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lang="ru-RU" sz="1600" dirty="0"/>
              <a:t>для развертывания на локальных серверах, в облачных сервисах и </a:t>
            </a:r>
            <a:r>
              <a:rPr lang="ru-RU" sz="1600" dirty="0" err="1"/>
              <a:t>виртуализированных</a:t>
            </a:r>
            <a:r>
              <a:rPr lang="ru-RU" sz="1600" dirty="0"/>
              <a:t> платформах используется движок RKE — </a:t>
            </a:r>
            <a:r>
              <a:rPr lang="ru-RU" sz="1600" dirty="0" err="1"/>
              <a:t>Rancher</a:t>
            </a:r>
            <a:r>
              <a:rPr lang="ru-RU" sz="1600" dirty="0"/>
              <a:t> </a:t>
            </a:r>
            <a:r>
              <a:rPr lang="ru-RU" sz="1600" dirty="0" err="1"/>
              <a:t>Kubernetes</a:t>
            </a:r>
            <a:r>
              <a:rPr lang="ru-RU" sz="1600" dirty="0"/>
              <a:t> Engine.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0490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275" dirty="0"/>
              <a:t>Среда выполнения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4" y="1600061"/>
            <a:ext cx="7468675" cy="3122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С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можно развернуть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несколькими способами:  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ru-RU" sz="1600" spc="1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В облачных сервисах крупнейших провайдеров, в том числе в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виртуализированных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средах на основе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OpenStack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и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vSphere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В любых средах, для которых есть драйвер для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Docker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Machine.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Можно развернуть или перенести уже имеющиеся кластеры в частное облако или локальную среду, в том числе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Bare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Metal.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Также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позволяет установить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в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IaaS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-среды, созданные с помощью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Ansible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Terraform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Puppet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Chef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и других подобных инструментов.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Для работы в удаленных средах с небольшим количеством ресурсов можно использовать облегченную версию </a:t>
            </a:r>
            <a:r>
              <a:rPr lang="ru-RU" sz="1600" spc="15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15" dirty="0">
                <a:solidFill>
                  <a:srgbClr val="FFFFFF"/>
                </a:solidFill>
                <a:latin typeface="Tahoma"/>
                <a:cs typeface="Tahoma"/>
              </a:rPr>
              <a:t> — K3s.</a:t>
            </a:r>
            <a:endParaRPr lang="ru-RU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6325" y="2171801"/>
            <a:ext cx="277368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spc="365" dirty="0">
                <a:solidFill>
                  <a:srgbClr val="FFFFFF"/>
                </a:solidFill>
                <a:latin typeface="Calibri"/>
                <a:cs typeface="Calibri"/>
              </a:rPr>
              <a:t>Особенности внутреннего устройства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362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315" dirty="0"/>
              <a:t>Организация сетей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4756448" cy="172098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40360" algn="l"/>
                <a:tab pos="340995" algn="l"/>
              </a:tabLst>
            </a:pPr>
            <a:endParaRPr lang="ru-RU" sz="130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40360" algn="l"/>
                <a:tab pos="340995" algn="l"/>
              </a:tabLst>
            </a:pP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Из коробки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Rancher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 поддерживает CNI-решения Canal,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Flannel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,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Calico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 и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Weave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. По умолчанию применяется Canal (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неинкапсулированная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 сеть) в сочетании с инкапсуляцией средствами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Flannel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 и VXLAN. В качестве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Ingress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-контроллера используется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Nginx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. Можно настраивать безопасные </a:t>
            </a:r>
            <a:r>
              <a:rPr lang="ru-RU" sz="1300" dirty="0" err="1">
                <a:solidFill>
                  <a:schemeClr val="bg1"/>
                </a:solidFill>
                <a:latin typeface="Tahoma"/>
                <a:cs typeface="Tahoma"/>
              </a:rPr>
              <a:t>Airgap</a:t>
            </a:r>
            <a:r>
              <a:rPr lang="ru-RU" sz="1300" dirty="0">
                <a:solidFill>
                  <a:schemeClr val="bg1"/>
                </a:solidFill>
                <a:latin typeface="Tahoma"/>
                <a:cs typeface="Tahoma"/>
              </a:rPr>
              <a:t>-сети, изолированные от небезопасных сетей.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340360" algn="l"/>
                <a:tab pos="340995" algn="l"/>
              </a:tabLst>
            </a:pPr>
            <a:endParaRPr lang="ru-RU" sz="13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252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260" dirty="0"/>
              <a:t>Хранилища 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789420" cy="2489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Для хранения данных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 использует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Longhorn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 — распределенное блочное Open-Source-хранилище для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, изначально разработанное в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 Labs и сегодня поддерживаемое CNCF в качестве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Sandbox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-проекта. Устанавливается в кластеры с помощью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Helm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 или интерфейса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. Хранилище создает для каждого тома отдельный контроллер и синхронно реплицирует тома по репликам на разных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нодах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. Для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оркестрации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 контроллерами и репликами используется </a:t>
            </a:r>
            <a:r>
              <a:rPr lang="ru-RU" sz="1600" spc="40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4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US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4" y="644933"/>
            <a:ext cx="33538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265" dirty="0"/>
              <a:t>Балансировка нагрузки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4" y="1600061"/>
            <a:ext cx="7240075" cy="2489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При создании кластеров на вычислительных узлах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 автоматически добавляет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-контроллер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 для балансировки нагрузки. В управляемых сервисах, которые по умолчанию не устанавливают контроллер (вроде Amazon EKS), его можно установить самостоятельно из каталога приложений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. Также будет доступен совместимый с этим провайдером сервис балансировки нагрузки. То же самое касается и ряда облачных провайдеров. С кластерами, которые развертываются с помощью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, совместимы все стандартные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-контроллеры и балансировщики нагрузки, включая шлюзы API и Service </a:t>
            </a:r>
            <a:r>
              <a:rPr lang="ru-RU" sz="1600" spc="10" dirty="0" err="1">
                <a:solidFill>
                  <a:srgbClr val="FFFFFF"/>
                </a:solidFill>
                <a:latin typeface="Tahoma"/>
                <a:cs typeface="Tahoma"/>
              </a:rPr>
              <a:t>Mesh</a:t>
            </a:r>
            <a:r>
              <a:rPr lang="ru-RU" sz="1600" spc="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en-US"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14749" y="1860175"/>
            <a:ext cx="5107151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434" dirty="0">
                <a:solidFill>
                  <a:srgbClr val="FFFFFF"/>
                </a:solidFill>
                <a:latin typeface="Calibri"/>
                <a:cs typeface="Calibri"/>
              </a:rPr>
              <a:t>Безопасность и управление пользователями</a:t>
            </a:r>
            <a:endParaRPr lang="en-US"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13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90" dirty="0"/>
              <a:t>Active Directory/LDAP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0354" y="1600061"/>
            <a:ext cx="6670675" cy="10304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355"/>
              </a:spcBef>
              <a:tabLst>
                <a:tab pos="419734" algn="l"/>
                <a:tab pos="420370" algn="l"/>
              </a:tabLst>
            </a:pP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Rancher 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интегрирован с 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Active Directory, Azure AD, </a:t>
            </a:r>
            <a:r>
              <a:rPr lang="en-US" sz="1600" spc="70" dirty="0" err="1">
                <a:solidFill>
                  <a:srgbClr val="FFFFFF"/>
                </a:solidFill>
                <a:latin typeface="Tahoma"/>
                <a:cs typeface="Tahoma"/>
              </a:rPr>
              <a:t>OpenLDAP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и 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FreeIPA, 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с 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OAuth-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провайдерами (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GitHub 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и др.), а также с 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SAML-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провайдерами (</a:t>
            </a:r>
            <a:r>
              <a:rPr lang="en-US" sz="1600" spc="70" dirty="0" err="1">
                <a:solidFill>
                  <a:srgbClr val="FFFFFF"/>
                </a:solidFill>
                <a:latin typeface="Tahoma"/>
                <a:cs typeface="Tahoma"/>
              </a:rPr>
              <a:t>Keycloak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и </a:t>
            </a:r>
            <a:r>
              <a:rPr lang="en-US" sz="1600" spc="70" dirty="0">
                <a:solidFill>
                  <a:srgbClr val="FFFFFF"/>
                </a:solidFill>
                <a:latin typeface="Tahoma"/>
                <a:cs typeface="Tahoma"/>
              </a:rPr>
              <a:t>Okta). </a:t>
            </a:r>
            <a:r>
              <a:rPr lang="ru-RU" sz="1600" spc="70" dirty="0">
                <a:solidFill>
                  <a:srgbClr val="FFFFFF"/>
                </a:solidFill>
                <a:latin typeface="Tahoma"/>
                <a:cs typeface="Tahoma"/>
              </a:rPr>
              <a:t>Все эти интеграции настраиваются на глобальном уровне.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2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290" dirty="0"/>
              <a:t>SSO</a:t>
            </a:r>
            <a:endParaRPr lang="en-US"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490" y="1200150"/>
            <a:ext cx="7327020" cy="1956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endParaRPr lang="en-US" sz="1600" b="1" spc="-45" dirty="0">
              <a:latin typeface="Gill Sans MT"/>
              <a:cs typeface="Gill Sans MT"/>
            </a:endParaRPr>
          </a:p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lang="en-US" sz="1600" b="1" spc="-45" dirty="0">
                <a:latin typeface="Gill Sans MT"/>
                <a:cs typeface="Gill Sans MT"/>
              </a:rPr>
              <a:t>SSO (Single-Sign On) — </a:t>
            </a:r>
            <a:r>
              <a:rPr lang="ru-RU" sz="1600" b="1" spc="-45" dirty="0">
                <a:latin typeface="Gill Sans MT"/>
                <a:cs typeface="Gill Sans MT"/>
              </a:rPr>
              <a:t>централизованная внешняя аутентификация, когда пользователи могут использовать одну пару логина и пароля для входа во все кластеры </a:t>
            </a:r>
            <a:r>
              <a:rPr lang="en-US" sz="1600" b="1" spc="-45" dirty="0">
                <a:latin typeface="Gill Sans MT"/>
                <a:cs typeface="Gill Sans MT"/>
              </a:rPr>
              <a:t>Kubernetes. Rancher </a:t>
            </a:r>
            <a:r>
              <a:rPr lang="ru-RU" sz="1600" b="1" spc="-45" dirty="0">
                <a:latin typeface="Gill Sans MT"/>
                <a:cs typeface="Gill Sans MT"/>
              </a:rPr>
              <a:t>поддерживает </a:t>
            </a:r>
            <a:r>
              <a:rPr lang="en-US" sz="1600" b="1" spc="-45" dirty="0">
                <a:latin typeface="Gill Sans MT"/>
                <a:cs typeface="Gill Sans MT"/>
              </a:rPr>
              <a:t>SSO </a:t>
            </a:r>
            <a:r>
              <a:rPr lang="ru-RU" sz="1600" b="1" spc="-45" dirty="0">
                <a:latin typeface="Gill Sans MT"/>
                <a:cs typeface="Gill Sans MT"/>
              </a:rPr>
              <a:t>за счет интеграции с </a:t>
            </a:r>
            <a:r>
              <a:rPr lang="en-US" sz="1600" b="1" spc="-45" dirty="0">
                <a:latin typeface="Gill Sans MT"/>
                <a:cs typeface="Gill Sans MT"/>
              </a:rPr>
              <a:t>SAML-</a:t>
            </a:r>
            <a:r>
              <a:rPr lang="ru-RU" sz="1600" b="1" spc="-45" dirty="0">
                <a:latin typeface="Gill Sans MT"/>
                <a:cs typeface="Gill Sans MT"/>
              </a:rPr>
              <a:t>провайдерами </a:t>
            </a:r>
            <a:r>
              <a:rPr lang="en-US" sz="1600" b="1" spc="-45" dirty="0">
                <a:latin typeface="Gill Sans MT"/>
                <a:cs typeface="Gill Sans MT"/>
              </a:rPr>
              <a:t>Microsoft Active Directory, GitHub, Microsoft Azure AD, FreeIPA, </a:t>
            </a:r>
            <a:r>
              <a:rPr lang="en-US" sz="1600" b="1" spc="-45" dirty="0" err="1">
                <a:latin typeface="Gill Sans MT"/>
                <a:cs typeface="Gill Sans MT"/>
              </a:rPr>
              <a:t>OpenLDAP</a:t>
            </a:r>
            <a:r>
              <a:rPr lang="en-US" sz="1600" b="1" spc="-45" dirty="0">
                <a:latin typeface="Gill Sans MT"/>
                <a:cs typeface="Gill Sans MT"/>
              </a:rPr>
              <a:t> Microsoft AD FS, </a:t>
            </a:r>
            <a:r>
              <a:rPr lang="en-US" sz="1600" b="1" spc="-45" dirty="0" err="1">
                <a:latin typeface="Gill Sans MT"/>
                <a:cs typeface="Gill Sans MT"/>
              </a:rPr>
              <a:t>PingIdentity</a:t>
            </a:r>
            <a:r>
              <a:rPr lang="en-US" sz="1600" b="1" spc="-45" dirty="0">
                <a:latin typeface="Gill Sans MT"/>
                <a:cs typeface="Gill Sans MT"/>
              </a:rPr>
              <a:t>, </a:t>
            </a:r>
            <a:r>
              <a:rPr lang="en-US" sz="1600" b="1" spc="-45" dirty="0" err="1">
                <a:latin typeface="Gill Sans MT"/>
                <a:cs typeface="Gill Sans MT"/>
              </a:rPr>
              <a:t>Keycloak</a:t>
            </a:r>
            <a:r>
              <a:rPr lang="en-US" sz="1600" b="1" spc="-45" dirty="0">
                <a:latin typeface="Gill Sans MT"/>
                <a:cs typeface="Gill Sans MT"/>
              </a:rPr>
              <a:t>, Okta, Google OAuth </a:t>
            </a:r>
            <a:r>
              <a:rPr lang="ru-RU" sz="1600" b="1" spc="-45" dirty="0">
                <a:latin typeface="Gill Sans MT"/>
                <a:cs typeface="Gill Sans MT"/>
              </a:rPr>
              <a:t>и </a:t>
            </a:r>
            <a:r>
              <a:rPr lang="en-US" sz="1600" b="1" spc="-45" dirty="0">
                <a:latin typeface="Gill Sans MT"/>
                <a:cs typeface="Gill Sans MT"/>
              </a:rPr>
              <a:t>Shibboleth.</a:t>
            </a:r>
            <a:endParaRPr lang="ru-RU" sz="1600" b="1" spc="-45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23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30" dirty="0"/>
              <a:t>What</a:t>
            </a:r>
            <a:r>
              <a:rPr lang="en-US" sz="2400" spc="-245" dirty="0"/>
              <a:t> </a:t>
            </a:r>
            <a:r>
              <a:rPr lang="en-US" sz="2400" spc="160" dirty="0"/>
              <a:t>is </a:t>
            </a:r>
            <a:r>
              <a:rPr lang="en-US" sz="2400" spc="280" dirty="0"/>
              <a:t>Rancher?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781165" cy="22596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34365" indent="38735" algn="just">
              <a:lnSpc>
                <a:spcPct val="101600"/>
              </a:lnSpc>
              <a:spcBef>
                <a:spcPts val="70"/>
              </a:spcBef>
            </a:pP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Rancher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 — это </a:t>
            </a: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PaaS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-решение, платформа для управления </a:t>
            </a: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-кластерами, которую с 2014 года разрабатывает компания </a:t>
            </a: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Rancher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 Labs. Продукт ориентирован на команды, которым нужно быстро развернуть и управлять локальными и/или облачными кластерами контейнеров. В </a:t>
            </a: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Rancher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 можно импортировать уже существующие кластеры, созданные с помощью любых дистрибутивов или инсталляторов </a:t>
            </a:r>
            <a:r>
              <a:rPr lang="ru-RU" sz="1600" b="1" spc="-30" dirty="0" err="1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lang="ru-RU"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. У платформы есть централизованный аудит, балансировщик нагрузки и система самообслуживания.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4" y="644933"/>
            <a:ext cx="44206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290" dirty="0"/>
              <a:t>Политики безопасности на уровне подов и сети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95720" cy="3071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Политика сетевой безопасности — это спецификация взаимодействия ресурсов </a:t>
            </a:r>
            <a:r>
              <a:rPr lang="ru-RU" sz="1600" spc="30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 друг с другом и другими конечными точками сети. А политика безопасности подов (PSP, </a:t>
            </a:r>
            <a:r>
              <a:rPr lang="ru-RU" sz="1600" spc="30" dirty="0" err="1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 Security Policy) определяет правила безопасности, которым поды должны соответствовать для запуска в кластере.</a:t>
            </a: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endParaRPr lang="ru-RU" sz="1600" spc="3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ru-RU" sz="1600" spc="30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 поддерживает PSP на глобальном уровне: можно создавать шаблоны политик и применять их к кластерам. Политики безопасности на уровне сети настраиваются по стандартной для </a:t>
            </a:r>
            <a:r>
              <a:rPr lang="ru-RU" sz="1600" spc="30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 процедуре в объекте Network </a:t>
            </a:r>
            <a:r>
              <a:rPr lang="ru-RU" sz="1600" spc="30" dirty="0" err="1">
                <a:solidFill>
                  <a:srgbClr val="FFFFFF"/>
                </a:solidFill>
                <a:latin typeface="Tahoma"/>
                <a:cs typeface="Tahoma"/>
              </a:rPr>
              <a:t>policies</a:t>
            </a:r>
            <a:r>
              <a:rPr lang="ru-RU" sz="1600" spc="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1784412"/>
            <a:ext cx="353758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425" dirty="0"/>
              <a:t>Интеграция с внешними инструментами</a:t>
            </a:r>
            <a:endParaRPr lang="en-US" spc="4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4" y="644933"/>
            <a:ext cx="70876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280" dirty="0"/>
              <a:t>Интеграция с внешними инструментами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276350"/>
            <a:ext cx="6883400" cy="259462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ru-RU" sz="1600" b="1" spc="-50" dirty="0">
                <a:solidFill>
                  <a:schemeClr val="bg1"/>
                </a:solidFill>
                <a:latin typeface="Gill Sans MT"/>
                <a:cs typeface="Gill Sans MT"/>
              </a:rPr>
              <a:t>Интеграция с </a:t>
            </a:r>
            <a:r>
              <a:rPr lang="en-US" sz="1600" b="1" spc="-50" dirty="0">
                <a:solidFill>
                  <a:schemeClr val="bg1"/>
                </a:solidFill>
                <a:latin typeface="Gill Sans MT"/>
                <a:cs typeface="Gill Sans MT"/>
              </a:rPr>
              <a:t>IaaS (Terraform, Ansible)</a:t>
            </a:r>
          </a:p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600" b="1" spc="-50" dirty="0">
              <a:solidFill>
                <a:schemeClr val="bg1"/>
              </a:solidFill>
              <a:latin typeface="Gill Sans MT"/>
              <a:cs typeface="Gill Sans MT"/>
            </a:endParaRPr>
          </a:p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CI/CD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b="1" spc="-50" dirty="0">
              <a:solidFill>
                <a:schemeClr val="bg1"/>
              </a:solidFill>
              <a:latin typeface="Gill Sans MT"/>
            </a:endParaRPr>
          </a:p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Мониторинг</a:t>
            </a:r>
          </a:p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600" b="1" spc="-50" dirty="0">
              <a:solidFill>
                <a:schemeClr val="bg1"/>
              </a:solidFill>
              <a:latin typeface="Gill Sans MT"/>
              <a:cs typeface="Gill Sans MT"/>
            </a:endParaRPr>
          </a:p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Логирование и экспорт логов</a:t>
            </a:r>
            <a:br>
              <a:rPr lang="ru-RU" sz="1600" dirty="0">
                <a:solidFill>
                  <a:schemeClr val="bg1"/>
                </a:solidFill>
              </a:rPr>
            </a:br>
            <a:endParaRPr lang="en-US" sz="1600" b="1" spc="-50" dirty="0">
              <a:solidFill>
                <a:schemeClr val="bg1"/>
              </a:solidFill>
              <a:latin typeface="Gill Sans MT"/>
              <a:cs typeface="Gill Sans MT"/>
            </a:endParaRPr>
          </a:p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ru-RU" sz="1600" b="1" spc="-50" dirty="0">
                <a:solidFill>
                  <a:schemeClr val="bg1"/>
                </a:solidFill>
                <a:latin typeface="Gill Sans MT"/>
                <a:cs typeface="Gill Sans MT"/>
              </a:rPr>
              <a:t>Интеграция с </a:t>
            </a:r>
            <a:r>
              <a:rPr lang="en-US" sz="1600" b="1" spc="-50" dirty="0">
                <a:solidFill>
                  <a:schemeClr val="bg1"/>
                </a:solidFill>
                <a:latin typeface="Gill Sans MT"/>
                <a:cs typeface="Gill Sans MT"/>
              </a:rPr>
              <a:t>Service Mesh</a:t>
            </a:r>
          </a:p>
          <a:p>
            <a:pPr marL="298450" marR="19050" indent="-285750">
              <a:lnSpc>
                <a:spcPct val="1022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ru-RU" sz="1600" b="1" spc="-50" dirty="0">
              <a:solidFill>
                <a:schemeClr val="bg1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360" dirty="0"/>
              <a:t>Выводы</a:t>
            </a:r>
            <a:endParaRPr lang="en-US"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5450205" cy="1408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tabLst>
                <a:tab pos="285750" algn="l"/>
              </a:tabLst>
            </a:pPr>
            <a:r>
              <a:rPr lang="ru-RU" sz="1300" spc="-35" dirty="0" err="1">
                <a:solidFill>
                  <a:srgbClr val="FFFFFF"/>
                </a:solidFill>
                <a:latin typeface="Tahoma"/>
                <a:cs typeface="Tahoma"/>
              </a:rPr>
              <a:t>Rancher</a:t>
            </a: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 изначально ориентирован в большей мере на установку </a:t>
            </a:r>
            <a:r>
              <a:rPr lang="ru-RU" sz="1300" spc="-35" dirty="0" err="1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, а также на поддержку федерации — одновременного развертывания и управления кластерами в гибридных средах, в том числе от различных облачных провайдеров. Это готовое и удобное решение, но вам как его владельцу придется решать вопросы с </a:t>
            </a:r>
            <a:r>
              <a:rPr lang="ru-RU" sz="1300" spc="-35" dirty="0" err="1">
                <a:solidFill>
                  <a:srgbClr val="FFFFFF"/>
                </a:solidFill>
                <a:latin typeface="Tahoma"/>
                <a:cs typeface="Tahoma"/>
              </a:rPr>
              <a:t>автомасштабированием</a:t>
            </a: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, подключением сторонних </a:t>
            </a:r>
            <a:r>
              <a:rPr lang="ru-RU" sz="1300" spc="-35" dirty="0" err="1">
                <a:solidFill>
                  <a:srgbClr val="FFFFFF"/>
                </a:solidFill>
                <a:latin typeface="Tahoma"/>
                <a:cs typeface="Tahoma"/>
              </a:rPr>
              <a:t>PaaS</a:t>
            </a:r>
            <a:r>
              <a:rPr lang="ru-RU" sz="1300" spc="-35" dirty="0">
                <a:solidFill>
                  <a:srgbClr val="FFFFFF"/>
                </a:solidFill>
                <a:latin typeface="Tahoma"/>
                <a:cs typeface="Tahoma"/>
              </a:rPr>
              <a:t>, поддержкой системы в рабочем состоянии.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600" y="-1905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01994" y="2386113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spc="300" dirty="0">
                <a:solidFill>
                  <a:srgbClr val="FFFFFF"/>
                </a:solidFill>
                <a:latin typeface="Calibri"/>
                <a:cs typeface="Calibri"/>
              </a:rPr>
              <a:t>Вопросы</a:t>
            </a: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25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3284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endParaRPr lang="ru-RU" sz="1600" b="1" spc="-3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632936-C5D3-480D-97FF-53596C53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90550"/>
            <a:ext cx="8001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4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/>
              <a:t>Architecture</a:t>
            </a:r>
            <a:r>
              <a:rPr sz="2400" spc="50" dirty="0"/>
              <a:t> </a:t>
            </a:r>
            <a:r>
              <a:rPr sz="2400" spc="245" dirty="0"/>
              <a:t>Overview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489" y="1600061"/>
            <a:ext cx="7327020" cy="140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endParaRPr lang="ru-RU" sz="1600" b="1" spc="-5" dirty="0">
              <a:latin typeface="Gill Sans MT"/>
              <a:cs typeface="Gill Sans MT"/>
            </a:endParaRPr>
          </a:p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lang="ru-RU" sz="1600" b="1" spc="-5" dirty="0">
                <a:latin typeface="Gill Sans MT"/>
                <a:cs typeface="Gill Sans MT"/>
              </a:rPr>
              <a:t>Сердце </a:t>
            </a:r>
            <a:r>
              <a:rPr lang="ru-RU" sz="1600" b="1" spc="-5" dirty="0" err="1">
                <a:latin typeface="Gill Sans MT"/>
                <a:cs typeface="Gill Sans MT"/>
              </a:rPr>
              <a:t>Rancher</a:t>
            </a:r>
            <a:r>
              <a:rPr lang="ru-RU" sz="1600" b="1" spc="-5" dirty="0">
                <a:latin typeface="Gill Sans MT"/>
                <a:cs typeface="Gill Sans MT"/>
              </a:rPr>
              <a:t> — сервер со всеми необходимыми компонентами для создания и управления кластерами. Вот </a:t>
            </a:r>
            <a:r>
              <a:rPr lang="ru-RU" sz="1600" b="1" spc="-5" dirty="0" err="1">
                <a:latin typeface="Gill Sans MT"/>
                <a:cs typeface="Gill Sans MT"/>
              </a:rPr>
              <a:t>верхнеуровневая</a:t>
            </a:r>
            <a:r>
              <a:rPr lang="ru-RU" sz="1600" b="1" spc="-5" dirty="0">
                <a:latin typeface="Gill Sans MT"/>
                <a:cs typeface="Gill Sans MT"/>
              </a:rPr>
              <a:t> архитектура платформы, управляющей одновременно и облачными </a:t>
            </a:r>
            <a:r>
              <a:rPr lang="ru-RU" sz="1600" b="1" spc="-5" dirty="0" err="1">
                <a:latin typeface="Gill Sans MT"/>
                <a:cs typeface="Gill Sans MT"/>
              </a:rPr>
              <a:t>Kubernetes</a:t>
            </a:r>
            <a:r>
              <a:rPr lang="ru-RU" sz="1600" b="1" spc="-5" dirty="0">
                <a:latin typeface="Gill Sans MT"/>
                <a:cs typeface="Gill Sans MT"/>
              </a:rPr>
              <a:t>-кластерами, и локальными инсталляциями: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956" y="216106"/>
            <a:ext cx="146240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</a:pPr>
            <a:r>
              <a:rPr sz="1800" spc="170" dirty="0"/>
              <a:t>Architecture  </a:t>
            </a:r>
            <a:r>
              <a:rPr sz="1800" spc="185" dirty="0"/>
              <a:t>Overview</a:t>
            </a:r>
            <a:endParaRPr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F17634-64FD-4B4E-93E3-122217BE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517" y="183856"/>
            <a:ext cx="4504438" cy="47340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42600" y="2171801"/>
            <a:ext cx="27432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spc="250" dirty="0">
                <a:solidFill>
                  <a:srgbClr val="FFFFFF"/>
                </a:solidFill>
                <a:latin typeface="Calibri"/>
                <a:cs typeface="Calibri"/>
              </a:rPr>
              <a:t>Установка и администрирование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563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/>
              <a:t>Установка и</a:t>
            </a:r>
            <a:r>
              <a:rPr lang="en-US" sz="2400" dirty="0"/>
              <a:t> </a:t>
            </a:r>
            <a:r>
              <a:rPr lang="ru-RU" sz="2400" dirty="0"/>
              <a:t>администрирование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8835" y="1428750"/>
            <a:ext cx="5802242" cy="2413481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Rancher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 предлагает сертифицированные дистрибутивы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Kubernetes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 для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ЦОДов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 и облаков. Можно выбрать один из нескольких вариантов установки:</a:t>
            </a:r>
            <a:br>
              <a:rPr lang="ru-RU" sz="1400" dirty="0">
                <a:solidFill>
                  <a:schemeClr val="bg1"/>
                </a:solidFill>
              </a:rPr>
            </a:b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Сначала устанавливается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Helm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, затем с его помощью на узлах выделенного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Kubernetes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-кластера устанавливается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Rancher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 в виде чарта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Helm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sz="1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Экспериментальный инсталлятор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RancherD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 поднимает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Kubernetes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-кластер, а затем устанавливает в нем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Rancher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 в виде чарта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Helm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b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ru-RU" sz="1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Быстрое развертывание в </a:t>
            </a:r>
            <a:r>
              <a:rPr lang="ru-RU" sz="1400" b="0" i="0" dirty="0" err="1">
                <a:solidFill>
                  <a:schemeClr val="bg1"/>
                </a:solidFill>
                <a:effectLst/>
                <a:latin typeface="-apple-system"/>
              </a:rPr>
              <a:t>Kubernetes</a:t>
            </a:r>
            <a:r>
              <a:rPr lang="ru-RU" sz="1400" b="0" i="0" dirty="0">
                <a:solidFill>
                  <a:schemeClr val="bg1"/>
                </a:solidFill>
                <a:effectLst/>
                <a:latin typeface="-apple-system"/>
              </a:rPr>
              <a:t>-кластере EKS.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316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245" dirty="0"/>
              <a:t>Графический интерфейс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08489" y="1600061"/>
            <a:ext cx="7327020" cy="83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endParaRPr lang="ru-RU" sz="1600" dirty="0"/>
          </a:p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r>
              <a:rPr lang="ru-RU" sz="1600" dirty="0"/>
              <a:t>У </a:t>
            </a:r>
            <a:r>
              <a:rPr lang="ru-RU" sz="1600" dirty="0" err="1"/>
              <a:t>Rancher</a:t>
            </a:r>
            <a:r>
              <a:rPr lang="ru-RU" sz="1600" dirty="0"/>
              <a:t> есть две графические оболочки: старая (Cluster Manager) и новая (Cluster Explorer). Ее мы и будем рассматривать.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644933"/>
            <a:ext cx="55636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0" i="0" dirty="0">
                <a:solidFill>
                  <a:schemeClr val="bg1"/>
                </a:solidFill>
                <a:effectLst/>
                <a:latin typeface="Fira Sans" panose="020B0503050000020004" pitchFamily="34" charset="0"/>
              </a:rPr>
              <a:t>Графический интерфейс</a:t>
            </a:r>
            <a:br>
              <a:rPr lang="ru-RU" sz="2400" dirty="0">
                <a:solidFill>
                  <a:schemeClr val="bg1"/>
                </a:solidFill>
              </a:rPr>
            </a:b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0F884-1F47-4293-884F-8F5BF5FC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5" y="403200"/>
            <a:ext cx="8137156" cy="4313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898</Words>
  <Application>Microsoft Office PowerPoint</Application>
  <PresentationFormat>Экран (16:9)</PresentationFormat>
  <Paragraphs>63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Fira Sans</vt:lpstr>
      <vt:lpstr>Gill Sans MT</vt:lpstr>
      <vt:lpstr>Tahoma</vt:lpstr>
      <vt:lpstr>Office Theme</vt:lpstr>
      <vt:lpstr>Rancher</vt:lpstr>
      <vt:lpstr>What is Rancher?</vt:lpstr>
      <vt:lpstr>Презентация PowerPoint</vt:lpstr>
      <vt:lpstr>Architecture Overview</vt:lpstr>
      <vt:lpstr>Architecture  Overview</vt:lpstr>
      <vt:lpstr>Презентация PowerPoint</vt:lpstr>
      <vt:lpstr>Установка и администрирование</vt:lpstr>
      <vt:lpstr>Графический интерфейс</vt:lpstr>
      <vt:lpstr>Презентация PowerPoint</vt:lpstr>
      <vt:lpstr>UI</vt:lpstr>
      <vt:lpstr>Кластерные операции</vt:lpstr>
      <vt:lpstr>Среда выполнения</vt:lpstr>
      <vt:lpstr>Презентация PowerPoint</vt:lpstr>
      <vt:lpstr>Организация сетей</vt:lpstr>
      <vt:lpstr>Хранилища данных</vt:lpstr>
      <vt:lpstr>Балансировка нагрузки</vt:lpstr>
      <vt:lpstr>Презентация PowerPoint</vt:lpstr>
      <vt:lpstr>Active Directory/LDAP</vt:lpstr>
      <vt:lpstr>SSO</vt:lpstr>
      <vt:lpstr>Политики безопасности на уровне подов и сети</vt:lpstr>
      <vt:lpstr>Интеграция с внешними инструментами</vt:lpstr>
      <vt:lpstr>Интеграция с внешними инструментами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gopal</dc:creator>
  <cp:lastModifiedBy>Kartuzov_D@it.belstu.by Nad61818</cp:lastModifiedBy>
  <cp:revision>14</cp:revision>
  <dcterms:created xsi:type="dcterms:W3CDTF">2019-06-02T02:22:18Z</dcterms:created>
  <dcterms:modified xsi:type="dcterms:W3CDTF">2023-10-18T10:38:09Z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