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69" r:id="rId3"/>
    <p:sldId id="270" r:id="rId4"/>
    <p:sldId id="271" r:id="rId5"/>
    <p:sldId id="272" r:id="rId6"/>
    <p:sldId id="273" r:id="rId7"/>
    <p:sldId id="257" r:id="rId8"/>
    <p:sldId id="258" r:id="rId9"/>
    <p:sldId id="259" r:id="rId10"/>
    <p:sldId id="260" r:id="rId11"/>
    <p:sldId id="261" r:id="rId12"/>
    <p:sldId id="262" r:id="rId13"/>
    <p:sldId id="274" r:id="rId14"/>
    <p:sldId id="263" r:id="rId15"/>
    <p:sldId id="264" r:id="rId16"/>
    <p:sldId id="265" r:id="rId17"/>
    <p:sldId id="268" r:id="rId18"/>
    <p:sldId id="266" r:id="rId19"/>
    <p:sldId id="267"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56"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181"/>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D56B6D-4CC4-B54F-1ACC-C306DB59B8A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032C4A02-C6C7-A77A-6D44-5060E3888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94707461-743D-FBFA-2407-B6C6F07D3D8B}"/>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5" name="Нижний колонтитул 4">
            <a:extLst>
              <a:ext uri="{FF2B5EF4-FFF2-40B4-BE49-F238E27FC236}">
                <a16:creationId xmlns:a16="http://schemas.microsoft.com/office/drawing/2014/main" id="{1552AB88-7F19-576F-03CE-60D151112A4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AFAEC879-ED41-125B-9486-3DC133983496}"/>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33496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43CA5-23D3-4716-9FC5-3C05BCFFED05}"/>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6126A0C9-7417-C4CC-3E03-ACBD3986029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8DA9556A-D4B6-E916-EBA3-0F9416031584}"/>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5" name="Нижний колонтитул 4">
            <a:extLst>
              <a:ext uri="{FF2B5EF4-FFF2-40B4-BE49-F238E27FC236}">
                <a16:creationId xmlns:a16="http://schemas.microsoft.com/office/drawing/2014/main" id="{CD448AF0-BF1D-D4F6-A9F5-AA527B0F5CA7}"/>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51A79C01-40F8-3E06-96A9-9F22686E164E}"/>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193580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FB0EA2E-D0A9-9149-78DC-7360006414D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62C6803D-F05D-C48D-370C-5DD7B970009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8A28EA04-E676-BF09-1A3D-38060FAEBDC2}"/>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5" name="Нижний колонтитул 4">
            <a:extLst>
              <a:ext uri="{FF2B5EF4-FFF2-40B4-BE49-F238E27FC236}">
                <a16:creationId xmlns:a16="http://schemas.microsoft.com/office/drawing/2014/main" id="{12794238-F969-39A8-66CC-BBEC69899E8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7494291F-D5E1-09EF-1668-F5A577A77D86}"/>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221898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42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903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426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EB712588-04B1-427B-82EE-E8DB90309F08}" type="datetimeFigureOut">
              <a:rPr lang="en-US" smtClean="0"/>
              <a:t>4/18/2023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2882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5581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49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1839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42A54C80-263E-416B-A8E0-580EDEADCBDC}" type="datetimeFigureOut">
              <a:rPr lang="en-US" smtClean="0"/>
              <a:t>4/18/2023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9376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C6F9A-5598-22AB-81BB-24FA7CC192BE}"/>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06BC8648-F2F1-7F46-C24A-E14C76DCC84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6247DEDF-EB52-EFFB-F335-25F37715AD18}"/>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5" name="Нижний колонтитул 4">
            <a:extLst>
              <a:ext uri="{FF2B5EF4-FFF2-40B4-BE49-F238E27FC236}">
                <a16:creationId xmlns:a16="http://schemas.microsoft.com/office/drawing/2014/main" id="{6691A298-2BE0-6E66-02BE-A99180BF8E81}"/>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B429D9D-A4A5-E6F8-B7BA-ED029841B718}"/>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402063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288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5C6B4A9-1611-4792-9094-5F34BCA07E0B}" type="datetimeFigureOut">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91927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7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E5156C-9822-BFE2-0963-54DAFCC0B70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0CC7EE67-2845-1B8C-D1DF-B5D182B68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32D435A-9322-28B3-9D46-200320BF5CF6}"/>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5" name="Нижний колонтитул 4">
            <a:extLst>
              <a:ext uri="{FF2B5EF4-FFF2-40B4-BE49-F238E27FC236}">
                <a16:creationId xmlns:a16="http://schemas.microsoft.com/office/drawing/2014/main" id="{E909CD90-9E94-C025-214A-182B8F1FD02F}"/>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78F29836-43A2-BDBF-CB3D-D58CA15F0AE5}"/>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257815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F3DE75-A5E0-6721-AD83-253EDACB5B17}"/>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7501040B-69F0-C82D-0E03-775C7E0CE87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EA0711BC-C19C-E6F2-F7EF-296370E16F6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56C9C607-13E8-EC45-4BCF-7603AE3A24A9}"/>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6" name="Нижний колонтитул 5">
            <a:extLst>
              <a:ext uri="{FF2B5EF4-FFF2-40B4-BE49-F238E27FC236}">
                <a16:creationId xmlns:a16="http://schemas.microsoft.com/office/drawing/2014/main" id="{B1C8AB1E-F3D4-387E-AC96-8061E7435032}"/>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FB92A805-289E-121D-E9C5-2708642092F1}"/>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24094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3CB5C-3FDD-91F1-61BF-3AF9BF0F9769}"/>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D5ECEFE4-4FF9-277F-D9A3-6135D14E4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0BDD409-1DD6-3A30-ECFE-B58DD828DE1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FD4FAA11-7C9F-C90B-291D-0D6E96584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AE2EAE8-5765-DBB4-28AE-30A98DC3BCC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4112F46F-0CF0-7506-CE0E-276E49B548C1}"/>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8" name="Нижний колонтитул 7">
            <a:extLst>
              <a:ext uri="{FF2B5EF4-FFF2-40B4-BE49-F238E27FC236}">
                <a16:creationId xmlns:a16="http://schemas.microsoft.com/office/drawing/2014/main" id="{D8349028-5252-C921-66E7-9BD52E3C13DA}"/>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7A45CD67-38E3-3C84-E7EE-9843329EFC2B}"/>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381737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DFD1D-83E9-F9BC-06DE-997021D81210}"/>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278A4C45-08B1-53E8-97A7-C4FC612CC38C}"/>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4" name="Нижний колонтитул 3">
            <a:extLst>
              <a:ext uri="{FF2B5EF4-FFF2-40B4-BE49-F238E27FC236}">
                <a16:creationId xmlns:a16="http://schemas.microsoft.com/office/drawing/2014/main" id="{6C71CFA5-8C4E-2349-27C8-4C641D0D34BF}"/>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71CD613C-DB6A-60C0-D8C4-A4702634B76A}"/>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413633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D7315D-A643-AF85-5B1F-76AD84893009}"/>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3" name="Нижний колонтитул 2">
            <a:extLst>
              <a:ext uri="{FF2B5EF4-FFF2-40B4-BE49-F238E27FC236}">
                <a16:creationId xmlns:a16="http://schemas.microsoft.com/office/drawing/2014/main" id="{35158CD3-2C59-F876-6CA2-3CDD42E2CEFA}"/>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582C5902-9943-FD06-8216-75B9ED7BBDE2}"/>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417103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195C6-CB0D-F43C-A041-FC7613C3870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23F41978-F73A-6DDD-70EB-81683D6F7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4A431C2B-195D-FC19-C782-555EA0BC8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7793DA-20B0-24DB-B47D-1EB0D0DBC1AB}"/>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6" name="Нижний колонтитул 5">
            <a:extLst>
              <a:ext uri="{FF2B5EF4-FFF2-40B4-BE49-F238E27FC236}">
                <a16:creationId xmlns:a16="http://schemas.microsoft.com/office/drawing/2014/main" id="{3B73072F-36EC-85F1-C1B9-33D1ACE33EFF}"/>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17A329F6-C187-0EDD-CC39-A9941282D99F}"/>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60464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D99A04-0CC5-E48A-69D9-0E7DEA9F1C9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4B71CDD8-3AF7-9191-9D3A-4D47A70F5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A99F4313-8BA1-4945-AC19-133A0F0AA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5F83E6-AEA7-CCD8-518F-A29EADCB3DF1}"/>
              </a:ext>
            </a:extLst>
          </p:cNvPr>
          <p:cNvSpPr>
            <a:spLocks noGrp="1"/>
          </p:cNvSpPr>
          <p:nvPr>
            <p:ph type="dt" sz="half" idx="10"/>
          </p:nvPr>
        </p:nvSpPr>
        <p:spPr/>
        <p:txBody>
          <a:bodyPr/>
          <a:lstStyle/>
          <a:p>
            <a:fld id="{609E9E78-7834-4044-8B85-3A4CE1A64DE1}" type="datetimeFigureOut">
              <a:rPr lang="ru-BY" smtClean="0"/>
              <a:t>18.04.2023</a:t>
            </a:fld>
            <a:endParaRPr lang="ru-BY"/>
          </a:p>
        </p:txBody>
      </p:sp>
      <p:sp>
        <p:nvSpPr>
          <p:cNvPr id="6" name="Нижний колонтитул 5">
            <a:extLst>
              <a:ext uri="{FF2B5EF4-FFF2-40B4-BE49-F238E27FC236}">
                <a16:creationId xmlns:a16="http://schemas.microsoft.com/office/drawing/2014/main" id="{D512EEBE-8E4D-325B-C653-49D0BAD9AD9D}"/>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0A497C3B-E0C5-E746-7957-35CD33E1403A}"/>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34440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0AE74-FB1B-C51E-FE6B-F227A1CD6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D8FC0259-24F1-41FD-07AA-6563EDE94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F69C7D45-EDA1-B0D7-3573-E0F4AFE4C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E9E78-7834-4044-8B85-3A4CE1A64DE1}" type="datetimeFigureOut">
              <a:rPr lang="ru-BY" smtClean="0"/>
              <a:t>18.04.2023</a:t>
            </a:fld>
            <a:endParaRPr lang="ru-BY"/>
          </a:p>
        </p:txBody>
      </p:sp>
      <p:sp>
        <p:nvSpPr>
          <p:cNvPr id="5" name="Нижний колонтитул 4">
            <a:extLst>
              <a:ext uri="{FF2B5EF4-FFF2-40B4-BE49-F238E27FC236}">
                <a16:creationId xmlns:a16="http://schemas.microsoft.com/office/drawing/2014/main" id="{2285EDCF-F2AE-5BC4-EF43-AB290B9D4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719D770D-C939-6F62-A5DE-A084A10AB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D1F29-9F1E-FE46-BF18-C4462683EB11}" type="slidenum">
              <a:rPr lang="ru-BY" smtClean="0"/>
              <a:t>‹#›</a:t>
            </a:fld>
            <a:endParaRPr lang="ru-BY"/>
          </a:p>
        </p:txBody>
      </p:sp>
    </p:spTree>
    <p:extLst>
      <p:ext uri="{BB962C8B-B14F-4D97-AF65-F5344CB8AC3E}">
        <p14:creationId xmlns:p14="http://schemas.microsoft.com/office/powerpoint/2010/main" val="376955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4/18/2023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384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ithub.com/qwert2603/flutter_driver_helper/blob/master/lib/src/base_screen.dart#L31" TargetMode="Externa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учесеченными противолежащими углами 3">
            <a:extLst>
              <a:ext uri="{FF2B5EF4-FFF2-40B4-BE49-F238E27FC236}">
                <a16:creationId xmlns:a16="http://schemas.microsoft.com/office/drawing/2014/main" id="{BA007644-56DC-003F-1D2F-707D9EC5E93C}"/>
              </a:ext>
            </a:extLst>
          </p:cNvPr>
          <p:cNvSpPr/>
          <p:nvPr/>
        </p:nvSpPr>
        <p:spPr>
          <a:xfrm>
            <a:off x="0" y="2135076"/>
            <a:ext cx="12192000" cy="2587848"/>
          </a:xfrm>
          <a:prstGeom prst="snip2Diag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AF85A40C-23B9-6FD1-A70E-5571860EC5D4}"/>
              </a:ext>
            </a:extLst>
          </p:cNvPr>
          <p:cNvSpPr>
            <a:spLocks noGrp="1"/>
          </p:cNvSpPr>
          <p:nvPr>
            <p:ph type="ctrTitle"/>
          </p:nvPr>
        </p:nvSpPr>
        <p:spPr>
          <a:xfrm>
            <a:off x="706243" y="2954465"/>
            <a:ext cx="9144000" cy="960815"/>
          </a:xfrm>
        </p:spPr>
        <p:txBody>
          <a:bodyPr/>
          <a:lstStyle/>
          <a:p>
            <a:r>
              <a:rPr lang="en-US" dirty="0">
                <a:solidFill>
                  <a:schemeClr val="bg1"/>
                </a:solidFill>
                <a:latin typeface="Helvetica" pitchFamily="2" charset="0"/>
              </a:rPr>
              <a:t>Testing Flutter App</a:t>
            </a:r>
            <a:endParaRPr lang="ru-BY" dirty="0">
              <a:solidFill>
                <a:schemeClr val="bg1"/>
              </a:solidFill>
              <a:latin typeface="Helvetica" pitchFamily="2" charset="0"/>
            </a:endParaRPr>
          </a:p>
        </p:txBody>
      </p:sp>
      <p:sp>
        <p:nvSpPr>
          <p:cNvPr id="5" name="Куб 4">
            <a:extLst>
              <a:ext uri="{FF2B5EF4-FFF2-40B4-BE49-F238E27FC236}">
                <a16:creationId xmlns:a16="http://schemas.microsoft.com/office/drawing/2014/main" id="{68773490-F045-922D-4207-B905C234030C}"/>
              </a:ext>
            </a:extLst>
          </p:cNvPr>
          <p:cNvSpPr/>
          <p:nvPr/>
        </p:nvSpPr>
        <p:spPr>
          <a:xfrm>
            <a:off x="7660887" y="501805"/>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6" name="Куб 5">
            <a:extLst>
              <a:ext uri="{FF2B5EF4-FFF2-40B4-BE49-F238E27FC236}">
                <a16:creationId xmlns:a16="http://schemas.microsoft.com/office/drawing/2014/main" id="{13E4E205-CDE1-A7D6-5D96-C601432D757A}"/>
              </a:ext>
            </a:extLst>
          </p:cNvPr>
          <p:cNvSpPr/>
          <p:nvPr/>
        </p:nvSpPr>
        <p:spPr>
          <a:xfrm>
            <a:off x="8558561" y="801112"/>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7" name="Куб 6">
            <a:extLst>
              <a:ext uri="{FF2B5EF4-FFF2-40B4-BE49-F238E27FC236}">
                <a16:creationId xmlns:a16="http://schemas.microsoft.com/office/drawing/2014/main" id="{3034E658-6C59-ECBE-1204-66058E1F6D1C}"/>
              </a:ext>
            </a:extLst>
          </p:cNvPr>
          <p:cNvSpPr/>
          <p:nvPr/>
        </p:nvSpPr>
        <p:spPr>
          <a:xfrm>
            <a:off x="9634652" y="1357523"/>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Tree>
    <p:extLst>
      <p:ext uri="{BB962C8B-B14F-4D97-AF65-F5344CB8AC3E}">
        <p14:creationId xmlns:p14="http://schemas.microsoft.com/office/powerpoint/2010/main" val="356983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err="1">
                <a:solidFill>
                  <a:schemeClr val="bg1"/>
                </a:solidFill>
                <a:latin typeface="Helvetica" pitchFamily="2" charset="0"/>
              </a:rPr>
              <a:t>В</a:t>
            </a:r>
            <a:r>
              <a:rPr lang="ru-RU" dirty="0" err="1">
                <a:solidFill>
                  <a:schemeClr val="bg1"/>
                </a:solidFill>
                <a:latin typeface="Helvetica" pitchFamily="2" charset="0"/>
              </a:rPr>
              <a:t>озможности</a:t>
            </a:r>
            <a:r>
              <a:rPr lang="ru-RU" dirty="0">
                <a:solidFill>
                  <a:schemeClr val="bg1"/>
                </a:solidFill>
                <a:latin typeface="Helvetica" pitchFamily="2" charset="0"/>
              </a:rPr>
              <a:t> (методы) </a:t>
            </a:r>
            <a:r>
              <a:rPr lang="en-US" dirty="0" err="1">
                <a:solidFill>
                  <a:schemeClr val="bg1"/>
                </a:solidFill>
                <a:latin typeface="Helvetica" pitchFamily="2" charset="0"/>
              </a:rPr>
              <a:t>WidgetTester</a:t>
            </a:r>
            <a:endParaRPr lang="ru-BY" dirty="0">
              <a:solidFill>
                <a:schemeClr val="bg1"/>
              </a:solidFill>
              <a:latin typeface="Helvetica" pitchFamily="2" charset="0"/>
            </a:endParaRPr>
          </a:p>
        </p:txBody>
      </p:sp>
      <p:sp>
        <p:nvSpPr>
          <p:cNvPr id="7" name="TextBox 6">
            <a:extLst>
              <a:ext uri="{FF2B5EF4-FFF2-40B4-BE49-F238E27FC236}">
                <a16:creationId xmlns:a16="http://schemas.microsoft.com/office/drawing/2014/main" id="{126CA47E-0B7B-6DB7-2017-F22BF875057D}"/>
              </a:ext>
            </a:extLst>
          </p:cNvPr>
          <p:cNvSpPr txBox="1"/>
          <p:nvPr/>
        </p:nvSpPr>
        <p:spPr>
          <a:xfrm>
            <a:off x="1214553" y="2195658"/>
            <a:ext cx="9762891" cy="3046988"/>
          </a:xfrm>
          <a:prstGeom prst="rect">
            <a:avLst/>
          </a:prstGeom>
          <a:noFill/>
        </p:spPr>
        <p:txBody>
          <a:bodyPr wrap="square">
            <a:spAutoFit/>
          </a:bodyPr>
          <a:lstStyle/>
          <a:p>
            <a:pPr marL="742950" indent="-285750">
              <a:buFont typeface="Wingdings" pitchFamily="2" charset="2"/>
              <a:buChar char="q"/>
            </a:pPr>
            <a:r>
              <a:rPr lang="en-US" sz="2400" kern="100" dirty="0" err="1">
                <a:effectLst/>
                <a:latin typeface="Helvetica" pitchFamily="2" charset="0"/>
                <a:ea typeface="Calibri" panose="020F0502020204030204" pitchFamily="34" charset="0"/>
                <a:cs typeface="Times New Roman" panose="02020603050405020304" pitchFamily="18" charset="0"/>
              </a:rPr>
              <a:t>pumpWidget</a:t>
            </a:r>
            <a:r>
              <a:rPr lang="ru-RU" sz="2400" kern="100" dirty="0">
                <a:effectLst/>
                <a:latin typeface="Helvetica" pitchFamily="2" charset="0"/>
                <a:ea typeface="Calibri" panose="020F0502020204030204" pitchFamily="34" charset="0"/>
                <a:cs typeface="Times New Roman" panose="02020603050405020304" pitchFamily="18" charset="0"/>
              </a:rPr>
              <a:t> — создание тестируемого виджета;</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pump</a:t>
            </a:r>
            <a:r>
              <a:rPr lang="ru-RU" sz="2400" kern="100" dirty="0">
                <a:effectLst/>
                <a:latin typeface="Helvetica" pitchFamily="2" charset="0"/>
                <a:ea typeface="Calibri" panose="020F0502020204030204" pitchFamily="34" charset="0"/>
                <a:cs typeface="Times New Roman" panose="02020603050405020304" pitchFamily="18" charset="0"/>
              </a:rPr>
              <a:t> — запускает обработку смены состояния виджета и ожидает ее</a:t>
            </a:r>
            <a:r>
              <a:rPr lang="en-US" sz="2000" kern="100" dirty="0">
                <a:latin typeface="Helvetica" pitchFamily="2" charset="0"/>
                <a:ea typeface="Calibri" panose="020F0502020204030204" pitchFamily="34" charset="0"/>
                <a:cs typeface="Times New Roman" panose="02020603050405020304" pitchFamily="18" charset="0"/>
              </a:rPr>
              <a:t> </a:t>
            </a:r>
            <a:r>
              <a:rPr lang="ru-RU" sz="2400" kern="100" dirty="0">
                <a:effectLst/>
                <a:latin typeface="Helvetica" pitchFamily="2" charset="0"/>
                <a:ea typeface="Calibri" panose="020F0502020204030204" pitchFamily="34" charset="0"/>
                <a:cs typeface="Times New Roman" panose="02020603050405020304" pitchFamily="18" charset="0"/>
              </a:rPr>
              <a:t>завершения в течении заданного таймаута</a:t>
            </a:r>
            <a:r>
              <a:rPr lang="en-US" sz="2400" kern="100" dirty="0">
                <a:latin typeface="Helvetica" pitchFamily="2" charset="0"/>
                <a:ea typeface="Calibri" panose="020F0502020204030204" pitchFamily="34" charset="0"/>
                <a:cs typeface="Times New Roman" panose="02020603050405020304" pitchFamily="18" charset="0"/>
              </a:rPr>
              <a:t>;</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tap</a:t>
            </a:r>
            <a:r>
              <a:rPr lang="ru-RU" sz="2400" kern="100" dirty="0">
                <a:effectLst/>
                <a:latin typeface="Helvetica" pitchFamily="2" charset="0"/>
                <a:ea typeface="Calibri" panose="020F0502020204030204" pitchFamily="34" charset="0"/>
                <a:cs typeface="Times New Roman" panose="02020603050405020304" pitchFamily="18" charset="0"/>
              </a:rPr>
              <a:t> — отправить виджету нажатие; </a:t>
            </a:r>
          </a:p>
          <a:p>
            <a:pPr marL="742950" indent="-285750">
              <a:buFont typeface="Wingdings" pitchFamily="2" charset="2"/>
              <a:buChar char="q"/>
            </a:pPr>
            <a:r>
              <a:rPr lang="en-US" sz="2400" kern="100" dirty="0" err="1">
                <a:effectLst/>
                <a:latin typeface="Helvetica" pitchFamily="2" charset="0"/>
                <a:ea typeface="Calibri" panose="020F0502020204030204" pitchFamily="34" charset="0"/>
                <a:cs typeface="Times New Roman" panose="02020603050405020304" pitchFamily="18" charset="0"/>
              </a:rPr>
              <a:t>longPress</a:t>
            </a:r>
            <a:r>
              <a:rPr lang="ru-RU" sz="2400" kern="100" dirty="0">
                <a:effectLst/>
                <a:latin typeface="Helvetica" pitchFamily="2" charset="0"/>
                <a:ea typeface="Calibri" panose="020F0502020204030204" pitchFamily="34" charset="0"/>
                <a:cs typeface="Times New Roman" panose="02020603050405020304" pitchFamily="18" charset="0"/>
              </a:rPr>
              <a:t> — длинное нажатие;</a:t>
            </a: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fling</a:t>
            </a:r>
            <a:r>
              <a:rPr lang="ru-RU" sz="2400" kern="100" dirty="0">
                <a:effectLst/>
                <a:latin typeface="Helvetica" pitchFamily="2" charset="0"/>
                <a:ea typeface="Calibri" panose="020F0502020204030204" pitchFamily="34" charset="0"/>
                <a:cs typeface="Times New Roman" panose="02020603050405020304" pitchFamily="18" charset="0"/>
              </a:rPr>
              <a:t> — смахивание/</a:t>
            </a:r>
            <a:r>
              <a:rPr lang="ru-RU" sz="2400" kern="100" dirty="0" err="1">
                <a:effectLst/>
                <a:latin typeface="Helvetica" pitchFamily="2" charset="0"/>
                <a:ea typeface="Calibri" panose="020F0502020204030204" pitchFamily="34" charset="0"/>
                <a:cs typeface="Times New Roman" panose="02020603050405020304" pitchFamily="18" charset="0"/>
              </a:rPr>
              <a:t>свайп</a:t>
            </a:r>
            <a:r>
              <a:rPr lang="ru-RU" sz="2400" kern="100" dirty="0">
                <a:effectLst/>
                <a:latin typeface="Helvetica" pitchFamily="2" charset="0"/>
                <a:ea typeface="Calibri" panose="020F0502020204030204" pitchFamily="34" charset="0"/>
                <a:cs typeface="Times New Roman" panose="02020603050405020304" pitchFamily="18" charset="0"/>
              </a:rPr>
              <a:t>;</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drag</a:t>
            </a:r>
            <a:r>
              <a:rPr lang="ru-RU" sz="2400" kern="100" dirty="0">
                <a:effectLst/>
                <a:latin typeface="Helvetica" pitchFamily="2" charset="0"/>
                <a:ea typeface="Calibri" panose="020F0502020204030204" pitchFamily="34" charset="0"/>
                <a:cs typeface="Times New Roman" panose="02020603050405020304" pitchFamily="18" charset="0"/>
              </a:rPr>
              <a:t> — перенос/перетаскивание;</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err="1">
                <a:effectLst/>
                <a:latin typeface="Helvetica" pitchFamily="2" charset="0"/>
                <a:ea typeface="Calibri" panose="020F0502020204030204" pitchFamily="34" charset="0"/>
                <a:cs typeface="Times New Roman" panose="02020603050405020304" pitchFamily="18" charset="0"/>
              </a:rPr>
              <a:t>enterText</a:t>
            </a:r>
            <a:r>
              <a:rPr lang="ru-RU" sz="2400" kern="100" dirty="0">
                <a:effectLst/>
                <a:latin typeface="Helvetica" pitchFamily="2" charset="0"/>
                <a:ea typeface="Calibri" panose="020F0502020204030204" pitchFamily="34" charset="0"/>
                <a:cs typeface="Times New Roman" panose="02020603050405020304" pitchFamily="18" charset="0"/>
              </a:rPr>
              <a:t> — ввод текста.</a:t>
            </a:r>
            <a:endParaRPr lang="ru-BY" sz="2000" kern="100" dirty="0">
              <a:effectLst/>
              <a:latin typeface="Helvetica"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906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Глобальный объект </a:t>
            </a:r>
            <a:r>
              <a:rPr lang="en-US" dirty="0">
                <a:solidFill>
                  <a:schemeClr val="bg1"/>
                </a:solidFill>
                <a:latin typeface="Helvetica" pitchFamily="2" charset="0"/>
              </a:rPr>
              <a:t>find</a:t>
            </a:r>
            <a:endParaRPr lang="ru-BY" dirty="0">
              <a:solidFill>
                <a:schemeClr val="bg1"/>
              </a:solidFill>
              <a:latin typeface="Helvetica" pitchFamily="2" charset="0"/>
            </a:endParaRPr>
          </a:p>
        </p:txBody>
      </p:sp>
      <p:sp>
        <p:nvSpPr>
          <p:cNvPr id="4" name="TextBox 3">
            <a:extLst>
              <a:ext uri="{FF2B5EF4-FFF2-40B4-BE49-F238E27FC236}">
                <a16:creationId xmlns:a16="http://schemas.microsoft.com/office/drawing/2014/main" id="{7FDCF00F-1110-726F-84F1-04BCD516357B}"/>
              </a:ext>
            </a:extLst>
          </p:cNvPr>
          <p:cNvSpPr txBox="1"/>
          <p:nvPr/>
        </p:nvSpPr>
        <p:spPr>
          <a:xfrm>
            <a:off x="1289822" y="3562815"/>
            <a:ext cx="9612351" cy="1938992"/>
          </a:xfrm>
          <a:prstGeom prst="rect">
            <a:avLst/>
          </a:prstGeom>
          <a:noFill/>
        </p:spPr>
        <p:txBody>
          <a:bodyPr wrap="square">
            <a:spAutoFit/>
          </a:bodyPr>
          <a:lstStyle/>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find.text, find.widgetWithText</a:t>
            </a:r>
            <a:r>
              <a:rPr lang="en-US" sz="2400" kern="100" dirty="0">
                <a:latin typeface="Helvetica" pitchFamily="2" charset="0"/>
                <a:ea typeface="Calibri" panose="020F0502020204030204" pitchFamily="34" charset="0"/>
                <a:cs typeface="Times New Roman" panose="02020603050405020304" pitchFamily="18" charset="0"/>
              </a:rPr>
              <a:t> </a:t>
            </a:r>
            <a:r>
              <a:rPr lang="ru-BY" sz="2400" kern="100" dirty="0">
                <a:effectLst/>
                <a:latin typeface="Helvetica" pitchFamily="2" charset="0"/>
                <a:ea typeface="Calibri" panose="020F0502020204030204" pitchFamily="34" charset="0"/>
                <a:cs typeface="Times New Roman" panose="02020603050405020304" pitchFamily="18" charset="0"/>
              </a:rPr>
              <a:t>—</a:t>
            </a:r>
            <a:r>
              <a:rPr lang="en-US" sz="2400" kern="100" dirty="0">
                <a:effectLst/>
                <a:latin typeface="Helvetica" pitchFamily="2" charset="0"/>
                <a:ea typeface="Calibri" panose="020F0502020204030204" pitchFamily="34" charset="0"/>
                <a:cs typeface="Times New Roman" panose="02020603050405020304" pitchFamily="18" charset="0"/>
              </a:rPr>
              <a:t> </a:t>
            </a:r>
            <a:r>
              <a:rPr lang="ru-RU" sz="2400" kern="100" dirty="0">
                <a:effectLst/>
                <a:latin typeface="Helvetica" pitchFamily="2" charset="0"/>
                <a:ea typeface="Calibri" panose="020F0502020204030204" pitchFamily="34" charset="0"/>
                <a:cs typeface="Times New Roman" panose="02020603050405020304" pitchFamily="18" charset="0"/>
              </a:rPr>
              <a:t>поиск по тексту</a:t>
            </a:r>
            <a:r>
              <a:rPr lang="en-US" sz="2400" kern="100" dirty="0">
                <a:effectLst/>
                <a:latin typeface="Helvetica" pitchFamily="2" charset="0"/>
                <a:ea typeface="Calibri" panose="020F0502020204030204" pitchFamily="34" charset="0"/>
                <a:cs typeface="Times New Roman" panose="02020603050405020304" pitchFamily="18" charset="0"/>
              </a:rPr>
              <a:t>;</a:t>
            </a: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find.byKey</a:t>
            </a:r>
            <a:r>
              <a:rPr lang="en-US" sz="2400" kern="100" dirty="0">
                <a:effectLst/>
                <a:latin typeface="Helvetica" pitchFamily="2" charset="0"/>
                <a:ea typeface="Calibri" panose="020F0502020204030204" pitchFamily="34" charset="0"/>
                <a:cs typeface="Times New Roman" panose="02020603050405020304" pitchFamily="18" charset="0"/>
              </a:rPr>
              <a:t> </a:t>
            </a:r>
            <a:r>
              <a:rPr lang="ru-BY" sz="2400" kern="100" dirty="0">
                <a:effectLst/>
                <a:latin typeface="Helvetica" pitchFamily="2" charset="0"/>
                <a:ea typeface="Calibri" panose="020F0502020204030204" pitchFamily="34" charset="0"/>
                <a:cs typeface="Times New Roman" panose="02020603050405020304" pitchFamily="18" charset="0"/>
              </a:rPr>
              <a:t>—</a:t>
            </a:r>
            <a:r>
              <a:rPr lang="en-US" sz="2400" kern="100" dirty="0">
                <a:effectLst/>
                <a:latin typeface="Helvetica" pitchFamily="2" charset="0"/>
                <a:ea typeface="Calibri" panose="020F0502020204030204" pitchFamily="34" charset="0"/>
                <a:cs typeface="Times New Roman" panose="02020603050405020304" pitchFamily="18" charset="0"/>
              </a:rPr>
              <a:t> </a:t>
            </a:r>
            <a:r>
              <a:rPr lang="ru-RU" sz="2400" kern="100" dirty="0">
                <a:effectLst/>
                <a:latin typeface="Helvetica" pitchFamily="2" charset="0"/>
                <a:ea typeface="Calibri" panose="020F0502020204030204" pitchFamily="34" charset="0"/>
                <a:cs typeface="Times New Roman" panose="02020603050405020304" pitchFamily="18" charset="0"/>
              </a:rPr>
              <a:t>поиск по ключу</a:t>
            </a:r>
            <a:r>
              <a:rPr lang="en-US" sz="2400" kern="100" dirty="0">
                <a:effectLst/>
                <a:latin typeface="Helvetica" pitchFamily="2" charset="0"/>
                <a:ea typeface="Calibri" panose="020F0502020204030204" pitchFamily="34" charset="0"/>
                <a:cs typeface="Times New Roman" panose="02020603050405020304" pitchFamily="18" charset="0"/>
              </a:rPr>
              <a:t>;</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find.byIcon и find.widgetWithIcon</a:t>
            </a:r>
            <a:r>
              <a:rPr lang="en-US" sz="2400" kern="100" dirty="0">
                <a:latin typeface="Helvetica" pitchFamily="2" charset="0"/>
                <a:ea typeface="Calibri" panose="020F0502020204030204" pitchFamily="34" charset="0"/>
                <a:cs typeface="Times New Roman" panose="02020603050405020304" pitchFamily="18" charset="0"/>
              </a:rPr>
              <a:t> </a:t>
            </a:r>
            <a:r>
              <a:rPr lang="ru-BY" sz="2400" kern="100" dirty="0">
                <a:effectLst/>
                <a:latin typeface="Helvetica" pitchFamily="2" charset="0"/>
                <a:ea typeface="Calibri" panose="020F0502020204030204" pitchFamily="34" charset="0"/>
                <a:cs typeface="Times New Roman" panose="02020603050405020304" pitchFamily="18" charset="0"/>
              </a:rPr>
              <a:t>—</a:t>
            </a:r>
            <a:r>
              <a:rPr lang="ru-RU" sz="2400" kern="100" dirty="0">
                <a:effectLst/>
                <a:latin typeface="Helvetica" pitchFamily="2" charset="0"/>
                <a:ea typeface="Calibri" panose="020F0502020204030204" pitchFamily="34" charset="0"/>
                <a:cs typeface="Times New Roman" panose="02020603050405020304" pitchFamily="18" charset="0"/>
              </a:rPr>
              <a:t> поиск по иконке</a:t>
            </a:r>
            <a:r>
              <a:rPr lang="ru-BY" sz="2400" kern="100" dirty="0">
                <a:effectLst/>
                <a:latin typeface="Helvetica" pitchFamily="2" charset="0"/>
                <a:ea typeface="Calibri" panose="020F0502020204030204" pitchFamily="34" charset="0"/>
                <a:cs typeface="Times New Roman" panose="02020603050405020304" pitchFamily="18" charset="0"/>
              </a:rPr>
              <a:t>;</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find.byType— поиск по типу;</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find.descendant и find.ancestor — по положению в дереве;</a:t>
            </a:r>
            <a:endParaRPr lang="ru-BY" sz="2000" kern="100" dirty="0">
              <a:effectLst/>
              <a:latin typeface="Helvetica" pitchFamily="2"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086062A-9027-2E61-0CED-B1FDB723AA3D}"/>
              </a:ext>
            </a:extLst>
          </p:cNvPr>
          <p:cNvSpPr txBox="1"/>
          <p:nvPr/>
        </p:nvSpPr>
        <p:spPr>
          <a:xfrm>
            <a:off x="1755385" y="1953387"/>
            <a:ext cx="8681224" cy="1200329"/>
          </a:xfrm>
          <a:prstGeom prst="rect">
            <a:avLst/>
          </a:prstGeom>
          <a:noFill/>
        </p:spPr>
        <p:txBody>
          <a:bodyPr wrap="square">
            <a:spAutoFit/>
          </a:bodyPr>
          <a:lstStyle/>
          <a:p>
            <a:r>
              <a:rPr lang="ru-RU" sz="2400" dirty="0">
                <a:latin typeface="Helvetica" pitchFamily="2" charset="0"/>
              </a:rPr>
              <a:t>Глобальный объект </a:t>
            </a:r>
            <a:r>
              <a:rPr lang="en" sz="2400" dirty="0">
                <a:latin typeface="Helvetica" pitchFamily="2" charset="0"/>
              </a:rPr>
              <a:t>find </a:t>
            </a:r>
            <a:r>
              <a:rPr lang="ru-RU" sz="2400" dirty="0">
                <a:latin typeface="Helvetica" pitchFamily="2" charset="0"/>
              </a:rPr>
              <a:t>в </a:t>
            </a:r>
            <a:r>
              <a:rPr lang="en" sz="2400" dirty="0">
                <a:latin typeface="Helvetica" pitchFamily="2" charset="0"/>
              </a:rPr>
              <a:t>Flutter </a:t>
            </a:r>
            <a:r>
              <a:rPr lang="ru-RU" sz="2400" dirty="0">
                <a:latin typeface="Helvetica" pitchFamily="2" charset="0"/>
              </a:rPr>
              <a:t>используется для поиска виджетов на экране внутри тестового виджета </a:t>
            </a:r>
            <a:r>
              <a:rPr lang="en" sz="2400" dirty="0">
                <a:latin typeface="Helvetica" pitchFamily="2" charset="0"/>
              </a:rPr>
              <a:t>WidgetTester.</a:t>
            </a:r>
            <a:endParaRPr lang="ru-BY" sz="2400" dirty="0">
              <a:latin typeface="Helvetica" pitchFamily="2" charset="0"/>
            </a:endParaRPr>
          </a:p>
        </p:txBody>
      </p:sp>
    </p:spTree>
    <p:extLst>
      <p:ext uri="{BB962C8B-B14F-4D97-AF65-F5344CB8AC3E}">
        <p14:creationId xmlns:p14="http://schemas.microsoft.com/office/powerpoint/2010/main" val="418437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Метод </a:t>
            </a:r>
            <a:r>
              <a:rPr lang="en-US" dirty="0">
                <a:solidFill>
                  <a:schemeClr val="bg1"/>
                </a:solidFill>
                <a:latin typeface="Helvetica" pitchFamily="2" charset="0"/>
              </a:rPr>
              <a:t>expect</a:t>
            </a:r>
            <a:endParaRPr lang="ru-BY" dirty="0">
              <a:solidFill>
                <a:schemeClr val="bg1"/>
              </a:solidFill>
              <a:latin typeface="Helvetica" pitchFamily="2" charset="0"/>
            </a:endParaRPr>
          </a:p>
        </p:txBody>
      </p:sp>
      <p:sp>
        <p:nvSpPr>
          <p:cNvPr id="6" name="TextBox 5">
            <a:extLst>
              <a:ext uri="{FF2B5EF4-FFF2-40B4-BE49-F238E27FC236}">
                <a16:creationId xmlns:a16="http://schemas.microsoft.com/office/drawing/2014/main" id="{BC63F5AB-DA5D-66AB-CF20-DA138B778306}"/>
              </a:ext>
            </a:extLst>
          </p:cNvPr>
          <p:cNvSpPr txBox="1"/>
          <p:nvPr/>
        </p:nvSpPr>
        <p:spPr>
          <a:xfrm>
            <a:off x="2106650" y="1682820"/>
            <a:ext cx="7978697" cy="830997"/>
          </a:xfrm>
          <a:prstGeom prst="rect">
            <a:avLst/>
          </a:prstGeom>
          <a:noFill/>
        </p:spPr>
        <p:txBody>
          <a:bodyPr wrap="square">
            <a:spAutoFit/>
          </a:bodyPr>
          <a:lstStyle/>
          <a:p>
            <a:r>
              <a:rPr lang="ru-RU" sz="2400" dirty="0">
                <a:latin typeface="Helvetica" pitchFamily="2" charset="0"/>
              </a:rPr>
              <a:t>В </a:t>
            </a:r>
            <a:r>
              <a:rPr lang="en" sz="2400" dirty="0">
                <a:latin typeface="Helvetica" pitchFamily="2" charset="0"/>
              </a:rPr>
              <a:t>Flutter </a:t>
            </a:r>
            <a:r>
              <a:rPr lang="ru-RU" sz="2400" dirty="0">
                <a:latin typeface="Helvetica" pitchFamily="2" charset="0"/>
              </a:rPr>
              <a:t>метод </a:t>
            </a:r>
            <a:r>
              <a:rPr lang="en" sz="2400" dirty="0">
                <a:latin typeface="Helvetica" pitchFamily="2" charset="0"/>
              </a:rPr>
              <a:t>expect </a:t>
            </a:r>
            <a:r>
              <a:rPr lang="ru-RU" sz="2400" dirty="0">
                <a:latin typeface="Helvetica" pitchFamily="2" charset="0"/>
              </a:rPr>
              <a:t>используется в юнит-тестах для проверки выполнения определенного условия.</a:t>
            </a:r>
            <a:endParaRPr lang="ru-BY" sz="2400" dirty="0">
              <a:latin typeface="Helvetica" pitchFamily="2" charset="0"/>
            </a:endParaRPr>
          </a:p>
        </p:txBody>
      </p:sp>
      <p:sp>
        <p:nvSpPr>
          <p:cNvPr id="8" name="TextBox 7">
            <a:extLst>
              <a:ext uri="{FF2B5EF4-FFF2-40B4-BE49-F238E27FC236}">
                <a16:creationId xmlns:a16="http://schemas.microsoft.com/office/drawing/2014/main" id="{1DF587BC-5626-1097-1C89-44BE81FFDADA}"/>
              </a:ext>
            </a:extLst>
          </p:cNvPr>
          <p:cNvSpPr txBox="1"/>
          <p:nvPr/>
        </p:nvSpPr>
        <p:spPr>
          <a:xfrm>
            <a:off x="3376026" y="2913956"/>
            <a:ext cx="5439939" cy="523220"/>
          </a:xfrm>
          <a:prstGeom prst="rect">
            <a:avLst/>
          </a:prstGeom>
          <a:noFill/>
        </p:spPr>
        <p:txBody>
          <a:bodyPr wrap="square">
            <a:spAutoFit/>
          </a:bodyPr>
          <a:lstStyle/>
          <a:p>
            <a:r>
              <a:rPr lang="ru-BY" sz="2800" dirty="0">
                <a:latin typeface="Helvetica" pitchFamily="2" charset="0"/>
              </a:rPr>
              <a:t>expect(actual, matcher, {reason})</a:t>
            </a:r>
          </a:p>
        </p:txBody>
      </p:sp>
      <p:sp>
        <p:nvSpPr>
          <p:cNvPr id="10" name="TextBox 9">
            <a:extLst>
              <a:ext uri="{FF2B5EF4-FFF2-40B4-BE49-F238E27FC236}">
                <a16:creationId xmlns:a16="http://schemas.microsoft.com/office/drawing/2014/main" id="{6446E002-E72E-21D7-F53D-B6C898781934}"/>
              </a:ext>
            </a:extLst>
          </p:cNvPr>
          <p:cNvSpPr txBox="1"/>
          <p:nvPr/>
        </p:nvSpPr>
        <p:spPr>
          <a:xfrm>
            <a:off x="1061221" y="3837315"/>
            <a:ext cx="10069551" cy="1938992"/>
          </a:xfrm>
          <a:prstGeom prst="rect">
            <a:avLst/>
          </a:prstGeom>
          <a:noFill/>
        </p:spPr>
        <p:txBody>
          <a:bodyPr wrap="square">
            <a:spAutoFit/>
          </a:bodyPr>
          <a:lstStyle/>
          <a:p>
            <a:pPr marL="342900" indent="-342900">
              <a:buFont typeface="Wingdings" pitchFamily="2" charset="2"/>
              <a:buChar char="q"/>
            </a:pPr>
            <a:r>
              <a:rPr lang="en" sz="2000" dirty="0">
                <a:latin typeface="Helvetica" pitchFamily="2" charset="0"/>
              </a:rPr>
              <a:t>actual </a:t>
            </a:r>
            <a:r>
              <a:rPr lang="ru-BY" sz="2000" kern="100" dirty="0">
                <a:effectLst/>
                <a:latin typeface="Helvetica" pitchFamily="2" charset="0"/>
                <a:ea typeface="Calibri" panose="020F0502020204030204" pitchFamily="34" charset="0"/>
                <a:cs typeface="Times New Roman" panose="02020603050405020304" pitchFamily="18" charset="0"/>
              </a:rPr>
              <a:t>—</a:t>
            </a:r>
            <a:r>
              <a:rPr lang="en" sz="2000" dirty="0">
                <a:latin typeface="Helvetica" pitchFamily="2" charset="0"/>
              </a:rPr>
              <a:t> </a:t>
            </a:r>
            <a:r>
              <a:rPr lang="ru-RU" sz="2000" dirty="0">
                <a:latin typeface="Helvetica" pitchFamily="2" charset="0"/>
              </a:rPr>
              <a:t>Значение или выражение, которое тестируется.</a:t>
            </a:r>
          </a:p>
          <a:p>
            <a:pPr marL="342900" indent="-342900">
              <a:buFont typeface="Wingdings" pitchFamily="2" charset="2"/>
              <a:buChar char="q"/>
            </a:pPr>
            <a:r>
              <a:rPr lang="en" sz="2000" dirty="0">
                <a:latin typeface="Helvetica" pitchFamily="2" charset="0"/>
              </a:rPr>
              <a:t>matcher </a:t>
            </a:r>
            <a:r>
              <a:rPr lang="ru-BY" sz="2000" kern="100" dirty="0">
                <a:effectLst/>
                <a:latin typeface="Helvetica" pitchFamily="2" charset="0"/>
                <a:ea typeface="Calibri" panose="020F0502020204030204" pitchFamily="34" charset="0"/>
                <a:cs typeface="Times New Roman" panose="02020603050405020304" pitchFamily="18" charset="0"/>
              </a:rPr>
              <a:t>—</a:t>
            </a:r>
            <a:r>
              <a:rPr lang="en" sz="2000" dirty="0">
                <a:latin typeface="Helvetica" pitchFamily="2" charset="0"/>
              </a:rPr>
              <a:t> </a:t>
            </a:r>
            <a:r>
              <a:rPr lang="ru-RU" sz="2000" dirty="0">
                <a:latin typeface="Helvetica" pitchFamily="2" charset="0"/>
              </a:rPr>
              <a:t>Объект-</a:t>
            </a:r>
            <a:r>
              <a:rPr lang="ru-RU" sz="2000" dirty="0" err="1">
                <a:latin typeface="Helvetica" pitchFamily="2" charset="0"/>
              </a:rPr>
              <a:t>сравнитель</a:t>
            </a:r>
            <a:r>
              <a:rPr lang="ru-RU" sz="2000" dirty="0">
                <a:latin typeface="Helvetica" pitchFamily="2" charset="0"/>
              </a:rPr>
              <a:t>, который определяет ожидаемое поведение теста. </a:t>
            </a:r>
            <a:r>
              <a:rPr lang="ru-RU" sz="2000" dirty="0" err="1">
                <a:latin typeface="Helvetica" pitchFamily="2" charset="0"/>
              </a:rPr>
              <a:t>Сравнители</a:t>
            </a:r>
            <a:r>
              <a:rPr lang="ru-RU" sz="2000" dirty="0">
                <a:latin typeface="Helvetica" pitchFamily="2" charset="0"/>
              </a:rPr>
              <a:t> обычно создаются с помощью функций из библиотеки </a:t>
            </a:r>
            <a:r>
              <a:rPr lang="en" sz="2000" dirty="0">
                <a:latin typeface="Helvetica" pitchFamily="2" charset="0"/>
              </a:rPr>
              <a:t>matcher, </a:t>
            </a:r>
            <a:r>
              <a:rPr lang="ru-RU" sz="2000" dirty="0">
                <a:latin typeface="Helvetica" pitchFamily="2" charset="0"/>
              </a:rPr>
              <a:t>таких как </a:t>
            </a:r>
            <a:r>
              <a:rPr lang="en" sz="2000" dirty="0">
                <a:latin typeface="Helvetica" pitchFamily="2" charset="0"/>
              </a:rPr>
              <a:t>equals </a:t>
            </a:r>
            <a:r>
              <a:rPr lang="ru-RU" sz="2000" dirty="0">
                <a:latin typeface="Helvetica" pitchFamily="2" charset="0"/>
              </a:rPr>
              <a:t>или </a:t>
            </a:r>
            <a:r>
              <a:rPr lang="en" sz="2000" dirty="0">
                <a:latin typeface="Helvetica" pitchFamily="2" charset="0"/>
              </a:rPr>
              <a:t>contains.</a:t>
            </a:r>
          </a:p>
          <a:p>
            <a:pPr marL="342900" indent="-342900">
              <a:buFont typeface="Wingdings" pitchFamily="2" charset="2"/>
              <a:buChar char="q"/>
            </a:pPr>
            <a:r>
              <a:rPr lang="en" sz="2000" dirty="0">
                <a:latin typeface="Helvetica" pitchFamily="2" charset="0"/>
              </a:rPr>
              <a:t>reason (</a:t>
            </a:r>
            <a:r>
              <a:rPr lang="ru-RU" sz="2000" dirty="0">
                <a:latin typeface="Helvetica" pitchFamily="2" charset="0"/>
              </a:rPr>
              <a:t>необязательно)</a:t>
            </a:r>
            <a:r>
              <a:rPr lang="en-US" sz="2000" dirty="0">
                <a:latin typeface="Helvetica" pitchFamily="2" charset="0"/>
              </a:rPr>
              <a:t> </a:t>
            </a:r>
            <a:r>
              <a:rPr lang="ru-BY" sz="2000" kern="100" dirty="0">
                <a:effectLst/>
                <a:latin typeface="Helvetica" pitchFamily="2" charset="0"/>
                <a:ea typeface="Calibri" panose="020F0502020204030204" pitchFamily="34" charset="0"/>
                <a:cs typeface="Times New Roman" panose="02020603050405020304" pitchFamily="18" charset="0"/>
              </a:rPr>
              <a:t>—</a:t>
            </a:r>
            <a:r>
              <a:rPr lang="ru-RU" sz="2000" dirty="0">
                <a:latin typeface="Helvetica" pitchFamily="2" charset="0"/>
              </a:rPr>
              <a:t> Дополнительное сообщение, которое будет включено в вывод теста, если проверка не пройдет.</a:t>
            </a:r>
          </a:p>
        </p:txBody>
      </p:sp>
    </p:spTree>
    <p:extLst>
      <p:ext uri="{BB962C8B-B14F-4D97-AF65-F5344CB8AC3E}">
        <p14:creationId xmlns:p14="http://schemas.microsoft.com/office/powerpoint/2010/main" val="317330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Примеры </a:t>
            </a:r>
            <a:r>
              <a:rPr lang="en-US" dirty="0" err="1">
                <a:solidFill>
                  <a:schemeClr val="bg1"/>
                </a:solidFill>
                <a:latin typeface="Helvetica" pitchFamily="2" charset="0"/>
              </a:rPr>
              <a:t>WidgetTester</a:t>
            </a:r>
            <a:r>
              <a:rPr lang="en-US" dirty="0">
                <a:solidFill>
                  <a:schemeClr val="bg1"/>
                </a:solidFill>
                <a:latin typeface="Helvetica" pitchFamily="2" charset="0"/>
              </a:rPr>
              <a:t> </a:t>
            </a:r>
            <a:r>
              <a:rPr lang="ru-RU" dirty="0">
                <a:solidFill>
                  <a:schemeClr val="bg1"/>
                </a:solidFill>
                <a:latin typeface="Helvetica" pitchFamily="2" charset="0"/>
              </a:rPr>
              <a:t>и </a:t>
            </a:r>
            <a:r>
              <a:rPr lang="en-US" dirty="0">
                <a:solidFill>
                  <a:schemeClr val="bg1"/>
                </a:solidFill>
                <a:latin typeface="Helvetica" pitchFamily="2" charset="0"/>
              </a:rPr>
              <a:t>find</a:t>
            </a:r>
            <a:endParaRPr lang="ru-BY" dirty="0">
              <a:solidFill>
                <a:schemeClr val="bg1"/>
              </a:solidFill>
              <a:latin typeface="Helvetica" pitchFamily="2" charset="0"/>
            </a:endParaRPr>
          </a:p>
        </p:txBody>
      </p:sp>
      <p:pic>
        <p:nvPicPr>
          <p:cNvPr id="9" name="Рисунок 8">
            <a:extLst>
              <a:ext uri="{FF2B5EF4-FFF2-40B4-BE49-F238E27FC236}">
                <a16:creationId xmlns:a16="http://schemas.microsoft.com/office/drawing/2014/main" id="{CAEB5B48-A18E-EDAF-ECE6-AB53C7ED486D}"/>
              </a:ext>
            </a:extLst>
          </p:cNvPr>
          <p:cNvPicPr>
            <a:picLocks noChangeAspect="1"/>
          </p:cNvPicPr>
          <p:nvPr/>
        </p:nvPicPr>
        <p:blipFill>
          <a:blip r:embed="rId2"/>
          <a:stretch>
            <a:fillRect/>
          </a:stretch>
        </p:blipFill>
        <p:spPr>
          <a:xfrm>
            <a:off x="1229286" y="1505414"/>
            <a:ext cx="9733425" cy="4906538"/>
          </a:xfrm>
          <a:prstGeom prst="rect">
            <a:avLst/>
          </a:prstGeom>
        </p:spPr>
      </p:pic>
    </p:spTree>
    <p:extLst>
      <p:ext uri="{BB962C8B-B14F-4D97-AF65-F5344CB8AC3E}">
        <p14:creationId xmlns:p14="http://schemas.microsoft.com/office/powerpoint/2010/main" val="108728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Дополнительные возможности</a:t>
            </a:r>
            <a:endParaRPr lang="ru-BY" dirty="0">
              <a:solidFill>
                <a:schemeClr val="bg1"/>
              </a:solidFill>
              <a:latin typeface="Helvetica" pitchFamily="2" charset="0"/>
            </a:endParaRPr>
          </a:p>
        </p:txBody>
      </p:sp>
      <p:pic>
        <p:nvPicPr>
          <p:cNvPr id="3" name="Рисунок 2">
            <a:extLst>
              <a:ext uri="{FF2B5EF4-FFF2-40B4-BE49-F238E27FC236}">
                <a16:creationId xmlns:a16="http://schemas.microsoft.com/office/drawing/2014/main" id="{4E44BBEB-D2BE-0F1B-DE74-1EB42983E2FC}"/>
              </a:ext>
            </a:extLst>
          </p:cNvPr>
          <p:cNvPicPr>
            <a:picLocks noChangeAspect="1"/>
          </p:cNvPicPr>
          <p:nvPr/>
        </p:nvPicPr>
        <p:blipFill>
          <a:blip r:embed="rId2"/>
          <a:stretch>
            <a:fillRect/>
          </a:stretch>
        </p:blipFill>
        <p:spPr>
          <a:xfrm>
            <a:off x="2260599" y="1180595"/>
            <a:ext cx="7670800" cy="5969000"/>
          </a:xfrm>
          <a:prstGeom prst="rect">
            <a:avLst/>
          </a:prstGeom>
        </p:spPr>
      </p:pic>
    </p:spTree>
    <p:extLst>
      <p:ext uri="{BB962C8B-B14F-4D97-AF65-F5344CB8AC3E}">
        <p14:creationId xmlns:p14="http://schemas.microsoft.com/office/powerpoint/2010/main" val="380528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228600" y="550550"/>
            <a:ext cx="3962400" cy="575689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302477" y="1959749"/>
            <a:ext cx="3666894" cy="4028456"/>
          </a:xfrm>
        </p:spPr>
        <p:txBody>
          <a:bodyPr>
            <a:normAutofit/>
          </a:bodyPr>
          <a:lstStyle/>
          <a:p>
            <a:r>
              <a:rPr lang="ru-RU" dirty="0">
                <a:solidFill>
                  <a:schemeClr val="bg1"/>
                </a:solidFill>
                <a:latin typeface="Helvetica" pitchFamily="2" charset="0"/>
              </a:rPr>
              <a:t>Создание тестов</a:t>
            </a:r>
            <a:br>
              <a:rPr lang="ru-RU" dirty="0">
                <a:solidFill>
                  <a:schemeClr val="bg1"/>
                </a:solidFill>
                <a:latin typeface="Helvetica" pitchFamily="2" charset="0"/>
              </a:rPr>
            </a:br>
            <a:r>
              <a:rPr lang="ru-RU" dirty="0">
                <a:solidFill>
                  <a:schemeClr val="bg1"/>
                </a:solidFill>
                <a:latin typeface="Helvetica" pitchFamily="2" charset="0"/>
              </a:rPr>
              <a:t>Пример 1</a:t>
            </a:r>
            <a:endParaRPr lang="ru-BY" dirty="0">
              <a:solidFill>
                <a:schemeClr val="bg1"/>
              </a:solidFill>
              <a:latin typeface="Helvetica" pitchFamily="2" charset="0"/>
            </a:endParaRPr>
          </a:p>
        </p:txBody>
      </p:sp>
      <p:pic>
        <p:nvPicPr>
          <p:cNvPr id="6" name="Рисунок 5">
            <a:extLst>
              <a:ext uri="{FF2B5EF4-FFF2-40B4-BE49-F238E27FC236}">
                <a16:creationId xmlns:a16="http://schemas.microsoft.com/office/drawing/2014/main" id="{44B2B360-0869-C844-CD00-E08ABFE29AA0}"/>
              </a:ext>
            </a:extLst>
          </p:cNvPr>
          <p:cNvPicPr>
            <a:picLocks noChangeAspect="1"/>
          </p:cNvPicPr>
          <p:nvPr/>
        </p:nvPicPr>
        <p:blipFill>
          <a:blip r:embed="rId2"/>
          <a:stretch>
            <a:fillRect/>
          </a:stretch>
        </p:blipFill>
        <p:spPr>
          <a:xfrm>
            <a:off x="4417743" y="-388106"/>
            <a:ext cx="7471780" cy="7634211"/>
          </a:xfrm>
          <a:prstGeom prst="rect">
            <a:avLst/>
          </a:prstGeom>
        </p:spPr>
      </p:pic>
    </p:spTree>
    <p:extLst>
      <p:ext uri="{BB962C8B-B14F-4D97-AF65-F5344CB8AC3E}">
        <p14:creationId xmlns:p14="http://schemas.microsoft.com/office/powerpoint/2010/main" val="291339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6BD44AB-9E6B-0301-2E62-C4C7AD1CD6A6}"/>
              </a:ext>
            </a:extLst>
          </p:cNvPr>
          <p:cNvPicPr>
            <a:picLocks noChangeAspect="1"/>
          </p:cNvPicPr>
          <p:nvPr/>
        </p:nvPicPr>
        <p:blipFill>
          <a:blip r:embed="rId2"/>
          <a:srcRect/>
          <a:stretch/>
        </p:blipFill>
        <p:spPr>
          <a:xfrm>
            <a:off x="1033346" y="-382053"/>
            <a:ext cx="10125307" cy="7622106"/>
          </a:xfrm>
          <a:prstGeom prst="rect">
            <a:avLst/>
          </a:prstGeom>
        </p:spPr>
      </p:pic>
    </p:spTree>
    <p:extLst>
      <p:ext uri="{BB962C8B-B14F-4D97-AF65-F5344CB8AC3E}">
        <p14:creationId xmlns:p14="http://schemas.microsoft.com/office/powerpoint/2010/main" val="260965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228600" y="550550"/>
            <a:ext cx="3962400" cy="575689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302477" y="1959749"/>
            <a:ext cx="3666894" cy="4028456"/>
          </a:xfrm>
        </p:spPr>
        <p:txBody>
          <a:bodyPr>
            <a:normAutofit/>
          </a:bodyPr>
          <a:lstStyle/>
          <a:p>
            <a:r>
              <a:rPr lang="ru-RU" dirty="0">
                <a:solidFill>
                  <a:schemeClr val="bg1"/>
                </a:solidFill>
                <a:latin typeface="Helvetica" pitchFamily="2" charset="0"/>
              </a:rPr>
              <a:t>Создание тестов</a:t>
            </a:r>
            <a:br>
              <a:rPr lang="ru-RU" dirty="0">
                <a:solidFill>
                  <a:schemeClr val="bg1"/>
                </a:solidFill>
                <a:latin typeface="Helvetica" pitchFamily="2" charset="0"/>
              </a:rPr>
            </a:br>
            <a:r>
              <a:rPr lang="ru-RU" dirty="0">
                <a:solidFill>
                  <a:schemeClr val="bg1"/>
                </a:solidFill>
                <a:latin typeface="Helvetica" pitchFamily="2" charset="0"/>
              </a:rPr>
              <a:t>Пример 2</a:t>
            </a:r>
            <a:endParaRPr lang="ru-BY" dirty="0">
              <a:solidFill>
                <a:schemeClr val="bg1"/>
              </a:solidFill>
              <a:latin typeface="Helvetica" pitchFamily="2" charset="0"/>
            </a:endParaRPr>
          </a:p>
        </p:txBody>
      </p:sp>
      <p:pic>
        <p:nvPicPr>
          <p:cNvPr id="7" name="Рисунок 6">
            <a:extLst>
              <a:ext uri="{FF2B5EF4-FFF2-40B4-BE49-F238E27FC236}">
                <a16:creationId xmlns:a16="http://schemas.microsoft.com/office/drawing/2014/main" id="{64C01040-F717-24AE-CD30-E1DB6D0E2D8A}"/>
              </a:ext>
            </a:extLst>
          </p:cNvPr>
          <p:cNvPicPr>
            <a:picLocks noChangeAspect="1"/>
          </p:cNvPicPr>
          <p:nvPr/>
        </p:nvPicPr>
        <p:blipFill>
          <a:blip r:embed="rId2"/>
          <a:stretch>
            <a:fillRect/>
          </a:stretch>
        </p:blipFill>
        <p:spPr>
          <a:xfrm>
            <a:off x="4264877" y="-228860"/>
            <a:ext cx="7954072" cy="7315720"/>
          </a:xfrm>
          <a:prstGeom prst="rect">
            <a:avLst/>
          </a:prstGeom>
        </p:spPr>
      </p:pic>
    </p:spTree>
    <p:extLst>
      <p:ext uri="{BB962C8B-B14F-4D97-AF65-F5344CB8AC3E}">
        <p14:creationId xmlns:p14="http://schemas.microsoft.com/office/powerpoint/2010/main" val="345920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640265C7-6610-D096-1356-476820CA4139}"/>
              </a:ext>
            </a:extLst>
          </p:cNvPr>
          <p:cNvPicPr>
            <a:picLocks noChangeAspect="1"/>
          </p:cNvPicPr>
          <p:nvPr/>
        </p:nvPicPr>
        <p:blipFill>
          <a:blip r:embed="rId2"/>
          <a:stretch>
            <a:fillRect/>
          </a:stretch>
        </p:blipFill>
        <p:spPr>
          <a:xfrm>
            <a:off x="723651" y="-289890"/>
            <a:ext cx="10744698" cy="7437779"/>
          </a:xfrm>
          <a:prstGeom prst="rect">
            <a:avLst/>
          </a:prstGeom>
        </p:spPr>
      </p:pic>
    </p:spTree>
    <p:extLst>
      <p:ext uri="{BB962C8B-B14F-4D97-AF65-F5344CB8AC3E}">
        <p14:creationId xmlns:p14="http://schemas.microsoft.com/office/powerpoint/2010/main" val="24126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838200" y="453005"/>
            <a:ext cx="10515600" cy="1047488"/>
          </a:xfrm>
        </p:spPr>
        <p:txBody>
          <a:bodyPr/>
          <a:lstStyle/>
          <a:p>
            <a:r>
              <a:rPr lang="en-US" dirty="0">
                <a:latin typeface="Helvetica" panose="020B0604020202020204" pitchFamily="34" charset="0"/>
                <a:cs typeface="Helvetica" panose="020B0604020202020204" pitchFamily="34" charset="0"/>
              </a:rPr>
              <a:t>Unit test</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838200" y="3030865"/>
            <a:ext cx="10515600" cy="3374129"/>
          </a:xfrm>
        </p:spPr>
        <p:txBody>
          <a:bodyPr>
            <a:normAutofit/>
          </a:bodyPr>
          <a:lstStyle/>
          <a:p>
            <a:pPr algn="just"/>
            <a:r>
              <a:rPr lang="en-US" dirty="0">
                <a:solidFill>
                  <a:schemeClr val="tx1"/>
                </a:solidFill>
                <a:latin typeface="Helvetica" panose="020B0604020202020204" pitchFamily="34" charset="0"/>
                <a:cs typeface="Helvetica" panose="020B0604020202020204" pitchFamily="34" charset="0"/>
              </a:rPr>
              <a:t>Unit</a:t>
            </a:r>
            <a:r>
              <a:rPr lang="ru-RU" dirty="0">
                <a:solidFill>
                  <a:schemeClr val="tx1"/>
                </a:solidFill>
                <a:latin typeface="Helvetica" panose="020B0604020202020204" pitchFamily="34" charset="0"/>
                <a:cs typeface="Helvetica" panose="020B0604020202020204" pitchFamily="34" charset="0"/>
              </a:rPr>
              <a:t> тесты тестирует одну функцию, метод или класс</a:t>
            </a:r>
            <a:r>
              <a:rPr lang="en-US" dirty="0">
                <a:solidFill>
                  <a:schemeClr val="tx1"/>
                </a:solidFill>
                <a:latin typeface="Helvetica" panose="020B0604020202020204" pitchFamily="34" charset="0"/>
                <a:cs typeface="Helvetica" panose="020B0604020202020204" pitchFamily="34" charset="0"/>
              </a:rPr>
              <a:t>.</a:t>
            </a:r>
            <a:r>
              <a:rPr lang="ru-RU" dirty="0">
                <a:solidFill>
                  <a:schemeClr val="tx1"/>
                </a:solidFill>
                <a:latin typeface="Helvetica" panose="020B0604020202020204" pitchFamily="34" charset="0"/>
                <a:cs typeface="Helvetica" panose="020B0604020202020204" pitchFamily="34" charset="0"/>
              </a:rPr>
              <a:t> Все внешние зависимости импортируются и передаются в тест в качестве параметров. </a:t>
            </a:r>
            <a:r>
              <a:rPr lang="en-US" dirty="0">
                <a:solidFill>
                  <a:schemeClr val="tx1"/>
                </a:solidFill>
                <a:latin typeface="Helvetica" panose="020B0604020202020204" pitchFamily="34" charset="0"/>
                <a:cs typeface="Helvetica" panose="020B0604020202020204" pitchFamily="34" charset="0"/>
              </a:rPr>
              <a:t>Unit</a:t>
            </a:r>
            <a:r>
              <a:rPr lang="ru-RU" dirty="0">
                <a:solidFill>
                  <a:schemeClr val="tx1"/>
                </a:solidFill>
                <a:latin typeface="Helvetica" panose="020B0604020202020204" pitchFamily="34" charset="0"/>
                <a:cs typeface="Helvetica" panose="020B0604020202020204" pitchFamily="34" charset="0"/>
              </a:rPr>
              <a:t> тесты по своей сути делятся на три части</a:t>
            </a:r>
            <a:r>
              <a:rPr lang="en-US" dirty="0">
                <a:solidFill>
                  <a:schemeClr val="tx1"/>
                </a:solidFill>
                <a:latin typeface="Helvetica" panose="020B0604020202020204" pitchFamily="34" charset="0"/>
                <a:cs typeface="Helvetica" panose="020B0604020202020204" pitchFamily="34" charset="0"/>
              </a:rPr>
              <a:t>:</a:t>
            </a:r>
          </a:p>
          <a:p>
            <a:pPr marL="342900" indent="-342900" algn="just">
              <a:buFont typeface="Arial" panose="020B0604020202020204" pitchFamily="34" charset="0"/>
              <a:buChar char="•"/>
            </a:pPr>
            <a:r>
              <a:rPr lang="ru-RU" b="0" i="0" dirty="0">
                <a:solidFill>
                  <a:schemeClr val="tx1"/>
                </a:solidFill>
                <a:effectLst/>
                <a:latin typeface="Helvetica" panose="020B0604020202020204" pitchFamily="34" charset="0"/>
                <a:cs typeface="Helvetica" panose="020B0604020202020204" pitchFamily="34" charset="0"/>
              </a:rPr>
              <a:t>код самих тестов;</a:t>
            </a:r>
          </a:p>
          <a:p>
            <a:pPr marL="342900" indent="-342900" algn="just">
              <a:buFont typeface="Arial" panose="020B0604020202020204" pitchFamily="34" charset="0"/>
              <a:buChar char="•"/>
            </a:pPr>
            <a:r>
              <a:rPr lang="ru-RU" b="0" i="0" dirty="0">
                <a:solidFill>
                  <a:schemeClr val="tx1"/>
                </a:solidFill>
                <a:effectLst/>
                <a:latin typeface="Helvetica" panose="020B0604020202020204" pitchFamily="34" charset="0"/>
                <a:cs typeface="Helvetica" panose="020B0604020202020204" pitchFamily="34" charset="0"/>
              </a:rPr>
              <a:t>отчет об успехе или о провале;</a:t>
            </a:r>
          </a:p>
          <a:p>
            <a:pPr marL="342900" indent="-342900" algn="just">
              <a:buFont typeface="Arial" panose="020B0604020202020204" pitchFamily="34" charset="0"/>
              <a:buChar char="•"/>
            </a:pPr>
            <a:r>
              <a:rPr lang="ru-RU" b="0" i="0" dirty="0">
                <a:solidFill>
                  <a:schemeClr val="tx1"/>
                </a:solidFill>
                <a:effectLst/>
                <a:latin typeface="Helvetica" panose="020B0604020202020204" pitchFamily="34" charset="0"/>
                <a:cs typeface="Helvetica" panose="020B0604020202020204" pitchFamily="34" charset="0"/>
              </a:rPr>
              <a:t>сообщение об ошибке в случае проваленного теста.</a:t>
            </a:r>
          </a:p>
        </p:txBody>
      </p:sp>
    </p:spTree>
    <p:extLst>
      <p:ext uri="{BB962C8B-B14F-4D97-AF65-F5344CB8AC3E}">
        <p14:creationId xmlns:p14="http://schemas.microsoft.com/office/powerpoint/2010/main" val="305255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Вступление</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884663" y="2459504"/>
            <a:ext cx="10422672" cy="1938992"/>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Разработка мобильных приложений на Flutter - это сложный и трудоемкий процесс, который требует высокой степени внимания к деталям и качеству кода. Однако, кроме написания качественного кода, не менее важным аспектом в разработке является тестирование приложения.</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682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9CD5786-A721-45B6-A115-C3DFBFFC3480}"/>
              </a:ext>
            </a:extLst>
          </p:cNvPr>
          <p:cNvSpPr txBox="1">
            <a:spLocks/>
          </p:cNvSpPr>
          <p:nvPr/>
        </p:nvSpPr>
        <p:spPr>
          <a:xfrm>
            <a:off x="838200" y="436964"/>
            <a:ext cx="10515600" cy="10549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ru-RU" dirty="0">
                <a:latin typeface="Helvetica" panose="020B0604020202020204" pitchFamily="34" charset="0"/>
                <a:cs typeface="Helvetica" panose="020B0604020202020204" pitchFamily="34" charset="0"/>
              </a:rPr>
              <a:t>Зачем нужны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тесты?</a:t>
            </a:r>
          </a:p>
        </p:txBody>
      </p:sp>
      <p:sp>
        <p:nvSpPr>
          <p:cNvPr id="5" name="Текст 2">
            <a:extLst>
              <a:ext uri="{FF2B5EF4-FFF2-40B4-BE49-F238E27FC236}">
                <a16:creationId xmlns:a16="http://schemas.microsoft.com/office/drawing/2014/main" id="{C2168404-280F-41FD-95A7-E2D594F8F3F1}"/>
              </a:ext>
            </a:extLst>
          </p:cNvPr>
          <p:cNvSpPr txBox="1">
            <a:spLocks/>
          </p:cNvSpPr>
          <p:nvPr/>
        </p:nvSpPr>
        <p:spPr>
          <a:xfrm>
            <a:off x="838200" y="2743726"/>
            <a:ext cx="10515600" cy="23255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ru-RU" b="0" i="0" dirty="0">
                <a:solidFill>
                  <a:schemeClr val="tx1"/>
                </a:solidFill>
                <a:effectLst/>
                <a:latin typeface="Helvetica" panose="020B0604020202020204" pitchFamily="34" charset="0"/>
                <a:cs typeface="Helvetica" panose="020B0604020202020204" pitchFamily="34" charset="0"/>
              </a:rPr>
              <a:t>С их помощью проверяют конкретную часть системы, например, можно убедиться, что контроллер компонента устанавливает нужное состояние. Здесь не нужно эмулировать работы приложения. Пишут их разработчики, так как именно они вовлечены в логику самого приложения</a:t>
            </a:r>
            <a:r>
              <a:rPr lang="en-US" b="0" i="0" dirty="0">
                <a:solidFill>
                  <a:schemeClr val="tx1"/>
                </a:solidFill>
                <a:effectLst/>
                <a:latin typeface="Helvetica" panose="020B0604020202020204" pitchFamily="34" charset="0"/>
                <a:cs typeface="Helvetica" panose="020B0604020202020204" pitchFamily="34" charset="0"/>
              </a:rPr>
              <a:t>.</a:t>
            </a:r>
            <a:endParaRPr lang="ru-RU"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06573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9BD39B-FF6F-4AE0-AEF7-E1693F530191}"/>
              </a:ext>
            </a:extLst>
          </p:cNvPr>
          <p:cNvSpPr>
            <a:spLocks noGrp="1"/>
          </p:cNvSpPr>
          <p:nvPr>
            <p:ph type="title"/>
          </p:nvPr>
        </p:nvSpPr>
        <p:spPr/>
        <p:txBody>
          <a:bodyPr/>
          <a:lstStyle/>
          <a:p>
            <a:r>
              <a:rPr lang="ru-RU" dirty="0">
                <a:latin typeface="Helvetica" panose="020B0604020202020204" pitchFamily="34" charset="0"/>
                <a:cs typeface="Helvetica" panose="020B0604020202020204" pitchFamily="34" charset="0"/>
              </a:rPr>
              <a:t>Класс, который будем тестировать</a:t>
            </a:r>
          </a:p>
        </p:txBody>
      </p:sp>
      <p:pic>
        <p:nvPicPr>
          <p:cNvPr id="5" name="Объект 4">
            <a:extLst>
              <a:ext uri="{FF2B5EF4-FFF2-40B4-BE49-F238E27FC236}">
                <a16:creationId xmlns:a16="http://schemas.microsoft.com/office/drawing/2014/main" id="{7A1EC5C1-E05B-4419-A704-EA4EC6C80A89}"/>
              </a:ext>
            </a:extLst>
          </p:cNvPr>
          <p:cNvPicPr>
            <a:picLocks noGrp="1" noChangeAspect="1"/>
          </p:cNvPicPr>
          <p:nvPr>
            <p:ph idx="1"/>
          </p:nvPr>
        </p:nvPicPr>
        <p:blipFill>
          <a:blip r:embed="rId2"/>
          <a:stretch>
            <a:fillRect/>
          </a:stretch>
        </p:blipFill>
        <p:spPr>
          <a:xfrm>
            <a:off x="3364981" y="2693462"/>
            <a:ext cx="5462037" cy="2658191"/>
          </a:xfrm>
        </p:spPr>
      </p:pic>
    </p:spTree>
    <p:extLst>
      <p:ext uri="{BB962C8B-B14F-4D97-AF65-F5344CB8AC3E}">
        <p14:creationId xmlns:p14="http://schemas.microsoft.com/office/powerpoint/2010/main" val="3210510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3E3E0F-FE76-4C1D-9B5E-AF4D7AB69127}"/>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 для этого класса</a:t>
            </a:r>
          </a:p>
        </p:txBody>
      </p:sp>
      <p:sp>
        <p:nvSpPr>
          <p:cNvPr id="6" name="Текст 5">
            <a:extLst>
              <a:ext uri="{FF2B5EF4-FFF2-40B4-BE49-F238E27FC236}">
                <a16:creationId xmlns:a16="http://schemas.microsoft.com/office/drawing/2014/main" id="{85D103B9-BDA9-432C-BFDD-B54BC7A4DB6B}"/>
              </a:ext>
            </a:extLst>
          </p:cNvPr>
          <p:cNvSpPr>
            <a:spLocks noGrp="1"/>
          </p:cNvSpPr>
          <p:nvPr>
            <p:ph type="body" idx="1"/>
          </p:nvPr>
        </p:nvSpPr>
        <p:spPr>
          <a:xfrm>
            <a:off x="839789" y="1681163"/>
            <a:ext cx="4847948" cy="823912"/>
          </a:xfrm>
        </p:spPr>
        <p:txBody>
          <a:bodyPr/>
          <a:lstStyle/>
          <a:p>
            <a:pPr algn="ctr"/>
            <a:r>
              <a:rPr lang="ru-RU" b="0" dirty="0">
                <a:latin typeface="Helvetica" panose="020B0604020202020204" pitchFamily="34" charset="0"/>
                <a:cs typeface="Helvetica" panose="020B0604020202020204" pitchFamily="34" charset="0"/>
              </a:rPr>
              <a:t>Проверяем поле класса на соответствие</a:t>
            </a:r>
          </a:p>
        </p:txBody>
      </p:sp>
      <p:pic>
        <p:nvPicPr>
          <p:cNvPr id="5" name="Объект 4">
            <a:extLst>
              <a:ext uri="{FF2B5EF4-FFF2-40B4-BE49-F238E27FC236}">
                <a16:creationId xmlns:a16="http://schemas.microsoft.com/office/drawing/2014/main" id="{37346DE3-4FCC-48A9-ADFD-490C293CB705}"/>
              </a:ext>
            </a:extLst>
          </p:cNvPr>
          <p:cNvPicPr>
            <a:picLocks noGrp="1" noChangeAspect="1"/>
          </p:cNvPicPr>
          <p:nvPr>
            <p:ph sz="half" idx="2"/>
          </p:nvPr>
        </p:nvPicPr>
        <p:blipFill>
          <a:blip r:embed="rId2"/>
          <a:stretch>
            <a:fillRect/>
          </a:stretch>
        </p:blipFill>
        <p:spPr>
          <a:xfrm>
            <a:off x="1437902" y="2736733"/>
            <a:ext cx="3651721" cy="1984172"/>
          </a:xfrm>
        </p:spPr>
      </p:pic>
      <p:sp>
        <p:nvSpPr>
          <p:cNvPr id="7" name="Текст 6">
            <a:extLst>
              <a:ext uri="{FF2B5EF4-FFF2-40B4-BE49-F238E27FC236}">
                <a16:creationId xmlns:a16="http://schemas.microsoft.com/office/drawing/2014/main" id="{3EF6C364-77F1-46CB-97DC-85A4CCFA615A}"/>
              </a:ext>
            </a:extLst>
          </p:cNvPr>
          <p:cNvSpPr>
            <a:spLocks noGrp="1"/>
          </p:cNvSpPr>
          <p:nvPr>
            <p:ph type="body" sz="quarter" idx="3"/>
          </p:nvPr>
        </p:nvSpPr>
        <p:spPr>
          <a:xfrm>
            <a:off x="6172199" y="1790436"/>
            <a:ext cx="5183188" cy="499812"/>
          </a:xfrm>
        </p:spPr>
        <p:txBody>
          <a:bodyPr/>
          <a:lstStyle/>
          <a:p>
            <a:pPr algn="ctr"/>
            <a:r>
              <a:rPr lang="ru-RU" b="0" dirty="0">
                <a:latin typeface="Helvetica" panose="020B0604020202020204" pitchFamily="34" charset="0"/>
                <a:cs typeface="Helvetica" panose="020B0604020202020204" pitchFamily="34" charset="0"/>
              </a:rPr>
              <a:t>Проверяем работу метода класс</a:t>
            </a:r>
          </a:p>
        </p:txBody>
      </p:sp>
      <p:pic>
        <p:nvPicPr>
          <p:cNvPr id="12" name="Объект 11">
            <a:extLst>
              <a:ext uri="{FF2B5EF4-FFF2-40B4-BE49-F238E27FC236}">
                <a16:creationId xmlns:a16="http://schemas.microsoft.com/office/drawing/2014/main" id="{3E060036-B2DE-49C0-8E00-390A72C79575}"/>
              </a:ext>
            </a:extLst>
          </p:cNvPr>
          <p:cNvPicPr>
            <a:picLocks noGrp="1" noChangeAspect="1"/>
          </p:cNvPicPr>
          <p:nvPr>
            <p:ph sz="quarter" idx="4"/>
          </p:nvPr>
        </p:nvPicPr>
        <p:blipFill>
          <a:blip r:embed="rId3"/>
          <a:stretch>
            <a:fillRect/>
          </a:stretch>
        </p:blipFill>
        <p:spPr>
          <a:xfrm>
            <a:off x="6937933" y="2736733"/>
            <a:ext cx="3651721" cy="1984172"/>
          </a:xfrm>
        </p:spPr>
      </p:pic>
      <p:pic>
        <p:nvPicPr>
          <p:cNvPr id="10" name="Рисунок 9">
            <a:extLst>
              <a:ext uri="{FF2B5EF4-FFF2-40B4-BE49-F238E27FC236}">
                <a16:creationId xmlns:a16="http://schemas.microsoft.com/office/drawing/2014/main" id="{06DDFA09-03B4-46EA-B4EB-32424E9891B1}"/>
              </a:ext>
            </a:extLst>
          </p:cNvPr>
          <p:cNvPicPr>
            <a:picLocks noChangeAspect="1"/>
          </p:cNvPicPr>
          <p:nvPr/>
        </p:nvPicPr>
        <p:blipFill>
          <a:blip r:embed="rId4"/>
          <a:stretch>
            <a:fillRect/>
          </a:stretch>
        </p:blipFill>
        <p:spPr>
          <a:xfrm>
            <a:off x="1437902" y="4720905"/>
            <a:ext cx="3651721" cy="1663117"/>
          </a:xfrm>
          <a:prstGeom prst="rect">
            <a:avLst/>
          </a:prstGeom>
        </p:spPr>
      </p:pic>
      <p:pic>
        <p:nvPicPr>
          <p:cNvPr id="14" name="Рисунок 13">
            <a:extLst>
              <a:ext uri="{FF2B5EF4-FFF2-40B4-BE49-F238E27FC236}">
                <a16:creationId xmlns:a16="http://schemas.microsoft.com/office/drawing/2014/main" id="{3361BF6B-448E-438F-B602-01ADF227FC2B}"/>
              </a:ext>
            </a:extLst>
          </p:cNvPr>
          <p:cNvPicPr>
            <a:picLocks noChangeAspect="1"/>
          </p:cNvPicPr>
          <p:nvPr/>
        </p:nvPicPr>
        <p:blipFill>
          <a:blip r:embed="rId5"/>
          <a:stretch>
            <a:fillRect/>
          </a:stretch>
        </p:blipFill>
        <p:spPr>
          <a:xfrm>
            <a:off x="6937933" y="4720905"/>
            <a:ext cx="3651720" cy="1648055"/>
          </a:xfrm>
          <a:prstGeom prst="rect">
            <a:avLst/>
          </a:prstGeom>
        </p:spPr>
      </p:pic>
    </p:spTree>
    <p:extLst>
      <p:ext uri="{BB962C8B-B14F-4D97-AF65-F5344CB8AC3E}">
        <p14:creationId xmlns:p14="http://schemas.microsoft.com/office/powerpoint/2010/main" val="384991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044C3078-B0B2-4326-A19F-E0D7CC583921}"/>
              </a:ext>
            </a:extLst>
          </p:cNvPr>
          <p:cNvSpPr>
            <a:spLocks noGrp="1"/>
          </p:cNvSpPr>
          <p:nvPr>
            <p:ph type="title"/>
          </p:nvPr>
        </p:nvSpPr>
        <p:spPr/>
        <p:txBody>
          <a:bodyPr/>
          <a:lstStyle/>
          <a:p>
            <a:r>
              <a:rPr lang="ru-RU" dirty="0">
                <a:latin typeface="Helvetica" panose="020B0604020202020204" pitchFamily="34" charset="0"/>
                <a:cs typeface="Helvetica" panose="020B0604020202020204" pitchFamily="34" charset="0"/>
              </a:rPr>
              <a:t>Группа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тестов</a:t>
            </a:r>
          </a:p>
        </p:txBody>
      </p:sp>
      <p:pic>
        <p:nvPicPr>
          <p:cNvPr id="10" name="Объект 9">
            <a:extLst>
              <a:ext uri="{FF2B5EF4-FFF2-40B4-BE49-F238E27FC236}">
                <a16:creationId xmlns:a16="http://schemas.microsoft.com/office/drawing/2014/main" id="{E5F7F57C-9F94-4269-B99D-424B3A3FCB5F}"/>
              </a:ext>
            </a:extLst>
          </p:cNvPr>
          <p:cNvPicPr>
            <a:picLocks noGrp="1" noChangeAspect="1"/>
          </p:cNvPicPr>
          <p:nvPr>
            <p:ph sz="half" idx="1"/>
          </p:nvPr>
        </p:nvPicPr>
        <p:blipFill>
          <a:blip r:embed="rId2"/>
          <a:stretch>
            <a:fillRect/>
          </a:stretch>
        </p:blipFill>
        <p:spPr>
          <a:xfrm>
            <a:off x="4241567" y="1777995"/>
            <a:ext cx="3708866" cy="3117452"/>
          </a:xfrm>
        </p:spPr>
      </p:pic>
      <p:pic>
        <p:nvPicPr>
          <p:cNvPr id="13" name="Рисунок 12">
            <a:extLst>
              <a:ext uri="{FF2B5EF4-FFF2-40B4-BE49-F238E27FC236}">
                <a16:creationId xmlns:a16="http://schemas.microsoft.com/office/drawing/2014/main" id="{BADC947E-EADA-4617-8438-1AD1754F0668}"/>
              </a:ext>
            </a:extLst>
          </p:cNvPr>
          <p:cNvPicPr>
            <a:picLocks noChangeAspect="1"/>
          </p:cNvPicPr>
          <p:nvPr/>
        </p:nvPicPr>
        <p:blipFill>
          <a:blip r:embed="rId3"/>
          <a:stretch>
            <a:fillRect/>
          </a:stretch>
        </p:blipFill>
        <p:spPr>
          <a:xfrm>
            <a:off x="4241566" y="4895447"/>
            <a:ext cx="3708867" cy="1629002"/>
          </a:xfrm>
          <a:prstGeom prst="rect">
            <a:avLst/>
          </a:prstGeom>
        </p:spPr>
      </p:pic>
    </p:spTree>
    <p:extLst>
      <p:ext uri="{BB962C8B-B14F-4D97-AF65-F5344CB8AC3E}">
        <p14:creationId xmlns:p14="http://schemas.microsoft.com/office/powerpoint/2010/main" val="3269499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196585-B59E-4A8B-904A-E1087F4F3685}"/>
              </a:ext>
            </a:extLst>
          </p:cNvPr>
          <p:cNvSpPr>
            <a:spLocks noGrp="1"/>
          </p:cNvSpPr>
          <p:nvPr>
            <p:ph type="title"/>
          </p:nvPr>
        </p:nvSpPr>
        <p:spPr/>
        <p:txBody>
          <a:bodyPr/>
          <a:lstStyle/>
          <a:p>
            <a:r>
              <a:rPr lang="ru-RU" dirty="0">
                <a:latin typeface="Helvetica" panose="020B0604020202020204" pitchFamily="34" charset="0"/>
                <a:cs typeface="Helvetica" panose="020B0604020202020204" pitchFamily="34" charset="0"/>
              </a:rPr>
              <a:t>Ошибка в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тесте</a:t>
            </a:r>
          </a:p>
        </p:txBody>
      </p:sp>
      <p:pic>
        <p:nvPicPr>
          <p:cNvPr id="7" name="Объект 6">
            <a:extLst>
              <a:ext uri="{FF2B5EF4-FFF2-40B4-BE49-F238E27FC236}">
                <a16:creationId xmlns:a16="http://schemas.microsoft.com/office/drawing/2014/main" id="{6D837994-5AC7-4840-BCA8-F3BAC95C167B}"/>
              </a:ext>
            </a:extLst>
          </p:cNvPr>
          <p:cNvPicPr>
            <a:picLocks noGrp="1" noChangeAspect="1"/>
          </p:cNvPicPr>
          <p:nvPr>
            <p:ph idx="1"/>
          </p:nvPr>
        </p:nvPicPr>
        <p:blipFill>
          <a:blip r:embed="rId2"/>
          <a:stretch>
            <a:fillRect/>
          </a:stretch>
        </p:blipFill>
        <p:spPr>
          <a:xfrm>
            <a:off x="838200" y="1891869"/>
            <a:ext cx="3762900" cy="3074259"/>
          </a:xfrm>
        </p:spPr>
      </p:pic>
      <p:pic>
        <p:nvPicPr>
          <p:cNvPr id="9" name="Рисунок 8">
            <a:extLst>
              <a:ext uri="{FF2B5EF4-FFF2-40B4-BE49-F238E27FC236}">
                <a16:creationId xmlns:a16="http://schemas.microsoft.com/office/drawing/2014/main" id="{B47708A6-F77F-43B4-9092-AD9265F99C9C}"/>
              </a:ext>
            </a:extLst>
          </p:cNvPr>
          <p:cNvPicPr>
            <a:picLocks noChangeAspect="1"/>
          </p:cNvPicPr>
          <p:nvPr/>
        </p:nvPicPr>
        <p:blipFill>
          <a:blip r:embed="rId3"/>
          <a:stretch>
            <a:fillRect/>
          </a:stretch>
        </p:blipFill>
        <p:spPr>
          <a:xfrm>
            <a:off x="6154249" y="1891870"/>
            <a:ext cx="5199551" cy="3074259"/>
          </a:xfrm>
          <a:prstGeom prst="rect">
            <a:avLst/>
          </a:prstGeom>
        </p:spPr>
      </p:pic>
    </p:spTree>
    <p:extLst>
      <p:ext uri="{BB962C8B-B14F-4D97-AF65-F5344CB8AC3E}">
        <p14:creationId xmlns:p14="http://schemas.microsoft.com/office/powerpoint/2010/main" val="393035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BC66BB-DBF3-40FA-8237-F6F3980A7D04}"/>
              </a:ext>
            </a:extLst>
          </p:cNvPr>
          <p:cNvSpPr>
            <a:spLocks noGrp="1"/>
          </p:cNvSpPr>
          <p:nvPr>
            <p:ph type="title"/>
          </p:nvPr>
        </p:nvSpPr>
        <p:spPr>
          <a:xfrm>
            <a:off x="465221" y="2766218"/>
            <a:ext cx="11261557" cy="1325563"/>
          </a:xfrm>
        </p:spPr>
        <p:txBody>
          <a:bodyPr/>
          <a:lstStyle/>
          <a:p>
            <a:r>
              <a:rPr lang="ru-RU" dirty="0">
                <a:latin typeface="Helvetica" panose="020B0604020202020204" pitchFamily="34" charset="0"/>
                <a:cs typeface="Helvetica" panose="020B0604020202020204" pitchFamily="34" charset="0"/>
              </a:rPr>
              <a:t>Как сделать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тесты более читаемыми?</a:t>
            </a:r>
          </a:p>
        </p:txBody>
      </p:sp>
    </p:spTree>
    <p:extLst>
      <p:ext uri="{BB962C8B-B14F-4D97-AF65-F5344CB8AC3E}">
        <p14:creationId xmlns:p14="http://schemas.microsoft.com/office/powerpoint/2010/main" val="58753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9AD299-0AA9-42EB-8D10-77F2D75958BF}"/>
              </a:ext>
            </a:extLst>
          </p:cNvPr>
          <p:cNvSpPr>
            <a:spLocks noGrp="1"/>
          </p:cNvSpPr>
          <p:nvPr>
            <p:ph type="title"/>
          </p:nvPr>
        </p:nvSpPr>
        <p:spPr>
          <a:xfrm>
            <a:off x="838200" y="383632"/>
            <a:ext cx="10515600" cy="1017420"/>
          </a:xfrm>
        </p:spPr>
        <p:txBody>
          <a:bodyPr/>
          <a:lstStyle/>
          <a:p>
            <a:r>
              <a:rPr lang="ru-RU" dirty="0">
                <a:latin typeface="Helvetica" panose="020B0604020202020204" pitchFamily="34" charset="0"/>
                <a:cs typeface="Helvetica" panose="020B0604020202020204" pitchFamily="34" charset="0"/>
              </a:rPr>
              <a:t>Немного о </a:t>
            </a:r>
            <a:r>
              <a:rPr lang="en-US" dirty="0">
                <a:latin typeface="Helvetica" panose="020B0604020202020204" pitchFamily="34" charset="0"/>
                <a:cs typeface="Helvetica" panose="020B0604020202020204" pitchFamily="34" charset="0"/>
              </a:rPr>
              <a:t>BDD</a:t>
            </a:r>
            <a:endParaRPr lang="ru-RU" dirty="0">
              <a:latin typeface="Helvetica" panose="020B0604020202020204" pitchFamily="34" charset="0"/>
              <a:cs typeface="Helvetica" panose="020B0604020202020204" pitchFamily="34" charset="0"/>
            </a:endParaRPr>
          </a:p>
        </p:txBody>
      </p:sp>
      <p:sp>
        <p:nvSpPr>
          <p:cNvPr id="5" name="Текст 4">
            <a:extLst>
              <a:ext uri="{FF2B5EF4-FFF2-40B4-BE49-F238E27FC236}">
                <a16:creationId xmlns:a16="http://schemas.microsoft.com/office/drawing/2014/main" id="{E34B770D-C386-43E3-B0C1-66E04368E678}"/>
              </a:ext>
            </a:extLst>
          </p:cNvPr>
          <p:cNvSpPr>
            <a:spLocks noGrp="1"/>
          </p:cNvSpPr>
          <p:nvPr>
            <p:ph type="body" idx="1"/>
          </p:nvPr>
        </p:nvSpPr>
        <p:spPr>
          <a:xfrm>
            <a:off x="838200" y="1685049"/>
            <a:ext cx="10515600" cy="1187115"/>
          </a:xfrm>
        </p:spPr>
        <p:txBody>
          <a:bodyPr/>
          <a:lstStyle/>
          <a:p>
            <a:pPr algn="just"/>
            <a:r>
              <a:rPr lang="ru-RU" i="0" dirty="0">
                <a:solidFill>
                  <a:srgbClr val="111111"/>
                </a:solidFill>
                <a:effectLst/>
                <a:latin typeface="Helvetica" panose="020B0604020202020204" pitchFamily="34" charset="0"/>
                <a:cs typeface="Helvetica" panose="020B0604020202020204" pitchFamily="34" charset="0"/>
              </a:rPr>
              <a:t>BDD или </a:t>
            </a:r>
            <a:r>
              <a:rPr lang="ru-RU" i="0" dirty="0" err="1">
                <a:solidFill>
                  <a:srgbClr val="111111"/>
                </a:solidFill>
                <a:effectLst/>
                <a:latin typeface="Helvetica" panose="020B0604020202020204" pitchFamily="34" charset="0"/>
                <a:cs typeface="Helvetica" panose="020B0604020202020204" pitchFamily="34" charset="0"/>
              </a:rPr>
              <a:t>Behaviour</a:t>
            </a:r>
            <a:r>
              <a:rPr lang="ru-RU" i="0" dirty="0">
                <a:solidFill>
                  <a:srgbClr val="111111"/>
                </a:solidFill>
                <a:effectLst/>
                <a:latin typeface="Helvetica" panose="020B0604020202020204" pitchFamily="34" charset="0"/>
                <a:cs typeface="Helvetica" panose="020B0604020202020204" pitchFamily="34" charset="0"/>
              </a:rPr>
              <a:t> </a:t>
            </a:r>
            <a:r>
              <a:rPr lang="ru-RU" i="0" dirty="0" err="1">
                <a:solidFill>
                  <a:srgbClr val="111111"/>
                </a:solidFill>
                <a:effectLst/>
                <a:latin typeface="Helvetica" panose="020B0604020202020204" pitchFamily="34" charset="0"/>
                <a:cs typeface="Helvetica" panose="020B0604020202020204" pitchFamily="34" charset="0"/>
              </a:rPr>
              <a:t>Driven</a:t>
            </a:r>
            <a:r>
              <a:rPr lang="ru-RU" i="0" dirty="0">
                <a:solidFill>
                  <a:srgbClr val="111111"/>
                </a:solidFill>
                <a:effectLst/>
                <a:latin typeface="Helvetica" panose="020B0604020202020204" pitchFamily="34" charset="0"/>
                <a:cs typeface="Helvetica" panose="020B0604020202020204" pitchFamily="34" charset="0"/>
              </a:rPr>
              <a:t> Development - это подход в разработке приложения, когда разработка диктуется поведениями этого приложения. BDD - это расширение над TDD</a:t>
            </a:r>
            <a:r>
              <a:rPr lang="ru-RU" b="0" i="0" dirty="0">
                <a:solidFill>
                  <a:srgbClr val="111111"/>
                </a:solidFill>
                <a:effectLst/>
                <a:latin typeface="Helvetica" panose="020B0604020202020204" pitchFamily="34" charset="0"/>
                <a:cs typeface="Helvetica" panose="020B0604020202020204" pitchFamily="34" charset="0"/>
              </a:rPr>
              <a:t>.</a:t>
            </a:r>
            <a:endParaRPr lang="ru-RU" dirty="0">
              <a:latin typeface="Helvetica" panose="020B0604020202020204" pitchFamily="34" charset="0"/>
              <a:cs typeface="Helvetica" panose="020B0604020202020204" pitchFamily="34" charset="0"/>
            </a:endParaRPr>
          </a:p>
        </p:txBody>
      </p:sp>
      <p:sp>
        <p:nvSpPr>
          <p:cNvPr id="7" name="Заголовок 3">
            <a:extLst>
              <a:ext uri="{FF2B5EF4-FFF2-40B4-BE49-F238E27FC236}">
                <a16:creationId xmlns:a16="http://schemas.microsoft.com/office/drawing/2014/main" id="{29B12467-3C99-4237-BDCA-A324B15AA29D}"/>
              </a:ext>
            </a:extLst>
          </p:cNvPr>
          <p:cNvSpPr txBox="1">
            <a:spLocks/>
          </p:cNvSpPr>
          <p:nvPr/>
        </p:nvSpPr>
        <p:spPr>
          <a:xfrm>
            <a:off x="838200" y="2968417"/>
            <a:ext cx="10515600" cy="10174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0" i="0" dirty="0">
                <a:solidFill>
                  <a:srgbClr val="111111"/>
                </a:solidFill>
                <a:effectLst/>
                <a:latin typeface="Helvetica" panose="020B0604020202020204" pitchFamily="34" charset="0"/>
                <a:cs typeface="Helvetica" panose="020B0604020202020204" pitchFamily="34" charset="0"/>
              </a:rPr>
              <a:t>BDD </a:t>
            </a:r>
            <a:r>
              <a:rPr lang="ru-RU" b="0" i="0" dirty="0">
                <a:solidFill>
                  <a:srgbClr val="111111"/>
                </a:solidFill>
                <a:effectLst/>
                <a:latin typeface="Helvetica" panose="020B0604020202020204" pitchFamily="34" charset="0"/>
                <a:cs typeface="Helvetica" panose="020B0604020202020204" pitchFamily="34" charset="0"/>
              </a:rPr>
              <a:t>стиль</a:t>
            </a:r>
          </a:p>
        </p:txBody>
      </p:sp>
      <p:sp>
        <p:nvSpPr>
          <p:cNvPr id="8" name="Текст 4">
            <a:extLst>
              <a:ext uri="{FF2B5EF4-FFF2-40B4-BE49-F238E27FC236}">
                <a16:creationId xmlns:a16="http://schemas.microsoft.com/office/drawing/2014/main" id="{D8EE37FA-408A-4A5B-8734-8DF06C1A2B76}"/>
              </a:ext>
            </a:extLst>
          </p:cNvPr>
          <p:cNvSpPr txBox="1">
            <a:spLocks/>
          </p:cNvSpPr>
          <p:nvPr/>
        </p:nvSpPr>
        <p:spPr>
          <a:xfrm>
            <a:off x="838200" y="3985837"/>
            <a:ext cx="10515600" cy="205338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ru-RU" i="0" dirty="0">
                <a:solidFill>
                  <a:srgbClr val="111111"/>
                </a:solidFill>
                <a:effectLst/>
                <a:latin typeface="Helvetica" panose="020B0604020202020204" pitchFamily="34" charset="0"/>
                <a:cs typeface="Helvetica" panose="020B0604020202020204" pitchFamily="34" charset="0"/>
              </a:rPr>
              <a:t>BDD сценарии (тесты) пишутся по следующему шаблону GIVEN-WHEN-THEN:</a:t>
            </a:r>
          </a:p>
          <a:p>
            <a:pPr algn="just">
              <a:buFont typeface="Arial" panose="020B0604020202020204" pitchFamily="34" charset="0"/>
              <a:buChar char="•"/>
            </a:pPr>
            <a:r>
              <a:rPr lang="ru-RU" i="0" dirty="0">
                <a:solidFill>
                  <a:srgbClr val="111111"/>
                </a:solidFill>
                <a:effectLst/>
                <a:latin typeface="Helvetica" panose="020B0604020202020204" pitchFamily="34" charset="0"/>
                <a:cs typeface="Helvetica" panose="020B0604020202020204" pitchFamily="34" charset="0"/>
              </a:rPr>
              <a:t>GIVEN - начальное состояние или входные параметры;</a:t>
            </a:r>
          </a:p>
          <a:p>
            <a:pPr algn="just">
              <a:buFont typeface="Arial" panose="020B0604020202020204" pitchFamily="34" charset="0"/>
              <a:buChar char="•"/>
            </a:pPr>
            <a:r>
              <a:rPr lang="ru-RU" i="0" dirty="0">
                <a:solidFill>
                  <a:srgbClr val="111111"/>
                </a:solidFill>
                <a:effectLst/>
                <a:latin typeface="Helvetica" panose="020B0604020202020204" pitchFamily="34" charset="0"/>
                <a:cs typeface="Helvetica" panose="020B0604020202020204" pitchFamily="34" charset="0"/>
              </a:rPr>
              <a:t>WHEN - действие, которое тестируем;</a:t>
            </a:r>
          </a:p>
          <a:p>
            <a:pPr algn="just">
              <a:buFont typeface="Arial" panose="020B0604020202020204" pitchFamily="34" charset="0"/>
              <a:buChar char="•"/>
            </a:pPr>
            <a:r>
              <a:rPr lang="ru-RU" i="0" dirty="0">
                <a:solidFill>
                  <a:srgbClr val="111111"/>
                </a:solidFill>
                <a:effectLst/>
                <a:latin typeface="Helvetica" panose="020B0604020202020204" pitchFamily="34" charset="0"/>
                <a:cs typeface="Helvetica" panose="020B0604020202020204" pitchFamily="34" charset="0"/>
              </a:rPr>
              <a:t>THEN - выходные параметры или конечное состояние</a:t>
            </a:r>
          </a:p>
        </p:txBody>
      </p:sp>
    </p:spTree>
    <p:extLst>
      <p:ext uri="{BB962C8B-B14F-4D97-AF65-F5344CB8AC3E}">
        <p14:creationId xmlns:p14="http://schemas.microsoft.com/office/powerpoint/2010/main" val="213893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801BA1D-2E1C-4B1F-B548-E265FFB524F1}"/>
              </a:ext>
            </a:extLst>
          </p:cNvPr>
          <p:cNvSpPr txBox="1">
            <a:spLocks/>
          </p:cNvSpPr>
          <p:nvPr/>
        </p:nvSpPr>
        <p:spPr>
          <a:xfrm>
            <a:off x="838200" y="586791"/>
            <a:ext cx="10515600" cy="10174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b="0" i="0" dirty="0">
                <a:solidFill>
                  <a:srgbClr val="111111"/>
                </a:solidFill>
                <a:effectLst/>
                <a:latin typeface="Helvetica" panose="020B0604020202020204" pitchFamily="34" charset="0"/>
                <a:cs typeface="Helvetica" panose="020B0604020202020204" pitchFamily="34" charset="0"/>
              </a:rPr>
              <a:t>Зачем нужен </a:t>
            </a:r>
            <a:r>
              <a:rPr lang="en-US" b="0" i="0" dirty="0">
                <a:solidFill>
                  <a:srgbClr val="111111"/>
                </a:solidFill>
                <a:effectLst/>
                <a:latin typeface="Helvetica" panose="020B0604020202020204" pitchFamily="34" charset="0"/>
                <a:cs typeface="Helvetica" panose="020B0604020202020204" pitchFamily="34" charset="0"/>
              </a:rPr>
              <a:t>BDD?</a:t>
            </a:r>
          </a:p>
        </p:txBody>
      </p:sp>
      <p:sp>
        <p:nvSpPr>
          <p:cNvPr id="5" name="Текст 4">
            <a:extLst>
              <a:ext uri="{FF2B5EF4-FFF2-40B4-BE49-F238E27FC236}">
                <a16:creationId xmlns:a16="http://schemas.microsoft.com/office/drawing/2014/main" id="{CC2C94E3-1834-47DE-8BB4-C394E60759F4}"/>
              </a:ext>
            </a:extLst>
          </p:cNvPr>
          <p:cNvSpPr txBox="1">
            <a:spLocks/>
          </p:cNvSpPr>
          <p:nvPr/>
        </p:nvSpPr>
        <p:spPr>
          <a:xfrm>
            <a:off x="838200" y="2936383"/>
            <a:ext cx="10515600" cy="26401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ru-RU" b="0" i="0" dirty="0">
                <a:solidFill>
                  <a:srgbClr val="111111"/>
                </a:solidFill>
                <a:effectLst/>
                <a:latin typeface="Helvetica" panose="020B0604020202020204" pitchFamily="34" charset="0"/>
                <a:cs typeface="Helvetica" panose="020B0604020202020204" pitchFamily="34" charset="0"/>
              </a:rPr>
              <a:t>В каждой компании есть как минимум две команды. Первая - бизнес команда и вторая - команда разработчиков (тестировщиков). И чтобы между ними сократить обрыв в понимании - "Бизнес команда понимает, что делает команда разработчиков", а "команда разработчиков четко понимает, что требует бизнес" им нужен «общий» язык, который понятен для всех участков команды, даже не программистов и в то же время достаточно структурирован для автоматизации</a:t>
            </a:r>
            <a:r>
              <a:rPr lang="ru-RU" b="0" i="0" dirty="0">
                <a:solidFill>
                  <a:srgbClr val="111111"/>
                </a:solidFill>
                <a:effectLst/>
                <a:latin typeface="-apple-system"/>
              </a:rPr>
              <a:t>.</a:t>
            </a:r>
            <a:endParaRPr lang="ru-RU" b="0" i="0" dirty="0">
              <a:solidFill>
                <a:srgbClr val="11111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37298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74F8F0-E808-4DE4-B09A-DB589C5066CC}"/>
              </a:ext>
            </a:extLst>
          </p:cNvPr>
          <p:cNvSpPr>
            <a:spLocks noGrp="1"/>
          </p:cNvSpPr>
          <p:nvPr>
            <p:ph type="title"/>
          </p:nvPr>
        </p:nvSpPr>
        <p:spPr>
          <a:xfrm>
            <a:off x="838200" y="512003"/>
            <a:ext cx="10515600" cy="1123614"/>
          </a:xfrm>
        </p:spPr>
        <p:txBody>
          <a:bodyPr>
            <a:normAutofit/>
          </a:bodyPr>
          <a:lstStyle/>
          <a:p>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 в </a:t>
            </a:r>
            <a:r>
              <a:rPr lang="en-US" dirty="0">
                <a:latin typeface="Helvetica" panose="020B0604020202020204" pitchFamily="34" charset="0"/>
                <a:cs typeface="Helvetica" panose="020B0604020202020204" pitchFamily="34" charset="0"/>
              </a:rPr>
              <a:t>BDD </a:t>
            </a:r>
            <a:r>
              <a:rPr lang="ru-RU" dirty="0">
                <a:latin typeface="Helvetica" panose="020B0604020202020204" pitchFamily="34" charset="0"/>
                <a:cs typeface="Helvetica" panose="020B0604020202020204" pitchFamily="34" charset="0"/>
              </a:rPr>
              <a:t>стиле</a:t>
            </a:r>
          </a:p>
        </p:txBody>
      </p:sp>
      <p:pic>
        <p:nvPicPr>
          <p:cNvPr id="7" name="Рисунок 6">
            <a:extLst>
              <a:ext uri="{FF2B5EF4-FFF2-40B4-BE49-F238E27FC236}">
                <a16:creationId xmlns:a16="http://schemas.microsoft.com/office/drawing/2014/main" id="{9E2A286B-CF80-4E7D-BC32-72CFE965D498}"/>
              </a:ext>
            </a:extLst>
          </p:cNvPr>
          <p:cNvPicPr>
            <a:picLocks noChangeAspect="1"/>
          </p:cNvPicPr>
          <p:nvPr/>
        </p:nvPicPr>
        <p:blipFill>
          <a:blip r:embed="rId2"/>
          <a:stretch>
            <a:fillRect/>
          </a:stretch>
        </p:blipFill>
        <p:spPr>
          <a:xfrm>
            <a:off x="84826" y="3033326"/>
            <a:ext cx="3543795" cy="1667108"/>
          </a:xfrm>
          <a:prstGeom prst="rect">
            <a:avLst/>
          </a:prstGeom>
        </p:spPr>
      </p:pic>
      <p:pic>
        <p:nvPicPr>
          <p:cNvPr id="13" name="Рисунок 12">
            <a:extLst>
              <a:ext uri="{FF2B5EF4-FFF2-40B4-BE49-F238E27FC236}">
                <a16:creationId xmlns:a16="http://schemas.microsoft.com/office/drawing/2014/main" id="{D220EF7C-E18E-4C37-B509-93541DC784D2}"/>
              </a:ext>
            </a:extLst>
          </p:cNvPr>
          <p:cNvPicPr>
            <a:picLocks noChangeAspect="1"/>
          </p:cNvPicPr>
          <p:nvPr/>
        </p:nvPicPr>
        <p:blipFill>
          <a:blip r:embed="rId3"/>
          <a:stretch>
            <a:fillRect/>
          </a:stretch>
        </p:blipFill>
        <p:spPr>
          <a:xfrm>
            <a:off x="3809621" y="1897201"/>
            <a:ext cx="4432857" cy="4448796"/>
          </a:xfrm>
          <a:prstGeom prst="rect">
            <a:avLst/>
          </a:prstGeom>
        </p:spPr>
      </p:pic>
      <p:pic>
        <p:nvPicPr>
          <p:cNvPr id="15" name="Рисунок 14">
            <a:extLst>
              <a:ext uri="{FF2B5EF4-FFF2-40B4-BE49-F238E27FC236}">
                <a16:creationId xmlns:a16="http://schemas.microsoft.com/office/drawing/2014/main" id="{6E6857CB-AED6-4C5C-A521-4C4797D4DB81}"/>
              </a:ext>
            </a:extLst>
          </p:cNvPr>
          <p:cNvPicPr>
            <a:picLocks noChangeAspect="1"/>
          </p:cNvPicPr>
          <p:nvPr/>
        </p:nvPicPr>
        <p:blipFill>
          <a:blip r:embed="rId4"/>
          <a:stretch>
            <a:fillRect/>
          </a:stretch>
        </p:blipFill>
        <p:spPr>
          <a:xfrm>
            <a:off x="8382379" y="2904720"/>
            <a:ext cx="3724795" cy="1924319"/>
          </a:xfrm>
          <a:prstGeom prst="rect">
            <a:avLst/>
          </a:prstGeom>
        </p:spPr>
      </p:pic>
    </p:spTree>
    <p:extLst>
      <p:ext uri="{BB962C8B-B14F-4D97-AF65-F5344CB8AC3E}">
        <p14:creationId xmlns:p14="http://schemas.microsoft.com/office/powerpoint/2010/main" val="2318640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3BF403-C383-45D0-B65C-C297035EEDF5}"/>
              </a:ext>
            </a:extLst>
          </p:cNvPr>
          <p:cNvSpPr>
            <a:spLocks noGrp="1"/>
          </p:cNvSpPr>
          <p:nvPr>
            <p:ph type="title"/>
          </p:nvPr>
        </p:nvSpPr>
        <p:spPr>
          <a:xfrm>
            <a:off x="838200" y="576264"/>
            <a:ext cx="10515600" cy="1033596"/>
          </a:xfrm>
        </p:spPr>
        <p:txBody>
          <a:bodyPr>
            <a:normAutofit fontScale="90000"/>
          </a:bodyPr>
          <a:lstStyle/>
          <a:p>
            <a:r>
              <a:rPr lang="ru-RU" dirty="0">
                <a:latin typeface="Helvetica" panose="020B0604020202020204" pitchFamily="34" charset="0"/>
                <a:cs typeface="Helvetica" panose="020B0604020202020204" pitchFamily="34" charset="0"/>
              </a:rPr>
              <a:t>В чём проблема этих тестов?</a:t>
            </a:r>
          </a:p>
        </p:txBody>
      </p:sp>
      <p:sp>
        <p:nvSpPr>
          <p:cNvPr id="3" name="Текст 2">
            <a:extLst>
              <a:ext uri="{FF2B5EF4-FFF2-40B4-BE49-F238E27FC236}">
                <a16:creationId xmlns:a16="http://schemas.microsoft.com/office/drawing/2014/main" id="{A9173A87-E868-481F-926E-206796CD0861}"/>
              </a:ext>
            </a:extLst>
          </p:cNvPr>
          <p:cNvSpPr>
            <a:spLocks noGrp="1"/>
          </p:cNvSpPr>
          <p:nvPr>
            <p:ph type="body" idx="1"/>
          </p:nvPr>
        </p:nvSpPr>
        <p:spPr>
          <a:xfrm>
            <a:off x="831850" y="2562897"/>
            <a:ext cx="10515600" cy="3526754"/>
          </a:xfrm>
        </p:spPr>
        <p:txBody>
          <a:bodyPr/>
          <a:lstStyle/>
          <a:p>
            <a:pPr marL="342900" indent="-342900" algn="just">
              <a:buFont typeface="Arial" panose="020B0604020202020204" pitchFamily="34" charset="0"/>
              <a:buChar char="•"/>
            </a:pPr>
            <a:r>
              <a:rPr lang="ru-RU" dirty="0">
                <a:solidFill>
                  <a:schemeClr val="tx1"/>
                </a:solidFill>
                <a:latin typeface="Helvetica" panose="020B0604020202020204" pitchFamily="34" charset="0"/>
                <a:cs typeface="Helvetica" panose="020B0604020202020204" pitchFamily="34" charset="0"/>
              </a:rPr>
              <a:t>Код теста тяжело читать. Тут есть и </a:t>
            </a:r>
            <a:r>
              <a:rPr lang="ru-RU" dirty="0" err="1">
                <a:solidFill>
                  <a:schemeClr val="tx1"/>
                </a:solidFill>
                <a:latin typeface="Helvetica" panose="020B0604020202020204" pitchFamily="34" charset="0"/>
                <a:cs typeface="Helvetica" panose="020B0604020202020204" pitchFamily="34" charset="0"/>
              </a:rPr>
              <a:t>group</a:t>
            </a:r>
            <a:r>
              <a:rPr lang="ru-RU" dirty="0">
                <a:solidFill>
                  <a:schemeClr val="tx1"/>
                </a:solidFill>
                <a:latin typeface="Helvetica" panose="020B0604020202020204" pitchFamily="34" charset="0"/>
                <a:cs typeface="Helvetica" panose="020B0604020202020204" pitchFamily="34" charset="0"/>
              </a:rPr>
              <a:t>, </a:t>
            </a:r>
            <a:r>
              <a:rPr lang="ru-RU" dirty="0" err="1">
                <a:solidFill>
                  <a:schemeClr val="tx1"/>
                </a:solidFill>
                <a:latin typeface="Helvetica" panose="020B0604020202020204" pitchFamily="34" charset="0"/>
                <a:cs typeface="Helvetica" panose="020B0604020202020204" pitchFamily="34" charset="0"/>
              </a:rPr>
              <a:t>setUp</a:t>
            </a:r>
            <a:r>
              <a:rPr lang="ru-RU" dirty="0">
                <a:solidFill>
                  <a:schemeClr val="tx1"/>
                </a:solidFill>
                <a:latin typeface="Helvetica" panose="020B0604020202020204" pitchFamily="34" charset="0"/>
                <a:cs typeface="Helvetica" panose="020B0604020202020204" pitchFamily="34" charset="0"/>
              </a:rPr>
              <a:t> и </a:t>
            </a:r>
            <a:r>
              <a:rPr lang="ru-RU" dirty="0" err="1">
                <a:solidFill>
                  <a:schemeClr val="tx1"/>
                </a:solidFill>
                <a:latin typeface="Helvetica" panose="020B0604020202020204" pitchFamily="34" charset="0"/>
                <a:cs typeface="Helvetica" panose="020B0604020202020204" pitchFamily="34" charset="0"/>
              </a:rPr>
              <a:t>test</a:t>
            </a:r>
            <a:r>
              <a:rPr lang="ru-RU" dirty="0">
                <a:solidFill>
                  <a:schemeClr val="tx1"/>
                </a:solidFill>
                <a:latin typeface="Helvetica" panose="020B0604020202020204" pitchFamily="34" charset="0"/>
                <a:cs typeface="Helvetica" panose="020B0604020202020204" pitchFamily="34" charset="0"/>
              </a:rPr>
              <a:t> термины, которые технически специализированы и мешают прочитать о чем тест. А BDD предполагает использование более простых слов и формулировок, что любой участник команды, даже далекий от программирования человек, сможет прочитать тест и понять о чем он.</a:t>
            </a:r>
          </a:p>
          <a:p>
            <a:pPr marL="342900" indent="-342900" algn="just">
              <a:buFont typeface="Arial" panose="020B0604020202020204" pitchFamily="34" charset="0"/>
              <a:buChar char="•"/>
            </a:pPr>
            <a:r>
              <a:rPr lang="ru-RU" dirty="0">
                <a:solidFill>
                  <a:schemeClr val="tx1"/>
                </a:solidFill>
                <a:latin typeface="Helvetica" panose="020B0604020202020204" pitchFamily="34" charset="0"/>
                <a:cs typeface="Helvetica" panose="020B0604020202020204" pitchFamily="34" charset="0"/>
              </a:rPr>
              <a:t>Если посмотреть на отчет, то заметим дублирование блоков GIVEN и WHEN, и сейчас не просто добиться слияния блока THEN и AND, чтобы отчет выглядел ровно так, как сам сценарий. И \n с табуляцией в описании теста так же портят код самого теста.</a:t>
            </a:r>
          </a:p>
        </p:txBody>
      </p:sp>
    </p:spTree>
    <p:extLst>
      <p:ext uri="{BB962C8B-B14F-4D97-AF65-F5344CB8AC3E}">
        <p14:creationId xmlns:p14="http://schemas.microsoft.com/office/powerpoint/2010/main" val="222650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Зачем тестировать приложение?</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884663" y="2347992"/>
            <a:ext cx="10422672" cy="2677656"/>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Тестирование мобильных приложений на Flutter играет ключевую роль в обеспечении правильной работы приложения, стабильности и высокого качества пользовательского опыта. Правильное тестирование позволяет выявлять ошибки и недоработки до того, как они попадут в руки пользователей, что может привести к существенному снижению затрат на поддержку приложения и повышению удовлетворенности пользователей.</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7868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61F12E-3400-4A5C-A457-444C4B1BD901}"/>
              </a:ext>
            </a:extLst>
          </p:cNvPr>
          <p:cNvSpPr>
            <a:spLocks noGrp="1"/>
          </p:cNvSpPr>
          <p:nvPr>
            <p:ph type="title"/>
          </p:nvPr>
        </p:nvSpPr>
        <p:spPr>
          <a:xfrm>
            <a:off x="934881" y="656823"/>
            <a:ext cx="10515600" cy="969269"/>
          </a:xfrm>
        </p:spPr>
        <p:txBody>
          <a:bodyPr/>
          <a:lstStyle/>
          <a:p>
            <a:r>
              <a:rPr lang="en-US" dirty="0"/>
              <a:t>Dart</a:t>
            </a:r>
            <a:r>
              <a:rPr lang="ru-RU" dirty="0"/>
              <a:t>-пакеты для </a:t>
            </a:r>
            <a:r>
              <a:rPr lang="en-US" dirty="0"/>
              <a:t>BDD</a:t>
            </a:r>
            <a:endParaRPr lang="ru-RU" dirty="0"/>
          </a:p>
        </p:txBody>
      </p:sp>
      <p:sp>
        <p:nvSpPr>
          <p:cNvPr id="3" name="Текст 2">
            <a:extLst>
              <a:ext uri="{FF2B5EF4-FFF2-40B4-BE49-F238E27FC236}">
                <a16:creationId xmlns:a16="http://schemas.microsoft.com/office/drawing/2014/main" id="{22D7AF58-438B-48EA-93AF-FD64F2EB8B6E}"/>
              </a:ext>
            </a:extLst>
          </p:cNvPr>
          <p:cNvSpPr>
            <a:spLocks noGrp="1"/>
          </p:cNvSpPr>
          <p:nvPr>
            <p:ph type="body" idx="1"/>
          </p:nvPr>
        </p:nvSpPr>
        <p:spPr>
          <a:xfrm>
            <a:off x="831850" y="2034863"/>
            <a:ext cx="10515600" cy="4054788"/>
          </a:xfrm>
        </p:spPr>
        <p:txBody>
          <a:bodyPr/>
          <a:lstStyle/>
          <a:p>
            <a:pPr marL="342900" indent="-342900" algn="just">
              <a:buFont typeface="Arial" panose="020B0604020202020204" pitchFamily="34" charset="0"/>
              <a:buChar char="•"/>
            </a:pPr>
            <a:r>
              <a:rPr lang="en-US" dirty="0" err="1">
                <a:solidFill>
                  <a:schemeClr val="tx1"/>
                </a:solidFill>
                <a:latin typeface="-apple-system"/>
              </a:rPr>
              <a:t>g</a:t>
            </a:r>
            <a:r>
              <a:rPr lang="en-US" b="0" i="0" strike="noStrike" dirty="0" err="1">
                <a:solidFill>
                  <a:schemeClr val="tx1"/>
                </a:solidFill>
                <a:effectLst/>
                <a:latin typeface="-apple-system"/>
              </a:rPr>
              <a:t>iven_when_then_unit</a:t>
            </a:r>
            <a:r>
              <a:rPr lang="en-US" dirty="0" err="1">
                <a:solidFill>
                  <a:schemeClr val="tx1"/>
                </a:solidFill>
                <a:latin typeface="-apple-system"/>
              </a:rPr>
              <a:t>_test</a:t>
            </a:r>
            <a:r>
              <a:rPr lang="en-US" b="0" i="0" dirty="0">
                <a:solidFill>
                  <a:srgbClr val="111111"/>
                </a:solidFill>
                <a:effectLst/>
                <a:latin typeface="-apple-system"/>
              </a:rPr>
              <a:t> –</a:t>
            </a:r>
            <a:r>
              <a:rPr lang="ru-RU" b="0" i="0" dirty="0">
                <a:solidFill>
                  <a:srgbClr val="111111"/>
                </a:solidFill>
                <a:effectLst/>
                <a:latin typeface="-apple-system"/>
              </a:rPr>
              <a:t> пакет для создания более удобочитаемых тестов</a:t>
            </a:r>
            <a:r>
              <a:rPr lang="en-US" dirty="0">
                <a:solidFill>
                  <a:srgbClr val="111111"/>
                </a:solidFill>
                <a:latin typeface="-apple-system"/>
              </a:rPr>
              <a:t>, </a:t>
            </a:r>
            <a:r>
              <a:rPr lang="ru-RU" dirty="0">
                <a:solidFill>
                  <a:srgbClr val="111111"/>
                </a:solidFill>
                <a:latin typeface="-apple-system"/>
              </a:rPr>
              <a:t>использующую концепцию </a:t>
            </a:r>
            <a:r>
              <a:rPr lang="en-US" dirty="0">
                <a:solidFill>
                  <a:srgbClr val="111111"/>
                </a:solidFill>
                <a:latin typeface="-apple-system"/>
              </a:rPr>
              <a:t>BDD;</a:t>
            </a:r>
            <a:endParaRPr lang="en-US" b="0" i="0" dirty="0">
              <a:solidFill>
                <a:srgbClr val="111111"/>
              </a:solidFill>
              <a:effectLst/>
              <a:latin typeface="-apple-system"/>
            </a:endParaRPr>
          </a:p>
          <a:p>
            <a:pPr marL="342900" indent="-342900" algn="just">
              <a:buFont typeface="Arial" panose="020B0604020202020204" pitchFamily="34" charset="0"/>
              <a:buChar char="•"/>
            </a:pPr>
            <a:r>
              <a:rPr lang="en-US" dirty="0" err="1">
                <a:solidFill>
                  <a:srgbClr val="111111"/>
                </a:solidFill>
                <a:latin typeface="-apple-system"/>
              </a:rPr>
              <a:t>Shouldly</a:t>
            </a:r>
            <a:r>
              <a:rPr lang="en-US" dirty="0">
                <a:solidFill>
                  <a:srgbClr val="111111"/>
                </a:solidFill>
                <a:latin typeface="-apple-system"/>
              </a:rPr>
              <a:t> - </a:t>
            </a:r>
            <a:r>
              <a:rPr lang="ru-RU" dirty="0">
                <a:solidFill>
                  <a:srgbClr val="111111"/>
                </a:solidFill>
                <a:latin typeface="-apple-system"/>
              </a:rPr>
              <a:t>это концепция утверждения, которая фокусируется на</a:t>
            </a:r>
            <a:r>
              <a:rPr lang="en-US" dirty="0">
                <a:solidFill>
                  <a:srgbClr val="111111"/>
                </a:solidFill>
                <a:latin typeface="-apple-system"/>
              </a:rPr>
              <a:t> </a:t>
            </a:r>
            <a:r>
              <a:rPr lang="ru-RU" dirty="0">
                <a:solidFill>
                  <a:srgbClr val="111111"/>
                </a:solidFill>
                <a:latin typeface="-apple-system"/>
              </a:rPr>
              <a:t>написании утверждений в виде простых предложений на английском</a:t>
            </a:r>
            <a:r>
              <a:rPr lang="en-US" dirty="0">
                <a:solidFill>
                  <a:srgbClr val="111111"/>
                </a:solidFill>
                <a:latin typeface="-apple-system"/>
              </a:rPr>
              <a:t> </a:t>
            </a:r>
            <a:r>
              <a:rPr lang="ru-RU" dirty="0">
                <a:solidFill>
                  <a:srgbClr val="111111"/>
                </a:solidFill>
                <a:latin typeface="-apple-system"/>
              </a:rPr>
              <a:t>языке и предоставление улучшенных сообщений об ошибках при сбое утверждения, оставаясь при этом простым и лаконичным</a:t>
            </a:r>
            <a:r>
              <a:rPr lang="en-US" dirty="0">
                <a:solidFill>
                  <a:srgbClr val="111111"/>
                </a:solidFill>
                <a:latin typeface="-apple-system"/>
              </a:rPr>
              <a:t>.</a:t>
            </a:r>
            <a:endParaRPr lang="ru-RU" dirty="0"/>
          </a:p>
        </p:txBody>
      </p:sp>
    </p:spTree>
    <p:extLst>
      <p:ext uri="{BB962C8B-B14F-4D97-AF65-F5344CB8AC3E}">
        <p14:creationId xmlns:p14="http://schemas.microsoft.com/office/powerpoint/2010/main" val="86602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Заголовок 15">
            <a:extLst>
              <a:ext uri="{FF2B5EF4-FFF2-40B4-BE49-F238E27FC236}">
                <a16:creationId xmlns:a16="http://schemas.microsoft.com/office/drawing/2014/main" id="{E29D84B7-4834-40D6-8311-807FCC6E5CAD}"/>
              </a:ext>
            </a:extLst>
          </p:cNvPr>
          <p:cNvSpPr>
            <a:spLocks noGrp="1"/>
          </p:cNvSpPr>
          <p:nvPr>
            <p:ph type="title"/>
          </p:nvPr>
        </p:nvSpPr>
        <p:spPr>
          <a:xfrm>
            <a:off x="475077" y="365125"/>
            <a:ext cx="11044995" cy="1325563"/>
          </a:xfrm>
        </p:spPr>
        <p:txBody>
          <a:bodyPr/>
          <a:lstStyle/>
          <a:p>
            <a:pPr algn="ctr"/>
            <a:r>
              <a:rPr lang="ru-RU" dirty="0">
                <a:latin typeface="Helvetica" panose="020B0604020202020204" pitchFamily="34" charset="0"/>
                <a:cs typeface="Helvetica" panose="020B0604020202020204" pitchFamily="34" charset="0"/>
              </a:rPr>
              <a:t>Использование пакета </a:t>
            </a:r>
            <a:r>
              <a:rPr lang="en-US" dirty="0" err="1">
                <a:solidFill>
                  <a:schemeClr val="tx1"/>
                </a:solidFill>
                <a:latin typeface="Helvetica" panose="020B0604020202020204" pitchFamily="34" charset="0"/>
                <a:cs typeface="Helvetica" panose="020B0604020202020204" pitchFamily="34" charset="0"/>
              </a:rPr>
              <a:t>g</a:t>
            </a:r>
            <a:r>
              <a:rPr lang="en-US" i="0" strike="noStrike" dirty="0" err="1">
                <a:solidFill>
                  <a:schemeClr val="tx1"/>
                </a:solidFill>
                <a:effectLst/>
                <a:latin typeface="Helvetica" panose="020B0604020202020204" pitchFamily="34" charset="0"/>
                <a:cs typeface="Helvetica" panose="020B0604020202020204" pitchFamily="34" charset="0"/>
              </a:rPr>
              <a:t>iven_when_then_unit</a:t>
            </a:r>
            <a:r>
              <a:rPr lang="en-US" dirty="0" err="1">
                <a:solidFill>
                  <a:schemeClr val="tx1"/>
                </a:solidFill>
                <a:latin typeface="Helvetica" panose="020B0604020202020204" pitchFamily="34" charset="0"/>
                <a:cs typeface="Helvetica" panose="020B0604020202020204" pitchFamily="34" charset="0"/>
              </a:rPr>
              <a:t>_test</a:t>
            </a:r>
            <a:r>
              <a:rPr lang="ru-RU" dirty="0">
                <a:latin typeface="Helvetica" panose="020B0604020202020204" pitchFamily="34" charset="0"/>
                <a:cs typeface="Helvetica" panose="020B0604020202020204" pitchFamily="34" charset="0"/>
              </a:rPr>
              <a:t> </a:t>
            </a:r>
          </a:p>
        </p:txBody>
      </p:sp>
      <p:sp>
        <p:nvSpPr>
          <p:cNvPr id="17" name="Текст 16">
            <a:extLst>
              <a:ext uri="{FF2B5EF4-FFF2-40B4-BE49-F238E27FC236}">
                <a16:creationId xmlns:a16="http://schemas.microsoft.com/office/drawing/2014/main" id="{2E7C3F03-FD11-46F5-B741-4D740CCDD0C8}"/>
              </a:ext>
            </a:extLst>
          </p:cNvPr>
          <p:cNvSpPr>
            <a:spLocks noGrp="1"/>
          </p:cNvSpPr>
          <p:nvPr>
            <p:ph type="body" idx="1"/>
          </p:nvPr>
        </p:nvSpPr>
        <p:spPr/>
        <p:txBody>
          <a:bodyPr>
            <a:normAutofit/>
          </a:bodyPr>
          <a:lstStyle/>
          <a:p>
            <a:pPr algn="ctr"/>
            <a:r>
              <a:rPr lang="ru-RU" b="0" dirty="0">
                <a:latin typeface="Helvetica" panose="020B0604020202020204" pitchFamily="34" charset="0"/>
                <a:cs typeface="Helvetica" panose="020B0604020202020204" pitchFamily="34" charset="0"/>
              </a:rPr>
              <a:t>Код до использования пакета </a:t>
            </a:r>
            <a:r>
              <a:rPr lang="en-US" b="0" dirty="0" err="1">
                <a:solidFill>
                  <a:schemeClr val="tx1"/>
                </a:solidFill>
                <a:latin typeface="Helvetica" panose="020B0604020202020204" pitchFamily="34" charset="0"/>
                <a:cs typeface="Helvetica" panose="020B0604020202020204" pitchFamily="34" charset="0"/>
              </a:rPr>
              <a:t>g</a:t>
            </a:r>
            <a:r>
              <a:rPr lang="en-US" b="0" i="0" strike="noStrike" dirty="0" err="1">
                <a:solidFill>
                  <a:schemeClr val="tx1"/>
                </a:solidFill>
                <a:effectLst/>
                <a:latin typeface="Helvetica" panose="020B0604020202020204" pitchFamily="34" charset="0"/>
                <a:cs typeface="Helvetica" panose="020B0604020202020204" pitchFamily="34" charset="0"/>
              </a:rPr>
              <a:t>iven_when_then_unit</a:t>
            </a:r>
            <a:r>
              <a:rPr lang="en-US" b="0" dirty="0" err="1">
                <a:solidFill>
                  <a:schemeClr val="tx1"/>
                </a:solidFill>
                <a:latin typeface="Helvetica" panose="020B0604020202020204" pitchFamily="34" charset="0"/>
                <a:cs typeface="Helvetica" panose="020B0604020202020204" pitchFamily="34" charset="0"/>
              </a:rPr>
              <a:t>_test</a:t>
            </a:r>
            <a:r>
              <a:rPr lang="ru-RU" b="0" dirty="0">
                <a:latin typeface="Helvetica" panose="020B0604020202020204" pitchFamily="34" charset="0"/>
                <a:cs typeface="Helvetica" panose="020B0604020202020204" pitchFamily="34" charset="0"/>
              </a:rPr>
              <a:t> </a:t>
            </a:r>
          </a:p>
        </p:txBody>
      </p:sp>
      <p:sp>
        <p:nvSpPr>
          <p:cNvPr id="19" name="Текст 18">
            <a:extLst>
              <a:ext uri="{FF2B5EF4-FFF2-40B4-BE49-F238E27FC236}">
                <a16:creationId xmlns:a16="http://schemas.microsoft.com/office/drawing/2014/main" id="{A01D358C-6655-49DC-97A7-F293FE39F83A}"/>
              </a:ext>
            </a:extLst>
          </p:cNvPr>
          <p:cNvSpPr>
            <a:spLocks noGrp="1"/>
          </p:cNvSpPr>
          <p:nvPr>
            <p:ph type="body" sz="quarter" idx="3"/>
          </p:nvPr>
        </p:nvSpPr>
        <p:spPr/>
        <p:txBody>
          <a:bodyPr>
            <a:normAutofit/>
          </a:bodyPr>
          <a:lstStyle/>
          <a:p>
            <a:pPr algn="ctr"/>
            <a:r>
              <a:rPr lang="ru-RU" b="0" dirty="0">
                <a:latin typeface="Helvetica" panose="020B0604020202020204" pitchFamily="34" charset="0"/>
                <a:cs typeface="Helvetica" panose="020B0604020202020204" pitchFamily="34" charset="0"/>
              </a:rPr>
              <a:t>Код после использования пакета </a:t>
            </a:r>
            <a:r>
              <a:rPr lang="en-US" b="0" dirty="0" err="1">
                <a:solidFill>
                  <a:schemeClr val="tx1"/>
                </a:solidFill>
                <a:latin typeface="Helvetica" panose="020B0604020202020204" pitchFamily="34" charset="0"/>
                <a:cs typeface="Helvetica" panose="020B0604020202020204" pitchFamily="34" charset="0"/>
              </a:rPr>
              <a:t>g</a:t>
            </a:r>
            <a:r>
              <a:rPr lang="en-US" b="0" i="0" strike="noStrike" dirty="0" err="1">
                <a:solidFill>
                  <a:schemeClr val="tx1"/>
                </a:solidFill>
                <a:effectLst/>
                <a:latin typeface="Helvetica" panose="020B0604020202020204" pitchFamily="34" charset="0"/>
                <a:cs typeface="Helvetica" panose="020B0604020202020204" pitchFamily="34" charset="0"/>
              </a:rPr>
              <a:t>iven_when_then_unit</a:t>
            </a:r>
            <a:r>
              <a:rPr lang="en-US" b="0" dirty="0" err="1">
                <a:solidFill>
                  <a:schemeClr val="tx1"/>
                </a:solidFill>
                <a:latin typeface="Helvetica" panose="020B0604020202020204" pitchFamily="34" charset="0"/>
                <a:cs typeface="Helvetica" panose="020B0604020202020204" pitchFamily="34" charset="0"/>
              </a:rPr>
              <a:t>_test</a:t>
            </a:r>
            <a:r>
              <a:rPr lang="ru-RU" b="0" dirty="0">
                <a:latin typeface="Helvetica" panose="020B0604020202020204" pitchFamily="34" charset="0"/>
                <a:cs typeface="Helvetica" panose="020B0604020202020204" pitchFamily="34" charset="0"/>
              </a:rPr>
              <a:t> </a:t>
            </a:r>
          </a:p>
        </p:txBody>
      </p:sp>
      <p:pic>
        <p:nvPicPr>
          <p:cNvPr id="23" name="Объект 22">
            <a:extLst>
              <a:ext uri="{FF2B5EF4-FFF2-40B4-BE49-F238E27FC236}">
                <a16:creationId xmlns:a16="http://schemas.microsoft.com/office/drawing/2014/main" id="{A65F8214-CF38-406A-AF3D-369C2767DCB1}"/>
              </a:ext>
            </a:extLst>
          </p:cNvPr>
          <p:cNvPicPr>
            <a:picLocks noGrp="1" noChangeAspect="1"/>
          </p:cNvPicPr>
          <p:nvPr>
            <p:ph sz="quarter" idx="4"/>
          </p:nvPr>
        </p:nvPicPr>
        <p:blipFill>
          <a:blip r:embed="rId2"/>
          <a:stretch>
            <a:fillRect/>
          </a:stretch>
        </p:blipFill>
        <p:spPr>
          <a:xfrm>
            <a:off x="6421232" y="2505075"/>
            <a:ext cx="4930980" cy="3987800"/>
          </a:xfrm>
        </p:spPr>
      </p:pic>
      <p:pic>
        <p:nvPicPr>
          <p:cNvPr id="21" name="Объект 20">
            <a:extLst>
              <a:ext uri="{FF2B5EF4-FFF2-40B4-BE49-F238E27FC236}">
                <a16:creationId xmlns:a16="http://schemas.microsoft.com/office/drawing/2014/main" id="{C2D859C8-C28B-4868-800A-159826C221FA}"/>
              </a:ext>
            </a:extLst>
          </p:cNvPr>
          <p:cNvPicPr>
            <a:picLocks noGrp="1" noChangeAspect="1"/>
          </p:cNvPicPr>
          <p:nvPr>
            <p:ph sz="half" idx="2"/>
          </p:nvPr>
        </p:nvPicPr>
        <p:blipFill>
          <a:blip r:embed="rId3"/>
          <a:stretch>
            <a:fillRect/>
          </a:stretch>
        </p:blipFill>
        <p:spPr>
          <a:xfrm>
            <a:off x="1443900" y="2505075"/>
            <a:ext cx="4028645" cy="4089790"/>
          </a:xfrm>
          <a:prstGeom prst="rect">
            <a:avLst/>
          </a:prstGeom>
        </p:spPr>
      </p:pic>
    </p:spTree>
    <p:extLst>
      <p:ext uri="{BB962C8B-B14F-4D97-AF65-F5344CB8AC3E}">
        <p14:creationId xmlns:p14="http://schemas.microsoft.com/office/powerpoint/2010/main" val="993051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C3BEA25F-EF12-47CC-8A0F-E0EB6E47D36F}"/>
              </a:ext>
            </a:extLst>
          </p:cNvPr>
          <p:cNvSpPr>
            <a:spLocks noGrp="1"/>
          </p:cNvSpPr>
          <p:nvPr>
            <p:ph type="title"/>
          </p:nvPr>
        </p:nvSpPr>
        <p:spPr/>
        <p:txBody>
          <a:bodyPr/>
          <a:lstStyle/>
          <a:p>
            <a:r>
              <a:rPr lang="ru-RU" dirty="0"/>
              <a:t>Вывод в консоли</a:t>
            </a:r>
          </a:p>
        </p:txBody>
      </p:sp>
      <p:sp>
        <p:nvSpPr>
          <p:cNvPr id="13" name="Текст 12">
            <a:extLst>
              <a:ext uri="{FF2B5EF4-FFF2-40B4-BE49-F238E27FC236}">
                <a16:creationId xmlns:a16="http://schemas.microsoft.com/office/drawing/2014/main" id="{E51684D9-1728-4F5D-8303-B884F8580877}"/>
              </a:ext>
            </a:extLst>
          </p:cNvPr>
          <p:cNvSpPr>
            <a:spLocks noGrp="1"/>
          </p:cNvSpPr>
          <p:nvPr>
            <p:ph type="body" idx="1"/>
          </p:nvPr>
        </p:nvSpPr>
        <p:spPr/>
        <p:txBody>
          <a:bodyPr/>
          <a:lstStyle/>
          <a:p>
            <a:pPr algn="ctr"/>
            <a:r>
              <a:rPr lang="ru-RU" b="0" dirty="0"/>
              <a:t>До</a:t>
            </a:r>
          </a:p>
        </p:txBody>
      </p:sp>
      <p:pic>
        <p:nvPicPr>
          <p:cNvPr id="12" name="Объект 11">
            <a:extLst>
              <a:ext uri="{FF2B5EF4-FFF2-40B4-BE49-F238E27FC236}">
                <a16:creationId xmlns:a16="http://schemas.microsoft.com/office/drawing/2014/main" id="{C0EBCC53-854E-498F-A131-33DE4663BD72}"/>
              </a:ext>
            </a:extLst>
          </p:cNvPr>
          <p:cNvPicPr>
            <a:picLocks noGrp="1" noChangeAspect="1"/>
          </p:cNvPicPr>
          <p:nvPr>
            <p:ph sz="half" idx="2"/>
          </p:nvPr>
        </p:nvPicPr>
        <p:blipFill>
          <a:blip r:embed="rId2"/>
          <a:stretch>
            <a:fillRect/>
          </a:stretch>
        </p:blipFill>
        <p:spPr>
          <a:xfrm>
            <a:off x="1189979" y="2914994"/>
            <a:ext cx="4457403" cy="2302802"/>
          </a:xfrm>
          <a:prstGeom prst="rect">
            <a:avLst/>
          </a:prstGeom>
        </p:spPr>
      </p:pic>
      <p:sp>
        <p:nvSpPr>
          <p:cNvPr id="14" name="Текст 13">
            <a:extLst>
              <a:ext uri="{FF2B5EF4-FFF2-40B4-BE49-F238E27FC236}">
                <a16:creationId xmlns:a16="http://schemas.microsoft.com/office/drawing/2014/main" id="{1F3191B1-70BB-4339-A99A-88E7335940A2}"/>
              </a:ext>
            </a:extLst>
          </p:cNvPr>
          <p:cNvSpPr>
            <a:spLocks noGrp="1"/>
          </p:cNvSpPr>
          <p:nvPr>
            <p:ph type="body" sz="quarter" idx="3"/>
          </p:nvPr>
        </p:nvSpPr>
        <p:spPr/>
        <p:txBody>
          <a:bodyPr/>
          <a:lstStyle/>
          <a:p>
            <a:pPr algn="ctr"/>
            <a:r>
              <a:rPr lang="ru-RU" b="0" dirty="0"/>
              <a:t>После</a:t>
            </a:r>
          </a:p>
        </p:txBody>
      </p:sp>
      <p:pic>
        <p:nvPicPr>
          <p:cNvPr id="11" name="Объект 10">
            <a:extLst>
              <a:ext uri="{FF2B5EF4-FFF2-40B4-BE49-F238E27FC236}">
                <a16:creationId xmlns:a16="http://schemas.microsoft.com/office/drawing/2014/main" id="{33AC721A-800A-4110-85FA-D05C30FF4A4D}"/>
              </a:ext>
            </a:extLst>
          </p:cNvPr>
          <p:cNvPicPr>
            <a:picLocks noGrp="1" noChangeAspect="1"/>
          </p:cNvPicPr>
          <p:nvPr>
            <p:ph sz="quarter" idx="4"/>
          </p:nvPr>
        </p:nvPicPr>
        <p:blipFill>
          <a:blip r:embed="rId3"/>
          <a:stretch>
            <a:fillRect/>
          </a:stretch>
        </p:blipFill>
        <p:spPr>
          <a:xfrm>
            <a:off x="6365987" y="3204262"/>
            <a:ext cx="4795614" cy="1724266"/>
          </a:xfrm>
        </p:spPr>
      </p:pic>
    </p:spTree>
    <p:extLst>
      <p:ext uri="{BB962C8B-B14F-4D97-AF65-F5344CB8AC3E}">
        <p14:creationId xmlns:p14="http://schemas.microsoft.com/office/powerpoint/2010/main" val="315396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635B7F-EB88-4F20-8A42-396075264345}"/>
              </a:ext>
            </a:extLst>
          </p:cNvPr>
          <p:cNvSpPr>
            <a:spLocks noGrp="1"/>
          </p:cNvSpPr>
          <p:nvPr>
            <p:ph type="title"/>
          </p:nvPr>
        </p:nvSpPr>
        <p:spPr/>
        <p:txBody>
          <a:bodyPr/>
          <a:lstStyle/>
          <a:p>
            <a:r>
              <a:rPr lang="ru-RU" dirty="0">
                <a:solidFill>
                  <a:srgbClr val="111111"/>
                </a:solidFill>
                <a:latin typeface="-apple-system"/>
              </a:rPr>
              <a:t>Что меняет </a:t>
            </a:r>
            <a:r>
              <a:rPr lang="en-US" dirty="0" err="1">
                <a:solidFill>
                  <a:srgbClr val="111111"/>
                </a:solidFill>
                <a:latin typeface="-apple-system"/>
              </a:rPr>
              <a:t>Shouldly</a:t>
            </a:r>
            <a:r>
              <a:rPr lang="en-US" dirty="0"/>
              <a:t>?</a:t>
            </a:r>
            <a:endParaRPr lang="ru-RU" dirty="0"/>
          </a:p>
        </p:txBody>
      </p:sp>
      <p:sp>
        <p:nvSpPr>
          <p:cNvPr id="3" name="Текст 2">
            <a:extLst>
              <a:ext uri="{FF2B5EF4-FFF2-40B4-BE49-F238E27FC236}">
                <a16:creationId xmlns:a16="http://schemas.microsoft.com/office/drawing/2014/main" id="{AA3D1DD6-03B6-4B67-9BAC-5A12D5253ED2}"/>
              </a:ext>
            </a:extLst>
          </p:cNvPr>
          <p:cNvSpPr>
            <a:spLocks noGrp="1"/>
          </p:cNvSpPr>
          <p:nvPr>
            <p:ph type="body" idx="1"/>
          </p:nvPr>
        </p:nvSpPr>
        <p:spPr>
          <a:xfrm>
            <a:off x="836612" y="1465263"/>
            <a:ext cx="5157787" cy="823912"/>
          </a:xfrm>
        </p:spPr>
        <p:txBody>
          <a:bodyPr/>
          <a:lstStyle/>
          <a:p>
            <a:r>
              <a:rPr lang="en-US" b="0" dirty="0">
                <a:latin typeface="Helvetica" panose="020B0604020202020204" pitchFamily="34" charset="0"/>
                <a:cs typeface="Helvetica" panose="020B0604020202020204" pitchFamily="34" charset="0"/>
              </a:rPr>
              <a:t>Then </a:t>
            </a:r>
            <a:r>
              <a:rPr lang="ru-RU" b="0" dirty="0">
                <a:latin typeface="Helvetica" panose="020B0604020202020204" pitchFamily="34" charset="0"/>
                <a:cs typeface="Helvetica" panose="020B0604020202020204" pitchFamily="34" charset="0"/>
              </a:rPr>
              <a:t>в </a:t>
            </a:r>
            <a:r>
              <a:rPr lang="en-US" b="0" dirty="0" err="1">
                <a:solidFill>
                  <a:schemeClr val="tx1"/>
                </a:solidFill>
                <a:latin typeface="Helvetica" panose="020B0604020202020204" pitchFamily="34" charset="0"/>
                <a:cs typeface="Helvetica" panose="020B0604020202020204" pitchFamily="34" charset="0"/>
              </a:rPr>
              <a:t>g</a:t>
            </a:r>
            <a:r>
              <a:rPr lang="en-US" b="0" i="0" strike="noStrike" dirty="0" err="1">
                <a:solidFill>
                  <a:schemeClr val="tx1"/>
                </a:solidFill>
                <a:effectLst/>
                <a:latin typeface="Helvetica" panose="020B0604020202020204" pitchFamily="34" charset="0"/>
                <a:cs typeface="Helvetica" panose="020B0604020202020204" pitchFamily="34" charset="0"/>
              </a:rPr>
              <a:t>iven_when_then_unit</a:t>
            </a:r>
            <a:r>
              <a:rPr lang="en-US" b="0" dirty="0" err="1">
                <a:solidFill>
                  <a:schemeClr val="tx1"/>
                </a:solidFill>
                <a:latin typeface="Helvetica" panose="020B0604020202020204" pitchFamily="34" charset="0"/>
                <a:cs typeface="Helvetica" panose="020B0604020202020204" pitchFamily="34" charset="0"/>
              </a:rPr>
              <a:t>_test</a:t>
            </a:r>
            <a:r>
              <a:rPr lang="ru-RU" b="0" dirty="0">
                <a:latin typeface="Helvetica" panose="020B0604020202020204" pitchFamily="34" charset="0"/>
                <a:cs typeface="Helvetica" panose="020B0604020202020204" pitchFamily="34" charset="0"/>
              </a:rPr>
              <a:t> </a:t>
            </a:r>
          </a:p>
        </p:txBody>
      </p:sp>
      <p:pic>
        <p:nvPicPr>
          <p:cNvPr id="8" name="Объект 7">
            <a:extLst>
              <a:ext uri="{FF2B5EF4-FFF2-40B4-BE49-F238E27FC236}">
                <a16:creationId xmlns:a16="http://schemas.microsoft.com/office/drawing/2014/main" id="{ED39A6B4-2721-49D0-9BBE-5219DB71AAC6}"/>
              </a:ext>
            </a:extLst>
          </p:cNvPr>
          <p:cNvPicPr>
            <a:picLocks noGrp="1" noChangeAspect="1"/>
          </p:cNvPicPr>
          <p:nvPr>
            <p:ph sz="half" idx="2"/>
          </p:nvPr>
        </p:nvPicPr>
        <p:blipFill>
          <a:blip r:embed="rId2"/>
          <a:stretch>
            <a:fillRect/>
          </a:stretch>
        </p:blipFill>
        <p:spPr>
          <a:xfrm>
            <a:off x="203810" y="3523459"/>
            <a:ext cx="5790589" cy="823911"/>
          </a:xfrm>
        </p:spPr>
      </p:pic>
      <p:sp>
        <p:nvSpPr>
          <p:cNvPr id="5" name="Текст 4">
            <a:extLst>
              <a:ext uri="{FF2B5EF4-FFF2-40B4-BE49-F238E27FC236}">
                <a16:creationId xmlns:a16="http://schemas.microsoft.com/office/drawing/2014/main" id="{17E71A31-3F58-4DFB-8629-0168A718548D}"/>
              </a:ext>
            </a:extLst>
          </p:cNvPr>
          <p:cNvSpPr>
            <a:spLocks noGrp="1"/>
          </p:cNvSpPr>
          <p:nvPr>
            <p:ph type="body" sz="quarter" idx="3"/>
          </p:nvPr>
        </p:nvSpPr>
        <p:spPr>
          <a:xfrm>
            <a:off x="6175376" y="1465263"/>
            <a:ext cx="5183188" cy="823912"/>
          </a:xfrm>
        </p:spPr>
        <p:txBody>
          <a:bodyPr/>
          <a:lstStyle/>
          <a:p>
            <a:pPr algn="ctr"/>
            <a:r>
              <a:rPr lang="en-US" b="0" dirty="0">
                <a:latin typeface="Helvetica" panose="020B0604020202020204" pitchFamily="34" charset="0"/>
                <a:cs typeface="Helvetica" panose="020B0604020202020204" pitchFamily="34" charset="0"/>
              </a:rPr>
              <a:t>Then </a:t>
            </a:r>
            <a:r>
              <a:rPr lang="ru-RU" b="0" dirty="0">
                <a:latin typeface="Helvetica" panose="020B0604020202020204" pitchFamily="34" charset="0"/>
                <a:cs typeface="Helvetica" panose="020B0604020202020204" pitchFamily="34" charset="0"/>
              </a:rPr>
              <a:t>в </a:t>
            </a:r>
            <a:r>
              <a:rPr lang="en-US" b="0" dirty="0" err="1">
                <a:solidFill>
                  <a:srgbClr val="111111"/>
                </a:solidFill>
                <a:latin typeface="Helvetica" panose="020B0604020202020204" pitchFamily="34" charset="0"/>
                <a:cs typeface="Helvetica" panose="020B0604020202020204" pitchFamily="34" charset="0"/>
              </a:rPr>
              <a:t>Shouldly</a:t>
            </a:r>
            <a:endParaRPr lang="ru-RU" b="0" dirty="0">
              <a:latin typeface="Helvetica" panose="020B0604020202020204" pitchFamily="34" charset="0"/>
              <a:cs typeface="Helvetica" panose="020B0604020202020204" pitchFamily="34" charset="0"/>
            </a:endParaRPr>
          </a:p>
        </p:txBody>
      </p:sp>
      <p:pic>
        <p:nvPicPr>
          <p:cNvPr id="10" name="Объект 9">
            <a:extLst>
              <a:ext uri="{FF2B5EF4-FFF2-40B4-BE49-F238E27FC236}">
                <a16:creationId xmlns:a16="http://schemas.microsoft.com/office/drawing/2014/main" id="{9FFD33BB-16F2-487C-91BB-11D5C8DDC3C8}"/>
              </a:ext>
            </a:extLst>
          </p:cNvPr>
          <p:cNvPicPr>
            <a:picLocks noGrp="1" noChangeAspect="1"/>
          </p:cNvPicPr>
          <p:nvPr>
            <p:ph sz="quarter" idx="4"/>
          </p:nvPr>
        </p:nvPicPr>
        <p:blipFill>
          <a:blip r:embed="rId3"/>
          <a:stretch>
            <a:fillRect/>
          </a:stretch>
        </p:blipFill>
        <p:spPr>
          <a:xfrm>
            <a:off x="6197603" y="3523459"/>
            <a:ext cx="5790587" cy="823910"/>
          </a:xfrm>
        </p:spPr>
      </p:pic>
    </p:spTree>
    <p:extLst>
      <p:ext uri="{BB962C8B-B14F-4D97-AF65-F5344CB8AC3E}">
        <p14:creationId xmlns:p14="http://schemas.microsoft.com/office/powerpoint/2010/main" val="3297724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F7BD3-F639-7B1F-8B93-071678EABEC0}"/>
              </a:ext>
            </a:extLst>
          </p:cNvPr>
          <p:cNvSpPr>
            <a:spLocks noGrp="1"/>
          </p:cNvSpPr>
          <p:nvPr>
            <p:ph type="ctrTitle"/>
          </p:nvPr>
        </p:nvSpPr>
        <p:spPr/>
        <p:txBody>
          <a:bodyPr/>
          <a:lstStyle/>
          <a:p>
            <a:r>
              <a:rPr lang="ru-RU" dirty="0"/>
              <a:t>Интеграционное тестирование в</a:t>
            </a:r>
            <a:endParaRPr lang="ru-BY" dirty="0"/>
          </a:p>
        </p:txBody>
      </p:sp>
      <p:sp>
        <p:nvSpPr>
          <p:cNvPr id="3" name="Подзаголовок 2">
            <a:extLst>
              <a:ext uri="{FF2B5EF4-FFF2-40B4-BE49-F238E27FC236}">
                <a16:creationId xmlns:a16="http://schemas.microsoft.com/office/drawing/2014/main" id="{670E3319-93F1-A90D-13FD-DE8604FAEADB}"/>
              </a:ext>
            </a:extLst>
          </p:cNvPr>
          <p:cNvSpPr>
            <a:spLocks noGrp="1"/>
          </p:cNvSpPr>
          <p:nvPr>
            <p:ph type="subTitle" idx="1"/>
          </p:nvPr>
        </p:nvSpPr>
        <p:spPr/>
        <p:txBody>
          <a:bodyPr/>
          <a:lstStyle/>
          <a:p>
            <a:endParaRPr lang="ru-BY"/>
          </a:p>
        </p:txBody>
      </p:sp>
      <p:pic>
        <p:nvPicPr>
          <p:cNvPr id="1032" name="Picture 8" descr="Google запускает Flutter Beta и облегчает создание мультиплатформенных  приложений">
            <a:extLst>
              <a:ext uri="{FF2B5EF4-FFF2-40B4-BE49-F238E27FC236}">
                <a16:creationId xmlns:a16="http://schemas.microsoft.com/office/drawing/2014/main" id="{F661BAF2-FC03-358F-2E29-B0D10B13D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951" y="3600820"/>
            <a:ext cx="2372264" cy="10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3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4BA72-E7E8-806D-6C79-9212C5E9F7BE}"/>
              </a:ext>
            </a:extLst>
          </p:cNvPr>
          <p:cNvSpPr>
            <a:spLocks noGrp="1"/>
          </p:cNvSpPr>
          <p:nvPr>
            <p:ph type="title"/>
          </p:nvPr>
        </p:nvSpPr>
        <p:spPr>
          <a:xfrm>
            <a:off x="0" y="2216989"/>
            <a:ext cx="3364302" cy="2475782"/>
          </a:xfrm>
        </p:spPr>
        <p:txBody>
          <a:bodyPr/>
          <a:lstStyle/>
          <a:p>
            <a:r>
              <a:rPr lang="ru-RU" dirty="0"/>
              <a:t>Что такое интеграционное тестирование?</a:t>
            </a:r>
            <a:endParaRPr lang="ru-BY" dirty="0"/>
          </a:p>
        </p:txBody>
      </p:sp>
      <p:sp>
        <p:nvSpPr>
          <p:cNvPr id="3" name="Объект 2">
            <a:extLst>
              <a:ext uri="{FF2B5EF4-FFF2-40B4-BE49-F238E27FC236}">
                <a16:creationId xmlns:a16="http://schemas.microsoft.com/office/drawing/2014/main" id="{882E81FB-BE8B-FD83-0093-FCDBD2F3347C}"/>
              </a:ext>
            </a:extLst>
          </p:cNvPr>
          <p:cNvSpPr>
            <a:spLocks noGrp="1"/>
          </p:cNvSpPr>
          <p:nvPr>
            <p:ph idx="1"/>
          </p:nvPr>
        </p:nvSpPr>
        <p:spPr/>
        <p:txBody>
          <a:bodyPr/>
          <a:lstStyle/>
          <a:p>
            <a:pPr>
              <a:lnSpc>
                <a:spcPct val="107000"/>
              </a:lnSpc>
              <a:spcAft>
                <a:spcPts val="800"/>
              </a:spcAft>
            </a:pP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Интеграционное тестирование - это процесс тестирования, в котором различные компоненты приложения связываются вместе, чтобы проверить, как хорошо они взаимодействуют друг с другом. В контексте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интеграционные тесты позволяют проверить, что все компоненты приложения правильно связаны и работают как ожидается.</a:t>
            </a:r>
          </a:p>
          <a:p>
            <a:pPr>
              <a:lnSpc>
                <a:spcPct val="107000"/>
              </a:lnSpc>
              <a:spcAft>
                <a:spcPts val="800"/>
              </a:spcAft>
            </a:pP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В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интеграционные тесты обычно пишутся на языке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Dart</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 используют пакет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flutter_driver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для запуска тестов внутри эмулятора или на устройстве.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Flutter_driver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позволяет выполнить действия пользователя в приложении, такие как нажатие на кнопки, ввод текста и прочее, и проверить результаты этих действий.</a:t>
            </a:r>
          </a:p>
        </p:txBody>
      </p:sp>
    </p:spTree>
    <p:extLst>
      <p:ext uri="{BB962C8B-B14F-4D97-AF65-F5344CB8AC3E}">
        <p14:creationId xmlns:p14="http://schemas.microsoft.com/office/powerpoint/2010/main" val="3827371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994729-CC06-047F-D9D6-91CE806C14A9}"/>
              </a:ext>
            </a:extLst>
          </p:cNvPr>
          <p:cNvSpPr>
            <a:spLocks noGrp="1"/>
          </p:cNvSpPr>
          <p:nvPr>
            <p:ph type="title"/>
          </p:nvPr>
        </p:nvSpPr>
        <p:spPr>
          <a:xfrm>
            <a:off x="0" y="2001328"/>
            <a:ext cx="3605842" cy="1828800"/>
          </a:xfrm>
        </p:spPr>
        <p:txBody>
          <a:bodyPr>
            <a:normAutofit/>
          </a:bodyPr>
          <a:lstStyle/>
          <a:p>
            <a:r>
              <a:rPr lang="ru-RU" sz="3500" dirty="0"/>
              <a:t>О преимуществах и недостатках</a:t>
            </a:r>
            <a:endParaRPr lang="ru-BY" sz="3500" dirty="0"/>
          </a:p>
        </p:txBody>
      </p:sp>
      <p:sp>
        <p:nvSpPr>
          <p:cNvPr id="3" name="Объект 2">
            <a:extLst>
              <a:ext uri="{FF2B5EF4-FFF2-40B4-BE49-F238E27FC236}">
                <a16:creationId xmlns:a16="http://schemas.microsoft.com/office/drawing/2014/main" id="{7B2C4A05-54E8-F061-A3BD-6003CF3AF124}"/>
              </a:ext>
            </a:extLst>
          </p:cNvPr>
          <p:cNvSpPr>
            <a:spLocks noGrp="1"/>
          </p:cNvSpPr>
          <p:nvPr>
            <p:ph idx="1"/>
          </p:nvPr>
        </p:nvSpPr>
        <p:spPr/>
        <p:txBody>
          <a:bodyPr/>
          <a:lstStyle/>
          <a:p>
            <a:pPr marL="0" indent="0">
              <a:buNone/>
            </a:pP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Как и любой другой вид тестирования, интеграционное тестирование имеет свои преимущества и недостатки</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ru-RU" sz="1800" kern="100" dirty="0">
                <a:latin typeface="Calibri" panose="020F0502020204030204" pitchFamily="34" charset="0"/>
                <a:ea typeface="Calibri" panose="020F0502020204030204" pitchFamily="34" charset="0"/>
                <a:cs typeface="Times New Roman" panose="02020603050405020304" pitchFamily="18" charset="0"/>
              </a:rPr>
              <a:t>Преимущества:</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Од</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но</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из главных преимуществ интеграционного тестирования - это возможность проверить, как работают различные компоненты приложения вместе. Интеграционные тесты позволяют нам убедиться, что все компоненты правильно взаимодействуют друг с другом, что может помочь предотвратить ошибки в продукте.</a:t>
            </a:r>
          </a:p>
          <a:p>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помочь обнаружить проблемы взаимодействия между компонентами приложения, такие как неправильное использование API или несовместимость разных компонентов.</a:t>
            </a:r>
          </a:p>
          <a:p>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508739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473EA9-543E-9B09-89AA-3E7D91D52767}"/>
              </a:ext>
            </a:extLst>
          </p:cNvPr>
          <p:cNvSpPr>
            <a:spLocks noGrp="1"/>
          </p:cNvSpPr>
          <p:nvPr>
            <p:ph type="title"/>
          </p:nvPr>
        </p:nvSpPr>
        <p:spPr>
          <a:xfrm>
            <a:off x="252919" y="2139351"/>
            <a:ext cx="3137262" cy="1932318"/>
          </a:xfrm>
        </p:spPr>
        <p:txBody>
          <a:bodyPr>
            <a:normAutofit/>
          </a:bodyPr>
          <a:lstStyle/>
          <a:p>
            <a:r>
              <a:rPr lang="ru-RU" sz="3500" dirty="0"/>
              <a:t>Преимущества</a:t>
            </a:r>
            <a:endParaRPr lang="ru-BY" sz="3500" dirty="0"/>
          </a:p>
        </p:txBody>
      </p:sp>
      <p:sp>
        <p:nvSpPr>
          <p:cNvPr id="3" name="Объект 2">
            <a:extLst>
              <a:ext uri="{FF2B5EF4-FFF2-40B4-BE49-F238E27FC236}">
                <a16:creationId xmlns:a16="http://schemas.microsoft.com/office/drawing/2014/main" id="{18621786-0EAB-6EB5-A662-8FFA164ECB44}"/>
              </a:ext>
            </a:extLst>
          </p:cNvPr>
          <p:cNvSpPr>
            <a:spLocks noGrp="1"/>
          </p:cNvSpPr>
          <p:nvPr>
            <p:ph idx="1"/>
          </p:nvPr>
        </p:nvSpPr>
        <p:spPr/>
        <p:txBody>
          <a:bodyPr/>
          <a:lstStyle/>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Интеграционное тестирование может помочь убедиться, что приложение работает корректно на разных устройствах и в разных условиях, например, при изменении размера экрана или повороте устройства.</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быть автоматизированы, что позволяет снизить время и затраты на тестирование, а также повысить качество тестирования.</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Интеграционное тестирование может помочь обнаружить проблемы производительности приложения, такие как задержки или зависания, которые могут быть вызваны несовместимостью разных компонентов.</a:t>
            </a:r>
          </a:p>
          <a:p>
            <a:endParaRPr lang="ru-BY" dirty="0"/>
          </a:p>
        </p:txBody>
      </p:sp>
    </p:spTree>
    <p:extLst>
      <p:ext uri="{BB962C8B-B14F-4D97-AF65-F5344CB8AC3E}">
        <p14:creationId xmlns:p14="http://schemas.microsoft.com/office/powerpoint/2010/main" val="1133996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E56E86-5763-7F33-FCE6-667B7E4D322C}"/>
              </a:ext>
            </a:extLst>
          </p:cNvPr>
          <p:cNvSpPr>
            <a:spLocks noGrp="1"/>
          </p:cNvSpPr>
          <p:nvPr>
            <p:ph type="title"/>
          </p:nvPr>
        </p:nvSpPr>
        <p:spPr/>
        <p:txBody>
          <a:bodyPr/>
          <a:lstStyle/>
          <a:p>
            <a:r>
              <a:rPr lang="ru-RU" dirty="0"/>
              <a:t>Недостатки</a:t>
            </a:r>
            <a:endParaRPr lang="ru-BY" dirty="0"/>
          </a:p>
        </p:txBody>
      </p:sp>
      <p:sp>
        <p:nvSpPr>
          <p:cNvPr id="3" name="Объект 2">
            <a:extLst>
              <a:ext uri="{FF2B5EF4-FFF2-40B4-BE49-F238E27FC236}">
                <a16:creationId xmlns:a16="http://schemas.microsoft.com/office/drawing/2014/main" id="{61E050A7-619F-6D70-0C57-2E615B6952BA}"/>
              </a:ext>
            </a:extLst>
          </p:cNvPr>
          <p:cNvSpPr>
            <a:spLocks noGrp="1"/>
          </p:cNvSpPr>
          <p:nvPr>
            <p:ph idx="1"/>
          </p:nvPr>
        </p:nvSpPr>
        <p:spPr/>
        <p:txBody>
          <a:bodyPr>
            <a:normAutofit lnSpcReduction="10000"/>
          </a:bodyPr>
          <a:lstStyle/>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быть дорогостоящими в написании и поддержке. Создание интеграционных тестов может потребовать значительных усилий от команды разработчиков, а также дополнительных ресурсов для выполнения этих тестов.</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быть медленными в выполнении. Так как они тестируют множество компонентов приложения вместе, то время выполнения интеграционных тестов может быть значительно выше, чем для юнит-тестов.</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не обнаруживать некоторые ошибки. Например, если есть ошибка в отдельном компоненте приложения, который не был включен в интеграционный тест, то эту ошибку не обнаружат при выполнении интеграционных тестов.</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зависеть от внешних факторов. Например, если интеграционный тест зависит от внешнего сервиса или базы данных, то он может стать непригодным для выполнения, если эти зависимости не будут доступны.</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создавать ложные срабатывания. Например, если в приложении есть анимация, то выполнение интеграционного теста может быть затруднено из-за нестабильности анимации, что может привести к ложным срабатываниям теста.</a:t>
            </a:r>
          </a:p>
          <a:p>
            <a:endParaRPr lang="ru-BY" dirty="0"/>
          </a:p>
        </p:txBody>
      </p:sp>
    </p:spTree>
    <p:extLst>
      <p:ext uri="{BB962C8B-B14F-4D97-AF65-F5344CB8AC3E}">
        <p14:creationId xmlns:p14="http://schemas.microsoft.com/office/powerpoint/2010/main" val="2838431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88B1DA-E33B-143C-CFD6-6E826BD38248}"/>
              </a:ext>
            </a:extLst>
          </p:cNvPr>
          <p:cNvSpPr>
            <a:spLocks noGrp="1"/>
          </p:cNvSpPr>
          <p:nvPr>
            <p:ph type="title"/>
          </p:nvPr>
        </p:nvSpPr>
        <p:spPr>
          <a:xfrm>
            <a:off x="0" y="2156604"/>
            <a:ext cx="3416059" cy="2044460"/>
          </a:xfrm>
        </p:spPr>
        <p:txBody>
          <a:bodyPr/>
          <a:lstStyle/>
          <a:p>
            <a:r>
              <a:rPr lang="ru-RU" dirty="0"/>
              <a:t>Принцип работы</a:t>
            </a:r>
            <a:endParaRPr lang="ru-BY" dirty="0"/>
          </a:p>
        </p:txBody>
      </p:sp>
      <p:sp>
        <p:nvSpPr>
          <p:cNvPr id="3" name="Объект 2">
            <a:extLst>
              <a:ext uri="{FF2B5EF4-FFF2-40B4-BE49-F238E27FC236}">
                <a16:creationId xmlns:a16="http://schemas.microsoft.com/office/drawing/2014/main" id="{B27EE1CF-9032-5C6D-17A9-A99FF207B7C4}"/>
              </a:ext>
            </a:extLst>
          </p:cNvPr>
          <p:cNvSpPr>
            <a:spLocks noGrp="1"/>
          </p:cNvSpPr>
          <p:nvPr>
            <p:ph idx="1"/>
          </p:nvPr>
        </p:nvSpPr>
        <p:spPr/>
        <p:txBody>
          <a:bodyPr/>
          <a:lstStyle/>
          <a:p>
            <a:pPr marL="0" indent="0">
              <a:lnSpc>
                <a:spcPct val="107000"/>
              </a:lnSpc>
              <a:spcAft>
                <a:spcPts val="800"/>
              </a:spcAft>
              <a:buNone/>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Основной принцип работы интеграционного тестирования:</a:t>
            </a: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ru-BY" sz="1800" kern="10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Сначала надо найти UI-элементы на экране:</a:t>
            </a:r>
            <a:endParaRPr lang="ru-RU" sz="1800" kern="10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latin typeface="Calibri" panose="020F0502020204030204" pitchFamily="34" charset="0"/>
                <a:ea typeface="Calibri" panose="020F0502020204030204" pitchFamily="34" charset="0"/>
                <a:cs typeface="Times New Roman" panose="02020603050405020304" pitchFamily="18" charset="0"/>
              </a:rPr>
              <a:t>Потом выполнить с ними какие-то действия:</a:t>
            </a:r>
            <a:endParaRPr lang="ru-BY"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a:p>
            <a:r>
              <a:rPr lang="ru-RU" dirty="0"/>
              <a:t>И проверить, что требуемые </a:t>
            </a:r>
            <a:r>
              <a:rPr lang="en-US" dirty="0"/>
              <a:t>UI</a:t>
            </a:r>
            <a:r>
              <a:rPr lang="ru-RU" dirty="0"/>
              <a:t>-элементы перешли в нужное состояние:</a:t>
            </a:r>
            <a:endParaRPr lang="ru-BY" dirty="0"/>
          </a:p>
        </p:txBody>
      </p:sp>
      <p:pic>
        <p:nvPicPr>
          <p:cNvPr id="5" name="Рисунок 4">
            <a:extLst>
              <a:ext uri="{FF2B5EF4-FFF2-40B4-BE49-F238E27FC236}">
                <a16:creationId xmlns:a16="http://schemas.microsoft.com/office/drawing/2014/main" id="{73BA0E84-74D1-A5B3-EC44-E796F0A26B4A}"/>
              </a:ext>
            </a:extLst>
          </p:cNvPr>
          <p:cNvPicPr>
            <a:picLocks noChangeAspect="1"/>
          </p:cNvPicPr>
          <p:nvPr/>
        </p:nvPicPr>
        <p:blipFill>
          <a:blip r:embed="rId2"/>
          <a:stretch>
            <a:fillRect/>
          </a:stretch>
        </p:blipFill>
        <p:spPr>
          <a:xfrm>
            <a:off x="4065198" y="2611360"/>
            <a:ext cx="4648200" cy="289560"/>
          </a:xfrm>
          <a:prstGeom prst="rect">
            <a:avLst/>
          </a:prstGeom>
        </p:spPr>
      </p:pic>
      <p:pic>
        <p:nvPicPr>
          <p:cNvPr id="6" name="Рисунок 5">
            <a:extLst>
              <a:ext uri="{FF2B5EF4-FFF2-40B4-BE49-F238E27FC236}">
                <a16:creationId xmlns:a16="http://schemas.microsoft.com/office/drawing/2014/main" id="{055F0311-6497-A6A5-E12A-97A3F7ECF954}"/>
              </a:ext>
            </a:extLst>
          </p:cNvPr>
          <p:cNvPicPr>
            <a:picLocks noChangeAspect="1"/>
          </p:cNvPicPr>
          <p:nvPr/>
        </p:nvPicPr>
        <p:blipFill>
          <a:blip r:embed="rId3"/>
          <a:stretch>
            <a:fillRect/>
          </a:stretch>
        </p:blipFill>
        <p:spPr>
          <a:xfrm>
            <a:off x="4136438" y="3846734"/>
            <a:ext cx="2918460" cy="708660"/>
          </a:xfrm>
          <a:prstGeom prst="rect">
            <a:avLst/>
          </a:prstGeom>
        </p:spPr>
      </p:pic>
      <p:pic>
        <p:nvPicPr>
          <p:cNvPr id="7" name="Рисунок 6">
            <a:extLst>
              <a:ext uri="{FF2B5EF4-FFF2-40B4-BE49-F238E27FC236}">
                <a16:creationId xmlns:a16="http://schemas.microsoft.com/office/drawing/2014/main" id="{5B8DC64D-2ED5-7F32-6297-E67A26475A58}"/>
              </a:ext>
            </a:extLst>
          </p:cNvPr>
          <p:cNvPicPr>
            <a:picLocks noChangeAspect="1"/>
          </p:cNvPicPr>
          <p:nvPr/>
        </p:nvPicPr>
        <p:blipFill>
          <a:blip r:embed="rId4"/>
          <a:stretch>
            <a:fillRect/>
          </a:stretch>
        </p:blipFill>
        <p:spPr>
          <a:xfrm>
            <a:off x="4136438" y="5475070"/>
            <a:ext cx="4107180" cy="426720"/>
          </a:xfrm>
          <a:prstGeom prst="rect">
            <a:avLst/>
          </a:prstGeom>
        </p:spPr>
      </p:pic>
    </p:spTree>
    <p:extLst>
      <p:ext uri="{BB962C8B-B14F-4D97-AF65-F5344CB8AC3E}">
        <p14:creationId xmlns:p14="http://schemas.microsoft.com/office/powerpoint/2010/main" val="242225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Виды тестов </a:t>
            </a:r>
            <a:r>
              <a:rPr lang="en-US" dirty="0">
                <a:solidFill>
                  <a:schemeClr val="bg1"/>
                </a:solidFill>
                <a:latin typeface="Helvetica" pitchFamily="2" charset="0"/>
              </a:rPr>
              <a:t>Flutter</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884663" y="1915145"/>
            <a:ext cx="10422672" cy="4154984"/>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В Flutter доступны несколько типов тестов, такие как</a:t>
            </a:r>
            <a:r>
              <a:rPr lang="en-US" sz="2400" kern="100" dirty="0">
                <a:latin typeface="Helvetica" pitchFamily="2" charset="0"/>
                <a:ea typeface="Calibri" panose="020F0502020204030204" pitchFamily="34" charset="0"/>
                <a:cs typeface="Times New Roman" panose="02020603050405020304" pitchFamily="18" charset="0"/>
              </a:rPr>
              <a:t>:</a:t>
            </a: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юнит-тесты, </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тесты виджетов</a:t>
            </a:r>
            <a:r>
              <a:rPr lang="en-US" sz="2400" kern="100" dirty="0">
                <a:effectLst/>
                <a:latin typeface="Helvetica" pitchFamily="2" charset="0"/>
                <a:ea typeface="Calibri" panose="020F0502020204030204" pitchFamily="34" charset="0"/>
                <a:cs typeface="Times New Roman" panose="02020603050405020304" pitchFamily="18" charset="0"/>
              </a:rPr>
              <a:t>,</a:t>
            </a: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интеграционные тесты, </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457200"/>
            <a:r>
              <a:rPr lang="ru-BY" sz="2400" kern="100" dirty="0">
                <a:effectLst/>
                <a:latin typeface="Helvetica" pitchFamily="2" charset="0"/>
                <a:ea typeface="Calibri" panose="020F0502020204030204" pitchFamily="34" charset="0"/>
                <a:cs typeface="Times New Roman" panose="02020603050405020304" pitchFamily="18" charset="0"/>
              </a:rPr>
              <a:t>которые позволяют разработчикам тестировать различные аспекты своего приложения. </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457200"/>
            <a:endParaRPr lang="en-US" sz="2400" kern="100" dirty="0">
              <a:latin typeface="Helvetica" pitchFamily="2" charset="0"/>
              <a:ea typeface="Calibri" panose="020F0502020204030204" pitchFamily="34" charset="0"/>
              <a:cs typeface="Times New Roman" panose="02020603050405020304" pitchFamily="18" charset="0"/>
            </a:endParaRPr>
          </a:p>
          <a:p>
            <a:pPr marL="457200"/>
            <a:r>
              <a:rPr lang="ru-BY" sz="2400" kern="100" dirty="0">
                <a:effectLst/>
                <a:latin typeface="Helvetica" pitchFamily="2" charset="0"/>
                <a:ea typeface="Calibri" panose="020F0502020204030204" pitchFamily="34" charset="0"/>
                <a:cs typeface="Times New Roman" panose="02020603050405020304" pitchFamily="18" charset="0"/>
              </a:rPr>
              <a:t>Тестирование на Flutter может помочь разработчикам гарантировать, что их приложение функционирует правильно, предоставляет отличный пользовательский опыт и обеспечивает высокое качество.</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830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5A2D1-3A24-61BE-F40D-007E6D0891C6}"/>
              </a:ext>
            </a:extLst>
          </p:cNvPr>
          <p:cNvSpPr>
            <a:spLocks noGrp="1"/>
          </p:cNvSpPr>
          <p:nvPr>
            <p:ph type="title"/>
          </p:nvPr>
        </p:nvSpPr>
        <p:spPr>
          <a:xfrm>
            <a:off x="0" y="2216989"/>
            <a:ext cx="3433313" cy="2268747"/>
          </a:xfrm>
        </p:spPr>
        <p:txBody>
          <a:bodyPr/>
          <a:lstStyle/>
          <a:p>
            <a:r>
              <a:rPr lang="ru-RU" dirty="0"/>
              <a:t>Простой пример</a:t>
            </a:r>
            <a:endParaRPr lang="ru-BY" dirty="0"/>
          </a:p>
        </p:txBody>
      </p:sp>
      <p:sp>
        <p:nvSpPr>
          <p:cNvPr id="3" name="Объект 2">
            <a:extLst>
              <a:ext uri="{FF2B5EF4-FFF2-40B4-BE49-F238E27FC236}">
                <a16:creationId xmlns:a16="http://schemas.microsoft.com/office/drawing/2014/main" id="{C7D2E500-D3A2-6C5B-CEBA-D6753B8F2009}"/>
              </a:ext>
            </a:extLst>
          </p:cNvPr>
          <p:cNvSpPr>
            <a:spLocks noGrp="1"/>
          </p:cNvSpPr>
          <p:nvPr>
            <p:ph idx="1"/>
          </p:nvPr>
        </p:nvSpPr>
        <p:spPr/>
        <p:txBody>
          <a:bodyPr/>
          <a:lstStyle/>
          <a:p>
            <a:pPr marL="0" indent="0">
              <a:buNone/>
            </a:pPr>
            <a:endParaRPr lang="ru-BY" dirty="0"/>
          </a:p>
        </p:txBody>
      </p:sp>
      <p:pic>
        <p:nvPicPr>
          <p:cNvPr id="4" name="Рисунок 3">
            <a:extLst>
              <a:ext uri="{FF2B5EF4-FFF2-40B4-BE49-F238E27FC236}">
                <a16:creationId xmlns:a16="http://schemas.microsoft.com/office/drawing/2014/main" id="{564C79DA-781D-F50B-1AF1-35A2099742C2}"/>
              </a:ext>
            </a:extLst>
          </p:cNvPr>
          <p:cNvPicPr>
            <a:picLocks noChangeAspect="1"/>
          </p:cNvPicPr>
          <p:nvPr/>
        </p:nvPicPr>
        <p:blipFill>
          <a:blip r:embed="rId2"/>
          <a:stretch>
            <a:fillRect/>
          </a:stretch>
        </p:blipFill>
        <p:spPr>
          <a:xfrm>
            <a:off x="3869267" y="864109"/>
            <a:ext cx="7315199" cy="5120640"/>
          </a:xfrm>
          <a:prstGeom prst="rect">
            <a:avLst/>
          </a:prstGeom>
        </p:spPr>
      </p:pic>
    </p:spTree>
    <p:extLst>
      <p:ext uri="{BB962C8B-B14F-4D97-AF65-F5344CB8AC3E}">
        <p14:creationId xmlns:p14="http://schemas.microsoft.com/office/powerpoint/2010/main" val="2089089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7C94C1-BAAD-20F0-1D71-6234E1028AC1}"/>
              </a:ext>
            </a:extLst>
          </p:cNvPr>
          <p:cNvSpPr>
            <a:spLocks noGrp="1"/>
          </p:cNvSpPr>
          <p:nvPr>
            <p:ph type="title"/>
          </p:nvPr>
        </p:nvSpPr>
        <p:spPr>
          <a:xfrm>
            <a:off x="0" y="2251494"/>
            <a:ext cx="3416059" cy="2225616"/>
          </a:xfrm>
        </p:spPr>
        <p:txBody>
          <a:bodyPr/>
          <a:lstStyle/>
          <a:p>
            <a:r>
              <a:rPr lang="ru-RU" dirty="0"/>
              <a:t>Простой пример</a:t>
            </a:r>
            <a:endParaRPr lang="ru-BY" dirty="0"/>
          </a:p>
        </p:txBody>
      </p:sp>
      <p:sp>
        <p:nvSpPr>
          <p:cNvPr id="3" name="Объект 2">
            <a:extLst>
              <a:ext uri="{FF2B5EF4-FFF2-40B4-BE49-F238E27FC236}">
                <a16:creationId xmlns:a16="http://schemas.microsoft.com/office/drawing/2014/main" id="{C21DBB9A-1AAE-9671-2340-B7987DBADA90}"/>
              </a:ext>
            </a:extLst>
          </p:cNvPr>
          <p:cNvSpPr>
            <a:spLocks noGrp="1"/>
          </p:cNvSpPr>
          <p:nvPr>
            <p:ph idx="1"/>
          </p:nvPr>
        </p:nvSpPr>
        <p:spPr/>
        <p:txBody>
          <a:bodyPr/>
          <a:lstStyle/>
          <a:p>
            <a:endParaRPr lang="ru-BY" dirty="0"/>
          </a:p>
        </p:txBody>
      </p:sp>
      <p:pic>
        <p:nvPicPr>
          <p:cNvPr id="4" name="Рисунок 3">
            <a:extLst>
              <a:ext uri="{FF2B5EF4-FFF2-40B4-BE49-F238E27FC236}">
                <a16:creationId xmlns:a16="http://schemas.microsoft.com/office/drawing/2014/main" id="{D61A7AFB-B2DC-14E8-4DA6-B52FDF03BE5E}"/>
              </a:ext>
            </a:extLst>
          </p:cNvPr>
          <p:cNvPicPr>
            <a:picLocks noChangeAspect="1"/>
          </p:cNvPicPr>
          <p:nvPr/>
        </p:nvPicPr>
        <p:blipFill>
          <a:blip r:embed="rId2"/>
          <a:stretch>
            <a:fillRect/>
          </a:stretch>
        </p:blipFill>
        <p:spPr>
          <a:xfrm>
            <a:off x="3869268" y="873252"/>
            <a:ext cx="7315200" cy="5111496"/>
          </a:xfrm>
          <a:prstGeom prst="rect">
            <a:avLst/>
          </a:prstGeom>
        </p:spPr>
      </p:pic>
    </p:spTree>
    <p:extLst>
      <p:ext uri="{BB962C8B-B14F-4D97-AF65-F5344CB8AC3E}">
        <p14:creationId xmlns:p14="http://schemas.microsoft.com/office/powerpoint/2010/main" val="251877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96C686-E37F-6DC3-4AB5-8184FC043C88}"/>
              </a:ext>
            </a:extLst>
          </p:cNvPr>
          <p:cNvSpPr>
            <a:spLocks noGrp="1"/>
          </p:cNvSpPr>
          <p:nvPr>
            <p:ph type="title"/>
          </p:nvPr>
        </p:nvSpPr>
        <p:spPr/>
        <p:txBody>
          <a:bodyPr/>
          <a:lstStyle/>
          <a:p>
            <a:r>
              <a:rPr lang="en-US" dirty="0"/>
              <a:t>Page objects</a:t>
            </a:r>
            <a:endParaRPr lang="ru-BY" dirty="0"/>
          </a:p>
        </p:txBody>
      </p:sp>
      <p:sp>
        <p:nvSpPr>
          <p:cNvPr id="3" name="Объект 2">
            <a:extLst>
              <a:ext uri="{FF2B5EF4-FFF2-40B4-BE49-F238E27FC236}">
                <a16:creationId xmlns:a16="http://schemas.microsoft.com/office/drawing/2014/main" id="{7C571363-6E92-7A87-1364-C2EE90492FFE}"/>
              </a:ext>
            </a:extLst>
          </p:cNvPr>
          <p:cNvSpPr>
            <a:spLocks noGrp="1"/>
          </p:cNvSpPr>
          <p:nvPr>
            <p:ph idx="1"/>
          </p:nvPr>
        </p:nvSpPr>
        <p:spPr/>
        <p:txBody>
          <a:bodyPr/>
          <a:lstStyle/>
          <a:p>
            <a:r>
              <a:rPr lang="ru-BY"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На простом примере, конечно, все</a:t>
            </a:r>
            <a:r>
              <a:rPr lang="ru-RU"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выглядит просто</a:t>
            </a:r>
            <a:r>
              <a:rPr lang="ru-BY"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Но с ростом тестируемого приложения и увеличением количества тестов не хочется дублировать поиск UI-элементов перед каждым тестом. Кроме того, потребуется структурировать эти UI-элементы, так как экранов может быть очень много. Для этого надо сделать написание тестов удобнее.</a:t>
            </a:r>
            <a:endParaRPr lang="en-US"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Android</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эта проблема решается с помощью группировки UI-элементов с каждого экрана 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Screen</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(Page-Object). Подобный подход можно применить и здесь, только с тем исключением, что 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Flutter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для выполнения действий с UI-элементами нужен не только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Finder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(для поиска UI-элемента), но и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FlutterDriver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(для выполнения действия), поэтому нужно хранить ссылку на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FlutterDriver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Screen</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t>
            </a:r>
            <a:b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b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94616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C8CCFE-EB4B-B696-741D-04D2320BD75C}"/>
              </a:ext>
            </a:extLst>
          </p:cNvPr>
          <p:cNvSpPr>
            <a:spLocks noGrp="1"/>
          </p:cNvSpPr>
          <p:nvPr>
            <p:ph type="title"/>
          </p:nvPr>
        </p:nvSpPr>
        <p:spPr/>
        <p:txBody>
          <a:bodyPr/>
          <a:lstStyle/>
          <a:p>
            <a:r>
              <a:rPr lang="en-US" dirty="0"/>
              <a:t>Page objects</a:t>
            </a:r>
            <a:endParaRPr lang="ru-BY" dirty="0"/>
          </a:p>
        </p:txBody>
      </p:sp>
      <p:sp>
        <p:nvSpPr>
          <p:cNvPr id="3" name="Объект 2">
            <a:extLst>
              <a:ext uri="{FF2B5EF4-FFF2-40B4-BE49-F238E27FC236}">
                <a16:creationId xmlns:a16="http://schemas.microsoft.com/office/drawing/2014/main" id="{666CDB45-19A8-A178-15E9-65E73B0E3E03}"/>
              </a:ext>
            </a:extLst>
          </p:cNvPr>
          <p:cNvSpPr>
            <a:spLocks noGrp="1"/>
          </p:cNvSpPr>
          <p:nvPr>
            <p:ph idx="1"/>
          </p:nvPr>
        </p:nvSpPr>
        <p:spPr/>
        <p:txBody>
          <a:bodyPr/>
          <a:lstStyle/>
          <a:p>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Для определения каждого UI-элемента добавим класс </a:t>
            </a:r>
            <a:r>
              <a:rPr lang="ru-BY" sz="1400" u="none" strike="noStrike"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DWidget</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(D – от слова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Dart</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в этом случае). Для создания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DWidget</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потребуются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FlutterDriver</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с помощью которого будут выполняться действия над этим UI-элементом, а также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ValueKey</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который совпадает с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ValueKey</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Flutter</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виджета из приложения, с которым мы хотим взаимодействовать</a:t>
            </a:r>
            <a:r>
              <a:rPr lang="en-US" sz="1400" kern="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a:t>
            </a:r>
          </a:p>
          <a:p>
            <a:endParaRPr lang="en-US"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sz="1400" kern="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endParaRPr>
          </a:p>
          <a:p>
            <a:endParaRPr lang="en-US"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endParaRPr>
          </a:p>
          <a:p>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Вызывать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find.byValueKey</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при ручном создании каждого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неудобно, поэтому в конструктор лучше передавать значение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ValueKey</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а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сам получит нужный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SerializableFinder</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Также не очень удобно вручную передавать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FlutterDriver</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при создании каждого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поэтому можно хранить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FlutterDriver</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в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BaseScreen</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и передавать его в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а для создания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добавить новый метод у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BaseScreen</a:t>
            </a:r>
            <a:endParaRPr lang="ru-BY" sz="1400"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pic>
        <p:nvPicPr>
          <p:cNvPr id="5" name="Рисунок 4">
            <a:extLst>
              <a:ext uri="{FF2B5EF4-FFF2-40B4-BE49-F238E27FC236}">
                <a16:creationId xmlns:a16="http://schemas.microsoft.com/office/drawing/2014/main" id="{B23FFD4F-B249-A3EF-7226-A3EA7F11AD66}"/>
              </a:ext>
            </a:extLst>
          </p:cNvPr>
          <p:cNvPicPr>
            <a:picLocks noChangeAspect="1"/>
          </p:cNvPicPr>
          <p:nvPr/>
        </p:nvPicPr>
        <p:blipFill>
          <a:blip r:embed="rId3"/>
          <a:stretch>
            <a:fillRect/>
          </a:stretch>
        </p:blipFill>
        <p:spPr>
          <a:xfrm>
            <a:off x="4066066" y="2396766"/>
            <a:ext cx="5940425" cy="1339850"/>
          </a:xfrm>
          <a:prstGeom prst="rect">
            <a:avLst/>
          </a:prstGeom>
        </p:spPr>
      </p:pic>
      <p:pic>
        <p:nvPicPr>
          <p:cNvPr id="6" name="Рисунок 5">
            <a:extLst>
              <a:ext uri="{FF2B5EF4-FFF2-40B4-BE49-F238E27FC236}">
                <a16:creationId xmlns:a16="http://schemas.microsoft.com/office/drawing/2014/main" id="{0CCF1FE7-6B9B-9978-E51D-DB2EAD9E2A95}"/>
              </a:ext>
            </a:extLst>
          </p:cNvPr>
          <p:cNvPicPr>
            <a:picLocks noChangeAspect="1"/>
          </p:cNvPicPr>
          <p:nvPr/>
        </p:nvPicPr>
        <p:blipFill>
          <a:blip r:embed="rId4"/>
          <a:stretch>
            <a:fillRect/>
          </a:stretch>
        </p:blipFill>
        <p:spPr>
          <a:xfrm>
            <a:off x="4066066" y="4921110"/>
            <a:ext cx="4267200" cy="1607820"/>
          </a:xfrm>
          <a:prstGeom prst="rect">
            <a:avLst/>
          </a:prstGeom>
        </p:spPr>
      </p:pic>
    </p:spTree>
    <p:extLst>
      <p:ext uri="{BB962C8B-B14F-4D97-AF65-F5344CB8AC3E}">
        <p14:creationId xmlns:p14="http://schemas.microsoft.com/office/powerpoint/2010/main" val="1361827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3C0488-589A-2317-B73E-286B2AF2B3F6}"/>
              </a:ext>
            </a:extLst>
          </p:cNvPr>
          <p:cNvSpPr>
            <a:spLocks noGrp="1"/>
          </p:cNvSpPr>
          <p:nvPr>
            <p:ph type="title"/>
          </p:nvPr>
        </p:nvSpPr>
        <p:spPr/>
        <p:txBody>
          <a:bodyPr/>
          <a:lstStyle/>
          <a:p>
            <a:r>
              <a:rPr lang="en-US" dirty="0"/>
              <a:t>Page object</a:t>
            </a:r>
            <a:endParaRPr lang="ru-BY" dirty="0"/>
          </a:p>
        </p:txBody>
      </p:sp>
      <p:sp>
        <p:nvSpPr>
          <p:cNvPr id="3" name="Объект 2">
            <a:extLst>
              <a:ext uri="{FF2B5EF4-FFF2-40B4-BE49-F238E27FC236}">
                <a16:creationId xmlns:a16="http://schemas.microsoft.com/office/drawing/2014/main" id="{4795EA0D-CD89-9773-7D20-FCD5CDA36563}"/>
              </a:ext>
            </a:extLst>
          </p:cNvPr>
          <p:cNvSpPr>
            <a:spLocks noGrp="1"/>
          </p:cNvSpPr>
          <p:nvPr>
            <p:ph idx="1"/>
          </p:nvPr>
        </p:nvSpPr>
        <p:spPr>
          <a:xfrm>
            <a:off x="3869268" y="864108"/>
            <a:ext cx="7315200" cy="688647"/>
          </a:xfrm>
        </p:spPr>
        <p:txBody>
          <a:bodyPr/>
          <a:lstStyle/>
          <a:p>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Таким образом, создавать классы-</a:t>
            </a:r>
            <a:r>
              <a:rPr lang="ru-BY" sz="1800" kern="100"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Screens</a:t>
            </a:r>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и получать UI-элементы в них будет куда проще:</a:t>
            </a: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BY" dirty="0"/>
          </a:p>
        </p:txBody>
      </p:sp>
      <p:pic>
        <p:nvPicPr>
          <p:cNvPr id="4" name="Рисунок 3">
            <a:extLst>
              <a:ext uri="{FF2B5EF4-FFF2-40B4-BE49-F238E27FC236}">
                <a16:creationId xmlns:a16="http://schemas.microsoft.com/office/drawing/2014/main" id="{847234C2-9850-CB19-5925-FA4B55C7AAC4}"/>
              </a:ext>
            </a:extLst>
          </p:cNvPr>
          <p:cNvPicPr>
            <a:picLocks noChangeAspect="1"/>
          </p:cNvPicPr>
          <p:nvPr/>
        </p:nvPicPr>
        <p:blipFill>
          <a:blip r:embed="rId2"/>
          <a:stretch>
            <a:fillRect/>
          </a:stretch>
        </p:blipFill>
        <p:spPr>
          <a:xfrm>
            <a:off x="4876729" y="1840302"/>
            <a:ext cx="3939540" cy="1676400"/>
          </a:xfrm>
          <a:prstGeom prst="rect">
            <a:avLst/>
          </a:prstGeom>
        </p:spPr>
      </p:pic>
    </p:spTree>
    <p:extLst>
      <p:ext uri="{BB962C8B-B14F-4D97-AF65-F5344CB8AC3E}">
        <p14:creationId xmlns:p14="http://schemas.microsoft.com/office/powerpoint/2010/main" val="801435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B2DEC-5C4A-9069-DFFA-E050CCB1F7E5}"/>
              </a:ext>
            </a:extLst>
          </p:cNvPr>
          <p:cNvSpPr>
            <a:spLocks noGrp="1"/>
          </p:cNvSpPr>
          <p:nvPr>
            <p:ph type="title"/>
          </p:nvPr>
        </p:nvSpPr>
        <p:spPr/>
        <p:txBody>
          <a:bodyPr/>
          <a:lstStyle/>
          <a:p>
            <a:r>
              <a:rPr lang="en-US" dirty="0" err="1"/>
              <a:t>Screenshoter</a:t>
            </a:r>
            <a:endParaRPr lang="ru-BY" dirty="0"/>
          </a:p>
        </p:txBody>
      </p:sp>
      <p:sp>
        <p:nvSpPr>
          <p:cNvPr id="3" name="Объект 2">
            <a:extLst>
              <a:ext uri="{FF2B5EF4-FFF2-40B4-BE49-F238E27FC236}">
                <a16:creationId xmlns:a16="http://schemas.microsoft.com/office/drawing/2014/main" id="{B74694BF-B210-D93B-98AB-4F90703CDC3C}"/>
              </a:ext>
            </a:extLst>
          </p:cNvPr>
          <p:cNvSpPr>
            <a:spLocks noGrp="1"/>
          </p:cNvSpPr>
          <p:nvPr>
            <p:ph idx="1"/>
          </p:nvPr>
        </p:nvSpPr>
        <p:spPr>
          <a:xfrm>
            <a:off x="3869268" y="864108"/>
            <a:ext cx="7315200" cy="515513"/>
          </a:xfrm>
        </p:spPr>
        <p:txBody>
          <a:bodyPr>
            <a:normAutofit fontScale="62500" lnSpcReduction="20000"/>
          </a:bodyPr>
          <a:lstStyle/>
          <a:p>
            <a:r>
              <a:rPr lang="ru-RU" dirty="0"/>
              <a:t>Во время тестов  можно делать скриншоты приложения, и в </a:t>
            </a:r>
            <a:r>
              <a:rPr lang="en-US" dirty="0" err="1"/>
              <a:t>FlutterDriverHelper</a:t>
            </a:r>
            <a:r>
              <a:rPr lang="en-US" dirty="0"/>
              <a:t> </a:t>
            </a:r>
            <a:r>
              <a:rPr lang="ru-RU" dirty="0"/>
              <a:t>есть </a:t>
            </a:r>
            <a:r>
              <a:rPr lang="en-US" dirty="0" err="1"/>
              <a:t>Screenshoter</a:t>
            </a:r>
            <a:r>
              <a:rPr lang="en-US" dirty="0"/>
              <a:t>, </a:t>
            </a:r>
            <a:r>
              <a:rPr lang="ru-RU" dirty="0"/>
              <a:t>который сохраняет скриншоты в нужную папку с указанием нужного времени</a:t>
            </a:r>
            <a:endParaRPr lang="ru-BY" dirty="0"/>
          </a:p>
        </p:txBody>
      </p:sp>
      <p:pic>
        <p:nvPicPr>
          <p:cNvPr id="4" name="Рисунок 3">
            <a:extLst>
              <a:ext uri="{FF2B5EF4-FFF2-40B4-BE49-F238E27FC236}">
                <a16:creationId xmlns:a16="http://schemas.microsoft.com/office/drawing/2014/main" id="{CD688E5F-2639-EAF7-D284-E6BBE22CCAA7}"/>
              </a:ext>
            </a:extLst>
          </p:cNvPr>
          <p:cNvPicPr>
            <a:picLocks noChangeAspect="1"/>
          </p:cNvPicPr>
          <p:nvPr/>
        </p:nvPicPr>
        <p:blipFill>
          <a:blip r:embed="rId2"/>
          <a:stretch>
            <a:fillRect/>
          </a:stretch>
        </p:blipFill>
        <p:spPr>
          <a:xfrm>
            <a:off x="3680460" y="1289304"/>
            <a:ext cx="7504008" cy="5431536"/>
          </a:xfrm>
          <a:prstGeom prst="rect">
            <a:avLst/>
          </a:prstGeom>
        </p:spPr>
      </p:pic>
    </p:spTree>
    <p:extLst>
      <p:ext uri="{BB962C8B-B14F-4D97-AF65-F5344CB8AC3E}">
        <p14:creationId xmlns:p14="http://schemas.microsoft.com/office/powerpoint/2010/main" val="168121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учесеченными противолежащими углами 3">
            <a:extLst>
              <a:ext uri="{FF2B5EF4-FFF2-40B4-BE49-F238E27FC236}">
                <a16:creationId xmlns:a16="http://schemas.microsoft.com/office/drawing/2014/main" id="{BA007644-56DC-003F-1D2F-707D9EC5E93C}"/>
              </a:ext>
            </a:extLst>
          </p:cNvPr>
          <p:cNvSpPr/>
          <p:nvPr/>
        </p:nvSpPr>
        <p:spPr>
          <a:xfrm>
            <a:off x="0" y="2135076"/>
            <a:ext cx="12192000" cy="2587848"/>
          </a:xfrm>
          <a:prstGeom prst="snip2Diag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AF85A40C-23B9-6FD1-A70E-5571860EC5D4}"/>
              </a:ext>
            </a:extLst>
          </p:cNvPr>
          <p:cNvSpPr>
            <a:spLocks noGrp="1"/>
          </p:cNvSpPr>
          <p:nvPr>
            <p:ph type="ctrTitle"/>
          </p:nvPr>
        </p:nvSpPr>
        <p:spPr>
          <a:xfrm>
            <a:off x="706243" y="2954465"/>
            <a:ext cx="9144000" cy="960815"/>
          </a:xfrm>
        </p:spPr>
        <p:txBody>
          <a:bodyPr/>
          <a:lstStyle/>
          <a:p>
            <a:r>
              <a:rPr lang="en-US" dirty="0">
                <a:solidFill>
                  <a:schemeClr val="bg1"/>
                </a:solidFill>
                <a:latin typeface="Helvetica" pitchFamily="2" charset="0"/>
              </a:rPr>
              <a:t>Flutter widget testing</a:t>
            </a:r>
            <a:endParaRPr lang="ru-BY" dirty="0">
              <a:solidFill>
                <a:schemeClr val="bg1"/>
              </a:solidFill>
              <a:latin typeface="Helvetica" pitchFamily="2" charset="0"/>
            </a:endParaRPr>
          </a:p>
        </p:txBody>
      </p:sp>
      <p:sp>
        <p:nvSpPr>
          <p:cNvPr id="5" name="Куб 4">
            <a:extLst>
              <a:ext uri="{FF2B5EF4-FFF2-40B4-BE49-F238E27FC236}">
                <a16:creationId xmlns:a16="http://schemas.microsoft.com/office/drawing/2014/main" id="{68773490-F045-922D-4207-B905C234030C}"/>
              </a:ext>
            </a:extLst>
          </p:cNvPr>
          <p:cNvSpPr/>
          <p:nvPr/>
        </p:nvSpPr>
        <p:spPr>
          <a:xfrm>
            <a:off x="7660887" y="501805"/>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6" name="Куб 5">
            <a:extLst>
              <a:ext uri="{FF2B5EF4-FFF2-40B4-BE49-F238E27FC236}">
                <a16:creationId xmlns:a16="http://schemas.microsoft.com/office/drawing/2014/main" id="{13E4E205-CDE1-A7D6-5D96-C601432D757A}"/>
              </a:ext>
            </a:extLst>
          </p:cNvPr>
          <p:cNvSpPr/>
          <p:nvPr/>
        </p:nvSpPr>
        <p:spPr>
          <a:xfrm>
            <a:off x="8558561" y="801112"/>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7" name="Куб 6">
            <a:extLst>
              <a:ext uri="{FF2B5EF4-FFF2-40B4-BE49-F238E27FC236}">
                <a16:creationId xmlns:a16="http://schemas.microsoft.com/office/drawing/2014/main" id="{3034E658-6C59-ECBE-1204-66058E1F6D1C}"/>
              </a:ext>
            </a:extLst>
          </p:cNvPr>
          <p:cNvSpPr/>
          <p:nvPr/>
        </p:nvSpPr>
        <p:spPr>
          <a:xfrm>
            <a:off x="9634652" y="1357523"/>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Tree>
    <p:extLst>
      <p:ext uri="{BB962C8B-B14F-4D97-AF65-F5344CB8AC3E}">
        <p14:creationId xmlns:p14="http://schemas.microsoft.com/office/powerpoint/2010/main" val="425616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Введение</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2308324"/>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Widget тестирование во Flutter - это процесс тестирования пользовательского интерфейса (UI) на основе виджетов. Оно позволяет разработчикам проверять работу виджетов и их взаимодействие в приложении на уровне интерфейса, а также убедиться, что приложение ведет себя так, как ожидалось при определенных действиях пользователя.</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94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Почему это необходимо?</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546410" y="1915145"/>
            <a:ext cx="10628970" cy="3785652"/>
          </a:xfrm>
          <a:prstGeom prst="rect">
            <a:avLst/>
          </a:prstGeom>
          <a:noFill/>
        </p:spPr>
        <p:txBody>
          <a:bodyPr wrap="square">
            <a:spAutoFit/>
          </a:bodyPr>
          <a:lstStyle/>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Widget тестирование важно потому, что оно позволяет убедиться, что интерфейс приложения работает правильно, и что пользователь может легко и эффективно взаимодействовать с приложением. </a:t>
            </a:r>
          </a:p>
          <a:p>
            <a:pPr marL="800100" indent="-342900">
              <a:buFont typeface="Wingdings" pitchFamily="2" charset="2"/>
              <a:buChar char="q"/>
            </a:pPr>
            <a:endParaRPr lang="ru-BY" sz="2400" kern="100" dirty="0">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Также, виджет тестирование помогает выявлять ошибки и недоработки в интерфейсе до того, как они попадут к конечным пользователям. Быстрое обнаружение и исправление этих ошибок может существенно снизить риски и убытки для компании.</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36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Тестовый фреймворк</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724829" y="2274838"/>
            <a:ext cx="10628970" cy="2308324"/>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Для проведения виджет тестирования во Flutter используется встроенный тестовый фреймворк, который позволяет разработчикам создавать тесты, которые проверяют различные аспекты приложения. Виджет тестирование может включать в себя проверку взаимодействия пользователей с виджетами, включая их нажатия, свайпы, ввод текста и другие действия.</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API testing in Flutter - Flutter and Dart Tutorial">
            <a:extLst>
              <a:ext uri="{FF2B5EF4-FFF2-40B4-BE49-F238E27FC236}">
                <a16:creationId xmlns:a16="http://schemas.microsoft.com/office/drawing/2014/main" id="{AD274B28-3BE4-71FD-67B7-FDFD673C5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13601"/>
            <a:ext cx="2045515" cy="75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5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Класс </a:t>
            </a:r>
            <a:r>
              <a:rPr lang="en-US" dirty="0" err="1">
                <a:solidFill>
                  <a:schemeClr val="bg1"/>
                </a:solidFill>
                <a:latin typeface="Helvetica" pitchFamily="2" charset="0"/>
              </a:rPr>
              <a:t>WidgetTester</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724829" y="2459504"/>
            <a:ext cx="10628970" cy="1938992"/>
          </a:xfrm>
          <a:prstGeom prst="rect">
            <a:avLst/>
          </a:prstGeom>
          <a:noFill/>
        </p:spPr>
        <p:txBody>
          <a:bodyPr wrap="square">
            <a:spAutoFit/>
          </a:bodyPr>
          <a:lstStyle/>
          <a:p>
            <a:pPr marL="457200"/>
            <a:r>
              <a:rPr lang="en-US" sz="2400" kern="100" dirty="0" err="1">
                <a:effectLst/>
                <a:latin typeface="Helvetica" pitchFamily="2" charset="0"/>
                <a:ea typeface="Calibri" panose="020F0502020204030204" pitchFamily="34" charset="0"/>
                <a:cs typeface="Times New Roman" panose="02020603050405020304" pitchFamily="18" charset="0"/>
              </a:rPr>
              <a:t>WidgetTester</a:t>
            </a:r>
            <a:r>
              <a:rPr lang="ru-RU" sz="2400" kern="100" dirty="0">
                <a:effectLst/>
                <a:latin typeface="Helvetica" pitchFamily="2" charset="0"/>
                <a:ea typeface="Calibri" panose="020F0502020204030204" pitchFamily="34" charset="0"/>
                <a:cs typeface="Times New Roman" panose="02020603050405020304" pitchFamily="18" charset="0"/>
              </a:rPr>
              <a:t> - это объект, который предоставляет </a:t>
            </a:r>
            <a:r>
              <a:rPr lang="en-US" sz="2400" kern="100" dirty="0">
                <a:effectLst/>
                <a:latin typeface="Helvetica" pitchFamily="2" charset="0"/>
                <a:ea typeface="Calibri" panose="020F0502020204030204" pitchFamily="34" charset="0"/>
                <a:cs typeface="Times New Roman" panose="02020603050405020304" pitchFamily="18" charset="0"/>
              </a:rPr>
              <a:t>API</a:t>
            </a:r>
            <a:r>
              <a:rPr lang="ru-RU" sz="2400" kern="100" dirty="0">
                <a:effectLst/>
                <a:latin typeface="Helvetica" pitchFamily="2" charset="0"/>
                <a:ea typeface="Calibri" panose="020F0502020204030204" pitchFamily="34" charset="0"/>
                <a:cs typeface="Times New Roman" panose="02020603050405020304" pitchFamily="18" charset="0"/>
              </a:rPr>
              <a:t> для тестирования виджетов во </a:t>
            </a:r>
            <a:r>
              <a:rPr lang="en-US" sz="2400" kern="100" dirty="0">
                <a:effectLst/>
                <a:latin typeface="Helvetica" pitchFamily="2" charset="0"/>
                <a:ea typeface="Calibri" panose="020F0502020204030204" pitchFamily="34" charset="0"/>
                <a:cs typeface="Times New Roman" panose="02020603050405020304" pitchFamily="18" charset="0"/>
              </a:rPr>
              <a:t>Flutter</a:t>
            </a:r>
            <a:r>
              <a:rPr lang="ru-RU" sz="2400" kern="100" dirty="0">
                <a:effectLst/>
                <a:latin typeface="Helvetica" pitchFamily="2" charset="0"/>
                <a:ea typeface="Calibri" panose="020F0502020204030204" pitchFamily="34" charset="0"/>
                <a:cs typeface="Times New Roman" panose="02020603050405020304" pitchFamily="18" charset="0"/>
              </a:rPr>
              <a:t>. Он позволяет имитировать пользовательские действия, такие как касание и ввод, и проверять результаты отображения, такие как размер и расположение виджетов.</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05690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Рамка">
  <a:themeElements>
    <a:clrScheme name="Рамка">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Рамка">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Рамка">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28</TotalTime>
  <Words>1841</Words>
  <Application>Microsoft Office PowerPoint</Application>
  <PresentationFormat>Широкоэкранный</PresentationFormat>
  <Paragraphs>131</Paragraphs>
  <Slides>45</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45</vt:i4>
      </vt:variant>
    </vt:vector>
  </HeadingPairs>
  <TitlesOfParts>
    <vt:vector size="55" baseType="lpstr">
      <vt:lpstr>-apple-system</vt:lpstr>
      <vt:lpstr>Arial</vt:lpstr>
      <vt:lpstr>Calibri</vt:lpstr>
      <vt:lpstr>Calibri Light</vt:lpstr>
      <vt:lpstr>Corbel</vt:lpstr>
      <vt:lpstr>Helvetica</vt:lpstr>
      <vt:lpstr>Wingdings</vt:lpstr>
      <vt:lpstr>Wingdings 2</vt:lpstr>
      <vt:lpstr>Тема Office</vt:lpstr>
      <vt:lpstr>Рамка</vt:lpstr>
      <vt:lpstr>Testing Flutter App</vt:lpstr>
      <vt:lpstr>Вступление</vt:lpstr>
      <vt:lpstr>Зачем тестировать приложение?</vt:lpstr>
      <vt:lpstr>Виды тестов Flutter</vt:lpstr>
      <vt:lpstr>Flutter widget testing</vt:lpstr>
      <vt:lpstr>Введение</vt:lpstr>
      <vt:lpstr>Почему это необходимо?</vt:lpstr>
      <vt:lpstr>Тестовый фреймворк</vt:lpstr>
      <vt:lpstr>Класс WidgetTester</vt:lpstr>
      <vt:lpstr>Возможности (методы) WidgetTester</vt:lpstr>
      <vt:lpstr>Глобальный объект find</vt:lpstr>
      <vt:lpstr>Метод expect</vt:lpstr>
      <vt:lpstr>Примеры WidgetTester и find</vt:lpstr>
      <vt:lpstr>Дополнительные возможности</vt:lpstr>
      <vt:lpstr>Создание тестов Пример 1</vt:lpstr>
      <vt:lpstr>Презентация PowerPoint</vt:lpstr>
      <vt:lpstr>Создание тестов Пример 2</vt:lpstr>
      <vt:lpstr>Презентация PowerPoint</vt:lpstr>
      <vt:lpstr>Unit test</vt:lpstr>
      <vt:lpstr>Презентация PowerPoint</vt:lpstr>
      <vt:lpstr>Класс, который будем тестировать</vt:lpstr>
      <vt:lpstr>Unit тест для этого класса</vt:lpstr>
      <vt:lpstr>Группа unit тестов</vt:lpstr>
      <vt:lpstr>Ошибка в unit тесте</vt:lpstr>
      <vt:lpstr>Как сделать unit тесты более читаемыми?</vt:lpstr>
      <vt:lpstr>Немного о BDD</vt:lpstr>
      <vt:lpstr>Презентация PowerPoint</vt:lpstr>
      <vt:lpstr>Unit тест в BDD стиле</vt:lpstr>
      <vt:lpstr>В чём проблема этих тестов?</vt:lpstr>
      <vt:lpstr>Dart-пакеты для BDD</vt:lpstr>
      <vt:lpstr>Использование пакета given_when_then_unit_test </vt:lpstr>
      <vt:lpstr>Вывод в консоли</vt:lpstr>
      <vt:lpstr>Что меняет Shouldly?</vt:lpstr>
      <vt:lpstr>Интеграционное тестирование в</vt:lpstr>
      <vt:lpstr>Что такое интеграционное тестирование?</vt:lpstr>
      <vt:lpstr>О преимуществах и недостатках</vt:lpstr>
      <vt:lpstr>Преимущества</vt:lpstr>
      <vt:lpstr>Недостатки</vt:lpstr>
      <vt:lpstr>Принцип работы</vt:lpstr>
      <vt:lpstr>Простой пример</vt:lpstr>
      <vt:lpstr>Простой пример</vt:lpstr>
      <vt:lpstr>Page objects</vt:lpstr>
      <vt:lpstr>Page objects</vt:lpstr>
      <vt:lpstr>Page object</vt:lpstr>
      <vt:lpstr>Screenshoter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Flutter App</dc:title>
  <dc:creator>Дмитрий Заянковский</dc:creator>
  <cp:lastModifiedBy>Егор Имя</cp:lastModifiedBy>
  <cp:revision>2</cp:revision>
  <dcterms:created xsi:type="dcterms:W3CDTF">2023-04-17T20:00:16Z</dcterms:created>
  <dcterms:modified xsi:type="dcterms:W3CDTF">2023-04-18T05:24:07Z</dcterms:modified>
</cp:coreProperties>
</file>