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87" r:id="rId5"/>
    <p:sldId id="257" r:id="rId6"/>
    <p:sldId id="258" r:id="rId7"/>
    <p:sldId id="267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2" r:id="rId21"/>
    <p:sldId id="280" r:id="rId22"/>
    <p:sldId id="285" r:id="rId23"/>
    <p:sldId id="284" r:id="rId24"/>
    <p:sldId id="261" r:id="rId25"/>
    <p:sldId id="262" r:id="rId26"/>
    <p:sldId id="313" r:id="rId27"/>
    <p:sldId id="264" r:id="rId28"/>
    <p:sldId id="312" r:id="rId29"/>
    <p:sldId id="314" r:id="rId30"/>
    <p:sldId id="317" r:id="rId31"/>
    <p:sldId id="318" r:id="rId32"/>
    <p:sldId id="319" r:id="rId33"/>
    <p:sldId id="323" r:id="rId34"/>
    <p:sldId id="320" r:id="rId35"/>
    <p:sldId id="32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/>
          <a:srcRect t="2769" b="-2769"/>
          <a:stretch>
            <a:fillRect/>
          </a:stretch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3E98B-3435-411E-BF74-56304C5712BA}" type="datetimeFigureOut">
              <a:rPr lang="pt-PT" smtClean="0"/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C8A20C6-7604-4FF9-8676-1997B649D241}" type="slidenum">
              <a:rPr lang="pt-PT" smtClean="0"/>
            </a:fld>
            <a:endParaRPr lang="pt-PT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Programação distribuída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dirty="0"/>
              <a:t>Trabalho realizado por:</a:t>
            </a:r>
            <a:endParaRPr lang="pt-PT" dirty="0"/>
          </a:p>
          <a:p>
            <a:r>
              <a:rPr lang="pt-PT" dirty="0"/>
              <a:t>Leandro Adão Fidalgo, a2017017144</a:t>
            </a:r>
            <a:endParaRPr lang="pt-PT" dirty="0"/>
          </a:p>
          <a:p>
            <a:r>
              <a:rPr lang="pt-PT" dirty="0"/>
              <a:t>Pedro dos Santos Alves, a2019112789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das mensagens trocadas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Todos os pedidos entre cliente-servidor e servidor-servidor são efetuados através da classe </a:t>
            </a:r>
            <a:r>
              <a:rPr lang="pt-PT" dirty="0" err="1"/>
              <a:t>Command</a:t>
            </a:r>
            <a:r>
              <a:rPr lang="pt-PT" dirty="0"/>
              <a:t>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3279" y="2926742"/>
            <a:ext cx="3965441" cy="3126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Threads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Recurso a um conjunto apropriado de </a:t>
            </a:r>
            <a:r>
              <a:rPr lang="pt-PT" dirty="0" err="1"/>
              <a:t>threads</a:t>
            </a:r>
            <a:r>
              <a:rPr lang="pt-PT" dirty="0"/>
              <a:t> nos clientes e servidores para suportar diversas tarefas de um modo concorrente e assíncrono.</a:t>
            </a:r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6" y="3017037"/>
            <a:ext cx="6173061" cy="1448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428" y="2986276"/>
            <a:ext cx="2325426" cy="2325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software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Alguma separação, em termos da arquitetura de software, da lógica da comunicação (e das </a:t>
            </a:r>
            <a:r>
              <a:rPr lang="pt-PT" dirty="0" err="1"/>
              <a:t>queries</a:t>
            </a:r>
            <a:r>
              <a:rPr lang="pt-PT" dirty="0"/>
              <a:t> à BD).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6" y="3438579"/>
            <a:ext cx="2857899" cy="258163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62" y="2821378"/>
            <a:ext cx="2009872" cy="38160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765" y="2856050"/>
            <a:ext cx="2558089" cy="3746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Redireccionamento de um cliente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Redireccionamento de um cliente para um servidor com menos clientes ligados.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005" y="2512135"/>
            <a:ext cx="8607990" cy="4201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Registo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>
          <a:xfrm>
            <a:off x="6434356" y="2015732"/>
            <a:ext cx="4620498" cy="3913464"/>
          </a:xfrm>
        </p:spPr>
        <p:txBody>
          <a:bodyPr/>
          <a:lstStyle/>
          <a:p>
            <a:r>
              <a:rPr lang="pt-PT" dirty="0"/>
              <a:t>Primeiro verifica se o utilizador já existe, de seguida caso este não exista, cria o utilizador tal como demonstrado na figura abaixo. </a:t>
            </a:r>
            <a:endParaRPr lang="pt-PT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6" y="2015732"/>
            <a:ext cx="4726217" cy="3913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Autenticação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745969" y="1853754"/>
            <a:ext cx="4530545" cy="3450613"/>
          </a:xfrm>
        </p:spPr>
        <p:txBody>
          <a:bodyPr/>
          <a:lstStyle/>
          <a:p>
            <a:r>
              <a:rPr lang="pt-PT" dirty="0"/>
              <a:t>Primeiro verifica se o utilizador já existe, de seguida verifica se a password está correta, finalmente verifica se o utilizador já fez login.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6" y="1853754"/>
            <a:ext cx="4127873" cy="4281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Criação, edição e eliminação de canais, apenas pelos respetivos criadores. Abaixo segue o exemplo da criação de um canal.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172" y="2812871"/>
            <a:ext cx="6427656" cy="3240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Aderir a um canal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Primeiro verifica se o utilizador é o criador do canal ou se não existe password ou se já se encontra neste canal, senão verifica se a password introduzida está correta. 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961" y="2939620"/>
            <a:ext cx="5805893" cy="31138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Envio e receção de mensagens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Envio e receção de mensagens (individual e canal).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7" y="2604277"/>
            <a:ext cx="5078044" cy="37012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35" y="2390775"/>
            <a:ext cx="4473457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Consultar mensagens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Consultar todas as mensagens incluindo os ficheiros (canal ou individual).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021" y="2619375"/>
            <a:ext cx="5164754" cy="323408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3079292"/>
            <a:ext cx="4844554" cy="16261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Aspetos não especificados no enunciado;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Tratamento de erros;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Consistência entre servidores;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Sincronização de BD e ficheiros;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Receção de vários ficheiros disseminados;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Estrutura das mensagens trocadas;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 err="1"/>
              <a:t>Threads</a:t>
            </a:r>
            <a:r>
              <a:rPr lang="pt-PT" sz="1700" dirty="0"/>
              <a:t>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Arquitetura de software;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Redireccionamento de um cliente;</a:t>
            </a:r>
            <a:endParaRPr lang="pt-PT" sz="17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pt-PT" sz="1700" dirty="0"/>
              <a:t>Registo;</a:t>
            </a:r>
            <a:endParaRPr lang="pt-PT" sz="1700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ficheiros com nomes idênticos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que cada ficheiro enviado para o servidor possa ter nomes iguais decidimos utilizar um identificador único universal (UUID).</a:t>
            </a:r>
            <a:endParaRPr lang="pt-P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Upload de ficheiros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Upload de ficheiros pelos clientes nos respetivos servidores (individual e grupo).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743" y="2533649"/>
            <a:ext cx="6256514" cy="40718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Download de ficheiros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76974" y="2015732"/>
            <a:ext cx="4777879" cy="3450613"/>
          </a:xfrm>
        </p:spPr>
        <p:txBody>
          <a:bodyPr/>
          <a:lstStyle/>
          <a:p>
            <a:r>
              <a:rPr lang="pt-PT" dirty="0"/>
              <a:t>Download de ficheiros pelos clientes (individual ou de um grupo a que pertence).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6" y="1853754"/>
            <a:ext cx="4460918" cy="48804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lógico da base de dados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0923" y="2049681"/>
            <a:ext cx="8850153" cy="38813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físico da base de dados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9450" y="2016124"/>
            <a:ext cx="7813099" cy="392827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Manual de utilizador</a:t>
            </a:r>
            <a:endParaRPr lang="pt-PT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Login</a:t>
            </a:r>
            <a:endParaRPr lang="pt-PT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4795" y="2123440"/>
            <a:ext cx="3630930" cy="34505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34025" y="2123440"/>
            <a:ext cx="62839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pt-PT" altLang="en-US"/>
              <a:t>Caixa de texto do username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introduz o seu username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Caixa de texto da password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introduz a sua password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Botão de login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Após a introdução de ambos, o username e a password, o utilizador poderá efetuar o login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Botão de registo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Se o utilizador não estiver ainda registado, poderá faze-lo através desta opção</a:t>
            </a:r>
            <a:endParaRPr lang="pt-PT" altLang="en-US"/>
          </a:p>
        </p:txBody>
      </p:sp>
      <p:sp>
        <p:nvSpPr>
          <p:cNvPr id="6" name="Oval 5"/>
          <p:cNvSpPr/>
          <p:nvPr/>
        </p:nvSpPr>
        <p:spPr>
          <a:xfrm>
            <a:off x="4166870" y="357632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7" name="Oval 6"/>
          <p:cNvSpPr/>
          <p:nvPr/>
        </p:nvSpPr>
        <p:spPr>
          <a:xfrm>
            <a:off x="4166870" y="414718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4166870" y="461327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4166870" y="512318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Registo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4795" y="1985645"/>
            <a:ext cx="2962275" cy="4029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77130" y="1877060"/>
            <a:ext cx="70237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pt-PT" altLang="en-US"/>
              <a:t>Caixa de texto do nome do utilizador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introduz o seu nome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Caixa de texto do username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introduz o seu username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Caixa de texto da password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introduz a sua password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Caixa de texto da confirmação da password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confirma a sua password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Botão de seleção de fotografia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seleciona uma fotografia (jpg, jpeg ou png)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Botão de registo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Após preencher os campos todos, o utilizador poderá registar-se</a:t>
            </a:r>
            <a:endParaRPr lang="pt-PT" altLang="en-US"/>
          </a:p>
          <a:p>
            <a:pPr marL="342900" indent="-342900">
              <a:buAutoNum type="arabicPeriod"/>
            </a:pPr>
            <a:r>
              <a:rPr lang="pt-PT" altLang="en-US"/>
              <a:t>Botão de cancelar</a:t>
            </a:r>
            <a:endParaRPr lang="pt-PT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altLang="en-US"/>
              <a:t>O utilizador poderá cancelar o seu registo</a:t>
            </a:r>
            <a:endParaRPr lang="pt-PT" altLang="en-US"/>
          </a:p>
        </p:txBody>
      </p:sp>
      <p:sp>
        <p:nvSpPr>
          <p:cNvPr id="7" name="Oval 6"/>
          <p:cNvSpPr/>
          <p:nvPr/>
        </p:nvSpPr>
        <p:spPr>
          <a:xfrm>
            <a:off x="3869690" y="30822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3869690" y="350901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3869690" y="393509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10" name="Oval 9"/>
          <p:cNvSpPr/>
          <p:nvPr/>
        </p:nvSpPr>
        <p:spPr>
          <a:xfrm>
            <a:off x="3869690" y="436181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  <p:sp>
        <p:nvSpPr>
          <p:cNvPr id="11" name="Oval 10"/>
          <p:cNvSpPr/>
          <p:nvPr/>
        </p:nvSpPr>
        <p:spPr>
          <a:xfrm>
            <a:off x="1911985" y="507492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5</a:t>
            </a:r>
            <a:endParaRPr lang="pt-PT" altLang="en-US"/>
          </a:p>
        </p:txBody>
      </p:sp>
      <p:sp>
        <p:nvSpPr>
          <p:cNvPr id="12" name="Oval 11"/>
          <p:cNvSpPr/>
          <p:nvPr/>
        </p:nvSpPr>
        <p:spPr>
          <a:xfrm>
            <a:off x="3792220" y="542988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6</a:t>
            </a:r>
            <a:endParaRPr lang="pt-PT" altLang="en-US"/>
          </a:p>
        </p:txBody>
      </p:sp>
      <p:sp>
        <p:nvSpPr>
          <p:cNvPr id="13" name="Oval 12"/>
          <p:cNvSpPr/>
          <p:nvPr/>
        </p:nvSpPr>
        <p:spPr>
          <a:xfrm>
            <a:off x="2582545" y="542988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7</a:t>
            </a:r>
            <a:endParaRPr lang="pt-PT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Janela principal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2970" y="1750060"/>
            <a:ext cx="4608830" cy="4466590"/>
          </a:xfrm>
        </p:spPr>
        <p:txBody>
          <a:bodyPr>
            <a:normAutofit fontScale="70000"/>
          </a:bodyPr>
          <a:p>
            <a:pPr marL="457200" indent="-457200">
              <a:buAutoNum type="arabicPeriod"/>
            </a:pPr>
            <a:r>
              <a:rPr lang="pt-PT" altLang="en-US"/>
              <a:t>Menu principal</a:t>
            </a:r>
            <a:endParaRPr lang="pt-PT" altLang="en-US"/>
          </a:p>
          <a:p>
            <a:pPr lvl="1"/>
            <a:r>
              <a:rPr lang="pt-PT" altLang="en-US" sz="1800"/>
              <a:t>Várias opções serão dispostas ao utilizador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Lista de canais</a:t>
            </a:r>
            <a:endParaRPr lang="pt-PT" altLang="en-US"/>
          </a:p>
          <a:p>
            <a:pPr lvl="1"/>
            <a:r>
              <a:rPr lang="pt-PT" altLang="en-US"/>
              <a:t>Todos os canais disponíveis no servidor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Lista de mensagens diretas</a:t>
            </a:r>
            <a:endParaRPr lang="pt-PT" altLang="en-US"/>
          </a:p>
          <a:p>
            <a:pPr lvl="1"/>
            <a:r>
              <a:rPr lang="pt-PT" altLang="en-US"/>
              <a:t>Todas as mensagens trocadas com outros utilizadores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Chat</a:t>
            </a:r>
            <a:endParaRPr lang="pt-PT" altLang="en-US"/>
          </a:p>
          <a:p>
            <a:pPr lvl="1"/>
            <a:r>
              <a:rPr lang="pt-PT" altLang="en-US"/>
              <a:t>Área de texto e ficheiros partilhados</a:t>
            </a:r>
            <a:endParaRPr lang="pt-PT" altLang="en-US"/>
          </a:p>
          <a:p>
            <a:pPr lvl="1"/>
            <a:r>
              <a:rPr lang="pt-PT" altLang="en-US"/>
              <a:t>Também poderá ser arrastado um ficheiro para o enviar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Link de download de ficheiro</a:t>
            </a:r>
            <a:endParaRPr lang="pt-PT" altLang="en-US"/>
          </a:p>
          <a:p>
            <a:pPr lvl="1"/>
            <a:r>
              <a:rPr lang="pt-PT" altLang="en-US" sz="1800"/>
              <a:t>Ao clicar nesse botão, irá fazer download do ficheiro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6865" y="2087880"/>
            <a:ext cx="6475095" cy="37909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48460" y="208788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202565" y="316801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202565" y="47586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10" name="Oval 9"/>
          <p:cNvSpPr/>
          <p:nvPr/>
        </p:nvSpPr>
        <p:spPr>
          <a:xfrm>
            <a:off x="3793490" y="29298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  <p:sp>
        <p:nvSpPr>
          <p:cNvPr id="11" name="Oval 10"/>
          <p:cNvSpPr/>
          <p:nvPr/>
        </p:nvSpPr>
        <p:spPr>
          <a:xfrm>
            <a:off x="2421890" y="488251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5</a:t>
            </a:r>
            <a:endParaRPr lang="pt-PT" altLang="en-US"/>
          </a:p>
        </p:txBody>
      </p:sp>
      <p:sp>
        <p:nvSpPr>
          <p:cNvPr id="12" name="Oval 11"/>
          <p:cNvSpPr/>
          <p:nvPr/>
        </p:nvSpPr>
        <p:spPr>
          <a:xfrm>
            <a:off x="6308090" y="287210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6</a:t>
            </a:r>
            <a:endParaRPr lang="pt-PT" altLang="en-US"/>
          </a:p>
        </p:txBody>
      </p:sp>
      <p:sp>
        <p:nvSpPr>
          <p:cNvPr id="13" name="Oval 12"/>
          <p:cNvSpPr/>
          <p:nvPr/>
        </p:nvSpPr>
        <p:spPr>
          <a:xfrm>
            <a:off x="6308090" y="383540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7</a:t>
            </a:r>
            <a:endParaRPr lang="pt-PT" altLang="en-US"/>
          </a:p>
        </p:txBody>
      </p:sp>
      <p:sp>
        <p:nvSpPr>
          <p:cNvPr id="14" name="Oval 13"/>
          <p:cNvSpPr/>
          <p:nvPr/>
        </p:nvSpPr>
        <p:spPr>
          <a:xfrm>
            <a:off x="1859915" y="568769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8</a:t>
            </a:r>
            <a:endParaRPr lang="pt-PT" altLang="en-US"/>
          </a:p>
        </p:txBody>
      </p:sp>
      <p:sp>
        <p:nvSpPr>
          <p:cNvPr id="15" name="Oval 14"/>
          <p:cNvSpPr/>
          <p:nvPr/>
        </p:nvSpPr>
        <p:spPr>
          <a:xfrm>
            <a:off x="5269865" y="587883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9</a:t>
            </a:r>
            <a:endParaRPr lang="pt-PT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Janela principal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545" y="1640205"/>
            <a:ext cx="4608830" cy="4772025"/>
          </a:xfrm>
        </p:spPr>
        <p:txBody>
          <a:bodyPr>
            <a:normAutofit fontScale="80000"/>
          </a:bodyPr>
          <a:p>
            <a:pPr marL="457200" indent="-457200">
              <a:buFont typeface="+mj-lt"/>
              <a:buAutoNum type="arabicPeriod" startAt="6"/>
            </a:pPr>
            <a:r>
              <a:rPr lang="pt-PT" altLang="en-US"/>
              <a:t>Informação sobre o canal ou mensagem direta</a:t>
            </a:r>
            <a:endParaRPr lang="pt-PT" altLang="en-US"/>
          </a:p>
          <a:p>
            <a:pPr lvl="1"/>
            <a:r>
              <a:rPr lang="pt-PT" altLang="en-US" sz="1800"/>
              <a:t>Disponibiliza as informações acerca do determinado canal ou mensagem direta</a:t>
            </a:r>
            <a:endParaRPr lang="pt-PT" altLang="en-US"/>
          </a:p>
          <a:p>
            <a:pPr marL="457200" indent="-457200">
              <a:buAutoNum type="arabicPeriod" startAt="6"/>
            </a:pPr>
            <a:r>
              <a:rPr lang="pt-PT" altLang="en-US"/>
              <a:t>Utilizadores online</a:t>
            </a:r>
            <a:endParaRPr lang="pt-PT" altLang="en-US"/>
          </a:p>
          <a:p>
            <a:pPr lvl="1"/>
            <a:r>
              <a:rPr lang="pt-PT" altLang="en-US"/>
              <a:t>Todos os utilizadores que tiverem efetuado o login, através dos multiplos servidores</a:t>
            </a:r>
            <a:endParaRPr lang="pt-PT" altLang="en-US"/>
          </a:p>
          <a:p>
            <a:pPr marL="457200" indent="-457200">
              <a:buAutoNum type="arabicPeriod" startAt="6"/>
            </a:pPr>
            <a:r>
              <a:rPr lang="pt-PT" altLang="en-US"/>
              <a:t>Caixa de texto para escrever mensagens</a:t>
            </a:r>
            <a:endParaRPr lang="pt-PT" altLang="en-US"/>
          </a:p>
          <a:p>
            <a:pPr lvl="1"/>
            <a:r>
              <a:rPr lang="pt-PT" altLang="en-US"/>
              <a:t>Poderá ser inserido texto para ser enviado</a:t>
            </a:r>
            <a:endParaRPr lang="pt-PT" altLang="en-US"/>
          </a:p>
          <a:p>
            <a:pPr marL="457200" indent="-457200">
              <a:buAutoNum type="arabicPeriod" startAt="6"/>
            </a:pPr>
            <a:r>
              <a:rPr lang="pt-PT" altLang="en-US"/>
              <a:t>Botões de envio</a:t>
            </a:r>
            <a:endParaRPr lang="pt-PT" altLang="en-US"/>
          </a:p>
          <a:p>
            <a:pPr lvl="1"/>
            <a:r>
              <a:rPr lang="pt-PT" altLang="en-US"/>
              <a:t>O botão da esquerda serve para enviar ficheiros</a:t>
            </a:r>
            <a:endParaRPr lang="pt-PT" altLang="en-US"/>
          </a:p>
          <a:p>
            <a:pPr lvl="1"/>
            <a:r>
              <a:rPr lang="pt-PT" altLang="en-US"/>
              <a:t>O botão da direita serve para enviar o texto introduzido na caixa de texto</a:t>
            </a:r>
            <a:endParaRPr lang="pt-PT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6865" y="2087880"/>
            <a:ext cx="6475095" cy="37909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48460" y="208788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202565" y="316801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202565" y="47586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10" name="Oval 9"/>
          <p:cNvSpPr/>
          <p:nvPr/>
        </p:nvSpPr>
        <p:spPr>
          <a:xfrm>
            <a:off x="3793490" y="29298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  <p:sp>
        <p:nvSpPr>
          <p:cNvPr id="11" name="Oval 10"/>
          <p:cNvSpPr/>
          <p:nvPr/>
        </p:nvSpPr>
        <p:spPr>
          <a:xfrm>
            <a:off x="2421890" y="488251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5</a:t>
            </a:r>
            <a:endParaRPr lang="pt-PT" altLang="en-US"/>
          </a:p>
        </p:txBody>
      </p:sp>
      <p:sp>
        <p:nvSpPr>
          <p:cNvPr id="12" name="Oval 11"/>
          <p:cNvSpPr/>
          <p:nvPr/>
        </p:nvSpPr>
        <p:spPr>
          <a:xfrm>
            <a:off x="6308090" y="287210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6</a:t>
            </a:r>
            <a:endParaRPr lang="pt-PT" altLang="en-US"/>
          </a:p>
        </p:txBody>
      </p:sp>
      <p:sp>
        <p:nvSpPr>
          <p:cNvPr id="13" name="Oval 12"/>
          <p:cNvSpPr/>
          <p:nvPr/>
        </p:nvSpPr>
        <p:spPr>
          <a:xfrm>
            <a:off x="6308090" y="383540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7</a:t>
            </a:r>
            <a:endParaRPr lang="pt-PT" altLang="en-US"/>
          </a:p>
        </p:txBody>
      </p:sp>
      <p:sp>
        <p:nvSpPr>
          <p:cNvPr id="14" name="Oval 13"/>
          <p:cNvSpPr/>
          <p:nvPr/>
        </p:nvSpPr>
        <p:spPr>
          <a:xfrm>
            <a:off x="1859915" y="568769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8</a:t>
            </a:r>
            <a:endParaRPr lang="pt-PT" altLang="en-US"/>
          </a:p>
        </p:txBody>
      </p:sp>
      <p:sp>
        <p:nvSpPr>
          <p:cNvPr id="15" name="Oval 14"/>
          <p:cNvSpPr/>
          <p:nvPr/>
        </p:nvSpPr>
        <p:spPr>
          <a:xfrm>
            <a:off x="5269865" y="587883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9</a:t>
            </a:r>
            <a:endParaRPr lang="pt-P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Autenticação;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Canais;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Aderir a um canal 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Envio e receção de mensagens;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Consultar mensagens;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Gestão de ficheiros com nomes idênticos;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Upload de ficheiros;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Download de ficheiros;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Modelo lógico da base de dados;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Modelo físico da base de dados;</a:t>
            </a:r>
            <a:endParaRPr lang="pt-PT" sz="17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pt-PT" sz="1700" dirty="0"/>
              <a:t>Manual de utilização.</a:t>
            </a:r>
            <a:endParaRPr lang="pt-PT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Menu principal</a:t>
            </a:r>
            <a:endParaRPr lang="pt-PT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64380" y="2018665"/>
            <a:ext cx="7065645" cy="4295140"/>
          </a:xfrm>
        </p:spPr>
        <p:txBody>
          <a:bodyPr>
            <a:normAutofit fontScale="80000"/>
          </a:bodyPr>
          <a:p>
            <a:pPr marL="457200" indent="-457200">
              <a:buAutoNum type="arabicPeriod"/>
            </a:pPr>
            <a:r>
              <a:rPr lang="pt-PT" altLang="en-US"/>
              <a:t>Message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Send Message: Envia uma mensagem direta a um utilizador especificado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Send File: Envia um ficheiro a um utilizador especificado, por mensagem direta</a:t>
            </a:r>
            <a:endParaRPr lang="pt-PT" altLang="en-US"/>
          </a:p>
          <a:p>
            <a:pPr marL="457200" lvl="0" indent="-457200">
              <a:buAutoNum type="arabicPeriod"/>
            </a:pPr>
            <a:r>
              <a:rPr lang="pt-PT" altLang="en-US"/>
              <a:t>Channel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 sz="1800"/>
              <a:t>Add: Adiciona um canal com um nome, descrição e password</a:t>
            </a:r>
            <a:endParaRPr lang="pt-PT" altLang="en-US"/>
          </a:p>
          <a:p>
            <a:pPr marL="457200" lvl="0" indent="-457200">
              <a:buAutoNum type="arabicPeriod"/>
            </a:pPr>
            <a:r>
              <a:rPr lang="pt-PT" altLang="en-US"/>
              <a:t>Search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 sz="1800"/>
              <a:t>Search Users: Procura por um utilizador que tenha um nome ou username idêntico ao introduzido</a:t>
            </a:r>
            <a:endParaRPr lang="pt-PT" altLang="en-US"/>
          </a:p>
          <a:p>
            <a:pPr marL="457200" lvl="0" indent="-457200">
              <a:buAutoNum type="arabicPeriod"/>
            </a:pPr>
            <a:r>
              <a:rPr lang="pt-PT" altLang="en-US"/>
              <a:t>Help</a:t>
            </a:r>
            <a:endParaRPr lang="pt-PT" altLang="en-US"/>
          </a:p>
          <a:p>
            <a:pPr marL="914400" lvl="1" indent="-457200">
              <a:buAutoNum type="arabicPeriod"/>
            </a:pPr>
            <a:r>
              <a:rPr lang="pt-PT" altLang="en-US"/>
              <a:t>About: Apresenta informação sobre o programa (quem o fez, para que disciplina)</a:t>
            </a:r>
            <a:endParaRPr lang="pt-PT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34795" y="2356485"/>
            <a:ext cx="22860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95" y="3404235"/>
            <a:ext cx="222885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45" y="4276725"/>
            <a:ext cx="224790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45" y="5081270"/>
            <a:ext cx="2390775" cy="6381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238885" y="271653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11" name="Oval 10"/>
          <p:cNvSpPr/>
          <p:nvPr/>
        </p:nvSpPr>
        <p:spPr>
          <a:xfrm>
            <a:off x="1238885" y="358965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12" name="Oval 11"/>
          <p:cNvSpPr/>
          <p:nvPr/>
        </p:nvSpPr>
        <p:spPr>
          <a:xfrm>
            <a:off x="1238885" y="442404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13" name="Oval 12"/>
          <p:cNvSpPr/>
          <p:nvPr/>
        </p:nvSpPr>
        <p:spPr>
          <a:xfrm>
            <a:off x="1238885" y="525272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Enviar mensagem direta</a:t>
            </a:r>
            <a:endParaRPr lang="pt-PT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75" y="2017395"/>
            <a:ext cx="4604385" cy="3680460"/>
          </a:xfrm>
        </p:spPr>
        <p:txBody>
          <a:bodyPr>
            <a:normAutofit fontScale="90000" lnSpcReduction="10000"/>
          </a:bodyPr>
          <a:p>
            <a:pPr marL="457200" indent="-457200">
              <a:buAutoNum type="arabicPeriod"/>
            </a:pPr>
            <a:r>
              <a:rPr lang="pt-PT" altLang="en-US"/>
              <a:t>Caixa de texto do destinatário</a:t>
            </a:r>
            <a:endParaRPr lang="pt-PT" altLang="en-US"/>
          </a:p>
          <a:p>
            <a:pPr lvl="1"/>
            <a:r>
              <a:rPr lang="pt-PT" altLang="en-US"/>
              <a:t>O utilizador introduz o nome ou username do </a:t>
            </a:r>
            <a:r>
              <a:rPr lang="pt-PT" altLang="en-US">
                <a:sym typeface="+mn-ea"/>
              </a:rPr>
              <a:t>destinatário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Caixa de texto da mensagem</a:t>
            </a:r>
            <a:endParaRPr lang="pt-PT" altLang="en-US"/>
          </a:p>
          <a:p>
            <a:pPr lvl="1"/>
            <a:r>
              <a:rPr lang="pt-PT" altLang="en-US" sz="1800"/>
              <a:t>O utilizador introduz o texto a ser enviado ao </a:t>
            </a:r>
            <a:r>
              <a:rPr lang="pt-PT" altLang="en-US">
                <a:sym typeface="+mn-ea"/>
              </a:rPr>
              <a:t>destinatário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Botão de envio</a:t>
            </a:r>
            <a:endParaRPr lang="pt-PT" altLang="en-US"/>
          </a:p>
          <a:p>
            <a:pPr lvl="1"/>
            <a:r>
              <a:rPr lang="pt-PT" altLang="en-US" sz="1800"/>
              <a:t>Envia a mensagem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Botão de cancelar</a:t>
            </a:r>
            <a:endParaRPr lang="pt-PT" altLang="en-US"/>
          </a:p>
          <a:p>
            <a:pPr lvl="1"/>
            <a:r>
              <a:rPr lang="pt-PT" altLang="en-US"/>
              <a:t>Cancela o envio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62150" y="2743835"/>
            <a:ext cx="3752850" cy="19716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296410" y="35902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6" name="Oval 5"/>
          <p:cNvSpPr/>
          <p:nvPr/>
        </p:nvSpPr>
        <p:spPr>
          <a:xfrm>
            <a:off x="4296410" y="394525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7" name="Oval 6"/>
          <p:cNvSpPr/>
          <p:nvPr/>
        </p:nvSpPr>
        <p:spPr>
          <a:xfrm>
            <a:off x="3562985" y="454533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5419090" y="454533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Enviar ficheiro apenas a um utilizador</a:t>
            </a:r>
            <a:endParaRPr lang="pt-PT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75" y="2017395"/>
            <a:ext cx="4604385" cy="4078605"/>
          </a:xfrm>
        </p:spPr>
        <p:txBody>
          <a:bodyPr>
            <a:normAutofit fontScale="90000"/>
          </a:bodyPr>
          <a:p>
            <a:pPr marL="457200" indent="-457200">
              <a:buAutoNum type="arabicPeriod"/>
            </a:pPr>
            <a:r>
              <a:rPr lang="pt-PT" altLang="en-US" sz="2000">
                <a:sym typeface="+mn-ea"/>
              </a:rPr>
              <a:t>Caixa de texto do </a:t>
            </a:r>
            <a:r>
              <a:rPr lang="pt-PT" altLang="en-US">
                <a:sym typeface="+mn-ea"/>
              </a:rPr>
              <a:t>destinatário</a:t>
            </a:r>
            <a:endParaRPr lang="pt-PT" altLang="en-US" sz="2000"/>
          </a:p>
          <a:p>
            <a:pPr lvl="1"/>
            <a:r>
              <a:rPr lang="pt-PT" altLang="en-US" sz="2000">
                <a:sym typeface="+mn-ea"/>
              </a:rPr>
              <a:t>O utilizador introduz o nome ou username do destinatário</a:t>
            </a:r>
            <a:endParaRPr lang="pt-PT" altLang="en-US" sz="2000">
              <a:sym typeface="+mn-ea"/>
            </a:endParaRPr>
          </a:p>
          <a:p>
            <a:pPr marL="457200" lvl="0" indent="-457200">
              <a:buAutoNum type="arabicPeriod"/>
            </a:pPr>
            <a:r>
              <a:rPr lang="pt-PT" altLang="en-US"/>
              <a:t>Botão de seleção do ficheiro</a:t>
            </a:r>
            <a:endParaRPr lang="pt-PT" altLang="en-US"/>
          </a:p>
          <a:p>
            <a:pPr lvl="1"/>
            <a:r>
              <a:rPr lang="pt-PT" altLang="en-US" sz="1800"/>
              <a:t>O utilizador seleciona um ficheiro a enviar ao </a:t>
            </a:r>
            <a:r>
              <a:rPr lang="pt-PT" altLang="en-US">
                <a:sym typeface="+mn-ea"/>
              </a:rPr>
              <a:t>destinatário</a:t>
            </a:r>
            <a:endParaRPr lang="pt-PT" altLang="en-US"/>
          </a:p>
          <a:p>
            <a:pPr marL="457200" lvl="0" indent="-457200">
              <a:buAutoNum type="arabicPeriod"/>
            </a:pPr>
            <a:r>
              <a:rPr lang="pt-PT" altLang="en-US"/>
              <a:t>Botão de envio</a:t>
            </a:r>
            <a:endParaRPr lang="pt-PT" altLang="en-US"/>
          </a:p>
          <a:p>
            <a:pPr lvl="1"/>
            <a:r>
              <a:rPr lang="pt-PT" altLang="en-US" sz="1800"/>
              <a:t>Envia o ficheiro</a:t>
            </a:r>
            <a:endParaRPr lang="pt-PT" altLang="en-US"/>
          </a:p>
          <a:p>
            <a:pPr marL="457200" lvl="0" indent="-457200">
              <a:buAutoNum type="arabicPeriod"/>
            </a:pPr>
            <a:r>
              <a:rPr lang="pt-PT" altLang="en-US"/>
              <a:t>Botão de cancelar</a:t>
            </a:r>
            <a:endParaRPr lang="pt-PT" altLang="en-US"/>
          </a:p>
          <a:p>
            <a:pPr lvl="1"/>
            <a:r>
              <a:rPr lang="pt-PT" altLang="en-US"/>
              <a:t>Cancela o envio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5330" y="2576830"/>
            <a:ext cx="3667125" cy="23050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258310" y="339979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6" name="Oval 5"/>
          <p:cNvSpPr/>
          <p:nvPr/>
        </p:nvSpPr>
        <p:spPr>
          <a:xfrm>
            <a:off x="3382010" y="414274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7" name="Oval 6"/>
          <p:cNvSpPr/>
          <p:nvPr/>
        </p:nvSpPr>
        <p:spPr>
          <a:xfrm>
            <a:off x="3962400" y="471424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5376545" y="471424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Adicionar canal</a:t>
            </a:r>
            <a:endParaRPr lang="pt-PT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75" y="2017395"/>
            <a:ext cx="4604385" cy="4184650"/>
          </a:xfrm>
        </p:spPr>
        <p:txBody>
          <a:bodyPr>
            <a:normAutofit fontScale="70000"/>
          </a:bodyPr>
          <a:p>
            <a:pPr marL="457200" indent="-457200">
              <a:buAutoNum type="arabicPeriod"/>
            </a:pPr>
            <a:r>
              <a:rPr lang="pt-PT" altLang="en-US"/>
              <a:t>Caixa de texto do nome do canal</a:t>
            </a:r>
            <a:endParaRPr lang="pt-PT" altLang="en-US"/>
          </a:p>
          <a:p>
            <a:pPr lvl="1"/>
            <a:r>
              <a:rPr lang="pt-PT" altLang="en-US"/>
              <a:t>O utilizador introduz um nome para o canal a ser criado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Caixa de texto da descrição do canal</a:t>
            </a:r>
            <a:endParaRPr lang="pt-PT" altLang="en-US"/>
          </a:p>
          <a:p>
            <a:pPr lvl="1"/>
            <a:r>
              <a:rPr lang="pt-PT" altLang="en-US" sz="1800"/>
              <a:t>O utilizador introduz uma descrição para o canal a ser criado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Caixa de texto da password do canal</a:t>
            </a:r>
            <a:endParaRPr lang="pt-PT" altLang="en-US"/>
          </a:p>
          <a:p>
            <a:pPr lvl="1"/>
            <a:r>
              <a:rPr lang="pt-PT" altLang="en-US" sz="1800"/>
              <a:t>O utilizador poderá ou não introduzir uma password para o canal a ser criado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Botão de criação de canal</a:t>
            </a:r>
            <a:endParaRPr lang="pt-PT" altLang="en-US"/>
          </a:p>
          <a:p>
            <a:pPr lvl="1"/>
            <a:r>
              <a:rPr lang="pt-PT" altLang="en-US" sz="1800"/>
              <a:t>Cria o canal consoante os dados introduzidos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Botão de cancelar</a:t>
            </a:r>
            <a:endParaRPr lang="pt-PT" altLang="en-US"/>
          </a:p>
          <a:p>
            <a:pPr lvl="1"/>
            <a:r>
              <a:rPr lang="pt-PT" altLang="en-US"/>
              <a:t>Cancela a criação do canal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95780" y="2576830"/>
            <a:ext cx="4086225" cy="23050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458335" y="340931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6" name="Oval 5"/>
          <p:cNvSpPr/>
          <p:nvPr/>
        </p:nvSpPr>
        <p:spPr>
          <a:xfrm>
            <a:off x="4458335" y="375285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7" name="Oval 6"/>
          <p:cNvSpPr/>
          <p:nvPr/>
        </p:nvSpPr>
        <p:spPr>
          <a:xfrm>
            <a:off x="4458335" y="410591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4162425" y="471424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5586095" y="471424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5</a:t>
            </a:r>
            <a:endParaRPr lang="pt-PT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Procurar utilizadores</a:t>
            </a:r>
            <a:endParaRPr lang="pt-PT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75" y="2017395"/>
            <a:ext cx="4604385" cy="4279265"/>
          </a:xfrm>
        </p:spPr>
        <p:txBody>
          <a:bodyPr>
            <a:normAutofit fontScale="90000" lnSpcReduction="20000"/>
          </a:bodyPr>
          <a:p>
            <a:pPr marL="457200" indent="-457200">
              <a:buAutoNum type="arabicPeriod"/>
            </a:pPr>
            <a:r>
              <a:rPr lang="pt-PT" altLang="en-US"/>
              <a:t>Caixa de texto de nome ou username</a:t>
            </a:r>
            <a:endParaRPr lang="pt-PT" altLang="en-US"/>
          </a:p>
          <a:p>
            <a:pPr lvl="1"/>
            <a:r>
              <a:rPr lang="pt-PT" altLang="en-US" sz="1800"/>
              <a:t>O utilizador introduz parte de um nome ou username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Botão de procura</a:t>
            </a:r>
            <a:endParaRPr lang="pt-PT" altLang="en-US"/>
          </a:p>
          <a:p>
            <a:pPr lvl="1"/>
            <a:r>
              <a:rPr lang="pt-PT" altLang="en-US" sz="1800"/>
              <a:t>Efetua a procura de todos os utilizadores consoante o texto introduzido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Botão de cancelar</a:t>
            </a:r>
            <a:endParaRPr lang="pt-PT" altLang="en-US"/>
          </a:p>
          <a:p>
            <a:pPr lvl="1"/>
            <a:r>
              <a:rPr lang="pt-PT" altLang="en-US" sz="1800"/>
              <a:t>Cancela a procura</a:t>
            </a:r>
            <a:endParaRPr lang="pt-PT" altLang="en-US"/>
          </a:p>
          <a:p>
            <a:pPr marL="457200" indent="-457200">
              <a:buAutoNum type="arabicPeriod"/>
            </a:pPr>
            <a:r>
              <a:rPr lang="pt-PT" altLang="en-US"/>
              <a:t>Lista de utilizadores encontrados</a:t>
            </a:r>
            <a:endParaRPr lang="pt-PT" altLang="en-US"/>
          </a:p>
          <a:p>
            <a:pPr lvl="1"/>
            <a:r>
              <a:rPr lang="pt-PT" altLang="en-US"/>
              <a:t>Listagem de todos os utilizadores encontrados na base de dados (ex.: todos os utilizadores com “m” no nome ou username)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0880" y="2832735"/>
            <a:ext cx="3076575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104390"/>
            <a:ext cx="2247900" cy="32670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34410" y="388556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1</a:t>
            </a:r>
            <a:endParaRPr lang="pt-PT" altLang="en-US"/>
          </a:p>
        </p:txBody>
      </p:sp>
      <p:sp>
        <p:nvSpPr>
          <p:cNvPr id="8" name="Oval 7"/>
          <p:cNvSpPr/>
          <p:nvPr/>
        </p:nvSpPr>
        <p:spPr>
          <a:xfrm>
            <a:off x="1953260" y="445706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2</a:t>
            </a:r>
            <a:endParaRPr lang="pt-PT" altLang="en-US"/>
          </a:p>
        </p:txBody>
      </p:sp>
      <p:sp>
        <p:nvSpPr>
          <p:cNvPr id="9" name="Oval 8"/>
          <p:cNvSpPr/>
          <p:nvPr/>
        </p:nvSpPr>
        <p:spPr>
          <a:xfrm>
            <a:off x="3471545" y="4457065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3</a:t>
            </a:r>
            <a:endParaRPr lang="pt-PT" altLang="en-US"/>
          </a:p>
        </p:txBody>
      </p:sp>
      <p:sp>
        <p:nvSpPr>
          <p:cNvPr id="11" name="Oval 10"/>
          <p:cNvSpPr/>
          <p:nvPr/>
        </p:nvSpPr>
        <p:spPr>
          <a:xfrm>
            <a:off x="5858510" y="3418840"/>
            <a:ext cx="295910" cy="29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pt-PT" altLang="en-US"/>
              <a:t>4</a:t>
            </a:r>
            <a:endParaRPr lang="pt-PT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Aspetos não especificados no enunciado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Projeto comum onde as classes são partilhadas entre o servidor e o cliente (biblioteca).</a:t>
            </a:r>
            <a:endParaRPr lang="pt-PT" dirty="0"/>
          </a:p>
          <a:p>
            <a:pPr lvl="1"/>
            <a:r>
              <a:rPr lang="pt-PT" dirty="0"/>
              <a:t>Foram criados comandos para auxiliar os pedidos entre cliente-servidor e servidor-servidor.</a:t>
            </a:r>
            <a:endParaRPr lang="pt-PT" dirty="0"/>
          </a:p>
          <a:p>
            <a:endParaRPr lang="pt-P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erros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maioria dos erros do cliente são demonstrados em </a:t>
            </a:r>
            <a:r>
              <a:rPr lang="pt-PT" dirty="0" err="1"/>
              <a:t>dialogs</a:t>
            </a:r>
            <a:r>
              <a:rPr lang="pt-PT" dirty="0"/>
              <a:t>.</a:t>
            </a:r>
            <a:endParaRPr lang="pt-PT" dirty="0"/>
          </a:p>
          <a:p>
            <a:r>
              <a:rPr lang="pt-PT" dirty="0"/>
              <a:t>A maioria dos erros do servidor são demonstrados na consola.</a:t>
            </a:r>
            <a:endParaRPr lang="pt-PT" dirty="0"/>
          </a:p>
          <a:p>
            <a:r>
              <a:rPr lang="pt-PT" dirty="0"/>
              <a:t>Abaixo está demonstrado a implementação do </a:t>
            </a:r>
            <a:r>
              <a:rPr lang="pt-PT" dirty="0" err="1"/>
              <a:t>failover</a:t>
            </a:r>
            <a:r>
              <a:rPr lang="pt-PT" dirty="0"/>
              <a:t>.</a:t>
            </a:r>
            <a:endParaRPr lang="pt-PT" dirty="0"/>
          </a:p>
          <a:p>
            <a:pPr lvl="1"/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3864" y="3613558"/>
            <a:ext cx="5344271" cy="1781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Tratamento de erros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Mecanismo de </a:t>
            </a:r>
            <a:r>
              <a:rPr lang="pt-PT" dirty="0" err="1"/>
              <a:t>heartbeat</a:t>
            </a:r>
            <a:r>
              <a:rPr lang="pt-PT" dirty="0"/>
              <a:t> dos servers (</a:t>
            </a:r>
            <a:r>
              <a:rPr lang="pt-PT" dirty="0" err="1"/>
              <a:t>ping</a:t>
            </a:r>
            <a:r>
              <a:rPr lang="pt-PT" dirty="0"/>
              <a:t>).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511" y="2401844"/>
            <a:ext cx="3948431" cy="3651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28" y="2559773"/>
            <a:ext cx="6525536" cy="1181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020" y="4004087"/>
            <a:ext cx="5029902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Consistência entre servidores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Todos os pedidos do cliente, com a exceção do download, são transmitidos para os outros servidores através do </a:t>
            </a:r>
            <a:r>
              <a:rPr lang="pt-PT" dirty="0" err="1"/>
              <a:t>multicast</a:t>
            </a:r>
            <a:r>
              <a:rPr lang="pt-PT" dirty="0"/>
              <a:t> as alterações efetuadas para manter as bases de dados atualizadas e consistentes, assim como os ficheiros.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0996" y="3399132"/>
            <a:ext cx="5430008" cy="20672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Sincronização de BD e ficheiros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 sincronização de um servidor que arranca e deteta a presença de outro(s) já operacional(ais).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6546" y="2827090"/>
            <a:ext cx="6058907" cy="3902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Receção de vários ficheiros disseminados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Capacidade em processar a receção de vários ficheiros disseminados via UDP nos servidores.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696" y="2905510"/>
            <a:ext cx="6335515" cy="165365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38" y="4622334"/>
            <a:ext cx="5978328" cy="20612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a">
      <a:majorFont>
        <a:latin typeface="Palatino Linotype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6811</Words>
  <Application>WPS Presentation</Application>
  <PresentationFormat>Ecrã Panorâmico</PresentationFormat>
  <Paragraphs>333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SimSun</vt:lpstr>
      <vt:lpstr>Wingdings</vt:lpstr>
      <vt:lpstr>Palatino Linotype</vt:lpstr>
      <vt:lpstr>Microsoft YaHei</vt:lpstr>
      <vt:lpstr>Arial Unicode MS</vt:lpstr>
      <vt:lpstr>Calibri</vt:lpstr>
      <vt:lpstr>Galeria</vt:lpstr>
      <vt:lpstr>Programação distribuída</vt:lpstr>
      <vt:lpstr>Índice</vt:lpstr>
      <vt:lpstr>Índice</vt:lpstr>
      <vt:lpstr>Aspetos não especificados no enunciado</vt:lpstr>
      <vt:lpstr>Tratamento de erros</vt:lpstr>
      <vt:lpstr>Tratamento de erros</vt:lpstr>
      <vt:lpstr>Consistência entre servidores</vt:lpstr>
      <vt:lpstr>Sincronização de BD e ficheiros</vt:lpstr>
      <vt:lpstr>Receção de vários ficheiros disseminados</vt:lpstr>
      <vt:lpstr>Estrutura das mensagens trocadas</vt:lpstr>
      <vt:lpstr>Threads</vt:lpstr>
      <vt:lpstr>Arquitetura de software</vt:lpstr>
      <vt:lpstr>Redireccionamento de um cliente</vt:lpstr>
      <vt:lpstr>Registo</vt:lpstr>
      <vt:lpstr>Autenticação</vt:lpstr>
      <vt:lpstr>Canais</vt:lpstr>
      <vt:lpstr>Aderir a um canal </vt:lpstr>
      <vt:lpstr>Envio e receção de mensagens</vt:lpstr>
      <vt:lpstr>Consultar mensagens</vt:lpstr>
      <vt:lpstr>Gestão de ficheiros com nomes idênticos</vt:lpstr>
      <vt:lpstr>Upload de ficheiros</vt:lpstr>
      <vt:lpstr>Download de ficheiros</vt:lpstr>
      <vt:lpstr>Modelo lógico da base de dados</vt:lpstr>
      <vt:lpstr>Modelo físico da base de dados</vt:lpstr>
      <vt:lpstr>Manual de utilizador</vt:lpstr>
      <vt:lpstr>Login</vt:lpstr>
      <vt:lpstr>Registo</vt:lpstr>
      <vt:lpstr>PowerPoint 演示文稿</vt:lpstr>
      <vt:lpstr>Janela principal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Adão Fidalgo</dc:creator>
  <cp:lastModifiedBy>ShadowXPA</cp:lastModifiedBy>
  <cp:revision>29</cp:revision>
  <dcterms:created xsi:type="dcterms:W3CDTF">2020-12-06T19:14:00Z</dcterms:created>
  <dcterms:modified xsi:type="dcterms:W3CDTF">2020-12-13T21:38:42Z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