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6" r:id="rId31"/>
    <p:sldId id="285" r:id="rId32"/>
    <p:sldId id="287" r:id="rId33"/>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4" d="100"/>
          <a:sy n="104" d="100"/>
        </p:scale>
        <p:origin x="-180"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2130425"/>
            <a:ext cx="7772400" cy="1470025"/>
          </a:xfrm>
        </p:spPr>
        <p:txBody>
          <a:bodyPr/>
          <a:lstStyle/>
          <a:p>
            <a:r>
              <a:rPr lang="ru-RU" smtClean="0"/>
              <a:t>Образец заголовка</a:t>
            </a:r>
            <a:endParaRPr lang="ru-RU"/>
          </a:p>
        </p:txBody>
      </p:sp>
      <p:sp>
        <p:nvSpPr>
          <p:cNvPr id="3" name="Подзаголовок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p>
            <a:fld id="{23F02613-8C68-477A-9AEF-C0A22D61291B}" type="datetimeFigureOut">
              <a:rPr lang="ru-RU" smtClean="0"/>
              <a:t>27.12.2014</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04BB8A1C-9ABD-430E-A962-A6AD00DD0664}" type="slidenum">
              <a:rPr lang="ru-RU" smtClean="0"/>
              <a:t>‹#›</a:t>
            </a:fld>
            <a:endParaRPr lang="ru-R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23F02613-8C68-477A-9AEF-C0A22D61291B}" type="datetimeFigureOut">
              <a:rPr lang="ru-RU" smtClean="0"/>
              <a:t>27.12.2014</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04BB8A1C-9ABD-430E-A962-A6AD00DD0664}" type="slidenum">
              <a:rPr lang="ru-RU" smtClean="0"/>
              <a:t>‹#›</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74638"/>
            <a:ext cx="2057400" cy="5851525"/>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457200" y="274638"/>
            <a:ext cx="6019800" cy="5851525"/>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23F02613-8C68-477A-9AEF-C0A22D61291B}" type="datetimeFigureOut">
              <a:rPr lang="ru-RU" smtClean="0"/>
              <a:t>27.12.2014</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04BB8A1C-9ABD-430E-A962-A6AD00DD0664}" type="slidenum">
              <a:rPr lang="ru-RU" smtClean="0"/>
              <a:t>‹#›</a:t>
            </a:fld>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Содержимое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23F02613-8C68-477A-9AEF-C0A22D61291B}" type="datetimeFigureOut">
              <a:rPr lang="ru-RU" smtClean="0"/>
              <a:t>27.12.2014</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04BB8A1C-9ABD-430E-A962-A6AD00DD0664}" type="slidenum">
              <a:rPr lang="ru-RU" smtClean="0"/>
              <a:t>‹#›</a:t>
            </a:fld>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ru-RU" smtClean="0"/>
              <a:t>Образец заголовка</a:t>
            </a:r>
            <a:endParaRPr lang="ru-RU"/>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23F02613-8C68-477A-9AEF-C0A22D61291B}" type="datetimeFigureOut">
              <a:rPr lang="ru-RU" smtClean="0"/>
              <a:t>27.12.2014</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04BB8A1C-9ABD-430E-A962-A6AD00DD0664}" type="slidenum">
              <a:rPr lang="ru-RU" smtClean="0"/>
              <a:t>‹#›</a:t>
            </a:fld>
            <a:endParaRPr lang="ru-RU"/>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Содержимое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Содержимое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p>
            <a:fld id="{23F02613-8C68-477A-9AEF-C0A22D61291B}" type="datetimeFigureOut">
              <a:rPr lang="ru-RU" smtClean="0"/>
              <a:t>27.12.2014</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04BB8A1C-9ABD-430E-A962-A6AD00DD0664}" type="slidenum">
              <a:rPr lang="ru-RU" smtClean="0"/>
              <a:t>‹#›</a:t>
            </a:fld>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lvl1pPr>
          </a:lstStyle>
          <a:p>
            <a:r>
              <a:rPr lang="ru-RU" smtClean="0"/>
              <a:t>Образец заголовка</a:t>
            </a:r>
            <a:endParaRPr lang="ru-RU"/>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Содержимое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Содержимое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p>
            <a:fld id="{23F02613-8C68-477A-9AEF-C0A22D61291B}" type="datetimeFigureOut">
              <a:rPr lang="ru-RU" smtClean="0"/>
              <a:t>27.12.2014</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04BB8A1C-9ABD-430E-A962-A6AD00DD0664}" type="slidenum">
              <a:rPr lang="ru-RU" smtClean="0"/>
              <a:t>‹#›</a:t>
            </a:fld>
            <a:endParaRPr lang="ru-R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p>
            <a:fld id="{23F02613-8C68-477A-9AEF-C0A22D61291B}" type="datetimeFigureOut">
              <a:rPr lang="ru-RU" smtClean="0"/>
              <a:t>27.12.2014</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04BB8A1C-9ABD-430E-A962-A6AD00DD0664}" type="slidenum">
              <a:rPr lang="ru-RU" smtClean="0"/>
              <a:t>‹#›</a:t>
            </a:fld>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23F02613-8C68-477A-9AEF-C0A22D61291B}" type="datetimeFigureOut">
              <a:rPr lang="ru-RU" smtClean="0"/>
              <a:t>27.12.2014</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04BB8A1C-9ABD-430E-A962-A6AD00DD0664}" type="slidenum">
              <a:rPr lang="ru-RU" smtClean="0"/>
              <a:t>‹#›</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ru-RU" smtClean="0"/>
              <a:t>Образец заголовка</a:t>
            </a:r>
            <a:endParaRPr lang="ru-RU"/>
          </a:p>
        </p:txBody>
      </p:sp>
      <p:sp>
        <p:nvSpPr>
          <p:cNvPr id="3" name="Содержимое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23F02613-8C68-477A-9AEF-C0A22D61291B}" type="datetimeFigureOut">
              <a:rPr lang="ru-RU" smtClean="0"/>
              <a:t>27.12.2014</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04BB8A1C-9ABD-430E-A962-A6AD00DD0664}" type="slidenum">
              <a:rPr lang="ru-RU" smtClean="0"/>
              <a:t>‹#›</a:t>
            </a:fld>
            <a:endParaRPr lang="ru-R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ru-RU" smtClean="0"/>
              <a:t>Образец заголовка</a:t>
            </a:r>
            <a:endParaRPr lang="ru-RU"/>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23F02613-8C68-477A-9AEF-C0A22D61291B}" type="datetimeFigureOut">
              <a:rPr lang="ru-RU" smtClean="0"/>
              <a:t>27.12.2014</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04BB8A1C-9ABD-430E-A962-A6AD00DD0664}" type="slidenum">
              <a:rPr lang="ru-RU" smtClean="0"/>
              <a:t>‹#›</a:t>
            </a:fld>
            <a:endParaRPr lang="ru-RU"/>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ru-RU" smtClean="0"/>
              <a:t>Образец заголовка</a:t>
            </a:r>
            <a:endParaRPr lang="ru-RU"/>
          </a:p>
        </p:txBody>
      </p:sp>
      <p:sp>
        <p:nvSpPr>
          <p:cNvPr id="3" name="Текст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3F02613-8C68-477A-9AEF-C0A22D61291B}" type="datetimeFigureOut">
              <a:rPr lang="ru-RU" smtClean="0"/>
              <a:t>27.12.2014</a:t>
            </a:fld>
            <a:endParaRPr lang="ru-RU"/>
          </a:p>
        </p:txBody>
      </p:sp>
      <p:sp>
        <p:nvSpPr>
          <p:cNvPr id="5" name="Нижний колонтитул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4BB8A1C-9ABD-430E-A962-A6AD00DD0664}" type="slidenum">
              <a:rPr lang="ru-RU" smtClean="0"/>
              <a:t>‹#›</a:t>
            </a:fld>
            <a:endParaRPr lang="ru-RU"/>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hyperlink" Target="http://www.sensable.com/"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357158" y="214290"/>
            <a:ext cx="7772400" cy="1285884"/>
          </a:xfrm>
        </p:spPr>
        <p:txBody>
          <a:bodyPr>
            <a:normAutofit fontScale="90000"/>
          </a:bodyPr>
          <a:lstStyle/>
          <a:p>
            <a:r>
              <a:rPr lang="ru-RU" b="1" i="1" dirty="0"/>
              <a:t>Что такое пользовательский интерфейс</a:t>
            </a:r>
            <a:br>
              <a:rPr lang="ru-RU" b="1" i="1" dirty="0"/>
            </a:br>
            <a:endParaRPr lang="ru-RU" dirty="0"/>
          </a:p>
        </p:txBody>
      </p:sp>
      <p:sp>
        <p:nvSpPr>
          <p:cNvPr id="3" name="Подзаголовок 2"/>
          <p:cNvSpPr>
            <a:spLocks noGrp="1"/>
          </p:cNvSpPr>
          <p:nvPr>
            <p:ph type="subTitle" idx="1"/>
          </p:nvPr>
        </p:nvSpPr>
        <p:spPr>
          <a:xfrm>
            <a:off x="928662" y="1714488"/>
            <a:ext cx="6400800" cy="3571900"/>
          </a:xfrm>
        </p:spPr>
        <p:txBody>
          <a:bodyPr>
            <a:normAutofit fontScale="62500" lnSpcReduction="20000"/>
          </a:bodyPr>
          <a:lstStyle/>
          <a:p>
            <a:r>
              <a:rPr lang="ru-RU" u="sng" dirty="0">
                <a:solidFill>
                  <a:schemeClr val="tx1"/>
                </a:solidFill>
              </a:rPr>
              <a:t>Интерфейс</a:t>
            </a:r>
            <a:r>
              <a:rPr lang="ru-RU" dirty="0">
                <a:solidFill>
                  <a:schemeClr val="tx1"/>
                </a:solidFill>
              </a:rPr>
              <a:t> - система правил и средств, регламентирующая и обеспечивающая взаимодействие нескольких процессов или объектов.</a:t>
            </a:r>
          </a:p>
          <a:p>
            <a:r>
              <a:rPr lang="ru-RU" u="sng" dirty="0">
                <a:solidFill>
                  <a:schemeClr val="tx1"/>
                </a:solidFill>
              </a:rPr>
              <a:t>Пользовательский интерфейс (ПИ)</a:t>
            </a:r>
            <a:r>
              <a:rPr lang="ru-RU" dirty="0">
                <a:solidFill>
                  <a:schemeClr val="tx1"/>
                </a:solidFill>
              </a:rPr>
              <a:t> - система правил и средств, регламентирующая и обеспечивающая взаимодействие программы с пользователем.</a:t>
            </a:r>
          </a:p>
          <a:p>
            <a:r>
              <a:rPr lang="ru-RU" dirty="0">
                <a:solidFill>
                  <a:schemeClr val="tx1"/>
                </a:solidFill>
              </a:rPr>
              <a:t>Далее под программой, программным обеспечением или программным продуктом будет также подразумеваться и Интернет-сайт. </a:t>
            </a:r>
            <a:endParaRPr lang="ru-RU" dirty="0" smtClean="0">
              <a:solidFill>
                <a:schemeClr val="tx1"/>
              </a:solidFill>
            </a:endParaRPr>
          </a:p>
          <a:p>
            <a:r>
              <a:rPr lang="ru-RU" dirty="0">
                <a:solidFill>
                  <a:schemeClr val="tx1"/>
                </a:solidFill>
              </a:rPr>
              <a:t>ПИ объединяет в себе все элементы и компоненты программы, которые способны оказывать влияние на взаимодействие пользователя с программным обеспечением (ПО). </a:t>
            </a:r>
            <a:endParaRPr lang="ru-RU" dirty="0" smtClean="0">
              <a:solidFill>
                <a:schemeClr val="tx1"/>
              </a:solidFill>
            </a:endParaRPr>
          </a:p>
          <a:p>
            <a:endParaRPr lang="ru-RU" dirty="0" smtClean="0"/>
          </a:p>
          <a:p>
            <a:endParaRPr lang="ru-RU" dirty="0">
              <a:solidFill>
                <a:schemeClr val="tx1"/>
              </a:solidFill>
            </a:endParaRPr>
          </a:p>
          <a:p>
            <a:endParaRPr lang="ru-RU"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Преимущества хорошего ПИ</a:t>
            </a:r>
            <a:endParaRPr lang="ru-RU" dirty="0"/>
          </a:p>
        </p:txBody>
      </p:sp>
      <p:sp>
        <p:nvSpPr>
          <p:cNvPr id="3" name="Содержимое 2"/>
          <p:cNvSpPr>
            <a:spLocks noGrp="1"/>
          </p:cNvSpPr>
          <p:nvPr>
            <p:ph idx="1"/>
          </p:nvPr>
        </p:nvSpPr>
        <p:spPr/>
        <p:txBody>
          <a:bodyPr>
            <a:normAutofit fontScale="70000" lnSpcReduction="20000"/>
          </a:bodyPr>
          <a:lstStyle/>
          <a:p>
            <a:pPr lvl="0"/>
            <a:r>
              <a:rPr lang="ru-RU" dirty="0"/>
              <a:t>Уменьшение затрат на обучение и поддержку пользователей. </a:t>
            </a:r>
            <a:br>
              <a:rPr lang="ru-RU" dirty="0"/>
            </a:br>
            <a:r>
              <a:rPr lang="ru-RU" dirty="0"/>
              <a:t>Использование </a:t>
            </a:r>
            <a:r>
              <a:rPr lang="ru-RU" dirty="0" err="1"/>
              <a:t>юзабилити</a:t>
            </a:r>
            <a:r>
              <a:rPr lang="ru-RU" dirty="0"/>
              <a:t> методов при проектировании ПО значительно снижает время, необходимое для обучения пользователей, равно как и ресурсы технической поддержки. В среднем использование таких методов при проектировании продукта снижает время обучения на 25%, а количество обращений в службу технической поддержки – на 60%.</a:t>
            </a:r>
          </a:p>
          <a:p>
            <a:r>
              <a:rPr lang="ru-RU" dirty="0"/>
              <a:t>Уменьшение потерь продуктивности работников при внедрении системы и более быстрое восстановление утраченной продуктивности. </a:t>
            </a:r>
            <a:br>
              <a:rPr lang="ru-RU" dirty="0"/>
            </a:br>
            <a:r>
              <a:rPr lang="ru-RU" dirty="0"/>
              <a:t>Общеизвестно, что часто после внедрения новой системы на предприятие производительность работников значительно падала, а бывали случаи, когда работа и вовсе замирала. Чем удобнее и проще интерфейс, тем легче происходит обучение и привыкание к новой системе, и соответственно, быстрее эта система начинает окупаться и приносить прибыль.</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Преимущества хорошего ПИ</a:t>
            </a:r>
            <a:endParaRPr lang="ru-RU" dirty="0"/>
          </a:p>
        </p:txBody>
      </p:sp>
      <p:sp>
        <p:nvSpPr>
          <p:cNvPr id="3" name="Содержимое 2"/>
          <p:cNvSpPr>
            <a:spLocks noGrp="1"/>
          </p:cNvSpPr>
          <p:nvPr>
            <p:ph idx="1"/>
          </p:nvPr>
        </p:nvSpPr>
        <p:spPr>
          <a:xfrm>
            <a:off x="500034" y="1357298"/>
            <a:ext cx="8229600" cy="4857784"/>
          </a:xfrm>
        </p:spPr>
        <p:txBody>
          <a:bodyPr>
            <a:normAutofit fontScale="62500" lnSpcReduction="20000"/>
          </a:bodyPr>
          <a:lstStyle/>
          <a:p>
            <a:pPr lvl="0"/>
            <a:r>
              <a:rPr lang="ru-RU" dirty="0"/>
              <a:t>Доступность функциональности системы для максимального количества пользователей. </a:t>
            </a:r>
            <a:br>
              <a:rPr lang="ru-RU" dirty="0"/>
            </a:br>
            <a:r>
              <a:rPr lang="ru-RU" dirty="0"/>
              <a:t>Поскольку с точки зрения пользователя ПИ является ключевым фактором для понимания функциональности программы, плохо разработанный интерфейс резко ограничивает функциональность системы в целом.</a:t>
            </a:r>
          </a:p>
          <a:p>
            <a:pPr lvl="0"/>
            <a:r>
              <a:rPr lang="ru-RU" dirty="0"/>
              <a:t>Снижение риска катастроф. </a:t>
            </a:r>
            <a:br>
              <a:rPr lang="ru-RU" dirty="0"/>
            </a:br>
            <a:r>
              <a:rPr lang="ru-RU" dirty="0"/>
              <a:t>По отчетам различных правительственных и независимых комиссий по расследованию катастроф, одной из наиболее распространенных причин аварий является т.н. «человеческий фактор». Под этим термином понимается ситуация, при которой человек в некоторой ситуации принял неправильное или не принял правильного решения. На самом деле, значительной части аварийных ситуаций, причиной которых стал человеческий фактор, можно было бы избежать, если бы интерфейс систем, вызвавших катастрофу, препятствовал операторам совершать действия неправильные и помогал бы совершать действия правильные. Учитывая количество человеческих жизней, которые с удручающей регулярностью уносят катастрофы, создание таких интерфейсов является нравственным долгом разработчиков.</a:t>
            </a:r>
          </a:p>
          <a:p>
            <a:endParaRPr lang="ru-RU"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dirty="0"/>
              <a:t>История развития интерфейсов</a:t>
            </a:r>
          </a:p>
        </p:txBody>
      </p:sp>
      <p:sp>
        <p:nvSpPr>
          <p:cNvPr id="3" name="Содержимое 2"/>
          <p:cNvSpPr>
            <a:spLocks noGrp="1"/>
          </p:cNvSpPr>
          <p:nvPr>
            <p:ph idx="1"/>
          </p:nvPr>
        </p:nvSpPr>
        <p:spPr>
          <a:xfrm>
            <a:off x="428596" y="1428736"/>
            <a:ext cx="8229600" cy="4857784"/>
          </a:xfrm>
        </p:spPr>
        <p:txBody>
          <a:bodyPr>
            <a:normAutofit fontScale="92500" lnSpcReduction="20000"/>
          </a:bodyPr>
          <a:lstStyle/>
          <a:p>
            <a:pPr>
              <a:buNone/>
            </a:pPr>
            <a:r>
              <a:rPr lang="ru-RU" dirty="0"/>
              <a:t>В дизайне пользовательского интерфейса можно условно выделить декоративную и активную составляющие. К первой относятся элементы, отвечающие за эстетическую привлекательность программного изделия. Активные элементы подразделяются на операционные и информационные образы моделей вычислений и управляющие средства пользовательского интерфейса, посредством которых пользователь управляет программой. Управляющие средства различных классов программных изделий могут значительно различаться.</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История развития интерфейсов</a:t>
            </a:r>
            <a:endParaRPr lang="ru-RU" dirty="0"/>
          </a:p>
        </p:txBody>
      </p:sp>
      <p:sp>
        <p:nvSpPr>
          <p:cNvPr id="3" name="Содержимое 2"/>
          <p:cNvSpPr>
            <a:spLocks noGrp="1"/>
          </p:cNvSpPr>
          <p:nvPr>
            <p:ph idx="1"/>
          </p:nvPr>
        </p:nvSpPr>
        <p:spPr/>
        <p:txBody>
          <a:bodyPr>
            <a:normAutofit fontScale="85000" lnSpcReduction="20000"/>
          </a:bodyPr>
          <a:lstStyle/>
          <a:p>
            <a:pPr>
              <a:buNone/>
            </a:pPr>
            <a:r>
              <a:rPr lang="ru-RU" dirty="0"/>
              <a:t>Известен устойчивый и предсказуемый прогресс в аппаратном обеспечении, выражаемый в постоянном улучшении соотношения цена / производительность. Ничего подобного в отношении пользовательских интерфейсов не наблюдается. Пожалуй, вся история развития интерфейсов лучше всего характеризуется понятием - "прерывистое равновесие", когда долгие периоды стабильности прерываются быстрыми изменениями. Можно идентифицировать четыре качественно отличных друг от друга поколения, которые характеризуются четырьмя интерфейсными стилями.</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Первое </a:t>
            </a:r>
            <a:r>
              <a:rPr lang="ru-RU" dirty="0" smtClean="0"/>
              <a:t>поколение ПИ</a:t>
            </a:r>
            <a:endParaRPr lang="ru-RU" dirty="0"/>
          </a:p>
        </p:txBody>
      </p:sp>
      <p:sp>
        <p:nvSpPr>
          <p:cNvPr id="3" name="Содержимое 2"/>
          <p:cNvSpPr>
            <a:spLocks noGrp="1"/>
          </p:cNvSpPr>
          <p:nvPr>
            <p:ph idx="1"/>
          </p:nvPr>
        </p:nvSpPr>
        <p:spPr>
          <a:xfrm>
            <a:off x="428596" y="1285860"/>
            <a:ext cx="8229600" cy="5000660"/>
          </a:xfrm>
        </p:spPr>
        <p:txBody>
          <a:bodyPr>
            <a:normAutofit fontScale="92500" lnSpcReduction="20000"/>
          </a:bodyPr>
          <a:lstStyle/>
          <a:p>
            <a:r>
              <a:rPr lang="ru-RU" u="sng" dirty="0"/>
              <a:t>В первый период</a:t>
            </a:r>
            <a:r>
              <a:rPr lang="ru-RU" dirty="0"/>
              <a:t> (50-е и начало 60-х гг.) компьютеры, работали в основном в пакетном режиме, используя перфокарты для ввода и устройство построчной печати для вывода. При этом фактически не было смысла говорить о пользовательском интерфейсе - не существовало самого понятия "интерактивного пользователя" в современном смысле этого слова (хотя некоторые специалисты умудрялись выполнять отладку прямо с консоли, используя переключатели и световые индикаторы как "пользовательский интерфейс").</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Второе </a:t>
            </a:r>
            <a:r>
              <a:rPr lang="ru-RU" dirty="0" smtClean="0"/>
              <a:t>поколение ПИ</a:t>
            </a:r>
            <a:endParaRPr lang="ru-RU" dirty="0"/>
          </a:p>
        </p:txBody>
      </p:sp>
      <p:sp>
        <p:nvSpPr>
          <p:cNvPr id="3" name="Содержимое 2"/>
          <p:cNvSpPr>
            <a:spLocks noGrp="1"/>
          </p:cNvSpPr>
          <p:nvPr>
            <p:ph idx="1"/>
          </p:nvPr>
        </p:nvSpPr>
        <p:spPr/>
        <p:txBody>
          <a:bodyPr>
            <a:normAutofit lnSpcReduction="10000"/>
          </a:bodyPr>
          <a:lstStyle/>
          <a:p>
            <a:pPr>
              <a:buNone/>
            </a:pPr>
            <a:r>
              <a:rPr lang="ru-RU" u="sng" dirty="0"/>
              <a:t>Во втором периоде </a:t>
            </a:r>
            <a:r>
              <a:rPr lang="ru-RU" dirty="0"/>
              <a:t>в эволюции интерфейсов (с начала 60-х до начала 80-х гг.) господствовал режим разделения времени на </a:t>
            </a:r>
            <a:r>
              <a:rPr lang="ru-RU" dirty="0" err="1"/>
              <a:t>мэйнфреймах</a:t>
            </a:r>
            <a:r>
              <a:rPr lang="ru-RU" dirty="0"/>
              <a:t> и мини-компьютерах с использованием алфавитно-числовых дисплеев, пользователи могли взаимодействовать с компьютером путем ввода с клавиатуры команд с параметрами. Этот тип взаимодействия захватил и век ПК с MS DOS и ОС </a:t>
            </a:r>
            <a:r>
              <a:rPr lang="ru-RU" dirty="0" err="1"/>
              <a:t>Unix</a:t>
            </a:r>
            <a:r>
              <a:rPr lang="ru-RU" dirty="0"/>
              <a: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Третье </a:t>
            </a:r>
            <a:r>
              <a:rPr lang="ru-RU" dirty="0" smtClean="0"/>
              <a:t>поколение ПИ</a:t>
            </a:r>
            <a:endParaRPr lang="ru-RU" dirty="0"/>
          </a:p>
        </p:txBody>
      </p:sp>
      <p:sp>
        <p:nvSpPr>
          <p:cNvPr id="3" name="Содержимое 2"/>
          <p:cNvSpPr>
            <a:spLocks noGrp="1"/>
          </p:cNvSpPr>
          <p:nvPr>
            <p:ph idx="1"/>
          </p:nvPr>
        </p:nvSpPr>
        <p:spPr>
          <a:xfrm>
            <a:off x="500034" y="1357298"/>
            <a:ext cx="8229600" cy="4786346"/>
          </a:xfrm>
        </p:spPr>
        <p:txBody>
          <a:bodyPr>
            <a:normAutofit fontScale="70000" lnSpcReduction="20000"/>
          </a:bodyPr>
          <a:lstStyle/>
          <a:p>
            <a:pPr>
              <a:buNone/>
            </a:pPr>
            <a:r>
              <a:rPr lang="ru-RU" u="sng" dirty="0"/>
              <a:t>Третье поколение пользовательских </a:t>
            </a:r>
            <a:r>
              <a:rPr lang="ru-RU" dirty="0"/>
              <a:t>интерфейсов взяло старт еще в 70-е г. - при режиме разделения времени и ручного ввода команд. В научно-исследовательском центре </a:t>
            </a:r>
            <a:r>
              <a:rPr lang="ru-RU" dirty="0" err="1"/>
              <a:t>Xerox</a:t>
            </a:r>
            <a:r>
              <a:rPr lang="ru-RU" dirty="0"/>
              <a:t> PARC были созданы графические интерфейсы пользователя (GUI), предназначенные для работы на растровых графических сетевых рабочих станциях. Эти интерфейсы принято обозначать аббревиатурой WIMP (</a:t>
            </a:r>
            <a:r>
              <a:rPr lang="ru-RU" dirty="0" err="1"/>
              <a:t>Windows-Icons-Menus-Pointing</a:t>
            </a:r>
            <a:r>
              <a:rPr lang="ru-RU" dirty="0"/>
              <a:t> </a:t>
            </a:r>
            <a:r>
              <a:rPr lang="ru-RU" dirty="0" err="1"/>
              <a:t>device</a:t>
            </a:r>
            <a:r>
              <a:rPr lang="ru-RU" dirty="0"/>
              <a:t>), что отражает задействованные интерактивные сущности - окна, пиктограммы, меню и позиционирующее устройство (обычно мышь). Именно интерфейсы этого типа, завоевавшие популярность вместе с </a:t>
            </a:r>
            <a:r>
              <a:rPr lang="ru-RU" dirty="0" err="1"/>
              <a:t>Macintosh</a:t>
            </a:r>
            <a:r>
              <a:rPr lang="ru-RU" dirty="0"/>
              <a:t> в 1984 году и позднее скопированные, в частности, в </a:t>
            </a:r>
            <a:r>
              <a:rPr lang="ru-RU" dirty="0" err="1"/>
              <a:t>Windows</a:t>
            </a:r>
            <a:r>
              <a:rPr lang="ru-RU" dirty="0"/>
              <a:t> для ПК, доминируют и по сей день. Сегодняшние приложения имеют интерфейсы того же типа, как и ранние "настольные" приложения, разве что увеличилась степень "реализма" благодаря применению современных интерфейсных инструментов, позволяющих, например, использовать тени для экранных кнопок.</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Третье поколение ПИ</a:t>
            </a:r>
            <a:endParaRPr lang="ru-RU" dirty="0"/>
          </a:p>
        </p:txBody>
      </p:sp>
      <p:sp>
        <p:nvSpPr>
          <p:cNvPr id="3" name="Содержимое 2"/>
          <p:cNvSpPr>
            <a:spLocks noGrp="1"/>
          </p:cNvSpPr>
          <p:nvPr>
            <p:ph idx="1"/>
          </p:nvPr>
        </p:nvSpPr>
        <p:spPr/>
        <p:txBody>
          <a:bodyPr>
            <a:normAutofit fontScale="92500" lnSpcReduction="20000"/>
          </a:bodyPr>
          <a:lstStyle/>
          <a:p>
            <a:pPr>
              <a:buNone/>
            </a:pPr>
            <a:r>
              <a:rPr lang="ru-RU" dirty="0"/>
              <a:t>Третье поколение WIMP GUI доминирует очень долго (более двух десятилетий!); видимо, интерфейсы этого типа полностью соответствуют требованиям значительной части современных настольных приложений. Без преувеличения можно сказать, что метод "указания и щелчка", отличительная особенность WIMP-интерфейсов, уже стал частью современной культуры. </a:t>
            </a:r>
            <a:endParaRPr lang="ru-RU" dirty="0" smtClean="0"/>
          </a:p>
          <a:p>
            <a:pPr>
              <a:buNone/>
            </a:pPr>
            <a:r>
              <a:rPr lang="ru-RU" dirty="0" smtClean="0"/>
              <a:t>По </a:t>
            </a:r>
            <a:r>
              <a:rPr lang="ru-RU" dirty="0"/>
              <a:t>существу, WIMP GUI стали стандартом для прикладных интерфейсов</a:t>
            </a:r>
            <a:endParaRPr lang="ru-RU" dirty="0" smtClean="0"/>
          </a:p>
          <a:p>
            <a:pPr>
              <a:buNone/>
            </a:pPr>
            <a:endParaRPr lang="ru-RU"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Недостатки WIMP-интерфейсов</a:t>
            </a:r>
          </a:p>
        </p:txBody>
      </p:sp>
      <p:sp>
        <p:nvSpPr>
          <p:cNvPr id="3" name="Содержимое 2"/>
          <p:cNvSpPr>
            <a:spLocks noGrp="1"/>
          </p:cNvSpPr>
          <p:nvPr>
            <p:ph idx="1"/>
          </p:nvPr>
        </p:nvSpPr>
        <p:spPr/>
        <p:txBody>
          <a:bodyPr>
            <a:normAutofit fontScale="77500" lnSpcReduction="20000"/>
          </a:bodyPr>
          <a:lstStyle/>
          <a:p>
            <a:pPr>
              <a:buNone/>
            </a:pPr>
            <a:r>
              <a:rPr lang="ru-RU" u="sng" dirty="0"/>
              <a:t>Во-первых</a:t>
            </a:r>
            <a:r>
              <a:rPr lang="ru-RU" dirty="0"/>
              <a:t>, чем более сложным является приложение, тем труднее осваивать интерфейс, причем эти трудности возрастают нелинейно. Взятые в отдельности интерфейсные особенности и инструменты могут быть вполне простыми, но, будучи в большом количестве интегрированы в одно приложение, они образуют новое качество сложности. Многие современные настольные приложения столь объемны, чтобы не сказать громоздки, что пользователь, погрузившись однажды в их функциональность, начинает даже отказываться от новейших версий, продолжая использовать то малое подмножество возможностей, которое удалось изучить, - это выражено в ставшем классическом "правиле 90/10".</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Недостатки WIMP-интерфейсов</a:t>
            </a:r>
            <a:endParaRPr lang="ru-RU" dirty="0"/>
          </a:p>
        </p:txBody>
      </p:sp>
      <p:sp>
        <p:nvSpPr>
          <p:cNvPr id="3" name="Содержимое 2"/>
          <p:cNvSpPr>
            <a:spLocks noGrp="1"/>
          </p:cNvSpPr>
          <p:nvPr>
            <p:ph idx="1"/>
          </p:nvPr>
        </p:nvSpPr>
        <p:spPr/>
        <p:txBody>
          <a:bodyPr>
            <a:normAutofit/>
          </a:bodyPr>
          <a:lstStyle/>
          <a:p>
            <a:pPr>
              <a:buNone/>
            </a:pPr>
            <a:r>
              <a:rPr lang="ru-RU" u="sng" dirty="0"/>
              <a:t>Во-вторых</a:t>
            </a:r>
            <a:r>
              <a:rPr lang="ru-RU" dirty="0"/>
              <a:t>, пользователи проводят слишком много времени, манипулируя интерфейсом, а не работая с самим приложением. Квалифицированные пользователи часто бывают раздражены слишком большим количеством интерфейсных элементов (использование сокращенных комбинаций клавиш - это суррогатный метод решения этой проблемы).</a:t>
            </a:r>
          </a:p>
          <a:p>
            <a:endParaRPr lang="ru-RU"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b="1" i="1" dirty="0" smtClean="0"/>
              <a:t>Что такое пользовательский интерфейс</a:t>
            </a:r>
            <a:endParaRPr lang="ru-RU" dirty="0"/>
          </a:p>
        </p:txBody>
      </p:sp>
      <p:sp>
        <p:nvSpPr>
          <p:cNvPr id="3" name="Содержимое 2"/>
          <p:cNvSpPr>
            <a:spLocks noGrp="1"/>
          </p:cNvSpPr>
          <p:nvPr>
            <p:ph idx="1"/>
          </p:nvPr>
        </p:nvSpPr>
        <p:spPr/>
        <p:txBody>
          <a:bodyPr>
            <a:normAutofit fontScale="62500" lnSpcReduction="20000"/>
          </a:bodyPr>
          <a:lstStyle/>
          <a:p>
            <a:pPr>
              <a:buNone/>
            </a:pPr>
            <a:r>
              <a:rPr lang="ru-RU" dirty="0"/>
              <a:t>К </a:t>
            </a:r>
            <a:r>
              <a:rPr lang="ru-RU" dirty="0" smtClean="0"/>
              <a:t>элементам </a:t>
            </a:r>
            <a:r>
              <a:rPr lang="ru-RU" dirty="0"/>
              <a:t>относятся: </a:t>
            </a:r>
          </a:p>
          <a:p>
            <a:pPr lvl="0"/>
            <a:r>
              <a:rPr lang="ru-RU" dirty="0"/>
              <a:t>набор задач пользователя, которые он решает при помощи системы; </a:t>
            </a:r>
          </a:p>
          <a:p>
            <a:pPr lvl="0"/>
            <a:r>
              <a:rPr lang="ru-RU" dirty="0"/>
              <a:t>используемая системой метафора (например, рабочий стол в MS </a:t>
            </a:r>
            <a:r>
              <a:rPr lang="ru-RU" dirty="0" err="1"/>
              <a:t>Windows</a:t>
            </a:r>
            <a:r>
              <a:rPr lang="ru-RU" dirty="0"/>
              <a:t>); </a:t>
            </a:r>
          </a:p>
          <a:p>
            <a:pPr lvl="0"/>
            <a:r>
              <a:rPr lang="ru-RU" dirty="0"/>
              <a:t>элементы управления системой; </a:t>
            </a:r>
          </a:p>
          <a:p>
            <a:pPr lvl="0"/>
            <a:r>
              <a:rPr lang="ru-RU" dirty="0"/>
              <a:t>навигация между блоками системы; </a:t>
            </a:r>
          </a:p>
          <a:p>
            <a:pPr lvl="0"/>
            <a:r>
              <a:rPr lang="ru-RU" dirty="0"/>
              <a:t>визуальный (и не только) дизайн экранов программы; </a:t>
            </a:r>
          </a:p>
          <a:p>
            <a:pPr lvl="0"/>
            <a:r>
              <a:rPr lang="ru-RU" dirty="0"/>
              <a:t>средства отображения информации, отображаемая информация и форматы; </a:t>
            </a:r>
          </a:p>
          <a:p>
            <a:pPr lvl="0"/>
            <a:r>
              <a:rPr lang="ru-RU" dirty="0"/>
              <a:t>устройства и технологии ввода данных; </a:t>
            </a:r>
          </a:p>
          <a:p>
            <a:pPr lvl="0"/>
            <a:r>
              <a:rPr lang="ru-RU" dirty="0"/>
              <a:t>диалоги, взаимодействие и транзакции между пользователем и компьютером; </a:t>
            </a:r>
          </a:p>
          <a:p>
            <a:pPr lvl="0"/>
            <a:r>
              <a:rPr lang="ru-RU" dirty="0"/>
              <a:t>обратная связь с пользователем; </a:t>
            </a:r>
          </a:p>
          <a:p>
            <a:pPr lvl="0"/>
            <a:r>
              <a:rPr lang="ru-RU" dirty="0"/>
              <a:t>поддержка принятия решений в конкретной предметной области; </a:t>
            </a:r>
          </a:p>
          <a:p>
            <a:r>
              <a:rPr lang="ru-RU" dirty="0"/>
              <a:t>порядок использования программы и документация на нее.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Недостатки WIMP-интерфейсов</a:t>
            </a:r>
            <a:endParaRPr lang="ru-RU" dirty="0"/>
          </a:p>
        </p:txBody>
      </p:sp>
      <p:sp>
        <p:nvSpPr>
          <p:cNvPr id="3" name="Содержимое 2"/>
          <p:cNvSpPr>
            <a:spLocks noGrp="1"/>
          </p:cNvSpPr>
          <p:nvPr>
            <p:ph idx="1"/>
          </p:nvPr>
        </p:nvSpPr>
        <p:spPr/>
        <p:txBody>
          <a:bodyPr>
            <a:normAutofit fontScale="85000" lnSpcReduction="20000"/>
          </a:bodyPr>
          <a:lstStyle/>
          <a:p>
            <a:pPr>
              <a:buNone/>
            </a:pPr>
            <a:r>
              <a:rPr lang="ru-RU" u="sng" dirty="0"/>
              <a:t>В-третьих</a:t>
            </a:r>
            <a:r>
              <a:rPr lang="ru-RU" dirty="0"/>
              <a:t>, WIMP GUI вместе с их 2D- интерфейсными элементами проектировались для работы с двухмерными же приложениями - такими, как обработка текстов, компоновка документов и электронные таблицы. Если же приложение является по своей сути трехмерным, то работа с ним с помощью стандартных 2D компонентов становится не слишком естественной. 3D-приложения, как правило, имеют много большую визуальную сложность, чем двухмерные, что еще более усиливает связанные с WIMP-интерфейсами проблемы.</a:t>
            </a:r>
          </a:p>
          <a:p>
            <a:endParaRPr lang="ru-RU"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Недостатки WIMP-интерфейсов</a:t>
            </a:r>
            <a:endParaRPr lang="ru-RU" dirty="0"/>
          </a:p>
        </p:txBody>
      </p:sp>
      <p:sp>
        <p:nvSpPr>
          <p:cNvPr id="3" name="Содержимое 2"/>
          <p:cNvSpPr>
            <a:spLocks noGrp="1"/>
          </p:cNvSpPr>
          <p:nvPr>
            <p:ph idx="1"/>
          </p:nvPr>
        </p:nvSpPr>
        <p:spPr/>
        <p:txBody>
          <a:bodyPr>
            <a:normAutofit fontScale="92500" lnSpcReduction="10000"/>
          </a:bodyPr>
          <a:lstStyle/>
          <a:p>
            <a:pPr>
              <a:buNone/>
            </a:pPr>
            <a:r>
              <a:rPr lang="ru-RU" u="sng" dirty="0"/>
              <a:t>В-четвертых</a:t>
            </a:r>
            <a:r>
              <a:rPr lang="ru-RU" dirty="0"/>
              <a:t>, не все пользователи способны эффективно использовать мышь и клавиатуру - либо оттого, что им это не кажется естественным в контексте их задачи, либо из-за вызываемых этими устройствами чисто физиологических неудобств, связанных с постоянными нажатиями на клавиши при сильном напряжении зрения (не говоря уже о специальных категориях пользователей с физическими недостатками). </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Недостатки WIMP-интерфейсов</a:t>
            </a:r>
            <a:endParaRPr lang="ru-RU" dirty="0"/>
          </a:p>
        </p:txBody>
      </p:sp>
      <p:sp>
        <p:nvSpPr>
          <p:cNvPr id="3" name="Содержимое 2"/>
          <p:cNvSpPr>
            <a:spLocks noGrp="1"/>
          </p:cNvSpPr>
          <p:nvPr>
            <p:ph idx="1"/>
          </p:nvPr>
        </p:nvSpPr>
        <p:spPr>
          <a:xfrm>
            <a:off x="428596" y="1357298"/>
            <a:ext cx="8229600" cy="4714908"/>
          </a:xfrm>
        </p:spPr>
        <p:txBody>
          <a:bodyPr>
            <a:normAutofit/>
          </a:bodyPr>
          <a:lstStyle/>
          <a:p>
            <a:pPr>
              <a:buNone/>
            </a:pPr>
            <a:r>
              <a:rPr lang="ru-RU" sz="3600" b="1" dirty="0" smtClean="0"/>
              <a:t>Главным </a:t>
            </a:r>
            <a:r>
              <a:rPr lang="ru-RU" sz="3600" b="1" dirty="0"/>
              <a:t>недостатком WIMP-интерфейсов является</a:t>
            </a:r>
            <a:r>
              <a:rPr lang="ru-RU" sz="3600" dirty="0"/>
              <a:t> то, что они никак не используют такие каналы взаимодействия, как:</a:t>
            </a:r>
          </a:p>
          <a:p>
            <a:pPr lvl="0"/>
            <a:r>
              <a:rPr lang="ru-RU" sz="3600" dirty="0"/>
              <a:t>речь, </a:t>
            </a:r>
          </a:p>
          <a:p>
            <a:pPr lvl="0"/>
            <a:r>
              <a:rPr lang="ru-RU" sz="3600" dirty="0"/>
              <a:t>слух </a:t>
            </a:r>
          </a:p>
          <a:p>
            <a:pPr lvl="0"/>
            <a:r>
              <a:rPr lang="ru-RU" sz="3600" dirty="0"/>
              <a:t>прикосновения.</a:t>
            </a:r>
          </a:p>
          <a:p>
            <a:endParaRPr lang="ru-RU" sz="36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Недостатки WIMP-интерфейсов</a:t>
            </a:r>
            <a:endParaRPr lang="ru-RU" dirty="0"/>
          </a:p>
        </p:txBody>
      </p:sp>
      <p:sp>
        <p:nvSpPr>
          <p:cNvPr id="3" name="Содержимое 2"/>
          <p:cNvSpPr>
            <a:spLocks noGrp="1"/>
          </p:cNvSpPr>
          <p:nvPr>
            <p:ph idx="1"/>
          </p:nvPr>
        </p:nvSpPr>
        <p:spPr>
          <a:xfrm>
            <a:off x="428596" y="1357298"/>
            <a:ext cx="8229600" cy="4857784"/>
          </a:xfrm>
        </p:spPr>
        <p:txBody>
          <a:bodyPr>
            <a:normAutofit fontScale="85000" lnSpcReduction="20000"/>
          </a:bodyPr>
          <a:lstStyle/>
          <a:p>
            <a:pPr>
              <a:buNone/>
            </a:pPr>
            <a:r>
              <a:rPr lang="ru-RU" u="sng" dirty="0"/>
              <a:t>Еще одно ограничение</a:t>
            </a:r>
            <a:r>
              <a:rPr lang="ru-RU" dirty="0"/>
              <a:t> WIMP-интерфейсов в том, что они предназначены для одинокого пользователя настольной системы, который управляет объектами, не обладающими автономным поведением, реагирующими в основном на манипуляции с мышью. Соответственно имеется один, не разделяемый во времени полудуплексный канал взаимодействия; система откликается на каждое дискретное событие ввода, и эти события могут быть легко распознаны - они состоят из простых нажатий на клавиши и выбора с помощью мыши. Самый сложный ввод - последовательность позиций мыши, которая может представлять, например, путь закрашивающей кисти.</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Четвертое </a:t>
            </a:r>
            <a:r>
              <a:rPr lang="ru-RU" dirty="0" smtClean="0"/>
              <a:t>поколение ПИ</a:t>
            </a:r>
            <a:endParaRPr lang="ru-RU" dirty="0"/>
          </a:p>
        </p:txBody>
      </p:sp>
      <p:sp>
        <p:nvSpPr>
          <p:cNvPr id="3" name="Содержимое 2"/>
          <p:cNvSpPr>
            <a:spLocks noGrp="1"/>
          </p:cNvSpPr>
          <p:nvPr>
            <p:ph idx="1"/>
          </p:nvPr>
        </p:nvSpPr>
        <p:spPr/>
        <p:txBody>
          <a:bodyPr>
            <a:normAutofit fontScale="85000" lnSpcReduction="20000"/>
          </a:bodyPr>
          <a:lstStyle/>
          <a:p>
            <a:r>
              <a:rPr lang="ru-RU" dirty="0"/>
              <a:t>Сегодня на повестке дня новые формы взаимодействия с компьютером, как в концептуальном, так и в программно-аппаратном плане, настойчиво требующие интерфейсов нового - четвертого поколения, которые пока получили название post-WIMP-интерфейсы. Они не используют меню, формы и панели инструментов; вместо них при задании спецификаций операций и операндов упор идет на:</a:t>
            </a:r>
          </a:p>
          <a:p>
            <a:pPr lvl="0"/>
            <a:r>
              <a:rPr lang="ru-RU" dirty="0"/>
              <a:t>обучающие примеры (</a:t>
            </a:r>
            <a:r>
              <a:rPr lang="ru-RU" dirty="0" err="1"/>
              <a:t>examples</a:t>
            </a:r>
            <a:r>
              <a:rPr lang="ru-RU" dirty="0"/>
              <a:t>), </a:t>
            </a:r>
          </a:p>
          <a:p>
            <a:pPr lvl="0"/>
            <a:r>
              <a:rPr lang="ru-RU" dirty="0"/>
              <a:t>жесты</a:t>
            </a:r>
          </a:p>
          <a:p>
            <a:r>
              <a:rPr lang="ru-RU" dirty="0"/>
              <a:t>распознавание речи. </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Четвертое поколение ПИ</a:t>
            </a:r>
            <a:endParaRPr lang="ru-RU" dirty="0"/>
          </a:p>
        </p:txBody>
      </p:sp>
      <p:sp>
        <p:nvSpPr>
          <p:cNvPr id="3" name="Содержимое 2"/>
          <p:cNvSpPr>
            <a:spLocks noGrp="1"/>
          </p:cNvSpPr>
          <p:nvPr>
            <p:ph idx="1"/>
          </p:nvPr>
        </p:nvSpPr>
        <p:spPr/>
        <p:txBody>
          <a:bodyPr>
            <a:normAutofit lnSpcReduction="10000"/>
          </a:bodyPr>
          <a:lstStyle/>
          <a:p>
            <a:pPr>
              <a:buNone/>
            </a:pPr>
            <a:r>
              <a:rPr lang="ru-RU" b="1" i="1" dirty="0" smtClean="0"/>
              <a:t>Цель </a:t>
            </a:r>
            <a:r>
              <a:rPr lang="ru-RU" b="1" i="1" dirty="0"/>
              <a:t>создания интерфейсов нового поколения</a:t>
            </a:r>
            <a:r>
              <a:rPr lang="ru-RU" dirty="0"/>
              <a:t>: </a:t>
            </a:r>
          </a:p>
          <a:p>
            <a:pPr lvl="0"/>
            <a:r>
              <a:rPr lang="ru-RU" dirty="0"/>
              <a:t>минимизировать использование тех механизмов манипулирования, которые столь существенны в сегодняшних интерфейсах,</a:t>
            </a:r>
          </a:p>
          <a:p>
            <a:r>
              <a:rPr lang="ru-RU" dirty="0"/>
              <a:t>сократить "когнитивную" дистанцию между намерением и реализацией этого намерения. </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b="1" dirty="0"/>
              <a:t>Post-WIMP-интерфейсы</a:t>
            </a:r>
            <a:br>
              <a:rPr lang="ru-RU" b="1" dirty="0"/>
            </a:br>
            <a:endParaRPr lang="ru-RU" dirty="0"/>
          </a:p>
        </p:txBody>
      </p:sp>
      <p:sp>
        <p:nvSpPr>
          <p:cNvPr id="3" name="Содержимое 2"/>
          <p:cNvSpPr>
            <a:spLocks noGrp="1"/>
          </p:cNvSpPr>
          <p:nvPr>
            <p:ph idx="1"/>
          </p:nvPr>
        </p:nvSpPr>
        <p:spPr/>
        <p:txBody>
          <a:bodyPr>
            <a:normAutofit lnSpcReduction="10000"/>
          </a:bodyPr>
          <a:lstStyle/>
          <a:p>
            <a:pPr>
              <a:buNone/>
            </a:pPr>
            <a:r>
              <a:rPr lang="ru-RU" dirty="0" smtClean="0"/>
              <a:t>Примеры </a:t>
            </a:r>
            <a:r>
              <a:rPr lang="ru-RU" dirty="0"/>
              <a:t>взаимодействия с помощью </a:t>
            </a:r>
            <a:r>
              <a:rPr lang="ru-RU" dirty="0" smtClean="0"/>
              <a:t>Post-WIMP-интерфейсов:</a:t>
            </a:r>
            <a:endParaRPr lang="ru-RU" dirty="0"/>
          </a:p>
          <a:p>
            <a:r>
              <a:rPr lang="ru-RU" b="1" i="1" dirty="0"/>
              <a:t>распознаватели жестов</a:t>
            </a:r>
            <a:r>
              <a:rPr lang="ru-RU" dirty="0"/>
              <a:t>, основанные на технике рисования пером, - они используются в некоторых моделях карманных компьютеров. Эти устройства более или менее успешно сочетают методы, свойственные как WIMP-, так и </a:t>
            </a:r>
            <a:r>
              <a:rPr lang="ru-RU" dirty="0" err="1"/>
              <a:t>post-WIMP</a:t>
            </a:r>
            <a:r>
              <a:rPr lang="ru-RU" dirty="0"/>
              <a:t> интерфейсам для 2D-задач. </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b="1" dirty="0" smtClean="0"/>
              <a:t>Post-WIMP-интерфейсы</a:t>
            </a:r>
            <a:br>
              <a:rPr lang="ru-RU" b="1" dirty="0" smtClean="0"/>
            </a:br>
            <a:endParaRPr lang="ru-RU" dirty="0"/>
          </a:p>
        </p:txBody>
      </p:sp>
      <p:sp>
        <p:nvSpPr>
          <p:cNvPr id="3" name="Содержимое 2"/>
          <p:cNvSpPr>
            <a:spLocks noGrp="1"/>
          </p:cNvSpPr>
          <p:nvPr>
            <p:ph idx="1"/>
          </p:nvPr>
        </p:nvSpPr>
        <p:spPr/>
        <p:txBody>
          <a:bodyPr>
            <a:normAutofit fontScale="92500" lnSpcReduction="20000"/>
          </a:bodyPr>
          <a:lstStyle/>
          <a:p>
            <a:pPr>
              <a:buNone/>
            </a:pPr>
            <a:r>
              <a:rPr lang="ru-RU" dirty="0"/>
              <a:t>Другим показательным примером естественного человеко-машинного взаимодействия, но не использующим какие-либо WIMP-устройства и методы, являются </a:t>
            </a:r>
            <a:r>
              <a:rPr lang="ru-RU" b="1" i="1" dirty="0"/>
              <a:t>диалоговые видеоигры, такие как тренажеры с рулевым колесом</a:t>
            </a:r>
            <a:r>
              <a:rPr lang="ru-RU" dirty="0"/>
              <a:t> управления с переключателем передачи, а также имитаторы игр, вроде гольфа, в которых игрок может бить реальной клюшкой по реальному мячу, траектория полета которого затем моделируется и изображается на экране дисплея.</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b="1" dirty="0" smtClean="0"/>
              <a:t>Post-WIMP-интерфейсы</a:t>
            </a:r>
            <a:br>
              <a:rPr lang="ru-RU" b="1" dirty="0" smtClean="0"/>
            </a:br>
            <a:endParaRPr lang="ru-RU" dirty="0"/>
          </a:p>
        </p:txBody>
      </p:sp>
      <p:sp>
        <p:nvSpPr>
          <p:cNvPr id="3" name="Содержимое 2"/>
          <p:cNvSpPr>
            <a:spLocks noGrp="1"/>
          </p:cNvSpPr>
          <p:nvPr>
            <p:ph idx="1"/>
          </p:nvPr>
        </p:nvSpPr>
        <p:spPr/>
        <p:txBody>
          <a:bodyPr>
            <a:normAutofit fontScale="85000" lnSpcReduction="20000"/>
          </a:bodyPr>
          <a:lstStyle/>
          <a:p>
            <a:pPr>
              <a:buNone/>
            </a:pPr>
            <a:r>
              <a:rPr lang="ru-RU" b="1" i="1" dirty="0"/>
              <a:t>Объекты, инкапсулирующие 3D-геометрию и предназначенные для управления другими объектами</a:t>
            </a:r>
            <a:r>
              <a:rPr lang="ru-RU" dirty="0"/>
              <a:t> в сцене начинают с успехом использоваться в задачах трехмерного моделирования; при этом они являются частью 3D-сцены, что позволяет не прибегать к привычным двухмерным компонентам, обычно накладываемым на 3D-сцену. </a:t>
            </a:r>
            <a:endParaRPr lang="ru-RU" dirty="0" smtClean="0"/>
          </a:p>
          <a:p>
            <a:pPr>
              <a:buNone/>
            </a:pPr>
            <a:r>
              <a:rPr lang="ru-RU" dirty="0" smtClean="0"/>
              <a:t>В </a:t>
            </a:r>
            <a:r>
              <a:rPr lang="ru-RU" dirty="0"/>
              <a:t>качестве примера сошлемся на 3D-компонент "рычаг", которые используются для манипулирования в задачах моделирования 3-х мерных тел.</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b="1" dirty="0" smtClean="0"/>
              <a:t>Post-WIMP-интерфейсы</a:t>
            </a:r>
            <a:br>
              <a:rPr lang="ru-RU" b="1" dirty="0" smtClean="0"/>
            </a:br>
            <a:endParaRPr lang="ru-RU" dirty="0"/>
          </a:p>
        </p:txBody>
      </p:sp>
      <p:sp>
        <p:nvSpPr>
          <p:cNvPr id="3" name="Содержимое 2"/>
          <p:cNvSpPr>
            <a:spLocks noGrp="1"/>
          </p:cNvSpPr>
          <p:nvPr>
            <p:ph idx="1"/>
          </p:nvPr>
        </p:nvSpPr>
        <p:spPr/>
        <p:txBody>
          <a:bodyPr/>
          <a:lstStyle/>
          <a:p>
            <a:pPr>
              <a:buNone/>
            </a:pPr>
            <a:r>
              <a:rPr lang="ru-RU" dirty="0"/>
              <a:t>Еще один метод – это </a:t>
            </a:r>
            <a:r>
              <a:rPr lang="ru-RU" b="1" i="1" dirty="0"/>
              <a:t>ввод с помощью двух рук</a:t>
            </a:r>
            <a:r>
              <a:rPr lang="ru-RU" dirty="0"/>
              <a:t>, при котором "вспомогательная" рука управляет крупными (грубыми) движениями (например, перемещением инструмента), в то время как "доминирующая" рука выполняет тонкую настройку (например, манипуляции инструментом).</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868346"/>
          </a:xfrm>
        </p:spPr>
        <p:txBody>
          <a:bodyPr>
            <a:normAutofit fontScale="90000"/>
          </a:bodyPr>
          <a:lstStyle/>
          <a:p>
            <a:r>
              <a:rPr lang="ru-RU" b="1" i="1" dirty="0"/>
              <a:t>Ситуация на мировом рынке ПО</a:t>
            </a:r>
            <a:br>
              <a:rPr lang="ru-RU" b="1" i="1" dirty="0"/>
            </a:br>
            <a:endParaRPr lang="ru-RU" dirty="0"/>
          </a:p>
        </p:txBody>
      </p:sp>
      <p:sp>
        <p:nvSpPr>
          <p:cNvPr id="3" name="Содержимое 2"/>
          <p:cNvSpPr>
            <a:spLocks noGrp="1"/>
          </p:cNvSpPr>
          <p:nvPr>
            <p:ph idx="1"/>
          </p:nvPr>
        </p:nvSpPr>
        <p:spPr>
          <a:xfrm>
            <a:off x="428596" y="1285860"/>
            <a:ext cx="8229600" cy="4525963"/>
          </a:xfrm>
        </p:spPr>
        <p:txBody>
          <a:bodyPr>
            <a:normAutofit fontScale="70000" lnSpcReduction="20000"/>
          </a:bodyPr>
          <a:lstStyle/>
          <a:p>
            <a:pPr>
              <a:buNone/>
            </a:pPr>
            <a:r>
              <a:rPr lang="ru-RU" dirty="0"/>
              <a:t>Развитие информационных систем показывает, что конкуренция продуктов из области функциональности переходит в область их удобства и комфортности для пользователей. Перед разработчиками встает проблема проектирования ПИ, позволяющего обеспечить эффективное и экономичное использование ПО. В этих условиях, эргономические методы проектирования становятся технологиями, обеспечивающими рыночный успех проекту</a:t>
            </a:r>
            <a:r>
              <a:rPr lang="ru-RU" dirty="0" smtClean="0"/>
              <a:t>.</a:t>
            </a:r>
          </a:p>
          <a:p>
            <a:pPr>
              <a:buNone/>
            </a:pPr>
            <a:r>
              <a:rPr lang="ru-RU" dirty="0"/>
              <a:t>Проведенные исследования показывают, что:</a:t>
            </a:r>
          </a:p>
          <a:p>
            <a:pPr lvl="0"/>
            <a:r>
              <a:rPr lang="ru-RU" dirty="0"/>
              <a:t>ПИ составляет от 47 до 60 процентов кода программы; </a:t>
            </a:r>
          </a:p>
          <a:p>
            <a:r>
              <a:rPr lang="ru-RU" dirty="0"/>
              <a:t>на разработку ПИ уходит как минимум 29 процентов проектного бюджета и в среднем 40 процентов всех усилий разработчиков по созданию системы.</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b="1" dirty="0" smtClean="0"/>
              <a:t>Post-WIMP-интерфейсы</a:t>
            </a:r>
            <a:br>
              <a:rPr lang="ru-RU" b="1" dirty="0" smtClean="0"/>
            </a:br>
            <a:endParaRPr lang="ru-RU" dirty="0"/>
          </a:p>
        </p:txBody>
      </p:sp>
      <p:sp>
        <p:nvSpPr>
          <p:cNvPr id="3" name="Содержимое 2"/>
          <p:cNvSpPr>
            <a:spLocks noGrp="1"/>
          </p:cNvSpPr>
          <p:nvPr>
            <p:ph idx="1"/>
          </p:nvPr>
        </p:nvSpPr>
        <p:spPr>
          <a:xfrm>
            <a:off x="500034" y="857232"/>
            <a:ext cx="8229600" cy="5000660"/>
          </a:xfrm>
        </p:spPr>
        <p:txBody>
          <a:bodyPr>
            <a:noAutofit/>
          </a:bodyPr>
          <a:lstStyle/>
          <a:p>
            <a:pPr>
              <a:buNone/>
            </a:pPr>
            <a:r>
              <a:rPr lang="ru-RU" sz="2100" b="1" i="1" dirty="0"/>
              <a:t>"Осязательные" пользовательские интерфейсы </a:t>
            </a:r>
            <a:endParaRPr lang="ru-RU" sz="2100" dirty="0"/>
          </a:p>
          <a:p>
            <a:pPr>
              <a:buNone/>
            </a:pPr>
            <a:r>
              <a:rPr lang="ru-RU" sz="2100" dirty="0"/>
              <a:t>Это еще одна мало исследованная область: основанная на осязательных (тактильных) ощущениях аппаратура появилась совсем недавно. Тактильные устройства, в отличие от других интерактивных устройств, способны как "чувствовать", так и передавать информацию. Таким образом, дизайнеры тактильных интерфейсов рассматривают две равно важные стороны: тактильные ощущения (чувство касания) и "кинестетическое" (</a:t>
            </a:r>
            <a:r>
              <a:rPr lang="ru-RU" sz="2100" dirty="0" err="1"/>
              <a:t>kinesthetic</a:t>
            </a:r>
            <a:r>
              <a:rPr lang="ru-RU" sz="2100" dirty="0"/>
              <a:t>) чувство (ощущение, где находится тело). Эти устройства имеют общую особенность: они снабжены средством силовой обратной связи - таким, как </a:t>
            </a:r>
            <a:r>
              <a:rPr lang="ru-RU" sz="2100" dirty="0" err="1"/>
              <a:t>PHANToM</a:t>
            </a:r>
            <a:r>
              <a:rPr lang="ru-RU" sz="2100" dirty="0"/>
              <a:t> (от фирмы </a:t>
            </a:r>
            <a:r>
              <a:rPr lang="ru-RU" sz="2100" dirty="0" err="1"/>
              <a:t>SensAble</a:t>
            </a:r>
            <a:r>
              <a:rPr lang="ru-RU" sz="2100" dirty="0"/>
              <a:t> </a:t>
            </a:r>
            <a:r>
              <a:rPr lang="ru-RU" sz="2100" dirty="0" err="1"/>
              <a:t>Devices</a:t>
            </a:r>
            <a:r>
              <a:rPr lang="ru-RU" sz="2100" dirty="0"/>
              <a:t> - </a:t>
            </a:r>
            <a:r>
              <a:rPr lang="ru-RU" sz="2100" i="1" u="sng" dirty="0">
                <a:hlinkClick r:id="rId2"/>
              </a:rPr>
              <a:t>http://www.sensable.com</a:t>
            </a:r>
            <a:r>
              <a:rPr lang="ru-RU" sz="2100" dirty="0"/>
              <a:t>), которое получает информацию о положении и жесте, а возвращает величину приложенной в точке силы. Таким образом, пользователь может ощущать форму жесткого объекта, в том числе через несколько слоев различного сопротивления при надавливании на внешнюю поверхность (что полезно, например, в хирургических симуляторах).</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b="1" dirty="0" smtClean="0"/>
              <a:t>Post-WIMP-интерфейсы</a:t>
            </a:r>
            <a:br>
              <a:rPr lang="ru-RU" b="1" dirty="0" smtClean="0"/>
            </a:br>
            <a:endParaRPr lang="ru-RU" dirty="0"/>
          </a:p>
        </p:txBody>
      </p:sp>
      <p:sp>
        <p:nvSpPr>
          <p:cNvPr id="3" name="Содержимое 2"/>
          <p:cNvSpPr>
            <a:spLocks noGrp="1"/>
          </p:cNvSpPr>
          <p:nvPr>
            <p:ph idx="1"/>
          </p:nvPr>
        </p:nvSpPr>
        <p:spPr>
          <a:xfrm>
            <a:off x="500034" y="1071546"/>
            <a:ext cx="8229600" cy="5143536"/>
          </a:xfrm>
        </p:spPr>
        <p:txBody>
          <a:bodyPr>
            <a:normAutofit fontScale="70000" lnSpcReduction="20000"/>
          </a:bodyPr>
          <a:lstStyle/>
          <a:p>
            <a:pPr>
              <a:buNone/>
            </a:pPr>
            <a:r>
              <a:rPr lang="ru-RU" b="1" i="1" dirty="0"/>
              <a:t>Распознавание речи</a:t>
            </a:r>
            <a:r>
              <a:rPr lang="ru-RU" dirty="0"/>
              <a:t> так же может использоваться для подачи команд и вообще для неограниченного текстового ввода, но соответствующая технология еще недостаточно зрела, чтобы действительно широко применяться. И привлекательность, и трудность реализации распознавания непрерывной жестикуляции и речевого ввода определяются тем, что при этом очень нелегко производить разбивку на значимые лексемы и однозначно выделять такие компоненты, как глагол, существительное и модификаторы. Боб </a:t>
            </a:r>
            <a:r>
              <a:rPr lang="ru-RU" dirty="0" err="1"/>
              <a:t>Железник</a:t>
            </a:r>
            <a:r>
              <a:rPr lang="ru-RU" dirty="0"/>
              <a:t> (</a:t>
            </a:r>
            <a:r>
              <a:rPr lang="ru-RU" dirty="0" err="1"/>
              <a:t>Bob</a:t>
            </a:r>
            <a:r>
              <a:rPr lang="ru-RU" dirty="0"/>
              <a:t> </a:t>
            </a:r>
            <a:r>
              <a:rPr lang="ru-RU" dirty="0" err="1"/>
              <a:t>Zeleznik</a:t>
            </a:r>
            <a:r>
              <a:rPr lang="ru-RU" dirty="0"/>
              <a:t>) со своими коллегами в </a:t>
            </a:r>
            <a:r>
              <a:rPr lang="ru-RU" dirty="0" err="1"/>
              <a:t>Brown</a:t>
            </a:r>
            <a:r>
              <a:rPr lang="ru-RU" dirty="0"/>
              <a:t> </a:t>
            </a:r>
            <a:r>
              <a:rPr lang="ru-RU" dirty="0" err="1"/>
              <a:t>University</a:t>
            </a:r>
            <a:r>
              <a:rPr lang="ru-RU" dirty="0"/>
              <a:t> недавно продемонстрировал 3D-интерфейс моделирования, который полностью полагается на ввод геометрических эскизов и команд вручную и имеет словарь, включающий более 20 жестов [9]; они уже расширили этот тип интерфейса, с тем чтобы включить взаимодействие "с двух рук" и тем самым обеспечить хорошую комбинацию методов [8]. Эта система, </a:t>
            </a:r>
            <a:r>
              <a:rPr lang="ru-RU" dirty="0" err="1"/>
              <a:t>Sketch</a:t>
            </a:r>
            <a:r>
              <a:rPr lang="ru-RU" dirty="0"/>
              <a:t> [9], использовалась для создания трехмерной модели бейсбольного поля </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939784"/>
          </a:xfrm>
        </p:spPr>
        <p:txBody>
          <a:bodyPr>
            <a:normAutofit/>
          </a:bodyPr>
          <a:lstStyle/>
          <a:p>
            <a:r>
              <a:rPr lang="ru-RU" sz="3600" dirty="0"/>
              <a:t>Классификация интерфейсов</a:t>
            </a:r>
          </a:p>
        </p:txBody>
      </p:sp>
      <p:graphicFrame>
        <p:nvGraphicFramePr>
          <p:cNvPr id="4" name="Содержимое 3"/>
          <p:cNvGraphicFramePr>
            <a:graphicFrameLocks noGrp="1"/>
          </p:cNvGraphicFramePr>
          <p:nvPr>
            <p:ph idx="1"/>
          </p:nvPr>
        </p:nvGraphicFramePr>
        <p:xfrm>
          <a:off x="428596" y="1142984"/>
          <a:ext cx="8229600" cy="5415280"/>
        </p:xfrm>
        <a:graphic>
          <a:graphicData uri="http://schemas.openxmlformats.org/drawingml/2006/table">
            <a:tbl>
              <a:tblPr firstRow="1" bandRow="1">
                <a:tableStyleId>{5C22544A-7EE6-4342-B048-85BDC9FD1C3A}</a:tableStyleId>
              </a:tblPr>
              <a:tblGrid>
                <a:gridCol w="2057400"/>
                <a:gridCol w="2057400"/>
                <a:gridCol w="2057400"/>
                <a:gridCol w="2057400"/>
              </a:tblGrid>
              <a:tr h="370840">
                <a:tc>
                  <a:txBody>
                    <a:bodyPr/>
                    <a:lstStyle/>
                    <a:p>
                      <a:pPr algn="ctr">
                        <a:spcBef>
                          <a:spcPts val="500"/>
                        </a:spcBef>
                        <a:spcAft>
                          <a:spcPts val="500"/>
                        </a:spcAft>
                      </a:pPr>
                      <a:r>
                        <a:rPr lang="ru-RU" sz="1400" b="1" dirty="0">
                          <a:solidFill>
                            <a:srgbClr val="000000"/>
                          </a:solidFill>
                          <a:latin typeface="Times New Roman"/>
                          <a:ea typeface="Times New Roman"/>
                        </a:rPr>
                        <a:t>№</a:t>
                      </a:r>
                      <a:endParaRPr lang="ru-RU" sz="1200" dirty="0">
                        <a:solidFill>
                          <a:srgbClr val="000000"/>
                        </a:solidFill>
                        <a:latin typeface="Times New Roman"/>
                        <a:ea typeface="Times New Roman"/>
                      </a:endParaRPr>
                    </a:p>
                  </a:txBody>
                  <a:tcPr marL="68580" marR="68580" marT="0" marB="0"/>
                </a:tc>
                <a:tc>
                  <a:txBody>
                    <a:bodyPr/>
                    <a:lstStyle/>
                    <a:p>
                      <a:pPr algn="ctr">
                        <a:spcBef>
                          <a:spcPts val="500"/>
                        </a:spcBef>
                        <a:spcAft>
                          <a:spcPts val="500"/>
                        </a:spcAft>
                      </a:pPr>
                      <a:r>
                        <a:rPr lang="ru-RU" sz="1400" b="1">
                          <a:solidFill>
                            <a:srgbClr val="000000"/>
                          </a:solidFill>
                          <a:latin typeface="Times New Roman"/>
                          <a:ea typeface="Times New Roman"/>
                        </a:rPr>
                        <a:t>Класс</a:t>
                      </a:r>
                      <a:endParaRPr lang="ru-RU" sz="1200">
                        <a:solidFill>
                          <a:srgbClr val="000000"/>
                        </a:solidFill>
                        <a:latin typeface="Times New Roman"/>
                        <a:ea typeface="Times New Roman"/>
                      </a:endParaRPr>
                    </a:p>
                  </a:txBody>
                  <a:tcPr marL="68580" marR="68580" marT="0" marB="0"/>
                </a:tc>
                <a:tc>
                  <a:txBody>
                    <a:bodyPr/>
                    <a:lstStyle/>
                    <a:p>
                      <a:pPr algn="ctr">
                        <a:spcBef>
                          <a:spcPts val="500"/>
                        </a:spcBef>
                        <a:spcAft>
                          <a:spcPts val="500"/>
                        </a:spcAft>
                      </a:pPr>
                      <a:r>
                        <a:rPr lang="ru-RU" sz="1400" b="1">
                          <a:solidFill>
                            <a:srgbClr val="000000"/>
                          </a:solidFill>
                          <a:latin typeface="Times New Roman"/>
                          <a:ea typeface="Times New Roman"/>
                        </a:rPr>
                        <a:t>Подкласс</a:t>
                      </a:r>
                      <a:endParaRPr lang="ru-RU" sz="1200">
                        <a:solidFill>
                          <a:srgbClr val="000000"/>
                        </a:solidFill>
                        <a:latin typeface="Times New Roman"/>
                        <a:ea typeface="Times New Roman"/>
                      </a:endParaRPr>
                    </a:p>
                  </a:txBody>
                  <a:tcPr marL="68580" marR="68580" marT="0" marB="0"/>
                </a:tc>
                <a:tc>
                  <a:txBody>
                    <a:bodyPr/>
                    <a:lstStyle/>
                    <a:p>
                      <a:pPr algn="ctr">
                        <a:spcBef>
                          <a:spcPts val="500"/>
                        </a:spcBef>
                        <a:spcAft>
                          <a:spcPts val="500"/>
                        </a:spcAft>
                      </a:pPr>
                      <a:r>
                        <a:rPr lang="ru-RU" sz="1400" b="1">
                          <a:solidFill>
                            <a:srgbClr val="000000"/>
                          </a:solidFill>
                          <a:latin typeface="Times New Roman"/>
                          <a:ea typeface="Times New Roman"/>
                        </a:rPr>
                        <a:t>Типы управляющих средств</a:t>
                      </a:r>
                      <a:endParaRPr lang="ru-RU" sz="1200">
                        <a:solidFill>
                          <a:srgbClr val="000000"/>
                        </a:solidFill>
                        <a:latin typeface="Times New Roman"/>
                        <a:ea typeface="Times New Roman"/>
                      </a:endParaRPr>
                    </a:p>
                  </a:txBody>
                  <a:tcPr marL="68580" marR="68580" marT="0" marB="0"/>
                </a:tc>
              </a:tr>
              <a:tr h="370840">
                <a:tc rowSpan="2">
                  <a:txBody>
                    <a:bodyPr/>
                    <a:lstStyle/>
                    <a:p>
                      <a:pPr algn="just">
                        <a:spcBef>
                          <a:spcPts val="500"/>
                        </a:spcBef>
                        <a:spcAft>
                          <a:spcPts val="500"/>
                        </a:spcAft>
                      </a:pPr>
                      <a:r>
                        <a:rPr lang="ru-RU" sz="1400">
                          <a:solidFill>
                            <a:srgbClr val="000000"/>
                          </a:solidFill>
                          <a:latin typeface="Times New Roman"/>
                          <a:ea typeface="Times New Roman"/>
                        </a:rPr>
                        <a:t>1</a:t>
                      </a:r>
                      <a:endParaRPr lang="ru-RU" sz="1200">
                        <a:solidFill>
                          <a:srgbClr val="000000"/>
                        </a:solidFill>
                        <a:latin typeface="Times New Roman"/>
                        <a:ea typeface="Times New Roman"/>
                      </a:endParaRPr>
                    </a:p>
                  </a:txBody>
                  <a:tcPr marL="68580" marR="68580" marT="0" marB="0"/>
                </a:tc>
                <a:tc rowSpan="2">
                  <a:txBody>
                    <a:bodyPr/>
                    <a:lstStyle/>
                    <a:p>
                      <a:pPr algn="just">
                        <a:spcBef>
                          <a:spcPts val="500"/>
                        </a:spcBef>
                        <a:spcAft>
                          <a:spcPts val="500"/>
                        </a:spcAft>
                      </a:pPr>
                      <a:r>
                        <a:rPr lang="ru-RU" sz="1400">
                          <a:solidFill>
                            <a:srgbClr val="000000"/>
                          </a:solidFill>
                          <a:latin typeface="Times New Roman"/>
                          <a:ea typeface="Times New Roman"/>
                        </a:rPr>
                        <a:t>Пакетный</a:t>
                      </a:r>
                      <a:endParaRPr lang="ru-RU" sz="1200">
                        <a:solidFill>
                          <a:srgbClr val="000000"/>
                        </a:solidFill>
                        <a:latin typeface="Times New Roman"/>
                        <a:ea typeface="Times New Roman"/>
                      </a:endParaRPr>
                    </a:p>
                  </a:txBody>
                  <a:tcPr marL="68580" marR="68580" marT="0" marB="0"/>
                </a:tc>
                <a:tc rowSpan="2">
                  <a:txBody>
                    <a:bodyPr/>
                    <a:lstStyle/>
                    <a:p>
                      <a:pPr algn="just">
                        <a:spcBef>
                          <a:spcPts val="500"/>
                        </a:spcBef>
                        <a:spcAft>
                          <a:spcPts val="500"/>
                        </a:spcAft>
                      </a:pPr>
                      <a:endParaRPr lang="ru-RU" sz="1400">
                        <a:solidFill>
                          <a:srgbClr val="000000"/>
                        </a:solidFill>
                        <a:latin typeface="Times New Roman"/>
                        <a:ea typeface="Times New Roman"/>
                      </a:endParaRPr>
                    </a:p>
                  </a:txBody>
                  <a:tcPr marL="68580" marR="68580" marT="0" marB="0"/>
                </a:tc>
                <a:tc>
                  <a:txBody>
                    <a:bodyPr/>
                    <a:lstStyle/>
                    <a:p>
                      <a:pPr algn="just">
                        <a:spcBef>
                          <a:spcPts val="500"/>
                        </a:spcBef>
                        <a:spcAft>
                          <a:spcPts val="500"/>
                        </a:spcAft>
                      </a:pPr>
                      <a:r>
                        <a:rPr lang="ru-RU" sz="1400">
                          <a:solidFill>
                            <a:srgbClr val="000000"/>
                          </a:solidFill>
                          <a:latin typeface="Times New Roman"/>
                          <a:ea typeface="Times New Roman"/>
                        </a:rPr>
                        <a:t>Перфокарты</a:t>
                      </a:r>
                      <a:endParaRPr lang="ru-RU" sz="1200">
                        <a:solidFill>
                          <a:srgbClr val="000000"/>
                        </a:solidFill>
                        <a:latin typeface="Times New Roman"/>
                        <a:ea typeface="Times New Roman"/>
                      </a:endParaRPr>
                    </a:p>
                  </a:txBody>
                  <a:tcPr marL="68580" marR="68580" marT="0" marB="0"/>
                </a:tc>
              </a:tr>
              <a:tr h="370840">
                <a:tc vMerge="1">
                  <a:txBody>
                    <a:bodyPr/>
                    <a:lstStyle/>
                    <a:p>
                      <a:endParaRPr lang="ru-RU"/>
                    </a:p>
                  </a:txBody>
                  <a:tcPr/>
                </a:tc>
                <a:tc vMerge="1">
                  <a:txBody>
                    <a:bodyPr/>
                    <a:lstStyle/>
                    <a:p>
                      <a:endParaRPr lang="ru-RU"/>
                    </a:p>
                  </a:txBody>
                  <a:tcPr/>
                </a:tc>
                <a:tc vMerge="1">
                  <a:txBody>
                    <a:bodyPr/>
                    <a:lstStyle/>
                    <a:p>
                      <a:endParaRPr lang="ru-RU"/>
                    </a:p>
                  </a:txBody>
                  <a:tcPr/>
                </a:tc>
                <a:tc>
                  <a:txBody>
                    <a:bodyPr/>
                    <a:lstStyle/>
                    <a:p>
                      <a:pPr algn="just">
                        <a:spcBef>
                          <a:spcPts val="500"/>
                        </a:spcBef>
                        <a:spcAft>
                          <a:spcPts val="500"/>
                        </a:spcAft>
                      </a:pPr>
                      <a:r>
                        <a:rPr lang="ru-RU" sz="1400">
                          <a:solidFill>
                            <a:srgbClr val="000000"/>
                          </a:solidFill>
                          <a:latin typeface="Times New Roman"/>
                          <a:ea typeface="Times New Roman"/>
                        </a:rPr>
                        <a:t>Перфоленты</a:t>
                      </a:r>
                      <a:endParaRPr lang="ru-RU" sz="1200">
                        <a:solidFill>
                          <a:srgbClr val="000000"/>
                        </a:solidFill>
                        <a:latin typeface="Times New Roman"/>
                        <a:ea typeface="Times New Roman"/>
                      </a:endParaRPr>
                    </a:p>
                  </a:txBody>
                  <a:tcPr marL="68580" marR="68580" marT="0" marB="0"/>
                </a:tc>
              </a:tr>
              <a:tr h="370840">
                <a:tc rowSpan="2">
                  <a:txBody>
                    <a:bodyPr/>
                    <a:lstStyle/>
                    <a:p>
                      <a:pPr algn="just">
                        <a:spcBef>
                          <a:spcPts val="500"/>
                        </a:spcBef>
                        <a:spcAft>
                          <a:spcPts val="500"/>
                        </a:spcAft>
                      </a:pPr>
                      <a:r>
                        <a:rPr lang="ru-RU" sz="1400">
                          <a:solidFill>
                            <a:srgbClr val="000000"/>
                          </a:solidFill>
                          <a:latin typeface="Times New Roman"/>
                          <a:ea typeface="Times New Roman"/>
                        </a:rPr>
                        <a:t>2</a:t>
                      </a:r>
                      <a:endParaRPr lang="ru-RU" sz="1200">
                        <a:solidFill>
                          <a:srgbClr val="000000"/>
                        </a:solidFill>
                        <a:latin typeface="Times New Roman"/>
                        <a:ea typeface="Times New Roman"/>
                      </a:endParaRPr>
                    </a:p>
                  </a:txBody>
                  <a:tcPr marL="68580" marR="68580" marT="0" marB="0"/>
                </a:tc>
                <a:tc rowSpan="2">
                  <a:txBody>
                    <a:bodyPr/>
                    <a:lstStyle/>
                    <a:p>
                      <a:pPr algn="just">
                        <a:spcBef>
                          <a:spcPts val="500"/>
                        </a:spcBef>
                        <a:spcAft>
                          <a:spcPts val="500"/>
                        </a:spcAft>
                      </a:pPr>
                      <a:r>
                        <a:rPr lang="ru-RU" sz="1400">
                          <a:solidFill>
                            <a:srgbClr val="000000"/>
                          </a:solidFill>
                          <a:latin typeface="Times New Roman"/>
                          <a:ea typeface="Times New Roman"/>
                        </a:rPr>
                        <a:t>Символьный</a:t>
                      </a:r>
                      <a:endParaRPr lang="ru-RU" sz="1200">
                        <a:solidFill>
                          <a:srgbClr val="000000"/>
                        </a:solidFill>
                        <a:latin typeface="Times New Roman"/>
                        <a:ea typeface="Times New Roman"/>
                      </a:endParaRPr>
                    </a:p>
                  </a:txBody>
                  <a:tcPr marL="68580" marR="68580" marT="0" marB="0"/>
                </a:tc>
                <a:tc rowSpan="2">
                  <a:txBody>
                    <a:bodyPr/>
                    <a:lstStyle/>
                    <a:p>
                      <a:pPr algn="just">
                        <a:spcBef>
                          <a:spcPts val="500"/>
                        </a:spcBef>
                        <a:spcAft>
                          <a:spcPts val="500"/>
                        </a:spcAft>
                      </a:pPr>
                      <a:r>
                        <a:rPr lang="ru-RU" sz="1400">
                          <a:solidFill>
                            <a:srgbClr val="000000"/>
                          </a:solidFill>
                          <a:latin typeface="Times New Roman"/>
                          <a:ea typeface="Times New Roman"/>
                        </a:rPr>
                        <a:t>Командный интерфейс</a:t>
                      </a:r>
                      <a:endParaRPr lang="ru-RU" sz="1200">
                        <a:solidFill>
                          <a:srgbClr val="000000"/>
                        </a:solidFill>
                        <a:latin typeface="Times New Roman"/>
                        <a:ea typeface="Times New Roman"/>
                      </a:endParaRPr>
                    </a:p>
                  </a:txBody>
                  <a:tcPr marL="68580" marR="68580" marT="0" marB="0"/>
                </a:tc>
                <a:tc>
                  <a:txBody>
                    <a:bodyPr/>
                    <a:lstStyle/>
                    <a:p>
                      <a:pPr algn="just">
                        <a:spcBef>
                          <a:spcPts val="500"/>
                        </a:spcBef>
                        <a:spcAft>
                          <a:spcPts val="500"/>
                        </a:spcAft>
                      </a:pPr>
                      <a:r>
                        <a:rPr lang="ru-RU" sz="1400">
                          <a:solidFill>
                            <a:srgbClr val="000000"/>
                          </a:solidFill>
                          <a:latin typeface="Times New Roman"/>
                          <a:ea typeface="Times New Roman"/>
                        </a:rPr>
                        <a:t>Вопрос-ответ</a:t>
                      </a:r>
                      <a:endParaRPr lang="ru-RU" sz="1200">
                        <a:solidFill>
                          <a:srgbClr val="000000"/>
                        </a:solidFill>
                        <a:latin typeface="Times New Roman"/>
                        <a:ea typeface="Times New Roman"/>
                      </a:endParaRPr>
                    </a:p>
                  </a:txBody>
                  <a:tcPr marL="68580" marR="68580" marT="0" marB="0"/>
                </a:tc>
              </a:tr>
              <a:tr h="370840">
                <a:tc vMerge="1">
                  <a:txBody>
                    <a:bodyPr/>
                    <a:lstStyle/>
                    <a:p>
                      <a:endParaRPr lang="ru-RU"/>
                    </a:p>
                  </a:txBody>
                  <a:tcPr/>
                </a:tc>
                <a:tc vMerge="1">
                  <a:txBody>
                    <a:bodyPr/>
                    <a:lstStyle/>
                    <a:p>
                      <a:endParaRPr lang="ru-RU"/>
                    </a:p>
                  </a:txBody>
                  <a:tcPr/>
                </a:tc>
                <a:tc vMerge="1">
                  <a:txBody>
                    <a:bodyPr/>
                    <a:lstStyle/>
                    <a:p>
                      <a:endParaRPr lang="ru-RU"/>
                    </a:p>
                  </a:txBody>
                  <a:tcPr/>
                </a:tc>
                <a:tc>
                  <a:txBody>
                    <a:bodyPr/>
                    <a:lstStyle/>
                    <a:p>
                      <a:pPr algn="just">
                        <a:spcBef>
                          <a:spcPts val="500"/>
                        </a:spcBef>
                        <a:spcAft>
                          <a:spcPts val="500"/>
                        </a:spcAft>
                      </a:pPr>
                      <a:r>
                        <a:rPr lang="ru-RU" sz="1400">
                          <a:solidFill>
                            <a:srgbClr val="000000"/>
                          </a:solidFill>
                          <a:latin typeface="Times New Roman"/>
                          <a:ea typeface="Times New Roman"/>
                        </a:rPr>
                        <a:t>Командная строка</a:t>
                      </a:r>
                      <a:endParaRPr lang="ru-RU" sz="1200">
                        <a:solidFill>
                          <a:srgbClr val="000000"/>
                        </a:solidFill>
                        <a:latin typeface="Times New Roman"/>
                        <a:ea typeface="Times New Roman"/>
                      </a:endParaRPr>
                    </a:p>
                  </a:txBody>
                  <a:tcPr marL="68580" marR="68580" marT="0" marB="0"/>
                </a:tc>
              </a:tr>
              <a:tr h="370840">
                <a:tc>
                  <a:txBody>
                    <a:bodyPr/>
                    <a:lstStyle/>
                    <a:p>
                      <a:pPr algn="just">
                        <a:spcBef>
                          <a:spcPts val="500"/>
                        </a:spcBef>
                        <a:spcAft>
                          <a:spcPts val="500"/>
                        </a:spcAft>
                      </a:pPr>
                      <a:r>
                        <a:rPr lang="ru-RU" sz="1400">
                          <a:solidFill>
                            <a:srgbClr val="000000"/>
                          </a:solidFill>
                          <a:latin typeface="Times New Roman"/>
                          <a:ea typeface="Times New Roman"/>
                        </a:rPr>
                        <a:t>….</a:t>
                      </a:r>
                      <a:endParaRPr lang="ru-RU" sz="1200">
                        <a:solidFill>
                          <a:srgbClr val="000000"/>
                        </a:solidFill>
                        <a:latin typeface="Times New Roman"/>
                        <a:ea typeface="Times New Roman"/>
                      </a:endParaRPr>
                    </a:p>
                  </a:txBody>
                  <a:tcPr marL="68580" marR="68580" marT="0" marB="0"/>
                </a:tc>
                <a:tc>
                  <a:txBody>
                    <a:bodyPr/>
                    <a:lstStyle/>
                    <a:p>
                      <a:pPr algn="just">
                        <a:spcBef>
                          <a:spcPts val="500"/>
                        </a:spcBef>
                        <a:spcAft>
                          <a:spcPts val="500"/>
                        </a:spcAft>
                      </a:pPr>
                      <a:endParaRPr lang="ru-RU" sz="1400">
                        <a:solidFill>
                          <a:srgbClr val="000000"/>
                        </a:solidFill>
                        <a:latin typeface="Times New Roman"/>
                        <a:ea typeface="Times New Roman"/>
                      </a:endParaRPr>
                    </a:p>
                  </a:txBody>
                  <a:tcPr marL="68580" marR="68580" marT="0" marB="0"/>
                </a:tc>
                <a:tc>
                  <a:txBody>
                    <a:bodyPr/>
                    <a:lstStyle/>
                    <a:p>
                      <a:pPr algn="just">
                        <a:spcBef>
                          <a:spcPts val="500"/>
                        </a:spcBef>
                        <a:spcAft>
                          <a:spcPts val="500"/>
                        </a:spcAft>
                      </a:pPr>
                      <a:endParaRPr lang="ru-RU" sz="1400">
                        <a:solidFill>
                          <a:srgbClr val="000000"/>
                        </a:solidFill>
                        <a:latin typeface="Times New Roman"/>
                        <a:ea typeface="Times New Roman"/>
                      </a:endParaRPr>
                    </a:p>
                  </a:txBody>
                  <a:tcPr marL="68580" marR="68580" marT="0" marB="0"/>
                </a:tc>
                <a:tc>
                  <a:txBody>
                    <a:bodyPr/>
                    <a:lstStyle/>
                    <a:p>
                      <a:pPr algn="just">
                        <a:spcBef>
                          <a:spcPts val="500"/>
                        </a:spcBef>
                        <a:spcAft>
                          <a:spcPts val="500"/>
                        </a:spcAft>
                      </a:pPr>
                      <a:endParaRPr lang="ru-RU" sz="1400">
                        <a:solidFill>
                          <a:srgbClr val="000000"/>
                        </a:solidFill>
                        <a:latin typeface="Times New Roman"/>
                        <a:ea typeface="Times New Roman"/>
                      </a:endParaRPr>
                    </a:p>
                  </a:txBody>
                  <a:tcPr marL="68580" marR="68580" marT="0" marB="0"/>
                </a:tc>
              </a:tr>
              <a:tr h="370840">
                <a:tc rowSpan="6">
                  <a:txBody>
                    <a:bodyPr/>
                    <a:lstStyle/>
                    <a:p>
                      <a:pPr algn="just">
                        <a:spcBef>
                          <a:spcPts val="500"/>
                        </a:spcBef>
                        <a:spcAft>
                          <a:spcPts val="500"/>
                        </a:spcAft>
                      </a:pPr>
                      <a:r>
                        <a:rPr lang="ru-RU" sz="1400">
                          <a:solidFill>
                            <a:srgbClr val="000000"/>
                          </a:solidFill>
                          <a:latin typeface="Times New Roman"/>
                          <a:ea typeface="Times New Roman"/>
                        </a:rPr>
                        <a:t>3</a:t>
                      </a:r>
                      <a:endParaRPr lang="ru-RU" sz="1200">
                        <a:solidFill>
                          <a:srgbClr val="000000"/>
                        </a:solidFill>
                        <a:latin typeface="Times New Roman"/>
                        <a:ea typeface="Times New Roman"/>
                      </a:endParaRPr>
                    </a:p>
                  </a:txBody>
                  <a:tcPr marL="68580" marR="68580" marT="0" marB="0"/>
                </a:tc>
                <a:tc rowSpan="6">
                  <a:txBody>
                    <a:bodyPr/>
                    <a:lstStyle/>
                    <a:p>
                      <a:pPr algn="just">
                        <a:spcBef>
                          <a:spcPts val="500"/>
                        </a:spcBef>
                        <a:spcAft>
                          <a:spcPts val="500"/>
                        </a:spcAft>
                      </a:pPr>
                      <a:r>
                        <a:rPr lang="ru-RU" sz="1400">
                          <a:solidFill>
                            <a:srgbClr val="000000"/>
                          </a:solidFill>
                          <a:latin typeface="Times New Roman"/>
                          <a:ea typeface="Times New Roman"/>
                        </a:rPr>
                        <a:t>Графический</a:t>
                      </a:r>
                      <a:endParaRPr lang="ru-RU" sz="1200">
                        <a:solidFill>
                          <a:srgbClr val="000000"/>
                        </a:solidFill>
                        <a:latin typeface="Times New Roman"/>
                        <a:ea typeface="Times New Roman"/>
                      </a:endParaRPr>
                    </a:p>
                  </a:txBody>
                  <a:tcPr marL="68580" marR="68580" marT="0" marB="0"/>
                </a:tc>
                <a:tc rowSpan="2">
                  <a:txBody>
                    <a:bodyPr/>
                    <a:lstStyle/>
                    <a:p>
                      <a:pPr algn="just">
                        <a:spcBef>
                          <a:spcPts val="500"/>
                        </a:spcBef>
                        <a:spcAft>
                          <a:spcPts val="500"/>
                        </a:spcAft>
                      </a:pPr>
                      <a:r>
                        <a:rPr lang="ru-RU" sz="1400">
                          <a:solidFill>
                            <a:srgbClr val="000000"/>
                          </a:solidFill>
                          <a:latin typeface="Times New Roman"/>
                          <a:ea typeface="Times New Roman"/>
                        </a:rPr>
                        <a:t>Простой графический</a:t>
                      </a:r>
                      <a:endParaRPr lang="ru-RU" sz="1200">
                        <a:solidFill>
                          <a:srgbClr val="000000"/>
                        </a:solidFill>
                        <a:latin typeface="Times New Roman"/>
                        <a:ea typeface="Times New Roman"/>
                      </a:endParaRPr>
                    </a:p>
                  </a:txBody>
                  <a:tcPr marL="68580" marR="68580" marT="0" marB="0"/>
                </a:tc>
                <a:tc>
                  <a:txBody>
                    <a:bodyPr/>
                    <a:lstStyle/>
                    <a:p>
                      <a:pPr algn="just">
                        <a:spcBef>
                          <a:spcPts val="500"/>
                        </a:spcBef>
                        <a:spcAft>
                          <a:spcPts val="500"/>
                        </a:spcAft>
                      </a:pPr>
                      <a:r>
                        <a:rPr lang="ru-RU" sz="1400">
                          <a:solidFill>
                            <a:srgbClr val="000000"/>
                          </a:solidFill>
                          <a:latin typeface="Times New Roman"/>
                          <a:ea typeface="Times New Roman"/>
                        </a:rPr>
                        <a:t>Экранные формы</a:t>
                      </a:r>
                      <a:endParaRPr lang="ru-RU" sz="1200">
                        <a:solidFill>
                          <a:srgbClr val="000000"/>
                        </a:solidFill>
                        <a:latin typeface="Times New Roman"/>
                        <a:ea typeface="Times New Roman"/>
                      </a:endParaRPr>
                    </a:p>
                  </a:txBody>
                  <a:tcPr marL="68580" marR="68580" marT="0" marB="0"/>
                </a:tc>
              </a:tr>
              <a:tr h="370840">
                <a:tc vMerge="1">
                  <a:txBody>
                    <a:bodyPr/>
                    <a:lstStyle/>
                    <a:p>
                      <a:endParaRPr lang="ru-RU"/>
                    </a:p>
                  </a:txBody>
                  <a:tcPr/>
                </a:tc>
                <a:tc vMerge="1">
                  <a:txBody>
                    <a:bodyPr/>
                    <a:lstStyle/>
                    <a:p>
                      <a:endParaRPr lang="ru-RU"/>
                    </a:p>
                  </a:txBody>
                  <a:tcPr/>
                </a:tc>
                <a:tc vMerge="1">
                  <a:txBody>
                    <a:bodyPr/>
                    <a:lstStyle/>
                    <a:p>
                      <a:endParaRPr lang="ru-RU"/>
                    </a:p>
                  </a:txBody>
                  <a:tcPr/>
                </a:tc>
                <a:tc>
                  <a:txBody>
                    <a:bodyPr/>
                    <a:lstStyle/>
                    <a:p>
                      <a:pPr algn="just">
                        <a:spcBef>
                          <a:spcPts val="500"/>
                        </a:spcBef>
                        <a:spcAft>
                          <a:spcPts val="500"/>
                        </a:spcAft>
                      </a:pPr>
                      <a:r>
                        <a:rPr lang="ru-RU" sz="1400">
                          <a:solidFill>
                            <a:srgbClr val="000000"/>
                          </a:solidFill>
                          <a:latin typeface="Times New Roman"/>
                          <a:ea typeface="Times New Roman"/>
                        </a:rPr>
                        <a:t>Управляющие клавиши</a:t>
                      </a:r>
                      <a:endParaRPr lang="ru-RU" sz="1200">
                        <a:solidFill>
                          <a:srgbClr val="000000"/>
                        </a:solidFill>
                        <a:latin typeface="Times New Roman"/>
                        <a:ea typeface="Times New Roman"/>
                      </a:endParaRPr>
                    </a:p>
                  </a:txBody>
                  <a:tcPr marL="68580" marR="68580" marT="0" marB="0"/>
                </a:tc>
              </a:tr>
              <a:tr h="370840">
                <a:tc vMerge="1">
                  <a:txBody>
                    <a:bodyPr/>
                    <a:lstStyle/>
                    <a:p>
                      <a:endParaRPr lang="ru-RU"/>
                    </a:p>
                  </a:txBody>
                  <a:tcPr/>
                </a:tc>
                <a:tc vMerge="1">
                  <a:txBody>
                    <a:bodyPr/>
                    <a:lstStyle/>
                    <a:p>
                      <a:endParaRPr lang="ru-RU"/>
                    </a:p>
                  </a:txBody>
                  <a:tcPr/>
                </a:tc>
                <a:tc rowSpan="3">
                  <a:txBody>
                    <a:bodyPr/>
                    <a:lstStyle/>
                    <a:p>
                      <a:pPr algn="just">
                        <a:spcBef>
                          <a:spcPts val="500"/>
                        </a:spcBef>
                        <a:spcAft>
                          <a:spcPts val="500"/>
                        </a:spcAft>
                      </a:pPr>
                      <a:r>
                        <a:rPr lang="ru-RU" sz="1400">
                          <a:solidFill>
                            <a:srgbClr val="000000"/>
                          </a:solidFill>
                          <a:latin typeface="Times New Roman"/>
                          <a:ea typeface="Times New Roman"/>
                        </a:rPr>
                        <a:t>Истинно графический, двухмерный</a:t>
                      </a:r>
                      <a:endParaRPr lang="ru-RU" sz="1200">
                        <a:solidFill>
                          <a:srgbClr val="000000"/>
                        </a:solidFill>
                        <a:latin typeface="Times New Roman"/>
                        <a:ea typeface="Times New Roman"/>
                      </a:endParaRPr>
                    </a:p>
                  </a:txBody>
                  <a:tcPr marL="68580" marR="68580" marT="0" marB="0"/>
                </a:tc>
                <a:tc>
                  <a:txBody>
                    <a:bodyPr/>
                    <a:lstStyle/>
                    <a:p>
                      <a:pPr algn="just">
                        <a:spcBef>
                          <a:spcPts val="500"/>
                        </a:spcBef>
                        <a:spcAft>
                          <a:spcPts val="500"/>
                        </a:spcAft>
                      </a:pPr>
                      <a:r>
                        <a:rPr lang="ru-RU" sz="1400">
                          <a:solidFill>
                            <a:srgbClr val="000000"/>
                          </a:solidFill>
                          <a:latin typeface="Times New Roman"/>
                          <a:ea typeface="Times New Roman"/>
                        </a:rPr>
                        <a:t>Меню</a:t>
                      </a:r>
                      <a:endParaRPr lang="ru-RU" sz="1200">
                        <a:solidFill>
                          <a:srgbClr val="000000"/>
                        </a:solidFill>
                        <a:latin typeface="Times New Roman"/>
                        <a:ea typeface="Times New Roman"/>
                      </a:endParaRPr>
                    </a:p>
                  </a:txBody>
                  <a:tcPr marL="68580" marR="68580" marT="0" marB="0"/>
                </a:tc>
              </a:tr>
              <a:tr h="370840">
                <a:tc vMerge="1">
                  <a:txBody>
                    <a:bodyPr/>
                    <a:lstStyle/>
                    <a:p>
                      <a:endParaRPr lang="ru-RU"/>
                    </a:p>
                  </a:txBody>
                  <a:tcPr/>
                </a:tc>
                <a:tc vMerge="1">
                  <a:txBody>
                    <a:bodyPr/>
                    <a:lstStyle/>
                    <a:p>
                      <a:endParaRPr lang="ru-RU"/>
                    </a:p>
                  </a:txBody>
                  <a:tcPr/>
                </a:tc>
                <a:tc vMerge="1">
                  <a:txBody>
                    <a:bodyPr/>
                    <a:lstStyle/>
                    <a:p>
                      <a:endParaRPr lang="ru-RU"/>
                    </a:p>
                  </a:txBody>
                  <a:tcPr/>
                </a:tc>
                <a:tc>
                  <a:txBody>
                    <a:bodyPr/>
                    <a:lstStyle/>
                    <a:p>
                      <a:pPr algn="just">
                        <a:spcBef>
                          <a:spcPts val="500"/>
                        </a:spcBef>
                        <a:spcAft>
                          <a:spcPts val="500"/>
                        </a:spcAft>
                      </a:pPr>
                      <a:r>
                        <a:rPr lang="ru-RU" sz="1400">
                          <a:solidFill>
                            <a:srgbClr val="000000"/>
                          </a:solidFill>
                          <a:latin typeface="Times New Roman"/>
                          <a:ea typeface="Times New Roman"/>
                        </a:rPr>
                        <a:t>Графические элементы управления</a:t>
                      </a:r>
                      <a:endParaRPr lang="ru-RU" sz="1200">
                        <a:solidFill>
                          <a:srgbClr val="000000"/>
                        </a:solidFill>
                        <a:latin typeface="Times New Roman"/>
                        <a:ea typeface="Times New Roman"/>
                      </a:endParaRPr>
                    </a:p>
                  </a:txBody>
                  <a:tcPr marL="68580" marR="68580" marT="0" marB="0"/>
                </a:tc>
              </a:tr>
              <a:tr h="370840">
                <a:tc vMerge="1">
                  <a:txBody>
                    <a:bodyPr/>
                    <a:lstStyle/>
                    <a:p>
                      <a:endParaRPr lang="ru-RU"/>
                    </a:p>
                  </a:txBody>
                  <a:tcPr/>
                </a:tc>
                <a:tc vMerge="1">
                  <a:txBody>
                    <a:bodyPr/>
                    <a:lstStyle/>
                    <a:p>
                      <a:endParaRPr lang="ru-RU"/>
                    </a:p>
                  </a:txBody>
                  <a:tcPr/>
                </a:tc>
                <a:tc vMerge="1">
                  <a:txBody>
                    <a:bodyPr/>
                    <a:lstStyle/>
                    <a:p>
                      <a:endParaRPr lang="ru-RU"/>
                    </a:p>
                  </a:txBody>
                  <a:tcPr/>
                </a:tc>
                <a:tc>
                  <a:txBody>
                    <a:bodyPr/>
                    <a:lstStyle/>
                    <a:p>
                      <a:pPr algn="just">
                        <a:spcBef>
                          <a:spcPts val="500"/>
                        </a:spcBef>
                        <a:spcAft>
                          <a:spcPts val="500"/>
                        </a:spcAft>
                      </a:pPr>
                      <a:r>
                        <a:rPr lang="ru-RU" sz="1400">
                          <a:solidFill>
                            <a:srgbClr val="000000"/>
                          </a:solidFill>
                          <a:latin typeface="Times New Roman"/>
                          <a:ea typeface="Times New Roman"/>
                        </a:rPr>
                        <a:t>Прямое манипулирование</a:t>
                      </a:r>
                      <a:endParaRPr lang="ru-RU" sz="1200">
                        <a:solidFill>
                          <a:srgbClr val="000000"/>
                        </a:solidFill>
                        <a:latin typeface="Times New Roman"/>
                        <a:ea typeface="Times New Roman"/>
                      </a:endParaRPr>
                    </a:p>
                  </a:txBody>
                  <a:tcPr marL="68580" marR="68580" marT="0" marB="0"/>
                </a:tc>
              </a:tr>
              <a:tr h="370840">
                <a:tc vMerge="1">
                  <a:txBody>
                    <a:bodyPr/>
                    <a:lstStyle/>
                    <a:p>
                      <a:endParaRPr lang="ru-RU"/>
                    </a:p>
                  </a:txBody>
                  <a:tcPr/>
                </a:tc>
                <a:tc vMerge="1">
                  <a:txBody>
                    <a:bodyPr/>
                    <a:lstStyle/>
                    <a:p>
                      <a:endParaRPr lang="ru-RU"/>
                    </a:p>
                  </a:txBody>
                  <a:tcPr/>
                </a:tc>
                <a:tc>
                  <a:txBody>
                    <a:bodyPr/>
                    <a:lstStyle/>
                    <a:p>
                      <a:pPr algn="just">
                        <a:spcBef>
                          <a:spcPts val="500"/>
                        </a:spcBef>
                        <a:spcAft>
                          <a:spcPts val="500"/>
                        </a:spcAft>
                      </a:pPr>
                      <a:r>
                        <a:rPr lang="ru-RU" sz="1400">
                          <a:solidFill>
                            <a:srgbClr val="000000"/>
                          </a:solidFill>
                          <a:latin typeface="Times New Roman"/>
                          <a:ea typeface="Times New Roman"/>
                        </a:rPr>
                        <a:t>Трехмерный</a:t>
                      </a:r>
                      <a:endParaRPr lang="ru-RU" sz="1200">
                        <a:solidFill>
                          <a:srgbClr val="000000"/>
                        </a:solidFill>
                        <a:latin typeface="Times New Roman"/>
                        <a:ea typeface="Times New Roman"/>
                      </a:endParaRPr>
                    </a:p>
                  </a:txBody>
                  <a:tcPr marL="68580" marR="68580" marT="0" marB="0"/>
                </a:tc>
                <a:tc>
                  <a:txBody>
                    <a:bodyPr/>
                    <a:lstStyle/>
                    <a:p>
                      <a:pPr algn="just">
                        <a:spcBef>
                          <a:spcPts val="500"/>
                        </a:spcBef>
                        <a:spcAft>
                          <a:spcPts val="500"/>
                        </a:spcAft>
                      </a:pPr>
                      <a:endParaRPr lang="ru-RU" sz="1400">
                        <a:solidFill>
                          <a:srgbClr val="000000"/>
                        </a:solidFill>
                        <a:latin typeface="Times New Roman"/>
                        <a:ea typeface="Times New Roman"/>
                      </a:endParaRPr>
                    </a:p>
                  </a:txBody>
                  <a:tcPr marL="68580" marR="68580" marT="0" marB="0"/>
                </a:tc>
              </a:tr>
              <a:tr h="370840">
                <a:tc rowSpan="2">
                  <a:txBody>
                    <a:bodyPr/>
                    <a:lstStyle/>
                    <a:p>
                      <a:pPr algn="just">
                        <a:spcBef>
                          <a:spcPts val="500"/>
                        </a:spcBef>
                        <a:spcAft>
                          <a:spcPts val="500"/>
                        </a:spcAft>
                      </a:pPr>
                      <a:r>
                        <a:rPr lang="ru-RU" sz="1400">
                          <a:solidFill>
                            <a:srgbClr val="000000"/>
                          </a:solidFill>
                          <a:latin typeface="Times New Roman"/>
                          <a:ea typeface="Times New Roman"/>
                        </a:rPr>
                        <a:t>4</a:t>
                      </a:r>
                      <a:endParaRPr lang="ru-RU" sz="1200">
                        <a:solidFill>
                          <a:srgbClr val="000000"/>
                        </a:solidFill>
                        <a:latin typeface="Times New Roman"/>
                        <a:ea typeface="Times New Roman"/>
                      </a:endParaRPr>
                    </a:p>
                  </a:txBody>
                  <a:tcPr marL="68580" marR="68580" marT="0" marB="0"/>
                </a:tc>
                <a:tc rowSpan="2">
                  <a:txBody>
                    <a:bodyPr/>
                    <a:lstStyle/>
                    <a:p>
                      <a:pPr algn="just">
                        <a:spcBef>
                          <a:spcPts val="500"/>
                        </a:spcBef>
                        <a:spcAft>
                          <a:spcPts val="500"/>
                        </a:spcAft>
                      </a:pPr>
                      <a:r>
                        <a:rPr lang="ru-RU" sz="1400">
                          <a:solidFill>
                            <a:srgbClr val="000000"/>
                          </a:solidFill>
                          <a:latin typeface="Times New Roman"/>
                          <a:ea typeface="Times New Roman"/>
                        </a:rPr>
                        <a:t>Пост. графический</a:t>
                      </a:r>
                      <a:endParaRPr lang="ru-RU" sz="1200">
                        <a:solidFill>
                          <a:srgbClr val="000000"/>
                        </a:solidFill>
                        <a:latin typeface="Times New Roman"/>
                        <a:ea typeface="Times New Roman"/>
                      </a:endParaRPr>
                    </a:p>
                  </a:txBody>
                  <a:tcPr marL="68580" marR="68580" marT="0" marB="0"/>
                </a:tc>
                <a:tc>
                  <a:txBody>
                    <a:bodyPr/>
                    <a:lstStyle/>
                    <a:p>
                      <a:pPr algn="just">
                        <a:spcBef>
                          <a:spcPts val="500"/>
                        </a:spcBef>
                        <a:spcAft>
                          <a:spcPts val="500"/>
                        </a:spcAft>
                      </a:pPr>
                      <a:r>
                        <a:rPr lang="ru-RU" sz="1400">
                          <a:solidFill>
                            <a:srgbClr val="000000"/>
                          </a:solidFill>
                          <a:latin typeface="Times New Roman"/>
                          <a:ea typeface="Times New Roman"/>
                        </a:rPr>
                        <a:t>Речевой</a:t>
                      </a:r>
                      <a:endParaRPr lang="ru-RU" sz="1200">
                        <a:solidFill>
                          <a:srgbClr val="000000"/>
                        </a:solidFill>
                        <a:latin typeface="Times New Roman"/>
                        <a:ea typeface="Times New Roman"/>
                      </a:endParaRPr>
                    </a:p>
                  </a:txBody>
                  <a:tcPr marL="68580" marR="68580" marT="0" marB="0"/>
                </a:tc>
                <a:tc>
                  <a:txBody>
                    <a:bodyPr/>
                    <a:lstStyle/>
                    <a:p>
                      <a:pPr algn="just">
                        <a:spcBef>
                          <a:spcPts val="500"/>
                        </a:spcBef>
                        <a:spcAft>
                          <a:spcPts val="500"/>
                        </a:spcAft>
                      </a:pPr>
                      <a:endParaRPr lang="ru-RU" sz="1400">
                        <a:solidFill>
                          <a:srgbClr val="000000"/>
                        </a:solidFill>
                        <a:latin typeface="Times New Roman"/>
                        <a:ea typeface="Times New Roman"/>
                      </a:endParaRPr>
                    </a:p>
                  </a:txBody>
                  <a:tcPr marL="68580" marR="68580" marT="0" marB="0"/>
                </a:tc>
              </a:tr>
              <a:tr h="370840">
                <a:tc vMerge="1">
                  <a:txBody>
                    <a:bodyPr/>
                    <a:lstStyle/>
                    <a:p>
                      <a:endParaRPr lang="ru-RU"/>
                    </a:p>
                  </a:txBody>
                  <a:tcPr/>
                </a:tc>
                <a:tc vMerge="1">
                  <a:txBody>
                    <a:bodyPr/>
                    <a:lstStyle/>
                    <a:p>
                      <a:endParaRPr lang="ru-RU"/>
                    </a:p>
                  </a:txBody>
                  <a:tcPr/>
                </a:tc>
                <a:tc>
                  <a:txBody>
                    <a:bodyPr/>
                    <a:lstStyle/>
                    <a:p>
                      <a:pPr algn="just">
                        <a:spcBef>
                          <a:spcPts val="500"/>
                        </a:spcBef>
                        <a:spcAft>
                          <a:spcPts val="500"/>
                        </a:spcAft>
                      </a:pPr>
                      <a:r>
                        <a:rPr lang="ru-RU" sz="1400">
                          <a:solidFill>
                            <a:srgbClr val="000000"/>
                          </a:solidFill>
                          <a:latin typeface="Times New Roman"/>
                          <a:ea typeface="Times New Roman"/>
                        </a:rPr>
                        <a:t>биометрический (мимический)</a:t>
                      </a:r>
                      <a:endParaRPr lang="ru-RU" sz="1200">
                        <a:solidFill>
                          <a:srgbClr val="000000"/>
                        </a:solidFill>
                        <a:latin typeface="Times New Roman"/>
                        <a:ea typeface="Times New Roman"/>
                      </a:endParaRPr>
                    </a:p>
                  </a:txBody>
                  <a:tcPr marL="68580" marR="68580" marT="0" marB="0"/>
                </a:tc>
                <a:tc>
                  <a:txBody>
                    <a:bodyPr/>
                    <a:lstStyle/>
                    <a:p>
                      <a:pPr algn="just">
                        <a:spcBef>
                          <a:spcPts val="500"/>
                        </a:spcBef>
                        <a:spcAft>
                          <a:spcPts val="500"/>
                        </a:spcAft>
                      </a:pPr>
                      <a:endParaRPr lang="ru-RU" sz="1400" dirty="0">
                        <a:solidFill>
                          <a:srgbClr val="000000"/>
                        </a:solidFill>
                        <a:latin typeface="Times New Roman"/>
                        <a:ea typeface="Times New Roman"/>
                      </a:endParaRPr>
                    </a:p>
                  </a:txBody>
                  <a:tcPr marL="68580" marR="68580" marT="0" marB="0"/>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Ситуация на российском рынке ПО</a:t>
            </a:r>
          </a:p>
        </p:txBody>
      </p:sp>
      <p:sp>
        <p:nvSpPr>
          <p:cNvPr id="3" name="Содержимое 2"/>
          <p:cNvSpPr>
            <a:spLocks noGrp="1"/>
          </p:cNvSpPr>
          <p:nvPr>
            <p:ph idx="1"/>
          </p:nvPr>
        </p:nvSpPr>
        <p:spPr/>
        <p:txBody>
          <a:bodyPr>
            <a:normAutofit fontScale="92500" lnSpcReduction="20000"/>
          </a:bodyPr>
          <a:lstStyle/>
          <a:p>
            <a:pPr>
              <a:buNone/>
            </a:pPr>
            <a:r>
              <a:rPr lang="ru-RU" dirty="0"/>
              <a:t>Большинство российских предприятий лишь в последние годы стали решать </a:t>
            </a:r>
            <a:r>
              <a:rPr lang="ru-RU" dirty="0" smtClean="0"/>
              <a:t>задачи автоматизации </a:t>
            </a:r>
            <a:r>
              <a:rPr lang="ru-RU" dirty="0"/>
              <a:t>своей деятельности, и рынок корпоративного ПО до сих пор отличают быстрые темпы роста и слабая конкуренция. В таких условиях эргономические методы проектирования ПИ, естественно, остаются в тени. Разработчики с неохотой тратят деньги на грамотное проектирование ПИ и последующее </a:t>
            </a:r>
            <a:r>
              <a:rPr lang="ru-RU" dirty="0" err="1"/>
              <a:t>юзабилити-тестирование</a:t>
            </a:r>
            <a:r>
              <a:rPr lang="ru-RU" dirty="0"/>
              <a:t> ПП. Но ситуация меняется на глазах</a:t>
            </a:r>
            <a:r>
              <a:rPr lang="ru-RU" dirty="0" smtClean="0"/>
              <a:t>.</a:t>
            </a:r>
            <a:endParaRPr lang="ru-RU"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smtClean="0"/>
              <a:t>Ситуация на российском рынке ПО</a:t>
            </a:r>
            <a:endParaRPr lang="ru-RU" dirty="0"/>
          </a:p>
        </p:txBody>
      </p:sp>
      <p:sp>
        <p:nvSpPr>
          <p:cNvPr id="3" name="Содержимое 2"/>
          <p:cNvSpPr>
            <a:spLocks noGrp="1"/>
          </p:cNvSpPr>
          <p:nvPr>
            <p:ph idx="1"/>
          </p:nvPr>
        </p:nvSpPr>
        <p:spPr>
          <a:xfrm>
            <a:off x="428596" y="1285860"/>
            <a:ext cx="8229600" cy="4857784"/>
          </a:xfrm>
        </p:spPr>
        <p:txBody>
          <a:bodyPr>
            <a:normAutofit fontScale="32500" lnSpcReduction="20000"/>
          </a:bodyPr>
          <a:lstStyle/>
          <a:p>
            <a:pPr>
              <a:buNone/>
            </a:pPr>
            <a:r>
              <a:rPr lang="ru-RU" sz="5500" dirty="0" smtClean="0"/>
              <a:t>У развития эргономики ПО в России есть несколько предпосылок:</a:t>
            </a:r>
          </a:p>
          <a:p>
            <a:pPr lvl="0"/>
            <a:r>
              <a:rPr lang="ru-RU" sz="5500" dirty="0" smtClean="0"/>
              <a:t>Конкуренция все же обостряется, что заставляет всё время повышать качество продукта. </a:t>
            </a:r>
          </a:p>
          <a:p>
            <a:pPr lvl="0"/>
            <a:r>
              <a:rPr lang="ru-RU" sz="5500" dirty="0" smtClean="0"/>
              <a:t>Наступает фаза зрелости отечественных программных продуктов (ПП). Любой ПП в момент своего появления обладает сравнительно небольшой функциональностью и сравнительно простым интерфейсом. Со временем функционально возрастает, а интерфейс соответственно усложняется. Рано или поздно продукт взрослеет, на этом этапе добавление новой или изменение существующей функциональности требует параллельных шагов по оптимизации интерфейса, без которой эффект от этой функциональности не может быть получен. </a:t>
            </a:r>
          </a:p>
          <a:p>
            <a:r>
              <a:rPr lang="ru-RU" sz="5500" dirty="0" smtClean="0"/>
              <a:t>Рост количества пользователей, не имеющих навыков работы с компьютером. Еще несколько лет назад доступ к компьютерам имели в основном достаточно искушенные пользователи, но в настоящий момент ситуация изменилась. Количество людей, не склонных разбираться с тонкостями настройки ПО многократно возросло и составляет на настоящий момент очень большой процент от общего числа пользователей. Тем не менее, использование компьютера в повседневной работе является для них необходимостью. Именно поэтому важным критерием при выборе ПП становится простота и удобство интерфейса.</a:t>
            </a:r>
          </a:p>
          <a:p>
            <a:endParaRPr lang="ru-RU"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Преимущества хорошего ПИ</a:t>
            </a:r>
          </a:p>
        </p:txBody>
      </p:sp>
      <p:sp>
        <p:nvSpPr>
          <p:cNvPr id="3" name="Содержимое 2"/>
          <p:cNvSpPr>
            <a:spLocks noGrp="1"/>
          </p:cNvSpPr>
          <p:nvPr>
            <p:ph idx="1"/>
          </p:nvPr>
        </p:nvSpPr>
        <p:spPr/>
        <p:txBody>
          <a:bodyPr>
            <a:normAutofit fontScale="92500" lnSpcReduction="20000"/>
          </a:bodyPr>
          <a:lstStyle/>
          <a:p>
            <a:pPr>
              <a:buNone/>
            </a:pPr>
            <a:r>
              <a:rPr lang="ru-RU" dirty="0"/>
              <a:t>Системы, разработанные с учетом требований удобства пользователя, эргономичны. Они работают именно так, как пользователи ожидают, и позволяют пользователю сосредоточиться на собственно задачах, а не на особенностях взаимодействия с системой. Эффективный интерфейс является результатом того, что разработчик уделяет внимание не только данным, с которыми работает пользователь, но и собственно пользователю, его задачам и деятельности.</a:t>
            </a:r>
          </a:p>
          <a:p>
            <a:endParaRPr lang="ru-RU"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Преимущества хорошего ПИ</a:t>
            </a:r>
            <a:endParaRPr lang="ru-RU" dirty="0"/>
          </a:p>
        </p:txBody>
      </p:sp>
      <p:sp>
        <p:nvSpPr>
          <p:cNvPr id="3" name="Содержимое 2"/>
          <p:cNvSpPr>
            <a:spLocks noGrp="1"/>
          </p:cNvSpPr>
          <p:nvPr>
            <p:ph idx="1"/>
          </p:nvPr>
        </p:nvSpPr>
        <p:spPr>
          <a:xfrm>
            <a:off x="428596" y="1357298"/>
            <a:ext cx="8229600" cy="4857784"/>
          </a:xfrm>
        </p:spPr>
        <p:txBody>
          <a:bodyPr>
            <a:noAutofit/>
          </a:bodyPr>
          <a:lstStyle/>
          <a:p>
            <a:pPr>
              <a:buNone/>
            </a:pPr>
            <a:r>
              <a:rPr lang="ru-RU" sz="2300" dirty="0"/>
              <a:t>Сами по себе ориентированные на пользователей методы проектирования ПИ обладают определёнными преимуществами. Очевидно, что идентификация и устранение ошибок на ранних этапах проектирования системы ведет к ее значительному удешевлению. Например, такие методы, как бумажное макетирование ПИ совместно с конечными пользователями, ведет к установлению более полного понимания между разработчиком и заказчиком ПО, что, в свою очередь, снижает вероятность последующих переделок. Более полное и четкое определение задач и договоренность относительно принципов построения ПИ ведет к более адекватной оценки задачи как заказчиком, так и исполнителем, и позволяет заказчику </a:t>
            </a:r>
            <a:r>
              <a:rPr lang="ru-RU" sz="2300" dirty="0" smtClean="0"/>
              <a:t>убедиться </a:t>
            </a:r>
            <a:r>
              <a:rPr lang="ru-RU" sz="2300" dirty="0"/>
              <a:t>в том, что исполнитель действительно заботится об его потребностях.</a:t>
            </a:r>
          </a:p>
          <a:p>
            <a:endParaRPr lang="ru-RU" sz="23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Преимущества хорошего ПИ</a:t>
            </a:r>
            <a:endParaRPr lang="ru-RU" dirty="0"/>
          </a:p>
        </p:txBody>
      </p:sp>
      <p:sp>
        <p:nvSpPr>
          <p:cNvPr id="3" name="Содержимое 2"/>
          <p:cNvSpPr>
            <a:spLocks noGrp="1"/>
          </p:cNvSpPr>
          <p:nvPr>
            <p:ph idx="1"/>
          </p:nvPr>
        </p:nvSpPr>
        <p:spPr>
          <a:xfrm>
            <a:off x="428596" y="1357298"/>
            <a:ext cx="8229600" cy="4714908"/>
          </a:xfrm>
        </p:spPr>
        <p:txBody>
          <a:bodyPr>
            <a:normAutofit fontScale="55000" lnSpcReduction="20000"/>
          </a:bodyPr>
          <a:lstStyle/>
          <a:p>
            <a:pPr>
              <a:buNone/>
            </a:pPr>
            <a:r>
              <a:rPr lang="ru-RU" dirty="0"/>
              <a:t>Вот несколько существенных преимуществ хорошего пользовательского интерфейса:</a:t>
            </a:r>
          </a:p>
          <a:p>
            <a:pPr lvl="0"/>
            <a:r>
              <a:rPr lang="ru-RU" dirty="0"/>
              <a:t>Повышение конкурентоспособности. </a:t>
            </a:r>
            <a:br>
              <a:rPr lang="ru-RU" dirty="0"/>
            </a:br>
            <a:r>
              <a:rPr lang="ru-RU" dirty="0"/>
              <a:t>Разработчики, уделяющие внимание интерфейсу своего продукта могут оставить далеко позади своих конкурентов, сделав свой продукт простым и удобным в использовании. Есть примеры, когда разработка ПП, проведенная с соблюдением требований </a:t>
            </a:r>
            <a:r>
              <a:rPr lang="ru-RU" dirty="0" err="1"/>
              <a:t>юзабилити</a:t>
            </a:r>
            <a:r>
              <a:rPr lang="ru-RU" dirty="0"/>
              <a:t>, увеличивала доходы производителя на 80%. При этом пользователи всегда оценивают простоту использования ПП, как самую важную характеристику.</a:t>
            </a:r>
          </a:p>
          <a:p>
            <a:pPr lvl="0"/>
            <a:r>
              <a:rPr lang="ru-RU" dirty="0"/>
              <a:t>Снижение стоимости разработки. </a:t>
            </a:r>
            <a:br>
              <a:rPr lang="ru-RU" dirty="0"/>
            </a:br>
            <a:r>
              <a:rPr lang="ru-RU" dirty="0"/>
              <a:t>Реальная себестоимость ПП, как правило, значительно выше стоимости их разработки. Себестоимость возрастает за счет внедрения и поддержки продукта, причем она может возрастать на 80% от стоимости разработки. Это объясняется </a:t>
            </a:r>
            <a:r>
              <a:rPr lang="ru-RU" dirty="0" smtClean="0"/>
              <a:t>непониманием </a:t>
            </a:r>
            <a:r>
              <a:rPr lang="ru-RU" dirty="0"/>
              <a:t>программистами целей и ожиданий конечных пользователей продукта, причем это не понимание обнаруживается сразу после сдачи продукта в эксплуатацию. За счет локализации проблем пользовательского интерфейса на ранних этапах разработки, можно почти всегда снизить затраты на 60-90%.</a:t>
            </a:r>
          </a:p>
          <a:p>
            <a:endParaRPr lang="ru-RU"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Преимущества хорошего ПИ</a:t>
            </a:r>
            <a:endParaRPr lang="ru-RU" dirty="0"/>
          </a:p>
        </p:txBody>
      </p:sp>
      <p:sp>
        <p:nvSpPr>
          <p:cNvPr id="3" name="Содержимое 2"/>
          <p:cNvSpPr>
            <a:spLocks noGrp="1"/>
          </p:cNvSpPr>
          <p:nvPr>
            <p:ph idx="1"/>
          </p:nvPr>
        </p:nvSpPr>
        <p:spPr>
          <a:xfrm>
            <a:off x="428596" y="1357298"/>
            <a:ext cx="8229600" cy="4857784"/>
          </a:xfrm>
        </p:spPr>
        <p:txBody>
          <a:bodyPr>
            <a:normAutofit/>
          </a:bodyPr>
          <a:lstStyle/>
          <a:p>
            <a:r>
              <a:rPr lang="ru-RU" sz="1600" dirty="0"/>
              <a:t>Увеличение аудитории продукта. </a:t>
            </a:r>
            <a:br>
              <a:rPr lang="ru-RU" sz="1600" dirty="0"/>
            </a:br>
            <a:r>
              <a:rPr lang="ru-RU" sz="1600" dirty="0"/>
              <a:t>К примеру, Интернет переполнен сайтами, которые, не учитывая потребностей посетителей, отталкивают потенциальную аудиторию – они сложны в использовании, на них трудно найти нужную информацию, они не доносят до посетителя послание владельца. Используя ориентированный на цели пользователей подход, вы можете быть уверены в том, что ресурс будет отвечать нуждам посетителей, что поможет делать успешный бизнес.</a:t>
            </a:r>
            <a:br>
              <a:rPr lang="ru-RU" sz="1600" dirty="0"/>
            </a:br>
            <a:r>
              <a:rPr lang="ru-RU" sz="1600" dirty="0"/>
              <a:t>Другой пример. Армия пользователей постоянно пополняется людьми, не готовыми к использованию компьютера, например, людьми </a:t>
            </a:r>
            <a:r>
              <a:rPr lang="ru-RU" sz="1600" dirty="0" err="1"/>
              <a:t>предпенсионного</a:t>
            </a:r>
            <a:r>
              <a:rPr lang="ru-RU" sz="1600" dirty="0"/>
              <a:t> возраста, которые до внедрения компьютерной техники вполне успешно решали свои профессиональные задачи. С появлением компьютера на рабочих местах эти люди переживают огромный эмоциональный стресс. До внедрения компьютера они отчетливо представляли себе всю картину делопроизводства, но теперь они такую способность утратили. Более того, из-за возрастного снижения способности к обучению, они зачастую не могут обучиться пользоваться даже очень простыми системами.</a:t>
            </a:r>
            <a:br>
              <a:rPr lang="ru-RU" sz="1600" dirty="0"/>
            </a:br>
            <a:r>
              <a:rPr lang="ru-RU" sz="1600" dirty="0"/>
              <a:t>В то же время, проведение пользовательского тестирования и этнографического анализа будущей аудитории системы, позволяет значительно снизить требования к навыкам работы на компьютере, за счет чего удается сохранить в производственном процессе большое количество трудоспособного (и опытного) населения.</a:t>
            </a:r>
          </a:p>
        </p:txBody>
      </p:sp>
    </p:spTree>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123</TotalTime>
  <Words>2269</Words>
  <Application>Microsoft Office PowerPoint</Application>
  <PresentationFormat>Экран (4:3)</PresentationFormat>
  <Paragraphs>128</Paragraphs>
  <Slides>32</Slides>
  <Notes>0</Notes>
  <HiddenSlides>0</HiddenSlides>
  <MMClips>0</MMClips>
  <ScaleCrop>false</ScaleCrop>
  <HeadingPairs>
    <vt:vector size="4" baseType="variant">
      <vt:variant>
        <vt:lpstr>Тема</vt:lpstr>
      </vt:variant>
      <vt:variant>
        <vt:i4>1</vt:i4>
      </vt:variant>
      <vt:variant>
        <vt:lpstr>Заголовки слайдов</vt:lpstr>
      </vt:variant>
      <vt:variant>
        <vt:i4>32</vt:i4>
      </vt:variant>
    </vt:vector>
  </HeadingPairs>
  <TitlesOfParts>
    <vt:vector size="33" baseType="lpstr">
      <vt:lpstr>Тема Office</vt:lpstr>
      <vt:lpstr>Что такое пользовательский интерфейс </vt:lpstr>
      <vt:lpstr>Что такое пользовательский интерфейс</vt:lpstr>
      <vt:lpstr>Ситуация на мировом рынке ПО </vt:lpstr>
      <vt:lpstr>Ситуация на российском рынке ПО</vt:lpstr>
      <vt:lpstr>Ситуация на российском рынке ПО</vt:lpstr>
      <vt:lpstr>Преимущества хорошего ПИ</vt:lpstr>
      <vt:lpstr>Преимущества хорошего ПИ</vt:lpstr>
      <vt:lpstr>Преимущества хорошего ПИ</vt:lpstr>
      <vt:lpstr>Преимущества хорошего ПИ</vt:lpstr>
      <vt:lpstr>Преимущества хорошего ПИ</vt:lpstr>
      <vt:lpstr>Преимущества хорошего ПИ</vt:lpstr>
      <vt:lpstr>История развития интерфейсов</vt:lpstr>
      <vt:lpstr>История развития интерфейсов</vt:lpstr>
      <vt:lpstr>Первое поколение ПИ</vt:lpstr>
      <vt:lpstr>Второе поколение ПИ</vt:lpstr>
      <vt:lpstr>Третье поколение ПИ</vt:lpstr>
      <vt:lpstr>Третье поколение ПИ</vt:lpstr>
      <vt:lpstr>Недостатки WIMP-интерфейсов</vt:lpstr>
      <vt:lpstr>Недостатки WIMP-интерфейсов</vt:lpstr>
      <vt:lpstr>Недостатки WIMP-интерфейсов</vt:lpstr>
      <vt:lpstr>Недостатки WIMP-интерфейсов</vt:lpstr>
      <vt:lpstr>Недостатки WIMP-интерфейсов</vt:lpstr>
      <vt:lpstr>Недостатки WIMP-интерфейсов</vt:lpstr>
      <vt:lpstr>Четвертое поколение ПИ</vt:lpstr>
      <vt:lpstr>Четвертое поколение ПИ</vt:lpstr>
      <vt:lpstr>Post-WIMP-интерфейсы </vt:lpstr>
      <vt:lpstr>Post-WIMP-интерфейсы </vt:lpstr>
      <vt:lpstr>Post-WIMP-интерфейсы </vt:lpstr>
      <vt:lpstr>Post-WIMP-интерфейсы </vt:lpstr>
      <vt:lpstr>Post-WIMP-интерфейсы </vt:lpstr>
      <vt:lpstr>Post-WIMP-интерфейсы </vt:lpstr>
      <vt:lpstr>Классификация интерфейсов</vt:lpstr>
    </vt:vector>
  </TitlesOfParts>
  <Company>vc</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Что такое пользовательский интерфейс </dc:title>
  <dc:creator>ПРЕП</dc:creator>
  <cp:lastModifiedBy>ПРЕП</cp:lastModifiedBy>
  <cp:revision>23</cp:revision>
  <dcterms:created xsi:type="dcterms:W3CDTF">2014-12-27T09:52:54Z</dcterms:created>
  <dcterms:modified xsi:type="dcterms:W3CDTF">2014-12-27T11:56:18Z</dcterms:modified>
</cp:coreProperties>
</file>