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1" r:id="rId46"/>
    <p:sldId id="300"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02" y="-52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0E67E0-F13F-4B4C-AA90-38BDFE7B6C3C}" type="datetimeFigureOut">
              <a:rPr lang="ru-RU" smtClean="0"/>
              <a:pPr/>
              <a:t>02.10.2017</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F5193B-0CEE-4105-A55B-F528EAB05794}"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F87ADCE-6BFF-4DC4-BFAB-C93F958E79F7}" type="datetime1">
              <a:rPr lang="ru-RU" smtClean="0"/>
              <a:pPr/>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3A0D1D6-6DD4-48F9-A6DD-25C64B8476A7}" type="datetime1">
              <a:rPr lang="ru-RU" smtClean="0"/>
              <a:pPr/>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B847B8C-2084-4E79-B16B-E9D6668F7316}" type="datetime1">
              <a:rPr lang="ru-RU" smtClean="0"/>
              <a:pPr/>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E305A4E-1204-450C-9D22-E9A7DAA324CE}" type="datetime1">
              <a:rPr lang="ru-RU" smtClean="0"/>
              <a:pPr/>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0C671C5-7DE5-4243-B588-5B2340F381BC}" type="datetime1">
              <a:rPr lang="ru-RU" smtClean="0"/>
              <a:pPr/>
              <a:t>02.10.2017</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10ECEB-449F-43F8-BEF1-6E68DFB974CC}" type="datetime1">
              <a:rPr lang="ru-RU" smtClean="0"/>
              <a:pPr/>
              <a:t>02.10.2017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FE67848-616A-4B64-8995-93C04EEA64B8}" type="datetime1">
              <a:rPr lang="ru-RU" smtClean="0"/>
              <a:pPr/>
              <a:t>02.10.2017</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5F6A44E-F285-43FE-8085-8EB62493E6DF}" type="datetime1">
              <a:rPr lang="ru-RU" smtClean="0"/>
              <a:pPr/>
              <a:t>02.10.2017</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440953A-BD84-4284-B3B0-27F22BD4B30F}" type="datetime1">
              <a:rPr lang="ru-RU" smtClean="0"/>
              <a:pPr/>
              <a:t>02.10.2017</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F0D35CA6-EFEB-4846-9650-B30DB343E7A5}" type="datetime1">
              <a:rPr lang="ru-RU" smtClean="0"/>
              <a:pPr/>
              <a:t>02.10.2017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3E56A805-805F-4F5E-A7B7-CCE9E97F4BE1}" type="datetime1">
              <a:rPr lang="ru-RU" smtClean="0"/>
              <a:pPr/>
              <a:t>02.10.2017</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0A5F83F-5C21-4ED1-B049-62E0FFA45985}"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B58A42-76AB-4F93-9279-8C7EE82507A2}" type="datetime1">
              <a:rPr lang="ru-RU" smtClean="0"/>
              <a:pPr/>
              <a:t>02.10.2017</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5F83F-5C21-4ED1-B049-62E0FFA45985}"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00034" y="214290"/>
            <a:ext cx="7772400" cy="1470025"/>
          </a:xfrm>
        </p:spPr>
        <p:txBody>
          <a:bodyPr>
            <a:normAutofit fontScale="90000"/>
          </a:bodyPr>
          <a:lstStyle/>
          <a:p>
            <a:r>
              <a:rPr lang="ru-RU" b="1" dirty="0"/>
              <a:t>Проектирование пользовательского интерфейса</a:t>
            </a:r>
          </a:p>
        </p:txBody>
      </p:sp>
      <p:sp>
        <p:nvSpPr>
          <p:cNvPr id="3" name="Подзаголовок 2"/>
          <p:cNvSpPr>
            <a:spLocks noGrp="1"/>
          </p:cNvSpPr>
          <p:nvPr>
            <p:ph type="subTitle" idx="1"/>
          </p:nvPr>
        </p:nvSpPr>
        <p:spPr>
          <a:xfrm>
            <a:off x="714348" y="1714488"/>
            <a:ext cx="7572428" cy="4643470"/>
          </a:xfrm>
        </p:spPr>
        <p:txBody>
          <a:bodyPr>
            <a:noAutofit/>
          </a:bodyPr>
          <a:lstStyle/>
          <a:p>
            <a:r>
              <a:rPr lang="ru-RU" sz="3600" dirty="0">
                <a:solidFill>
                  <a:schemeClr val="tx1"/>
                </a:solidFill>
              </a:rPr>
              <a:t>В процессе дизайна интерфейса можно выделить три основных этапа:</a:t>
            </a:r>
          </a:p>
          <a:p>
            <a:pPr lvl="0"/>
            <a:r>
              <a:rPr lang="ru-RU" sz="3600" dirty="0" smtClean="0">
                <a:solidFill>
                  <a:schemeClr val="tx1"/>
                </a:solidFill>
              </a:rPr>
              <a:t>- первоначальное </a:t>
            </a:r>
            <a:r>
              <a:rPr lang="ru-RU" sz="3600" dirty="0">
                <a:solidFill>
                  <a:schemeClr val="tx1"/>
                </a:solidFill>
              </a:rPr>
              <a:t>проектирование (часто оказывающееся и окончательным), </a:t>
            </a:r>
          </a:p>
          <a:p>
            <a:pPr lvl="0"/>
            <a:r>
              <a:rPr lang="ru-RU" sz="3600" dirty="0" smtClean="0">
                <a:solidFill>
                  <a:schemeClr val="tx1"/>
                </a:solidFill>
              </a:rPr>
              <a:t>- создание прототипа,</a:t>
            </a:r>
            <a:endParaRPr lang="ru-RU" sz="3600" dirty="0">
              <a:solidFill>
                <a:schemeClr val="tx1"/>
              </a:solidFill>
            </a:endParaRPr>
          </a:p>
          <a:p>
            <a:r>
              <a:rPr lang="ru-RU" sz="3600" dirty="0" smtClean="0">
                <a:solidFill>
                  <a:schemeClr val="tx1"/>
                </a:solidFill>
              </a:rPr>
              <a:t>- тестирование/модификация </a:t>
            </a:r>
            <a:r>
              <a:rPr lang="ru-RU" sz="3600" dirty="0">
                <a:solidFill>
                  <a:schemeClr val="tx1"/>
                </a:solidFill>
              </a:rPr>
              <a:t>прототипа.</a:t>
            </a:r>
          </a:p>
        </p:txBody>
      </p:sp>
      <p:sp>
        <p:nvSpPr>
          <p:cNvPr id="4" name="Номер слайда 3"/>
          <p:cNvSpPr>
            <a:spLocks noGrp="1"/>
          </p:cNvSpPr>
          <p:nvPr>
            <p:ph type="sldNum" sz="quarter" idx="12"/>
          </p:nvPr>
        </p:nvSpPr>
        <p:spPr/>
        <p:txBody>
          <a:bodyPr/>
          <a:lstStyle/>
          <a:p>
            <a:fld id="{90A5F83F-5C21-4ED1-B049-62E0FFA45985}" type="slidenum">
              <a:rPr lang="ru-RU" smtClean="0"/>
              <a:pPr/>
              <a:t>1</a:t>
            </a:fld>
            <a:endParaRPr lang="ru-RU"/>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Постановка задачи</a:t>
            </a:r>
            <a:endParaRPr lang="ru-RU" dirty="0"/>
          </a:p>
        </p:txBody>
      </p:sp>
      <p:sp>
        <p:nvSpPr>
          <p:cNvPr id="3" name="Содержимое 2"/>
          <p:cNvSpPr>
            <a:spLocks noGrp="1"/>
          </p:cNvSpPr>
          <p:nvPr>
            <p:ph idx="1"/>
          </p:nvPr>
        </p:nvSpPr>
        <p:spPr>
          <a:xfrm>
            <a:off x="428596" y="1428736"/>
            <a:ext cx="8229600" cy="4929222"/>
          </a:xfrm>
        </p:spPr>
        <p:txBody>
          <a:bodyPr>
            <a:normAutofit fontScale="77500" lnSpcReduction="20000"/>
          </a:bodyPr>
          <a:lstStyle/>
          <a:p>
            <a:pPr>
              <a:buNone/>
            </a:pPr>
            <a:r>
              <a:rPr lang="ru-RU" dirty="0" smtClean="0"/>
              <a:t>На этой стадии выделяют следующие этапы:</a:t>
            </a:r>
          </a:p>
          <a:p>
            <a:pPr>
              <a:buFontTx/>
              <a:buChar char="-"/>
            </a:pPr>
            <a:r>
              <a:rPr lang="ru-RU" dirty="0" smtClean="0"/>
              <a:t>формализация </a:t>
            </a:r>
            <a:r>
              <a:rPr lang="ru-RU" dirty="0"/>
              <a:t>контекста </a:t>
            </a:r>
            <a:r>
              <a:rPr lang="ru-RU" dirty="0" smtClean="0"/>
              <a:t>использования;</a:t>
            </a:r>
          </a:p>
          <a:p>
            <a:pPr>
              <a:buFontTx/>
              <a:buChar char="-"/>
            </a:pPr>
            <a:r>
              <a:rPr lang="ru-RU" dirty="0" smtClean="0"/>
              <a:t>формализация </a:t>
            </a:r>
            <a:r>
              <a:rPr lang="ru-RU" dirty="0"/>
              <a:t>объективных критериев </a:t>
            </a:r>
            <a:r>
              <a:rPr lang="ru-RU" dirty="0" smtClean="0"/>
              <a:t>успеха;</a:t>
            </a:r>
          </a:p>
          <a:p>
            <a:pPr>
              <a:buFontTx/>
              <a:buChar char="-"/>
            </a:pPr>
            <a:r>
              <a:rPr lang="ru-RU" dirty="0" smtClean="0"/>
              <a:t>определение </a:t>
            </a:r>
            <a:r>
              <a:rPr lang="ru-RU" dirty="0"/>
              <a:t>необходимой функциональности </a:t>
            </a:r>
            <a:r>
              <a:rPr lang="ru-RU" dirty="0" smtClean="0"/>
              <a:t>системы; </a:t>
            </a:r>
          </a:p>
          <a:p>
            <a:pPr>
              <a:buFontTx/>
              <a:buChar char="-"/>
            </a:pPr>
            <a:r>
              <a:rPr lang="ru-RU" dirty="0" smtClean="0"/>
              <a:t>анализ целей;</a:t>
            </a:r>
          </a:p>
          <a:p>
            <a:pPr>
              <a:buFontTx/>
              <a:buChar char="-"/>
            </a:pPr>
            <a:r>
              <a:rPr lang="ru-RU" dirty="0" smtClean="0"/>
              <a:t>анализ </a:t>
            </a:r>
            <a:r>
              <a:rPr lang="ru-RU" dirty="0"/>
              <a:t>действий </a:t>
            </a:r>
            <a:r>
              <a:rPr lang="ru-RU" dirty="0" smtClean="0"/>
              <a:t>пользователей;</a:t>
            </a:r>
          </a:p>
          <a:p>
            <a:pPr>
              <a:buFontTx/>
              <a:buChar char="-"/>
            </a:pPr>
            <a:r>
              <a:rPr lang="ru-RU" dirty="0" smtClean="0"/>
              <a:t>определение функциональности системы;</a:t>
            </a:r>
          </a:p>
          <a:p>
            <a:pPr>
              <a:buFontTx/>
              <a:buChar char="-"/>
            </a:pPr>
            <a:r>
              <a:rPr lang="ru-RU" dirty="0" smtClean="0"/>
              <a:t>формализация </a:t>
            </a:r>
            <a:r>
              <a:rPr lang="ru-RU" dirty="0" err="1"/>
              <a:t>бизнес-ролей</a:t>
            </a:r>
            <a:r>
              <a:rPr lang="ru-RU" dirty="0"/>
              <a:t> </a:t>
            </a:r>
            <a:r>
              <a:rPr lang="ru-RU" dirty="0" smtClean="0"/>
              <a:t>пользователей; </a:t>
            </a:r>
          </a:p>
          <a:p>
            <a:pPr>
              <a:buFontTx/>
              <a:buChar char="-"/>
            </a:pPr>
            <a:r>
              <a:rPr lang="ru-RU" dirty="0" smtClean="0"/>
              <a:t>формализация функциональности;</a:t>
            </a:r>
          </a:p>
          <a:p>
            <a:pPr>
              <a:buFontTx/>
              <a:buChar char="-"/>
            </a:pPr>
            <a:r>
              <a:rPr lang="ru-RU" dirty="0" smtClean="0"/>
              <a:t>формализация </a:t>
            </a:r>
            <a:r>
              <a:rPr lang="ru-RU" dirty="0"/>
              <a:t>сценариев действий </a:t>
            </a:r>
            <a:r>
              <a:rPr lang="ru-RU" dirty="0" smtClean="0"/>
              <a:t>пользователей; </a:t>
            </a:r>
          </a:p>
          <a:p>
            <a:pPr>
              <a:buFontTx/>
              <a:buChar char="-"/>
            </a:pPr>
            <a:r>
              <a:rPr lang="ru-RU" dirty="0" smtClean="0"/>
              <a:t>обзор </a:t>
            </a:r>
            <a:r>
              <a:rPr lang="ru-RU" dirty="0"/>
              <a:t>интерфейса конкурирующих </a:t>
            </a:r>
            <a:r>
              <a:rPr lang="ru-RU" dirty="0" smtClean="0"/>
              <a:t>систем; </a:t>
            </a:r>
          </a:p>
          <a:p>
            <a:pPr>
              <a:buFontTx/>
              <a:buChar char="-"/>
            </a:pPr>
            <a:r>
              <a:rPr lang="ru-RU" dirty="0" smtClean="0"/>
              <a:t>формализация </a:t>
            </a:r>
            <a:r>
              <a:rPr lang="ru-RU" dirty="0"/>
              <a:t>привычек и ожиданий </a:t>
            </a:r>
            <a:r>
              <a:rPr lang="ru-RU" dirty="0" smtClean="0"/>
              <a:t>пользователей.</a:t>
            </a:r>
          </a:p>
          <a:p>
            <a:pPr>
              <a:buNone/>
            </a:pPr>
            <a:endParaRPr lang="ru-RU" dirty="0"/>
          </a:p>
          <a:p>
            <a:pPr>
              <a:buFontTx/>
              <a:buChar char="-"/>
            </a:pP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контекста использования</a:t>
            </a:r>
            <a:endParaRPr lang="ru-RU" dirty="0"/>
          </a:p>
        </p:txBody>
      </p:sp>
      <p:sp>
        <p:nvSpPr>
          <p:cNvPr id="3" name="Содержимое 2"/>
          <p:cNvSpPr>
            <a:spLocks noGrp="1"/>
          </p:cNvSpPr>
          <p:nvPr>
            <p:ph idx="1"/>
          </p:nvPr>
        </p:nvSpPr>
        <p:spPr>
          <a:xfrm>
            <a:off x="428596" y="1428736"/>
            <a:ext cx="8229600" cy="5000660"/>
          </a:xfrm>
        </p:spPr>
        <p:txBody>
          <a:bodyPr>
            <a:normAutofit fontScale="85000" lnSpcReduction="10000"/>
          </a:bodyPr>
          <a:lstStyle/>
          <a:p>
            <a:pPr>
              <a:buNone/>
            </a:pPr>
            <a:r>
              <a:rPr lang="ru-RU" dirty="0" smtClean="0"/>
              <a:t>На этом этапе собирается </a:t>
            </a:r>
            <a:r>
              <a:rPr lang="ru-RU" dirty="0"/>
              <a:t>большинство сведений о пользователях. Описываются следующие свойства аудитории системы:</a:t>
            </a:r>
          </a:p>
          <a:p>
            <a:pPr lvl="0"/>
            <a:r>
              <a:rPr lang="ru-RU" dirty="0"/>
              <a:t>Характеристики пользователей: их опыт работы с компьютером, знание предметной области, мотивы, размер/важность групп пользователей, образцы (типовые ситуации) использования; </a:t>
            </a:r>
          </a:p>
          <a:p>
            <a:pPr lvl="0"/>
            <a:r>
              <a:rPr lang="ru-RU" dirty="0"/>
              <a:t>Цели и задачи пользователей; </a:t>
            </a:r>
          </a:p>
          <a:p>
            <a:r>
              <a:rPr lang="ru-RU" dirty="0"/>
              <a:t>Задачи проекта: что послужило причиной создания проекта, этапы создания проекта, какие результаты должны быть получены, какая информация необходима и когда;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контекста использования</a:t>
            </a:r>
            <a:endParaRPr lang="ru-RU" dirty="0"/>
          </a:p>
        </p:txBody>
      </p:sp>
      <p:sp>
        <p:nvSpPr>
          <p:cNvPr id="3" name="Содержимое 2"/>
          <p:cNvSpPr>
            <a:spLocks noGrp="1"/>
          </p:cNvSpPr>
          <p:nvPr>
            <p:ph idx="1"/>
          </p:nvPr>
        </p:nvSpPr>
        <p:spPr/>
        <p:txBody>
          <a:bodyPr>
            <a:normAutofit fontScale="92500" lnSpcReduction="20000"/>
          </a:bodyPr>
          <a:lstStyle/>
          <a:p>
            <a:pPr lvl="0"/>
            <a:r>
              <a:rPr lang="ru-RU" dirty="0"/>
              <a:t>Технология разработки и платформа, на которой будут работать пользователи; </a:t>
            </a:r>
          </a:p>
          <a:p>
            <a:pPr lvl="0"/>
            <a:r>
              <a:rPr lang="ru-RU" dirty="0"/>
              <a:t>Среда, в которой будет создаваться и использоваться проект (физическая, рыночная, организационная и культурная). </a:t>
            </a:r>
          </a:p>
          <a:p>
            <a:r>
              <a:rPr lang="ru-RU" dirty="0"/>
              <a:t>На входе: доступ к имеющимся и потенциальным пользователям системы, экспертам и проектной документации.</a:t>
            </a:r>
          </a:p>
          <a:p>
            <a:r>
              <a:rPr lang="ru-RU" dirty="0"/>
              <a:t>На выходе: описание контекста использования системы, возможно более детальное описание свойств пользователей.</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объективных критериев успеха</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ru-RU" dirty="0" smtClean="0"/>
              <a:t>На этом этапе выделяются </a:t>
            </a:r>
            <a:r>
              <a:rPr lang="ru-RU" dirty="0"/>
              <a:t>объективные критерии оценки эргономичности интерфейса, такие как показатели эффективности, продуктивности, удовлетворенности пользователей (на более ранних этапах выделить эти критерии невозможно</a:t>
            </a:r>
            <a:r>
              <a:rPr lang="ru-RU" dirty="0" smtClean="0"/>
              <a:t>). На </a:t>
            </a:r>
            <a:r>
              <a:rPr lang="ru-RU" dirty="0"/>
              <a:t>данном этапе создается реальное задание на проектирование интерфейса</a:t>
            </a:r>
            <a:r>
              <a:rPr lang="ru-RU" dirty="0" smtClean="0"/>
              <a:t>. </a:t>
            </a:r>
          </a:p>
          <a:p>
            <a:pPr>
              <a:buNone/>
            </a:pPr>
            <a:r>
              <a:rPr lang="ru-RU" dirty="0" smtClean="0"/>
              <a:t>На </a:t>
            </a:r>
            <a:r>
              <a:rPr lang="ru-RU" dirty="0"/>
              <a:t>входе: доступ к пользователям, экспертам и проектной документации.</a:t>
            </a:r>
          </a:p>
          <a:p>
            <a:pPr>
              <a:buNone/>
            </a:pPr>
            <a:r>
              <a:rPr lang="ru-RU" dirty="0"/>
              <a:t>На выходе: список объективных критериев успеха.</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Определение необходимой функциональности системы</a:t>
            </a:r>
            <a:endParaRPr lang="ru-RU" dirty="0"/>
          </a:p>
        </p:txBody>
      </p:sp>
      <p:sp>
        <p:nvSpPr>
          <p:cNvPr id="3" name="Содержимое 2"/>
          <p:cNvSpPr>
            <a:spLocks noGrp="1"/>
          </p:cNvSpPr>
          <p:nvPr>
            <p:ph idx="1"/>
          </p:nvPr>
        </p:nvSpPr>
        <p:spPr/>
        <p:txBody>
          <a:bodyPr>
            <a:normAutofit/>
          </a:bodyPr>
          <a:lstStyle/>
          <a:p>
            <a:pPr>
              <a:buNone/>
            </a:pPr>
            <a:r>
              <a:rPr lang="ru-RU" dirty="0" smtClean="0"/>
              <a:t>На этом этапе необходимо определить функциональность </a:t>
            </a:r>
            <a:r>
              <a:rPr lang="ru-RU" dirty="0"/>
              <a:t>будущей системы</a:t>
            </a:r>
            <a:r>
              <a:rPr lang="ru-RU" dirty="0" smtClean="0"/>
              <a:t>. </a:t>
            </a:r>
            <a:r>
              <a:rPr lang="ru-RU" dirty="0"/>
              <a:t>Современная наука выдвинула два основных способа, а именно анализ целей и анализ действий пользователей. Эти способы фактически не конфликтуют друг с другом, более того, в процессе определения функциональности желательно использовать оба.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a:bodyPr>
          <a:lstStyle/>
          <a:p>
            <a:r>
              <a:rPr lang="ru-RU" b="1" dirty="0" smtClean="0"/>
              <a:t>Анализ целей</a:t>
            </a:r>
            <a:endParaRPr lang="ru-RU" dirty="0"/>
          </a:p>
        </p:txBody>
      </p:sp>
      <p:sp>
        <p:nvSpPr>
          <p:cNvPr id="3" name="Содержимое 2"/>
          <p:cNvSpPr>
            <a:spLocks noGrp="1"/>
          </p:cNvSpPr>
          <p:nvPr>
            <p:ph idx="1"/>
          </p:nvPr>
        </p:nvSpPr>
        <p:spPr>
          <a:xfrm>
            <a:off x="457200" y="1285860"/>
            <a:ext cx="8229600" cy="4840303"/>
          </a:xfrm>
        </p:spPr>
        <p:txBody>
          <a:bodyPr>
            <a:normAutofit/>
          </a:bodyPr>
          <a:lstStyle/>
          <a:p>
            <a:pPr>
              <a:buNone/>
            </a:pPr>
            <a:r>
              <a:rPr lang="ru-RU" dirty="0"/>
              <a:t>Результатом </a:t>
            </a:r>
            <a:r>
              <a:rPr lang="ru-RU" dirty="0" smtClean="0"/>
              <a:t>этого этапа должен </a:t>
            </a:r>
            <a:r>
              <a:rPr lang="ru-RU" dirty="0"/>
              <a:t>являться список </a:t>
            </a:r>
            <a:r>
              <a:rPr lang="ru-RU" dirty="0" smtClean="0"/>
              <a:t>целей. После </a:t>
            </a:r>
            <a:r>
              <a:rPr lang="ru-RU" dirty="0"/>
              <a:t>того, как истинные цели пользователей установлены (и доказано, что таких пользователей достаточно много, чтобы оправдать создание системы), приходит время выбирать конкретный способ реализации функции, для чего используется </a:t>
            </a:r>
            <a:r>
              <a:rPr lang="ru-RU" dirty="0" smtClean="0"/>
              <a:t>этап анализа действий пользователя.</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229600" cy="1143000"/>
          </a:xfrm>
        </p:spPr>
        <p:txBody>
          <a:bodyPr>
            <a:noAutofit/>
          </a:bodyPr>
          <a:lstStyle/>
          <a:p>
            <a:r>
              <a:rPr lang="ru-RU" sz="3600" b="1" dirty="0" smtClean="0"/>
              <a:t>Анализ действий пользователей</a:t>
            </a:r>
            <a:endParaRPr lang="ru-RU" sz="3600" dirty="0"/>
          </a:p>
        </p:txBody>
      </p:sp>
      <p:sp>
        <p:nvSpPr>
          <p:cNvPr id="3" name="Содержимое 2"/>
          <p:cNvSpPr>
            <a:spLocks noGrp="1"/>
          </p:cNvSpPr>
          <p:nvPr>
            <p:ph idx="1"/>
          </p:nvPr>
        </p:nvSpPr>
        <p:spPr>
          <a:xfrm>
            <a:off x="428596" y="1214422"/>
            <a:ext cx="8229600" cy="4786346"/>
          </a:xfrm>
        </p:spPr>
        <p:txBody>
          <a:bodyPr>
            <a:noAutofit/>
          </a:bodyPr>
          <a:lstStyle/>
          <a:p>
            <a:pPr algn="just">
              <a:buNone/>
            </a:pPr>
            <a:r>
              <a:rPr lang="ru-RU" sz="2300" dirty="0" smtClean="0"/>
              <a:t>На этом этапе требуется формулировка</a:t>
            </a:r>
            <a:r>
              <a:rPr lang="ru-RU" sz="2300" b="1" dirty="0" smtClean="0"/>
              <a:t> </a:t>
            </a:r>
            <a:r>
              <a:rPr lang="ru-RU" sz="2300" dirty="0" smtClean="0"/>
              <a:t>совершения </a:t>
            </a:r>
            <a:r>
              <a:rPr lang="ru-RU" sz="2300" dirty="0"/>
              <a:t>определенных действий</a:t>
            </a:r>
            <a:r>
              <a:rPr lang="ru-RU" sz="2300" dirty="0" smtClean="0"/>
              <a:t>. При этом используется наблюдение </a:t>
            </a:r>
            <a:r>
              <a:rPr lang="ru-RU" sz="2300" dirty="0"/>
              <a:t>за людьми, выполняющими </a:t>
            </a:r>
            <a:r>
              <a:rPr lang="ru-RU" sz="2300" dirty="0" smtClean="0"/>
              <a:t>свою задачу</a:t>
            </a:r>
            <a:r>
              <a:rPr lang="ru-RU" sz="2300" dirty="0"/>
              <a:t>, пользуясь уже имеющимися инструментами, а </a:t>
            </a:r>
            <a:r>
              <a:rPr lang="ru-RU" sz="2300" dirty="0" smtClean="0"/>
              <a:t>именно системами </a:t>
            </a:r>
            <a:r>
              <a:rPr lang="ru-RU" sz="2300" dirty="0"/>
              <a:t>конкурентов (если они есть) и </a:t>
            </a:r>
            <a:r>
              <a:rPr lang="ru-RU" sz="2300" dirty="0" smtClean="0"/>
              <a:t>предметами реального </a:t>
            </a:r>
            <a:r>
              <a:rPr lang="ru-RU" sz="2300" dirty="0"/>
              <a:t>мира (поскольку очень немного новых </a:t>
            </a:r>
            <a:r>
              <a:rPr lang="ru-RU" sz="2300" dirty="0" smtClean="0"/>
              <a:t>действий появилось </a:t>
            </a:r>
            <a:r>
              <a:rPr lang="ru-RU" sz="2300" dirty="0"/>
              <a:t>только после появления компьютеров). </a:t>
            </a:r>
            <a:r>
              <a:rPr lang="ru-RU" sz="2300" dirty="0" smtClean="0"/>
              <a:t>Неплохим источником </a:t>
            </a:r>
            <a:r>
              <a:rPr lang="ru-RU" sz="2300" dirty="0"/>
              <a:t>материала для анализа часто служит даже </a:t>
            </a:r>
            <a:r>
              <a:rPr lang="ru-RU" sz="2300" dirty="0" smtClean="0"/>
              <a:t>не наблюдение </a:t>
            </a:r>
            <a:r>
              <a:rPr lang="ru-RU" sz="2300" dirty="0"/>
              <a:t>за людьми, но анализ результатов их работы </a:t>
            </a:r>
            <a:r>
              <a:rPr lang="ru-RU" sz="2300" dirty="0" smtClean="0"/>
              <a:t>– если </a:t>
            </a:r>
            <a:r>
              <a:rPr lang="ru-RU" sz="2300" dirty="0"/>
              <a:t>оказывается, что результат работы практически не </a:t>
            </a:r>
            <a:r>
              <a:rPr lang="ru-RU" sz="2300" dirty="0" smtClean="0"/>
              <a:t>зависит  </a:t>
            </a:r>
          </a:p>
          <a:p>
            <a:pPr algn="just">
              <a:buNone/>
            </a:pPr>
            <a:r>
              <a:rPr lang="ru-RU" sz="2300" dirty="0" smtClean="0"/>
              <a:t>от </a:t>
            </a:r>
            <a:r>
              <a:rPr lang="ru-RU" sz="2300" dirty="0"/>
              <a:t>используемого инструмента, это значит, что нужна только </a:t>
            </a:r>
            <a:r>
              <a:rPr lang="ru-RU" sz="2300" dirty="0" smtClean="0"/>
              <a:t>та</a:t>
            </a:r>
          </a:p>
          <a:p>
            <a:pPr algn="just">
              <a:buNone/>
            </a:pPr>
            <a:r>
              <a:rPr lang="ru-RU" sz="2300" dirty="0" smtClean="0"/>
              <a:t>функциональность</a:t>
            </a:r>
            <a:r>
              <a:rPr lang="ru-RU" sz="2300" dirty="0"/>
              <a:t>, которая оказала воздействие на </a:t>
            </a:r>
            <a:r>
              <a:rPr lang="ru-RU" sz="2300" dirty="0" smtClean="0"/>
              <a:t>результат</a:t>
            </a:r>
          </a:p>
          <a:p>
            <a:pPr algn="just">
              <a:buNone/>
            </a:pPr>
            <a:r>
              <a:rPr lang="ru-RU" sz="2300" dirty="0" smtClean="0"/>
              <a:t>(т.е</a:t>
            </a:r>
            <a:r>
              <a:rPr lang="ru-RU" sz="2300" dirty="0"/>
              <a:t>. функции, которыми никто не воспользовался, не нужны).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Низкоуровневые и высокоуровневые функции</a:t>
            </a:r>
            <a:endParaRPr lang="ru-RU" dirty="0"/>
          </a:p>
        </p:txBody>
      </p:sp>
      <p:sp>
        <p:nvSpPr>
          <p:cNvPr id="3" name="Содержимое 2"/>
          <p:cNvSpPr>
            <a:spLocks noGrp="1"/>
          </p:cNvSpPr>
          <p:nvPr>
            <p:ph idx="1"/>
          </p:nvPr>
        </p:nvSpPr>
        <p:spPr/>
        <p:txBody>
          <a:bodyPr>
            <a:normAutofit/>
          </a:bodyPr>
          <a:lstStyle/>
          <a:p>
            <a:pPr algn="ctr">
              <a:buNone/>
            </a:pPr>
            <a:r>
              <a:rPr lang="ru-RU" dirty="0" smtClean="0"/>
              <a:t>На этом этапе существуют </a:t>
            </a:r>
            <a:r>
              <a:rPr lang="ru-RU" dirty="0"/>
              <a:t>два принципиально разных подхода к определению функциональности системы. При первом подходе система снабжается максимальным количеством функций, при этом результаты многих из них являются суммой результатов других функций. При другом подходе все составные функции (</a:t>
            </a:r>
            <a:r>
              <a:rPr lang="ru-RU" dirty="0" err="1"/>
              <a:t>метафункции</a:t>
            </a:r>
            <a:r>
              <a:rPr lang="ru-RU" dirty="0"/>
              <a:t>) из системы изымаются.</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Низкоуровневые и высокоуровневые функции</a:t>
            </a:r>
            <a:endParaRPr lang="ru-RU" dirty="0"/>
          </a:p>
        </p:txBody>
      </p:sp>
      <p:sp>
        <p:nvSpPr>
          <p:cNvPr id="3" name="Содержимое 2"/>
          <p:cNvSpPr>
            <a:spLocks noGrp="1"/>
          </p:cNvSpPr>
          <p:nvPr>
            <p:ph idx="1"/>
          </p:nvPr>
        </p:nvSpPr>
        <p:spPr>
          <a:xfrm>
            <a:off x="428596" y="1428736"/>
            <a:ext cx="8229600" cy="5072098"/>
          </a:xfrm>
        </p:spPr>
        <p:txBody>
          <a:bodyPr>
            <a:normAutofit fontScale="77500" lnSpcReduction="20000"/>
          </a:bodyPr>
          <a:lstStyle/>
          <a:p>
            <a:pPr>
              <a:buNone/>
            </a:pPr>
            <a:r>
              <a:rPr lang="ru-RU" dirty="0"/>
              <a:t>Оба подхода имеют как недостатки, так и достоинства. Подход, при котором количество функций ограничено, позволяет упрощать интерфейс, но при этом требует от пользователя понимать, как из многих низкоуровневых функций «собирать» функции более сложные. Подход, при котором помимо низкоуровневых функций есть высокоуровневые, позволяет потенциально обеспечивать большую скорость работы (за счет отсутствия пауз между низкоуровневыми функциями), но зато требует от пользователя знаний о том, где эти высокоуровневые функции найти и как с ними работать, при этом они перегружают интерфейс</a:t>
            </a:r>
            <a:r>
              <a:rPr lang="ru-RU" dirty="0" smtClean="0"/>
              <a:t>. </a:t>
            </a:r>
            <a:r>
              <a:rPr lang="ru-RU" dirty="0"/>
              <a:t>Судя по всему, людям больше нравится пользоваться низкоуровневыми функциями, поскольку это позволяет добиваться более тонких и предсказуемых результатов.</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a:t>
            </a:r>
            <a:r>
              <a:rPr lang="ru-RU" b="1" dirty="0" err="1" smtClean="0"/>
              <a:t>бизнес-ролей</a:t>
            </a:r>
            <a:r>
              <a:rPr lang="ru-RU" b="1" dirty="0" smtClean="0"/>
              <a:t> пользователей</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На данном этапе функциональность </a:t>
            </a:r>
            <a:r>
              <a:rPr lang="ru-RU" dirty="0"/>
              <a:t>любой системы разделяется на несколько ролей пользователей: разным пользователям нужны разные блоки функциональности (в системах автоматизации эти роли называются </a:t>
            </a:r>
            <a:r>
              <a:rPr lang="ru-RU" dirty="0" err="1"/>
              <a:t>бизнес-ролями</a:t>
            </a:r>
            <a:r>
              <a:rPr lang="ru-RU" dirty="0" smtClean="0"/>
              <a:t>). </a:t>
            </a:r>
            <a:r>
              <a:rPr lang="ru-RU" dirty="0"/>
              <a:t>Навигация по системе прямо зависит от этих ролей, поскольку в пределах одной роли в навигацию не желательно включать функции из чужой роли. Соответственно, на этом этапе выделяются основные роли пользователей с относящимися к этим ролям </a:t>
            </a:r>
            <a:r>
              <a:rPr lang="ru-RU" dirty="0" smtClean="0"/>
              <a:t>функциями.</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011222"/>
          </a:xfrm>
        </p:spPr>
        <p:txBody>
          <a:bodyPr>
            <a:normAutofit/>
          </a:bodyPr>
          <a:lstStyle/>
          <a:p>
            <a:r>
              <a:rPr lang="ru-RU" b="1" dirty="0" smtClean="0"/>
              <a:t>Стадии создания проекта</a:t>
            </a:r>
            <a:endParaRPr lang="ru-RU" b="1" dirty="0"/>
          </a:p>
        </p:txBody>
      </p:sp>
      <p:sp>
        <p:nvSpPr>
          <p:cNvPr id="3" name="Содержимое 2"/>
          <p:cNvSpPr>
            <a:spLocks noGrp="1"/>
          </p:cNvSpPr>
          <p:nvPr>
            <p:ph idx="1"/>
          </p:nvPr>
        </p:nvSpPr>
        <p:spPr>
          <a:xfrm>
            <a:off x="457200" y="1285860"/>
            <a:ext cx="8229600" cy="5143536"/>
          </a:xfrm>
        </p:spPr>
        <p:txBody>
          <a:bodyPr>
            <a:normAutofit fontScale="92500"/>
          </a:bodyPr>
          <a:lstStyle/>
          <a:p>
            <a:pPr>
              <a:buNone/>
            </a:pPr>
            <a:r>
              <a:rPr lang="ru-RU" dirty="0" smtClean="0"/>
              <a:t>Создание проекта включает следующие стадии:</a:t>
            </a:r>
          </a:p>
          <a:p>
            <a:pPr>
              <a:buFontTx/>
              <a:buChar char="-"/>
            </a:pPr>
            <a:r>
              <a:rPr lang="ru-RU" dirty="0" smtClean="0"/>
              <a:t>начало работы над проектом;</a:t>
            </a:r>
          </a:p>
          <a:p>
            <a:pPr>
              <a:buFontTx/>
              <a:buChar char="-"/>
            </a:pPr>
            <a:r>
              <a:rPr lang="ru-RU" dirty="0" smtClean="0"/>
              <a:t>постановка задачи;</a:t>
            </a:r>
          </a:p>
          <a:p>
            <a:pPr>
              <a:buFontTx/>
              <a:buChar char="-"/>
            </a:pPr>
            <a:r>
              <a:rPr lang="ru-RU" dirty="0" smtClean="0"/>
              <a:t>высокоуровневое проектирование;</a:t>
            </a:r>
          </a:p>
          <a:p>
            <a:pPr>
              <a:buFontTx/>
              <a:buChar char="-"/>
            </a:pPr>
            <a:r>
              <a:rPr lang="ru-RU" dirty="0" smtClean="0"/>
              <a:t>создание прототипа;</a:t>
            </a:r>
          </a:p>
          <a:p>
            <a:pPr>
              <a:buFontTx/>
              <a:buChar char="-"/>
            </a:pPr>
            <a:r>
              <a:rPr lang="ru-RU" dirty="0" smtClean="0"/>
              <a:t>тестирование прототипа;</a:t>
            </a:r>
          </a:p>
          <a:p>
            <a:pPr>
              <a:buFontTx/>
              <a:buChar char="-"/>
            </a:pPr>
            <a:r>
              <a:rPr lang="ru-RU" dirty="0" smtClean="0"/>
              <a:t>создание системы;</a:t>
            </a:r>
          </a:p>
          <a:p>
            <a:pPr>
              <a:buFontTx/>
              <a:buChar char="-"/>
            </a:pPr>
            <a:r>
              <a:rPr lang="ru-RU" dirty="0" smtClean="0"/>
              <a:t>тестирование пользовательского интерфейса.</a:t>
            </a:r>
          </a:p>
          <a:p>
            <a:pPr>
              <a:buFontTx/>
              <a:buChar char="-"/>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a:t>
            </a:r>
            <a:r>
              <a:rPr lang="ru-RU" b="1" dirty="0" err="1" smtClean="0"/>
              <a:t>бизнес-ролей</a:t>
            </a:r>
            <a:r>
              <a:rPr lang="ru-RU" b="1" dirty="0" smtClean="0"/>
              <a:t> пользователей</a:t>
            </a:r>
            <a:endParaRPr lang="ru-RU" dirty="0"/>
          </a:p>
        </p:txBody>
      </p:sp>
      <p:sp>
        <p:nvSpPr>
          <p:cNvPr id="3" name="Содержимое 2"/>
          <p:cNvSpPr>
            <a:spLocks noGrp="1"/>
          </p:cNvSpPr>
          <p:nvPr>
            <p:ph idx="1"/>
          </p:nvPr>
        </p:nvSpPr>
        <p:spPr>
          <a:xfrm>
            <a:off x="428596" y="1357298"/>
            <a:ext cx="8229600" cy="5143536"/>
          </a:xfrm>
        </p:spPr>
        <p:txBody>
          <a:bodyPr>
            <a:noAutofit/>
          </a:bodyPr>
          <a:lstStyle/>
          <a:p>
            <a:pPr>
              <a:buNone/>
            </a:pPr>
            <a:r>
              <a:rPr lang="ru-RU" sz="2400" dirty="0"/>
              <a:t>На этом этапе можно применять метод наблюдения </a:t>
            </a:r>
            <a:r>
              <a:rPr lang="ru-RU" sz="2400" dirty="0" smtClean="0"/>
              <a:t>за</a:t>
            </a:r>
          </a:p>
          <a:p>
            <a:pPr>
              <a:buNone/>
            </a:pPr>
            <a:r>
              <a:rPr lang="ru-RU" sz="2400" dirty="0" smtClean="0"/>
              <a:t>людьми</a:t>
            </a:r>
            <a:r>
              <a:rPr lang="ru-RU" sz="2400" dirty="0"/>
              <a:t>, выполняющими свою задачу, пользуясь </a:t>
            </a:r>
            <a:r>
              <a:rPr lang="ru-RU" sz="2400" dirty="0" smtClean="0"/>
              <a:t>уже</a:t>
            </a:r>
          </a:p>
          <a:p>
            <a:pPr>
              <a:buNone/>
            </a:pPr>
            <a:r>
              <a:rPr lang="ru-RU" sz="2400" dirty="0" smtClean="0"/>
              <a:t>имеющимися </a:t>
            </a:r>
            <a:r>
              <a:rPr lang="ru-RU" sz="2400" dirty="0"/>
              <a:t>инструментами, и именно </a:t>
            </a:r>
            <a:r>
              <a:rPr lang="ru-RU" sz="2400" dirty="0" smtClean="0"/>
              <a:t>системы конкурентов (если </a:t>
            </a:r>
            <a:r>
              <a:rPr lang="ru-RU" sz="2400" dirty="0"/>
              <a:t>они есть) и предметами реального мира. </a:t>
            </a:r>
            <a:r>
              <a:rPr lang="ru-RU" sz="2400" dirty="0" smtClean="0"/>
              <a:t>Неплохим источником </a:t>
            </a:r>
            <a:r>
              <a:rPr lang="ru-RU" sz="2400" dirty="0"/>
              <a:t>материала для анализа часто служит даже </a:t>
            </a:r>
            <a:r>
              <a:rPr lang="ru-RU" sz="2400" dirty="0" smtClean="0"/>
              <a:t>не наблюдения </a:t>
            </a:r>
            <a:r>
              <a:rPr lang="ru-RU" sz="2400" dirty="0"/>
              <a:t>за людьми, но анализ результатов их работы – </a:t>
            </a:r>
            <a:r>
              <a:rPr lang="ru-RU" sz="2400" dirty="0" smtClean="0"/>
              <a:t>если оказывается</a:t>
            </a:r>
            <a:r>
              <a:rPr lang="ru-RU" sz="2400" dirty="0"/>
              <a:t>, что результат работы практически не зависит </a:t>
            </a:r>
            <a:r>
              <a:rPr lang="ru-RU" sz="2400" dirty="0" smtClean="0"/>
              <a:t>от используемого </a:t>
            </a:r>
            <a:r>
              <a:rPr lang="ru-RU" sz="2400" dirty="0"/>
              <a:t>инструмента, это значит, что нужна только </a:t>
            </a:r>
            <a:r>
              <a:rPr lang="ru-RU" sz="2400" dirty="0" smtClean="0"/>
              <a:t>та функциональность</a:t>
            </a:r>
            <a:r>
              <a:rPr lang="ru-RU" sz="2400" dirty="0"/>
              <a:t>, которая оказала воздействие на результат (</a:t>
            </a:r>
            <a:r>
              <a:rPr lang="ru-RU" sz="2400" dirty="0" smtClean="0"/>
              <a:t>т.е. функции</a:t>
            </a:r>
            <a:r>
              <a:rPr lang="ru-RU" sz="2400" dirty="0"/>
              <a:t>, которыми никто не воспользовался, не нужны</a:t>
            </a:r>
            <a:r>
              <a:rPr lang="ru-RU" sz="2400" dirty="0" smtClean="0"/>
              <a:t>). Обычно </a:t>
            </a:r>
            <a:r>
              <a:rPr lang="ru-RU" sz="2400" dirty="0"/>
              <a:t>есть несколько разных способов реализации одной и </a:t>
            </a:r>
            <a:r>
              <a:rPr lang="ru-RU" sz="2400" dirty="0" smtClean="0"/>
              <a:t>той же </a:t>
            </a:r>
            <a:r>
              <a:rPr lang="ru-RU" sz="2400" dirty="0"/>
              <a:t>функции.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a:t>
            </a:r>
            <a:r>
              <a:rPr lang="ru-RU" b="1" dirty="0" err="1" smtClean="0"/>
              <a:t>бизнес-ролей</a:t>
            </a:r>
            <a:r>
              <a:rPr lang="ru-RU" b="1" dirty="0" smtClean="0"/>
              <a:t> пользователей</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ru-RU" dirty="0"/>
              <a:t>Анализ действий пользователей как раз и позволяет определить, какой именно способ следует реализовать. Поскольку на этом этапе мы узнаём, какая именно функциональность нужна для каждой </a:t>
            </a:r>
            <a:r>
              <a:rPr lang="ru-RU" dirty="0" err="1"/>
              <a:t>бизнес-роли</a:t>
            </a:r>
            <a:r>
              <a:rPr lang="ru-RU" dirty="0"/>
              <a:t>, можно избрать верный путь по правилу «чем меньше действий требуется от пользователя, тем лучше».</a:t>
            </a:r>
          </a:p>
          <a:p>
            <a:pPr>
              <a:buNone/>
            </a:pPr>
            <a:r>
              <a:rPr lang="ru-RU" dirty="0"/>
              <a:t>На входе: доступ к пользователям, экспертам и проектной документации, знание основных аспектов предметной области.</a:t>
            </a:r>
          </a:p>
          <a:p>
            <a:pPr>
              <a:buNone/>
            </a:pPr>
            <a:r>
              <a:rPr lang="ru-RU" dirty="0"/>
              <a:t>На выходе: описание </a:t>
            </a:r>
            <a:r>
              <a:rPr lang="ru-RU" dirty="0" err="1"/>
              <a:t>бизнес-ролей</a:t>
            </a:r>
            <a:r>
              <a:rPr lang="ru-RU" dirty="0"/>
              <a:t> пользователей.</a:t>
            </a:r>
          </a:p>
          <a:p>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функциональности</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ru-RU" dirty="0" smtClean="0"/>
              <a:t>На этом этапе, </a:t>
            </a:r>
            <a:r>
              <a:rPr lang="ru-RU" dirty="0"/>
              <a:t>основываясь на информации, выработанной на предыдущих этапах, окончательно формируется список функциональных возможностей новой версии системы. Ранее сформированное ТЗ порой не включает части необходимой функциональности, либо содержит функциональность, реально не </a:t>
            </a:r>
            <a:r>
              <a:rPr lang="ru-RU" dirty="0" smtClean="0"/>
              <a:t>требующуюся </a:t>
            </a:r>
            <a:r>
              <a:rPr lang="ru-RU" dirty="0"/>
              <a:t>пользователям.</a:t>
            </a:r>
          </a:p>
          <a:p>
            <a:r>
              <a:rPr lang="ru-RU" dirty="0"/>
              <a:t>На входе: доступ к пользователям, экспертам и проектной документации, знание основных аспектов предметной области.</a:t>
            </a:r>
          </a:p>
          <a:p>
            <a:r>
              <a:rPr lang="ru-RU" dirty="0"/>
              <a:t>На выходе: описание функциональности системы (отчет по выполнению этого этапа работы обычно не создается, вместо этого модернизируется уже созданное техническое задание).</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сценариев действий пользователей</a:t>
            </a:r>
            <a:endParaRPr lang="ru-RU" dirty="0"/>
          </a:p>
        </p:txBody>
      </p:sp>
      <p:sp>
        <p:nvSpPr>
          <p:cNvPr id="3" name="Содержимое 2"/>
          <p:cNvSpPr>
            <a:spLocks noGrp="1"/>
          </p:cNvSpPr>
          <p:nvPr>
            <p:ph idx="1"/>
          </p:nvPr>
        </p:nvSpPr>
        <p:spPr>
          <a:xfrm>
            <a:off x="285720" y="1357298"/>
            <a:ext cx="8572560" cy="5143536"/>
          </a:xfrm>
        </p:spPr>
        <p:txBody>
          <a:bodyPr>
            <a:noAutofit/>
          </a:bodyPr>
          <a:lstStyle/>
          <a:p>
            <a:pPr>
              <a:buNone/>
            </a:pPr>
            <a:r>
              <a:rPr lang="ru-RU" sz="2300" dirty="0" smtClean="0"/>
              <a:t>На этом этапе частично изучаются, частично разрабатываются типовые сценарии действий пользователя: формализуются данные, необходимые пользователям для выполнения работы, последовательность самой работы, критерии завершенности этой работы. Цель этого этапа – написать словесное описание взаимодействия пользователя с системой, не конкретизируя, как именно проходит взаимодействие, но уделяя возможно большее внимание всем целям пользователей. </a:t>
            </a:r>
          </a:p>
          <a:p>
            <a:pPr>
              <a:buNone/>
            </a:pPr>
            <a:r>
              <a:rPr lang="ru-RU" sz="2300" dirty="0" smtClean="0"/>
              <a:t>На входе: доступ к пользователям, экспертам и проектной документации, знание основных аспектов предметной области.</a:t>
            </a:r>
          </a:p>
          <a:p>
            <a:pPr>
              <a:buNone/>
            </a:pPr>
            <a:r>
              <a:rPr lang="ru-RU" sz="2300" dirty="0" smtClean="0"/>
              <a:t>На выходе: сценарии работы пользователей (разработанные сценарии, как правило, представляются в виде блок-схем, описывающих весь процесс использования системы для выполнения той или иной задачи).</a:t>
            </a:r>
            <a:endParaRPr lang="ru-RU" sz="23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Обзор интерфейса конкурирующих систем</a:t>
            </a:r>
            <a:endParaRPr lang="ru-RU" dirty="0"/>
          </a:p>
        </p:txBody>
      </p:sp>
      <p:sp>
        <p:nvSpPr>
          <p:cNvPr id="3" name="Содержимое 2"/>
          <p:cNvSpPr>
            <a:spLocks noGrp="1"/>
          </p:cNvSpPr>
          <p:nvPr>
            <p:ph idx="1"/>
          </p:nvPr>
        </p:nvSpPr>
        <p:spPr>
          <a:xfrm>
            <a:off x="357158" y="1357298"/>
            <a:ext cx="8501122" cy="5214974"/>
          </a:xfrm>
        </p:spPr>
        <p:txBody>
          <a:bodyPr>
            <a:normAutofit fontScale="77500" lnSpcReduction="20000"/>
          </a:bodyPr>
          <a:lstStyle/>
          <a:p>
            <a:pPr>
              <a:buNone/>
            </a:pPr>
            <a:r>
              <a:rPr lang="ru-RU" dirty="0" smtClean="0"/>
              <a:t>На этом этапе следует учесть, что большая часть аудитории любой системы обладает навыками использования нескольких конкурирующих систем; если разрабатываемый интерфейс полностью несхож с конкурентами, пользователям придется переучиваться. Кроме того, конкурирующие системы часто содержат эффективные решения, которые полезно перенять (или, что чаще случается, учесть при проектировании интерфейса). Как и в случае экспертной оценки текущего интерфейса системы, отчет по выполнению этого этапа работ содержит перечень удачных и неудачных интерфейсных решений; в целом, однако, отчет более сфокусирован на удачных решениях.</a:t>
            </a:r>
          </a:p>
          <a:p>
            <a:pPr>
              <a:buNone/>
            </a:pPr>
            <a:r>
              <a:rPr lang="ru-RU" dirty="0" smtClean="0"/>
              <a:t>На входе: доступ к конкурирующим системам.</a:t>
            </a:r>
          </a:p>
          <a:p>
            <a:pPr>
              <a:buNone/>
            </a:pPr>
            <a:r>
              <a:rPr lang="ru-RU" dirty="0" smtClean="0"/>
              <a:t>На выходе: обзор преимуществ и недостатков интерфейса конкурирующих систем.</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Формализация привычек и ожиданий пользователей</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ru-RU" dirty="0" smtClean="0"/>
              <a:t>На этом этапе изучаются субъективные ожидания пользователей от системы. Без этого исследования трудно или невозможно предугадать отношение пользователей к будущей системе.</a:t>
            </a:r>
          </a:p>
          <a:p>
            <a:pPr>
              <a:buNone/>
            </a:pPr>
            <a:r>
              <a:rPr lang="ru-RU" dirty="0" smtClean="0"/>
              <a:t>На входе: доступ к пользователям.</a:t>
            </a:r>
          </a:p>
          <a:p>
            <a:pPr>
              <a:buNone/>
            </a:pPr>
            <a:r>
              <a:rPr lang="ru-RU" dirty="0" smtClean="0"/>
              <a:t>На выходе: описание характеристик, которым должен отвечать интерфейс для повышения субъективного удовлетворения, перечень значимых для пользователей характеристик системы. В зависимости от выбранного метода исследования, содержит либо числовые, либо оценочные данные.</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b="1" dirty="0" smtClean="0"/>
              <a:t>Прилив вдохновения</a:t>
            </a:r>
            <a:endParaRPr lang="ru-RU" dirty="0"/>
          </a:p>
        </p:txBody>
      </p:sp>
      <p:sp>
        <p:nvSpPr>
          <p:cNvPr id="3" name="Содержимое 2"/>
          <p:cNvSpPr>
            <a:spLocks noGrp="1"/>
          </p:cNvSpPr>
          <p:nvPr>
            <p:ph idx="1"/>
          </p:nvPr>
        </p:nvSpPr>
        <p:spPr>
          <a:xfrm>
            <a:off x="457200" y="1142984"/>
            <a:ext cx="8229600" cy="4983179"/>
          </a:xfrm>
        </p:spPr>
        <p:txBody>
          <a:bodyPr>
            <a:normAutofit fontScale="92500" lnSpcReduction="10000"/>
          </a:bodyPr>
          <a:lstStyle/>
          <a:p>
            <a:pPr>
              <a:buNone/>
            </a:pPr>
            <a:r>
              <a:rPr lang="ru-RU" dirty="0" smtClean="0"/>
              <a:t>Этот этап либо происходит сам, либо не происходит вовсе. Предыдущие этапы дают достаточное представление о сущности создаваемой системы. Поэтому всегда не вредно несколько задержаться на этом этапе и спросить себя «верно ли то, что методы, которые я собираюсь избрать, самые лучшие? Нельзя ли их сделать принципиально лучше?» Как правило, вдохновение, пришедшее на дальнейших этапах, обходится значительно дороже.</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Высокоуровневое проектирование</a:t>
            </a:r>
            <a:endParaRPr lang="ru-RU" dirty="0"/>
          </a:p>
        </p:txBody>
      </p:sp>
      <p:sp>
        <p:nvSpPr>
          <p:cNvPr id="3" name="Содержимое 2"/>
          <p:cNvSpPr>
            <a:spLocks noGrp="1"/>
          </p:cNvSpPr>
          <p:nvPr>
            <p:ph idx="1"/>
          </p:nvPr>
        </p:nvSpPr>
        <p:spPr>
          <a:xfrm>
            <a:off x="285720" y="1428736"/>
            <a:ext cx="8501122" cy="5000660"/>
          </a:xfrm>
        </p:spPr>
        <p:txBody>
          <a:bodyPr>
            <a:normAutofit lnSpcReduction="10000"/>
          </a:bodyPr>
          <a:lstStyle/>
          <a:p>
            <a:pPr>
              <a:buNone/>
            </a:pPr>
            <a:r>
              <a:rPr lang="ru-RU" dirty="0" smtClean="0"/>
              <a:t>На этой стадии начинается непосредственное проектирование интерфейса; предыдущие стадии и этапы посвящены исключительно сбору данных и постановке задачи. Эта стадия содержит следующие этапы: проектирование структуры экранов системы; выделение независимых блоков; проектирование отдельных блоков; проектирование навигационной системы; проектирование структуры справочной системы; низкоуровневое проектирование.</a:t>
            </a: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структуры экранов системы</a:t>
            </a:r>
            <a:endParaRPr lang="ru-RU" dirty="0"/>
          </a:p>
        </p:txBody>
      </p:sp>
      <p:sp>
        <p:nvSpPr>
          <p:cNvPr id="3" name="Содержимое 2"/>
          <p:cNvSpPr>
            <a:spLocks noGrp="1"/>
          </p:cNvSpPr>
          <p:nvPr>
            <p:ph idx="1"/>
          </p:nvPr>
        </p:nvSpPr>
        <p:spPr>
          <a:xfrm>
            <a:off x="428596" y="1357298"/>
            <a:ext cx="8229600" cy="5072098"/>
          </a:xfrm>
        </p:spPr>
        <p:txBody>
          <a:bodyPr>
            <a:normAutofit fontScale="85000" lnSpcReduction="20000"/>
          </a:bodyPr>
          <a:lstStyle/>
          <a:p>
            <a:pPr>
              <a:buNone/>
            </a:pPr>
            <a:r>
              <a:rPr lang="ru-RU" dirty="0" smtClean="0"/>
              <a:t>На этом этапе, основываясь на сценариях работы и ролях пользователей, формируется структура экранов системы, т.е. определяется количество экранов, функциональность каждого из них, навигационные связи между ними, формируется структура меню и других навигационных элементов.</a:t>
            </a:r>
          </a:p>
          <a:p>
            <a:pPr>
              <a:buNone/>
            </a:pPr>
            <a:r>
              <a:rPr lang="ru-RU" dirty="0" smtClean="0"/>
              <a:t>По сути, на этом этапе выделяются отдельные функциональные блоки и определяется, как именно эти блоки связываются между собой. Под функциональными блоками подразумевают функцию или группу функций, связанных по назначению или области применения в случае программы и группу функций/фрагментов информационного наполнения в случае сайта.</a:t>
            </a: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структуры экранов системы</a:t>
            </a:r>
            <a:endParaRPr lang="ru-RU" dirty="0"/>
          </a:p>
        </p:txBody>
      </p:sp>
      <p:pic>
        <p:nvPicPr>
          <p:cNvPr id="4" name="Содержимое 3" descr="Рис1.bmp"/>
          <p:cNvPicPr>
            <a:picLocks noGrp="1" noChangeAspect="1"/>
          </p:cNvPicPr>
          <p:nvPr>
            <p:ph idx="1"/>
          </p:nvPr>
        </p:nvPicPr>
        <p:blipFill>
          <a:blip r:embed="rId2" cstate="print"/>
          <a:stretch>
            <a:fillRect/>
          </a:stretch>
        </p:blipFill>
        <p:spPr>
          <a:xfrm>
            <a:off x="857224" y="1643050"/>
            <a:ext cx="7500990" cy="4500594"/>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a:xfrm>
            <a:off x="500034" y="1428736"/>
            <a:ext cx="8229600" cy="4857784"/>
          </a:xfrm>
        </p:spPr>
        <p:txBody>
          <a:bodyPr>
            <a:normAutofit lnSpcReduction="10000"/>
          </a:bodyPr>
          <a:lstStyle/>
          <a:p>
            <a:pPr>
              <a:buNone/>
            </a:pPr>
            <a:r>
              <a:rPr lang="ru-RU" sz="3600" dirty="0" smtClean="0"/>
              <a:t>Использование </a:t>
            </a:r>
            <a:r>
              <a:rPr lang="ru-RU" sz="3600" dirty="0"/>
              <a:t>компьютера </a:t>
            </a:r>
            <a:r>
              <a:rPr lang="ru-RU" sz="3600" dirty="0" smtClean="0"/>
              <a:t>при проектировании ПИ само </a:t>
            </a:r>
            <a:r>
              <a:rPr lang="ru-RU" sz="3600" dirty="0"/>
              <a:t>по себе медленно, во-первых, поскольку интерфейс программ несовершенен, а во-вторых, из-за того, что, используя компьютер, вы будете подсознательно стараться сделать работу </a:t>
            </a:r>
            <a:r>
              <a:rPr lang="ru-RU" sz="3600" i="1" dirty="0"/>
              <a:t>красиво</a:t>
            </a:r>
            <a:r>
              <a:rPr lang="ru-RU" sz="3600" dirty="0"/>
              <a:t>, а не просто будете фиксировать свою мысль.</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структуры экранов системы</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smtClean="0"/>
              <a:t>На </a:t>
            </a:r>
            <a:r>
              <a:rPr lang="ru-RU" smtClean="0"/>
              <a:t>рисунке выше изображена </a:t>
            </a:r>
            <a:r>
              <a:rPr lang="ru-RU" dirty="0" smtClean="0"/>
              <a:t>типичная структура сайта. В сайтах обычно функции размещаются в отдельных экранах.</a:t>
            </a:r>
          </a:p>
          <a:p>
            <a:pPr>
              <a:buNone/>
            </a:pPr>
            <a:r>
              <a:rPr lang="ru-RU" dirty="0" smtClean="0"/>
              <a:t>Программы обычно имеют один изменяющийся экран, в котором вызываются почти все функции. </a:t>
            </a:r>
          </a:p>
          <a:p>
            <a:pPr>
              <a:buNone/>
            </a:pPr>
            <a:r>
              <a:rPr lang="ru-RU" dirty="0" smtClean="0"/>
              <a:t>Это не догма. </a:t>
            </a:r>
          </a:p>
          <a:p>
            <a:pPr>
              <a:buNone/>
            </a:pPr>
            <a:r>
              <a:rPr lang="ru-RU" dirty="0" smtClean="0"/>
              <a:t>Проектирование общей структуры состоит из двух параллельно происходящих процессов: выделения независимых блоков и определения связи между ними. Если проектируется сайт, в завершении необходимо также создать схему навигации.</a:t>
            </a:r>
          </a:p>
          <a:p>
            <a:pPr>
              <a:buNone/>
            </a:pPr>
            <a:r>
              <a:rPr lang="ru-RU" dirty="0" smtClean="0"/>
              <a:t>Типичная структура программы изображена ниже</a:t>
            </a:r>
            <a:endParaRPr lang="ru-RU"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структуры экранов системы</a:t>
            </a:r>
            <a:endParaRPr lang="ru-RU" dirty="0"/>
          </a:p>
        </p:txBody>
      </p:sp>
      <p:pic>
        <p:nvPicPr>
          <p:cNvPr id="4" name="Содержимое 3" descr="Рис2.bmp"/>
          <p:cNvPicPr>
            <a:picLocks noGrp="1" noChangeAspect="1"/>
          </p:cNvPicPr>
          <p:nvPr>
            <p:ph idx="1"/>
          </p:nvPr>
        </p:nvPicPr>
        <p:blipFill>
          <a:blip r:embed="rId2" cstate="print"/>
          <a:stretch>
            <a:fillRect/>
          </a:stretch>
        </p:blipFill>
        <p:spPr>
          <a:xfrm>
            <a:off x="928662" y="1571612"/>
            <a:ext cx="7500990" cy="4643469"/>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a:bodyPr>
          <a:lstStyle/>
          <a:p>
            <a:r>
              <a:rPr lang="ru-RU" b="1" dirty="0" smtClean="0"/>
              <a:t>Выделение независимых блоков</a:t>
            </a:r>
            <a:endParaRPr lang="ru-RU" dirty="0"/>
          </a:p>
        </p:txBody>
      </p:sp>
      <p:sp>
        <p:nvSpPr>
          <p:cNvPr id="3" name="Содержимое 2"/>
          <p:cNvSpPr>
            <a:spLocks noGrp="1"/>
          </p:cNvSpPr>
          <p:nvPr>
            <p:ph idx="1"/>
          </p:nvPr>
        </p:nvSpPr>
        <p:spPr>
          <a:xfrm>
            <a:off x="457200" y="1214422"/>
            <a:ext cx="8229600" cy="4911741"/>
          </a:xfrm>
        </p:spPr>
        <p:txBody>
          <a:bodyPr>
            <a:normAutofit fontScale="92500" lnSpcReduction="20000"/>
          </a:bodyPr>
          <a:lstStyle/>
          <a:p>
            <a:pPr>
              <a:buNone/>
            </a:pPr>
            <a:r>
              <a:rPr lang="ru-RU" dirty="0" smtClean="0"/>
              <a:t>Для этого этапа трудно дать какие-либо конкретные рекомендации, поскольку очень многое зависит от проектируемой системы. Тем не менее, можно </a:t>
            </a:r>
            <a:r>
              <a:rPr lang="ru-RU" dirty="0" err="1" smtClean="0"/>
              <a:t>c</a:t>
            </a:r>
            <a:r>
              <a:rPr lang="ru-RU" dirty="0" smtClean="0"/>
              <a:t> уверенностью рекомендовать избегать помещения в один блок более трех функций, поскольку каждый блок в результирующей системе будет заключен в отдельный экран или группу управляющих элементов. Перегружать же интерфейс опасно. Результатом этой работы должен быть список блоков с необходимыми пояснениями.</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b="1" dirty="0" smtClean="0"/>
              <a:t>Выделение независимых блоков</a:t>
            </a:r>
            <a:endParaRPr lang="ru-RU" dirty="0"/>
          </a:p>
        </p:txBody>
      </p:sp>
      <p:sp>
        <p:nvSpPr>
          <p:cNvPr id="3" name="Содержимое 2"/>
          <p:cNvSpPr>
            <a:spLocks noGrp="1"/>
          </p:cNvSpPr>
          <p:nvPr>
            <p:ph idx="1"/>
          </p:nvPr>
        </p:nvSpPr>
        <p:spPr>
          <a:xfrm>
            <a:off x="357158" y="1071546"/>
            <a:ext cx="8501122" cy="5500726"/>
          </a:xfrm>
        </p:spPr>
        <p:txBody>
          <a:bodyPr>
            <a:normAutofit fontScale="85000" lnSpcReduction="20000"/>
          </a:bodyPr>
          <a:lstStyle/>
          <a:p>
            <a:pPr>
              <a:buNone/>
            </a:pPr>
            <a:r>
              <a:rPr lang="ru-RU" dirty="0" smtClean="0"/>
              <a:t>Существует три основных вида связи между блоками. Это логическая связь, связь по представлению пользователей и процессуальная связь.</a:t>
            </a:r>
          </a:p>
          <a:p>
            <a:pPr>
              <a:buNone/>
            </a:pPr>
            <a:r>
              <a:rPr lang="ru-RU" dirty="0" smtClean="0"/>
              <a:t>Логическая связь определяет взаимодействие между фрагментами системы с точки зрения разработчика (</a:t>
            </a:r>
            <a:r>
              <a:rPr lang="ru-RU" dirty="0" err="1" smtClean="0"/>
              <a:t>суперпользователя</a:t>
            </a:r>
            <a:r>
              <a:rPr lang="ru-RU" dirty="0" smtClean="0"/>
              <a:t>). </a:t>
            </a:r>
          </a:p>
          <a:p>
            <a:pPr>
              <a:buNone/>
            </a:pPr>
            <a:r>
              <a:rPr lang="ru-RU" dirty="0" smtClean="0"/>
              <a:t>Пользователи имеют свое мнение о системе, и это мнение тоже является важным видом связи. </a:t>
            </a:r>
          </a:p>
          <a:p>
            <a:pPr>
              <a:buNone/>
            </a:pPr>
            <a:r>
              <a:rPr lang="ru-RU" dirty="0" smtClean="0"/>
              <a:t>Процессуальная связь описывает пусть не вполне логичное, но естественное для имеющегося процесса взаимодействие: например, логика напрямую не командует людям сначала мыть руки, а уж потом обедать, но обычно получается именно так.</a:t>
            </a:r>
          </a:p>
          <a:p>
            <a:pPr>
              <a:buNone/>
            </a:pPr>
            <a:r>
              <a:rPr lang="ru-RU" dirty="0" smtClean="0"/>
              <a:t>Все три типа взаимосвязи должны быть заранее предусмотрены при конструировании системы.</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b="1" dirty="0" smtClean="0"/>
              <a:t>Логическая связь</a:t>
            </a:r>
            <a:endParaRPr lang="ru-RU" dirty="0"/>
          </a:p>
        </p:txBody>
      </p:sp>
      <p:sp>
        <p:nvSpPr>
          <p:cNvPr id="3" name="Содержимое 2"/>
          <p:cNvSpPr>
            <a:spLocks noGrp="1"/>
          </p:cNvSpPr>
          <p:nvPr>
            <p:ph idx="1"/>
          </p:nvPr>
        </p:nvSpPr>
        <p:spPr>
          <a:xfrm>
            <a:off x="285720" y="1071546"/>
            <a:ext cx="8501122" cy="5429288"/>
          </a:xfrm>
        </p:spPr>
        <p:txBody>
          <a:bodyPr>
            <a:normAutofit fontScale="85000" lnSpcReduction="10000"/>
          </a:bodyPr>
          <a:lstStyle/>
          <a:p>
            <a:pPr>
              <a:buNone/>
            </a:pPr>
            <a:r>
              <a:rPr lang="ru-RU" dirty="0" smtClean="0"/>
              <a:t>Она определяет взаимодействие между фрагментами системы с точки зрения разработчика. Полученные связи очень существенно влияют на навигацию в пределах системы (особенно, когда система многооконная). Поэтому чтобы не перегружать интерфейс, стоит избегать как слишком уж отдельных блоков (их трудно найти), так и блоков, связанных с большим количеством других.</a:t>
            </a:r>
          </a:p>
          <a:p>
            <a:pPr>
              <a:buNone/>
            </a:pPr>
            <a:r>
              <a:rPr lang="ru-RU" dirty="0" smtClean="0"/>
              <a:t>На этом этапе выделяются объективные критерии оценки эргономичности интерфейса, такие как показатели эффективности, продуктивности, удовлетворенности пользователей (на более ранних этапах выделить эти критерии невозможно).</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Связь по представлению пользователей</a:t>
            </a:r>
            <a:endParaRPr lang="ru-RU" dirty="0"/>
          </a:p>
        </p:txBody>
      </p:sp>
      <p:sp>
        <p:nvSpPr>
          <p:cNvPr id="3" name="Содержимое 2"/>
          <p:cNvSpPr>
            <a:spLocks noGrp="1"/>
          </p:cNvSpPr>
          <p:nvPr>
            <p:ph idx="1"/>
          </p:nvPr>
        </p:nvSpPr>
        <p:spPr>
          <a:xfrm>
            <a:off x="457200" y="1500174"/>
            <a:ext cx="8229600" cy="4929222"/>
          </a:xfrm>
        </p:spPr>
        <p:txBody>
          <a:bodyPr>
            <a:normAutofit fontScale="92500" lnSpcReduction="20000"/>
          </a:bodyPr>
          <a:lstStyle/>
          <a:p>
            <a:pPr>
              <a:buNone/>
            </a:pPr>
            <a:r>
              <a:rPr lang="ru-RU" dirty="0" smtClean="0"/>
              <a:t> Пользователи имеют свое мнение о системе, и это мнение тоже является важным видом связи. В информационных системах, когда необходимо гарантировать, что пользователь найдет всю нужную ему информацию, необходимо устанавливать связи между блоками, основываясь не только на точке зрения разработчика, но и на представлениях пользователей. Дело в том, что самый распространенный способ поиска, а именно поиск по классификации признаков, работает только в том случае, когда пользователи согласны с принципами этой классификации. </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Связь по представлению пользователей</a:t>
            </a:r>
            <a:endParaRPr lang="ru-RU" dirty="0"/>
          </a:p>
        </p:txBody>
      </p:sp>
      <p:sp>
        <p:nvSpPr>
          <p:cNvPr id="3" name="Содержимое 2"/>
          <p:cNvSpPr>
            <a:spLocks noGrp="1"/>
          </p:cNvSpPr>
          <p:nvPr>
            <p:ph idx="1"/>
          </p:nvPr>
        </p:nvSpPr>
        <p:spPr>
          <a:xfrm>
            <a:off x="285720" y="1428736"/>
            <a:ext cx="8643998" cy="5143536"/>
          </a:xfrm>
        </p:spPr>
        <p:txBody>
          <a:bodyPr>
            <a:normAutofit/>
          </a:bodyPr>
          <a:lstStyle/>
          <a:p>
            <a:pPr>
              <a:buNone/>
            </a:pPr>
            <a:r>
              <a:rPr lang="ru-RU" sz="2300" dirty="0" smtClean="0"/>
              <a:t>Существует простой способ классификации – способ карточной сортировки. Все понятия, которые требуется классифицировать, пишутся на карточках из расчета «одно понятие – одна карточка». После чего группе пользователей из целевой аудитории предлагается эти карточки рассортировать (при этом каждый субъект получает свой набор карточек). Получившиеся кучки из карточек нужно разобрать на составляющие и свести результаты от разных субъектов в один способ классификации.</a:t>
            </a:r>
          </a:p>
          <a:p>
            <a:pPr>
              <a:buNone/>
            </a:pPr>
            <a:r>
              <a:rPr lang="ru-RU" sz="2300" dirty="0" smtClean="0"/>
              <a:t>Ничего более работоспособного до сих пор человечеством не придумано. В то же время этот способ имеет определенные недостатки: во-первых, трудно заполучить на несколько часов представителей целевой аудитории, а во-вторых, при малом количестве субъектов результаты могут быть сомнительны (как минимум, нужно 4-5 человек).</a:t>
            </a:r>
            <a:endParaRPr lang="ru-RU" sz="23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b="1" dirty="0" smtClean="0"/>
              <a:t>Процессуальная связь</a:t>
            </a:r>
            <a:endParaRPr lang="ru-RU" dirty="0"/>
          </a:p>
        </p:txBody>
      </p:sp>
      <p:sp>
        <p:nvSpPr>
          <p:cNvPr id="3" name="Содержимое 2"/>
          <p:cNvSpPr>
            <a:spLocks noGrp="1"/>
          </p:cNvSpPr>
          <p:nvPr>
            <p:ph idx="1"/>
          </p:nvPr>
        </p:nvSpPr>
        <p:spPr>
          <a:xfrm>
            <a:off x="285720" y="1000108"/>
            <a:ext cx="8572560" cy="5643602"/>
          </a:xfrm>
        </p:spPr>
        <p:txBody>
          <a:bodyPr>
            <a:normAutofit fontScale="77500" lnSpcReduction="20000"/>
          </a:bodyPr>
          <a:lstStyle/>
          <a:p>
            <a:pPr>
              <a:buNone/>
            </a:pPr>
            <a:r>
              <a:rPr lang="ru-RU" dirty="0" smtClean="0"/>
              <a:t>На этом этапе описывается не вполне логичное, но естественное для имеющегося процесса взаимодействие. Установление качественной процессуальной связи обычно довольно трудная задача, поскольку единственным источником информации является наблюдение за пользователем. В то же время установление такой связи дело исключительно полезное. Зачем, например, рисовать на экране сложную систему навигации, если точно известно, к какому блоку пользователь перейдет дальше? В этом смысле зачастую оправдано навязывать пользователю какую-либо процессуальную связь, жертвуя удобством, зато выигрывая в скорости обучения (поскольку пользователю приходится думать меньше). Жестко заданная связь позволяет также уменьшить количество ошибок. Классическим примером жестко заданной процессуальной связи является устройство мастеров, при котором пользователя заставляют нажимать кнопку «Далее».</a:t>
            </a: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85736"/>
            <a:ext cx="8229600" cy="785810"/>
          </a:xfrm>
        </p:spPr>
        <p:txBody>
          <a:bodyPr>
            <a:normAutofit/>
          </a:bodyPr>
          <a:lstStyle/>
          <a:p>
            <a:r>
              <a:rPr lang="ru-RU" b="1" dirty="0" smtClean="0"/>
              <a:t>Процессуальная связь</a:t>
            </a:r>
            <a:endParaRPr lang="ru-RU" dirty="0"/>
          </a:p>
        </p:txBody>
      </p:sp>
      <p:sp>
        <p:nvSpPr>
          <p:cNvPr id="3" name="Содержимое 2"/>
          <p:cNvSpPr>
            <a:spLocks noGrp="1"/>
          </p:cNvSpPr>
          <p:nvPr>
            <p:ph idx="1"/>
          </p:nvPr>
        </p:nvSpPr>
        <p:spPr>
          <a:xfrm>
            <a:off x="457200" y="1142984"/>
            <a:ext cx="8229600" cy="4983179"/>
          </a:xfrm>
        </p:spPr>
        <p:txBody>
          <a:bodyPr>
            <a:normAutofit lnSpcReduction="10000"/>
          </a:bodyPr>
          <a:lstStyle/>
          <a:p>
            <a:pPr>
              <a:buNone/>
            </a:pPr>
            <a:r>
              <a:rPr lang="ru-RU" dirty="0" smtClean="0"/>
              <a:t>Рассмотрим гипотетическую программу ввода данных. От пользователя требуется выбрать из списка клиента (или добавить в список нового) и указать, какие именно товары клиент заказал (товары в список тоже можно добавлять). Несколько клиентов постоянно что-то заказывают, так что заставлять пользователя каждый раз искать в списке такого клиента неправильно. При этом блоки разделяются следующим образом:</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Процессуальная связь</a:t>
            </a:r>
            <a:endParaRPr lang="ru-RU" dirty="0"/>
          </a:p>
        </p:txBody>
      </p:sp>
      <p:graphicFrame>
        <p:nvGraphicFramePr>
          <p:cNvPr id="4" name="Содержимое 3"/>
          <p:cNvGraphicFramePr>
            <a:graphicFrameLocks noGrp="1"/>
          </p:cNvGraphicFramePr>
          <p:nvPr>
            <p:ph idx="1"/>
          </p:nvPr>
        </p:nvGraphicFramePr>
        <p:xfrm>
          <a:off x="457200" y="1600200"/>
          <a:ext cx="8229600" cy="4732032"/>
        </p:xfrm>
        <a:graphic>
          <a:graphicData uri="http://schemas.openxmlformats.org/drawingml/2006/table">
            <a:tbl>
              <a:tblPr firstRow="1" bandRow="1">
                <a:tableStyleId>{5C22544A-7EE6-4342-B048-85BDC9FD1C3A}</a:tableStyleId>
              </a:tblPr>
              <a:tblGrid>
                <a:gridCol w="4114800"/>
                <a:gridCol w="4114800"/>
              </a:tblGrid>
              <a:tr h="468632">
                <a:tc>
                  <a:txBody>
                    <a:bodyPr/>
                    <a:lstStyle/>
                    <a:p>
                      <a:pPr algn="l">
                        <a:spcAft>
                          <a:spcPts val="0"/>
                        </a:spcAft>
                      </a:pPr>
                      <a:r>
                        <a:rPr lang="ru-RU" sz="1400" dirty="0">
                          <a:latin typeface="Times New Roman"/>
                          <a:ea typeface="Times New Roman"/>
                          <a:cs typeface="Times New Roman"/>
                        </a:rPr>
                        <a:t>Основной экран </a:t>
                      </a:r>
                      <a:r>
                        <a:rPr lang="ru-RU" sz="1400" dirty="0" smtClean="0">
                          <a:latin typeface="Times New Roman"/>
                          <a:ea typeface="Times New Roman"/>
                          <a:cs typeface="Times New Roman"/>
                        </a:rPr>
                        <a:t>между </a:t>
                      </a:r>
                      <a:r>
                        <a:rPr lang="ru-RU" sz="1400" dirty="0">
                          <a:latin typeface="Times New Roman"/>
                          <a:ea typeface="Times New Roman"/>
                          <a:cs typeface="Times New Roman"/>
                        </a:rPr>
                        <a:t>функциями системы</a:t>
                      </a:r>
                    </a:p>
                  </a:txBody>
                  <a:tcPr marL="28575" marR="28575" marT="0" marB="0" anchor="ctr"/>
                </a:tc>
                <a:tc>
                  <a:txBody>
                    <a:bodyPr/>
                    <a:lstStyle/>
                    <a:p>
                      <a:r>
                        <a:rPr lang="ru-RU" sz="1800" dirty="0" smtClean="0">
                          <a:latin typeface="Times New Roman"/>
                          <a:ea typeface="Times New Roman"/>
                          <a:cs typeface="Times New Roman"/>
                        </a:rPr>
                        <a:t>Навигация</a:t>
                      </a:r>
                      <a:endParaRPr lang="ru-RU" dirty="0"/>
                    </a:p>
                  </a:txBody>
                  <a:tcPr/>
                </a:tc>
              </a:tr>
              <a:tr h="468632">
                <a:tc>
                  <a:txBody>
                    <a:bodyPr/>
                    <a:lstStyle/>
                    <a:p>
                      <a:pPr algn="l">
                        <a:spcAft>
                          <a:spcPts val="0"/>
                        </a:spcAft>
                      </a:pPr>
                      <a:r>
                        <a:rPr lang="ru-RU" sz="1400" dirty="0" smtClean="0">
                          <a:latin typeface="Times New Roman"/>
                          <a:ea typeface="Times New Roman"/>
                          <a:cs typeface="Times New Roman"/>
                        </a:rPr>
                        <a:t>Создание </a:t>
                      </a:r>
                      <a:r>
                        <a:rPr lang="ru-RU" sz="1400" dirty="0">
                          <a:latin typeface="Times New Roman"/>
                          <a:ea typeface="Times New Roman"/>
                          <a:cs typeface="Times New Roman"/>
                        </a:rPr>
                        <a:t>нового заказа</a:t>
                      </a:r>
                    </a:p>
                  </a:txBody>
                  <a:tcPr marL="28575" marR="28575" marT="0" marB="0" anchor="ctr"/>
                </a:tc>
                <a:tc>
                  <a:txBody>
                    <a:bodyPr/>
                    <a:lstStyle/>
                    <a:p>
                      <a:endParaRPr lang="ru-RU"/>
                    </a:p>
                  </a:txBody>
                  <a:tcPr/>
                </a:tc>
              </a:tr>
              <a:tr h="468632">
                <a:tc>
                  <a:txBody>
                    <a:bodyPr/>
                    <a:lstStyle/>
                    <a:p>
                      <a:pPr algn="l">
                        <a:spcAft>
                          <a:spcPts val="0"/>
                        </a:spcAft>
                      </a:pPr>
                      <a:r>
                        <a:rPr lang="ru-RU" sz="1400">
                          <a:latin typeface="Times New Roman"/>
                          <a:ea typeface="Times New Roman"/>
                          <a:cs typeface="Times New Roman"/>
                        </a:rPr>
                        <a:t>Добавление существующего товара в заказ </a:t>
                      </a:r>
                    </a:p>
                  </a:txBody>
                  <a:tcPr marL="28575" marR="28575"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latin typeface="Times New Roman"/>
                          <a:ea typeface="Times New Roman"/>
                          <a:cs typeface="Times New Roman"/>
                        </a:rPr>
                        <a:t>Простой поиск товара в списке </a:t>
                      </a:r>
                    </a:p>
                    <a:p>
                      <a:endParaRPr lang="ru-RU" dirty="0"/>
                    </a:p>
                  </a:txBody>
                  <a:tcPr/>
                </a:tc>
              </a:tr>
              <a:tr h="468632">
                <a:tc>
                  <a:txBody>
                    <a:bodyPr/>
                    <a:lstStyle/>
                    <a:p>
                      <a:pPr algn="l">
                        <a:spcAft>
                          <a:spcPts val="0"/>
                        </a:spcAft>
                      </a:pPr>
                      <a:endParaRPr lang="ru-RU" sz="1400" dirty="0">
                        <a:latin typeface="Times New Roman"/>
                        <a:ea typeface="Times New Roman"/>
                        <a:cs typeface="Times New Roman"/>
                      </a:endParaRPr>
                    </a:p>
                  </a:txBody>
                  <a:tcPr marL="28575" marR="28575"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800" dirty="0" smtClean="0">
                          <a:latin typeface="Times New Roman"/>
                          <a:ea typeface="Times New Roman"/>
                          <a:cs typeface="Times New Roman"/>
                        </a:rPr>
                        <a:t>Сложный поиск товара</a:t>
                      </a:r>
                    </a:p>
                    <a:p>
                      <a:endParaRPr lang="ru-RU" dirty="0"/>
                    </a:p>
                  </a:txBody>
                  <a:tcPr/>
                </a:tc>
              </a:tr>
              <a:tr h="468632">
                <a:tc>
                  <a:txBody>
                    <a:bodyPr/>
                    <a:lstStyle/>
                    <a:p>
                      <a:pPr algn="l">
                        <a:spcAft>
                          <a:spcPts val="0"/>
                        </a:spcAft>
                      </a:pPr>
                      <a:r>
                        <a:rPr lang="ru-RU" sz="1400">
                          <a:latin typeface="Times New Roman"/>
                          <a:ea typeface="Times New Roman"/>
                          <a:cs typeface="Times New Roman"/>
                        </a:rPr>
                        <a:t>Добавление нового товара в список</a:t>
                      </a:r>
                    </a:p>
                  </a:txBody>
                  <a:tcPr marL="28575" marR="28575" marT="0" marB="0" anchor="ctr"/>
                </a:tc>
                <a:tc>
                  <a:txBody>
                    <a:bodyPr/>
                    <a:lstStyle/>
                    <a:p>
                      <a:endParaRPr lang="ru-RU"/>
                    </a:p>
                  </a:txBody>
                  <a:tcPr/>
                </a:tc>
              </a:tr>
              <a:tr h="468632">
                <a:tc>
                  <a:txBody>
                    <a:bodyPr/>
                    <a:lstStyle/>
                    <a:p>
                      <a:pPr algn="l">
                        <a:spcAft>
                          <a:spcPts val="0"/>
                        </a:spcAft>
                      </a:pPr>
                      <a:r>
                        <a:rPr lang="ru-RU" sz="1400" dirty="0">
                          <a:latin typeface="Times New Roman"/>
                          <a:ea typeface="Times New Roman"/>
                          <a:cs typeface="Times New Roman"/>
                        </a:rPr>
                        <a:t>Добавление существующего клиента в </a:t>
                      </a:r>
                      <a:r>
                        <a:rPr lang="ru-RU" sz="1400" dirty="0" smtClean="0">
                          <a:latin typeface="Times New Roman"/>
                          <a:ea typeface="Times New Roman"/>
                          <a:cs typeface="Times New Roman"/>
                        </a:rPr>
                        <a:t>заказ</a:t>
                      </a:r>
                      <a:endParaRPr lang="ru-RU" sz="1400" dirty="0">
                        <a:latin typeface="Times New Roman"/>
                        <a:ea typeface="Times New Roman"/>
                        <a:cs typeface="Times New Roman"/>
                      </a:endParaRPr>
                    </a:p>
                  </a:txBody>
                  <a:tcPr marL="28575" marR="28575" marT="0" marB="0" anchor="ctr"/>
                </a:tc>
                <a:tc>
                  <a:txBody>
                    <a:bodyPr/>
                    <a:lstStyle/>
                    <a:p>
                      <a:r>
                        <a:rPr lang="ru-RU" sz="1800" dirty="0" smtClean="0">
                          <a:latin typeface="Times New Roman"/>
                          <a:ea typeface="Times New Roman"/>
                          <a:cs typeface="Times New Roman"/>
                        </a:rPr>
                        <a:t>Простой поиск клиента в списке</a:t>
                      </a:r>
                      <a:endParaRPr lang="ru-RU" dirty="0"/>
                    </a:p>
                  </a:txBody>
                  <a:tcPr/>
                </a:tc>
              </a:tr>
              <a:tr h="468632">
                <a:tc>
                  <a:txBody>
                    <a:bodyPr/>
                    <a:lstStyle/>
                    <a:p>
                      <a:pPr algn="l">
                        <a:spcAft>
                          <a:spcPts val="0"/>
                        </a:spcAft>
                      </a:pPr>
                      <a:r>
                        <a:rPr lang="ru-RU" sz="1400">
                          <a:latin typeface="Times New Roman"/>
                          <a:ea typeface="Times New Roman"/>
                          <a:cs typeface="Times New Roman"/>
                        </a:rPr>
                        <a:t>Добавление нового клиента в список</a:t>
                      </a:r>
                    </a:p>
                  </a:txBody>
                  <a:tcPr marL="28575" marR="28575" marT="0" marB="0" anchor="ctr"/>
                </a:tc>
                <a:tc>
                  <a:txBody>
                    <a:bodyPr/>
                    <a:lstStyle/>
                    <a:p>
                      <a:endParaRPr lang="ru-RU"/>
                    </a:p>
                  </a:txBody>
                  <a:tcPr/>
                </a:tc>
              </a:tr>
              <a:tr h="468632">
                <a:tc>
                  <a:txBody>
                    <a:bodyPr/>
                    <a:lstStyle/>
                    <a:p>
                      <a:pPr algn="l">
                        <a:spcAft>
                          <a:spcPts val="0"/>
                        </a:spcAft>
                      </a:pPr>
                      <a:r>
                        <a:rPr lang="ru-RU" sz="1400">
                          <a:latin typeface="Times New Roman"/>
                          <a:ea typeface="Times New Roman"/>
                          <a:cs typeface="Times New Roman"/>
                        </a:rPr>
                        <a:t>Выбор постоянного клиента </a:t>
                      </a:r>
                    </a:p>
                  </a:txBody>
                  <a:tcPr marL="28575" marR="28575" marT="0" marB="0" anchor="ctr"/>
                </a:tc>
                <a:tc>
                  <a:txBody>
                    <a:bodyPr/>
                    <a:lstStyle/>
                    <a:p>
                      <a:endParaRPr lang="ru-RU"/>
                    </a:p>
                  </a:txBody>
                  <a:tcPr/>
                </a:tc>
              </a:tr>
              <a:tr h="468632">
                <a:tc>
                  <a:txBody>
                    <a:bodyPr/>
                    <a:lstStyle/>
                    <a:p>
                      <a:pPr algn="l">
                        <a:spcAft>
                          <a:spcPts val="0"/>
                        </a:spcAft>
                      </a:pPr>
                      <a:r>
                        <a:rPr lang="ru-RU" sz="1400" dirty="0">
                          <a:latin typeface="Times New Roman"/>
                          <a:ea typeface="Times New Roman"/>
                          <a:cs typeface="Times New Roman"/>
                        </a:rPr>
                        <a:t>Обработка заказа</a:t>
                      </a:r>
                      <a:br>
                        <a:rPr lang="ru-RU" sz="1400" dirty="0">
                          <a:latin typeface="Times New Roman"/>
                          <a:ea typeface="Times New Roman"/>
                          <a:cs typeface="Times New Roman"/>
                        </a:rPr>
                      </a:br>
                      <a:r>
                        <a:rPr lang="ru-RU" sz="1400" dirty="0">
                          <a:latin typeface="Times New Roman"/>
                          <a:ea typeface="Times New Roman"/>
                          <a:cs typeface="Times New Roman"/>
                        </a:rPr>
                        <a:t>Печать и его переход в папку                                                         </a:t>
                      </a:r>
                      <a:r>
                        <a:rPr lang="ru-RU" sz="1400" i="1" dirty="0">
                          <a:latin typeface="Times New Roman"/>
                          <a:ea typeface="Times New Roman"/>
                          <a:cs typeface="Times New Roman"/>
                        </a:rPr>
                        <a:t>Исполняемые</a:t>
                      </a:r>
                      <a:endParaRPr lang="ru-RU" sz="1400" dirty="0">
                        <a:latin typeface="Times New Roman"/>
                        <a:ea typeface="Times New Roman"/>
                        <a:cs typeface="Times New Roman"/>
                      </a:endParaRPr>
                    </a:p>
                  </a:txBody>
                  <a:tcPr marL="28575" marR="28575" marT="0" marB="0" anchor="ctr"/>
                </a:tc>
                <a:tc>
                  <a:txBody>
                    <a:bodyPr/>
                    <a:lstStyle/>
                    <a:p>
                      <a:endParaRPr lang="ru-RU"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Множество </a:t>
            </a:r>
            <a:r>
              <a:rPr lang="ru-RU" dirty="0"/>
              <a:t>систем ни при каких обстоятельствах не могут быть используемы без подготовки, независимо от качества их интерфейса. Система автоматизации, например, может быть эффективно использована только в том случае, когда пользователь этой системы понимает </a:t>
            </a:r>
            <a:r>
              <a:rPr lang="ru-RU" i="1" dirty="0"/>
              <a:t>суть </a:t>
            </a:r>
            <a:r>
              <a:rPr lang="ru-RU" dirty="0"/>
              <a:t>автоматизируемых процессов. Обязанность же технического писателя, прежде всего, заключается в том, чтобы снабдить пользователя этим пониманием.</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r>
              <a:rPr lang="ru-RU" b="1" dirty="0" smtClean="0"/>
              <a:t>Процессуальная связь</a:t>
            </a:r>
            <a:endParaRPr lang="ru-RU" dirty="0"/>
          </a:p>
        </p:txBody>
      </p:sp>
      <p:pic>
        <p:nvPicPr>
          <p:cNvPr id="4" name="Содержимое 3" descr="Рис3.bmp"/>
          <p:cNvPicPr>
            <a:picLocks noGrp="1" noChangeAspect="1"/>
          </p:cNvPicPr>
          <p:nvPr>
            <p:ph idx="1"/>
          </p:nvPr>
        </p:nvPicPr>
        <p:blipFill>
          <a:blip r:embed="rId2" cstate="print"/>
          <a:stretch>
            <a:fillRect/>
          </a:stretch>
        </p:blipFill>
        <p:spPr>
          <a:xfrm>
            <a:off x="571472" y="1357298"/>
            <a:ext cx="8215370" cy="500066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smtClean="0"/>
              <a:t>Пример общей схемы (вторая версия). Прямоугольник обозначает отдельный экран, прямоугольник со скругленными углами – область экрана, пунктирная линия – альтернативное действие. Обратите внимание, что в этой схеме интерфейс заставляет пользователя выполнять задачу в сугубо определенной последовательности.</a:t>
            </a:r>
          </a:p>
          <a:p>
            <a:pPr>
              <a:buNone/>
            </a:pPr>
            <a:r>
              <a:rPr lang="ru-RU" dirty="0" smtClean="0"/>
              <a:t>Существует любопытная закономерность: чем эстетически привлекательней выглядит схема (без учета цветового кодирования и веселеньких шрифтов), тем она эффективней. Всегда надо стараться сделать схему возможно более стройной и ясной.</a:t>
            </a:r>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92500"/>
          </a:bodyPr>
          <a:lstStyle/>
          <a:p>
            <a:r>
              <a:rPr lang="ru-RU" b="1" dirty="0" smtClean="0"/>
              <a:t>Проектирование отдельных блоков - </a:t>
            </a:r>
            <a:r>
              <a:rPr lang="ru-RU" dirty="0" smtClean="0"/>
              <a:t>самая сложная часть работы (не считая наблюдения за пользователями). Хуже того, она плохо поддается алгоритмизации. </a:t>
            </a:r>
          </a:p>
          <a:p>
            <a:pPr>
              <a:buNone/>
            </a:pPr>
            <a:r>
              <a:rPr lang="ru-RU" dirty="0" smtClean="0"/>
              <a:t>На входе: информация из предыдущих этапов.</a:t>
            </a:r>
          </a:p>
          <a:p>
            <a:pPr>
              <a:buNone/>
            </a:pPr>
            <a:r>
              <a:rPr lang="ru-RU" dirty="0" smtClean="0"/>
              <a:t>На выходе: полная схема экранов (без описания их содержимого). Если при этом были проведены какие-либо исследования, отчет также содержит их результаты.</a:t>
            </a:r>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smtClean="0"/>
              <a:t>На основе разработанной ранее структуры экранов на этом этапе выбирается наиболее адекватная </a:t>
            </a:r>
            <a:r>
              <a:rPr lang="ru-RU" b="1" dirty="0" smtClean="0"/>
              <a:t>навигационная система</a:t>
            </a:r>
            <a:r>
              <a:rPr lang="ru-RU" dirty="0" smtClean="0"/>
              <a:t> и разрабатывается её детальный интерфейс.</a:t>
            </a:r>
          </a:p>
          <a:p>
            <a:pPr>
              <a:buNone/>
            </a:pPr>
            <a:r>
              <a:rPr lang="ru-RU" dirty="0" smtClean="0"/>
              <a:t>Навигационная система показывает механизм распределения функций и задач между окнами программы. Навигационная система определяет, каким образом пользователи смогут перемещаться как между различными задачами, так и внутри отдельной задачи. </a:t>
            </a:r>
          </a:p>
          <a:p>
            <a:pPr>
              <a:buNone/>
            </a:pPr>
            <a:r>
              <a:rPr lang="ru-RU" dirty="0" smtClean="0"/>
              <a:t>На входе: структура экранов.</a:t>
            </a:r>
          </a:p>
          <a:p>
            <a:pPr>
              <a:buNone/>
            </a:pPr>
            <a:r>
              <a:rPr lang="ru-RU" dirty="0" smtClean="0"/>
              <a:t>На выходе: описание навигации по системе.</a:t>
            </a:r>
          </a:p>
          <a:p>
            <a:pPr>
              <a:buNone/>
            </a:pPr>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b="1" dirty="0" smtClean="0"/>
              <a:t>При проектировании структуры справочной системы </a:t>
            </a:r>
            <a:r>
              <a:rPr lang="ru-RU" dirty="0" smtClean="0"/>
              <a:t>разрабатывается справочная система (к настоящему этапу уже известна вся информация, необходимая для выработки структуры справочной системы, не просто описывающей интерфейс, но и помогающей пользователю решать его задачи).</a:t>
            </a:r>
          </a:p>
          <a:p>
            <a:pPr>
              <a:buNone/>
            </a:pPr>
            <a:r>
              <a:rPr lang="ru-RU" dirty="0" smtClean="0"/>
              <a:t>На входе: информация из предыдущих этапов.</a:t>
            </a:r>
          </a:p>
          <a:p>
            <a:pPr>
              <a:buNone/>
            </a:pPr>
            <a:r>
              <a:rPr lang="ru-RU" dirty="0" smtClean="0"/>
              <a:t>На выходе: описание примерной структуры и связей между темами справочной системы.</a:t>
            </a:r>
            <a:endParaRPr lang="ru-RU"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ru-RU" b="1" dirty="0" smtClean="0"/>
              <a:t>При низкоуровневом проектировании </a:t>
            </a:r>
            <a:r>
              <a:rPr lang="ru-RU" dirty="0" smtClean="0"/>
              <a:t>разрабатываются интерфейсы конкретных экранов системы (состав, взаимное расположение и поддерживающие текст интерфейсных элементов). </a:t>
            </a:r>
          </a:p>
          <a:p>
            <a:pPr>
              <a:buNone/>
            </a:pPr>
            <a:r>
              <a:rPr lang="ru-RU" b="1" dirty="0" smtClean="0"/>
              <a:t>При проектировании основных экранов </a:t>
            </a:r>
            <a:r>
              <a:rPr lang="ru-RU" dirty="0" smtClean="0"/>
              <a:t>разрабатываются интерфейсы основных экранов системы. </a:t>
            </a:r>
          </a:p>
          <a:p>
            <a:pPr>
              <a:buNone/>
            </a:pPr>
            <a:r>
              <a:rPr lang="ru-RU" dirty="0" smtClean="0"/>
              <a:t>На входе: информация их предыдущих этапов.</a:t>
            </a:r>
          </a:p>
          <a:p>
            <a:pPr>
              <a:buNone/>
            </a:pPr>
            <a:r>
              <a:rPr lang="ru-RU" dirty="0" smtClean="0"/>
              <a:t>На выходе: полное описание интерфейса главных экранов системы (без обработки исключительных ситуаций). К отчету прилагаются макеты экранов с описаниями функциональности каждого интерфейсного элемента.</a:t>
            </a:r>
            <a:endParaRPr lang="ru-RU"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a:xfrm>
            <a:off x="457200" y="1285860"/>
            <a:ext cx="8229600" cy="5143536"/>
          </a:xfrm>
        </p:spPr>
        <p:txBody>
          <a:bodyPr>
            <a:normAutofit fontScale="77500" lnSpcReduction="20000"/>
          </a:bodyPr>
          <a:lstStyle/>
          <a:p>
            <a:pPr>
              <a:buNone/>
            </a:pPr>
            <a:r>
              <a:rPr lang="ru-RU" dirty="0" smtClean="0"/>
              <a:t>На основе объективных критериев успеха интерфейса и сценариев действий пользователей разрабатываются </a:t>
            </a:r>
            <a:r>
              <a:rPr lang="ru-RU" b="1" dirty="0" smtClean="0"/>
              <a:t>тестовые задания</a:t>
            </a:r>
            <a:r>
              <a:rPr lang="ru-RU" dirty="0" smtClean="0"/>
              <a:t>, которые выполняются пользователями с фиксацией всех значимых характеристик деятельности (таких как производительность труда, количество человеческих ошибок). После этого выполняется подсчет соответствующих показателей и сравнение их с заданными. На основании полученных данных интерфейс либо дорабатывается, либо считается разработанным.</a:t>
            </a:r>
          </a:p>
          <a:p>
            <a:pPr>
              <a:buNone/>
            </a:pPr>
            <a:r>
              <a:rPr lang="ru-RU" dirty="0" smtClean="0"/>
              <a:t>На входе: описание интерфейса экранов системы, доступ к пользователям.</a:t>
            </a:r>
          </a:p>
          <a:p>
            <a:pPr>
              <a:buNone/>
            </a:pPr>
            <a:r>
              <a:rPr lang="ru-RU" dirty="0" smtClean="0"/>
              <a:t>На выходе: краткие протоколы тестирования, выводы из полученных данных, числовые значения по выбранным параметрам.</a:t>
            </a:r>
            <a:endParaRPr lang="ru-RU"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85000" lnSpcReduction="10000"/>
          </a:bodyPr>
          <a:lstStyle/>
          <a:p>
            <a:pPr>
              <a:buNone/>
            </a:pPr>
            <a:r>
              <a:rPr lang="ru-RU" b="1" dirty="0" smtClean="0"/>
              <a:t>При проектировании второстепенных экранов</a:t>
            </a:r>
          </a:p>
          <a:p>
            <a:pPr>
              <a:buNone/>
            </a:pPr>
            <a:r>
              <a:rPr lang="ru-RU" dirty="0" smtClean="0"/>
              <a:t>разрабатываются интерфейсы второстепенных экранов системы. К ним относятся </a:t>
            </a:r>
            <a:r>
              <a:rPr lang="ru-RU" smtClean="0"/>
              <a:t>диалоговые окна </a:t>
            </a:r>
            <a:r>
              <a:rPr lang="ru-RU" dirty="0" smtClean="0"/>
              <a:t>и всевозможные сообщения. </a:t>
            </a:r>
          </a:p>
          <a:p>
            <a:pPr>
              <a:buNone/>
            </a:pPr>
            <a:r>
              <a:rPr lang="ru-RU" dirty="0" smtClean="0"/>
              <a:t>На входе: информация из предыдущих этапов. </a:t>
            </a:r>
          </a:p>
          <a:p>
            <a:pPr>
              <a:buNone/>
            </a:pPr>
            <a:r>
              <a:rPr lang="ru-RU" dirty="0" smtClean="0"/>
              <a:t>На выходе: полное описание интерфейса оставшихся экранов системы и описание обработки исключительных ситуаций, влияющих на интерфейс. К отчету прилагаются макеты экранов с описаниями функциональности каждого интерфейсного элемента.</a:t>
            </a:r>
            <a:endParaRPr lang="ru-RU"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a:xfrm>
            <a:off x="457200" y="1357298"/>
            <a:ext cx="8229600" cy="5000660"/>
          </a:xfrm>
        </p:spPr>
        <p:txBody>
          <a:bodyPr>
            <a:normAutofit fontScale="77500" lnSpcReduction="20000"/>
          </a:bodyPr>
          <a:lstStyle/>
          <a:p>
            <a:r>
              <a:rPr lang="ru-RU" b="1" dirty="0" smtClean="0"/>
              <a:t>При финальном тестировании </a:t>
            </a:r>
            <a:r>
              <a:rPr lang="ru-RU" dirty="0" smtClean="0"/>
              <a:t>на основе объективных критериев успеха интерфейса и сценариев действий пользователей разрабатываются оставшиеся тестовые задания, которые выполняются пользователями с фиксацией всех значимых характеристик их деятельности. После этого выполняется подсчет соответствующих показателей и сравнение их с заданными. На основании полученных данных интерфейс либо дорабатывается, либо считается разработанным. </a:t>
            </a:r>
          </a:p>
          <a:p>
            <a:pPr>
              <a:buNone/>
            </a:pPr>
            <a:r>
              <a:rPr lang="ru-RU" dirty="0" smtClean="0"/>
              <a:t>На входе: описание интерфейса экранов системы, доступ к пользователям.</a:t>
            </a:r>
          </a:p>
          <a:p>
            <a:pPr>
              <a:buNone/>
            </a:pPr>
            <a:r>
              <a:rPr lang="ru-RU" dirty="0" smtClean="0"/>
              <a:t>На выходе: краткие протоколы тестирования, выводы из полученных данных, числовые значения по выбранным параметрам, глоссарий.</a:t>
            </a:r>
            <a:endParaRPr lang="ru-RU"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dirty="0" smtClean="0"/>
              <a:t>Создание максимально эффективного </a:t>
            </a:r>
            <a:r>
              <a:rPr lang="ru-RU" b="1" dirty="0" smtClean="0"/>
              <a:t>прототипа интерфейса</a:t>
            </a:r>
            <a:r>
              <a:rPr lang="ru-RU" dirty="0" smtClean="0"/>
              <a:t> является чрезвычайно важной задачей. Прототип должен хорошо выглядеть, чтобы понравиться заказчику и не вызвать вопросов у субъектов тестирования, он должен быть максимально дешев, максимально полон и, что немаловажно, должен с легкостью обновляться. </a:t>
            </a:r>
          </a:p>
          <a:p>
            <a:pPr>
              <a:buNone/>
            </a:pPr>
            <a:r>
              <a:rPr lang="ru-RU" dirty="0" smtClean="0"/>
              <a:t>При создании прототипа наиболее частой ошибкой является чрезмерное наведение глянца и вообще стремление сделать прототип возможно более похожим на результирующую систему. В самом таком подходе нет ничего плохого (всё равно определенные части прототипа приходится делать максимально совершенными), проблема в том, что в большинстве случаев прототип после тестирования оказывается неправильным. Его приходится переделывать, причем иногда полностью, при этом все вложенные в прототип ресурсы (в основном время) оказываются выброшенными на ветер.</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Начало работы над проектом</a:t>
            </a:r>
            <a:endParaRPr lang="ru-RU" b="1" dirty="0"/>
          </a:p>
        </p:txBody>
      </p:sp>
      <p:sp>
        <p:nvSpPr>
          <p:cNvPr id="3" name="Содержимое 2"/>
          <p:cNvSpPr>
            <a:spLocks noGrp="1"/>
          </p:cNvSpPr>
          <p:nvPr>
            <p:ph idx="1"/>
          </p:nvPr>
        </p:nvSpPr>
        <p:spPr/>
        <p:txBody>
          <a:bodyPr>
            <a:normAutofit lnSpcReduction="10000"/>
          </a:bodyPr>
          <a:lstStyle/>
          <a:p>
            <a:pPr>
              <a:buNone/>
            </a:pPr>
            <a:r>
              <a:rPr lang="ru-RU" dirty="0"/>
              <a:t>На </a:t>
            </a:r>
            <a:r>
              <a:rPr lang="ru-RU" dirty="0" smtClean="0"/>
              <a:t>этой стадии определяется </a:t>
            </a:r>
            <a:r>
              <a:rPr lang="ru-RU" dirty="0"/>
              <a:t>окончательный объем работ, планируются затраты и т.п. Длительность этой стадии как правило не превышает 3-7 процентов общей длительности проекта</a:t>
            </a:r>
            <a:r>
              <a:rPr lang="ru-RU" dirty="0" smtClean="0"/>
              <a:t>. При этом осуществляются следующие этапы:</a:t>
            </a:r>
            <a:endParaRPr lang="ru-RU" dirty="0"/>
          </a:p>
          <a:p>
            <a:pPr lvl="0"/>
            <a:r>
              <a:rPr lang="ru-RU" dirty="0"/>
              <a:t>Оценка объема предметной </a:t>
            </a:r>
            <a:r>
              <a:rPr lang="ru-RU" dirty="0" smtClean="0"/>
              <a:t>области;</a:t>
            </a:r>
            <a:endParaRPr lang="ru-RU" dirty="0"/>
          </a:p>
          <a:p>
            <a:pPr lvl="0"/>
            <a:r>
              <a:rPr lang="ru-RU" dirty="0"/>
              <a:t>Изучение предметной </a:t>
            </a:r>
            <a:r>
              <a:rPr lang="ru-RU" dirty="0" smtClean="0"/>
              <a:t>области;</a:t>
            </a:r>
            <a:endParaRPr lang="ru-RU" dirty="0"/>
          </a:p>
          <a:p>
            <a:r>
              <a:rPr lang="ru-RU" dirty="0"/>
              <a:t>Экспертная оценка текущего </a:t>
            </a:r>
            <a:r>
              <a:rPr lang="ru-RU" dirty="0" smtClean="0"/>
              <a:t>интерфейса.</a:t>
            </a: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Существуют четыре версии прототипа. Особый интерес представляют первые две. Третья и четвертая используются редко, т.к. не сильно отличаются от готовой программы.</a:t>
            </a:r>
          </a:p>
          <a:p>
            <a:pPr lvl="0">
              <a:buNone/>
            </a:pPr>
            <a:r>
              <a:rPr lang="ru-RU" dirty="0" smtClean="0"/>
              <a:t>Первая версия. Бумажная. </a:t>
            </a:r>
          </a:p>
          <a:p>
            <a:pPr lvl="0">
              <a:buNone/>
            </a:pPr>
            <a:r>
              <a:rPr lang="ru-RU" dirty="0" smtClean="0"/>
              <a:t>Вторая версия. Презентационная. </a:t>
            </a:r>
          </a:p>
          <a:p>
            <a:pPr lvl="0">
              <a:buNone/>
            </a:pPr>
            <a:r>
              <a:rPr lang="ru-RU" dirty="0" smtClean="0"/>
              <a:t>Третья версия. </a:t>
            </a:r>
            <a:r>
              <a:rPr lang="ru-RU" dirty="0" err="1" smtClean="0"/>
              <a:t>Псевдореальная</a:t>
            </a:r>
            <a:r>
              <a:rPr lang="ru-RU" dirty="0" smtClean="0"/>
              <a:t>. </a:t>
            </a:r>
          </a:p>
          <a:p>
            <a:pPr>
              <a:buNone/>
            </a:pPr>
            <a:r>
              <a:rPr lang="ru-RU" dirty="0" smtClean="0"/>
              <a:t>Четвертая версия. Реальная. </a:t>
            </a:r>
            <a:endParaRPr lang="ru-RU"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b="1" dirty="0" smtClean="0"/>
              <a:t>Первая версия. Бумажная</a:t>
            </a:r>
          </a:p>
          <a:p>
            <a:pPr>
              <a:buNone/>
            </a:pPr>
            <a:r>
              <a:rPr lang="ru-RU" dirty="0" smtClean="0"/>
              <a:t>Необходимо нарисовать на бумаге все экраны и диалоговые окна (или распечатать соответствующие части схемы). Нужно только убедиться, что все интерфейсные элементы выглядят единообразно и сколько-нибудь похоже на реальные. Эта распечатка и является первым прототипом. На нём вполне можно тестировать восприятие системы пользователем и её основную логику.</a:t>
            </a:r>
          </a:p>
          <a:p>
            <a:endParaRPr lang="ru-RU"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b="1" dirty="0" smtClean="0"/>
              <a:t>Вторая версия. Презентационная.</a:t>
            </a:r>
          </a:p>
          <a:p>
            <a:pPr>
              <a:buNone/>
            </a:pPr>
            <a:r>
              <a:rPr lang="ru-RU" dirty="0" smtClean="0"/>
              <a:t>После исчерпания возможностей бумажной версии прототипа стоит создать новую версию. Для этого точно так же рисуется интерфейс, но уже не на бумаге, но в какой-либо презентационной программе. С этой версией прототипа можно тестировать значительно более сложное взаимодействие человека с системой, нежели с бумажной. С другой стороны, исправление найденных ошибок значительно более трудоемко. </a:t>
            </a:r>
            <a:endParaRPr lang="ru-RU"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a:xfrm>
            <a:off x="457200" y="1357298"/>
            <a:ext cx="8229600" cy="5072098"/>
          </a:xfrm>
        </p:spPr>
        <p:txBody>
          <a:bodyPr>
            <a:normAutofit fontScale="77500" lnSpcReduction="20000"/>
          </a:bodyPr>
          <a:lstStyle/>
          <a:p>
            <a:pPr>
              <a:buNone/>
            </a:pPr>
            <a:r>
              <a:rPr lang="ru-RU" b="1" dirty="0" smtClean="0"/>
              <a:t>Третья версия. </a:t>
            </a:r>
            <a:r>
              <a:rPr lang="ru-RU" b="1" dirty="0" err="1" smtClean="0"/>
              <a:t>Псевдореальная</a:t>
            </a:r>
            <a:r>
              <a:rPr lang="ru-RU" b="1" dirty="0" smtClean="0"/>
              <a:t>.</a:t>
            </a:r>
          </a:p>
          <a:p>
            <a:pPr>
              <a:buNone/>
            </a:pPr>
            <a:r>
              <a:rPr lang="ru-RU" dirty="0" smtClean="0"/>
              <a:t>В тех случаях, когда в интерфейсе появляются нестандартные элементы или необходимо проверить реальную скорость взаимодействия пользователя с системой, создается еще одна версия прототипа – реально выглядящая, но лишенная каких-либо алгоритмов и, соответственно, не показывающая реальных данных. Делать этот вариант можно как в средах разработки, благо в них есть визуальные инструменты создания интерфейсов, так и в редакторах изображений, что обычно быстрее. Фактически при этом создаются фальшивые снимки экрана, на которых и производят тестирование. Понятно, что существенно модифицировать эти экраны затруднительно, так что лучше не увлекаться такой работой, не получив каких-либо гарантий ее правильности.</a:t>
            </a:r>
            <a:endParaRPr lang="ru-RU"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r>
              <a:rPr lang="ru-RU" b="1" dirty="0" smtClean="0"/>
              <a:t>Проектирование пользовательского интерфейса</a:t>
            </a:r>
            <a:endParaRPr lang="ru-RU" dirty="0"/>
          </a:p>
        </p:txBody>
      </p:sp>
      <p:sp>
        <p:nvSpPr>
          <p:cNvPr id="3" name="Содержимое 2"/>
          <p:cNvSpPr>
            <a:spLocks noGrp="1"/>
          </p:cNvSpPr>
          <p:nvPr>
            <p:ph idx="1"/>
          </p:nvPr>
        </p:nvSpPr>
        <p:spPr>
          <a:xfrm>
            <a:off x="285720" y="928670"/>
            <a:ext cx="8572560" cy="5715040"/>
          </a:xfrm>
        </p:spPr>
        <p:txBody>
          <a:bodyPr>
            <a:noAutofit/>
          </a:bodyPr>
          <a:lstStyle/>
          <a:p>
            <a:pPr>
              <a:buNone/>
            </a:pPr>
            <a:r>
              <a:rPr lang="ru-RU" sz="2300" b="1" dirty="0" smtClean="0"/>
              <a:t>Четвертая версия. Реальная.</a:t>
            </a:r>
          </a:p>
          <a:p>
            <a:pPr>
              <a:buNone/>
            </a:pPr>
            <a:r>
              <a:rPr lang="ru-RU" sz="2300" dirty="0" smtClean="0"/>
              <a:t>Иногда необходимо тестировать взаимодействие пользователя не только с интерфейсом системы, но и с обрабатываемыми системой данными. Например, работая с графической программой, пользователь не только нажимает на экранные кнопки, но также создает и модифицирует изображения мышью. Область же редактирования данных зачастую вообще не содержит каких-либо визуальных интерфейсных элементов, из чего вовсе не следует, что интерфейса в ней нет, его, наоборот, много. Другой разговор, что счет в нем идет не на кнопки и переключатели, но на пиксели и миллисекунды.</a:t>
            </a:r>
          </a:p>
          <a:p>
            <a:pPr>
              <a:buNone/>
            </a:pPr>
            <a:r>
              <a:rPr lang="ru-RU" sz="2300" dirty="0" smtClean="0"/>
              <a:t>Понятно, что создание прототипа в таких условиях не поможет, поскольку прототип вообще не будет отличаться от проектируемой системы. В таких условиях лучше всего написать нужные участки кода до написания всего остального, и проводить тестирование уже на реальной системе.</a:t>
            </a:r>
            <a:endParaRPr lang="ru-RU" sz="23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Анализ создаваемого интерфейса</a:t>
            </a:r>
            <a:endParaRPr lang="ru-RU" b="1" dirty="0"/>
          </a:p>
        </p:txBody>
      </p:sp>
      <p:sp>
        <p:nvSpPr>
          <p:cNvPr id="3" name="Содержимое 2"/>
          <p:cNvSpPr>
            <a:spLocks noGrp="1"/>
          </p:cNvSpPr>
          <p:nvPr>
            <p:ph idx="1"/>
          </p:nvPr>
        </p:nvSpPr>
        <p:spPr/>
        <p:txBody>
          <a:bodyPr>
            <a:normAutofit lnSpcReduction="10000"/>
          </a:bodyPr>
          <a:lstStyle/>
          <a:p>
            <a:r>
              <a:rPr lang="ru-RU" b="1" u="sng" dirty="0" smtClean="0"/>
              <a:t>Предсказание скорости</a:t>
            </a:r>
          </a:p>
          <a:p>
            <a:r>
              <a:rPr lang="ru-RU" sz="3600" dirty="0" smtClean="0"/>
              <a:t>В 1983 году Кард, </a:t>
            </a:r>
            <a:r>
              <a:rPr lang="ru-RU" sz="3600" dirty="0" err="1" smtClean="0"/>
              <a:t>Моран</a:t>
            </a:r>
            <a:r>
              <a:rPr lang="ru-RU" sz="3600" dirty="0" smtClean="0"/>
              <a:t> и </a:t>
            </a:r>
            <a:r>
              <a:rPr lang="ru-RU" sz="3600" dirty="0" err="1" smtClean="0"/>
              <a:t>Ньювел</a:t>
            </a:r>
            <a:r>
              <a:rPr lang="ru-RU" sz="3600" dirty="0" smtClean="0"/>
              <a:t> создали метод оценки скорости работы с системой, названный аббревиатурой GOMS (</a:t>
            </a:r>
            <a:r>
              <a:rPr lang="ru-RU" sz="3600" dirty="0" err="1" smtClean="0"/>
              <a:t>Goals</a:t>
            </a:r>
            <a:r>
              <a:rPr lang="ru-RU" sz="3600" dirty="0" smtClean="0"/>
              <a:t>, </a:t>
            </a:r>
            <a:r>
              <a:rPr lang="ru-RU" sz="3600" dirty="0" err="1" smtClean="0"/>
              <a:t>Operators</a:t>
            </a:r>
            <a:r>
              <a:rPr lang="ru-RU" sz="3600" dirty="0" smtClean="0"/>
              <a:t>, </a:t>
            </a:r>
            <a:r>
              <a:rPr lang="ru-RU" sz="3600" dirty="0" err="1" smtClean="0"/>
              <a:t>Methods</a:t>
            </a:r>
            <a:r>
              <a:rPr lang="ru-RU" sz="3600" dirty="0" smtClean="0"/>
              <a:t>, </a:t>
            </a:r>
            <a:r>
              <a:rPr lang="ru-RU" sz="3600" dirty="0" err="1" smtClean="0"/>
              <a:t>and</a:t>
            </a:r>
            <a:r>
              <a:rPr lang="ru-RU" sz="3600" dirty="0" smtClean="0"/>
              <a:t> </a:t>
            </a:r>
            <a:r>
              <a:rPr lang="ru-RU" sz="3600" dirty="0" err="1" smtClean="0"/>
              <a:t>Selection</a:t>
            </a:r>
            <a:r>
              <a:rPr lang="ru-RU" sz="3600" dirty="0" smtClean="0"/>
              <a:t> </a:t>
            </a:r>
            <a:r>
              <a:rPr lang="ru-RU" sz="3600" dirty="0" err="1" smtClean="0"/>
              <a:t>Rules</a:t>
            </a:r>
            <a:r>
              <a:rPr lang="ru-RU" sz="3600" dirty="0" smtClean="0"/>
              <a:t> – цели, операторы, методы и правила их выбора).</a:t>
            </a:r>
            <a:endParaRPr lang="ru-RU" sz="3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142984"/>
            <a:ext cx="8229600" cy="5286412"/>
          </a:xfrm>
        </p:spPr>
        <p:txBody>
          <a:bodyPr>
            <a:normAutofit fontScale="85000" lnSpcReduction="20000"/>
          </a:bodyPr>
          <a:lstStyle/>
          <a:p>
            <a:r>
              <a:rPr lang="ru-RU" b="1" u="sng" dirty="0" smtClean="0"/>
              <a:t>Предсказание скорости</a:t>
            </a:r>
          </a:p>
          <a:p>
            <a:r>
              <a:rPr lang="ru-RU" dirty="0" smtClean="0"/>
              <a:t>Идея метода очень проста: все действия пользователя можно разложить на составляющие (например, взять мышь или передвинуть курсор). Ограничив номенклатуру этих составляющих, можно замерить время их выполнения на массе пользователей, после чего получить статистически верные значения длительности этих составляющих. После чего предсказание скорости выполнения какой-либо задачи, или, вернее, выбор наиболее эффективного решения, становится довольно простым делом – нужно только разложить эту задачу на составляющие, после чего, зная продолжительность каждой составляющей, всё сложить и узнать длительность всего процесса.</a:t>
            </a:r>
            <a:endParaRPr lang="ru-RU"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142984"/>
            <a:ext cx="8229600" cy="5429288"/>
          </a:xfrm>
        </p:spPr>
        <p:txBody>
          <a:bodyPr>
            <a:normAutofit fontScale="92500"/>
          </a:bodyPr>
          <a:lstStyle/>
          <a:p>
            <a:r>
              <a:rPr lang="ru-RU" b="1" u="sng" dirty="0" smtClean="0"/>
              <a:t>Предсказание скорости</a:t>
            </a:r>
          </a:p>
          <a:p>
            <a:r>
              <a:rPr lang="ru-RU" dirty="0" smtClean="0"/>
              <a:t>Исследователи обнаружили, то для большей части сравнительного анализа задач, включающих использование клавиатуры и мыши, вместо проведения измерений для каждого отдельно пользователя можно применить набор стандартных интервалов. С помощью тщательных лабораторных исследований был получен набор временных интервалов, требуемых для выполнения различных действий.</a:t>
            </a:r>
            <a:endParaRPr lang="ru-RU"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Autofit/>
          </a:bodyPr>
          <a:lstStyle/>
          <a:p>
            <a:r>
              <a:rPr lang="ru-RU" sz="3600" dirty="0" smtClean="0"/>
              <a:t>Анализ создаваемого интерфейса</a:t>
            </a:r>
            <a:endParaRPr lang="ru-RU" sz="3600" dirty="0"/>
          </a:p>
        </p:txBody>
      </p:sp>
      <p:sp>
        <p:nvSpPr>
          <p:cNvPr id="3" name="Содержимое 2"/>
          <p:cNvSpPr>
            <a:spLocks noGrp="1"/>
          </p:cNvSpPr>
          <p:nvPr>
            <p:ph idx="1"/>
          </p:nvPr>
        </p:nvSpPr>
        <p:spPr>
          <a:xfrm>
            <a:off x="457200" y="785794"/>
            <a:ext cx="8229600" cy="5340369"/>
          </a:xfrm>
        </p:spPr>
        <p:txBody>
          <a:bodyPr/>
          <a:lstStyle/>
          <a:p>
            <a:r>
              <a:rPr lang="ru-RU" sz="2800" dirty="0" smtClean="0"/>
              <a:t>Значения временных интервалов:</a:t>
            </a:r>
          </a:p>
          <a:p>
            <a:endParaRPr lang="ru-RU" dirty="0"/>
          </a:p>
        </p:txBody>
      </p:sp>
      <p:graphicFrame>
        <p:nvGraphicFramePr>
          <p:cNvPr id="4" name="Таблица 3"/>
          <p:cNvGraphicFramePr>
            <a:graphicFrameLocks noGrp="1"/>
          </p:cNvGraphicFramePr>
          <p:nvPr/>
        </p:nvGraphicFramePr>
        <p:xfrm>
          <a:off x="285684" y="1214422"/>
          <a:ext cx="8858316" cy="5406390"/>
        </p:xfrm>
        <a:graphic>
          <a:graphicData uri="http://schemas.openxmlformats.org/drawingml/2006/table">
            <a:tbl>
              <a:tblPr firstRow="1" bandRow="1">
                <a:tableStyleId>{5C22544A-7EE6-4342-B048-85BDC9FD1C3A}</a:tableStyleId>
              </a:tblPr>
              <a:tblGrid>
                <a:gridCol w="2214579"/>
                <a:gridCol w="2214579"/>
                <a:gridCol w="2214579"/>
                <a:gridCol w="2214579"/>
              </a:tblGrid>
              <a:tr h="499110">
                <a:tc>
                  <a:txBody>
                    <a:bodyPr/>
                    <a:lstStyle/>
                    <a:p>
                      <a:pPr indent="457200" algn="just">
                        <a:spcAft>
                          <a:spcPts val="0"/>
                        </a:spcAft>
                      </a:pPr>
                      <a:r>
                        <a:rPr lang="ru-RU" sz="1400" dirty="0">
                          <a:latin typeface="Times New Roman"/>
                          <a:ea typeface="Times New Roman"/>
                          <a:cs typeface="Times New Roman"/>
                        </a:rPr>
                        <a:t>Тип</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Действие</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Длительность, с</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Комментарии</a:t>
                      </a:r>
                    </a:p>
                  </a:txBody>
                  <a:tcPr marL="28575" marR="28575" marT="0" marB="0" anchor="ctr"/>
                </a:tc>
              </a:tr>
              <a:tr h="426718">
                <a:tc>
                  <a:txBody>
                    <a:bodyPr/>
                    <a:lstStyle/>
                    <a:p>
                      <a:pPr indent="457200" algn="just">
                        <a:spcAft>
                          <a:spcPts val="0"/>
                        </a:spcAft>
                      </a:pPr>
                      <a:r>
                        <a:rPr lang="ru-RU" sz="1400" dirty="0">
                          <a:latin typeface="Times New Roman"/>
                          <a:ea typeface="Times New Roman"/>
                          <a:cs typeface="Times New Roman"/>
                        </a:rPr>
                        <a:t>K</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Нажатие на клавишу клавиатуры</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0,28</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Включая клавиши </a:t>
                      </a:r>
                      <a:r>
                        <a:rPr lang="ru-RU" sz="1400" dirty="0" err="1">
                          <a:latin typeface="Times New Roman"/>
                          <a:ea typeface="Times New Roman"/>
                          <a:cs typeface="Times New Roman"/>
                        </a:rPr>
                        <a:t>Alt</a:t>
                      </a:r>
                      <a:r>
                        <a:rPr lang="ru-RU" sz="1400" dirty="0">
                          <a:latin typeface="Times New Roman"/>
                          <a:ea typeface="Times New Roman"/>
                          <a:cs typeface="Times New Roman"/>
                        </a:rPr>
                        <a:t>, </a:t>
                      </a:r>
                      <a:r>
                        <a:rPr lang="ru-RU" sz="1400" dirty="0" err="1">
                          <a:latin typeface="Times New Roman"/>
                          <a:ea typeface="Times New Roman"/>
                          <a:cs typeface="Times New Roman"/>
                        </a:rPr>
                        <a:t>Ctrl</a:t>
                      </a:r>
                      <a:r>
                        <a:rPr lang="ru-RU" sz="1400" dirty="0">
                          <a:latin typeface="Times New Roman"/>
                          <a:ea typeface="Times New Roman"/>
                          <a:cs typeface="Times New Roman"/>
                        </a:rPr>
                        <a:t>, </a:t>
                      </a:r>
                      <a:r>
                        <a:rPr lang="ru-RU" sz="1400" dirty="0" err="1">
                          <a:latin typeface="Times New Roman"/>
                          <a:ea typeface="Times New Roman"/>
                          <a:cs typeface="Times New Roman"/>
                        </a:rPr>
                        <a:t>Shift</a:t>
                      </a:r>
                      <a:endParaRPr lang="ru-RU" sz="1400" dirty="0">
                        <a:latin typeface="Times New Roman"/>
                        <a:ea typeface="Times New Roman"/>
                        <a:cs typeface="Times New Roman"/>
                      </a:endParaRPr>
                    </a:p>
                  </a:txBody>
                  <a:tcPr marL="28575" marR="28575" marT="0" marB="0" anchor="ctr"/>
                </a:tc>
              </a:tr>
              <a:tr h="426718">
                <a:tc>
                  <a:txBody>
                    <a:bodyPr/>
                    <a:lstStyle/>
                    <a:p>
                      <a:pPr indent="457200" algn="just">
                        <a:spcAft>
                          <a:spcPts val="0"/>
                        </a:spcAft>
                      </a:pPr>
                      <a:r>
                        <a:rPr lang="ru-RU" sz="1400" dirty="0">
                          <a:latin typeface="Times New Roman"/>
                          <a:ea typeface="Times New Roman"/>
                          <a:cs typeface="Times New Roman"/>
                        </a:rPr>
                        <a:t>M</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Нажатие на кнопку мыши</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0,1</a:t>
                      </a:r>
                    </a:p>
                  </a:txBody>
                  <a:tcPr marL="28575" marR="28575" marT="0" marB="0" anchor="ctr"/>
                </a:tc>
                <a:tc>
                  <a:txBody>
                    <a:bodyPr/>
                    <a:lstStyle/>
                    <a:p>
                      <a:endParaRPr lang="ru-RU" dirty="0"/>
                    </a:p>
                  </a:txBody>
                  <a:tcPr/>
                </a:tc>
              </a:tr>
              <a:tr h="1493513">
                <a:tc>
                  <a:txBody>
                    <a:bodyPr/>
                    <a:lstStyle/>
                    <a:p>
                      <a:pPr indent="457200" algn="just">
                        <a:spcAft>
                          <a:spcPts val="0"/>
                        </a:spcAft>
                      </a:pPr>
                      <a:r>
                        <a:rPr lang="ru-RU" sz="1400" dirty="0">
                          <a:latin typeface="Times New Roman"/>
                          <a:ea typeface="Times New Roman"/>
                          <a:cs typeface="Times New Roman"/>
                        </a:rPr>
                        <a:t>П</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Перемещение курсора мыши</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1,1</a:t>
                      </a:r>
                    </a:p>
                  </a:txBody>
                  <a:tcPr marL="28575" marR="28575" marT="0" marB="0" anchor="ctr"/>
                </a:tc>
                <a:tc>
                  <a:txBody>
                    <a:bodyPr/>
                    <a:lstStyle/>
                    <a:p>
                      <a:pPr indent="457200" algn="l">
                        <a:spcAft>
                          <a:spcPts val="0"/>
                        </a:spcAft>
                      </a:pPr>
                      <a:r>
                        <a:rPr lang="ru-RU" sz="1400" dirty="0" smtClean="0">
                          <a:latin typeface="Times New Roman"/>
                          <a:ea typeface="Times New Roman"/>
                          <a:cs typeface="Times New Roman"/>
                        </a:rPr>
                        <a:t>Время затрачиваемое </a:t>
                      </a:r>
                      <a:r>
                        <a:rPr lang="ru-RU" sz="1400" dirty="0">
                          <a:latin typeface="Times New Roman"/>
                          <a:ea typeface="Times New Roman"/>
                          <a:cs typeface="Times New Roman"/>
                        </a:rPr>
                        <a:t>на перемещение курсора зависит как от дистанции, так и от размера цели. Тем не менее это число представляет достаточно точный компромисс.</a:t>
                      </a:r>
                    </a:p>
                  </a:txBody>
                  <a:tcPr marL="28575" marR="28575" marT="0" marB="0" anchor="ctr"/>
                </a:tc>
              </a:tr>
              <a:tr h="640077">
                <a:tc>
                  <a:txBody>
                    <a:bodyPr/>
                    <a:lstStyle/>
                    <a:p>
                      <a:pPr indent="457200" algn="just">
                        <a:spcAft>
                          <a:spcPts val="0"/>
                        </a:spcAft>
                      </a:pPr>
                      <a:r>
                        <a:rPr lang="ru-RU" sz="1400" dirty="0">
                          <a:latin typeface="Times New Roman"/>
                          <a:ea typeface="Times New Roman"/>
                          <a:cs typeface="Times New Roman"/>
                        </a:rPr>
                        <a:t>В</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Перемещение руки с мыши на клавиатуру или наоборот.</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0,4</a:t>
                      </a:r>
                    </a:p>
                  </a:txBody>
                  <a:tcPr marL="28575" marR="28575" marT="0" marB="0" anchor="ctr"/>
                </a:tc>
                <a:tc>
                  <a:txBody>
                    <a:bodyPr/>
                    <a:lstStyle/>
                    <a:p>
                      <a:pPr indent="457200" algn="l">
                        <a:spcAft>
                          <a:spcPts val="0"/>
                        </a:spcAft>
                      </a:pPr>
                      <a:endParaRPr lang="ru-RU" sz="1400" dirty="0">
                        <a:latin typeface="Times New Roman"/>
                        <a:ea typeface="Times New Roman"/>
                        <a:cs typeface="Times New Roman"/>
                      </a:endParaRPr>
                    </a:p>
                  </a:txBody>
                  <a:tcPr marL="28575" marR="28575" marT="0" marB="0" anchor="ctr"/>
                </a:tc>
              </a:tr>
              <a:tr h="1066795">
                <a:tc>
                  <a:txBody>
                    <a:bodyPr/>
                    <a:lstStyle/>
                    <a:p>
                      <a:pPr indent="457200" algn="just">
                        <a:spcAft>
                          <a:spcPts val="0"/>
                        </a:spcAft>
                      </a:pPr>
                      <a:r>
                        <a:rPr lang="ru-RU" sz="1400" dirty="0">
                          <a:latin typeface="Times New Roman"/>
                          <a:ea typeface="Times New Roman"/>
                          <a:cs typeface="Times New Roman"/>
                        </a:rPr>
                        <a:t>Д</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Ментальная подготовка.</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1,2</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Время, необходимое пользователю для того, чтобы умственно подготовиться к следующему шагу.</a:t>
                      </a:r>
                    </a:p>
                  </a:txBody>
                  <a:tcPr marL="28575" marR="28575" marT="0" marB="0" anchor="ctr"/>
                </a:tc>
              </a:tr>
              <a:tr h="853436">
                <a:tc>
                  <a:txBody>
                    <a:bodyPr/>
                    <a:lstStyle/>
                    <a:p>
                      <a:pPr indent="457200" algn="just">
                        <a:spcAft>
                          <a:spcPts val="0"/>
                        </a:spcAft>
                      </a:pPr>
                      <a:r>
                        <a:rPr lang="ru-RU" sz="1400" dirty="0">
                          <a:latin typeface="Times New Roman"/>
                          <a:ea typeface="Times New Roman"/>
                          <a:cs typeface="Times New Roman"/>
                        </a:rPr>
                        <a:t>Р</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Время реакции системы</a:t>
                      </a:r>
                    </a:p>
                  </a:txBody>
                  <a:tcPr marL="28575" marR="28575" marT="0" marB="0" anchor="ctr"/>
                </a:tc>
                <a:tc>
                  <a:txBody>
                    <a:bodyPr/>
                    <a:lstStyle/>
                    <a:p>
                      <a:pPr indent="457200" algn="just">
                        <a:spcAft>
                          <a:spcPts val="0"/>
                        </a:spcAft>
                      </a:pPr>
                      <a:r>
                        <a:rPr lang="ru-RU" sz="1400">
                          <a:latin typeface="Times New Roman"/>
                          <a:ea typeface="Times New Roman"/>
                          <a:cs typeface="Times New Roman"/>
                        </a:rPr>
                        <a:t>от 0,1 до бесконечности</a:t>
                      </a:r>
                    </a:p>
                  </a:txBody>
                  <a:tcPr marL="28575" marR="28575" marT="0" marB="0" anchor="ctr"/>
                </a:tc>
                <a:tc>
                  <a:txBody>
                    <a:bodyPr/>
                    <a:lstStyle/>
                    <a:p>
                      <a:pPr indent="457200" algn="just">
                        <a:spcAft>
                          <a:spcPts val="0"/>
                        </a:spcAft>
                      </a:pPr>
                      <a:r>
                        <a:rPr lang="ru-RU" sz="1400" dirty="0">
                          <a:latin typeface="Times New Roman"/>
                          <a:ea typeface="Times New Roman"/>
                          <a:cs typeface="Times New Roman"/>
                        </a:rPr>
                        <a:t>Для базовых операций, таких как работа с меню, это время можно не засчитывать.</a:t>
                      </a:r>
                    </a:p>
                  </a:txBody>
                  <a:tcPr marL="28575" marR="28575" marT="0" marB="0" anchor="ct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071546"/>
            <a:ext cx="8401080" cy="5500726"/>
          </a:xfrm>
        </p:spPr>
        <p:txBody>
          <a:bodyPr>
            <a:normAutofit fontScale="77500" lnSpcReduction="20000"/>
          </a:bodyPr>
          <a:lstStyle/>
          <a:p>
            <a:r>
              <a:rPr lang="ru-RU" b="1" u="sng" dirty="0" smtClean="0"/>
              <a:t>Предсказание скорости</a:t>
            </a:r>
          </a:p>
          <a:p>
            <a:r>
              <a:rPr lang="ru-RU" dirty="0" smtClean="0"/>
              <a:t>На практике указанные значения могут варьироваться в широких пределах. Для опытного пользователя, способного печатать со скоростью 135 слов/мин., значение К может составлять 0,08 с, для обычного пользователя, имеющего скорость 55 слов/мин., - 0,2 с, для среднего неопытного пользователя, имеющего скорость 40 слов/мин., - 0,28 с, а для начинающего – 1,2 с. Нельзя сказать, что скорость набора не зависит от того, что именно набирается. Для того чтобы набрать одну букву из группы случайно взятых букв, большинству людей требуется около 0,5 с. Если же это какой-то запутанный код (например адрес электронной почты), то у большинства людей скорость набора составит около 0,75 символов в секунду. Значение К включает в себя и то время, которое необходимо пользователю для исправления сразу замеченных ошибок.</a:t>
            </a:r>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Оценка объема предметной области</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На этом этапе адекватно оцениваются </a:t>
            </a:r>
            <a:r>
              <a:rPr lang="ru-RU" dirty="0"/>
              <a:t>ресурсы (время, деньги, количество экспертов), которые будет необходимо потратить на разработку (переработку) интерфейса, необходимо четко представлять </a:t>
            </a:r>
            <a:r>
              <a:rPr lang="ru-RU" dirty="0" smtClean="0"/>
              <a:t>объем </a:t>
            </a:r>
            <a:r>
              <a:rPr lang="ru-RU" dirty="0"/>
              <a:t>информации, с которой следует ознакомиться. Именно этой цели и служит данный этап.</a:t>
            </a:r>
          </a:p>
          <a:p>
            <a:r>
              <a:rPr lang="ru-RU" dirty="0"/>
              <a:t>На входе: доступ к информации о предметной области (литература, эксперты).</a:t>
            </a:r>
          </a:p>
          <a:p>
            <a:r>
              <a:rPr lang="ru-RU" dirty="0"/>
              <a:t>На выходе: количественная оценка ресурсоемкости проекта.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normAutofit lnSpcReduction="10000"/>
          </a:bodyPr>
          <a:lstStyle/>
          <a:p>
            <a:r>
              <a:rPr lang="ru-RU" b="1" u="sng" dirty="0" smtClean="0"/>
              <a:t>Предсказание скорости</a:t>
            </a:r>
          </a:p>
          <a:p>
            <a:r>
              <a:rPr lang="ru-RU" dirty="0" smtClean="0"/>
              <a:t>Более сложным является определения точек, в которых пользователь остановится, чтобы выполнить бессознательную ментальную операцию, - интервалы ментальной подготовки М. Вот основные правила, позволяющие определить, в какие моменты будут проходить ментальные операции: </a:t>
            </a:r>
            <a:endParaRPr lang="ru-RU"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357158" y="1071546"/>
            <a:ext cx="8501122" cy="5429288"/>
          </a:xfrm>
        </p:spPr>
        <p:txBody>
          <a:bodyPr>
            <a:normAutofit fontScale="77500" lnSpcReduction="20000"/>
          </a:bodyPr>
          <a:lstStyle/>
          <a:p>
            <a:pPr lvl="0"/>
            <a:r>
              <a:rPr lang="ru-RU" b="1" u="sng" dirty="0" smtClean="0"/>
              <a:t>Предсказание скорости </a:t>
            </a:r>
          </a:p>
          <a:p>
            <a:pPr lvl="0"/>
            <a:r>
              <a:rPr lang="ru-RU" sz="3400" dirty="0" smtClean="0"/>
              <a:t>Операторы М следует устанавливать перед всеми операторами К, а также перед всеми операторами Р, предназначенными для выбора команд; но перед операторами Р, предназначенными для указания на аргументы этих команд, ставить оператор М не следует. </a:t>
            </a:r>
          </a:p>
          <a:p>
            <a:r>
              <a:rPr lang="ru-RU" sz="3400" dirty="0" smtClean="0"/>
              <a:t>Если оператор, следующий за оператором М, является полностью ожидаемым с точки зрения оператора, предшествующего И, то этот оператор М может быть удален. Например, если вы перемещаете мышь с намерением нажать ее кнопку по достижении цели движения, то в соответствии с этим правилом следует удалить оператор М, устанавливаемый по первому правилу. В этом случае последовательность РМК превращается в РК.</a:t>
            </a:r>
            <a:endParaRPr lang="ru-RU" sz="3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071546"/>
            <a:ext cx="8229600" cy="5357850"/>
          </a:xfrm>
        </p:spPr>
        <p:txBody>
          <a:bodyPr>
            <a:normAutofit fontScale="85000" lnSpcReduction="20000"/>
          </a:bodyPr>
          <a:lstStyle/>
          <a:p>
            <a:r>
              <a:rPr lang="ru-RU" b="1" u="sng" dirty="0" smtClean="0"/>
              <a:t>Предсказание скорости </a:t>
            </a:r>
          </a:p>
          <a:p>
            <a:pPr lvl="0"/>
            <a:r>
              <a:rPr lang="ru-RU" dirty="0" smtClean="0"/>
              <a:t>Если срока вида МКМКМК принадлежит когнитивное единице, то следует удалить все операторы М, кроме первого. Когнитивной единицей является непрерывная последовательность вводимых символов, которые могут образовывать название команды или аргумент. Например Y, перемещать, Елена Троянская или 4567.34 являются примерами когнитивных единиц. </a:t>
            </a:r>
          </a:p>
          <a:p>
            <a:r>
              <a:rPr lang="ru-RU" dirty="0" smtClean="0"/>
              <a:t>Если оператор К означает лишний разделитель, стоящий в конце когнитивной единицы (например, разделитель команды, следующий сращу за разделителем аргумента этой команды), то следует удалить оператор М, стоящий перед ним. </a:t>
            </a:r>
            <a:endParaRPr lang="ru-RU"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071546"/>
            <a:ext cx="8229600" cy="5429288"/>
          </a:xfrm>
        </p:spPr>
        <p:txBody>
          <a:bodyPr>
            <a:normAutofit fontScale="85000" lnSpcReduction="20000"/>
          </a:bodyPr>
          <a:lstStyle/>
          <a:p>
            <a:r>
              <a:rPr lang="ru-RU" b="1" u="sng" dirty="0" smtClean="0"/>
              <a:t>Предсказание скорости </a:t>
            </a:r>
          </a:p>
          <a:p>
            <a:pPr lvl="0"/>
            <a:r>
              <a:rPr lang="ru-RU" dirty="0" smtClean="0"/>
              <a:t>Если оператор К является разделителем, стоящим после постоянной строки (например, название команды или любая последовательность символов, которая каждый раз вводится в неизменном виде), то следует удалить оператор М, стоящий перед ним. (Добавление разделителя станет привычным действием, и поэтому разделитель станет частью строки и не будет требовать специального оператора М.) Но если оператор К является разделителем для строки аргументов или любой другой изменяемой строки, то оператор М следует сохранить перед ним. </a:t>
            </a:r>
          </a:p>
          <a:p>
            <a:r>
              <a:rPr lang="ru-RU" dirty="0" smtClean="0"/>
              <a:t>Любую часть оператора М, которая перекрывает оператор Р, учитывать не следует.</a:t>
            </a:r>
            <a:endParaRPr lang="ru-RU"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normAutofit fontScale="92500" lnSpcReduction="20000"/>
          </a:bodyPr>
          <a:lstStyle/>
          <a:p>
            <a:r>
              <a:rPr lang="ru-RU" b="1" u="sng" dirty="0" smtClean="0"/>
              <a:t>Предсказание скорости </a:t>
            </a:r>
          </a:p>
          <a:p>
            <a:r>
              <a:rPr lang="ru-RU" dirty="0" smtClean="0"/>
              <a:t>Этот метод имеет определенные недостатки:</a:t>
            </a:r>
          </a:p>
          <a:p>
            <a:pPr lvl="0"/>
            <a:r>
              <a:rPr lang="ru-RU" dirty="0" smtClean="0"/>
              <a:t>он применим в основном для предсказания действий опытных пользователей; </a:t>
            </a:r>
          </a:p>
          <a:p>
            <a:pPr lvl="0"/>
            <a:r>
              <a:rPr lang="ru-RU" dirty="0" smtClean="0"/>
              <a:t>он никак не учитывает ни прогресса в обучении, ни возможных ошибок, ни степени удовлетворения пользователей; </a:t>
            </a:r>
          </a:p>
          <a:p>
            <a:pPr lvl="0"/>
            <a:r>
              <a:rPr lang="ru-RU" dirty="0" smtClean="0"/>
              <a:t>он плохо применим при проектировании сайтов из-за непредсказуемого времени реакции системы. </a:t>
            </a:r>
          </a:p>
          <a:p>
            <a:endParaRPr lang="ru-RU"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normAutofit fontScale="92500"/>
          </a:bodyPr>
          <a:lstStyle/>
          <a:p>
            <a:r>
              <a:rPr lang="ru-RU" b="1" i="1" dirty="0" smtClean="0"/>
              <a:t>Измерение эффективности интерфейса</a:t>
            </a:r>
          </a:p>
          <a:p>
            <a:r>
              <a:rPr lang="ru-RU" dirty="0" smtClean="0"/>
              <a:t>Чтобы сделать правильную оценку времени, необходимого на выполнение задачи с помощью самого быстрого интерфейса, прежде всего следует определить минимальное количество информации, которое пользователь должен ввести, чтобы выполнить задачу. Это минимальное количество не зависит от модели интерфейса. </a:t>
            </a:r>
            <a:endParaRPr lang="ru-RU" b="1" i="1"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lstStyle/>
          <a:p>
            <a:r>
              <a:rPr lang="ru-RU" b="1" i="1" dirty="0" smtClean="0"/>
              <a:t>Измерение эффективности интерфейса</a:t>
            </a:r>
          </a:p>
          <a:p>
            <a:r>
              <a:rPr lang="ru-RU" dirty="0" smtClean="0"/>
              <a:t>Если методы работы, используемые в предполагаемом интерфейсе, требуют введения такого количества информации, которое превышает минимальное, это означает, что пользователь делает лишнюю работу, и поэтому интерфейс можно усовершенствовать. </a:t>
            </a:r>
            <a:endParaRPr lang="ru-RU"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142984"/>
            <a:ext cx="8229600" cy="4983179"/>
          </a:xfrm>
        </p:spPr>
        <p:txBody>
          <a:bodyPr>
            <a:normAutofit fontScale="92500" lnSpcReduction="20000"/>
          </a:bodyPr>
          <a:lstStyle/>
          <a:p>
            <a:r>
              <a:rPr lang="ru-RU" b="1" i="1" dirty="0" smtClean="0"/>
              <a:t>Измерение эффективности интерфейса</a:t>
            </a:r>
          </a:p>
          <a:p>
            <a:r>
              <a:rPr lang="ru-RU" b="1" i="1" dirty="0" smtClean="0"/>
              <a:t>Информационная производительность</a:t>
            </a:r>
            <a:r>
              <a:rPr lang="ru-RU" dirty="0" smtClean="0"/>
              <a:t> интерфейса Е определяется как отношение минимального количества информации, необходимого для выполнения задачи, к количеству информации, которое должен ввести пользователь. Параметр Е может изменяться в пределах от 0 до 1.</a:t>
            </a:r>
          </a:p>
          <a:p>
            <a:r>
              <a:rPr lang="ru-RU" dirty="0" smtClean="0"/>
              <a:t>Если никакой работы для выполнения задачи не требуется или работа просто не производится, то производительность составляет 1.</a:t>
            </a:r>
            <a:endParaRPr lang="ru-RU"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214422"/>
            <a:ext cx="8229600" cy="5143536"/>
          </a:xfrm>
        </p:spPr>
        <p:txBody>
          <a:bodyPr>
            <a:normAutofit fontScale="92500" lnSpcReduction="10000"/>
          </a:bodyPr>
          <a:lstStyle/>
          <a:p>
            <a:r>
              <a:rPr lang="ru-RU" b="1" i="1" dirty="0" smtClean="0"/>
              <a:t>Измерение эффективности интерфейса</a:t>
            </a:r>
          </a:p>
          <a:p>
            <a:r>
              <a:rPr lang="ru-RU" dirty="0" smtClean="0"/>
              <a:t>Производительность Е может равняться и 0 в случаях, когда пользователь должен ввести информацию, которая совершенно бесполезна. Следует отметить, что в интерфейсах можно встретить немало деталей, которые имеют сомнительную ценность из-за параметра Е = 0. Примером такого бесполезного элемента может быть диалоговое окно, в котором есть только одна-единственная возможность для действия пользователя, например кнопка ОК.</a:t>
            </a:r>
            <a:endParaRPr lang="ru-RU"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normAutofit fontScale="92500" lnSpcReduction="10000"/>
          </a:bodyPr>
          <a:lstStyle/>
          <a:p>
            <a:r>
              <a:rPr lang="ru-RU" b="1" i="1" dirty="0" smtClean="0"/>
              <a:t>Измерение эффективности интерфейса</a:t>
            </a:r>
          </a:p>
          <a:p>
            <a:r>
              <a:rPr lang="ru-RU" dirty="0" smtClean="0"/>
              <a:t>В параметре Е учитывается только информация, необходимая для задачи, и информация, вводимая пользователем. Два или более методов действия могут иметь одинаковую производительность Е, но иметь разное время выполнения. Возможно даже, что один метод имеет более высокий показатель Е, но действует медленнее, чем другой метод.</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b="1" dirty="0" smtClean="0"/>
              <a:t>Изучение предметной области</a:t>
            </a:r>
            <a:endParaRPr lang="ru-RU" dirty="0"/>
          </a:p>
        </p:txBody>
      </p:sp>
      <p:sp>
        <p:nvSpPr>
          <p:cNvPr id="3" name="Содержимое 2"/>
          <p:cNvSpPr>
            <a:spLocks noGrp="1"/>
          </p:cNvSpPr>
          <p:nvPr>
            <p:ph idx="1"/>
          </p:nvPr>
        </p:nvSpPr>
        <p:spPr>
          <a:xfrm>
            <a:off x="457200" y="1357298"/>
            <a:ext cx="8229600" cy="4768865"/>
          </a:xfrm>
        </p:spPr>
        <p:txBody>
          <a:bodyPr>
            <a:normAutofit fontScale="92500" lnSpcReduction="20000"/>
          </a:bodyPr>
          <a:lstStyle/>
          <a:p>
            <a:pPr>
              <a:buNone/>
            </a:pPr>
            <a:r>
              <a:rPr lang="ru-RU" dirty="0" smtClean="0"/>
              <a:t>На этом этапе предлагаются </a:t>
            </a:r>
            <a:r>
              <a:rPr lang="ru-RU" dirty="0"/>
              <a:t>адекватные интерфейсные решения, необходимо иметь четкое представление о предметной области системы. Предметная область изучается по литературе; </a:t>
            </a:r>
            <a:r>
              <a:rPr lang="ru-RU" dirty="0" smtClean="0"/>
              <a:t>также</a:t>
            </a:r>
            <a:r>
              <a:rPr lang="ru-RU" dirty="0"/>
              <a:t>, как правило, проводится серия интервью с экспертами для выяснения основных аспектов и характеристик предметной области.</a:t>
            </a:r>
          </a:p>
          <a:p>
            <a:r>
              <a:rPr lang="ru-RU" dirty="0"/>
              <a:t>На входе: доступ к информации о предметной области (литература, эксперты).</a:t>
            </a:r>
          </a:p>
          <a:p>
            <a:r>
              <a:rPr lang="ru-RU" dirty="0"/>
              <a:t>На выходе: знания основных аспектов предметной области.</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142984"/>
            <a:ext cx="8229600" cy="5214974"/>
          </a:xfrm>
        </p:spPr>
        <p:txBody>
          <a:bodyPr>
            <a:normAutofit fontScale="85000" lnSpcReduction="10000"/>
          </a:bodyPr>
          <a:lstStyle/>
          <a:p>
            <a:r>
              <a:rPr lang="ru-RU" b="1" i="1" dirty="0" smtClean="0"/>
              <a:t>Измерение эффективности интерфейса</a:t>
            </a:r>
          </a:p>
          <a:p>
            <a:r>
              <a:rPr lang="ru-RU" dirty="0" smtClean="0"/>
              <a:t>Информация измеряется в битах. Один бит, который представляет собой один из двух альтернативных вариантов (таких как 0 или 1, да или нет), является единицей информации. Например, чтобы выбрать один из каких-либо четырех объектов, потребуется 2 бита информации. Чтобы сделать выбор из группы восьми элементов, потребуется 3 бита. Из шестнадцати элементов — 4 бита, и т. д. В общем случае при количестве </a:t>
            </a:r>
            <a:r>
              <a:rPr lang="ru-RU" dirty="0" err="1" smtClean="0"/>
              <a:t>n</a:t>
            </a:r>
            <a:r>
              <a:rPr lang="ru-RU" dirty="0" smtClean="0"/>
              <a:t> равновероятных вариантов суммарное количество передаваемой информации определяется как степень 2, равная </a:t>
            </a:r>
            <a:r>
              <a:rPr lang="ru-RU" dirty="0" err="1" smtClean="0"/>
              <a:t>n</a:t>
            </a:r>
            <a:r>
              <a:rPr lang="en-US" dirty="0" smtClean="0"/>
              <a:t>:  lg2(n)</a:t>
            </a:r>
            <a:endParaRPr lang="ru-RU"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142984"/>
            <a:ext cx="8229600" cy="4983179"/>
          </a:xfrm>
        </p:spPr>
        <p:txBody>
          <a:bodyPr>
            <a:normAutofit fontScale="92500" lnSpcReduction="20000"/>
          </a:bodyPr>
          <a:lstStyle/>
          <a:p>
            <a:r>
              <a:rPr lang="ru-RU" b="1" i="1" dirty="0" smtClean="0"/>
              <a:t>Измерение эффективности интерфейса</a:t>
            </a:r>
          </a:p>
          <a:p>
            <a:r>
              <a:rPr lang="ru-RU" dirty="0" smtClean="0"/>
              <a:t>Количество информации для каждого варианта определяется как</a:t>
            </a:r>
            <a:r>
              <a:rPr lang="en-US" dirty="0" smtClean="0"/>
              <a:t> lg2(n)/n</a:t>
            </a:r>
          </a:p>
          <a:p>
            <a:r>
              <a:rPr lang="ru-RU" dirty="0" smtClean="0"/>
              <a:t>Если вероятности для каждой альтернативы не являются равными и i-я альтернатива имеет вероятность </a:t>
            </a:r>
            <a:r>
              <a:rPr lang="ru-RU" dirty="0" err="1" smtClean="0"/>
              <a:t>p</a:t>
            </a:r>
            <a:r>
              <a:rPr lang="ru-RU" dirty="0" smtClean="0"/>
              <a:t>(</a:t>
            </a:r>
            <a:r>
              <a:rPr lang="ru-RU" dirty="0" err="1" smtClean="0"/>
              <a:t>i</a:t>
            </a:r>
            <a:r>
              <a:rPr lang="ru-RU" dirty="0" smtClean="0"/>
              <a:t>), то информация, передаваемая этой альтернативой, определяется как</a:t>
            </a:r>
            <a:r>
              <a:rPr lang="en-US" dirty="0" smtClean="0"/>
              <a:t> lg2(1/p(</a:t>
            </a:r>
            <a:r>
              <a:rPr lang="en-US" dirty="0" err="1" smtClean="0"/>
              <a:t>i</a:t>
            </a:r>
            <a:r>
              <a:rPr lang="en-US" dirty="0" smtClean="0"/>
              <a:t>))*p(</a:t>
            </a:r>
            <a:r>
              <a:rPr lang="en-US" dirty="0" err="1" smtClean="0"/>
              <a:t>i</a:t>
            </a:r>
            <a:r>
              <a:rPr lang="en-US" dirty="0" smtClean="0"/>
              <a:t>)</a:t>
            </a:r>
          </a:p>
          <a:p>
            <a:r>
              <a:rPr lang="ru-RU" dirty="0" smtClean="0"/>
              <a:t>Информационное содержание интерфейса, в котором возможно сделать только нажатие единственной клавиши (а не нажатие клавиши не допускается), составляет 0 бит</a:t>
            </a:r>
            <a:r>
              <a:rPr lang="en-US" dirty="0" smtClean="0"/>
              <a:t>:1*lg2(1)</a:t>
            </a:r>
            <a:endParaRPr lang="ru-RU"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normAutofit lnSpcReduction="10000"/>
          </a:bodyPr>
          <a:lstStyle/>
          <a:p>
            <a:r>
              <a:rPr lang="ru-RU" b="1" i="1" dirty="0" smtClean="0"/>
              <a:t>Измерение эффективности интерфейса</a:t>
            </a:r>
          </a:p>
          <a:p>
            <a:r>
              <a:rPr lang="ru-RU" dirty="0" smtClean="0"/>
              <a:t>Можно оценить объем информации, содержащейся в сообщении, только в контексте всего набора возможных сообщений. Чтобы подсчитать количество информации, передаваемой некоторым полученным сообщением, необходимо знать в частности вероятность, с которой это сообщение может быть отправлено.</a:t>
            </a:r>
            <a:endParaRPr lang="ru-RU"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p:txBody>
          <a:bodyPr/>
          <a:lstStyle/>
          <a:p>
            <a:r>
              <a:rPr lang="ru-RU" b="1" i="1" dirty="0" smtClean="0"/>
              <a:t>Измерение эффективности интерфейса</a:t>
            </a:r>
          </a:p>
          <a:p>
            <a:r>
              <a:rPr lang="ru-RU" dirty="0" smtClean="0"/>
              <a:t>Количество информации в любом сообщении не зависит от других сообщений, которые были в прошлом или могут быть в будущем, не связано со временем или продолжительностью и не зависит от каких-либо иных событий.</a:t>
            </a:r>
            <a:endParaRPr lang="ru-RU"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Анализ создаваемого интерфейса</a:t>
            </a:r>
            <a:endParaRPr lang="ru-RU" dirty="0"/>
          </a:p>
        </p:txBody>
      </p:sp>
      <p:sp>
        <p:nvSpPr>
          <p:cNvPr id="3" name="Содержимое 2"/>
          <p:cNvSpPr>
            <a:spLocks noGrp="1"/>
          </p:cNvSpPr>
          <p:nvPr>
            <p:ph idx="1"/>
          </p:nvPr>
        </p:nvSpPr>
        <p:spPr>
          <a:xfrm>
            <a:off x="457200" y="1142984"/>
            <a:ext cx="8229600" cy="5214974"/>
          </a:xfrm>
        </p:spPr>
        <p:txBody>
          <a:bodyPr>
            <a:normAutofit fontScale="92500" lnSpcReduction="10000"/>
          </a:bodyPr>
          <a:lstStyle/>
          <a:p>
            <a:r>
              <a:rPr lang="ru-RU" b="1" i="1" dirty="0" smtClean="0"/>
              <a:t>Измерение эффективности интерфейса</a:t>
            </a:r>
          </a:p>
          <a:p>
            <a:r>
              <a:rPr lang="ru-RU" dirty="0" smtClean="0"/>
              <a:t>Для данного рассмотрения достаточно использовать упомянутые вероятности отдельных, единичных событий, при этом будем исходить из того, что все сообщения являются независимыми друг от друга.</a:t>
            </a:r>
          </a:p>
          <a:p>
            <a:r>
              <a:rPr lang="ru-RU" dirty="0" smtClean="0"/>
              <a:t>Однако действия, которые совершает пользователь при выполнении задачи, можно с большей точностью смоделировать в виде процесса Маркова, в котором вероятность последующих действий зависит от уже совершенных пользователем действий.</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85728"/>
            <a:ext cx="8229600" cy="1143000"/>
          </a:xfrm>
        </p:spPr>
        <p:txBody>
          <a:bodyPr>
            <a:normAutofit fontScale="90000"/>
          </a:bodyPr>
          <a:lstStyle/>
          <a:p>
            <a:r>
              <a:rPr lang="ru-RU" b="1" dirty="0" smtClean="0"/>
              <a:t>Экспертная оценка текущего интерфейса системы</a:t>
            </a:r>
            <a:endParaRPr lang="ru-RU" dirty="0"/>
          </a:p>
        </p:txBody>
      </p:sp>
      <p:sp>
        <p:nvSpPr>
          <p:cNvPr id="3" name="Содержимое 2"/>
          <p:cNvSpPr>
            <a:spLocks noGrp="1"/>
          </p:cNvSpPr>
          <p:nvPr>
            <p:ph idx="1"/>
          </p:nvPr>
        </p:nvSpPr>
        <p:spPr>
          <a:xfrm>
            <a:off x="285720" y="1357298"/>
            <a:ext cx="8572560" cy="5286412"/>
          </a:xfrm>
        </p:spPr>
        <p:txBody>
          <a:bodyPr>
            <a:noAutofit/>
          </a:bodyPr>
          <a:lstStyle/>
          <a:p>
            <a:pPr>
              <a:buNone/>
            </a:pPr>
            <a:r>
              <a:rPr lang="ru-RU" sz="2200" dirty="0" smtClean="0"/>
              <a:t>На этом этапе формируется </a:t>
            </a:r>
            <a:r>
              <a:rPr lang="ru-RU" sz="2200" dirty="0"/>
              <a:t>основное содержание работы над проектом (экспертная оценка часто обнаруживает проблемы, которые заказчику не видны, маскируясь под другие). Проблемы, выявленные на данном этапе, должны быть решены в новом интерфейсе; наоборот, удачные решения желательно сохранить, чтобы имеющимся пользователям не пришлось полностью переучиваться (и чтобы сократить затраты на переделку).</a:t>
            </a:r>
          </a:p>
          <a:p>
            <a:r>
              <a:rPr lang="ru-RU" sz="2200" dirty="0"/>
              <a:t>На входе: доступ к текущему интерфейсу системы, пользователям, знания основных аспектов предметной области.</a:t>
            </a:r>
          </a:p>
          <a:p>
            <a:r>
              <a:rPr lang="ru-RU" sz="2200" dirty="0"/>
              <a:t>На выходе: рекомендации по оптимизации интерфейса, перечень удачных и неудачных интерфейсных решений (основное внимание уделяется решениям не удачным). Если на этом этапе проводилось </a:t>
            </a:r>
            <a:r>
              <a:rPr lang="ru-RU" sz="2200" dirty="0" err="1"/>
              <a:t>юзабилити-тестирование</a:t>
            </a:r>
            <a:r>
              <a:rPr lang="ru-RU" sz="2200" dirty="0"/>
              <a:t> текущей версии, отчет содержит краткие протоколы и перечень выводов исследования.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a:bodyPr>
          <a:lstStyle/>
          <a:p>
            <a:r>
              <a:rPr lang="ru-RU" b="1" dirty="0" smtClean="0"/>
              <a:t>Постановка задачи</a:t>
            </a:r>
            <a:endParaRPr lang="ru-RU" dirty="0"/>
          </a:p>
        </p:txBody>
      </p:sp>
      <p:sp>
        <p:nvSpPr>
          <p:cNvPr id="3" name="Содержимое 2"/>
          <p:cNvSpPr>
            <a:spLocks noGrp="1"/>
          </p:cNvSpPr>
          <p:nvPr>
            <p:ph idx="1"/>
          </p:nvPr>
        </p:nvSpPr>
        <p:spPr>
          <a:xfrm>
            <a:off x="357158" y="1142984"/>
            <a:ext cx="8429684" cy="5357850"/>
          </a:xfrm>
        </p:spPr>
        <p:txBody>
          <a:bodyPr>
            <a:normAutofit/>
          </a:bodyPr>
          <a:lstStyle/>
          <a:p>
            <a:pPr>
              <a:buNone/>
            </a:pPr>
            <a:r>
              <a:rPr lang="ru-RU" sz="3400" dirty="0" smtClean="0"/>
              <a:t>На этой стадии собираются </a:t>
            </a:r>
            <a:r>
              <a:rPr lang="ru-RU" sz="3400" dirty="0"/>
              <a:t>и анализируются данные о пользователях, формализуется функциональность и определяются объективные критерии успеха проекта. Важность </a:t>
            </a:r>
            <a:r>
              <a:rPr lang="ru-RU" sz="3400" dirty="0" smtClean="0"/>
              <a:t>этой стадии </a:t>
            </a:r>
            <a:r>
              <a:rPr lang="ru-RU" sz="3400" dirty="0"/>
              <a:t>трудно переоценить. </a:t>
            </a:r>
            <a:r>
              <a:rPr lang="ru-RU" sz="3400" dirty="0" smtClean="0"/>
              <a:t>Здесь </a:t>
            </a:r>
            <a:r>
              <a:rPr lang="ru-RU" sz="3400" dirty="0"/>
              <a:t>закладываются основные концепции системы, влияющие абсолютно на все показатели качества её интерфейса.</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TotalTime>
  <Words>5392</Words>
  <Application>Microsoft Office PowerPoint</Application>
  <PresentationFormat>Экран (4:3)</PresentationFormat>
  <Paragraphs>304</Paragraphs>
  <Slides>74</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74</vt:i4>
      </vt:variant>
    </vt:vector>
  </HeadingPairs>
  <TitlesOfParts>
    <vt:vector size="75" baseType="lpstr">
      <vt:lpstr>Тема Office</vt:lpstr>
      <vt:lpstr>Проектирование пользовательского интерфейса</vt:lpstr>
      <vt:lpstr>Стадии создания проекта</vt:lpstr>
      <vt:lpstr>Проектирование пользовательского интерфейса</vt:lpstr>
      <vt:lpstr>Проектирование пользовательского интерфейса</vt:lpstr>
      <vt:lpstr>Начало работы над проектом</vt:lpstr>
      <vt:lpstr>Оценка объема предметной области</vt:lpstr>
      <vt:lpstr>Изучение предметной области</vt:lpstr>
      <vt:lpstr>Экспертная оценка текущего интерфейса системы</vt:lpstr>
      <vt:lpstr>Постановка задачи</vt:lpstr>
      <vt:lpstr>Постановка задачи</vt:lpstr>
      <vt:lpstr>Формализация контекста использования</vt:lpstr>
      <vt:lpstr>Формализация контекста использования</vt:lpstr>
      <vt:lpstr>Формализация объективных критериев успеха</vt:lpstr>
      <vt:lpstr>Определение необходимой функциональности системы</vt:lpstr>
      <vt:lpstr>Анализ целей</vt:lpstr>
      <vt:lpstr>Анализ действий пользователей</vt:lpstr>
      <vt:lpstr>Низкоуровневые и высокоуровневые функции</vt:lpstr>
      <vt:lpstr>Низкоуровневые и высокоуровневые функции</vt:lpstr>
      <vt:lpstr>Формализация бизнес-ролей пользователей</vt:lpstr>
      <vt:lpstr>Формализация бизнес-ролей пользователей</vt:lpstr>
      <vt:lpstr>Формализация бизнес-ролей пользователей</vt:lpstr>
      <vt:lpstr>Формализация функциональности</vt:lpstr>
      <vt:lpstr>Формализация сценариев действий пользователей</vt:lpstr>
      <vt:lpstr>Обзор интерфейса конкурирующих систем</vt:lpstr>
      <vt:lpstr>Формализация привычек и ожиданий пользователей</vt:lpstr>
      <vt:lpstr>Прилив вдохновения</vt:lpstr>
      <vt:lpstr>Высокоуровневое проектирование</vt:lpstr>
      <vt:lpstr>Проектирование структуры экранов системы</vt:lpstr>
      <vt:lpstr>Проектирование структуры экранов системы</vt:lpstr>
      <vt:lpstr>Проектирование структуры экранов системы</vt:lpstr>
      <vt:lpstr>Проектирование структуры экранов системы</vt:lpstr>
      <vt:lpstr>Выделение независимых блоков</vt:lpstr>
      <vt:lpstr>Выделение независимых блоков</vt:lpstr>
      <vt:lpstr>Логическая связь</vt:lpstr>
      <vt:lpstr>Связь по представлению пользователей</vt:lpstr>
      <vt:lpstr>Связь по представлению пользователей</vt:lpstr>
      <vt:lpstr>Процессуальная связь</vt:lpstr>
      <vt:lpstr>Процессуальная связь</vt:lpstr>
      <vt:lpstr>Процессуальная связь</vt:lpstr>
      <vt:lpstr>Процессуальная связь</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Проектирование пользовательского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lpstr>Анализ создаваемого интерфейса</vt:lpstr>
    </vt:vector>
  </TitlesOfParts>
  <Company>vc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Проектирование пользовательского интерфейса</dc:title>
  <dc:creator>ПРЕП</dc:creator>
  <cp:lastModifiedBy>ПРЕП</cp:lastModifiedBy>
  <cp:revision>128</cp:revision>
  <dcterms:created xsi:type="dcterms:W3CDTF">2014-12-29T09:49:36Z</dcterms:created>
  <dcterms:modified xsi:type="dcterms:W3CDTF">2017-10-02T09:27:06Z</dcterms:modified>
</cp:coreProperties>
</file>