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150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546B04-86CB-4391-A953-3A0CC00F4080}" type="datetimeFigureOut">
              <a:rPr lang="ru-RU" smtClean="0"/>
              <a:pPr/>
              <a:t>17.09.2019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87B337-16BF-40EA-8478-0A6D6DB88D6F}"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5A87B337-16BF-40EA-8478-0A6D6DB88D6F}" type="slidenum">
              <a:rPr lang="ru-RU" smtClean="0"/>
              <a:pPr/>
              <a:t>7</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3E5ED9AF-583C-46FD-84DC-824E1C2C27B1}" type="datetime1">
              <a:rPr lang="ru-RU" smtClean="0"/>
              <a:t>17.09.2019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407A2FD7-0C70-497C-9EFC-40204FF30EC5}" type="datetime1">
              <a:rPr lang="ru-RU" smtClean="0"/>
              <a:t>17.09.2019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E8F181CF-600F-4F23-917B-71ED2A8271B7}" type="datetime1">
              <a:rPr lang="ru-RU" smtClean="0"/>
              <a:t>17.09.2019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63BF855-4FD1-4960-9594-341A47F9F270}" type="datetime1">
              <a:rPr lang="ru-RU" smtClean="0"/>
              <a:t>17.09.2019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5C87035-1A80-4490-ACE9-E806233B2908}" type="datetime1">
              <a:rPr lang="ru-RU" smtClean="0"/>
              <a:t>17.09.2019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0DE73956-4FFF-401F-86AD-837CF74A6DD2}" type="datetime1">
              <a:rPr lang="ru-RU" smtClean="0"/>
              <a:t>17.09.2019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AFFC134-B36E-4A59-8CF8-3A993CD1C26B}" type="datetime1">
              <a:rPr lang="ru-RU" smtClean="0"/>
              <a:t>17.09.2019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D0E01B1-74D4-4D21-8B70-2DC3D34FCE72}" type="datetime1">
              <a:rPr lang="ru-RU" smtClean="0"/>
              <a:t>17.09.2019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C645F66-7EEA-4923-85D3-57CC926F6826}" type="datetime1">
              <a:rPr lang="ru-RU" smtClean="0"/>
              <a:t>17.09.2019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561A808-2E81-42D4-A2F1-AB3DA60673EB}" type="datetime1">
              <a:rPr lang="ru-RU" smtClean="0"/>
              <a:t>17.09.2019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4B6C97E-48E1-4FBF-A455-FBB274E7C352}" type="datetime1">
              <a:rPr lang="ru-RU" smtClean="0"/>
              <a:t>17.09.2019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CDD4600-143E-449A-AEB9-ABA29CB1F96F}"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1F543-1DEB-42E8-B193-FAAACCFE76C5}" type="datetime1">
              <a:rPr lang="ru-RU" smtClean="0"/>
              <a:t>17.09.2019</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DD4600-143E-449A-AEB9-ABA29CB1F96F}"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file:///D:\Zubkov1\&#1044;&#1085;&#1077;&#1074;&#1085;&#1086;&#1077;%20&#1086;&#1090;&#1076;&#1077;&#1083;&#1077;&#1085;&#1080;&#1077;\&#1063;&#1077;&#1083;&#1086;&#1074;&#1077;&#1082;&#1086;&#1084;&#1072;&#1096;&#1080;&#1085;&#1085;&#1086;&#1077;%20&#1074;&#1079;&#1072;&#1080;&#1084;&#1086;&#1076;&#1077;&#1081;&#1089;&#1090;&#1074;&#1080;&#1077;\&#1063;&#1052;&#1042;\&#1051;&#1077;&#1082;&#1094;&#1080;&#1080;\un1_ch13.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28596" y="500043"/>
            <a:ext cx="7772400" cy="1143008"/>
          </a:xfrm>
        </p:spPr>
        <p:txBody>
          <a:bodyPr/>
          <a:lstStyle/>
          <a:p>
            <a:r>
              <a:rPr lang="ru-RU" dirty="0" err="1"/>
              <a:t>Юзабилити-тестирование</a:t>
            </a:r>
            <a:endParaRPr lang="ru-RU" dirty="0"/>
          </a:p>
        </p:txBody>
      </p:sp>
      <p:sp>
        <p:nvSpPr>
          <p:cNvPr id="3" name="Подзаголовок 2"/>
          <p:cNvSpPr>
            <a:spLocks noGrp="1"/>
          </p:cNvSpPr>
          <p:nvPr>
            <p:ph type="subTitle" idx="1"/>
          </p:nvPr>
        </p:nvSpPr>
        <p:spPr>
          <a:xfrm>
            <a:off x="857224" y="1714488"/>
            <a:ext cx="7358114" cy="4429156"/>
          </a:xfrm>
        </p:spPr>
        <p:txBody>
          <a:bodyPr>
            <a:normAutofit fontScale="77500" lnSpcReduction="20000"/>
          </a:bodyPr>
          <a:lstStyle/>
          <a:p>
            <a:r>
              <a:rPr lang="ru-RU" dirty="0">
                <a:solidFill>
                  <a:schemeClr val="tx1"/>
                </a:solidFill>
              </a:rPr>
              <a:t>Какими бы не были совершенными логические соображения, приведшие к созданию интерфейса, всегда остается вероятность того, что интерфейс получился плохой, либо, что более вероятно, не такой хороший, каким бы он мог быть. Необходимо иметь какие-либо подтверждения его работоспособности. Всё, что для этого нужно, это несколько пользователей средней квалификации, никогда не видевшие тестируемой системы, плюс прототип (разумеется, при наличии основательного бюджета можно развернуться и пошире, например, купить прибор, фиксирующий направление взгляда пользователя).</a:t>
            </a:r>
          </a:p>
        </p:txBody>
      </p:sp>
      <p:sp>
        <p:nvSpPr>
          <p:cNvPr id="4" name="Номер слайда 3"/>
          <p:cNvSpPr>
            <a:spLocks noGrp="1"/>
          </p:cNvSpPr>
          <p:nvPr>
            <p:ph type="sldNum" sz="quarter" idx="12"/>
          </p:nvPr>
        </p:nvSpPr>
        <p:spPr/>
        <p:txBody>
          <a:bodyPr/>
          <a:lstStyle/>
          <a:p>
            <a:fld id="{9CDD4600-143E-449A-AEB9-ABA29CB1F96F}" type="slidenum">
              <a:rPr lang="ru-RU" sz="3300" smtClean="0">
                <a:solidFill>
                  <a:schemeClr val="tx1"/>
                </a:solidFill>
              </a:rPr>
              <a:pPr/>
              <a:t>1</a:t>
            </a:fld>
            <a:endParaRPr lang="ru-RU" sz="33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a:xfrm>
            <a:off x="500034" y="1357298"/>
            <a:ext cx="8229600" cy="4786346"/>
          </a:xfrm>
        </p:spPr>
        <p:txBody>
          <a:bodyPr>
            <a:normAutofit fontScale="77500" lnSpcReduction="20000"/>
          </a:bodyPr>
          <a:lstStyle/>
          <a:p>
            <a:pPr>
              <a:buNone/>
            </a:pPr>
            <a:r>
              <a:rPr lang="ru-RU" b="1" i="1" dirty="0" smtClean="0"/>
              <a:t>Задания, которые будут предложены участникам тестирования во время проведения каждого теста,</a:t>
            </a:r>
            <a:endParaRPr lang="ru-RU" dirty="0" smtClean="0"/>
          </a:p>
          <a:p>
            <a:pPr>
              <a:buNone/>
            </a:pPr>
            <a:r>
              <a:rPr lang="ru-RU" dirty="0" smtClean="0"/>
              <a:t>должны быть заимствованы и основаны на тех задачах, которые пользователи решают с помощью исследуемого продукта в процессе его нормального использования. Указать всё, что понадобится для того, чтобы определить сценарий теста: состояние автомата, машины или компьютера, экраны, документацию, другие средства помощи и подсказки, которые должны присутствовать. Также указать, каким образом определяется успешное завершение выполнения каждого задания, – например, если пользователь успешно сохранит отредактированный документ или выполнит некоторую производственную операцию, достигнув определённого законченного результата.</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10</a:t>
            </a:fld>
            <a:endParaRPr lang="ru-RU"/>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1000108"/>
            <a:ext cx="8229600" cy="5429288"/>
          </a:xfrm>
        </p:spPr>
        <p:txBody>
          <a:bodyPr>
            <a:normAutofit fontScale="92500"/>
          </a:bodyPr>
          <a:lstStyle/>
          <a:p>
            <a:r>
              <a:rPr lang="ru-RU" b="1" i="1" dirty="0" smtClean="0"/>
              <a:t>Закон </a:t>
            </a:r>
            <a:r>
              <a:rPr lang="ru-RU" b="1" i="1" dirty="0" err="1" smtClean="0"/>
              <a:t>Хика</a:t>
            </a:r>
            <a:endParaRPr lang="ru-RU" b="1" i="1" dirty="0" smtClean="0"/>
          </a:p>
          <a:p>
            <a:r>
              <a:rPr lang="ru-RU" dirty="0" smtClean="0"/>
              <a:t>Коэффициенты, используемые в выражении закона </a:t>
            </a:r>
            <a:r>
              <a:rPr lang="ru-RU" dirty="0" err="1" smtClean="0"/>
              <a:t>Хика</a:t>
            </a:r>
            <a:r>
              <a:rPr lang="ru-RU" dirty="0" smtClean="0"/>
              <a:t>, в большой степени зависят от многих условий, включая то, как представлены возможные варианты, и то, насколько хорошо пользователь знаком с системой.</a:t>
            </a:r>
            <a:endParaRPr lang="en-US" dirty="0" smtClean="0"/>
          </a:p>
          <a:p>
            <a:r>
              <a:rPr lang="ru-RU" dirty="0" smtClean="0"/>
              <a:t>При отсутствии более точных данных для проведения быстрых и приблизительных вычислений мы можем воспользоваться теми же значениями </a:t>
            </a:r>
            <a:r>
              <a:rPr lang="ru-RU" i="1" dirty="0" err="1" smtClean="0"/>
              <a:t>a</a:t>
            </a:r>
            <a:r>
              <a:rPr lang="ru-RU" dirty="0" smtClean="0"/>
              <a:t> и </a:t>
            </a:r>
            <a:r>
              <a:rPr lang="ru-RU" i="1" dirty="0" err="1" smtClean="0"/>
              <a:t>b</a:t>
            </a:r>
            <a:r>
              <a:rPr lang="ru-RU" dirty="0" smtClean="0"/>
              <a:t>, которые использовали для закона </a:t>
            </a:r>
            <a:r>
              <a:rPr lang="ru-RU" dirty="0" err="1" smtClean="0"/>
              <a:t>Фитса</a:t>
            </a:r>
            <a:r>
              <a:rPr lang="ru-RU" dirty="0" smtClean="0"/>
              <a:t>.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100</a:t>
            </a:fld>
            <a:endParaRPr lang="ru-RU"/>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1071546"/>
            <a:ext cx="8229600" cy="5054617"/>
          </a:xfrm>
        </p:spPr>
        <p:txBody>
          <a:bodyPr>
            <a:normAutofit lnSpcReduction="10000"/>
          </a:bodyPr>
          <a:lstStyle/>
          <a:p>
            <a:r>
              <a:rPr lang="ru-RU" b="1" i="1" dirty="0" smtClean="0"/>
              <a:t>Закон </a:t>
            </a:r>
            <a:r>
              <a:rPr lang="ru-RU" b="1" i="1" dirty="0" err="1" smtClean="0"/>
              <a:t>Хика</a:t>
            </a:r>
            <a:endParaRPr lang="ru-RU" b="1" i="1" smtClean="0"/>
          </a:p>
          <a:p>
            <a:r>
              <a:rPr lang="ru-RU" smtClean="0"/>
              <a:t>При </a:t>
            </a:r>
            <a:r>
              <a:rPr lang="ru-RU" dirty="0" smtClean="0"/>
              <a:t>использовании любых положительных и ненулевых значений </a:t>
            </a:r>
            <a:r>
              <a:rPr lang="ru-RU" i="1" dirty="0" err="1" smtClean="0"/>
              <a:t>a</a:t>
            </a:r>
            <a:r>
              <a:rPr lang="ru-RU" dirty="0" smtClean="0"/>
              <a:t> и </a:t>
            </a:r>
            <a:r>
              <a:rPr lang="ru-RU" i="1" dirty="0" err="1" smtClean="0"/>
              <a:t>b</a:t>
            </a:r>
            <a:r>
              <a:rPr lang="ru-RU" dirty="0" smtClean="0"/>
              <a:t> из закона </a:t>
            </a:r>
            <a:r>
              <a:rPr lang="ru-RU" dirty="0" err="1" smtClean="0"/>
              <a:t>Хика</a:t>
            </a:r>
            <a:r>
              <a:rPr lang="ru-RU" dirty="0" smtClean="0"/>
              <a:t> следует, что предоставление пользователю сразу нескольких вариантов одновременно обычно является более эффективным, чем организация тех же вариантов в иерархические группы. Выбор из одного меню, состоящего из 8 элементов, производится быстрее, чем из двух меню, состоящих их 4 элементов каждое.</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101</a:t>
            </a:fld>
            <a:endParaRPr lang="ru-RU"/>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b="1" i="1" dirty="0" smtClean="0"/>
              <a:t>При описании инструментариев исследований </a:t>
            </a:r>
            <a:endParaRPr lang="ru-RU" dirty="0" smtClean="0"/>
          </a:p>
          <a:p>
            <a:pPr>
              <a:buNone/>
            </a:pPr>
            <a:r>
              <a:rPr lang="ru-RU" dirty="0" smtClean="0"/>
              <a:t>инструментарием будет компьютер и установленное программное обеспечение, или макет изготавливаемой рабочей станции, или прототип приборной доски автомобиля и т.д. </a:t>
            </a:r>
          </a:p>
          <a:p>
            <a:pPr>
              <a:buNone/>
            </a:pPr>
            <a:r>
              <a:rPr lang="ru-RU" dirty="0" smtClean="0"/>
              <a:t>Инструментарий также может включать в себя устройства, используемые в процессе проведения тестов, такие как видеокамеры для записи поведения пользователей, преобразователи развёртки для записи того, что происходит на экранах мониторов, диктофоны и записывающая аудиоаппаратура для протоколирования вербального общения и записи вербальных протоколов, односторонние зеркала, позволяющие наблюдателям и экспериментатору оставаться невидимым для участников тестирования и так далее. Вы можете собрать много полезной информации, пользуясь простыми любительскими видеокамерами или даже вообще без видеозаписей.</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11</a:t>
            </a:fld>
            <a:endParaRPr lang="ru-RU"/>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b="1" i="1" dirty="0" smtClean="0"/>
              <a:t>Из требуемого персонала </a:t>
            </a:r>
            <a:r>
              <a:rPr lang="ru-RU" dirty="0" smtClean="0"/>
              <a:t>понадобится как минимум один экспериментатор (ассистент), который будет проводить тестирование, начиная от оглашения его темы, объяснения плана тестирования и заканчивая непосредственной работой с участником тестирования над каждым заданием. Для того, чтобы уменьшить нагрузку на экспериментатора, связанную с фиксацией получаемых данных (ведением журналов-логов), можно включить в состав команды одного или двух наблюдателей. </a:t>
            </a:r>
          </a:p>
          <a:p>
            <a:pPr>
              <a:buNone/>
            </a:pPr>
            <a:r>
              <a:rPr lang="ru-RU" dirty="0" smtClean="0"/>
              <a:t>Также во время тестирования должны присутствовать наблюдатели – участники проекта, имеющие непосредственное отношение к разработке программы и интерфейса, которые будут находиться в соседней комнате за односторонним зеркалом или у телевизора, на который поступает сигнал с видеокамеры.</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12</a:t>
            </a:fld>
            <a:endParaRPr lang="ru-RU"/>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a:xfrm>
            <a:off x="428596" y="1142984"/>
            <a:ext cx="8358246" cy="5429288"/>
          </a:xfrm>
        </p:spPr>
        <p:txBody>
          <a:bodyPr>
            <a:normAutofit fontScale="70000" lnSpcReduction="20000"/>
          </a:bodyPr>
          <a:lstStyle/>
          <a:p>
            <a:pPr>
              <a:buNone/>
            </a:pPr>
            <a:r>
              <a:rPr lang="ru-RU" b="1" dirty="0" smtClean="0"/>
              <a:t>При подборе участников тестирования </a:t>
            </a:r>
            <a:r>
              <a:rPr lang="ru-RU" dirty="0" smtClean="0"/>
              <a:t>нужно составить список пользователей, из которых подбирается участники для каждого теста. Понадобится количество пользователей, достаточное, чтобы создать выборку в требуемой для теста пропорции опыта, навыков и демографических характеристик, – поскольку в противном случае неучтенные факторы могут закрасться в структуру проводимого эксперимента и повлиять на полученные в ходе тестов данные. Профиль пользователей,</a:t>
            </a:r>
            <a:r>
              <a:rPr lang="ru-RU" u="sng" dirty="0" smtClean="0">
                <a:hlinkClick r:id="rId2" action="ppaction://hlinkfile"/>
              </a:rPr>
              <a:t> </a:t>
            </a:r>
            <a:r>
              <a:rPr lang="ru-RU" dirty="0" smtClean="0"/>
              <a:t>который определен в ходе подготовки и проектирования эксперимента, поможет создать модель типового пользователя продукта. </a:t>
            </a:r>
          </a:p>
          <a:p>
            <a:pPr>
              <a:buNone/>
            </a:pPr>
            <a:r>
              <a:rPr lang="ru-RU" dirty="0" smtClean="0"/>
              <a:t>Как найти всех этих пользователей? Всеми возможными способами. Попросить своих коллег по работе, их друзей и родственников. Привлечь для поиска людей </a:t>
            </a:r>
            <a:r>
              <a:rPr lang="ru-RU" dirty="0" err="1" smtClean="0"/>
              <a:t>агенства</a:t>
            </a:r>
            <a:r>
              <a:rPr lang="ru-RU" dirty="0" smtClean="0"/>
              <a:t> по найму и компании, занимающиеся маркетинговыми исследованиями. Использовать списки постоянных клиентов-лидеров по покупкам для того, чтобы привлечь наиболее активных пользователей продукта. Поместить рекламное объявление в Интернет или в прессу. Отправить приглашения на ознакомительную и производственную практику в школы.</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13</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b="1" dirty="0" smtClean="0"/>
              <a:t>Инструментарий </a:t>
            </a:r>
            <a:r>
              <a:rPr lang="ru-RU" b="1" dirty="0" err="1" smtClean="0"/>
              <a:t>юзабилити-тестирования</a:t>
            </a:r>
            <a:r>
              <a:rPr lang="ru-RU" dirty="0" smtClean="0"/>
              <a:t> включает в себя компьютер и установленное на нём программное обеспечение для тестирования программного продукта, или машину, автомат или его макет для тестирования оборудования. Некоторые тесты производятся на прототипах системы, в таком случае необходимо удостовериться, чтобы все состояния агрегата, которые могут возникнуть в процессе тестирования по каждому сценарию теста, были реализованы в прототипе. Также в инструментарий входят материалы, предоставляемые участнику и экспериментатору в течении тестов.</a:t>
            </a:r>
          </a:p>
          <a:p>
            <a:pPr>
              <a:buNone/>
            </a:pPr>
            <a:r>
              <a:rPr lang="ru-RU" dirty="0" smtClean="0"/>
              <a:t>Участнику тестирования обычно выдаётся список заданий, которые ему необходимо выполнить. Часто последовательность шагов, необходимых для выполнения каждого задания, намеренно опускается, особенно в том случае, если нужно определить, насколько легко обнаружить определённые последовательности управляющих действий.</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14</a:t>
            </a:fld>
            <a:endParaRPr lang="ru-RU"/>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a:xfrm>
            <a:off x="428596" y="1357298"/>
            <a:ext cx="8229600" cy="5072098"/>
          </a:xfrm>
        </p:spPr>
        <p:txBody>
          <a:bodyPr>
            <a:normAutofit fontScale="85000" lnSpcReduction="20000"/>
          </a:bodyPr>
          <a:lstStyle/>
          <a:p>
            <a:pPr>
              <a:buNone/>
            </a:pPr>
            <a:r>
              <a:rPr lang="ru-RU" b="1" dirty="0" smtClean="0"/>
              <a:t>При подготовке тестовой группы  </a:t>
            </a:r>
            <a:r>
              <a:rPr lang="ru-RU" dirty="0" smtClean="0"/>
              <a:t>возникает вопрос о количестве требуемых пользователей. Наиболее распространённые руководства рекомендуют привлекать в среднем 4-5 участников для того, чтобы обнаружить большинство проблем, связанных с </a:t>
            </a:r>
            <a:r>
              <a:rPr lang="ru-RU" dirty="0" err="1" smtClean="0"/>
              <a:t>юзабилити</a:t>
            </a:r>
            <a:r>
              <a:rPr lang="ru-RU" dirty="0" smtClean="0"/>
              <a:t>. Нужно подобрать тестовую группу на основе задач и профиля пользователей, учитывая доступность участников в дни, на которые  назначено проведение теста.</a:t>
            </a:r>
          </a:p>
          <a:p>
            <a:pPr>
              <a:buNone/>
            </a:pPr>
            <a:r>
              <a:rPr lang="ru-RU" dirty="0" smtClean="0"/>
              <a:t>Вероятнее всего, уже первые три пользователя помогут выявить все самые значительные проблемы. Намного важнее провести больше циклов тестирования, чем стремиться собрать всю возможную информацию из каждого цикла.</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15</a:t>
            </a:fld>
            <a:endParaRPr lang="ru-RU"/>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lstStyle/>
          <a:p>
            <a:r>
              <a:rPr lang="ru-RU" dirty="0" smtClean="0"/>
              <a:t>Тестирование в цикле только трех пользователей, скорее всего, позволит вам провести хотя бы еще один цикл. Кроме того, после корректировки проблем, обнаруженных в первом цикле, те же самые пользователи, приглашенные на следующий цикл, возможно, обнаружат другие проблемы, поскольку застревать на исправленных они уже не будут.</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16</a:t>
            </a:fld>
            <a:endParaRPr lang="ru-RU"/>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a:xfrm>
            <a:off x="457200" y="1071546"/>
            <a:ext cx="8229600" cy="5054617"/>
          </a:xfrm>
        </p:spPr>
        <p:txBody>
          <a:bodyPr>
            <a:normAutofit fontScale="85000" lnSpcReduction="10000"/>
          </a:bodyPr>
          <a:lstStyle/>
          <a:p>
            <a:r>
              <a:rPr lang="ru-RU" dirty="0" smtClean="0"/>
              <a:t>Если вы тестируете только трех или четырех пользователей, то вы можете обсудить полученные результаты в тот же день и сразу сделать нужные изменения. Если же в вашем тестировании участвует более четырех пользователей, то объем заметок, сделанных в процессе тестирования, становится слишком большим, чтобы их можно было быстро прочитать. К тому же, большинство из этих заметок будет касаться мелких проблем, возникнет опасность потерять главное. Так что постарайтесь сосредоточиться на главных проблемах, корректируйте их, и затем как можно скорее тестируйте снова.</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17</a:t>
            </a:fld>
            <a:endParaRPr lang="ru-RU"/>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smtClean="0"/>
              <a:t>Проведение тестирования</a:t>
            </a:r>
            <a:endParaRPr lang="ru-RU" dirty="0"/>
          </a:p>
        </p:txBody>
      </p:sp>
      <p:sp>
        <p:nvSpPr>
          <p:cNvPr id="3" name="Содержимое 2"/>
          <p:cNvSpPr>
            <a:spLocks noGrp="1"/>
          </p:cNvSpPr>
          <p:nvPr>
            <p:ph idx="1"/>
          </p:nvPr>
        </p:nvSpPr>
        <p:spPr>
          <a:xfrm>
            <a:off x="457200" y="1071546"/>
            <a:ext cx="8229600" cy="5054617"/>
          </a:xfrm>
        </p:spPr>
        <p:txBody>
          <a:bodyPr>
            <a:normAutofit fontScale="85000" lnSpcReduction="20000"/>
          </a:bodyPr>
          <a:lstStyle/>
          <a:p>
            <a:r>
              <a:rPr lang="ru-RU" dirty="0" smtClean="0"/>
              <a:t>Большинство людей чувствуют себя неуютно, когда попадают в лабораторию, где им приходится выполнять задания, зная, что время выполнения замеряется и все их ошибки записываются для дальнейшего анализа, поэтому сделать так, чтобы пользователь чувствовал себя комфортно и спокойно, очень сложно. Объясните участнику, что он может в любой момент остановить тест, отлучиться в уборную или сделать перерыв, если это ему потребуется. Подчеркните, что вы подвергаете тестированию продукт, а не пользователей, и им не стоит чувствовать себя под давлением теста. Поблагодарите пользователей за участие в тестах</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18</a:t>
            </a:fld>
            <a:endParaRPr lang="ru-RU"/>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smtClean="0"/>
              <a:t>Проведение тестирования</a:t>
            </a:r>
            <a:endParaRPr lang="ru-RU" dirty="0"/>
          </a:p>
        </p:txBody>
      </p:sp>
      <p:sp>
        <p:nvSpPr>
          <p:cNvPr id="3" name="Содержимое 2"/>
          <p:cNvSpPr>
            <a:spLocks noGrp="1"/>
          </p:cNvSpPr>
          <p:nvPr>
            <p:ph idx="1"/>
          </p:nvPr>
        </p:nvSpPr>
        <p:spPr>
          <a:xfrm>
            <a:off x="457200" y="1071546"/>
            <a:ext cx="8229600" cy="5054617"/>
          </a:xfrm>
        </p:spPr>
        <p:txBody>
          <a:bodyPr>
            <a:normAutofit fontScale="92500" lnSpcReduction="10000"/>
          </a:bodyPr>
          <a:lstStyle/>
          <a:p>
            <a:r>
              <a:rPr lang="ru-RU" dirty="0" smtClean="0"/>
              <a:t>Большинство тестов требуют от участников предварительного заключения соглашения о неразглашении информации и подтверждения их согласия на произведение записей. В качестве части этой «бумажной работы», вы можете провести участников через анкетирование для того, чтобы идентифицировать знание предметной области, их позиции и отношения, или чтобы получить ещё немного информации о характеристиках пользователей</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19</a:t>
            </a:fld>
            <a:endParaRPr lang="ru-RU"/>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a:xfrm>
            <a:off x="500034" y="1071546"/>
            <a:ext cx="8229600" cy="5429288"/>
          </a:xfrm>
        </p:spPr>
        <p:txBody>
          <a:bodyPr>
            <a:noAutofit/>
          </a:bodyPr>
          <a:lstStyle/>
          <a:p>
            <a:pPr>
              <a:buNone/>
            </a:pPr>
            <a:r>
              <a:rPr lang="ru-RU" sz="2400" b="1" dirty="0" err="1"/>
              <a:t>Юзабилити-тестирование</a:t>
            </a:r>
            <a:r>
              <a:rPr lang="ru-RU" sz="2400" b="1" dirty="0"/>
              <a:t> представляет собой</a:t>
            </a:r>
            <a:r>
              <a:rPr lang="ru-RU" sz="2400" dirty="0"/>
              <a:t> постановку экспериментов с целью выявления специфичной информации, касающейся дизайна и пользовательских свойств исследуемого продукта. </a:t>
            </a:r>
            <a:r>
              <a:rPr lang="ru-RU" sz="2400" dirty="0" err="1"/>
              <a:t>Юзабилити-тестирование</a:t>
            </a:r>
            <a:r>
              <a:rPr lang="ru-RU" sz="2400" dirty="0"/>
              <a:t> производится на протяжении всего цикла разработки продукта. На ранних стадиях разработки тестирование предыдущей версии или конкурирующих продуктов позволяет команде проектировщиков наметить контрольные точки, которых необходимо достигнуть в процессе разработки. В середине работы над продуктом, тестирование проверяет корректность произведённого дизайна и предоставляет обратную связь, сообщая места, где дизайн нуждается в улучшении. На заключительных этапах тестирование удостоверяет, что продукт соответствует тем целям, для которых был спроектирован.</a:t>
            </a:r>
          </a:p>
        </p:txBody>
      </p:sp>
      <p:sp>
        <p:nvSpPr>
          <p:cNvPr id="4" name="Номер слайда 3"/>
          <p:cNvSpPr>
            <a:spLocks noGrp="1"/>
          </p:cNvSpPr>
          <p:nvPr>
            <p:ph type="sldNum" sz="quarter" idx="12"/>
          </p:nvPr>
        </p:nvSpPr>
        <p:spPr/>
        <p:txBody>
          <a:bodyPr/>
          <a:lstStyle/>
          <a:p>
            <a:fld id="{9CDD4600-143E-449A-AEB9-ABA29CB1F96F}" type="slidenum">
              <a:rPr lang="ru-RU" sz="3300" smtClean="0">
                <a:solidFill>
                  <a:schemeClr val="tx1"/>
                </a:solidFill>
              </a:rPr>
              <a:pPr/>
              <a:t>2</a:t>
            </a:fld>
            <a:endParaRPr lang="ru-RU" sz="33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lstStyle/>
          <a:p>
            <a:r>
              <a:rPr lang="ru-RU" dirty="0" smtClean="0"/>
              <a:t>Проведение тестирования</a:t>
            </a:r>
            <a:endParaRPr lang="ru-RU" dirty="0"/>
          </a:p>
        </p:txBody>
      </p:sp>
      <p:sp>
        <p:nvSpPr>
          <p:cNvPr id="3" name="Содержимое 2"/>
          <p:cNvSpPr>
            <a:spLocks noGrp="1"/>
          </p:cNvSpPr>
          <p:nvPr>
            <p:ph idx="1"/>
          </p:nvPr>
        </p:nvSpPr>
        <p:spPr>
          <a:xfrm>
            <a:off x="457200" y="1071546"/>
            <a:ext cx="8229600" cy="5054617"/>
          </a:xfrm>
        </p:spPr>
        <p:txBody>
          <a:bodyPr/>
          <a:lstStyle/>
          <a:p>
            <a:r>
              <a:rPr lang="ru-RU" dirty="0" smtClean="0"/>
              <a:t>Задача ассистента заключается только в том, чтобы объяснить пользователям, что им нужно сделать, просить их высказывать свои мысли вслух, слушать внимательно, что они говорят, и всячески оберегать их.</a:t>
            </a:r>
          </a:p>
          <a:p>
            <a:r>
              <a:rPr lang="ru-RU" dirty="0" smtClean="0"/>
              <a:t>Будьте добры и терпеливы к ним и старайтесь ободрять их. Дайте им ясно понять, что вы знаете, что они не глупы.</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20</a:t>
            </a:fld>
            <a:endParaRPr lang="ru-RU"/>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dirty="0" smtClean="0"/>
              <a:t>Проведение тестирования</a:t>
            </a:r>
            <a:endParaRPr lang="ru-RU" dirty="0"/>
          </a:p>
        </p:txBody>
      </p:sp>
      <p:sp>
        <p:nvSpPr>
          <p:cNvPr id="3" name="Содержимое 2"/>
          <p:cNvSpPr>
            <a:spLocks noGrp="1"/>
          </p:cNvSpPr>
          <p:nvPr>
            <p:ph idx="1"/>
          </p:nvPr>
        </p:nvSpPr>
        <p:spPr>
          <a:xfrm>
            <a:off x="457200" y="1142984"/>
            <a:ext cx="8229600" cy="5214974"/>
          </a:xfrm>
        </p:spPr>
        <p:txBody>
          <a:bodyPr>
            <a:normAutofit fontScale="85000" lnSpcReduction="10000"/>
          </a:bodyPr>
          <a:lstStyle/>
          <a:p>
            <a:r>
              <a:rPr lang="ru-RU" dirty="0" smtClean="0"/>
              <a:t>Самая главная задача - это попытаться наблюдать за ходом их мысли. Когда неясно, что понятно, о чем они думают, спросить у них об этом. Если пользователь уставился на экран в течение 10 сек., то нужно спросить у него: </a:t>
            </a:r>
            <a:r>
              <a:rPr lang="ru-RU" i="1" dirty="0" smtClean="0"/>
              <a:t>«На что вы смотрите?» </a:t>
            </a:r>
            <a:r>
              <a:rPr lang="ru-RU" dirty="0" smtClean="0"/>
              <a:t>или </a:t>
            </a:r>
            <a:r>
              <a:rPr lang="ru-RU" i="1" dirty="0" smtClean="0"/>
              <a:t>«О чем вы задумались?».</a:t>
            </a:r>
            <a:endParaRPr lang="ru-RU" dirty="0" smtClean="0"/>
          </a:p>
          <a:p>
            <a:r>
              <a:rPr lang="ru-RU" dirty="0" smtClean="0"/>
              <a:t>Постараться понять, какие на каждом шагу у них возникают ожидания и насколько программа соответствует этим ожиданиям. Когда пользователь уже готов щелкнуть мышью, спросить у него, что он ожидает увидеть. После того как он щелкнет мышью, узнать, действительно ли результат оправдал его ожидание.</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21</a:t>
            </a:fld>
            <a:endParaRPr lang="ru-RU"/>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Проведение тестирования</a:t>
            </a:r>
            <a:endParaRPr lang="ru-RU" dirty="0"/>
          </a:p>
        </p:txBody>
      </p:sp>
      <p:sp>
        <p:nvSpPr>
          <p:cNvPr id="3" name="Содержимое 2"/>
          <p:cNvSpPr>
            <a:spLocks noGrp="1"/>
          </p:cNvSpPr>
          <p:nvPr>
            <p:ph idx="1"/>
          </p:nvPr>
        </p:nvSpPr>
        <p:spPr/>
        <p:txBody>
          <a:bodyPr/>
          <a:lstStyle/>
          <a:p>
            <a:r>
              <a:rPr lang="ru-RU" dirty="0" smtClean="0"/>
              <a:t>Трудность состоит в том, что нельзя отвлекать пользователей или оказывать на них влияния, но в то же время необходимо выяснить, что они в действительности думают (чего, кстати, они и сами могут не до конца понимать).</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22</a:t>
            </a:fld>
            <a:endParaRPr lang="ru-RU"/>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Проведение тестирования</a:t>
            </a:r>
            <a:endParaRPr lang="ru-RU" dirty="0"/>
          </a:p>
        </p:txBody>
      </p:sp>
      <p:sp>
        <p:nvSpPr>
          <p:cNvPr id="3" name="Содержимое 2"/>
          <p:cNvSpPr>
            <a:spLocks noGrp="1"/>
          </p:cNvSpPr>
          <p:nvPr>
            <p:ph idx="1"/>
          </p:nvPr>
        </p:nvSpPr>
        <p:spPr/>
        <p:txBody>
          <a:bodyPr/>
          <a:lstStyle/>
          <a:p>
            <a:r>
              <a:rPr lang="ru-RU" dirty="0" smtClean="0"/>
              <a:t>Если первые два пользователя безнадежно застряли в одном и том же месте и ясно, в чем там проблема и как ее решить, то не заставлять и третьего пользователя без нужды возиться с ней. Как только он дойдет до этого места, объяснить ему, что к чему и как продолжить работу дальше.</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23</a:t>
            </a:fld>
            <a:endParaRPr lang="ru-RU"/>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Проведение тестирования</a:t>
            </a:r>
            <a:endParaRPr lang="ru-RU" dirty="0"/>
          </a:p>
        </p:txBody>
      </p:sp>
      <p:sp>
        <p:nvSpPr>
          <p:cNvPr id="3" name="Содержимое 2"/>
          <p:cNvSpPr>
            <a:spLocks noGrp="1"/>
          </p:cNvSpPr>
          <p:nvPr>
            <p:ph idx="1"/>
          </p:nvPr>
        </p:nvSpPr>
        <p:spPr/>
        <p:txBody>
          <a:bodyPr/>
          <a:lstStyle/>
          <a:p>
            <a:r>
              <a:rPr lang="ru-RU" dirty="0" smtClean="0"/>
              <a:t>Наблюдая за пользователем, который ни во что не «въезжает», можно узнать больше полезного. Более опытный пользователь обладает лучшими навыками для того, чтобы разобраться с проблемой «как получится», и можно даже не заметить, что на самом деле он не понимает, как «это» работает.</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24</a:t>
            </a:fld>
            <a:endParaRPr lang="ru-RU"/>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Проведение тестирования</a:t>
            </a:r>
            <a:endParaRPr lang="ru-RU" dirty="0"/>
          </a:p>
        </p:txBody>
      </p:sp>
      <p:sp>
        <p:nvSpPr>
          <p:cNvPr id="3" name="Содержимое 2"/>
          <p:cNvSpPr>
            <a:spLocks noGrp="1"/>
          </p:cNvSpPr>
          <p:nvPr>
            <p:ph idx="1"/>
          </p:nvPr>
        </p:nvSpPr>
        <p:spPr/>
        <p:txBody>
          <a:bodyPr>
            <a:noAutofit/>
          </a:bodyPr>
          <a:lstStyle/>
          <a:p>
            <a:r>
              <a:rPr lang="ru-RU" sz="4000" dirty="0" smtClean="0"/>
              <a:t>Сразу после каждого тестирования делать короткие записи о том, что запомнилось. Если не сделать этого до начала следующего теста, то потом будет очень трудно вспомнить важные детали.</a:t>
            </a:r>
            <a:endParaRPr lang="ru-RU" sz="4000"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25</a:t>
            </a:fld>
            <a:endParaRPr lang="ru-RU"/>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Действия наблюдателя во время тестирования</a:t>
            </a:r>
            <a:endParaRPr lang="ru-RU" dirty="0"/>
          </a:p>
        </p:txBody>
      </p:sp>
      <p:sp>
        <p:nvSpPr>
          <p:cNvPr id="3" name="Содержимое 2"/>
          <p:cNvSpPr>
            <a:spLocks noGrp="1"/>
          </p:cNvSpPr>
          <p:nvPr>
            <p:ph idx="1"/>
          </p:nvPr>
        </p:nvSpPr>
        <p:spPr/>
        <p:txBody>
          <a:bodyPr/>
          <a:lstStyle/>
          <a:p>
            <a:r>
              <a:rPr lang="ru-RU" dirty="0" smtClean="0"/>
              <a:t>Работа наблюдателя на </a:t>
            </a:r>
            <a:r>
              <a:rPr lang="ru-RU" dirty="0" err="1" smtClean="0"/>
              <a:t>юзабилити-тестировании</a:t>
            </a:r>
            <a:r>
              <a:rPr lang="ru-RU" dirty="0" smtClean="0"/>
              <a:t> довольно простая. Все, что нужно будет делать в качестве наблюдателя, — это только слушать и смотреть, быть внимательным и попутно делать записи.</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26</a:t>
            </a:fld>
            <a:endParaRPr lang="ru-R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Действия наблюдателя во время тестирования</a:t>
            </a:r>
            <a:endParaRPr lang="ru-RU" dirty="0"/>
          </a:p>
        </p:txBody>
      </p:sp>
      <p:sp>
        <p:nvSpPr>
          <p:cNvPr id="3" name="Содержимое 2"/>
          <p:cNvSpPr>
            <a:spLocks noGrp="1"/>
          </p:cNvSpPr>
          <p:nvPr>
            <p:ph idx="1"/>
          </p:nvPr>
        </p:nvSpPr>
        <p:spPr/>
        <p:txBody>
          <a:bodyPr>
            <a:normAutofit fontScale="77500" lnSpcReduction="20000"/>
          </a:bodyPr>
          <a:lstStyle/>
          <a:p>
            <a:r>
              <a:rPr lang="ru-RU" dirty="0" smtClean="0"/>
              <a:t>На что придется обращать внимание:</a:t>
            </a:r>
          </a:p>
          <a:p>
            <a:r>
              <a:rPr lang="ru-RU" b="1" i="1" dirty="0" smtClean="0"/>
              <a:t>Они понимают? </a:t>
            </a:r>
            <a:endParaRPr lang="ru-RU" dirty="0" smtClean="0"/>
          </a:p>
          <a:p>
            <a:r>
              <a:rPr lang="ru-RU" dirty="0" smtClean="0"/>
              <a:t>Могут ли пользователи без посторонней помощи разобраться, чем является программа, каково ее назначение и откуда можно начать ей пользоваться?</a:t>
            </a:r>
          </a:p>
          <a:p>
            <a:r>
              <a:rPr lang="ru-RU" b="1" i="1" dirty="0" smtClean="0"/>
              <a:t>Могут ли они разобраться в структуре программы?</a:t>
            </a:r>
            <a:endParaRPr lang="ru-RU" dirty="0" smtClean="0"/>
          </a:p>
          <a:p>
            <a:r>
              <a:rPr lang="ru-RU" dirty="0" smtClean="0"/>
              <a:t>Понятна ли навигация для пользователей? Ясна ли для пользователей функциональность и понятны ли названия, которые использованы для меню и кнопок?</a:t>
            </a:r>
          </a:p>
          <a:p>
            <a:r>
              <a:rPr lang="ru-RU" b="1" i="1" dirty="0" smtClean="0"/>
              <a:t>Новые идеи.</a:t>
            </a:r>
            <a:r>
              <a:rPr lang="ru-RU" dirty="0" smtClean="0"/>
              <a:t> </a:t>
            </a:r>
          </a:p>
          <a:p>
            <a:r>
              <a:rPr lang="ru-RU" dirty="0" smtClean="0"/>
              <a:t>Пользователи часто подсказывают решения какой-либо проблемы</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27</a:t>
            </a:fld>
            <a:endParaRPr lang="ru-RU"/>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 тестирования</a:t>
            </a:r>
            <a:endParaRPr lang="ru-RU" dirty="0"/>
          </a:p>
        </p:txBody>
      </p:sp>
      <p:sp>
        <p:nvSpPr>
          <p:cNvPr id="3" name="Содержимое 2"/>
          <p:cNvSpPr>
            <a:spLocks noGrp="1"/>
          </p:cNvSpPr>
          <p:nvPr>
            <p:ph idx="1"/>
          </p:nvPr>
        </p:nvSpPr>
        <p:spPr/>
        <p:txBody>
          <a:bodyPr>
            <a:normAutofit fontScale="77500" lnSpcReduction="20000"/>
          </a:bodyPr>
          <a:lstStyle/>
          <a:p>
            <a:r>
              <a:rPr lang="ru-RU" b="1" dirty="0" smtClean="0"/>
              <a:t>Обсуждение с участником пройденного тестирования</a:t>
            </a:r>
          </a:p>
          <a:p>
            <a:r>
              <a:rPr lang="ru-RU" dirty="0" smtClean="0"/>
              <a:t>После того, как задания были выполнены и тестирование завершено, нужно пообщаться с его участником, обсудить тест. Пройтись с ним вместе по событиям, произошедшим во время теста, для того, чтобы получить дополнительную информацию, касающуюся того, о чём думал пользователь в то время. Одним из путей обзора события является его восстановление и обсуждение с участником тестирования. Кроме этого, можно просто спросить участника, что из случившегося во время теста показалось ему заслуживающим внимания</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28</a:t>
            </a:fld>
            <a:endParaRPr lang="ru-RU"/>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 тестирования</a:t>
            </a:r>
            <a:endParaRPr lang="ru-RU" dirty="0"/>
          </a:p>
        </p:txBody>
      </p:sp>
      <p:sp>
        <p:nvSpPr>
          <p:cNvPr id="3" name="Содержимое 2"/>
          <p:cNvSpPr>
            <a:spLocks noGrp="1"/>
          </p:cNvSpPr>
          <p:nvPr>
            <p:ph idx="1"/>
          </p:nvPr>
        </p:nvSpPr>
        <p:spPr/>
        <p:txBody>
          <a:bodyPr/>
          <a:lstStyle/>
          <a:p>
            <a:r>
              <a:rPr lang="ru-RU" b="1" dirty="0" smtClean="0"/>
              <a:t>Отчет о наблюдении</a:t>
            </a:r>
          </a:p>
          <a:p>
            <a:r>
              <a:rPr lang="ru-RU" dirty="0" smtClean="0"/>
              <a:t>После тестирования каждый наблюдатель и ассистент должен как можно быстрее написать небольшой отчет об основных проблемах, которые были им замечены во время тестирования, а также изложить свои мысли по поводу способов их устранения.</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29</a:t>
            </a:fld>
            <a:endParaRPr lang="ru-RU"/>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normAutofit fontScale="70000" lnSpcReduction="20000"/>
          </a:bodyPr>
          <a:lstStyle/>
          <a:p>
            <a:pPr>
              <a:buNone/>
            </a:pPr>
            <a:r>
              <a:rPr lang="ru-RU" sz="3300" dirty="0"/>
              <a:t>Существует распространенное заблуждение, что с помощью тестирования, можно решить все проблемы интерфейса. С помощью тестирования можно определить только слабые места интерфейса, но почти невозможно обнаружить сильные, поскольку они пользователями просто не замечаются, и совсем уж невозможно определить новые способы улучшения.</a:t>
            </a:r>
          </a:p>
          <a:p>
            <a:pPr>
              <a:buNone/>
            </a:pPr>
            <a:r>
              <a:rPr lang="ru-RU" sz="3300" dirty="0"/>
              <a:t>Происходит это из за того, что субъекты тестирования:</a:t>
            </a:r>
          </a:p>
          <a:p>
            <a:pPr lvl="0"/>
            <a:r>
              <a:rPr lang="ru-RU" sz="3300" dirty="0"/>
              <a:t>не обладают всей необходимой информацией о системе,</a:t>
            </a:r>
          </a:p>
          <a:p>
            <a:pPr lvl="0"/>
            <a:r>
              <a:rPr lang="ru-RU" sz="3300" dirty="0"/>
              <a:t>ничего не знают о проектировании интерфейсов,</a:t>
            </a:r>
          </a:p>
          <a:p>
            <a:pPr lvl="0"/>
            <a:r>
              <a:rPr lang="ru-RU" sz="3300" dirty="0"/>
              <a:t>их мотивация существенно отличается от необходимой – вместо того, чтобы стремиться сделать хороший интерфейс, они стремятся оставить в этом интерфейсе свой след («Вася здесь был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a:t>
            </a:fld>
            <a:endParaRPr lang="ru-RU"/>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 тестирования</a:t>
            </a:r>
            <a:endParaRPr lang="ru-RU" dirty="0"/>
          </a:p>
        </p:txBody>
      </p:sp>
      <p:sp>
        <p:nvSpPr>
          <p:cNvPr id="3" name="Содержимое 2"/>
          <p:cNvSpPr>
            <a:spLocks noGrp="1"/>
          </p:cNvSpPr>
          <p:nvPr>
            <p:ph idx="1"/>
          </p:nvPr>
        </p:nvSpPr>
        <p:spPr/>
        <p:txBody>
          <a:bodyPr>
            <a:normAutofit fontScale="92500"/>
          </a:bodyPr>
          <a:lstStyle/>
          <a:p>
            <a:r>
              <a:rPr lang="ru-RU" dirty="0" smtClean="0"/>
              <a:t>На собрании рабочей группы раздать копии всех отчетов и приложить к ним копии набросков и изображений, которые тестировались. Следует обсудить два вопроса:</a:t>
            </a:r>
          </a:p>
          <a:p>
            <a:pPr lvl="0"/>
            <a:r>
              <a:rPr lang="ru-RU" b="1" i="1" dirty="0" smtClean="0"/>
              <a:t>Отбор.</a:t>
            </a:r>
            <a:r>
              <a:rPr lang="ru-RU" dirty="0" smtClean="0"/>
              <a:t> Рассмотреть проблемы, с которыми сталкивались пользователи, и решить, какие из них должны быть исправлены. </a:t>
            </a:r>
          </a:p>
          <a:p>
            <a:pPr lvl="0"/>
            <a:r>
              <a:rPr lang="ru-RU" b="1" i="1" dirty="0" smtClean="0"/>
              <a:t>Поиск решений.</a:t>
            </a:r>
            <a:r>
              <a:rPr lang="ru-RU" dirty="0" smtClean="0"/>
              <a:t> Определить возможные решения для отобранных проблем.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30</a:t>
            </a:fld>
            <a:endParaRPr lang="ru-RU"/>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 тестирования</a:t>
            </a:r>
            <a:endParaRPr lang="ru-RU" dirty="0"/>
          </a:p>
        </p:txBody>
      </p:sp>
      <p:sp>
        <p:nvSpPr>
          <p:cNvPr id="3" name="Содержимое 2"/>
          <p:cNvSpPr>
            <a:spLocks noGrp="1"/>
          </p:cNvSpPr>
          <p:nvPr>
            <p:ph idx="1"/>
          </p:nvPr>
        </p:nvSpPr>
        <p:spPr/>
        <p:txBody>
          <a:bodyPr/>
          <a:lstStyle/>
          <a:p>
            <a:pPr>
              <a:buNone/>
            </a:pPr>
            <a:r>
              <a:rPr lang="ru-RU" sz="4000" b="1" dirty="0" smtClean="0"/>
              <a:t>Анализ полученных данных</a:t>
            </a:r>
          </a:p>
          <a:p>
            <a:r>
              <a:rPr lang="ru-RU" b="1" i="1" dirty="0" smtClean="0"/>
              <a:t>В первую очередь искать крупные проблемы</a:t>
            </a:r>
          </a:p>
          <a:p>
            <a:pPr>
              <a:buNone/>
            </a:pPr>
            <a:r>
              <a:rPr lang="ru-RU" dirty="0" smtClean="0"/>
              <a:t>Если каждый участник сталкивался с проблемами при использовании определенного пункта меню, очевидно, что дизайн этого пункта нуждается в пересмотре.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31</a:t>
            </a:fld>
            <a:endParaRPr lang="ru-RU"/>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 тестирования</a:t>
            </a:r>
            <a:endParaRPr lang="ru-RU" dirty="0"/>
          </a:p>
        </p:txBody>
      </p:sp>
      <p:sp>
        <p:nvSpPr>
          <p:cNvPr id="3" name="Содержимое 2"/>
          <p:cNvSpPr>
            <a:spLocks noGrp="1"/>
          </p:cNvSpPr>
          <p:nvPr>
            <p:ph idx="1"/>
          </p:nvPr>
        </p:nvSpPr>
        <p:spPr/>
        <p:txBody>
          <a:bodyPr>
            <a:normAutofit fontScale="92500" lnSpcReduction="10000"/>
          </a:bodyPr>
          <a:lstStyle/>
          <a:p>
            <a:r>
              <a:rPr lang="ru-RU" b="1" i="1" dirty="0" smtClean="0"/>
              <a:t>Подвести итог собранным данным по производительности</a:t>
            </a:r>
          </a:p>
          <a:p>
            <a:r>
              <a:rPr lang="ru-RU" dirty="0" smtClean="0"/>
              <a:t>Данным, касающиеся производительности, таким как частота возникновения ошибок и времена выполнения заданий, оценка даётся с помощью их статистического анализа. Большая часть такого анализа сводится к нахождению среднего значения и стандартного отклонения, а также к проверке достоверности полученных данных.</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32</a:t>
            </a:fld>
            <a:endParaRPr lang="ru-R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Итоги тестирования</a:t>
            </a:r>
            <a:endParaRPr lang="ru-RU" dirty="0"/>
          </a:p>
        </p:txBody>
      </p:sp>
      <p:sp>
        <p:nvSpPr>
          <p:cNvPr id="3" name="Содержимое 2"/>
          <p:cNvSpPr>
            <a:spLocks noGrp="1"/>
          </p:cNvSpPr>
          <p:nvPr>
            <p:ph idx="1"/>
          </p:nvPr>
        </p:nvSpPr>
        <p:spPr/>
        <p:txBody>
          <a:bodyPr>
            <a:normAutofit fontScale="92500" lnSpcReduction="10000"/>
          </a:bodyPr>
          <a:lstStyle/>
          <a:p>
            <a:r>
              <a:rPr lang="ru-RU" b="1" i="1" dirty="0" smtClean="0"/>
              <a:t>Подвести итог данным, касающимся предпочтений пользователей</a:t>
            </a:r>
          </a:p>
          <a:p>
            <a:r>
              <a:rPr lang="ru-RU" dirty="0" smtClean="0"/>
              <a:t>Наблюдая за действиями пользователей и записывая их мнения, как во время теста (используя метод записи «мыслей вслух» или задавая вопросы), так и до или после теста с использованием анкет и опросных листов, обычно удается собрать большое количество информации, касающейся предпочтений пользователей.</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33</a:t>
            </a:fld>
            <a:endParaRPr lang="ru-RU"/>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normAutofit fontScale="85000" lnSpcReduction="10000"/>
          </a:bodyPr>
          <a:lstStyle/>
          <a:p>
            <a:r>
              <a:rPr lang="ru-RU" b="1" dirty="0" smtClean="0"/>
              <a:t>Метод фокусных групп</a:t>
            </a:r>
          </a:p>
          <a:p>
            <a:r>
              <a:rPr lang="ru-RU" dirty="0" smtClean="0"/>
              <a:t>Метод фокусных групп заключается в опросе специально отобранной группы пользователей. В исследование, которое обычно продолжается около 2 часов, вовлекается от 6 до 9 пользователей. Основное достоинство фокусных групп состоит в том, что они позволяют выявлять спонтанные реакции и идеи и оценивать отношение к этим идеям группы в целом.</a:t>
            </a:r>
          </a:p>
          <a:p>
            <a:r>
              <a:rPr lang="ru-RU" dirty="0" smtClean="0"/>
              <a:t>Результаты работы фокусной группы заносятся в специальный протокол для дальнейшей обработки.</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34</a:t>
            </a:fld>
            <a:endParaRPr lang="ru-RU"/>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normAutofit fontScale="85000" lnSpcReduction="20000"/>
          </a:bodyPr>
          <a:lstStyle/>
          <a:p>
            <a:r>
              <a:rPr lang="ru-RU" b="1" dirty="0" smtClean="0"/>
              <a:t>Метод фокусных групп</a:t>
            </a:r>
          </a:p>
          <a:p>
            <a:r>
              <a:rPr lang="ru-RU" dirty="0" smtClean="0"/>
              <a:t>Метод фокусных групп подходит для того, чтобы быстро получить диапазон мнений и оценок пользователей по поводу тех или иных вещей. Он очень полезен для определения, в самом общем виде, потребностей и предпочтений вашей аудитории. Он подходит для проверки того, насколько актуальна и востребована программа и насколько его «ценное предложение» привлекательно для пользователей. Кроме того, это хороший способ для подбора названий функции и опций, а также выяснения, что люди думают о ваших конкурентах.</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35</a:t>
            </a:fld>
            <a:endParaRPr lang="ru-RU"/>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normAutofit fontScale="85000" lnSpcReduction="20000"/>
          </a:bodyPr>
          <a:lstStyle/>
          <a:p>
            <a:r>
              <a:rPr lang="ru-RU" b="1" dirty="0" smtClean="0"/>
              <a:t>Метод фокусных групп</a:t>
            </a:r>
          </a:p>
          <a:p>
            <a:r>
              <a:rPr lang="ru-RU" dirty="0" smtClean="0"/>
              <a:t>Метод фокусных групп не позволяет определить, как работает программа и самое главное как ее можно улучшить. С помощью этого метода нельзя узнать те вещи, которые нужно знать на ранних этапах, еще до начала непосредственной разработки. Конечно, этот метод можно применять и позже, например, для уточнения деталей или при пользовательском тестировании. Но метод фокусных групп не может вам показать, насколько людям удобно и легко пользоваться программой, поэтому нельзя путать этот метод с другим – </a:t>
            </a:r>
            <a:r>
              <a:rPr lang="ru-RU" dirty="0" err="1" smtClean="0"/>
              <a:t>юзабилити-тестирование</a:t>
            </a:r>
            <a:r>
              <a:rPr lang="ru-RU" dirty="0" smtClean="0"/>
              <a:t>.</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36</a:t>
            </a:fld>
            <a:endParaRPr lang="ru-RU"/>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normAutofit fontScale="92500"/>
          </a:bodyPr>
          <a:lstStyle/>
          <a:p>
            <a:r>
              <a:rPr lang="ru-RU" b="1" dirty="0" smtClean="0"/>
              <a:t>Проверка посредством наблюдения за пользователем</a:t>
            </a:r>
          </a:p>
          <a:p>
            <a:r>
              <a:rPr lang="ru-RU" dirty="0" smtClean="0"/>
              <a:t>Один из самых простых видов тестирования. Пользователю дается задание, он его выполняет, его действия фиксируются для дальнейшего анализа на камеру, либо какой-нибудь программой записи состояния экрана</a:t>
            </a:r>
          </a:p>
          <a:p>
            <a:r>
              <a:rPr lang="ru-RU" dirty="0" smtClean="0"/>
              <a:t>Метод исключительно полезен для выявления неоднозначности элементов интерфейса</a:t>
            </a:r>
            <a:endParaRPr lang="ru-RU" b="1"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37</a:t>
            </a:fld>
            <a:endParaRPr lang="ru-RU"/>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normAutofit fontScale="92500" lnSpcReduction="20000"/>
          </a:bodyPr>
          <a:lstStyle/>
          <a:p>
            <a:r>
              <a:rPr lang="ru-RU" b="1" dirty="0" smtClean="0"/>
              <a:t>Мыслим вслух</a:t>
            </a:r>
          </a:p>
          <a:p>
            <a:r>
              <a:rPr lang="ru-RU" dirty="0" smtClean="0"/>
              <a:t>Запись или протоколирование «мыслей вслух» – очень распространённая методика, применяемая при </a:t>
            </a:r>
            <a:r>
              <a:rPr lang="ru-RU" dirty="0" err="1" smtClean="0"/>
              <a:t>юзабилити-тестированиях</a:t>
            </a:r>
            <a:r>
              <a:rPr lang="ru-RU" dirty="0" smtClean="0"/>
              <a:t>. В течение теста, пока участник выполняет то или иное задание в рамках своего сценария, экспериментатор просит участника </a:t>
            </a:r>
            <a:r>
              <a:rPr lang="ru-RU" dirty="0" err="1" smtClean="0"/>
              <a:t>вербализовать</a:t>
            </a:r>
            <a:r>
              <a:rPr lang="ru-RU" dirty="0" smtClean="0"/>
              <a:t> его мысли, чувства и мнения, возникающие в процессе взаимодействия с продуктом. Комментарии записываются на диктофон или камеру, а затем анализируются.</a:t>
            </a:r>
          </a:p>
          <a:p>
            <a:endParaRPr lang="ru-RU" b="1" dirty="0" smtClean="0"/>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38</a:t>
            </a:fld>
            <a:endParaRPr lang="ru-RU"/>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a:xfrm>
            <a:off x="457200" y="1428736"/>
            <a:ext cx="8229600" cy="4697427"/>
          </a:xfrm>
        </p:spPr>
        <p:txBody>
          <a:bodyPr>
            <a:normAutofit fontScale="85000" lnSpcReduction="20000"/>
          </a:bodyPr>
          <a:lstStyle/>
          <a:p>
            <a:r>
              <a:rPr lang="ru-RU" b="1" dirty="0" smtClean="0"/>
              <a:t>Мыслим вслух</a:t>
            </a:r>
          </a:p>
          <a:p>
            <a:r>
              <a:rPr lang="ru-RU" dirty="0" smtClean="0"/>
              <a:t>«Мысли вслух» позволяют понять, как пользователь подходит к интерфейсу и какими соображениями он руководствуется, используя этот интерфейс. Если последовательность шагов, которую пользователю потребуется пройти для выполнения задания, оказывается отличной от той, что он себе представлял, возможно, интерфейс излишне вычурный.</a:t>
            </a:r>
          </a:p>
          <a:p>
            <a:r>
              <a:rPr lang="ru-RU" dirty="0" smtClean="0"/>
              <a:t>Этот метод можно использовать на любой стадии разработки. «Мысли вслух» – недорогой путь получения хорошей качественной ответной реакции в течение тестирования.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39</a:t>
            </a:fld>
            <a:endParaRPr lang="ru-RU"/>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b="1" dirty="0" smtClean="0"/>
              <a:t>При подготовке </a:t>
            </a:r>
            <a:r>
              <a:rPr lang="ru-RU" b="1" dirty="0"/>
              <a:t>к </a:t>
            </a:r>
            <a:r>
              <a:rPr lang="ru-RU" b="1" dirty="0" smtClean="0"/>
              <a:t>тестированию </a:t>
            </a:r>
            <a:r>
              <a:rPr lang="ru-RU" dirty="0" smtClean="0"/>
              <a:t>нужно начать </a:t>
            </a:r>
            <a:r>
              <a:rPr lang="ru-RU" dirty="0"/>
              <a:t>с общей цели </a:t>
            </a:r>
            <a:r>
              <a:rPr lang="ru-RU" dirty="0" smtClean="0"/>
              <a:t>исследования</a:t>
            </a:r>
            <a:r>
              <a:rPr lang="ru-RU" dirty="0"/>
              <a:t>. </a:t>
            </a:r>
            <a:r>
              <a:rPr lang="ru-RU" dirty="0" smtClean="0"/>
              <a:t>Одной </a:t>
            </a:r>
            <a:r>
              <a:rPr lang="ru-RU" dirty="0"/>
              <a:t>из самых важных предпосылок успешного тестирования является правильная постановка задачи. Всегда есть шансы потратить несколько часов в поисках ответа на ненужный вопрос. Хуже того – случается, что после окончания длительного и утомительного сеанса приходит понимание того, что тех же результатов можно было бы добиться с меньшими трудозатратами. Правильная постановка задачи позволяет этих проблем избежать.</a:t>
            </a:r>
            <a:endParaRPr lang="ru-RU" b="1" dirty="0"/>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a:t>
            </a:fld>
            <a:endParaRPr lang="ru-RU"/>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normAutofit lnSpcReduction="10000"/>
          </a:bodyPr>
          <a:lstStyle/>
          <a:p>
            <a:r>
              <a:rPr lang="ru-RU" b="1" dirty="0" smtClean="0"/>
              <a:t>Проверка качества восприятия</a:t>
            </a:r>
          </a:p>
          <a:p>
            <a:r>
              <a:rPr lang="ru-RU" dirty="0" smtClean="0"/>
              <a:t>Тест позволяет определить, насколько легко интерфейсу обучиться. Поскольку существует разница между понятиями видеть и смотреть, а запоминается только то, что увидено, необходимо обладать уверенностью в том, что пользователь увидит если не всё, то уж хотя бы всё необходимое.</a:t>
            </a:r>
            <a:endParaRPr lang="ru-RU" b="1"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40</a:t>
            </a:fld>
            <a:endParaRPr lang="ru-RU"/>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lstStyle/>
          <a:p>
            <a:r>
              <a:rPr lang="ru-RU" dirty="0" smtClean="0"/>
              <a:t>Сама по себе методика проста. Пользователю даётся задание, связанное с каким-либо отдельным диалоговым окном. Пользователь его выполняет. Через несколько минут пользователя просят нарисовать (пускай даже грубо и некрасиво) только что виденное им окно. После чего рисунок сравнивается с оригиналом.</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41</a:t>
            </a:fld>
            <a:endParaRPr lang="ru-RU"/>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a:xfrm>
            <a:off x="428596" y="1571612"/>
            <a:ext cx="8229600" cy="4525963"/>
          </a:xfrm>
        </p:spPr>
        <p:txBody>
          <a:bodyPr>
            <a:normAutofit fontScale="92500" lnSpcReduction="10000"/>
          </a:bodyPr>
          <a:lstStyle/>
          <a:p>
            <a:r>
              <a:rPr lang="ru-RU" b="1" dirty="0" smtClean="0"/>
              <a:t>Измерение производительности</a:t>
            </a:r>
          </a:p>
          <a:p>
            <a:r>
              <a:rPr lang="ru-RU" dirty="0" smtClean="0"/>
              <a:t>Некоторые </a:t>
            </a:r>
            <a:r>
              <a:rPr lang="ru-RU" dirty="0" err="1" smtClean="0"/>
              <a:t>юзабилити-тестирования</a:t>
            </a:r>
            <a:r>
              <a:rPr lang="ru-RU" dirty="0" smtClean="0"/>
              <a:t> ориентированы на получение чётких, количественных данных. В большинстве случаев эти данные представлены в форме метрик производительности, – сколько времени занимает выделение блока текста с помощью клавиатуры, мыши или трекбола? Как расположение клавиши </a:t>
            </a:r>
            <a:r>
              <a:rPr lang="ru-RU" dirty="0" err="1" smtClean="0"/>
              <a:t>Backspace</a:t>
            </a:r>
            <a:r>
              <a:rPr lang="ru-RU" dirty="0" smtClean="0"/>
              <a:t> влияет на частоту появления ошибок? </a:t>
            </a:r>
          </a:p>
          <a:p>
            <a:endParaRPr lang="ru-RU" b="1"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42</a:t>
            </a:fld>
            <a:endParaRPr lang="ru-RU"/>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939784"/>
          </a:xfrm>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a:xfrm>
            <a:off x="457200" y="1142984"/>
            <a:ext cx="8229600" cy="5214974"/>
          </a:xfrm>
        </p:spPr>
        <p:txBody>
          <a:bodyPr>
            <a:normAutofit fontScale="77500" lnSpcReduction="20000"/>
          </a:bodyPr>
          <a:lstStyle/>
          <a:p>
            <a:r>
              <a:rPr lang="ru-RU" b="1" dirty="0" smtClean="0"/>
              <a:t>Измерение производительности</a:t>
            </a:r>
          </a:p>
          <a:p>
            <a:r>
              <a:rPr lang="ru-RU" dirty="0" smtClean="0"/>
              <a:t>При измерениях производительности необходимо учитывать следующие моменты: </a:t>
            </a:r>
          </a:p>
          <a:p>
            <a:r>
              <a:rPr lang="ru-RU" b="1" i="1" dirty="0" smtClean="0"/>
              <a:t>Критерий выполнения задачи должен быть количественно определён</a:t>
            </a:r>
            <a:endParaRPr lang="ru-RU" dirty="0" smtClean="0"/>
          </a:p>
          <a:p>
            <a:r>
              <a:rPr lang="ru-RU" dirty="0" smtClean="0"/>
              <a:t>К примеру, можно задаться вопросом: </a:t>
            </a:r>
            <a:r>
              <a:rPr lang="ru-RU" i="1" dirty="0" smtClean="0"/>
              <a:t>«что более эффективно, кнопки на управляющей панели или «горячие клавиши».</a:t>
            </a:r>
            <a:r>
              <a:rPr lang="ru-RU" dirty="0" smtClean="0"/>
              <a:t> Ответ на сформулированный таким образом вопрос можно получить при помощи тестирования двух интерфейсов, одного, ориентированного на «горячие клавиши», и второго, основанного на панелях с кнопками. Производительность каждого пользователя определяется при помощи замеров времени, потраченного им на выполнение каждого задания и при помощи журнала допущенных пользователем ошибок.</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43</a:t>
            </a:fld>
            <a:endParaRPr lang="ru-RU"/>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normAutofit fontScale="92500" lnSpcReduction="20000"/>
          </a:bodyPr>
          <a:lstStyle/>
          <a:p>
            <a:r>
              <a:rPr lang="ru-RU" b="1" dirty="0" smtClean="0"/>
              <a:t>Измерение производительности</a:t>
            </a:r>
          </a:p>
          <a:p>
            <a:r>
              <a:rPr lang="ru-RU" sz="2800" b="1" i="1" dirty="0" smtClean="0"/>
              <a:t>Структура эксперимента действительно важна</a:t>
            </a:r>
          </a:p>
          <a:p>
            <a:r>
              <a:rPr lang="ru-RU" sz="2800" dirty="0" smtClean="0"/>
              <a:t>Количественные тесты предполагают, что изменения в независимых переменных (таких, как наличие кнопок на панели или доступность «горячих клавиш») отразятся на зависимых (в нашем случае, на времени, затрачиваемом на запуск команд, использующих одну или две опции). Это влияние называется экспериментальным эффектом. </a:t>
            </a:r>
          </a:p>
          <a:p>
            <a:r>
              <a:rPr lang="ru-RU" sz="2800" dirty="0" smtClean="0"/>
              <a:t>Эксперимент должен быть спроектирован с учётом возникновения возможных искажающих факторов, чтобы устранить всё, что может повлиять на экспериментальный эффект.</a:t>
            </a:r>
            <a:endParaRPr lang="ru-RU" sz="2800"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44</a:t>
            </a:fld>
            <a:endParaRPr lang="ru-RU"/>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a:xfrm>
            <a:off x="457200" y="1142984"/>
            <a:ext cx="8229600" cy="5214974"/>
          </a:xfrm>
        </p:spPr>
        <p:txBody>
          <a:bodyPr>
            <a:normAutofit lnSpcReduction="10000"/>
          </a:bodyPr>
          <a:lstStyle/>
          <a:p>
            <a:r>
              <a:rPr lang="ru-RU" b="1" dirty="0" smtClean="0"/>
              <a:t>Измерение производительности</a:t>
            </a:r>
          </a:p>
          <a:p>
            <a:r>
              <a:rPr lang="ru-RU" b="1" dirty="0" smtClean="0"/>
              <a:t> </a:t>
            </a:r>
            <a:r>
              <a:rPr lang="ru-RU" b="1" i="1" dirty="0" smtClean="0"/>
              <a:t>Данные не сообщают всех подробностей</a:t>
            </a:r>
          </a:p>
          <a:p>
            <a:r>
              <a:rPr lang="ru-RU" dirty="0" smtClean="0"/>
              <a:t>тестирование, исключительно ориентированное на сбор данных, касающихся измерения производительности, не так распространено</a:t>
            </a:r>
          </a:p>
          <a:p>
            <a:r>
              <a:rPr lang="ru-RU" dirty="0" smtClean="0"/>
              <a:t>Такое тестирование требует очень скрупулезно спроектированных тестов и значительных ресурсов</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45</a:t>
            </a:fld>
            <a:endParaRPr lang="ru-RU"/>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Методики тестирования</a:t>
            </a:r>
            <a:endParaRPr lang="ru-RU" dirty="0"/>
          </a:p>
        </p:txBody>
      </p:sp>
      <p:sp>
        <p:nvSpPr>
          <p:cNvPr id="3" name="Содержимое 2"/>
          <p:cNvSpPr>
            <a:spLocks noGrp="1"/>
          </p:cNvSpPr>
          <p:nvPr>
            <p:ph idx="1"/>
          </p:nvPr>
        </p:nvSpPr>
        <p:spPr/>
        <p:txBody>
          <a:bodyPr>
            <a:normAutofit lnSpcReduction="10000"/>
          </a:bodyPr>
          <a:lstStyle/>
          <a:p>
            <a:r>
              <a:rPr lang="ru-RU" b="1" dirty="0" smtClean="0"/>
              <a:t>Измерение производительности</a:t>
            </a:r>
          </a:p>
          <a:p>
            <a:r>
              <a:rPr lang="ru-RU" dirty="0" smtClean="0"/>
              <a:t>Измерение производительности используется на начальных этапах для задания контрольных замеров для процесса проектирования. Также оно используется на протяжении всего проектирования для измерения того, насколько далеко удалось продвинуться относительно этих контрольных замеров.</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46</a:t>
            </a:fld>
            <a:endParaRPr lang="ru-RU"/>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b="1" dirty="0" smtClean="0"/>
              <a:t>Методики тестирования</a:t>
            </a:r>
            <a:endParaRPr lang="ru-RU" b="1" dirty="0"/>
          </a:p>
        </p:txBody>
      </p:sp>
      <p:sp>
        <p:nvSpPr>
          <p:cNvPr id="3" name="Содержимое 2"/>
          <p:cNvSpPr>
            <a:spLocks noGrp="1"/>
          </p:cNvSpPr>
          <p:nvPr>
            <p:ph idx="1"/>
          </p:nvPr>
        </p:nvSpPr>
        <p:spPr>
          <a:xfrm>
            <a:off x="457200" y="1071546"/>
            <a:ext cx="8472518" cy="5429288"/>
          </a:xfrm>
        </p:spPr>
        <p:txBody>
          <a:bodyPr/>
          <a:lstStyle/>
          <a:p>
            <a:r>
              <a:rPr lang="ru-RU" sz="4400" b="1" dirty="0" smtClean="0"/>
              <a:t>Карточная сортировка</a:t>
            </a:r>
          </a:p>
          <a:p>
            <a:r>
              <a:rPr lang="ru-RU" sz="4400" dirty="0" smtClean="0"/>
              <a:t>Карточная сортировка — это классификационный метод, при котором пользователи сортируют различные элементы разрабатываемого ПП по нескольким категориям.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47</a:t>
            </a:fld>
            <a:endParaRPr lang="ru-R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Методики тестирования</a:t>
            </a:r>
            <a:endParaRPr lang="ru-RU" dirty="0"/>
          </a:p>
        </p:txBody>
      </p:sp>
      <p:sp>
        <p:nvSpPr>
          <p:cNvPr id="3" name="Содержимое 2"/>
          <p:cNvSpPr>
            <a:spLocks noGrp="1"/>
          </p:cNvSpPr>
          <p:nvPr>
            <p:ph idx="1"/>
          </p:nvPr>
        </p:nvSpPr>
        <p:spPr/>
        <p:txBody>
          <a:bodyPr>
            <a:normAutofit fontScale="92500"/>
          </a:bodyPr>
          <a:lstStyle/>
          <a:p>
            <a:r>
              <a:rPr lang="ru-RU" b="1" dirty="0" smtClean="0"/>
              <a:t>Карточная сортировка</a:t>
            </a:r>
          </a:p>
          <a:p>
            <a:r>
              <a:rPr lang="ru-RU" dirty="0" smtClean="0"/>
              <a:t>Для проведения карточной сортировки создается список параметров, которые предполагается подвергнуть классификации, после чего каждый из указанных параметров выписывается на отдельной карточке. Карточки предъявляются пользователям, которых инструктируют сгруппировать наиболее логичным, по их мнению, образом.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48</a:t>
            </a:fld>
            <a:endParaRPr lang="ru-R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Методики тестирования</a:t>
            </a:r>
            <a:endParaRPr lang="ru-RU" dirty="0"/>
          </a:p>
        </p:txBody>
      </p:sp>
      <p:sp>
        <p:nvSpPr>
          <p:cNvPr id="3" name="Содержимое 2"/>
          <p:cNvSpPr>
            <a:spLocks noGrp="1"/>
          </p:cNvSpPr>
          <p:nvPr>
            <p:ph idx="1"/>
          </p:nvPr>
        </p:nvSpPr>
        <p:spPr/>
        <p:txBody>
          <a:bodyPr/>
          <a:lstStyle/>
          <a:p>
            <a:r>
              <a:rPr lang="ru-RU" b="1" dirty="0" smtClean="0"/>
              <a:t>Карточная сортировка</a:t>
            </a:r>
          </a:p>
          <a:p>
            <a:r>
              <a:rPr lang="ru-RU" sz="4400" dirty="0" smtClean="0"/>
              <a:t>Полученную в результате карточной сортировки информацию используют для организации пользовательского интерфейса.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49</a:t>
            </a:fld>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dirty="0" err="1" smtClean="0"/>
              <a:t>Юзабилити-тестирование</a:t>
            </a:r>
            <a:endParaRPr lang="ru-RU" dirty="0"/>
          </a:p>
        </p:txBody>
      </p:sp>
      <p:sp>
        <p:nvSpPr>
          <p:cNvPr id="3" name="Содержимое 2"/>
          <p:cNvSpPr>
            <a:spLocks noGrp="1"/>
          </p:cNvSpPr>
          <p:nvPr>
            <p:ph idx="1"/>
          </p:nvPr>
        </p:nvSpPr>
        <p:spPr>
          <a:xfrm>
            <a:off x="357158" y="1000108"/>
            <a:ext cx="8572560" cy="5429288"/>
          </a:xfrm>
        </p:spPr>
        <p:txBody>
          <a:bodyPr>
            <a:normAutofit/>
          </a:bodyPr>
          <a:lstStyle/>
          <a:p>
            <a:pPr>
              <a:buNone/>
            </a:pPr>
            <a:r>
              <a:rPr lang="ru-RU" sz="3600" b="1" dirty="0" smtClean="0"/>
              <a:t>Этапы подготовки к началу тестирования:</a:t>
            </a:r>
          </a:p>
          <a:p>
            <a:pPr>
              <a:buFontTx/>
              <a:buChar char="-"/>
            </a:pPr>
            <a:r>
              <a:rPr lang="ru-RU" sz="3600" dirty="0" smtClean="0"/>
              <a:t>разбить цель эксперимента на несколько чётких задач;</a:t>
            </a:r>
          </a:p>
          <a:p>
            <a:pPr>
              <a:buFontTx/>
              <a:buChar char="-"/>
            </a:pPr>
            <a:r>
              <a:rPr lang="ru-RU" sz="3600" dirty="0" smtClean="0"/>
              <a:t>проектирование исследования;</a:t>
            </a:r>
          </a:p>
          <a:p>
            <a:pPr>
              <a:buFontTx/>
              <a:buChar char="-"/>
            </a:pPr>
            <a:r>
              <a:rPr lang="ru-RU" sz="3600" dirty="0" smtClean="0"/>
              <a:t>подбор участников тестирования;</a:t>
            </a:r>
          </a:p>
          <a:p>
            <a:pPr>
              <a:buFontTx/>
              <a:buChar char="-"/>
            </a:pPr>
            <a:r>
              <a:rPr lang="ru-RU" sz="3600" dirty="0" smtClean="0"/>
              <a:t>подготовка необходимого инструментария;</a:t>
            </a:r>
          </a:p>
          <a:p>
            <a:pPr>
              <a:buFontTx/>
              <a:buChar char="-"/>
            </a:pPr>
            <a:r>
              <a:rPr lang="ru-RU" sz="3600" dirty="0" smtClean="0"/>
              <a:t>подготовка тестовой группы.</a:t>
            </a:r>
            <a:endParaRPr lang="ru-RU" sz="3600"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a:t>
            </a:fld>
            <a:endParaRPr lang="ru-RU"/>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Методики тестирования</a:t>
            </a:r>
            <a:endParaRPr lang="ru-RU" dirty="0"/>
          </a:p>
        </p:txBody>
      </p:sp>
      <p:sp>
        <p:nvSpPr>
          <p:cNvPr id="3" name="Содержимое 2"/>
          <p:cNvSpPr>
            <a:spLocks noGrp="1"/>
          </p:cNvSpPr>
          <p:nvPr>
            <p:ph idx="1"/>
          </p:nvPr>
        </p:nvSpPr>
        <p:spPr/>
        <p:txBody>
          <a:bodyPr>
            <a:normAutofit fontScale="92500"/>
          </a:bodyPr>
          <a:lstStyle/>
          <a:p>
            <a:r>
              <a:rPr lang="ru-RU" b="1" dirty="0" smtClean="0"/>
              <a:t>Контрольные списки</a:t>
            </a:r>
          </a:p>
          <a:p>
            <a:r>
              <a:rPr lang="ru-RU" dirty="0" smtClean="0"/>
              <a:t>Контрольные листы помогают удостовериться в том, что </a:t>
            </a:r>
            <a:r>
              <a:rPr lang="ru-RU" dirty="0" err="1" smtClean="0"/>
              <a:t>веб-сайт</a:t>
            </a:r>
            <a:r>
              <a:rPr lang="ru-RU" dirty="0" smtClean="0"/>
              <a:t> выполнен с учетом принципов функциональности дизайна. Обычно их используют на заключительной стадии работы в дополнение к экспертным методам для того, чтобы структурировать экспертные оценки по каким-то определенным признакам.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50</a:t>
            </a:fld>
            <a:endParaRPr lang="ru-R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b="1" dirty="0" smtClean="0"/>
              <a:t>Методики тестирования</a:t>
            </a:r>
            <a:endParaRPr lang="ru-RU" dirty="0"/>
          </a:p>
        </p:txBody>
      </p:sp>
      <p:sp>
        <p:nvSpPr>
          <p:cNvPr id="3" name="Содержимое 2"/>
          <p:cNvSpPr>
            <a:spLocks noGrp="1"/>
          </p:cNvSpPr>
          <p:nvPr>
            <p:ph idx="1"/>
          </p:nvPr>
        </p:nvSpPr>
        <p:spPr>
          <a:xfrm>
            <a:off x="457200" y="928670"/>
            <a:ext cx="8229600" cy="5197493"/>
          </a:xfrm>
        </p:spPr>
        <p:txBody>
          <a:bodyPr>
            <a:normAutofit fontScale="92500" lnSpcReduction="10000"/>
          </a:bodyPr>
          <a:lstStyle/>
          <a:p>
            <a:r>
              <a:rPr lang="ru-RU" b="1" dirty="0" smtClean="0"/>
              <a:t>Контрольные списки </a:t>
            </a:r>
          </a:p>
          <a:p>
            <a:r>
              <a:rPr lang="ru-RU" dirty="0" smtClean="0"/>
              <a:t>Нельзя получить хороший результат, если не определены критерии качества и завершенности проекта. Контрольный список (или «</a:t>
            </a:r>
            <a:r>
              <a:rPr lang="ru-RU" dirty="0" err="1" smtClean="0"/>
              <a:t>чеклист</a:t>
            </a:r>
            <a:r>
              <a:rPr lang="ru-RU" dirty="0" smtClean="0"/>
              <a:t>») это документ с перечнем требований к выполняемой работе. Каждому свойству готовой работы присваивается весовой коэффициент (например, "отсутствие грамматических ошибок — 4%"), а работа считается выполненной, если сумма коэффициентов близка к 100% (например, 97%).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51</a:t>
            </a:fld>
            <a:endParaRPr lang="ru-RU"/>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Методики тестирования</a:t>
            </a:r>
            <a:endParaRPr lang="ru-RU" dirty="0"/>
          </a:p>
        </p:txBody>
      </p:sp>
      <p:sp>
        <p:nvSpPr>
          <p:cNvPr id="3" name="Содержимое 2"/>
          <p:cNvSpPr>
            <a:spLocks noGrp="1"/>
          </p:cNvSpPr>
          <p:nvPr>
            <p:ph idx="1"/>
          </p:nvPr>
        </p:nvSpPr>
        <p:spPr/>
        <p:txBody>
          <a:bodyPr/>
          <a:lstStyle/>
          <a:p>
            <a:r>
              <a:rPr lang="ru-RU" b="1" dirty="0" smtClean="0"/>
              <a:t>Контрольные списки </a:t>
            </a:r>
          </a:p>
          <a:p>
            <a:r>
              <a:rPr lang="ru-RU" dirty="0" smtClean="0"/>
              <a:t>Наличие контрольного списка увеличивает производительность работы, так как не нужно тратить время на размышления двух тематик — что нужно вообще сделать и что нужно ещё сделать. Ответ на оба вопроса уже содержится в контрольном списке.</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52</a:t>
            </a:fld>
            <a:endParaRPr lang="ru-RU"/>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lstStyle/>
          <a:p>
            <a:r>
              <a:rPr lang="ru-RU" b="1" u="sng" dirty="0" smtClean="0"/>
              <a:t>Контрольный список интерфейса ПО</a:t>
            </a:r>
          </a:p>
          <a:p>
            <a:r>
              <a:rPr lang="ru-RU" b="1" i="1" dirty="0" smtClean="0"/>
              <a:t>Окна</a:t>
            </a:r>
            <a:r>
              <a:rPr lang="ru-RU" dirty="0" smtClean="0"/>
              <a:t> </a:t>
            </a:r>
          </a:p>
          <a:p>
            <a:pPr lvl="0"/>
            <a:r>
              <a:rPr lang="ru-RU" dirty="0" smtClean="0"/>
              <a:t>При проектировании было учтено, при каком разрешении, а так же размере монитора и шрифтов будут работать пользователи.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53</a:t>
            </a:fld>
            <a:endParaRPr lang="ru-RU"/>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92500" lnSpcReduction="20000"/>
          </a:bodyPr>
          <a:lstStyle/>
          <a:p>
            <a:r>
              <a:rPr lang="ru-RU" b="1" i="1" dirty="0" smtClean="0"/>
              <a:t>Окна</a:t>
            </a:r>
            <a:r>
              <a:rPr lang="ru-RU" dirty="0" smtClean="0"/>
              <a:t> </a:t>
            </a:r>
          </a:p>
          <a:p>
            <a:pPr lvl="0"/>
            <a:r>
              <a:rPr lang="ru-RU" b="1" dirty="0" smtClean="0"/>
              <a:t>Заголовки</a:t>
            </a:r>
            <a:r>
              <a:rPr lang="ru-RU" dirty="0" smtClean="0"/>
              <a:t> </a:t>
            </a:r>
          </a:p>
          <a:p>
            <a:pPr lvl="0"/>
            <a:r>
              <a:rPr lang="ru-RU" dirty="0" smtClean="0"/>
              <a:t>Заголовки короткие и адекватные содержимому окна. </a:t>
            </a:r>
          </a:p>
          <a:p>
            <a:pPr lvl="0"/>
            <a:r>
              <a:rPr lang="ru-RU" dirty="0" smtClean="0"/>
              <a:t>Заголовки соответствуют названиям элементов, при помощи которых окна были вызваны. </a:t>
            </a:r>
          </a:p>
          <a:p>
            <a:pPr lvl="0"/>
            <a:r>
              <a:rPr lang="ru-RU" dirty="0" smtClean="0"/>
              <a:t>Если окно вызывается элементом, не имеющим явного названия, в заголовке окна отражается название экранной формы.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54</a:t>
            </a:fld>
            <a:endParaRPr lang="ru-RU"/>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285720" y="928670"/>
            <a:ext cx="8572560" cy="5643602"/>
          </a:xfrm>
        </p:spPr>
        <p:txBody>
          <a:bodyPr>
            <a:normAutofit fontScale="85000" lnSpcReduction="20000"/>
          </a:bodyPr>
          <a:lstStyle/>
          <a:p>
            <a:r>
              <a:rPr lang="ru-RU" b="1" dirty="0" smtClean="0"/>
              <a:t>Дизайн окна</a:t>
            </a:r>
          </a:p>
          <a:p>
            <a:pPr lvl="0"/>
            <a:r>
              <a:rPr lang="ru-RU" dirty="0" smtClean="0"/>
              <a:t>Тип окна (модальное, немодальное, возможность минимизации/максимизации) был выбран осознанно, в соответствии с задачами пользователей. </a:t>
            </a:r>
          </a:p>
          <a:p>
            <a:pPr lvl="0"/>
            <a:r>
              <a:rPr lang="ru-RU" dirty="0" smtClean="0"/>
              <a:t>Управляющие и информационные элементы расположены достаточно далеко друг от друга (не менее 7 DLU). </a:t>
            </a:r>
          </a:p>
          <a:p>
            <a:pPr lvl="0"/>
            <a:r>
              <a:rPr lang="ru-RU" dirty="0" smtClean="0"/>
              <a:t>Информация в окне адекватно сгруппирована (связанные элементы объединены в группы). </a:t>
            </a:r>
          </a:p>
          <a:p>
            <a:pPr lvl="0"/>
            <a:r>
              <a:rPr lang="ru-RU" dirty="0" smtClean="0"/>
              <a:t>Кнопки находятся в секции, на которую они оказывают непосредственное воздействие. </a:t>
            </a:r>
            <a:r>
              <a:rPr lang="ru-RU" dirty="0" err="1" smtClean="0"/>
              <a:t>Терминационные</a:t>
            </a:r>
            <a:r>
              <a:rPr lang="ru-RU" dirty="0" smtClean="0"/>
              <a:t> кнопки (управляющие окном) расположены либо снизу в ряд либо справа в колонку. </a:t>
            </a:r>
          </a:p>
          <a:p>
            <a:r>
              <a:rPr lang="ru-RU" dirty="0" smtClean="0"/>
              <a:t>Переход от элемента к элементу внутри окна, осуществляется сверху вниз слева направо.</a:t>
            </a:r>
            <a:endParaRPr lang="ru-RU" b="1"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55</a:t>
            </a:fld>
            <a:endParaRPr lang="ru-RU"/>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Autofit/>
          </a:bodyPr>
          <a:lstStyle/>
          <a:p>
            <a:r>
              <a:rPr lang="ru-RU" sz="4000" dirty="0" smtClean="0"/>
              <a:t>DLU – это единица измерения, не зависящая от пользовательских настроек, ширина DLU-точки равна ширине стандартного шрифта, деленной на 4; высота – то же, но деленное на 8)</a:t>
            </a:r>
          </a:p>
          <a:p>
            <a:endParaRPr lang="ru-RU" sz="4000"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56</a:t>
            </a:fld>
            <a:endParaRPr lang="ru-RU"/>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lstStyle/>
          <a:p>
            <a:pPr lvl="0"/>
            <a:r>
              <a:rPr lang="ru-RU" b="1" dirty="0" smtClean="0"/>
              <a:t>Диалоговые окна</a:t>
            </a:r>
            <a:r>
              <a:rPr lang="ru-RU" dirty="0" smtClean="0"/>
              <a:t> </a:t>
            </a:r>
          </a:p>
          <a:p>
            <a:pPr lvl="0"/>
            <a:r>
              <a:rPr lang="ru-RU" dirty="0" smtClean="0"/>
              <a:t>В диалоговых окнах отсутствуют меню или инструментальные панели. </a:t>
            </a:r>
          </a:p>
          <a:p>
            <a:r>
              <a:rPr lang="ru-RU" dirty="0" smtClean="0"/>
              <a:t>Диалоговые окна открываются не в центре экрана, а в центре текущего действия пользователя</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57</a:t>
            </a:fld>
            <a:endParaRPr lang="ru-RU"/>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92500" lnSpcReduction="10000"/>
          </a:bodyPr>
          <a:lstStyle/>
          <a:p>
            <a:r>
              <a:rPr lang="ru-RU" b="1" i="1" dirty="0" smtClean="0"/>
              <a:t>Меню</a:t>
            </a:r>
          </a:p>
          <a:p>
            <a:pPr lvl="0"/>
            <a:r>
              <a:rPr lang="ru-RU" i="1" dirty="0" smtClean="0"/>
              <a:t>Пункты главного меню </a:t>
            </a:r>
          </a:p>
          <a:p>
            <a:pPr lvl="0"/>
            <a:r>
              <a:rPr lang="ru-RU" dirty="0" smtClean="0"/>
              <a:t>Пункты меню имеют адекватные названия. </a:t>
            </a:r>
          </a:p>
          <a:p>
            <a:pPr lvl="0"/>
            <a:r>
              <a:rPr lang="ru-RU" dirty="0" smtClean="0"/>
              <a:t>Первая буква в названии пунктов заглавная. </a:t>
            </a:r>
          </a:p>
          <a:p>
            <a:pPr lvl="0"/>
            <a:r>
              <a:rPr lang="ru-RU" dirty="0" smtClean="0"/>
              <a:t>Все пункты первого уровня активизируют выпадающее меню. </a:t>
            </a:r>
          </a:p>
          <a:p>
            <a:r>
              <a:rPr lang="ru-RU" dirty="0" smtClean="0"/>
              <a:t>Каждому пункту меню назначены общепринятые горячие клавиши (выделены подчеркиванием).</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58</a:t>
            </a:fld>
            <a:endParaRPr lang="ru-RU"/>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92500"/>
          </a:bodyPr>
          <a:lstStyle/>
          <a:p>
            <a:r>
              <a:rPr lang="ru-RU" b="1" i="1" dirty="0" smtClean="0"/>
              <a:t>Меню</a:t>
            </a:r>
          </a:p>
          <a:p>
            <a:pPr lvl="0"/>
            <a:r>
              <a:rPr lang="ru-RU" i="1" dirty="0" smtClean="0"/>
              <a:t>Раскрывающиеся меню и элементы основного меню второго уровня </a:t>
            </a:r>
          </a:p>
          <a:p>
            <a:pPr lvl="0"/>
            <a:r>
              <a:rPr lang="ru-RU" dirty="0" smtClean="0"/>
              <a:t>Все элементы начинаются с заглавной буквы. </a:t>
            </a:r>
          </a:p>
          <a:p>
            <a:pPr lvl="0"/>
            <a:r>
              <a:rPr lang="ru-RU" dirty="0" smtClean="0"/>
              <a:t>Если в меню используются пиктограммы, они расположены слева от названия пункта меню. </a:t>
            </a:r>
          </a:p>
          <a:p>
            <a:pPr lvl="0"/>
            <a:r>
              <a:rPr lang="ru-RU" dirty="0" smtClean="0"/>
              <a:t>Все списки содержат более одного элемента.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59</a:t>
            </a:fld>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a:xfrm>
            <a:off x="357158" y="1285860"/>
            <a:ext cx="8229600" cy="5072098"/>
          </a:xfrm>
        </p:spPr>
        <p:txBody>
          <a:bodyPr>
            <a:normAutofit fontScale="70000" lnSpcReduction="20000"/>
          </a:bodyPr>
          <a:lstStyle/>
          <a:p>
            <a:pPr>
              <a:buNone/>
            </a:pPr>
            <a:r>
              <a:rPr lang="ru-RU" sz="3400" b="1" dirty="0" smtClean="0"/>
              <a:t>При разделении цели эксперимента на несколько чётких задач</a:t>
            </a:r>
            <a:r>
              <a:rPr lang="ru-RU" sz="3400" dirty="0" smtClean="0"/>
              <a:t> они должны быть поставлены таким образом, чтобы по результатам тестирования можно было легко определить решение каждой из них, они должны касаться того, что можно непосредственно заложить в тестирование, например:</a:t>
            </a:r>
          </a:p>
          <a:p>
            <a:pPr lvl="0"/>
            <a:r>
              <a:rPr lang="ru-RU" sz="3400" dirty="0" smtClean="0"/>
              <a:t>Является ли задержка при загрузке </a:t>
            </a:r>
            <a:r>
              <a:rPr lang="ru-RU" sz="3400" dirty="0" err="1" smtClean="0"/>
              <a:t>Java-апплета</a:t>
            </a:r>
            <a:r>
              <a:rPr lang="ru-RU" sz="3400" dirty="0" smtClean="0"/>
              <a:t> причиной ухода с сайта посетителей? </a:t>
            </a:r>
          </a:p>
          <a:p>
            <a:pPr lvl="0"/>
            <a:r>
              <a:rPr lang="ru-RU" sz="3400" dirty="0" smtClean="0"/>
              <a:t>Насколько сложной для новичка является процедура заполнения налоговых форм с помощью данного продукта? </a:t>
            </a:r>
          </a:p>
          <a:p>
            <a:pPr lvl="0"/>
            <a:r>
              <a:rPr lang="ru-RU" sz="3400" dirty="0" smtClean="0"/>
              <a:t>Предоставляет ли </a:t>
            </a:r>
            <a:r>
              <a:rPr lang="ru-RU" sz="3400" dirty="0" err="1" smtClean="0"/>
              <a:t>онлайн-система</a:t>
            </a:r>
            <a:r>
              <a:rPr lang="ru-RU" sz="3400" dirty="0" smtClean="0"/>
              <a:t> подсказки достаточное количество информации о налоговом кодексе? </a:t>
            </a:r>
          </a:p>
          <a:p>
            <a:pPr lvl="0"/>
            <a:r>
              <a:rPr lang="ru-RU" sz="3400" dirty="0" smtClean="0"/>
              <a:t>Эта информация изложена простым, доступным для понимания языком, а не на юридическом жаргоне?</a:t>
            </a:r>
          </a:p>
          <a:p>
            <a:pPr>
              <a:buNone/>
            </a:pP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a:t>
            </a:fld>
            <a:endParaRPr lang="ru-RU"/>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lnSpcReduction="10000"/>
          </a:bodyPr>
          <a:lstStyle/>
          <a:p>
            <a:r>
              <a:rPr lang="ru-RU" b="1" i="1" dirty="0" smtClean="0"/>
              <a:t>Меню</a:t>
            </a:r>
          </a:p>
          <a:p>
            <a:pPr lvl="0"/>
            <a:r>
              <a:rPr lang="ru-RU" dirty="0" smtClean="0"/>
              <a:t>Высота меню не превышает размер экрана (меню не нужно прокручивать). </a:t>
            </a:r>
          </a:p>
          <a:p>
            <a:pPr lvl="0"/>
            <a:r>
              <a:rPr lang="ru-RU" dirty="0" smtClean="0"/>
              <a:t>Пункты меню адекватно сгруппированы. Осмысленно использованы разделители в меню. </a:t>
            </a:r>
          </a:p>
          <a:p>
            <a:pPr lvl="0"/>
            <a:r>
              <a:rPr lang="ru-RU" dirty="0" smtClean="0"/>
              <a:t>Пункты меню расположены в порядке связанности выполняемых функций, частоте использования, важности.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60</a:t>
            </a:fld>
            <a:endParaRPr lang="ru-RU"/>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85000" lnSpcReduction="10000"/>
          </a:bodyPr>
          <a:lstStyle/>
          <a:p>
            <a:r>
              <a:rPr lang="ru-RU" b="1" i="1" dirty="0" smtClean="0"/>
              <a:t>Меню</a:t>
            </a:r>
          </a:p>
          <a:p>
            <a:pPr lvl="0"/>
            <a:r>
              <a:rPr lang="ru-RU" dirty="0" smtClean="0"/>
              <a:t>Используются не более двух подуровней меню. </a:t>
            </a:r>
          </a:p>
          <a:p>
            <a:pPr lvl="0"/>
            <a:r>
              <a:rPr lang="ru-RU" dirty="0" smtClean="0"/>
              <a:t>Каждый пункт меню имеет соответствующую горячую клавишу. </a:t>
            </a:r>
          </a:p>
          <a:p>
            <a:pPr lvl="0"/>
            <a:r>
              <a:rPr lang="ru-RU" dirty="0" smtClean="0"/>
              <a:t>Название пункта меню соответствует названию вызываемого окна. </a:t>
            </a:r>
          </a:p>
          <a:p>
            <a:pPr lvl="0"/>
            <a:r>
              <a:rPr lang="ru-RU" dirty="0" smtClean="0"/>
              <a:t>Пункты меню, открывающие диалоговые окна, обозначены в конце многоточием (…). </a:t>
            </a:r>
          </a:p>
          <a:p>
            <a:r>
              <a:rPr lang="ru-RU" dirty="0" smtClean="0"/>
              <a:t>Недоступные пункты меню обозначены серым цветом шрифта.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61</a:t>
            </a:fld>
            <a:endParaRPr lang="ru-RU"/>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lstStyle/>
          <a:p>
            <a:r>
              <a:rPr lang="ru-RU" b="1" dirty="0" smtClean="0"/>
              <a:t>Всплывающие меню</a:t>
            </a:r>
          </a:p>
          <a:p>
            <a:pPr lvl="0"/>
            <a:r>
              <a:rPr lang="ru-RU" dirty="0" smtClean="0"/>
              <a:t>Каждому пункту всплывающего меню соответствует аналогичный пункт в основном меню. </a:t>
            </a:r>
          </a:p>
          <a:p>
            <a:endParaRPr lang="ru-RU" b="1"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62</a:t>
            </a:fld>
            <a:endParaRPr lang="ru-RU"/>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a:bodyPr>
          <a:lstStyle/>
          <a:p>
            <a:r>
              <a:rPr lang="ru-RU" b="1" i="1" dirty="0" smtClean="0"/>
              <a:t>Инструментальные панели </a:t>
            </a:r>
            <a:endParaRPr lang="ru-RU" dirty="0" smtClean="0"/>
          </a:p>
          <a:p>
            <a:pPr lvl="0"/>
            <a:r>
              <a:rPr lang="ru-RU" dirty="0" smtClean="0"/>
              <a:t>Каждому элементу инструментальной панели соответствует всплывающая подсказка. </a:t>
            </a:r>
          </a:p>
          <a:p>
            <a:pPr lvl="0"/>
            <a:r>
              <a:rPr lang="ru-RU" dirty="0" smtClean="0"/>
              <a:t>Элементы упорядочены и сгруппированы в соответствии с задачами пользователей. </a:t>
            </a:r>
          </a:p>
          <a:p>
            <a:r>
              <a:rPr lang="ru-RU" dirty="0" smtClean="0"/>
              <a:t>Для стандартных действий используются общепринятые графические элементы</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63</a:t>
            </a:fld>
            <a:endParaRPr lang="ru-RU"/>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77500" lnSpcReduction="20000"/>
          </a:bodyPr>
          <a:lstStyle/>
          <a:p>
            <a:r>
              <a:rPr lang="ru-RU" b="1" i="1" dirty="0" smtClean="0"/>
              <a:t>Управляющие элементы </a:t>
            </a:r>
            <a:endParaRPr lang="ru-RU" dirty="0" smtClean="0"/>
          </a:p>
          <a:p>
            <a:pPr lvl="0"/>
            <a:r>
              <a:rPr lang="ru-RU" dirty="0" smtClean="0"/>
              <a:t>Переключатели (</a:t>
            </a:r>
            <a:r>
              <a:rPr lang="ru-RU" dirty="0" err="1" smtClean="0"/>
              <a:t>Check</a:t>
            </a:r>
            <a:r>
              <a:rPr lang="ru-RU" dirty="0" smtClean="0"/>
              <a:t> </a:t>
            </a:r>
            <a:r>
              <a:rPr lang="ru-RU" dirty="0" err="1" smtClean="0"/>
              <a:t>boxes</a:t>
            </a:r>
            <a:r>
              <a:rPr lang="ru-RU" dirty="0" smtClean="0"/>
              <a:t>) </a:t>
            </a:r>
          </a:p>
          <a:p>
            <a:pPr lvl="0"/>
            <a:r>
              <a:rPr lang="ru-RU" dirty="0" smtClean="0"/>
              <a:t>В одном окне используется не более 10 переключателей. </a:t>
            </a:r>
          </a:p>
          <a:p>
            <a:pPr lvl="0"/>
            <a:r>
              <a:rPr lang="ru-RU" dirty="0" smtClean="0"/>
              <a:t>Переключатели сгруппированы и каждой группе присвоено название. </a:t>
            </a:r>
          </a:p>
          <a:p>
            <a:pPr lvl="0"/>
            <a:r>
              <a:rPr lang="ru-RU" dirty="0" smtClean="0"/>
              <a:t>Внутри группы переключатели расположены строго вертикально. </a:t>
            </a:r>
          </a:p>
          <a:p>
            <a:pPr lvl="0"/>
            <a:r>
              <a:rPr lang="ru-RU" dirty="0" smtClean="0"/>
              <a:t>Переключатели не применяются для частого, оперативного использования. </a:t>
            </a:r>
          </a:p>
          <a:p>
            <a:r>
              <a:rPr lang="ru-RU" dirty="0" smtClean="0"/>
              <a:t>В названиях используется только позитивная, утвердительная форма</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64</a:t>
            </a:fld>
            <a:endParaRPr lang="ru-RU"/>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lstStyle/>
          <a:p>
            <a:pPr lvl="0"/>
            <a:r>
              <a:rPr lang="ru-RU" b="1" i="1" dirty="0" smtClean="0"/>
              <a:t>Командные кнопки </a:t>
            </a:r>
          </a:p>
          <a:p>
            <a:pPr lvl="0"/>
            <a:r>
              <a:rPr lang="ru-RU" dirty="0" smtClean="0"/>
              <a:t>Кнопки имеют краткие и ясные названия. </a:t>
            </a:r>
          </a:p>
          <a:p>
            <a:pPr lvl="0"/>
            <a:r>
              <a:rPr lang="ru-RU" dirty="0" smtClean="0"/>
              <a:t>В каждом диалоге используется не более 6 кнопок. </a:t>
            </a:r>
          </a:p>
          <a:p>
            <a:pPr lvl="0"/>
            <a:r>
              <a:rPr lang="ru-RU" dirty="0" smtClean="0"/>
              <a:t>Кнопки, выполняющие в разных диалогах идентичные функции, имеют одинаковые названия.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65</a:t>
            </a:fld>
            <a:endParaRPr lang="ru-RU"/>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92500" lnSpcReduction="20000"/>
          </a:bodyPr>
          <a:lstStyle/>
          <a:p>
            <a:r>
              <a:rPr lang="ru-RU" b="1" i="1" dirty="0" smtClean="0"/>
              <a:t>Командные кнопки </a:t>
            </a:r>
          </a:p>
          <a:p>
            <a:pPr lvl="0"/>
            <a:r>
              <a:rPr lang="ru-RU" dirty="0" smtClean="0"/>
              <a:t>Типовые кнопки имеют общепринятые названия и общепринятые горячие клавиши. </a:t>
            </a:r>
          </a:p>
          <a:p>
            <a:pPr lvl="0"/>
            <a:r>
              <a:rPr lang="ru-RU" dirty="0" smtClean="0"/>
              <a:t>Кнопки, вызывающие продолжение диалога в вложенных формах, обозначены многоточием (…). </a:t>
            </a:r>
          </a:p>
          <a:p>
            <a:pPr lvl="0"/>
            <a:r>
              <a:rPr lang="ru-RU" dirty="0" smtClean="0"/>
              <a:t>Недоступные кнопки имеют соответствующие атрибуты (серый цвет шрифта и т.п.). </a:t>
            </a:r>
          </a:p>
          <a:p>
            <a:r>
              <a:rPr lang="ru-RU" dirty="0" smtClean="0"/>
              <a:t>Опасные для пользователя кнопки не являются кнопками по умолчанию</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66</a:t>
            </a:fld>
            <a:endParaRPr lang="ru-RU"/>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lstStyle/>
          <a:p>
            <a:r>
              <a:rPr lang="ru-RU" b="1" i="1" dirty="0" smtClean="0"/>
              <a:t>Редактируемые поля со списком (</a:t>
            </a:r>
            <a:r>
              <a:rPr lang="ru-RU" b="1" i="1" dirty="0" err="1" smtClean="0"/>
              <a:t>Сombo</a:t>
            </a:r>
            <a:r>
              <a:rPr lang="ru-RU" b="1" i="1" dirty="0" smtClean="0"/>
              <a:t> </a:t>
            </a:r>
            <a:r>
              <a:rPr lang="ru-RU" b="1" i="1" dirty="0" err="1" smtClean="0"/>
              <a:t>Box</a:t>
            </a:r>
            <a:r>
              <a:rPr lang="ru-RU" b="1" i="1" dirty="0" smtClean="0"/>
              <a:t>)</a:t>
            </a:r>
            <a:r>
              <a:rPr lang="ru-RU" dirty="0" smtClean="0"/>
              <a:t> </a:t>
            </a:r>
          </a:p>
          <a:p>
            <a:r>
              <a:rPr lang="ru-RU" dirty="0" smtClean="0"/>
              <a:t>Имеют функцию авто-выбора</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67</a:t>
            </a:fld>
            <a:endParaRPr lang="ru-RU"/>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lstStyle/>
          <a:p>
            <a:pPr lvl="0"/>
            <a:r>
              <a:rPr lang="ru-RU" b="1" i="1" dirty="0" smtClean="0"/>
              <a:t>Раскрывающиеся списки </a:t>
            </a:r>
          </a:p>
          <a:p>
            <a:pPr lvl="0"/>
            <a:r>
              <a:rPr lang="ru-RU" dirty="0" smtClean="0"/>
              <a:t>Высота выводимого на экран списка ограничена 3-8 элементами. </a:t>
            </a:r>
          </a:p>
          <a:p>
            <a:pPr lvl="0"/>
            <a:r>
              <a:rPr lang="ru-RU" dirty="0" smtClean="0"/>
              <a:t>Если список содержит более 50 элементов, используется фильтр или режим поиска. </a:t>
            </a:r>
          </a:p>
          <a:p>
            <a:r>
              <a:rPr lang="ru-RU" dirty="0" smtClean="0"/>
              <a:t>Если все элементы не умещаются в одном фрагменте списка, автоматически появляется полоса прокрутки.</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68</a:t>
            </a:fld>
            <a:endParaRPr lang="ru-RU"/>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lstStyle/>
          <a:p>
            <a:pPr lvl="0"/>
            <a:r>
              <a:rPr lang="ru-RU" b="1" i="1" dirty="0" smtClean="0"/>
              <a:t>Группы элементов </a:t>
            </a:r>
          </a:p>
          <a:p>
            <a:pPr lvl="0"/>
            <a:r>
              <a:rPr lang="ru-RU" dirty="0" smtClean="0"/>
              <a:t>Каждая группа имеет осмысленное название, помимо рамки отделена от других групп и элементов свободным пространством.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69</a:t>
            </a:fld>
            <a:endParaRPr lang="ru-RU"/>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При </a:t>
            </a:r>
            <a:r>
              <a:rPr lang="ru-RU" b="1" dirty="0" smtClean="0"/>
              <a:t>проектировании исследования</a:t>
            </a:r>
            <a:r>
              <a:rPr lang="ru-RU" dirty="0" smtClean="0"/>
              <a:t> необходимо:</a:t>
            </a:r>
          </a:p>
          <a:p>
            <a:pPr>
              <a:buNone/>
            </a:pPr>
            <a:r>
              <a:rPr lang="ru-RU" dirty="0" smtClean="0"/>
              <a:t> - охарактеризовать пользователей, которые станут участниками тестирования;</a:t>
            </a:r>
          </a:p>
          <a:p>
            <a:pPr>
              <a:buNone/>
            </a:pPr>
            <a:r>
              <a:rPr lang="ru-RU" dirty="0" smtClean="0"/>
              <a:t>- определить структуру эксперимента;</a:t>
            </a:r>
          </a:p>
          <a:p>
            <a:pPr>
              <a:buFontTx/>
              <a:buChar char="-"/>
            </a:pPr>
            <a:r>
              <a:rPr lang="ru-RU" dirty="0" smtClean="0"/>
              <a:t>определить задания, которые будут предложены участникам тестирования во время проведения каждого теста;</a:t>
            </a:r>
          </a:p>
          <a:p>
            <a:pPr>
              <a:buFontTx/>
              <a:buChar char="-"/>
            </a:pPr>
            <a:r>
              <a:rPr lang="ru-RU" dirty="0" smtClean="0"/>
              <a:t>описать инструментарий исследований;</a:t>
            </a:r>
          </a:p>
          <a:p>
            <a:pPr>
              <a:buFontTx/>
              <a:buChar char="-"/>
            </a:pPr>
            <a:r>
              <a:rPr lang="ru-RU" dirty="0" smtClean="0"/>
              <a:t>охарактеризовать требуемый персонал</a:t>
            </a:r>
          </a:p>
          <a:p>
            <a:pPr>
              <a:buFontTx/>
              <a:buChar char="-"/>
            </a:pP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a:t>
            </a:fld>
            <a:endParaRPr lang="ru-RU"/>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85000" lnSpcReduction="20000"/>
          </a:bodyPr>
          <a:lstStyle/>
          <a:p>
            <a:pPr lvl="0"/>
            <a:r>
              <a:rPr lang="ru-RU" b="1" i="1" dirty="0" smtClean="0"/>
              <a:t>Подписи (</a:t>
            </a:r>
            <a:r>
              <a:rPr lang="ru-RU" b="1" i="1" dirty="0" err="1" smtClean="0"/>
              <a:t>Labels</a:t>
            </a:r>
            <a:r>
              <a:rPr lang="ru-RU" b="1" i="1" dirty="0" smtClean="0"/>
              <a:t>) </a:t>
            </a:r>
          </a:p>
          <a:p>
            <a:pPr lvl="0"/>
            <a:r>
              <a:rPr lang="ru-RU" dirty="0" smtClean="0"/>
              <a:t>Все элементы имеют подписи. </a:t>
            </a:r>
          </a:p>
          <a:p>
            <a:pPr lvl="0"/>
            <a:r>
              <a:rPr lang="ru-RU" dirty="0" smtClean="0"/>
              <a:t>Учтена возможность увеличения (уменьшения) длины подписей при использовании </a:t>
            </a:r>
            <a:r>
              <a:rPr lang="ru-RU" dirty="0" err="1" smtClean="0"/>
              <a:t>large</a:t>
            </a:r>
            <a:r>
              <a:rPr lang="ru-RU" dirty="0" smtClean="0"/>
              <a:t> </a:t>
            </a:r>
            <a:r>
              <a:rPr lang="ru-RU" dirty="0" err="1" smtClean="0"/>
              <a:t>fonts</a:t>
            </a:r>
            <a:r>
              <a:rPr lang="ru-RU" dirty="0" smtClean="0"/>
              <a:t> (</a:t>
            </a:r>
            <a:r>
              <a:rPr lang="ru-RU" dirty="0" err="1" smtClean="0"/>
              <a:t>small</a:t>
            </a:r>
            <a:r>
              <a:rPr lang="ru-RU" dirty="0" smtClean="0"/>
              <a:t> </a:t>
            </a:r>
            <a:r>
              <a:rPr lang="ru-RU" dirty="0" err="1" smtClean="0"/>
              <a:t>fonts</a:t>
            </a:r>
            <a:r>
              <a:rPr lang="ru-RU" dirty="0" smtClean="0"/>
              <a:t>). </a:t>
            </a:r>
          </a:p>
          <a:p>
            <a:pPr lvl="0"/>
            <a:r>
              <a:rPr lang="ru-RU" dirty="0" smtClean="0"/>
              <a:t>Подписи выровнены по левому краю поля (если они находятся над полем). </a:t>
            </a:r>
          </a:p>
          <a:p>
            <a:pPr lvl="0"/>
            <a:r>
              <a:rPr lang="ru-RU" dirty="0" smtClean="0"/>
              <a:t>Подписи расположены по середине высоты поля (если название находится с боку). </a:t>
            </a:r>
          </a:p>
          <a:p>
            <a:pPr lvl="0"/>
            <a:r>
              <a:rPr lang="ru-RU" dirty="0" smtClean="0"/>
              <a:t>Если элемент недоступен, подпись отображается серым шрифтом.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70</a:t>
            </a:fld>
            <a:endParaRPr lang="ru-RU"/>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lstStyle/>
          <a:p>
            <a:pPr lvl="0"/>
            <a:r>
              <a:rPr lang="ru-RU" b="1" i="1" dirty="0" smtClean="0"/>
              <a:t>Списки </a:t>
            </a:r>
          </a:p>
          <a:p>
            <a:pPr lvl="0"/>
            <a:r>
              <a:rPr lang="ru-RU" dirty="0" smtClean="0"/>
              <a:t>Если список содержит более 50 элементов, используется фильтр или режим поиска. </a:t>
            </a:r>
          </a:p>
          <a:p>
            <a:pPr lvl="0"/>
            <a:r>
              <a:rPr lang="ru-RU" dirty="0" smtClean="0"/>
              <a:t>Высота ограничена 3-8 элементами. </a:t>
            </a:r>
          </a:p>
          <a:p>
            <a:r>
              <a:rPr lang="ru-RU" dirty="0" smtClean="0"/>
              <a:t>Если все элементы не умещаются, автоматически появляется полоса прокрутки.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71</a:t>
            </a:fld>
            <a:endParaRPr lang="ru-RU"/>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92500" lnSpcReduction="20000"/>
          </a:bodyPr>
          <a:lstStyle/>
          <a:p>
            <a:pPr lvl="0"/>
            <a:r>
              <a:rPr lang="ru-RU" b="1" i="1" dirty="0" smtClean="0"/>
              <a:t>Кнопки выбора </a:t>
            </a:r>
            <a:r>
              <a:rPr lang="en-US" b="1" i="1" dirty="0" smtClean="0"/>
              <a:t>(Option Buttons </a:t>
            </a:r>
            <a:r>
              <a:rPr lang="ru-RU" b="1" i="1" dirty="0" smtClean="0"/>
              <a:t>или</a:t>
            </a:r>
            <a:r>
              <a:rPr lang="en-US" b="1" i="1" dirty="0" smtClean="0"/>
              <a:t> Radio Buttons) </a:t>
            </a:r>
            <a:endParaRPr lang="ru-RU" b="1" i="1" dirty="0" smtClean="0"/>
          </a:p>
          <a:p>
            <a:pPr lvl="0"/>
            <a:r>
              <a:rPr lang="ru-RU" dirty="0" smtClean="0"/>
              <a:t>В одной группе используется не более 6 кнопок. </a:t>
            </a:r>
          </a:p>
          <a:p>
            <a:pPr lvl="0"/>
            <a:r>
              <a:rPr lang="ru-RU" dirty="0" smtClean="0"/>
              <a:t>В пределах группы кнопки расположены по вертикали. </a:t>
            </a:r>
          </a:p>
          <a:p>
            <a:pPr lvl="0"/>
            <a:r>
              <a:rPr lang="ru-RU" dirty="0" smtClean="0"/>
              <a:t>Нет состояния, когда ни одна кнопка не выбрана. </a:t>
            </a:r>
          </a:p>
          <a:p>
            <a:r>
              <a:rPr lang="ru-RU" dirty="0" smtClean="0"/>
              <a:t>Последовательность расположения кнопок в группе учитывает частоту использования.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72</a:t>
            </a:fld>
            <a:endParaRPr lang="ru-RU"/>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92500" lnSpcReduction="20000"/>
          </a:bodyPr>
          <a:lstStyle/>
          <a:p>
            <a:pPr lvl="0"/>
            <a:r>
              <a:rPr lang="ru-RU" b="1" i="1" dirty="0" smtClean="0"/>
              <a:t>Вкладки (</a:t>
            </a:r>
            <a:r>
              <a:rPr lang="ru-RU" b="1" i="1" dirty="0" err="1" smtClean="0"/>
              <a:t>Tabs</a:t>
            </a:r>
            <a:r>
              <a:rPr lang="ru-RU" b="1" i="1" dirty="0" smtClean="0"/>
              <a:t>) </a:t>
            </a:r>
          </a:p>
          <a:p>
            <a:pPr lvl="0"/>
            <a:r>
              <a:rPr lang="ru-RU" dirty="0" smtClean="0"/>
              <a:t>Названия вкладок выровнены по центру. </a:t>
            </a:r>
          </a:p>
          <a:p>
            <a:pPr lvl="0"/>
            <a:r>
              <a:rPr lang="ru-RU" dirty="0" smtClean="0"/>
              <a:t>Каждой вкладке присвоено осмысленное название. </a:t>
            </a:r>
          </a:p>
          <a:p>
            <a:pPr lvl="0"/>
            <a:r>
              <a:rPr lang="ru-RU" dirty="0" smtClean="0"/>
              <a:t>Количество рядов закладок не превышает двух. </a:t>
            </a:r>
          </a:p>
          <a:p>
            <a:pPr lvl="0"/>
            <a:r>
              <a:rPr lang="ru-RU" dirty="0" smtClean="0"/>
              <a:t>Все связанные между собой данные находятся внутри одной закладки. </a:t>
            </a:r>
          </a:p>
          <a:p>
            <a:pPr lvl="0"/>
            <a:r>
              <a:rPr lang="ru-RU" dirty="0" smtClean="0"/>
              <a:t>Кнопки, относящиеся ко всему блоку закладок, расположены за пределами блока закладок.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73</a:t>
            </a:fld>
            <a:endParaRPr lang="ru-RU"/>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85000" lnSpcReduction="20000"/>
          </a:bodyPr>
          <a:lstStyle/>
          <a:p>
            <a:pPr lvl="0"/>
            <a:r>
              <a:rPr lang="ru-RU" b="1" i="1" dirty="0" smtClean="0"/>
              <a:t>Текстовые поля ввода</a:t>
            </a:r>
            <a:r>
              <a:rPr lang="en-US" b="1" i="1" dirty="0" smtClean="0"/>
              <a:t> (Text Box or Edit Field) </a:t>
            </a:r>
            <a:endParaRPr lang="ru-RU" b="1" i="1" dirty="0" smtClean="0"/>
          </a:p>
          <a:p>
            <a:pPr lvl="0"/>
            <a:r>
              <a:rPr lang="ru-RU" dirty="0" smtClean="0"/>
              <a:t>Для недоступных полей используются серый цвет (название, текст и фон поля). </a:t>
            </a:r>
          </a:p>
          <a:p>
            <a:pPr lvl="0"/>
            <a:r>
              <a:rPr lang="ru-RU" dirty="0" smtClean="0"/>
              <a:t>Высота всех текстовых полей в окне одинакова. </a:t>
            </a:r>
          </a:p>
          <a:p>
            <a:pPr lvl="0"/>
            <a:r>
              <a:rPr lang="ru-RU" dirty="0" smtClean="0"/>
              <a:t>Содержимое полей выровнено по левому краю, за исключением полей с числовыми значением (напр., для вывода денежных сумм). </a:t>
            </a:r>
          </a:p>
          <a:p>
            <a:pPr lvl="0"/>
            <a:r>
              <a:rPr lang="ru-RU" dirty="0" smtClean="0"/>
              <a:t>Длина поля не меньше длины вводимых в него данных. </a:t>
            </a:r>
          </a:p>
          <a:p>
            <a:r>
              <a:rPr lang="ru-RU" dirty="0" smtClean="0"/>
              <a:t>Если в поле вводится численное значение границы диапазона выводятся во всплывающей подсказке.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74</a:t>
            </a:fld>
            <a:endParaRPr lang="ru-RU"/>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lnSpcReduction="10000"/>
          </a:bodyPr>
          <a:lstStyle/>
          <a:p>
            <a:pPr lvl="0"/>
            <a:r>
              <a:rPr lang="ru-RU" b="1" i="1" dirty="0" smtClean="0"/>
              <a:t>Порядок табуляции фокуса ввода </a:t>
            </a:r>
          </a:p>
          <a:p>
            <a:pPr lvl="0"/>
            <a:r>
              <a:rPr lang="ru-RU" dirty="0" smtClean="0"/>
              <a:t>При открытии окна фокус попадает на элемент внутри окна. </a:t>
            </a:r>
          </a:p>
          <a:p>
            <a:pPr lvl="0"/>
            <a:r>
              <a:rPr lang="ru-RU" dirty="0" smtClean="0"/>
              <a:t>Схема табуляции соответствует очередности заполнения полей (слева направо, сверху вниз). </a:t>
            </a:r>
          </a:p>
          <a:p>
            <a:pPr lvl="0"/>
            <a:r>
              <a:rPr lang="ru-RU" dirty="0" smtClean="0"/>
              <a:t>Командные кнопки включены в табуляцию. </a:t>
            </a:r>
          </a:p>
          <a:p>
            <a:pPr lvl="0"/>
            <a:r>
              <a:rPr lang="ru-RU" dirty="0" smtClean="0"/>
              <a:t>Невидимые и недоступные элементы исключены из схемы табуляции.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75</a:t>
            </a:fld>
            <a:endParaRPr lang="ru-RU"/>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92500" lnSpcReduction="20000"/>
          </a:bodyPr>
          <a:lstStyle/>
          <a:p>
            <a:pPr lvl="0"/>
            <a:r>
              <a:rPr lang="ru-RU" b="1" i="1" dirty="0" smtClean="0"/>
              <a:t>Пиктограммы </a:t>
            </a:r>
          </a:p>
          <a:p>
            <a:pPr lvl="0"/>
            <a:r>
              <a:rPr lang="ru-RU" dirty="0" smtClean="0"/>
              <a:t>Направление теней во всех пиктограммах одинаково: слева сверху. </a:t>
            </a:r>
          </a:p>
          <a:p>
            <a:r>
              <a:rPr lang="ru-RU" b="1" i="1" dirty="0" smtClean="0"/>
              <a:t>Взаимодействие с пользователем </a:t>
            </a:r>
            <a:endParaRPr lang="ru-RU" dirty="0" smtClean="0"/>
          </a:p>
          <a:p>
            <a:pPr lvl="0"/>
            <a:r>
              <a:rPr lang="ru-RU" dirty="0" smtClean="0"/>
              <a:t>Система, завершив какую-либо длительную операцию, пищит через встроенный динамик компьютера. </a:t>
            </a:r>
          </a:p>
          <a:p>
            <a:r>
              <a:rPr lang="ru-RU" dirty="0" smtClean="0"/>
              <a:t>Цифры, предназначенные для сравнения либо для копирования в буфер обмена, выводятся непропорциональным шрифтом.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76</a:t>
            </a:fld>
            <a:endParaRPr lang="ru-RU"/>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fontScale="85000" lnSpcReduction="1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Показывает ли ваш сайт возможность воспринять действия пользователя? По преимуществу это касается активных (изменяющих свой вид в зависимости от положения курсора) кнопок. </a:t>
            </a:r>
          </a:p>
          <a:p>
            <a:r>
              <a:rPr lang="ru-RU" dirty="0" smtClean="0"/>
              <a:t>Всегда ли вы предупреждаете пользователя о неприятных последствиях его действий? В основном вопрос касается </a:t>
            </a:r>
            <a:r>
              <a:rPr lang="ru-RU" dirty="0" err="1" smtClean="0"/>
              <a:t>апплетов</a:t>
            </a:r>
            <a:r>
              <a:rPr lang="ru-RU" dirty="0" smtClean="0"/>
              <a:t>, но также затрагивает необходимость предупреждать пользователя о длительном ожидании загрузки станицы (если она богата графикой). </a:t>
            </a:r>
            <a:endParaRPr lang="ru-RU" b="1" u="sng" dirty="0" smtClean="0"/>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77</a:t>
            </a:fld>
            <a:endParaRPr lang="ru-RU"/>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285720" y="928670"/>
            <a:ext cx="8501122" cy="5572164"/>
          </a:xfrm>
        </p:spPr>
        <p:txBody>
          <a:bodyPr>
            <a:normAutofit fontScale="85000" lnSpcReduction="2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Постоянно ли доступны пользователю все управляющие элементы сайта? К примеру, постоянно ли доступна пользователю вся необходимая система навигации? Вопрос относительный, т.к. единственный на данное время способ сделать что-нибудь постоянно видимым — это кадры, которые сами по себе нехороши. </a:t>
            </a:r>
          </a:p>
          <a:p>
            <a:r>
              <a:rPr lang="ru-RU" dirty="0" smtClean="0"/>
              <a:t>Корректно ли сайт печатается? Очень важный вопрос для страниц, объёмом больших, нежели 2Kb (их чаще печатают). Надо проверить, как печатаются страницы на монохромных и цветных принтерах. Если вы режете большие тексты на множество отдельных страниц, вы должны предоставить пользователю возможность открыть и напечатать весь текст одной страницей (причём без красот экранного дизайна).</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78</a:t>
            </a:fld>
            <a:endParaRPr lang="ru-RU"/>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071546"/>
            <a:ext cx="8229600" cy="5054617"/>
          </a:xfrm>
        </p:spPr>
        <p:txBody>
          <a:bodyPr>
            <a:normAutofit fontScale="92500" lnSpcReduction="2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Если глубина вашего сайта больше 5 страниц, предоставляете ли вы возможность текстового поиска? </a:t>
            </a:r>
          </a:p>
          <a:p>
            <a:r>
              <a:rPr lang="ru-RU" dirty="0" smtClean="0"/>
              <a:t>Отсутствуют ли страницы с дизайном, отличающимся от актуального в настоящее время? Есть ли страницы с содержанием, стилистически отличающегося от обычного? Вопрос, по преимуществу, об оставшихся от прежних версий сайта страницах, которые не были переделаны в отношении дизайна либо стилистики текста.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79</a:t>
            </a:fld>
            <a:endParaRPr lang="ru-R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При </a:t>
            </a:r>
            <a:r>
              <a:rPr lang="ru-RU" b="1" dirty="0" smtClean="0"/>
              <a:t>характеристике пользователей</a:t>
            </a:r>
            <a:r>
              <a:rPr lang="ru-RU" dirty="0" smtClean="0"/>
              <a:t>, которые станут участниками тестирования очень важно будет знать, кто именно нужен: новички, эксперты или опытные пользователи, мужчины, женщины, или же нужны  представители обоих полов; также важен возраст пользователей. Кто является целевой группой пользователей продукта? Выявление профиля пользователей продукта важно для проектирования эксперимента и непосредственно для подбора его участников.</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a:t>
            </a:fld>
            <a:endParaRPr lang="ru-RU"/>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000108"/>
            <a:ext cx="8229600" cy="5429288"/>
          </a:xfrm>
        </p:spPr>
        <p:txBody>
          <a:bodyPr>
            <a:normAutofit fontScale="77500" lnSpcReduction="2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Всегда ли корректно работает кнопка </a:t>
            </a:r>
            <a:r>
              <a:rPr lang="ru-RU" dirty="0" err="1" smtClean="0"/>
              <a:t>Back</a:t>
            </a:r>
            <a:r>
              <a:rPr lang="ru-RU" dirty="0" smtClean="0"/>
              <a:t> браузера? Некоторые страницы, переданные по шифрующему протоколу, не могут быть взяты браузером из </a:t>
            </a:r>
            <a:r>
              <a:rPr lang="ru-RU" dirty="0" err="1" smtClean="0"/>
              <a:t>кэша</a:t>
            </a:r>
            <a:r>
              <a:rPr lang="ru-RU" dirty="0" smtClean="0"/>
              <a:t> и их требуется загружать заново (в лучшем случае пользователю нужно самому нажать кнопку </a:t>
            </a:r>
            <a:r>
              <a:rPr lang="ru-RU" dirty="0" err="1" smtClean="0"/>
              <a:t>Refresh</a:t>
            </a:r>
            <a:r>
              <a:rPr lang="ru-RU" dirty="0" smtClean="0"/>
              <a:t>, в худшем — производить более сложные и неочевидные действия). При повторной загрузке таких страниц может также слететь установленная в браузере кодировка (и весь русский текст превратится в тарабарщину). Избегайте делать такие страницы. Также, если у вас есть страницы с формами ввода, добейтесь того, чтобы вернувшийся на эту страницу пользователь (не важно, копкой ли </a:t>
            </a:r>
            <a:r>
              <a:rPr lang="ru-RU" dirty="0" err="1" smtClean="0"/>
              <a:t>Back</a:t>
            </a:r>
            <a:r>
              <a:rPr lang="ru-RU" dirty="0" smtClean="0"/>
              <a:t>, либо благодаря гиперссылке) нашел её со всеми своими установками (это очень экономит время, если нужно вернуться и что-нибудь поправить). Частично этот вопрос перекликается с последующим.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80</a:t>
            </a:fld>
            <a:endParaRPr lang="ru-RU"/>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000108"/>
            <a:ext cx="8229600" cy="5126055"/>
          </a:xfrm>
        </p:spPr>
        <p:txBody>
          <a:bodyPr>
            <a:normAutofit fontScale="92500" lnSpcReduction="10000"/>
          </a:bodyPr>
          <a:lstStyle/>
          <a:p>
            <a:r>
              <a:rPr lang="ru-RU" b="1" u="sng" dirty="0" smtClean="0"/>
              <a:t>Контрольный список </a:t>
            </a:r>
            <a:r>
              <a:rPr lang="ru-RU" b="1" u="sng" dirty="0" err="1" smtClean="0"/>
              <a:t>Веб-интерфейса</a:t>
            </a:r>
            <a:endParaRPr lang="ru-RU" b="1" u="sng" dirty="0" smtClean="0"/>
          </a:p>
          <a:p>
            <a:r>
              <a:rPr lang="ru-RU" dirty="0" smtClean="0"/>
              <a:t>Видимы ли все изменения в содержании и дизайне, произошедшие из-за действий пользователя? Например, если пользователь установил какой-нибудь переключатель, то во всех страницах, демонстрирующих результаты его действий, должно быть показано, что этот переключатель установлен в соответственное положение. Принципом, послужившим основой этого вопроса, является утверждение, гласящее, что любое действие пользователя должно быть отражено интерфейсом.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81</a:t>
            </a:fld>
            <a:endParaRPr lang="ru-RU"/>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928670"/>
            <a:ext cx="8229600" cy="5715040"/>
          </a:xfrm>
        </p:spPr>
        <p:txBody>
          <a:bodyPr>
            <a:normAutofit fontScale="92500" lnSpcReduction="2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Хорошо ли выглядит ваш сайт на низкокачественных мониторах? Хорошо ли он выглядит на монохромных мониторах, </a:t>
            </a:r>
            <a:r>
              <a:rPr lang="ru-RU" dirty="0" err="1" smtClean="0"/>
              <a:t>шестнадцатицветных</a:t>
            </a:r>
            <a:r>
              <a:rPr lang="ru-RU" dirty="0" smtClean="0"/>
              <a:t> или показывающих только оттенки серого? Если вы используете какое-либо цветовое кодирование информации, то имеются ли иные способы индикации (текст, графическое воплощение и т.д.)? </a:t>
            </a:r>
          </a:p>
          <a:p>
            <a:pPr lvl="0"/>
            <a:r>
              <a:rPr lang="ru-RU" dirty="0" smtClean="0"/>
              <a:t>Всегда ли вы используете изображения для иллюстрации (индикации) команд, возможностей либо параметров вашего сайта (если это вообще возможно)?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82</a:t>
            </a:fld>
            <a:endParaRPr lang="ru-RU"/>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000108"/>
            <a:ext cx="8229600" cy="5429288"/>
          </a:xfrm>
        </p:spPr>
        <p:txBody>
          <a:bodyPr>
            <a:normAutofit fontScale="92500" lnSpcReduction="2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Использует ли графика метафоры, известные пользователю по обычной жизни? Лишаете ли вы её несущественных подробностей, без пользы усложняющих её восприятие? Вообще говоря, нет никакого смысла как в абстрактных пиктограммах, так и в пиктограммах, инспирированных компьютером. Место хранения файлов можно обозначить изображением жёсткого диска, но при этом от пользователя будет требоваться знание того, как этот диск выглядит. Что неправильно, т.к. от пользователя вообще нельзя ничего требовать. Лучше нарисовать шкаф.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83</a:t>
            </a:fld>
            <a:endParaRPr lang="ru-RU"/>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071546"/>
            <a:ext cx="8229600" cy="5429288"/>
          </a:xfrm>
        </p:spPr>
        <p:txBody>
          <a:bodyPr>
            <a:normAutofit fontScale="92500" lnSpcReduction="2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Если вы используете более или менее трёхмерные изображения, то все ли они обладают одинаково направленной тенью? Это одна из самых распространённых дизайнерских ошибок. Так как сайт представляет собой единое пространство, множество разных источников света сбивает с толку (и смешно выглядит). </a:t>
            </a:r>
          </a:p>
          <a:p>
            <a:r>
              <a:rPr lang="ru-RU" dirty="0" smtClean="0"/>
              <a:t>Избегаете ли вы использовать цвет в значимых областях страницы, если этого не требует необходимость выделять важную информацию? Этот вопрос не относится к общему фону страницы.</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84</a:t>
            </a:fld>
            <a:endParaRPr lang="ru-RU"/>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357158" y="928670"/>
            <a:ext cx="8429684" cy="5572164"/>
          </a:xfrm>
        </p:spPr>
        <p:txBody>
          <a:bodyPr>
            <a:normAutofit fontScale="92500" lnSpcReduction="1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Используете ли вы яркие (насыщенные) цвета только в небольших областях и только при необходимости? Используете ли вы только нейтральные фоновые цвета? Если вы используете тёмный или чёрный фон, установлено ли жирное начертание текста по умолчанию (на большинстве низкокачественных мониторов, которые и составляют большинство, тонкий светлый текст на тёмном фоне проявляет </a:t>
            </a:r>
            <a:r>
              <a:rPr lang="ru-RU" dirty="0" err="1" smtClean="0"/>
              <a:t>несведение</a:t>
            </a:r>
            <a:r>
              <a:rPr lang="ru-RU" dirty="0" smtClean="0"/>
              <a:t> лучей и от этого выглядит сильно размытым)?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85</a:t>
            </a:fld>
            <a:endParaRPr lang="ru-RU"/>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142984"/>
            <a:ext cx="8229600" cy="5286412"/>
          </a:xfrm>
        </p:spPr>
        <p:txBody>
          <a:bodyPr>
            <a:normAutofit fontScale="92500" lnSpcReduction="1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Уверены ли вы, что ваш сайт приемлемо выглядит с любым размером системного шрифта? Многие пользователи устанавливают его размер на максимальный, отчего практически любой дизайн разваливается (лишить их такой возможности можно с помощью стилевых листов). </a:t>
            </a:r>
          </a:p>
          <a:p>
            <a:pPr lvl="0"/>
            <a:r>
              <a:rPr lang="ru-RU" dirty="0" smtClean="0"/>
              <a:t>Организована ли информация так, чтобы наиболее важные данные находились в начале страницы (чтобы их можно было прочесть в первую очередь)?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86</a:t>
            </a:fld>
            <a:endParaRPr lang="ru-RU"/>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142984"/>
            <a:ext cx="8229600" cy="5286412"/>
          </a:xfrm>
        </p:spPr>
        <p:txBody>
          <a:bodyPr>
            <a:normAutofit lnSpcReduction="10000"/>
          </a:bodyPr>
          <a:lstStyle/>
          <a:p>
            <a:r>
              <a:rPr lang="ru-RU" b="1" u="sng" dirty="0" smtClean="0"/>
              <a:t>Контрольный список </a:t>
            </a:r>
            <a:r>
              <a:rPr lang="ru-RU" b="1" u="sng" dirty="0" err="1" smtClean="0"/>
              <a:t>Веб-интерфейса</a:t>
            </a:r>
            <a:endParaRPr lang="ru-RU" b="1" u="sng" dirty="0" smtClean="0"/>
          </a:p>
          <a:p>
            <a:r>
              <a:rPr lang="ru-RU" dirty="0" smtClean="0"/>
              <a:t>Используете ли вы только командно ориентированные фразы в текстовых сообщениях любой природы (либо фразы, ориентированные на прямые действия)? Например, "Нажмите кнопку </a:t>
            </a:r>
            <a:r>
              <a:rPr lang="ru-RU" dirty="0" err="1" smtClean="0"/>
              <a:t>Абв</a:t>
            </a:r>
            <a:r>
              <a:rPr lang="ru-RU" dirty="0" smtClean="0"/>
              <a:t>, чтобы узнать результаты забегов" вместо "При нажатии кнопки </a:t>
            </a:r>
            <a:r>
              <a:rPr lang="ru-RU" dirty="0" err="1" smtClean="0"/>
              <a:t>Абв</a:t>
            </a:r>
            <a:r>
              <a:rPr lang="ru-RU" dirty="0" smtClean="0"/>
              <a:t> откроется страница с результатами забегов" или вместо "Не нажимайте кнопку </a:t>
            </a:r>
            <a:r>
              <a:rPr lang="ru-RU" dirty="0" err="1" smtClean="0"/>
              <a:t>Абв</a:t>
            </a:r>
            <a:r>
              <a:rPr lang="ru-RU" dirty="0" smtClean="0"/>
              <a:t>, если не хотите узнать результаты забегов".</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87</a:t>
            </a:fld>
            <a:endParaRPr lang="ru-RU"/>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000108"/>
            <a:ext cx="8229600" cy="5126055"/>
          </a:xfrm>
        </p:spPr>
        <p:txBody>
          <a:bodyPr>
            <a:normAutofit fontScale="92500" lnSpcReduction="2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Сохраняется ли смысловая последовательность текста при его верстке (очень часто последовательность портится при использовании таблиц). Правильная последовательность важна для индексирующих машин, причем её значение будет возрастать в будущем (например, это важно для воспроизведения страниц синтезирующими речь системами). </a:t>
            </a:r>
          </a:p>
          <a:p>
            <a:r>
              <a:rPr lang="ru-RU" dirty="0" smtClean="0"/>
              <a:t>Стараетесь ли вы использовать кнопки с глаголами, нежели иными частями речи, например "Показать" вместо "Готово"?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88</a:t>
            </a:fld>
            <a:endParaRPr lang="ru-RU"/>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fontScale="90000"/>
          </a:bodyPr>
          <a:lstStyle/>
          <a:p>
            <a:r>
              <a:rPr lang="ru-RU" b="1" dirty="0" smtClean="0"/>
              <a:t>Контрольные списки</a:t>
            </a:r>
            <a:endParaRPr lang="ru-RU" dirty="0"/>
          </a:p>
        </p:txBody>
      </p:sp>
      <p:sp>
        <p:nvSpPr>
          <p:cNvPr id="3" name="Содержимое 2"/>
          <p:cNvSpPr>
            <a:spLocks noGrp="1"/>
          </p:cNvSpPr>
          <p:nvPr>
            <p:ph idx="1"/>
          </p:nvPr>
        </p:nvSpPr>
        <p:spPr>
          <a:xfrm>
            <a:off x="457200" y="1071546"/>
            <a:ext cx="8229600" cy="5357850"/>
          </a:xfrm>
        </p:spPr>
        <p:txBody>
          <a:bodyPr>
            <a:normAutofit fontScale="92500" lnSpcReduction="10000"/>
          </a:bodyPr>
          <a:lstStyle/>
          <a:p>
            <a:r>
              <a:rPr lang="ru-RU" b="1" u="sng" dirty="0" smtClean="0"/>
              <a:t>Контрольный список </a:t>
            </a:r>
            <a:r>
              <a:rPr lang="ru-RU" b="1" u="sng" dirty="0" err="1" smtClean="0"/>
              <a:t>Веб-интерфейса</a:t>
            </a:r>
            <a:endParaRPr lang="ru-RU" b="1" u="sng" dirty="0" smtClean="0"/>
          </a:p>
          <a:p>
            <a:pPr lvl="0"/>
            <a:r>
              <a:rPr lang="ru-RU" dirty="0" smtClean="0"/>
              <a:t>Установлен ли соответствующий альтернативный текст на все значимые графические изображения? Отвечает ли этот текст на один из трёх (или больше) вопросов: "Что это?", "Что это делает?" и "Что произойдет, если по этому щелкнуть?" </a:t>
            </a:r>
          </a:p>
          <a:p>
            <a:r>
              <a:rPr lang="ru-RU" dirty="0" smtClean="0"/>
              <a:t>Обладает ли ваш сайт своей справочной системой? В идеале каждый тип страницы должен обладать страницей со справочной информацией (вроде "Нажмите на эту кнопку, чтобы перейти к следующему разделу")</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89</a:t>
            </a:fld>
            <a:endParaRPr lang="ru-RU"/>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Юзабилити-тестирование</a:t>
            </a:r>
            <a:endParaRPr lang="ru-RU" dirty="0"/>
          </a:p>
        </p:txBody>
      </p:sp>
      <p:sp>
        <p:nvSpPr>
          <p:cNvPr id="3" name="Содержимое 2"/>
          <p:cNvSpPr>
            <a:spLocks noGrp="1"/>
          </p:cNvSpPr>
          <p:nvPr>
            <p:ph idx="1"/>
          </p:nvPr>
        </p:nvSpPr>
        <p:spPr/>
        <p:txBody>
          <a:bodyPr>
            <a:normAutofit fontScale="77500" lnSpcReduction="20000"/>
          </a:bodyPr>
          <a:lstStyle/>
          <a:p>
            <a:pPr>
              <a:buNone/>
            </a:pPr>
            <a:r>
              <a:rPr lang="ru-RU" b="1" dirty="0" smtClean="0"/>
              <a:t>Определение структуры вашего эксперимента </a:t>
            </a:r>
            <a:r>
              <a:rPr lang="ru-RU" dirty="0" smtClean="0"/>
              <a:t>описывает, как будут проводиться отдельные тесты, в каком порядке они будут выстроены, чтобы исключить из рассмотрения и дальнейшего анализа все переменные, не представляющие интереса. Предположим, что тестируется программный продукт, связанный с налогообложением. Нужны ли пользователи, уже использовавшие этот продукт в работе и уже обладающие некоторыми сведениями и навыками, касающимися именно этого продукта? Возможно, понадобится разбить участников тестирования на две группы, разделив их на новичков и пользователей, уже имеющих некоторый опыт работы с продуктом.</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a:t>
            </a:fld>
            <a:endParaRPr lang="ru-RU"/>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Контрольные списки</a:t>
            </a:r>
            <a:endParaRPr lang="ru-RU" dirty="0"/>
          </a:p>
        </p:txBody>
      </p:sp>
      <p:sp>
        <p:nvSpPr>
          <p:cNvPr id="3" name="Содержимое 2"/>
          <p:cNvSpPr>
            <a:spLocks noGrp="1"/>
          </p:cNvSpPr>
          <p:nvPr>
            <p:ph idx="1"/>
          </p:nvPr>
        </p:nvSpPr>
        <p:spPr/>
        <p:txBody>
          <a:bodyPr>
            <a:normAutofit lnSpcReduction="10000"/>
          </a:bodyPr>
          <a:lstStyle/>
          <a:p>
            <a:r>
              <a:rPr lang="ru-RU" b="1" u="sng" dirty="0" smtClean="0"/>
              <a:t>Контрольный список </a:t>
            </a:r>
            <a:r>
              <a:rPr lang="ru-RU" b="1" u="sng" dirty="0" err="1" smtClean="0"/>
              <a:t>Веб-интерфейса</a:t>
            </a:r>
            <a:endParaRPr lang="ru-RU" b="1" u="sng" dirty="0" smtClean="0"/>
          </a:p>
          <a:p>
            <a:r>
              <a:rPr lang="ru-RU" smtClean="0"/>
              <a:t>Различаются </a:t>
            </a:r>
            <a:r>
              <a:rPr lang="ru-RU" dirty="0" smtClean="0"/>
              <a:t>ли цвета у пройденных и </a:t>
            </a:r>
            <a:r>
              <a:rPr lang="ru-RU" dirty="0" err="1" smtClean="0"/>
              <a:t>непройденных</a:t>
            </a:r>
            <a:r>
              <a:rPr lang="ru-RU" dirty="0" smtClean="0"/>
              <a:t> гиперссылок? </a:t>
            </a:r>
          </a:p>
          <a:p>
            <a:pPr lvl="0"/>
            <a:r>
              <a:rPr lang="ru-RU" dirty="0" smtClean="0"/>
              <a:t>Проверили ли вы грамматику и орфографию? </a:t>
            </a:r>
          </a:p>
          <a:p>
            <a:pPr lvl="0"/>
            <a:r>
              <a:rPr lang="ru-RU" dirty="0" smtClean="0"/>
              <a:t>Убедились ли вы, что все страницы имеют корректный заголовок (</a:t>
            </a:r>
            <a:r>
              <a:rPr lang="ru-RU" dirty="0" err="1" smtClean="0"/>
              <a:t>title</a:t>
            </a:r>
            <a:r>
              <a:rPr lang="ru-RU" dirty="0" smtClean="0"/>
              <a:t>)? </a:t>
            </a:r>
          </a:p>
          <a:p>
            <a:r>
              <a:rPr lang="ru-RU" dirty="0" smtClean="0"/>
              <a:t>Отражают ли заголовки страниц (</a:t>
            </a:r>
            <a:r>
              <a:rPr lang="ru-RU" dirty="0" err="1" smtClean="0"/>
              <a:t>title</a:t>
            </a:r>
            <a:r>
              <a:rPr lang="ru-RU" dirty="0" smtClean="0"/>
              <a:t>) путь пользователя к этим страницам?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90</a:t>
            </a:fld>
            <a:endParaRPr lang="ru-RU"/>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3600" b="1" dirty="0" smtClean="0"/>
              <a:t>Тестирование временных характеристик</a:t>
            </a:r>
            <a:endParaRPr lang="ru-RU" sz="3600" b="1" dirty="0"/>
          </a:p>
        </p:txBody>
      </p:sp>
      <p:sp>
        <p:nvSpPr>
          <p:cNvPr id="3" name="Содержимое 2"/>
          <p:cNvSpPr>
            <a:spLocks noGrp="1"/>
          </p:cNvSpPr>
          <p:nvPr>
            <p:ph idx="1"/>
          </p:nvPr>
        </p:nvSpPr>
        <p:spPr/>
        <p:txBody>
          <a:bodyPr/>
          <a:lstStyle/>
          <a:p>
            <a:r>
              <a:rPr lang="ru-RU" b="1" i="1" dirty="0" smtClean="0"/>
              <a:t>Закон </a:t>
            </a:r>
            <a:r>
              <a:rPr lang="ru-RU" b="1" i="1" dirty="0" err="1" smtClean="0"/>
              <a:t>Фитса</a:t>
            </a:r>
            <a:endParaRPr lang="ru-RU" b="1" i="1" dirty="0" smtClean="0"/>
          </a:p>
          <a:p>
            <a:r>
              <a:rPr lang="ru-RU" dirty="0" smtClean="0"/>
              <a:t>Закон </a:t>
            </a:r>
            <a:r>
              <a:rPr lang="ru-RU" dirty="0" err="1" smtClean="0"/>
              <a:t>Фитса</a:t>
            </a:r>
            <a:r>
              <a:rPr lang="ru-RU" dirty="0" smtClean="0"/>
              <a:t> позволяет определить количественно тот факт, что чем дальше находится объект от текущей позиции курсора или чем меньше размеры этого объекта, тем больше времени потребуется пользователю для перемещения к нему курсора.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91</a:t>
            </a:fld>
            <a:endParaRPr lang="ru-RU"/>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1000108"/>
            <a:ext cx="8229600" cy="5126055"/>
          </a:xfrm>
        </p:spPr>
        <p:txBody>
          <a:bodyPr>
            <a:normAutofit fontScale="92500" lnSpcReduction="10000"/>
          </a:bodyPr>
          <a:lstStyle/>
          <a:p>
            <a:r>
              <a:rPr lang="ru-RU" b="1" i="1" dirty="0" smtClean="0"/>
              <a:t>Закон </a:t>
            </a:r>
            <a:r>
              <a:rPr lang="ru-RU" b="1" i="1" dirty="0" err="1" smtClean="0"/>
              <a:t>Фитса</a:t>
            </a:r>
            <a:endParaRPr lang="ru-RU" b="1" i="1" dirty="0" smtClean="0"/>
          </a:p>
          <a:p>
            <a:r>
              <a:rPr lang="ru-RU" dirty="0" smtClean="0"/>
              <a:t>Представим, что курсор перемещается к кнопке, изображенной на экране. Кнопка является </a:t>
            </a:r>
            <a:r>
              <a:rPr lang="ru-RU" i="1" dirty="0" smtClean="0"/>
              <a:t>целью</a:t>
            </a:r>
            <a:r>
              <a:rPr lang="ru-RU" dirty="0" smtClean="0"/>
              <a:t> данного перемещения. Длина прямой линии, соединяющей начальную позицию курсора и ближайшую точку целевого объекта, определяется в законе </a:t>
            </a:r>
            <a:r>
              <a:rPr lang="ru-RU" dirty="0" err="1" smtClean="0"/>
              <a:t>Фитса</a:t>
            </a:r>
            <a:r>
              <a:rPr lang="ru-RU" dirty="0" smtClean="0"/>
              <a:t> как </a:t>
            </a:r>
            <a:r>
              <a:rPr lang="ru-RU" i="1" dirty="0" smtClean="0"/>
              <a:t>дистанция</a:t>
            </a:r>
            <a:r>
              <a:rPr lang="ru-RU" dirty="0" smtClean="0"/>
              <a:t>. На основе данных о размерах объекта и дистанции </a:t>
            </a:r>
            <a:r>
              <a:rPr lang="ru-RU" b="1" dirty="0" smtClean="0"/>
              <a:t>закон </a:t>
            </a:r>
            <a:r>
              <a:rPr lang="ru-RU" b="1" dirty="0" err="1" smtClean="0"/>
              <a:t>Фитса</a:t>
            </a:r>
            <a:r>
              <a:rPr lang="ru-RU" dirty="0" smtClean="0"/>
              <a:t> позволяет найти среднее время, за которое пользователь сможет переместить курсор к кнопке.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92</a:t>
            </a:fld>
            <a:endParaRPr lang="ru-RU"/>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928670"/>
            <a:ext cx="8229600" cy="5429288"/>
          </a:xfrm>
        </p:spPr>
        <p:txBody>
          <a:bodyPr/>
          <a:lstStyle/>
          <a:p>
            <a:r>
              <a:rPr lang="ru-RU" sz="3600" b="1" i="1" dirty="0" smtClean="0"/>
              <a:t>Закон </a:t>
            </a:r>
            <a:r>
              <a:rPr lang="ru-RU" sz="3600" b="1" i="1" dirty="0" err="1" smtClean="0"/>
              <a:t>Фитса</a:t>
            </a:r>
            <a:endParaRPr lang="ru-RU" sz="3600" b="1" i="1" dirty="0" smtClean="0"/>
          </a:p>
          <a:p>
            <a:r>
              <a:rPr lang="ru-RU" sz="3400" dirty="0" smtClean="0"/>
              <a:t>В одномерном случае, при котором размер объекта вдоль линии перемещения курсора обозначается как </a:t>
            </a:r>
            <a:r>
              <a:rPr lang="ru-RU" sz="3400" i="1" dirty="0" smtClean="0"/>
              <a:t>S</a:t>
            </a:r>
            <a:r>
              <a:rPr lang="ru-RU" sz="3400" dirty="0" smtClean="0"/>
              <a:t>, а дистанция от начальной позиции курсора до объекта — как </a:t>
            </a:r>
            <a:r>
              <a:rPr lang="ru-RU" sz="3400" i="1" dirty="0" smtClean="0"/>
              <a:t>D</a:t>
            </a:r>
            <a:r>
              <a:rPr lang="ru-RU" sz="3400" dirty="0" smtClean="0"/>
              <a:t> (рис.), закон </a:t>
            </a:r>
            <a:r>
              <a:rPr lang="ru-RU" sz="3400" dirty="0" err="1" smtClean="0"/>
              <a:t>Фитса</a:t>
            </a:r>
            <a:r>
              <a:rPr lang="ru-RU" sz="3400" dirty="0" smtClean="0"/>
              <a:t> формулируется следующим образом: </a:t>
            </a:r>
          </a:p>
          <a:p>
            <a:r>
              <a:rPr lang="ru-RU" sz="3400" i="1" dirty="0" smtClean="0"/>
              <a:t>Время (мс) = </a:t>
            </a:r>
            <a:r>
              <a:rPr lang="ru-RU" sz="3400" i="1" dirty="0" err="1" smtClean="0"/>
              <a:t>a</a:t>
            </a:r>
            <a:r>
              <a:rPr lang="ru-RU" sz="3400" i="1" dirty="0" smtClean="0"/>
              <a:t> + </a:t>
            </a:r>
            <a:r>
              <a:rPr lang="ru-RU" sz="3400" i="1" dirty="0" err="1" smtClean="0"/>
              <a:t>b</a:t>
            </a:r>
            <a:r>
              <a:rPr lang="ru-RU" sz="3400" i="1" dirty="0" smtClean="0"/>
              <a:t> \log_2(D/S+1)</a:t>
            </a:r>
            <a:r>
              <a:rPr lang="ru-RU" sz="3400" dirty="0" smtClean="0"/>
              <a:t>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93</a:t>
            </a:fld>
            <a:endParaRPr lang="ru-RU"/>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868346"/>
          </a:xfrm>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1214422"/>
            <a:ext cx="8229600" cy="4911741"/>
          </a:xfrm>
        </p:spPr>
        <p:txBody>
          <a:bodyPr/>
          <a:lstStyle/>
          <a:p>
            <a:r>
              <a:rPr lang="ru-RU" b="1" i="1" dirty="0" smtClean="0"/>
              <a:t>Закон </a:t>
            </a:r>
            <a:r>
              <a:rPr lang="ru-RU" b="1" i="1" dirty="0" err="1" smtClean="0"/>
              <a:t>Фитса</a:t>
            </a:r>
            <a:endParaRPr lang="ru-RU" b="1" i="1" dirty="0" smtClean="0"/>
          </a:p>
          <a:p>
            <a:r>
              <a:rPr lang="ru-RU" dirty="0" smtClean="0"/>
              <a:t>Константы </a:t>
            </a:r>
            <a:r>
              <a:rPr lang="ru-RU" i="1" dirty="0" err="1" smtClean="0"/>
              <a:t>a</a:t>
            </a:r>
            <a:r>
              <a:rPr lang="ru-RU" dirty="0" smtClean="0"/>
              <a:t> и </a:t>
            </a:r>
            <a:r>
              <a:rPr lang="ru-RU" i="1" dirty="0" err="1" smtClean="0"/>
              <a:t>b</a:t>
            </a:r>
            <a:r>
              <a:rPr lang="ru-RU" dirty="0" smtClean="0"/>
              <a:t> устанавливаются опытным путем по параметрам производительности человека.</a:t>
            </a:r>
          </a:p>
          <a:p>
            <a:endParaRPr lang="ru-RU" dirty="0"/>
          </a:p>
        </p:txBody>
      </p:sp>
      <p:pic>
        <p:nvPicPr>
          <p:cNvPr id="4" name="Рисунок 3" descr="Фитс1.bmp"/>
          <p:cNvPicPr>
            <a:picLocks noChangeAspect="1"/>
          </p:cNvPicPr>
          <p:nvPr/>
        </p:nvPicPr>
        <p:blipFill>
          <a:blip r:embed="rId2" cstate="print"/>
          <a:stretch>
            <a:fillRect/>
          </a:stretch>
        </p:blipFill>
        <p:spPr>
          <a:xfrm>
            <a:off x="1357290" y="3286124"/>
            <a:ext cx="6357982" cy="2571768"/>
          </a:xfrm>
          <a:prstGeom prst="rect">
            <a:avLst/>
          </a:prstGeom>
        </p:spPr>
      </p:pic>
      <p:sp>
        <p:nvSpPr>
          <p:cNvPr id="5" name="Номер слайда 4"/>
          <p:cNvSpPr>
            <a:spLocks noGrp="1"/>
          </p:cNvSpPr>
          <p:nvPr>
            <p:ph type="sldNum" sz="quarter" idx="12"/>
          </p:nvPr>
        </p:nvSpPr>
        <p:spPr/>
        <p:txBody>
          <a:bodyPr/>
          <a:lstStyle/>
          <a:p>
            <a:fld id="{9CDD4600-143E-449A-AEB9-ABA29CB1F96F}" type="slidenum">
              <a:rPr lang="ru-RU" smtClean="0"/>
              <a:pPr/>
              <a:t>94</a:t>
            </a:fld>
            <a:endParaRPr lang="ru-RU"/>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1071546"/>
            <a:ext cx="8229600" cy="5214974"/>
          </a:xfrm>
        </p:spPr>
        <p:txBody>
          <a:bodyPr>
            <a:normAutofit fontScale="92500" lnSpcReduction="10000"/>
          </a:bodyPr>
          <a:lstStyle/>
          <a:p>
            <a:r>
              <a:rPr lang="ru-RU" b="1" i="1" dirty="0" smtClean="0"/>
              <a:t>Закон </a:t>
            </a:r>
            <a:r>
              <a:rPr lang="ru-RU" b="1" i="1" dirty="0" err="1" smtClean="0"/>
              <a:t>Фитса</a:t>
            </a:r>
            <a:endParaRPr lang="ru-RU" b="1" i="1" dirty="0" smtClean="0"/>
          </a:p>
          <a:p>
            <a:r>
              <a:rPr lang="ru-RU" dirty="0" smtClean="0"/>
              <a:t>Вычисляемое время отсчитывается от момента, когда курсор начинает движение по прямой линии, до момента, когда пользователь щелкает мышью по целевому объекту. Логарифм по основанию 2 является мерой трудности задачи в количестве бит информации, которое требуется для описания (одномерного) пути перемещения курсора.</a:t>
            </a:r>
          </a:p>
          <a:p>
            <a:r>
              <a:rPr lang="ru-RU" dirty="0" smtClean="0"/>
              <a:t>Для приближенных вычислений используются следующие значения констант в уравнении закона </a:t>
            </a:r>
            <a:r>
              <a:rPr lang="ru-RU" dirty="0" err="1" smtClean="0"/>
              <a:t>Фитса</a:t>
            </a:r>
            <a:r>
              <a:rPr lang="ru-RU" dirty="0" smtClean="0"/>
              <a:t>: </a:t>
            </a:r>
            <a:r>
              <a:rPr lang="ru-RU" i="1" dirty="0" smtClean="0"/>
              <a:t>a=50</a:t>
            </a:r>
            <a:r>
              <a:rPr lang="ru-RU" dirty="0" smtClean="0"/>
              <a:t>, </a:t>
            </a:r>
            <a:r>
              <a:rPr lang="ru-RU" i="1" dirty="0" smtClean="0"/>
              <a:t>b=150</a:t>
            </a:r>
            <a:r>
              <a:rPr lang="ru-RU" dirty="0" smtClean="0"/>
              <a:t>.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95</a:t>
            </a:fld>
            <a:endParaRPr lang="ru-RU"/>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p:txBody>
          <a:bodyPr>
            <a:normAutofit fontScale="92500"/>
          </a:bodyPr>
          <a:lstStyle/>
          <a:p>
            <a:r>
              <a:rPr lang="ru-RU" b="1" i="1" dirty="0" smtClean="0"/>
              <a:t>Закон </a:t>
            </a:r>
            <a:r>
              <a:rPr lang="ru-RU" b="1" i="1" dirty="0" err="1" smtClean="0"/>
              <a:t>Фитса</a:t>
            </a:r>
            <a:endParaRPr lang="ru-RU" b="1" i="1" dirty="0" smtClean="0"/>
          </a:p>
          <a:p>
            <a:r>
              <a:rPr lang="ru-RU" dirty="0" smtClean="0"/>
              <a:t>Закон </a:t>
            </a:r>
            <a:r>
              <a:rPr lang="ru-RU" dirty="0" err="1" smtClean="0"/>
              <a:t>Фитса</a:t>
            </a:r>
            <a:r>
              <a:rPr lang="ru-RU" dirty="0" smtClean="0"/>
              <a:t> может применяться только к тем типам перемещения, которые совершаются при использовании большинства человеко-машинных интерфейсов, т.е. к таким перемещениям, которые невелики относительно размеров человеческого тела и которые являются непрерывными (совершаемыми одним движением).</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96</a:t>
            </a:fld>
            <a:endParaRPr lang="ru-RU"/>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1214422"/>
            <a:ext cx="8229600" cy="4911741"/>
          </a:xfrm>
        </p:spPr>
        <p:txBody>
          <a:bodyPr>
            <a:normAutofit lnSpcReduction="10000"/>
          </a:bodyPr>
          <a:lstStyle/>
          <a:p>
            <a:r>
              <a:rPr lang="ru-RU" b="1" i="1" dirty="0" smtClean="0"/>
              <a:t>Закон </a:t>
            </a:r>
            <a:r>
              <a:rPr lang="ru-RU" b="1" i="1" dirty="0" err="1" smtClean="0"/>
              <a:t>Хика</a:t>
            </a:r>
            <a:endParaRPr lang="ru-RU" b="1" i="1" dirty="0" smtClean="0"/>
          </a:p>
          <a:p>
            <a:r>
              <a:rPr lang="ru-RU" dirty="0" smtClean="0"/>
              <a:t>Закон </a:t>
            </a:r>
            <a:r>
              <a:rPr lang="ru-RU" dirty="0" err="1" smtClean="0"/>
              <a:t>Хика</a:t>
            </a:r>
            <a:r>
              <a:rPr lang="ru-RU" dirty="0" smtClean="0"/>
              <a:t> позволяет количественно определить наблюдение, заключающееся в том, что чем больше количество вариантов заданного типа предоставляются, тем больше времени требуется на выбор.</a:t>
            </a:r>
          </a:p>
          <a:p>
            <a:r>
              <a:rPr lang="ru-RU" dirty="0" smtClean="0"/>
              <a:t>Перед тем как переместить курсор к цели или совершить любое другое действие из набора множества вариантов, пользователь должен выбрать этот объект или действие. </a:t>
            </a:r>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97</a:t>
            </a:fld>
            <a:endParaRPr lang="ru-RU"/>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1071546"/>
            <a:ext cx="8229600" cy="5357850"/>
          </a:xfrm>
        </p:spPr>
        <p:txBody>
          <a:bodyPr>
            <a:normAutofit/>
          </a:bodyPr>
          <a:lstStyle/>
          <a:p>
            <a:r>
              <a:rPr lang="ru-RU" b="1" i="1" dirty="0" smtClean="0"/>
              <a:t>Закон </a:t>
            </a:r>
            <a:r>
              <a:rPr lang="ru-RU" b="1" i="1" dirty="0" err="1" smtClean="0"/>
              <a:t>Хика</a:t>
            </a:r>
            <a:endParaRPr lang="ru-RU" b="1" i="1" dirty="0" smtClean="0"/>
          </a:p>
          <a:p>
            <a:r>
              <a:rPr lang="ru-RU" dirty="0" smtClean="0"/>
              <a:t>В законе </a:t>
            </a:r>
            <a:r>
              <a:rPr lang="ru-RU" dirty="0" err="1" smtClean="0"/>
              <a:t>Хика</a:t>
            </a:r>
            <a:r>
              <a:rPr lang="ru-RU" dirty="0" smtClean="0"/>
              <a:t> утверждается, что когда необходимо сделать выбор из </a:t>
            </a:r>
            <a:r>
              <a:rPr lang="ru-RU" i="1" dirty="0" err="1" smtClean="0"/>
              <a:t>n</a:t>
            </a:r>
            <a:r>
              <a:rPr lang="ru-RU" dirty="0" smtClean="0"/>
              <a:t> вариантов, время на выбор одного из них будет пропорционально логарифму по основанию 2 от числа вариантов плюс 1, при условии, что все варианты являются равновероятными. В этом виде закон </a:t>
            </a:r>
            <a:r>
              <a:rPr lang="ru-RU" dirty="0" err="1" smtClean="0"/>
              <a:t>Хика</a:t>
            </a:r>
            <a:r>
              <a:rPr lang="ru-RU" dirty="0" smtClean="0"/>
              <a:t> очень похож на закон </a:t>
            </a:r>
            <a:r>
              <a:rPr lang="ru-RU" dirty="0" err="1" smtClean="0"/>
              <a:t>Фитса</a:t>
            </a:r>
            <a:r>
              <a:rPr lang="ru-RU" dirty="0" smtClean="0"/>
              <a:t>: </a:t>
            </a:r>
          </a:p>
          <a:p>
            <a:r>
              <a:rPr lang="ru-RU" i="1" dirty="0" smtClean="0"/>
              <a:t>Время (мс) = </a:t>
            </a:r>
            <a:r>
              <a:rPr lang="ru-RU" i="1" dirty="0" err="1" smtClean="0"/>
              <a:t>a</a:t>
            </a:r>
            <a:r>
              <a:rPr lang="ru-RU" i="1" dirty="0" smtClean="0"/>
              <a:t> + </a:t>
            </a:r>
            <a:r>
              <a:rPr lang="ru-RU" i="1" dirty="0" err="1" smtClean="0"/>
              <a:t>b</a:t>
            </a:r>
            <a:r>
              <a:rPr lang="ru-RU" i="1" dirty="0" smtClean="0"/>
              <a:t> *lg2(n+1)</a:t>
            </a:r>
            <a:r>
              <a:rPr lang="ru-RU" dirty="0" smtClean="0"/>
              <a:t> </a:t>
            </a:r>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98</a:t>
            </a:fld>
            <a:endParaRPr lang="ru-RU"/>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Тестирование временных характеристик</a:t>
            </a:r>
            <a:endParaRPr lang="ru-RU" sz="3200" dirty="0"/>
          </a:p>
        </p:txBody>
      </p:sp>
      <p:sp>
        <p:nvSpPr>
          <p:cNvPr id="3" name="Содержимое 2"/>
          <p:cNvSpPr>
            <a:spLocks noGrp="1"/>
          </p:cNvSpPr>
          <p:nvPr>
            <p:ph idx="1"/>
          </p:nvPr>
        </p:nvSpPr>
        <p:spPr>
          <a:xfrm>
            <a:off x="457200" y="1071546"/>
            <a:ext cx="8229600" cy="5429288"/>
          </a:xfrm>
        </p:spPr>
        <p:txBody>
          <a:bodyPr>
            <a:normAutofit lnSpcReduction="10000"/>
          </a:bodyPr>
          <a:lstStyle/>
          <a:p>
            <a:r>
              <a:rPr lang="ru-RU" sz="4800" b="1" i="1" dirty="0" smtClean="0"/>
              <a:t>Закон </a:t>
            </a:r>
            <a:r>
              <a:rPr lang="ru-RU" sz="4800" b="1" i="1" dirty="0" err="1" smtClean="0"/>
              <a:t>Хика</a:t>
            </a:r>
            <a:endParaRPr lang="ru-RU" sz="4800" b="1" i="1" dirty="0" smtClean="0"/>
          </a:p>
          <a:p>
            <a:r>
              <a:rPr lang="ru-RU" sz="4800" dirty="0" smtClean="0"/>
              <a:t>Если вероятность </a:t>
            </a:r>
            <a:r>
              <a:rPr lang="en-US" sz="4800" dirty="0" err="1" smtClean="0"/>
              <a:t>i</a:t>
            </a:r>
            <a:r>
              <a:rPr lang="ru-RU" sz="4800" dirty="0" smtClean="0"/>
              <a:t>-го варианта равна </a:t>
            </a:r>
            <a:r>
              <a:rPr lang="ru-RU" sz="4800" i="1" dirty="0" err="1" smtClean="0"/>
              <a:t>p</a:t>
            </a:r>
            <a:r>
              <a:rPr lang="ru-RU" sz="4800" i="1" dirty="0" smtClean="0"/>
              <a:t>(</a:t>
            </a:r>
            <a:r>
              <a:rPr lang="ru-RU" sz="4800" i="1" dirty="0" err="1" smtClean="0"/>
              <a:t>i</a:t>
            </a:r>
            <a:r>
              <a:rPr lang="ru-RU" sz="4800" i="1" dirty="0" smtClean="0"/>
              <a:t>)</a:t>
            </a:r>
            <a:r>
              <a:rPr lang="ru-RU" sz="4800" dirty="0" smtClean="0"/>
              <a:t>, то вместо логарифмического коэффициента </a:t>
            </a:r>
            <a:r>
              <a:rPr lang="en-US" sz="4800" dirty="0" smtClean="0"/>
              <a:t>b </a:t>
            </a:r>
            <a:r>
              <a:rPr lang="ru-RU" sz="4800" dirty="0" smtClean="0"/>
              <a:t>используется </a:t>
            </a:r>
          </a:p>
          <a:p>
            <a:pPr>
              <a:buNone/>
            </a:pPr>
            <a:r>
              <a:rPr lang="en-US" sz="4800" i="1" dirty="0" smtClean="0"/>
              <a:t>	</a:t>
            </a:r>
            <a:r>
              <a:rPr lang="ru-RU" sz="4800" i="1" dirty="0" err="1" smtClean="0"/>
              <a:t>sum</a:t>
            </a:r>
            <a:r>
              <a:rPr lang="en-US" sz="4800" i="1" dirty="0" smtClean="0"/>
              <a:t>(</a:t>
            </a:r>
            <a:r>
              <a:rPr lang="ru-RU" sz="4800" i="1" dirty="0" err="1" smtClean="0"/>
              <a:t>i</a:t>
            </a:r>
            <a:r>
              <a:rPr lang="en-US" sz="4800" i="1" dirty="0" smtClean="0"/>
              <a:t>)(</a:t>
            </a:r>
            <a:r>
              <a:rPr lang="ru-RU" sz="4800" i="1" dirty="0" smtClean="0"/>
              <a:t> </a:t>
            </a:r>
            <a:r>
              <a:rPr lang="ru-RU" sz="4800" i="1" dirty="0" err="1" smtClean="0"/>
              <a:t>p</a:t>
            </a:r>
            <a:r>
              <a:rPr lang="ru-RU" sz="4800" i="1" dirty="0" smtClean="0"/>
              <a:t>(</a:t>
            </a:r>
            <a:r>
              <a:rPr lang="ru-RU" sz="4800" i="1" dirty="0" err="1" smtClean="0"/>
              <a:t>i</a:t>
            </a:r>
            <a:r>
              <a:rPr lang="ru-RU" sz="4800" i="1" dirty="0" smtClean="0"/>
              <a:t>) </a:t>
            </a:r>
            <a:r>
              <a:rPr lang="en-US" sz="4800" i="1" dirty="0" smtClean="0"/>
              <a:t>*</a:t>
            </a:r>
            <a:r>
              <a:rPr lang="ru-RU" sz="4800" i="1" dirty="0" smtClean="0"/>
              <a:t>lg2(1/</a:t>
            </a:r>
            <a:r>
              <a:rPr lang="ru-RU" sz="4800" i="1" dirty="0" err="1" smtClean="0"/>
              <a:t>p</a:t>
            </a:r>
            <a:r>
              <a:rPr lang="ru-RU" sz="4800" i="1" dirty="0" smtClean="0"/>
              <a:t>(</a:t>
            </a:r>
            <a:r>
              <a:rPr lang="ru-RU" sz="4800" i="1" dirty="0" err="1" smtClean="0"/>
              <a:t>i</a:t>
            </a:r>
            <a:r>
              <a:rPr lang="ru-RU" sz="4800" i="1" dirty="0" smtClean="0"/>
              <a:t>)+1)</a:t>
            </a:r>
            <a:r>
              <a:rPr lang="ru-RU" sz="4800" dirty="0" smtClean="0"/>
              <a:t> </a:t>
            </a:r>
            <a:r>
              <a:rPr lang="en-US" sz="4800" dirty="0" smtClean="0"/>
              <a:t>)</a:t>
            </a:r>
            <a:endParaRPr lang="ru-RU" sz="4800" dirty="0" smtClean="0"/>
          </a:p>
          <a:p>
            <a:endParaRPr lang="ru-RU" dirty="0"/>
          </a:p>
        </p:txBody>
      </p:sp>
      <p:sp>
        <p:nvSpPr>
          <p:cNvPr id="4" name="Номер слайда 3"/>
          <p:cNvSpPr>
            <a:spLocks noGrp="1"/>
          </p:cNvSpPr>
          <p:nvPr>
            <p:ph type="sldNum" sz="quarter" idx="12"/>
          </p:nvPr>
        </p:nvSpPr>
        <p:spPr/>
        <p:txBody>
          <a:bodyPr/>
          <a:lstStyle/>
          <a:p>
            <a:fld id="{9CDD4600-143E-449A-AEB9-ABA29CB1F96F}" type="slidenum">
              <a:rPr lang="ru-RU" smtClean="0"/>
              <a:pPr/>
              <a:t>99</a:t>
            </a:fld>
            <a:endParaRPr lang="ru-RU"/>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845</TotalTime>
  <Words>6279</Words>
  <Application>Microsoft Office PowerPoint</Application>
  <PresentationFormat>Экран (4:3)</PresentationFormat>
  <Paragraphs>496</Paragraphs>
  <Slides>101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101</vt:i4>
      </vt:variant>
    </vt:vector>
  </HeadingPairs>
  <TitlesOfParts>
    <vt:vector size="102" baseType="lpstr">
      <vt:lpstr>Тема Office</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Юзабилити-тестирование</vt:lpstr>
      <vt:lpstr>Проведение тестирования</vt:lpstr>
      <vt:lpstr>Проведение тестирования</vt:lpstr>
      <vt:lpstr>Проведение тестирования</vt:lpstr>
      <vt:lpstr>Проведение тестирования</vt:lpstr>
      <vt:lpstr>Проведение тестирования</vt:lpstr>
      <vt:lpstr>Проведение тестирования</vt:lpstr>
      <vt:lpstr>Проведение тестирования</vt:lpstr>
      <vt:lpstr>Проведение тестирования</vt:lpstr>
      <vt:lpstr>Действия наблюдателя во время тестирования</vt:lpstr>
      <vt:lpstr>Действия наблюдателя во время тестирования</vt:lpstr>
      <vt:lpstr>Итоги тестирования</vt:lpstr>
      <vt:lpstr>Итоги тестирования</vt:lpstr>
      <vt:lpstr>Итоги тестирования</vt:lpstr>
      <vt:lpstr>Итоги тестирования</vt:lpstr>
      <vt:lpstr>Итоги тестирования</vt:lpstr>
      <vt:lpstr>Итоги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Методики тестирования</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Контрольные списки</vt:lpstr>
      <vt:lpstr>Тестирование временных характеристик</vt:lpstr>
      <vt:lpstr>Тестирование временных характеристик</vt:lpstr>
      <vt:lpstr>Тестирование временных характеристик</vt:lpstr>
      <vt:lpstr>Тестирование временных характеристик</vt:lpstr>
      <vt:lpstr>Тестирование временных характеристик</vt:lpstr>
      <vt:lpstr>Тестирование временных характеристик</vt:lpstr>
      <vt:lpstr>Тестирование временных характеристик</vt:lpstr>
      <vt:lpstr>Тестирование временных характеристик</vt:lpstr>
      <vt:lpstr>Тестирование временных характеристик</vt:lpstr>
      <vt:lpstr>Тестирование временных характеристик</vt:lpstr>
      <vt:lpstr>Тестирование временных характеристик</vt:lpstr>
    </vt:vector>
  </TitlesOfParts>
  <Company>vc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Юзабилити-тестирование</dc:title>
  <dc:creator>ПРЕП</dc:creator>
  <cp:lastModifiedBy>валентин петрович</cp:lastModifiedBy>
  <cp:revision>110</cp:revision>
  <dcterms:created xsi:type="dcterms:W3CDTF">2015-01-13T14:07:27Z</dcterms:created>
  <dcterms:modified xsi:type="dcterms:W3CDTF">2019-09-17T20:12:20Z</dcterms:modified>
</cp:coreProperties>
</file>