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590"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30768C-99D3-437C-AAAD-56F70E6125BA}" type="datetimeFigureOut">
              <a:rPr lang="ru-RU" smtClean="0"/>
              <a:pPr/>
              <a:t>13.03.2023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66F7660-231D-4AEA-BD7B-DCD992805C89}" type="slidenum">
              <a:rPr lang="ru-RU" smtClean="0"/>
              <a:pPr/>
              <a:t>‹#›</a:t>
            </a:fld>
            <a:endParaRPr lang="ru-RU"/>
          </a:p>
        </p:txBody>
      </p:sp>
    </p:spTree>
    <p:extLst>
      <p:ext uri="{BB962C8B-B14F-4D97-AF65-F5344CB8AC3E}">
        <p14:creationId xmlns:p14="http://schemas.microsoft.com/office/powerpoint/2010/main" val="261294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A108CB74-CDD0-4E8B-B724-0F179E1F415D}" type="datetime1">
              <a:rPr lang="ru-RU" smtClean="0"/>
              <a:pPr/>
              <a:t>13.03.2023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58591C9-D844-41F2-9FFA-C538C3762AB6}" type="datetime1">
              <a:rPr lang="ru-RU" smtClean="0"/>
              <a:pPr/>
              <a:t>13.03.2023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774AAE4F-5AB5-4B27-9C30-A6B676FF1341}" type="datetime1">
              <a:rPr lang="ru-RU" smtClean="0"/>
              <a:pPr/>
              <a:t>13.03.2023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9E16AA1E-EB0C-4130-8643-FF9A07D52E97}" type="datetime1">
              <a:rPr lang="ru-RU" smtClean="0"/>
              <a:pPr/>
              <a:t>13.03.2023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35399676-E34C-441E-817E-4AEF99FA6677}" type="datetime1">
              <a:rPr lang="ru-RU" smtClean="0"/>
              <a:pPr/>
              <a:t>13.03.2023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5A8BBC02-2AA1-4A8A-A1BE-A88A53252FA9}" type="datetime1">
              <a:rPr lang="ru-RU" smtClean="0"/>
              <a:pPr/>
              <a:t>13.03.2023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C2AF21AF-CD09-4371-9CB1-F3A3CF4DADD9}" type="datetime1">
              <a:rPr lang="ru-RU" smtClean="0"/>
              <a:pPr/>
              <a:t>13.03.2023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0FFAEEA1-8EAD-4772-B299-52D96E6BF26C}" type="datetime1">
              <a:rPr lang="ru-RU" smtClean="0"/>
              <a:pPr/>
              <a:t>13.03.2023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22C7DF0-B8E1-489F-A1EF-58ECE883CF00}" type="datetime1">
              <a:rPr lang="ru-RU" smtClean="0"/>
              <a:pPr/>
              <a:t>13.03.2023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C28202E6-B247-480A-8935-9B6216108EAE}" type="datetime1">
              <a:rPr lang="ru-RU" smtClean="0"/>
              <a:pPr/>
              <a:t>13.03.2023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DEBF360E-53CF-4AA3-AC08-5173D1373103}" type="datetime1">
              <a:rPr lang="ru-RU" smtClean="0"/>
              <a:pPr/>
              <a:t>13.03.2023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65314D-FEBB-4D32-B001-332F52B381C8}" type="datetime1">
              <a:rPr lang="ru-RU" smtClean="0"/>
              <a:pPr/>
              <a:t>13.03.2023</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5C68B6-61C2-468F-89AB-4B9F7531AA68}"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71472" y="428605"/>
            <a:ext cx="7772400" cy="785818"/>
          </a:xfrm>
        </p:spPr>
        <p:txBody>
          <a:bodyPr>
            <a:normAutofit fontScale="90000"/>
          </a:bodyPr>
          <a:lstStyle/>
          <a:p>
            <a:r>
              <a:rPr lang="ru-RU" sz="3200" b="1" dirty="0" smtClean="0"/>
              <a:t>Эргономика пользовательского интерфейса</a:t>
            </a:r>
            <a:endParaRPr lang="ru-RU" sz="3200" b="1" dirty="0"/>
          </a:p>
        </p:txBody>
      </p:sp>
      <p:sp>
        <p:nvSpPr>
          <p:cNvPr id="3" name="Подзаголовок 2"/>
          <p:cNvSpPr>
            <a:spLocks noGrp="1"/>
          </p:cNvSpPr>
          <p:nvPr>
            <p:ph type="subTitle" idx="1"/>
          </p:nvPr>
        </p:nvSpPr>
        <p:spPr>
          <a:xfrm>
            <a:off x="928662" y="1142984"/>
            <a:ext cx="7000924" cy="5072098"/>
          </a:xfrm>
        </p:spPr>
        <p:txBody>
          <a:bodyPr>
            <a:normAutofit fontScale="85000" lnSpcReduction="10000"/>
          </a:bodyPr>
          <a:lstStyle/>
          <a:p>
            <a:r>
              <a:rPr lang="ru-RU" b="1" dirty="0" smtClean="0">
                <a:solidFill>
                  <a:schemeClr val="tx1"/>
                </a:solidFill>
              </a:rPr>
              <a:t>Критерии эргономичности интерфейса</a:t>
            </a:r>
          </a:p>
          <a:p>
            <a:r>
              <a:rPr lang="ru-RU" dirty="0" smtClean="0">
                <a:solidFill>
                  <a:schemeClr val="tx1"/>
                </a:solidFill>
              </a:rPr>
              <a:t>Существует четыре основных (все остальные – производные) критерия эргономичности (качества) любого интерфейса, а именно: </a:t>
            </a:r>
          </a:p>
          <a:p>
            <a:pPr lvl="0"/>
            <a:r>
              <a:rPr lang="ru-RU" dirty="0" smtClean="0">
                <a:solidFill>
                  <a:schemeClr val="tx1"/>
                </a:solidFill>
              </a:rPr>
              <a:t>Скорость работы пользователей </a:t>
            </a:r>
          </a:p>
          <a:p>
            <a:pPr lvl="0"/>
            <a:r>
              <a:rPr lang="ru-RU" dirty="0" smtClean="0">
                <a:solidFill>
                  <a:schemeClr val="tx1"/>
                </a:solidFill>
              </a:rPr>
              <a:t>Количество человеческих ошибок </a:t>
            </a:r>
          </a:p>
          <a:p>
            <a:pPr lvl="0"/>
            <a:r>
              <a:rPr lang="ru-RU" dirty="0" smtClean="0">
                <a:solidFill>
                  <a:schemeClr val="tx1"/>
                </a:solidFill>
              </a:rPr>
              <a:t>Скорость обучения </a:t>
            </a:r>
          </a:p>
          <a:p>
            <a:pPr lvl="0"/>
            <a:r>
              <a:rPr lang="ru-RU" dirty="0" smtClean="0">
                <a:solidFill>
                  <a:schemeClr val="tx1"/>
                </a:solidFill>
              </a:rPr>
              <a:t>Субъективная удовлетворенность пользователей </a:t>
            </a:r>
          </a:p>
          <a:p>
            <a:r>
              <a:rPr lang="ru-RU" dirty="0" smtClean="0">
                <a:solidFill>
                  <a:schemeClr val="tx1"/>
                </a:solidFill>
              </a:rPr>
              <a:t>Подразумевается, что соответствие интерфейса задачам пользователя является неотъемлемым свойством интерфейса.</a:t>
            </a:r>
            <a:endParaRPr lang="ru-RU" dirty="0">
              <a:solidFill>
                <a:schemeClr val="tx1"/>
              </a:solidFill>
            </a:endParaRPr>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a:t>
            </a:fld>
            <a:endParaRPr lang="ru-RU" sz="3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a:bodyPr>
          <a:lstStyle/>
          <a:p>
            <a:pPr marL="0" indent="0">
              <a:buNone/>
            </a:pPr>
            <a:r>
              <a:rPr lang="ru-RU" b="1" i="1" dirty="0" smtClean="0"/>
              <a:t>Упрощение манипулирования</a:t>
            </a:r>
          </a:p>
          <a:p>
            <a:pPr marL="0" indent="0">
              <a:buNone/>
            </a:pPr>
            <a:r>
              <a:rPr lang="ru-RU" dirty="0" smtClean="0"/>
              <a:t>Существует способ ускорить выполнение этих этапов. Он называется непосредственным манипулированием (</a:t>
            </a:r>
            <a:r>
              <a:rPr lang="ru-RU" dirty="0" err="1" smtClean="0"/>
              <a:t>direct</a:t>
            </a:r>
            <a:r>
              <a:rPr lang="ru-RU" dirty="0" smtClean="0"/>
              <a:t> </a:t>
            </a:r>
            <a:r>
              <a:rPr lang="ru-RU" dirty="0" err="1" smtClean="0"/>
              <a:t>manipulation</a:t>
            </a:r>
            <a:r>
              <a:rPr lang="ru-RU" dirty="0" smtClean="0"/>
              <a:t>). Смысл этого метода очень прост. Пользователь не отдает команды системе, а манипулирует объектами. Это значительно более естественный для человека способ.</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10</a:t>
            </a:fld>
            <a:endParaRPr lang="ru-RU" sz="3000" dirty="0">
              <a:solidFill>
                <a:schemeClr val="tx1"/>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268931"/>
          </a:xfrm>
        </p:spPr>
        <p:txBody>
          <a:bodyPr/>
          <a:lstStyle/>
          <a:p>
            <a:r>
              <a:rPr lang="ru-RU" b="1" dirty="0" smtClean="0"/>
              <a:t>Понятность системы</a:t>
            </a:r>
          </a:p>
          <a:p>
            <a:r>
              <a:rPr lang="ru-RU" b="1" i="1" dirty="0" smtClean="0"/>
              <a:t>Ментальная модель </a:t>
            </a:r>
          </a:p>
          <a:p>
            <a:r>
              <a:rPr lang="ru-RU" dirty="0" smtClean="0"/>
              <a:t>Изначально пользователь не имеет ментальной модели памяти компьютера. Проблема же состоит в том, что компьютер не дает ему возможности самому построить модель, так что единственным её источником может являться обучение. Это один из самых больших недостатков дизайна современных компьютеров</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100</a:t>
            </a:fld>
            <a:endParaRPr lang="ru-RU" sz="3000" dirty="0">
              <a:solidFill>
                <a:schemeClr val="tx1"/>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785794"/>
            <a:ext cx="8229600" cy="5340369"/>
          </a:xfrm>
        </p:spPr>
        <p:txBody>
          <a:bodyPr>
            <a:normAutofit fontScale="92500"/>
          </a:bodyPr>
          <a:lstStyle/>
          <a:p>
            <a:r>
              <a:rPr lang="ru-RU" b="1" dirty="0" smtClean="0"/>
              <a:t>Понятность системы </a:t>
            </a:r>
          </a:p>
          <a:p>
            <a:r>
              <a:rPr lang="ru-RU" b="1" i="1" dirty="0" smtClean="0"/>
              <a:t>Метафора</a:t>
            </a:r>
          </a:p>
          <a:p>
            <a:r>
              <a:rPr lang="ru-RU" dirty="0" smtClean="0"/>
              <a:t>Как было сказано, чтобы научиться пользоваться системой, пользователю нужно построить ментальную модель этой системы. Очень хочется избавить его и от этой работы. Лучшим способом добиться этого является применение метафоры, которая позволяет пользователю не создавать новую модель, а воспользоваться готовой моделью, которую он ранее построил по другому поводу.</a:t>
            </a:r>
          </a:p>
          <a:p>
            <a:endParaRPr lang="ru-RU" b="1" i="1"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101</a:t>
            </a:fld>
            <a:endParaRPr lang="ru-RU" sz="3000" dirty="0">
              <a:solidFill>
                <a:schemeClr val="tx1"/>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lstStyle/>
          <a:p>
            <a:r>
              <a:rPr lang="ru-RU" b="1" dirty="0" smtClean="0"/>
              <a:t>Понятность системы </a:t>
            </a:r>
          </a:p>
          <a:p>
            <a:r>
              <a:rPr lang="ru-RU" b="1" i="1" dirty="0" smtClean="0"/>
              <a:t>Метафора</a:t>
            </a:r>
          </a:p>
          <a:p>
            <a:r>
              <a:rPr lang="ru-RU" dirty="0" smtClean="0"/>
              <a:t>Почти всегда метафору можно использовать в документации, не перенося её в интерфейс, при этом с тем же успехом. Достаточно просто написать, что «система во многом напоминает …» и нужный результат будет достигнут.</a:t>
            </a:r>
            <a:endParaRPr lang="ru-RU" b="1"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102</a:t>
            </a:fld>
            <a:endParaRPr lang="ru-RU" sz="3000" dirty="0">
              <a:solidFill>
                <a:schemeClr val="tx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fontScale="85000" lnSpcReduction="10000"/>
          </a:bodyPr>
          <a:lstStyle/>
          <a:p>
            <a:r>
              <a:rPr lang="ru-RU" b="1" dirty="0" smtClean="0"/>
              <a:t>Понятность системы </a:t>
            </a:r>
          </a:p>
          <a:p>
            <a:r>
              <a:rPr lang="ru-RU" b="1" i="1" dirty="0" smtClean="0"/>
              <a:t>Метафора</a:t>
            </a:r>
          </a:p>
          <a:p>
            <a:r>
              <a:rPr lang="ru-RU" dirty="0" smtClean="0"/>
              <a:t>К сожалению, у метафор есть несколько существенных недостатков:</a:t>
            </a:r>
          </a:p>
          <a:p>
            <a:r>
              <a:rPr lang="ru-RU" dirty="0" smtClean="0"/>
              <a:t>Не для любой функциональности можно подобрать подходящую метафору, причем заранее узнать, есть ли хорошая метафора или нет, невозможно, так что можно потратить время на поиски и ничего не найти. Это, как минимум, неэффективно. </a:t>
            </a:r>
          </a:p>
          <a:p>
            <a:r>
              <a:rPr lang="ru-RU" dirty="0" smtClean="0"/>
              <a:t>Даже подходящая метафора может оказаться бесполезной, если её не знает существенная часть аудитории или её тяжело однозначно передать интерфейсом.</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103</a:t>
            </a:fld>
            <a:endParaRPr lang="ru-RU" sz="3000" dirty="0">
              <a:solidFill>
                <a:schemeClr val="tx1"/>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normAutofit fontScale="85000" lnSpcReduction="10000"/>
          </a:bodyPr>
          <a:lstStyle/>
          <a:p>
            <a:r>
              <a:rPr lang="ru-RU" b="1" dirty="0" smtClean="0"/>
              <a:t>Понятность системы (</a:t>
            </a:r>
            <a:r>
              <a:rPr lang="ru-RU" b="1" i="1" dirty="0" smtClean="0"/>
              <a:t>Метафора)</a:t>
            </a:r>
          </a:p>
          <a:p>
            <a:r>
              <a:rPr lang="ru-RU" b="1" dirty="0" smtClean="0"/>
              <a:t> </a:t>
            </a:r>
            <a:r>
              <a:rPr lang="ru-RU" dirty="0" smtClean="0"/>
              <a:t>Почти всегда метафора будет сковывать функциональные возможности. Что делать, если проектируемая система обладает большим количеством функций, чем копируемый образец? Следование метафоре в таких условиях будет только вредить, поскольку совпадающим функциям будет учиться легче, а несовпадающим – сложнее (они будут слишком иначе устроены). </a:t>
            </a:r>
          </a:p>
          <a:p>
            <a:r>
              <a:rPr lang="ru-RU" dirty="0" smtClean="0"/>
              <a:t>Совершенно необязательно, что сам по себе копируемый образец работает идеально. Если его копировать, окажется, что система не сможет быть эффективней своего прародителя. </a:t>
            </a:r>
            <a:endParaRPr lang="ru-RU" b="1" dirty="0" smtClean="0"/>
          </a:p>
          <a:p>
            <a:pPr>
              <a:buNone/>
            </a:pP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104</a:t>
            </a:fld>
            <a:endParaRPr lang="ru-RU" sz="3000" dirty="0">
              <a:solidFill>
                <a:schemeClr val="tx1"/>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268931"/>
          </a:xfrm>
        </p:spPr>
        <p:txBody>
          <a:bodyPr>
            <a:normAutofit fontScale="85000" lnSpcReduction="10000"/>
          </a:bodyPr>
          <a:lstStyle/>
          <a:p>
            <a:r>
              <a:rPr lang="ru-RU" b="1" dirty="0" smtClean="0"/>
              <a:t>Понятность системы (</a:t>
            </a:r>
            <a:r>
              <a:rPr lang="ru-RU" b="1" i="1" dirty="0" smtClean="0"/>
              <a:t>Метафора)</a:t>
            </a:r>
          </a:p>
          <a:p>
            <a:r>
              <a:rPr lang="ru-RU" dirty="0" smtClean="0"/>
              <a:t>Метафора, будучи лучшим средством для избавления пользователя от обучения, не является средством хорошим. С другой стороны, метафоры иногда всё-таки работают (взять те же музыкальные программы), так что определенную пользу от них получить можно.</a:t>
            </a:r>
          </a:p>
          <a:p>
            <a:r>
              <a:rPr lang="ru-RU" dirty="0" smtClean="0"/>
              <a:t>Анализируя опыт успешных случаев их применения, можно вывести следующие правила:</a:t>
            </a:r>
          </a:p>
          <a:p>
            <a:pPr lvl="0"/>
            <a:r>
              <a:rPr lang="ru-RU" dirty="0" smtClean="0"/>
              <a:t>опасно полностью копировать метафору, достаточно взять из неё самое лучшее; </a:t>
            </a:r>
          </a:p>
          <a:p>
            <a:pPr lvl="0"/>
            <a:r>
              <a:rPr lang="ru-RU" dirty="0" smtClean="0"/>
              <a:t>не обязательно брать метафору из реального мира, её смело можно придумать самому;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105</a:t>
            </a:fld>
            <a:endParaRPr lang="ru-RU" sz="3000" dirty="0">
              <a:solidFill>
                <a:schemeClr val="tx1"/>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268931"/>
          </a:xfrm>
        </p:spPr>
        <p:txBody>
          <a:bodyPr>
            <a:normAutofit fontScale="85000" lnSpcReduction="10000"/>
          </a:bodyPr>
          <a:lstStyle/>
          <a:p>
            <a:r>
              <a:rPr lang="ru-RU" b="1" dirty="0" smtClean="0"/>
              <a:t>Понятность системы (</a:t>
            </a:r>
            <a:r>
              <a:rPr lang="ru-RU" b="1" i="1" dirty="0" smtClean="0"/>
              <a:t>Метафора)</a:t>
            </a:r>
          </a:p>
          <a:p>
            <a:pPr lvl="0"/>
            <a:r>
              <a:rPr lang="ru-RU" dirty="0" smtClean="0"/>
              <a:t>эффективнее всего метафорически объяснять значение отдельных объектов: например, для графической программы слои можно представлять как положенные друг на друга листы стекла (этот пример подходит и для предыдущего пункта); </a:t>
            </a:r>
          </a:p>
          <a:p>
            <a:pPr lvl="0"/>
            <a:r>
              <a:rPr lang="ru-RU" dirty="0" smtClean="0"/>
              <a:t>если метафора хоть как-то ограничивает систему, от неё необходимо немедленно отказаться. </a:t>
            </a:r>
          </a:p>
          <a:p>
            <a:r>
              <a:rPr lang="ru-RU" dirty="0" smtClean="0"/>
              <a:t>Суммируя, можно сказать, что применять метафорический подход к разработке можно, но с большой осторожностью. Гораздо более перспективным является </a:t>
            </a:r>
            <a:r>
              <a:rPr lang="ru-RU" dirty="0" err="1" smtClean="0"/>
              <a:t>идеоматический</a:t>
            </a:r>
            <a:r>
              <a:rPr lang="ru-RU" dirty="0" smtClean="0"/>
              <a:t> подход.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106</a:t>
            </a:fld>
            <a:endParaRPr lang="ru-RU" sz="3200" dirty="0">
              <a:solidFill>
                <a:schemeClr val="tx1"/>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214282" y="785794"/>
            <a:ext cx="8643998" cy="5715040"/>
          </a:xfrm>
        </p:spPr>
        <p:txBody>
          <a:bodyPr>
            <a:normAutofit fontScale="85000" lnSpcReduction="20000"/>
          </a:bodyPr>
          <a:lstStyle/>
          <a:p>
            <a:r>
              <a:rPr lang="ru-RU" b="1" dirty="0" smtClean="0"/>
              <a:t>Понятность системы (</a:t>
            </a:r>
            <a:r>
              <a:rPr lang="ru-RU" b="1" dirty="0" err="1" smtClean="0"/>
              <a:t>Идеома</a:t>
            </a:r>
            <a:r>
              <a:rPr lang="ru-RU" b="1" dirty="0" smtClean="0"/>
              <a:t>)</a:t>
            </a:r>
          </a:p>
          <a:p>
            <a:r>
              <a:rPr lang="ru-RU" dirty="0" smtClean="0"/>
              <a:t>Метафорический подход основан на интуитивном понимании. Идиоматический подход основан на знании о том, как решать ту или иную задачу - естественный для человека процесс.</a:t>
            </a:r>
          </a:p>
          <a:p>
            <a:r>
              <a:rPr lang="ru-RU" dirty="0" smtClean="0"/>
              <a:t>Всем хорошо знакомая мышь не является метафорой чего-либо. Люди обучаются работе с ней идиоматически. В мыши нет ничего, что указывало бы на цель ее применения. Она также не напоминает ничего из нашего опыта, так что обучение работе с ней не интуитивно. Однако научиться работать мышью очень легко. Некто наверняка потратил секунды три, чтобы в первый раз показать вам, как она работает, и вы сразу поняли. Нам не нужно знать, как устроена мышь но тем не менее можем прекрасно ею пользоваться. Это и есть идиоматическое обучение.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107</a:t>
            </a:fld>
            <a:endParaRPr lang="ru-RU" sz="3000" dirty="0">
              <a:solidFill>
                <a:schemeClr val="tx1"/>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429288"/>
          </a:xfrm>
        </p:spPr>
        <p:txBody>
          <a:bodyPr>
            <a:normAutofit fontScale="92500"/>
          </a:bodyPr>
          <a:lstStyle/>
          <a:p>
            <a:r>
              <a:rPr lang="ru-RU" b="1" dirty="0" smtClean="0"/>
              <a:t>Понятность системы (</a:t>
            </a:r>
            <a:r>
              <a:rPr lang="ru-RU" b="1" dirty="0" err="1" smtClean="0"/>
              <a:t>Идеома</a:t>
            </a:r>
            <a:r>
              <a:rPr lang="ru-RU" b="1" dirty="0" smtClean="0"/>
              <a:t>)</a:t>
            </a:r>
          </a:p>
          <a:p>
            <a:r>
              <a:rPr lang="ru-RU" dirty="0" smtClean="0"/>
              <a:t>Большинство знакомых нам элементов GUI, которые считаются метафорическими, на самом деле являются идиоматическими. Такие артефакты, как кнопки закрытия окна, окна с изменяемыми размерами, бесконечно вложенные папки с файлами, щелчки мышью и перетаскивание пиктограмм - не метафорические операции, потому что их нет в реальном мире. Их сила лишь в простой идиоматической узнаваемости. </a:t>
            </a:r>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108</a:t>
            </a:fld>
            <a:endParaRPr lang="ru-RU" sz="3000" dirty="0">
              <a:solidFill>
                <a:schemeClr val="tx1"/>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39718"/>
          </a:xfrm>
        </p:spPr>
        <p:txBody>
          <a:bodyPr>
            <a:no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357158" y="785794"/>
            <a:ext cx="8429684" cy="5500726"/>
          </a:xfrm>
        </p:spPr>
        <p:txBody>
          <a:bodyPr>
            <a:normAutofit fontScale="92500" lnSpcReduction="20000"/>
          </a:bodyPr>
          <a:lstStyle/>
          <a:p>
            <a:r>
              <a:rPr lang="ru-RU" b="1" dirty="0" smtClean="0"/>
              <a:t>Понятность системы (</a:t>
            </a:r>
            <a:r>
              <a:rPr lang="ru-RU" b="1" dirty="0" err="1" smtClean="0"/>
              <a:t>Аффорданс</a:t>
            </a:r>
            <a:r>
              <a:rPr lang="ru-RU" b="1" dirty="0" smtClean="0"/>
              <a:t>)</a:t>
            </a:r>
          </a:p>
          <a:p>
            <a:r>
              <a:rPr lang="ru-RU" dirty="0" err="1" smtClean="0"/>
              <a:t>Аффордансом</a:t>
            </a:r>
            <a:r>
              <a:rPr lang="ru-RU" dirty="0" smtClean="0"/>
              <a:t> называется ситуация, при котором объект показывает субъекту способ своего использования своими неотъемлемыми свойствами. Например, надпись «На себя» на двери не является </a:t>
            </a:r>
            <a:r>
              <a:rPr lang="ru-RU" dirty="0" err="1" smtClean="0"/>
              <a:t>аффордансом</a:t>
            </a:r>
            <a:r>
              <a:rPr lang="ru-RU" dirty="0" smtClean="0"/>
              <a:t>, а облик двери, который подсказывает человеку, что она открывается на себя, несет в себе </a:t>
            </a:r>
            <a:r>
              <a:rPr lang="ru-RU" dirty="0" err="1" smtClean="0"/>
              <a:t>аффорданс</a:t>
            </a:r>
            <a:r>
              <a:rPr lang="ru-RU" dirty="0" smtClean="0"/>
              <a:t>.</a:t>
            </a:r>
          </a:p>
          <a:p>
            <a:r>
              <a:rPr lang="ru-RU" dirty="0" smtClean="0"/>
              <a:t>Польза </a:t>
            </a:r>
            <a:r>
              <a:rPr lang="ru-RU" dirty="0" err="1" smtClean="0"/>
              <a:t>аффорданса</a:t>
            </a:r>
            <a:r>
              <a:rPr lang="ru-RU" dirty="0" smtClean="0"/>
              <a:t> заключается в том, что он позволяет пользователям обходиться без какого-либо предварительного обучения, благодаря этому </a:t>
            </a:r>
            <a:r>
              <a:rPr lang="ru-RU" dirty="0" err="1" smtClean="0"/>
              <a:t>аффорданс</a:t>
            </a:r>
            <a:r>
              <a:rPr lang="ru-RU" dirty="0" smtClean="0"/>
              <a:t> является самым эффективным и надежным средством обеспечения понятности.</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109</a:t>
            </a:fld>
            <a:endParaRPr lang="ru-RU" sz="3200"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71546"/>
            <a:ext cx="8229600" cy="5054617"/>
          </a:xfrm>
        </p:spPr>
        <p:txBody>
          <a:bodyPr>
            <a:normAutofit fontScale="92500" lnSpcReduction="10000"/>
          </a:bodyPr>
          <a:lstStyle/>
          <a:p>
            <a:r>
              <a:rPr lang="ru-RU" b="1" i="1" dirty="0" smtClean="0"/>
              <a:t>Упрощение манипулирования</a:t>
            </a:r>
          </a:p>
          <a:p>
            <a:r>
              <a:rPr lang="ru-RU" dirty="0" smtClean="0"/>
              <a:t>Первым популярным применением этого метода была корзина для удаления файлов на </a:t>
            </a:r>
            <a:r>
              <a:rPr lang="ru-RU" dirty="0" err="1" smtClean="0"/>
              <a:t>Macintosh</a:t>
            </a:r>
            <a:r>
              <a:rPr lang="ru-RU" dirty="0" smtClean="0"/>
              <a:t>.</a:t>
            </a:r>
          </a:p>
          <a:p>
            <a:r>
              <a:rPr lang="ru-RU" dirty="0" smtClean="0"/>
              <a:t>Смысл действия заключается в том, что если перетащить в корзину пиктограмму файла, этот файл будет фактически стерт.</a:t>
            </a:r>
          </a:p>
          <a:p>
            <a:r>
              <a:rPr lang="ru-RU" dirty="0" smtClean="0"/>
              <a:t>Чтобы лучше оценить преимущества этого метода, сравним четыре варианта действий пользователя на примере этого самого стирания: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11</a:t>
            </a:fld>
            <a:endParaRPr lang="ru-RU" sz="3000" dirty="0">
              <a:solidFill>
                <a:schemeClr val="tx1"/>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a:bodyPr>
          <a:lstStyle/>
          <a:p>
            <a:r>
              <a:rPr lang="ru-RU" b="1" dirty="0" smtClean="0"/>
              <a:t>Понятность системы (</a:t>
            </a:r>
            <a:r>
              <a:rPr lang="ru-RU" b="1" dirty="0" err="1" smtClean="0"/>
              <a:t>Аффорданс</a:t>
            </a:r>
            <a:r>
              <a:rPr lang="ru-RU" b="1" dirty="0" smtClean="0"/>
              <a:t>)</a:t>
            </a:r>
          </a:p>
          <a:p>
            <a:r>
              <a:rPr lang="ru-RU" dirty="0" err="1" smtClean="0"/>
              <a:t>Аффорданс</a:t>
            </a:r>
            <a:r>
              <a:rPr lang="ru-RU" dirty="0" smtClean="0"/>
              <a:t> на экране получить сложнее, чем в предметах реального мира, поскольку единственным способом его передачи оказывается </a:t>
            </a:r>
            <a:r>
              <a:rPr lang="ru-RU" dirty="0" err="1" smtClean="0"/>
              <a:t>визуал</a:t>
            </a:r>
            <a:r>
              <a:rPr lang="ru-RU" dirty="0" smtClean="0"/>
              <a:t>, а такие способы, как тактильные свойства или приспособленность к человеческой анатомии оказываются за бортом (пистолет, например, трудно держать неправильно).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110</a:t>
            </a:fld>
            <a:endParaRPr lang="ru-RU" sz="3200" dirty="0">
              <a:solidFill>
                <a:schemeClr val="tx1"/>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286412"/>
          </a:xfrm>
        </p:spPr>
        <p:txBody>
          <a:bodyPr>
            <a:normAutofit fontScale="92500" lnSpcReduction="20000"/>
          </a:bodyPr>
          <a:lstStyle/>
          <a:p>
            <a:r>
              <a:rPr lang="ru-RU" b="1" dirty="0" smtClean="0"/>
              <a:t>Понятность системы (</a:t>
            </a:r>
            <a:r>
              <a:rPr lang="ru-RU" b="1" dirty="0" err="1" smtClean="0"/>
              <a:t>Аффорданс</a:t>
            </a:r>
            <a:r>
              <a:rPr lang="ru-RU" b="1" dirty="0" smtClean="0"/>
              <a:t>)</a:t>
            </a:r>
          </a:p>
          <a:p>
            <a:r>
              <a:rPr lang="ru-RU" dirty="0" smtClean="0"/>
              <a:t>Это ограничение приводит к тому, что доступными оказываются всего несколько способов передачи </a:t>
            </a:r>
            <a:r>
              <a:rPr lang="ru-RU" dirty="0" err="1" smtClean="0"/>
              <a:t>аффорданса</a:t>
            </a:r>
            <a:r>
              <a:rPr lang="ru-RU" dirty="0" smtClean="0"/>
              <a:t>, из которых самыми значительными являются четыре:</a:t>
            </a:r>
          </a:p>
          <a:p>
            <a:pPr lvl="0"/>
            <a:r>
              <a:rPr lang="ru-RU" dirty="0" err="1" smtClean="0"/>
              <a:t>маппинг</a:t>
            </a:r>
            <a:r>
              <a:rPr lang="ru-RU" dirty="0" smtClean="0"/>
              <a:t>, или повторение конфигурации объектов конфигурацией элементов управления (этот способ работает хорошо в реальном мире, но не очень хорошо на экране, поскольку предпочтительней непосредственное манипулирование); </a:t>
            </a:r>
          </a:p>
          <a:p>
            <a:pPr lvl="0"/>
            <a:r>
              <a:rPr lang="ru-RU" dirty="0" smtClean="0"/>
              <a:t>видимая принадлежность управляющих элементов объекту;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111</a:t>
            </a:fld>
            <a:endParaRPr lang="ru-RU" sz="3200" dirty="0">
              <a:solidFill>
                <a:schemeClr val="tx1"/>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357158" y="928670"/>
            <a:ext cx="8429684" cy="5500726"/>
          </a:xfrm>
        </p:spPr>
        <p:txBody>
          <a:bodyPr>
            <a:normAutofit lnSpcReduction="10000"/>
          </a:bodyPr>
          <a:lstStyle/>
          <a:p>
            <a:r>
              <a:rPr lang="ru-RU" b="1" dirty="0" smtClean="0"/>
              <a:t>Понятность системы (</a:t>
            </a:r>
            <a:r>
              <a:rPr lang="ru-RU" b="1" dirty="0" err="1" smtClean="0"/>
              <a:t>Аффорданс</a:t>
            </a:r>
            <a:r>
              <a:rPr lang="ru-RU" b="1" dirty="0" smtClean="0"/>
              <a:t>)</a:t>
            </a:r>
          </a:p>
          <a:p>
            <a:pPr lvl="0"/>
            <a:r>
              <a:rPr lang="ru-RU" dirty="0" smtClean="0"/>
              <a:t>визуальное совпадение </a:t>
            </a:r>
            <a:r>
              <a:rPr lang="ru-RU" dirty="0" err="1" smtClean="0"/>
              <a:t>аффордансов</a:t>
            </a:r>
            <a:r>
              <a:rPr lang="ru-RU" dirty="0" smtClean="0"/>
              <a:t> экранных объектов с такими же </a:t>
            </a:r>
            <a:r>
              <a:rPr lang="ru-RU" dirty="0" err="1" smtClean="0"/>
              <a:t>аффордансами</a:t>
            </a:r>
            <a:r>
              <a:rPr lang="ru-RU" dirty="0" smtClean="0"/>
              <a:t> объектов реального мира (кнопка в реальном мире предлагает пользователю нажать на неё, </a:t>
            </a:r>
            <a:r>
              <a:rPr lang="ru-RU" dirty="0" err="1" smtClean="0"/>
              <a:t>псевдотрехмерная</a:t>
            </a:r>
            <a:r>
              <a:rPr lang="ru-RU" dirty="0" smtClean="0"/>
              <a:t> кнопка предлагает нажать на неё по аналогии); </a:t>
            </a:r>
          </a:p>
          <a:p>
            <a:pPr lvl="0"/>
            <a:r>
              <a:rPr lang="ru-RU" dirty="0" smtClean="0"/>
              <a:t>изменение свойств объекта при подведении к нему курсора (бледный аналог тактильного исследования). </a:t>
            </a:r>
          </a:p>
          <a:p>
            <a:pPr>
              <a:buNone/>
            </a:pPr>
            <a:endParaRPr lang="ru-RU"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112</a:t>
            </a:fld>
            <a:endParaRPr lang="ru-RU" sz="3200" dirty="0">
              <a:solidFill>
                <a:schemeClr val="tx1"/>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normAutofit fontScale="77500" lnSpcReduction="20000"/>
          </a:bodyPr>
          <a:lstStyle/>
          <a:p>
            <a:r>
              <a:rPr lang="ru-RU" b="1" dirty="0" smtClean="0"/>
              <a:t>Понятность системы (Стандарт)</a:t>
            </a:r>
          </a:p>
          <a:p>
            <a:r>
              <a:rPr lang="ru-RU" dirty="0" smtClean="0"/>
              <a:t>Если что-либо нельзя сделать «самопроизвольно» понятным, всегда можно сделать это везде одинаково, чтобы пользователи обучались только один раз. Например, кран с горячей водой всегда маркируют красным цветом, а кран с холодной – синим. Частично это соответствует свойствам человеческого восприятия (недаром красный цвет мы называем тёплым, а синий – холодным), но в основном здесь работает привычка.</a:t>
            </a:r>
          </a:p>
          <a:p>
            <a:r>
              <a:rPr lang="ru-RU" dirty="0" smtClean="0"/>
              <a:t>Стандарт хорошо работает, когда популярен, в противном случае не работает вовсе. Популярен же он может быть двумя способами: во-первых, он может быть во всех системах, во-вторых, он может быть популярен внутри отдельной системы. Например, стандарт интерфейса MS </a:t>
            </a:r>
            <a:r>
              <a:rPr lang="ru-RU" dirty="0" err="1" smtClean="0"/>
              <a:t>Windows</a:t>
            </a:r>
            <a:r>
              <a:rPr lang="ru-RU" dirty="0" smtClean="0"/>
              <a:t> популярен почти во всех программах для </a:t>
            </a:r>
            <a:r>
              <a:rPr lang="ru-RU" dirty="0" err="1" smtClean="0"/>
              <a:t>Windows</a:t>
            </a:r>
            <a:r>
              <a:rPr lang="ru-RU" dirty="0" smtClean="0"/>
              <a:t>, именно поэтому его нужно придерживаться.</a:t>
            </a:r>
            <a:endParaRPr lang="ru-RU" b="1"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113</a:t>
            </a:fld>
            <a:endParaRPr lang="ru-RU" sz="3200" dirty="0">
              <a:solidFill>
                <a:schemeClr val="tx1"/>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229600" cy="78581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268931"/>
          </a:xfrm>
        </p:spPr>
        <p:txBody>
          <a:bodyPr>
            <a:normAutofit fontScale="85000" lnSpcReduction="10000"/>
          </a:bodyPr>
          <a:lstStyle/>
          <a:p>
            <a:r>
              <a:rPr lang="ru-RU" b="1" dirty="0" smtClean="0"/>
              <a:t>Понятность системы (Стандарт)</a:t>
            </a:r>
          </a:p>
          <a:p>
            <a:r>
              <a:rPr lang="ru-RU" dirty="0" smtClean="0"/>
              <a:t>Последовательность в реализации интерфейса есть первое условие качества результата Конечно, разработка собственного стандарта дело довольно тяжелое. С другой стороны, сказать, что она совсем уж невозможна, тоже нельзя. Во-первых, самое главное уже стандартизовано. Во-вторых, стандарт может развиваться параллельно процессу разработки, при этом поддержание стандарта не стоит почти ничего. Обширный же стандарт вполне окупает вложенные в него усилия ускорением обучения пользователей, не говоря уже о снижении стоимости разработки.</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114</a:t>
            </a:fld>
            <a:endParaRPr lang="ru-RU" sz="3200" dirty="0">
              <a:solidFill>
                <a:schemeClr val="tx1"/>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a:bodyPr>
          <a:lstStyle/>
          <a:p>
            <a:r>
              <a:rPr lang="ru-RU" b="1" dirty="0" smtClean="0"/>
              <a:t>Обучающие материалы</a:t>
            </a:r>
          </a:p>
          <a:p>
            <a:r>
              <a:rPr lang="ru-RU" b="1" dirty="0" smtClean="0"/>
              <a:t>Типы обучающих материалов:</a:t>
            </a:r>
          </a:p>
          <a:p>
            <a:r>
              <a:rPr lang="ru-RU" b="1" dirty="0" smtClean="0"/>
              <a:t>Базовая справка </a:t>
            </a:r>
          </a:p>
          <a:p>
            <a:r>
              <a:rPr lang="ru-RU" b="1" dirty="0" smtClean="0"/>
              <a:t>Обзорная справка</a:t>
            </a:r>
          </a:p>
          <a:p>
            <a:r>
              <a:rPr lang="ru-RU" b="1" dirty="0" smtClean="0"/>
              <a:t>Справка предметной области</a:t>
            </a:r>
          </a:p>
          <a:p>
            <a:r>
              <a:rPr lang="ru-RU" b="1" dirty="0" smtClean="0"/>
              <a:t>Процедурная справка </a:t>
            </a:r>
          </a:p>
          <a:p>
            <a:r>
              <a:rPr lang="ru-RU" b="1" dirty="0" smtClean="0"/>
              <a:t>Контекстная справка</a:t>
            </a:r>
          </a:p>
          <a:p>
            <a:r>
              <a:rPr lang="ru-RU" b="1" dirty="0" smtClean="0"/>
              <a:t>Справка состояния</a:t>
            </a:r>
          </a:p>
          <a:p>
            <a:endParaRPr lang="ru-RU" b="1"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115</a:t>
            </a:fld>
            <a:endParaRPr lang="ru-RU" sz="3200" dirty="0">
              <a:solidFill>
                <a:schemeClr val="tx1"/>
              </a:solidFill>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429288"/>
          </a:xfrm>
        </p:spPr>
        <p:txBody>
          <a:bodyPr/>
          <a:lstStyle/>
          <a:p>
            <a:r>
              <a:rPr lang="ru-RU" b="1" dirty="0" smtClean="0"/>
              <a:t>Обучающие материалы (Базовая справка )</a:t>
            </a:r>
          </a:p>
          <a:p>
            <a:r>
              <a:rPr lang="ru-RU" b="1" dirty="0" smtClean="0"/>
              <a:t>Базовая справка </a:t>
            </a:r>
            <a:r>
              <a:rPr lang="ru-RU" dirty="0" smtClean="0"/>
              <a:t>объясняет пользователю сущность и назначение системы. Обычно должна сработать только один раз, объясняя пользователю, зачем система нужна.</a:t>
            </a:r>
          </a:p>
          <a:p>
            <a:endParaRPr lang="ru-RU" b="1"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116</a:t>
            </a:fld>
            <a:endParaRPr lang="ru-RU" sz="3200" dirty="0">
              <a:solidFill>
                <a:schemeClr val="tx1"/>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357850"/>
          </a:xfrm>
        </p:spPr>
        <p:txBody>
          <a:bodyPr>
            <a:normAutofit fontScale="92500" lnSpcReduction="20000"/>
          </a:bodyPr>
          <a:lstStyle/>
          <a:p>
            <a:r>
              <a:rPr lang="ru-RU" b="1" dirty="0" smtClean="0"/>
              <a:t>Обучающие материалы(Обзорная справка)</a:t>
            </a:r>
          </a:p>
          <a:p>
            <a:r>
              <a:rPr lang="ru-RU" b="1" dirty="0" smtClean="0"/>
              <a:t>Обзорная справка </a:t>
            </a:r>
            <a:r>
              <a:rPr lang="ru-RU" dirty="0" smtClean="0"/>
              <a:t>рекламирует пользователю функции системы. Нужна и ПО и сайтам, и нужна тем более, чем более функциональна система. Поскольку у зрелых систем функциональность обычно очень велика, невозможно добиться того, чтобы пользователи запоминали её за один раз. В этом случае оптимальным вариантом является слежение за действиями пользователя и показ коротких реклам типа «А вы знаете, что…» в случае заранее определенных действий пользователей.</a:t>
            </a:r>
          </a:p>
          <a:p>
            <a:endParaRPr lang="ru-RU" b="1"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117</a:t>
            </a:fld>
            <a:endParaRPr lang="ru-RU" sz="3200" dirty="0">
              <a:solidFill>
                <a:schemeClr val="tx1"/>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normAutofit fontScale="85000" lnSpcReduction="20000"/>
          </a:bodyPr>
          <a:lstStyle/>
          <a:p>
            <a:r>
              <a:rPr lang="ru-RU" b="1" dirty="0" smtClean="0"/>
              <a:t>Обучающие материалы (Справка предметной области)</a:t>
            </a:r>
          </a:p>
          <a:p>
            <a:r>
              <a:rPr lang="ru-RU" dirty="0" smtClean="0"/>
              <a:t>отвечает на вопрос «Как сделать хорошо?». Поскольку от пользователей зачастую нельзя рассчитывать знания предметной области, необходимо снабжать их этим знанием на ходу. При этом действуют два правила: во-первых, пользователи ненавидят признавать, что они чего-либо не знают, соответственно, подавать это знание надо максимально «небрежным тоном»; во-вторых, наличие такого знания всегда повышает субъективную оценку справочной системы в целом, т.е. приводит к тому, что пользователи чаще обращаются к справочной системе и от этого эффективней учатся.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118</a:t>
            </a:fld>
            <a:endParaRPr lang="ru-RU" sz="3200" dirty="0">
              <a:solidFill>
                <a:schemeClr val="tx1"/>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normAutofit fontScale="92500" lnSpcReduction="10000"/>
          </a:bodyPr>
          <a:lstStyle/>
          <a:p>
            <a:r>
              <a:rPr lang="ru-RU" b="1" dirty="0" smtClean="0"/>
              <a:t>Обучающие материалы (Справка предметной области)</a:t>
            </a:r>
            <a:endParaRPr lang="ru-RU" dirty="0" smtClean="0"/>
          </a:p>
          <a:p>
            <a:r>
              <a:rPr lang="ru-RU" dirty="0" smtClean="0"/>
              <a:t>Справка предметной области является самой важной подсистемой справки. Грамотный и опытный пользователь сможет воспользоваться системой, лишенной всех справочных систем, более того, такой пользователь сможет даже научиться пользоваться такой системой. Но без знания предметной области он никогда не сможет пользоваться системой правильно и эффективно.</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119</a:t>
            </a:fld>
            <a:endParaRPr lang="ru-RU" sz="320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rmAutofit fontScale="90000"/>
          </a:bodyPr>
          <a:lstStyle/>
          <a:p>
            <a:r>
              <a:rPr lang="ru-RU" sz="3200" b="1" dirty="0" smtClean="0"/>
              <a:t>Эргономика пользовательского интерфейса</a:t>
            </a:r>
            <a:endParaRPr lang="ru-RU" sz="3200" dirty="0"/>
          </a:p>
        </p:txBody>
      </p:sp>
      <p:graphicFrame>
        <p:nvGraphicFramePr>
          <p:cNvPr id="5" name="Содержимое 4"/>
          <p:cNvGraphicFramePr>
            <a:graphicFrameLocks noGrp="1"/>
          </p:cNvGraphicFramePr>
          <p:nvPr>
            <p:ph idx="1"/>
          </p:nvPr>
        </p:nvGraphicFramePr>
        <p:xfrm>
          <a:off x="428596" y="857231"/>
          <a:ext cx="8229600" cy="5429289"/>
        </p:xfrm>
        <a:graphic>
          <a:graphicData uri="http://schemas.openxmlformats.org/drawingml/2006/table">
            <a:tbl>
              <a:tblPr firstRow="1" bandRow="1">
                <a:tableStyleId>{5C22544A-7EE6-4342-B048-85BDC9FD1C3A}</a:tableStyleId>
              </a:tblPr>
              <a:tblGrid>
                <a:gridCol w="2057400"/>
                <a:gridCol w="2057400"/>
                <a:gridCol w="2057400"/>
                <a:gridCol w="2057400"/>
              </a:tblGrid>
              <a:tr h="1059348">
                <a:tc>
                  <a:txBody>
                    <a:bodyPr/>
                    <a:lstStyle/>
                    <a:p>
                      <a:pPr algn="just">
                        <a:spcAft>
                          <a:spcPts val="0"/>
                        </a:spcAft>
                      </a:pPr>
                      <a:r>
                        <a:rPr lang="ru-RU" sz="1400" dirty="0">
                          <a:latin typeface="Times New Roman"/>
                          <a:ea typeface="Times New Roman"/>
                        </a:rPr>
                        <a:t>Выбор команд из меню</a:t>
                      </a:r>
                    </a:p>
                  </a:txBody>
                  <a:tcPr marL="57150" marR="57150" marT="0" marB="0" anchor="ctr"/>
                </a:tc>
                <a:tc>
                  <a:txBody>
                    <a:bodyPr/>
                    <a:lstStyle/>
                    <a:p>
                      <a:pPr algn="just">
                        <a:spcAft>
                          <a:spcPts val="0"/>
                        </a:spcAft>
                      </a:pPr>
                      <a:r>
                        <a:rPr lang="ru-RU" sz="1400">
                          <a:latin typeface="Times New Roman"/>
                          <a:ea typeface="Times New Roman"/>
                        </a:rPr>
                        <a:t>Использование горячих клавиш</a:t>
                      </a:r>
                    </a:p>
                  </a:txBody>
                  <a:tcPr marL="57150" marR="57150" marT="0" marB="0" anchor="ctr"/>
                </a:tc>
                <a:tc>
                  <a:txBody>
                    <a:bodyPr/>
                    <a:lstStyle/>
                    <a:p>
                      <a:pPr algn="just">
                        <a:spcAft>
                          <a:spcPts val="0"/>
                        </a:spcAft>
                      </a:pPr>
                      <a:r>
                        <a:rPr lang="ru-RU" sz="1400">
                          <a:latin typeface="Times New Roman"/>
                          <a:ea typeface="Times New Roman"/>
                        </a:rPr>
                        <a:t>Использование элемента на панели инструментов</a:t>
                      </a:r>
                    </a:p>
                  </a:txBody>
                  <a:tcPr marL="57150" marR="57150" marT="0" marB="0" anchor="ctr"/>
                </a:tc>
                <a:tc>
                  <a:txBody>
                    <a:bodyPr/>
                    <a:lstStyle/>
                    <a:p>
                      <a:pPr algn="just">
                        <a:spcAft>
                          <a:spcPts val="0"/>
                        </a:spcAft>
                      </a:pPr>
                      <a:r>
                        <a:rPr lang="ru-RU" sz="1400" dirty="0">
                          <a:latin typeface="Times New Roman"/>
                          <a:ea typeface="Times New Roman"/>
                        </a:rPr>
                        <a:t>Непосредственное манипулирование</a:t>
                      </a:r>
                    </a:p>
                  </a:txBody>
                  <a:tcPr marL="57150" marR="57150" marT="0" marB="0" anchor="ctr"/>
                </a:tc>
              </a:tr>
              <a:tr h="403503">
                <a:tc gridSpan="4">
                  <a:txBody>
                    <a:bodyPr/>
                    <a:lstStyle/>
                    <a:p>
                      <a:r>
                        <a:rPr lang="ru-RU" sz="1800" kern="1200" dirty="0" smtClean="0">
                          <a:solidFill>
                            <a:schemeClr val="dk1"/>
                          </a:solidFill>
                          <a:latin typeface="+mn-lt"/>
                          <a:ea typeface="+mn-ea"/>
                          <a:cs typeface="+mn-cs"/>
                        </a:rPr>
                        <a:t>Формирование цели действий и общего замысла</a:t>
                      </a:r>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394197">
                <a:tc gridSpan="4">
                  <a:txBody>
                    <a:bodyPr/>
                    <a:lstStyle/>
                    <a:p>
                      <a:r>
                        <a:rPr lang="ru-RU" sz="1800" kern="1200" dirty="0" smtClean="0">
                          <a:solidFill>
                            <a:schemeClr val="dk1"/>
                          </a:solidFill>
                          <a:latin typeface="+mn-lt"/>
                          <a:ea typeface="+mn-ea"/>
                          <a:cs typeface="+mn-cs"/>
                        </a:rPr>
                        <a:t>Определение необходимых действий и их последовательности</a:t>
                      </a:r>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394197">
                <a:tc gridSpan="4">
                  <a:txBody>
                    <a:bodyPr/>
                    <a:lstStyle/>
                    <a:p>
                      <a:r>
                        <a:rPr lang="ru-RU" sz="1800" kern="1200" dirty="0" smtClean="0">
                          <a:solidFill>
                            <a:schemeClr val="dk1"/>
                          </a:solidFill>
                          <a:latin typeface="+mn-lt"/>
                          <a:ea typeface="+mn-ea"/>
                          <a:cs typeface="+mn-cs"/>
                        </a:rPr>
                        <a:t>Выбор файла</a:t>
                      </a:r>
                      <a:endParaRPr lang="ru-RU" dirty="0"/>
                    </a:p>
                  </a:txBody>
                  <a:tcPr/>
                </a:tc>
                <a:tc hMerge="1">
                  <a:txBody>
                    <a:bodyPr/>
                    <a:lstStyle/>
                    <a:p>
                      <a:endParaRPr lang="ru-RU" dirty="0"/>
                    </a:p>
                  </a:txBody>
                  <a:tcPr/>
                </a:tc>
                <a:tc hMerge="1">
                  <a:txBody>
                    <a:bodyPr/>
                    <a:lstStyle/>
                    <a:p>
                      <a:endParaRPr lang="ru-RU" dirty="0"/>
                    </a:p>
                  </a:txBody>
                  <a:tcPr/>
                </a:tc>
                <a:tc hMerge="1">
                  <a:txBody>
                    <a:bodyPr/>
                    <a:lstStyle/>
                    <a:p>
                      <a:endParaRPr lang="ru-RU" dirty="0"/>
                    </a:p>
                  </a:txBody>
                  <a:tcPr/>
                </a:tc>
              </a:tr>
              <a:tr h="1059348">
                <a:tc>
                  <a:txBody>
                    <a:bodyPr/>
                    <a:lstStyle/>
                    <a:p>
                      <a:pPr algn="just">
                        <a:spcAft>
                          <a:spcPts val="0"/>
                        </a:spcAft>
                      </a:pPr>
                      <a:r>
                        <a:rPr lang="ru-RU" sz="1400" dirty="0">
                          <a:latin typeface="Times New Roman"/>
                          <a:ea typeface="Times New Roman"/>
                        </a:rPr>
                        <a:t>Поиск меню, ответственного за стирание</a:t>
                      </a:r>
                    </a:p>
                  </a:txBody>
                  <a:tcPr marL="57150" marR="57150" marT="0" marB="0" anchor="ctr"/>
                </a:tc>
                <a:tc>
                  <a:txBody>
                    <a:bodyPr/>
                    <a:lstStyle/>
                    <a:p>
                      <a:pPr algn="just">
                        <a:spcAft>
                          <a:spcPts val="0"/>
                        </a:spcAft>
                      </a:pPr>
                      <a:r>
                        <a:rPr lang="ru-RU" sz="1400">
                          <a:latin typeface="Times New Roman"/>
                          <a:ea typeface="Times New Roman"/>
                        </a:rPr>
                        <a:t>Поиск в памяти команды стирания</a:t>
                      </a:r>
                    </a:p>
                  </a:txBody>
                  <a:tcPr marL="57150" marR="57150" marT="0" marB="0" anchor="ctr"/>
                </a:tc>
                <a:tc>
                  <a:txBody>
                    <a:bodyPr/>
                    <a:lstStyle/>
                    <a:p>
                      <a:pPr algn="just">
                        <a:spcAft>
                          <a:spcPts val="0"/>
                        </a:spcAft>
                      </a:pPr>
                      <a:r>
                        <a:rPr lang="ru-RU" sz="1400">
                          <a:latin typeface="Times New Roman"/>
                          <a:ea typeface="Times New Roman"/>
                        </a:rPr>
                        <a:t>Поиск на экране соответствующей пиктограммы</a:t>
                      </a:r>
                    </a:p>
                  </a:txBody>
                  <a:tcPr marL="57150" marR="57150" marT="0" marB="0" anchor="ctr"/>
                </a:tc>
                <a:tc>
                  <a:txBody>
                    <a:bodyPr/>
                    <a:lstStyle/>
                    <a:p>
                      <a:pPr algn="just">
                        <a:spcAft>
                          <a:spcPts val="0"/>
                        </a:spcAft>
                      </a:pPr>
                      <a:r>
                        <a:rPr lang="ru-RU" sz="1400" dirty="0">
                          <a:latin typeface="Times New Roman"/>
                          <a:ea typeface="Times New Roman"/>
                        </a:rPr>
                        <a:t>Поиск корзины</a:t>
                      </a:r>
                    </a:p>
                  </a:txBody>
                  <a:tcPr marL="57150" marR="57150" marT="0" marB="0" anchor="ctr"/>
                </a:tc>
              </a:tr>
              <a:tr h="1059348">
                <a:tc>
                  <a:txBody>
                    <a:bodyPr/>
                    <a:lstStyle/>
                    <a:p>
                      <a:pPr algn="just">
                        <a:spcAft>
                          <a:spcPts val="0"/>
                        </a:spcAft>
                      </a:pPr>
                      <a:r>
                        <a:rPr lang="ru-RU" sz="1400" dirty="0">
                          <a:latin typeface="Times New Roman"/>
                          <a:ea typeface="Times New Roman"/>
                        </a:rPr>
                        <a:t>Поиск элемента меню, вызывающее стирание файла</a:t>
                      </a:r>
                    </a:p>
                  </a:txBody>
                  <a:tcPr marL="57150" marR="57150" marT="0" marB="0" anchor="ctr"/>
                </a:tc>
                <a:tc>
                  <a:txBody>
                    <a:bodyPr/>
                    <a:lstStyle/>
                    <a:p>
                      <a:pPr algn="just">
                        <a:spcAft>
                          <a:spcPts val="0"/>
                        </a:spcAft>
                      </a:pPr>
                      <a:r>
                        <a:rPr lang="ru-RU" sz="1400">
                          <a:latin typeface="Times New Roman"/>
                          <a:ea typeface="Times New Roman"/>
                        </a:rPr>
                        <a:t>Поиск клавиши Delete на клавиатуре</a:t>
                      </a:r>
                    </a:p>
                  </a:txBody>
                  <a:tcPr marL="57150" marR="57150" marT="0" marB="0" anchor="ctr"/>
                </a:tc>
                <a:tc>
                  <a:txBody>
                    <a:bodyPr/>
                    <a:lstStyle/>
                    <a:p>
                      <a:pPr algn="just">
                        <a:spcAft>
                          <a:spcPts val="0"/>
                        </a:spcAft>
                      </a:pPr>
                      <a:r>
                        <a:rPr lang="ru-RU" sz="1400">
                          <a:latin typeface="Times New Roman"/>
                          <a:ea typeface="Times New Roman"/>
                        </a:rPr>
                        <a:t>Нажатие на пиктограмму</a:t>
                      </a:r>
                    </a:p>
                  </a:txBody>
                  <a:tcPr marL="57150" marR="57150" marT="0" marB="0" anchor="ctr"/>
                </a:tc>
                <a:tc>
                  <a:txBody>
                    <a:bodyPr/>
                    <a:lstStyle/>
                    <a:p>
                      <a:pPr algn="just">
                        <a:spcAft>
                          <a:spcPts val="0"/>
                        </a:spcAft>
                      </a:pPr>
                      <a:r>
                        <a:rPr lang="ru-RU" sz="1400" dirty="0">
                          <a:latin typeface="Times New Roman"/>
                          <a:ea typeface="Times New Roman"/>
                        </a:rPr>
                        <a:t>Перенос файла в корзину</a:t>
                      </a:r>
                    </a:p>
                  </a:txBody>
                  <a:tcPr marL="57150" marR="57150" marT="0" marB="0" anchor="ctr"/>
                </a:tc>
              </a:tr>
              <a:tr h="1059348">
                <a:tc>
                  <a:txBody>
                    <a:bodyPr/>
                    <a:lstStyle/>
                    <a:p>
                      <a:pPr algn="just">
                        <a:spcAft>
                          <a:spcPts val="0"/>
                        </a:spcAft>
                      </a:pPr>
                      <a:r>
                        <a:rPr lang="ru-RU" sz="1400" dirty="0">
                          <a:latin typeface="Times New Roman"/>
                          <a:ea typeface="Times New Roman"/>
                        </a:rPr>
                        <a:t>Выбор нужного элемента меню</a:t>
                      </a:r>
                    </a:p>
                  </a:txBody>
                  <a:tcPr marL="57150" marR="57150" marT="0" marB="0" anchor="ctr"/>
                </a:tc>
                <a:tc>
                  <a:txBody>
                    <a:bodyPr/>
                    <a:lstStyle/>
                    <a:p>
                      <a:pPr algn="just">
                        <a:spcAft>
                          <a:spcPts val="0"/>
                        </a:spcAft>
                      </a:pPr>
                      <a:r>
                        <a:rPr lang="ru-RU" sz="1400" dirty="0">
                          <a:latin typeface="Times New Roman"/>
                          <a:ea typeface="Times New Roman"/>
                        </a:rPr>
                        <a:t>Нажатие клавиши </a:t>
                      </a:r>
                      <a:r>
                        <a:rPr lang="ru-RU" sz="1400" dirty="0" err="1">
                          <a:latin typeface="Times New Roman"/>
                          <a:ea typeface="Times New Roman"/>
                        </a:rPr>
                        <a:t>Delete</a:t>
                      </a:r>
                      <a:endParaRPr lang="ru-RU" sz="1400" dirty="0">
                        <a:latin typeface="Times New Roman"/>
                        <a:ea typeface="Times New Roman"/>
                      </a:endParaRPr>
                    </a:p>
                  </a:txBody>
                  <a:tcPr marL="57150" marR="57150" marT="0" marB="0" anchor="ctr"/>
                </a:tc>
                <a:tc>
                  <a:txBody>
                    <a:bodyPr/>
                    <a:lstStyle/>
                    <a:p>
                      <a:endParaRPr lang="ru-RU"/>
                    </a:p>
                  </a:txBody>
                  <a:tcPr/>
                </a:tc>
                <a:tc>
                  <a:txBody>
                    <a:bodyPr/>
                    <a:lstStyle/>
                    <a:p>
                      <a:endParaRPr lang="ru-RU" dirty="0"/>
                    </a:p>
                  </a:txBody>
                  <a:tcPr/>
                </a:tc>
              </a:tr>
            </a:tbl>
          </a:graphicData>
        </a:graphic>
      </p:graphicFrame>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12</a:t>
            </a:fld>
            <a:endParaRPr lang="ru-RU" sz="3000" dirty="0">
              <a:solidFill>
                <a:schemeClr val="tx1"/>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fontScale="85000" lnSpcReduction="20000"/>
          </a:bodyPr>
          <a:lstStyle/>
          <a:p>
            <a:r>
              <a:rPr lang="ru-RU" b="1" dirty="0" smtClean="0"/>
              <a:t>Обучающие материалы (Процедурная справка)</a:t>
            </a:r>
            <a:endParaRPr lang="ru-RU" dirty="0" smtClean="0"/>
          </a:p>
          <a:p>
            <a:r>
              <a:rPr lang="ru-RU" dirty="0" smtClean="0"/>
              <a:t>отвечает на вопрос «Как это сделать?». В идеале она должна быть максимально более доступна, поскольку если пользователь не найдет нужную информацию быстро, он перестанет искать и так и не научится пользоваться функцией (возможно, никогда).</a:t>
            </a:r>
          </a:p>
          <a:p>
            <a:r>
              <a:rPr lang="ru-RU" i="1" dirty="0" smtClean="0"/>
              <a:t>Пример процедурной справки с «помощником» из MS </a:t>
            </a:r>
            <a:r>
              <a:rPr lang="ru-RU" i="1" dirty="0" err="1" smtClean="0"/>
              <a:t>Office</a:t>
            </a:r>
            <a:r>
              <a:rPr lang="ru-RU" i="1" dirty="0" smtClean="0"/>
              <a:t> </a:t>
            </a:r>
            <a:endParaRPr lang="ru-RU" dirty="0" smtClean="0"/>
          </a:p>
          <a:p>
            <a:r>
              <a:rPr lang="ru-RU" dirty="0" smtClean="0"/>
              <a:t>Лучшим местом для процедурной справки является выделенная справочная система. Необходимо стараться привязывать темы справки к интерфейсу: когда пользователям непонятно, как выполнить нужное им действие, им не придется подолгу искать в справочной системе нужную тему.</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120</a:t>
            </a:fld>
            <a:endParaRPr lang="ru-RU" sz="3200" dirty="0">
              <a:solidFill>
                <a:schemeClr val="tx1"/>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429288"/>
          </a:xfrm>
        </p:spPr>
        <p:txBody>
          <a:bodyPr>
            <a:normAutofit fontScale="85000" lnSpcReduction="20000"/>
          </a:bodyPr>
          <a:lstStyle/>
          <a:p>
            <a:r>
              <a:rPr lang="ru-RU" b="1" dirty="0" smtClean="0"/>
              <a:t>Обучающие материалы (Контекстная справка)</a:t>
            </a:r>
          </a:p>
          <a:p>
            <a:r>
              <a:rPr lang="ru-RU" dirty="0" smtClean="0"/>
              <a:t>отвечает на вопросы «Что это делает?» и «Зачем это нужно?». Как правило, наибольший интерес в ПО представляет первый вопрос, поскольку уже по названию элемента должно быть понятно его назначение (в противном случае его лучше вообще выкинуть), а в интернете – второй (из-за невозможности предугадать, что именно будет на следующей странице). Поскольку пользователи обращаются к контекстной справке во время выполнения какого-либо действия, она ни в коем случае не должна прерывать это действие (чтобы не ломать контекст действий), её облик должен быть максимально сдержанным, а объем информации в ней – минимальным.</a:t>
            </a:r>
          </a:p>
          <a:p>
            <a:endParaRPr lang="ru-RU"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121</a:t>
            </a:fld>
            <a:endParaRPr lang="ru-RU" sz="3200" dirty="0">
              <a:solidFill>
                <a:schemeClr val="tx1"/>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429288"/>
          </a:xfrm>
        </p:spPr>
        <p:txBody>
          <a:bodyPr/>
          <a:lstStyle/>
          <a:p>
            <a:r>
              <a:rPr lang="ru-RU" b="1" dirty="0" smtClean="0"/>
              <a:t>Обучающие материалы (Справка состояния)</a:t>
            </a:r>
          </a:p>
          <a:p>
            <a:r>
              <a:rPr lang="ru-RU" dirty="0" smtClean="0"/>
              <a:t>отвечает на вопрос «Что происходит в настоящий момент?». Не может быть вынесена из интерфейса. </a:t>
            </a:r>
          </a:p>
          <a:p>
            <a:r>
              <a:rPr lang="ru-RU" i="1" dirty="0" smtClean="0"/>
              <a:t>Пример справки состояния. Информирует пользователя о действиях системы</a:t>
            </a:r>
            <a:r>
              <a:rPr lang="ru-RU" dirty="0" smtClean="0"/>
              <a:t> </a:t>
            </a:r>
          </a:p>
          <a:p>
            <a:endParaRPr lang="ru-RU" b="1"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122</a:t>
            </a:fld>
            <a:endParaRPr lang="ru-RU" sz="3200" dirty="0">
              <a:solidFill>
                <a:schemeClr val="tx1"/>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357850"/>
          </a:xfrm>
        </p:spPr>
        <p:txBody>
          <a:bodyPr>
            <a:normAutofit fontScale="92500" lnSpcReduction="10000"/>
          </a:bodyPr>
          <a:lstStyle/>
          <a:p>
            <a:pPr>
              <a:buNone/>
            </a:pPr>
            <a:r>
              <a:rPr lang="ru-RU" b="1" dirty="0" smtClean="0"/>
              <a:t>Субъективная удовлетворенность</a:t>
            </a:r>
          </a:p>
          <a:p>
            <a:pPr>
              <a:buNone/>
            </a:pPr>
            <a:r>
              <a:rPr lang="ru-RU" dirty="0" smtClean="0"/>
              <a:t>Субъективная удовлетворенность складывается из многих составляющих. Ниже приведены некоторые из них:</a:t>
            </a:r>
          </a:p>
          <a:p>
            <a:pPr lvl="0"/>
            <a:r>
              <a:rPr lang="ru-RU" dirty="0" smtClean="0"/>
              <a:t>Эстетика </a:t>
            </a:r>
          </a:p>
          <a:p>
            <a:pPr lvl="0"/>
            <a:r>
              <a:rPr lang="ru-RU" dirty="0" smtClean="0"/>
              <a:t>Субъективное восприятие скорости работы </a:t>
            </a:r>
          </a:p>
          <a:p>
            <a:pPr lvl="0"/>
            <a:r>
              <a:rPr lang="ru-RU" dirty="0" smtClean="0"/>
              <a:t>Приемы для уменьшения субъективного восприятия </a:t>
            </a:r>
          </a:p>
          <a:p>
            <a:pPr lvl="0"/>
            <a:r>
              <a:rPr lang="ru-RU" dirty="0" smtClean="0"/>
              <a:t>Уменьшение вероятности стрессовых ситуаций </a:t>
            </a:r>
          </a:p>
          <a:p>
            <a:pPr lvl="0"/>
            <a:r>
              <a:rPr lang="ru-RU" dirty="0" smtClean="0"/>
              <a:t>Пароли </a:t>
            </a:r>
          </a:p>
          <a:p>
            <a:pPr lvl="0"/>
            <a:r>
              <a:rPr lang="ru-RU" dirty="0" smtClean="0"/>
              <a:t>Сообщения об ошибках </a:t>
            </a:r>
          </a:p>
          <a:p>
            <a:endParaRPr lang="ru-RU" b="1"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123</a:t>
            </a:fld>
            <a:endParaRPr lang="ru-RU" sz="3200" dirty="0">
              <a:solidFill>
                <a:schemeClr val="tx1"/>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285720" y="928670"/>
            <a:ext cx="8572560" cy="5572164"/>
          </a:xfrm>
        </p:spPr>
        <p:txBody>
          <a:bodyPr>
            <a:normAutofit fontScale="77500" lnSpcReduction="20000"/>
          </a:bodyPr>
          <a:lstStyle/>
          <a:p>
            <a:pPr>
              <a:buNone/>
            </a:pPr>
            <a:r>
              <a:rPr lang="ru-RU" b="1" dirty="0" smtClean="0"/>
              <a:t>Субъективная удовлетворенность (Эстетика</a:t>
            </a:r>
            <a:r>
              <a:rPr lang="ru-RU" dirty="0" smtClean="0"/>
              <a:t>)</a:t>
            </a:r>
          </a:p>
          <a:p>
            <a:pPr>
              <a:buNone/>
            </a:pPr>
            <a:r>
              <a:rPr lang="ru-RU" dirty="0" smtClean="0"/>
              <a:t>Конструируемый предмет должен быть незаметен в процессе его использования. </a:t>
            </a:r>
          </a:p>
          <a:p>
            <a:pPr>
              <a:buNone/>
            </a:pPr>
            <a:r>
              <a:rPr lang="ru-RU" dirty="0" smtClean="0"/>
              <a:t>Для этого:</a:t>
            </a:r>
          </a:p>
          <a:p>
            <a:pPr lvl="0"/>
            <a:r>
              <a:rPr lang="ru-RU" dirty="0" smtClean="0"/>
              <a:t>Избегайте развязности в визуальном дизайне. </a:t>
            </a:r>
          </a:p>
          <a:p>
            <a:pPr lvl="0"/>
            <a:r>
              <a:rPr lang="ru-RU" dirty="0" smtClean="0"/>
              <a:t>Избегайте ярких цветов. Существует очень немного цветов, обладающих и яркостью, и мягкостью (т.е. не бьющих по глазам). На экране их значительно меньше, поскольку в жизни такие цвета обычно моделируются как собственно цветом, так и текстурой, с чем на экране есть проблемы. </a:t>
            </a:r>
          </a:p>
          <a:p>
            <a:pPr lvl="0"/>
            <a:r>
              <a:rPr lang="ru-RU" dirty="0" smtClean="0"/>
              <a:t>Избегайте острых углов. </a:t>
            </a:r>
          </a:p>
          <a:p>
            <a:pPr lvl="0"/>
            <a:r>
              <a:rPr lang="ru-RU" dirty="0" smtClean="0"/>
              <a:t>Старайтесь сделать дизайн максимально более легким и воздушным. </a:t>
            </a:r>
          </a:p>
          <a:p>
            <a:r>
              <a:rPr lang="ru-RU" dirty="0" smtClean="0"/>
              <a:t>Старайтесь добиваться контраста не сменой насыщенности элементов, но расположением пустот. </a:t>
            </a:r>
            <a:endParaRPr lang="ru-RU" b="1"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124</a:t>
            </a:fld>
            <a:endParaRPr lang="ru-RU" sz="3200" dirty="0">
              <a:solidFill>
                <a:schemeClr val="tx1"/>
              </a:solidFill>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429288"/>
          </a:xfrm>
        </p:spPr>
        <p:txBody>
          <a:bodyPr>
            <a:normAutofit fontScale="92500" lnSpcReduction="10000"/>
          </a:bodyPr>
          <a:lstStyle/>
          <a:p>
            <a:pPr>
              <a:buNone/>
            </a:pPr>
            <a:r>
              <a:rPr lang="ru-RU" b="1" dirty="0" smtClean="0"/>
              <a:t>Субъективная удовлетворенность (Эстетика</a:t>
            </a:r>
            <a:r>
              <a:rPr lang="ru-RU" dirty="0" smtClean="0"/>
              <a:t>)</a:t>
            </a:r>
          </a:p>
          <a:p>
            <a:pPr>
              <a:buNone/>
            </a:pPr>
            <a:r>
              <a:rPr lang="ru-RU" dirty="0" smtClean="0"/>
              <a:t>Красота понятие относительное. Необходимо стремитесь не столько к красоте интерфейса, сколько к его элегантности. Во-первых, элегантный интерфейс не надоедает. Во-вторых, он редко осознается потребителями, обеспечивая </a:t>
            </a:r>
            <a:r>
              <a:rPr lang="ru-RU" dirty="0" err="1" smtClean="0"/>
              <a:t>неощущаемость</a:t>
            </a:r>
            <a:r>
              <a:rPr lang="ru-RU" dirty="0" smtClean="0"/>
              <a:t>. В-третьих – он приносит эстетическое удовольствие независимо от культурного уровня потребителя. В-четвертых, в производстве он гораздо удобнее красоты, поскольку сравнительно легко ставится на поток.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125</a:t>
            </a:fld>
            <a:endParaRPr lang="ru-RU" sz="3200" dirty="0">
              <a:solidFill>
                <a:schemeClr val="tx1"/>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357850"/>
          </a:xfrm>
        </p:spPr>
        <p:txBody>
          <a:bodyPr>
            <a:normAutofit fontScale="85000" lnSpcReduction="20000"/>
          </a:bodyPr>
          <a:lstStyle/>
          <a:p>
            <a:pPr>
              <a:buNone/>
            </a:pPr>
            <a:r>
              <a:rPr lang="ru-RU" b="1" dirty="0" smtClean="0"/>
              <a:t>Субъективная удовлетворенность (Эстетика</a:t>
            </a:r>
            <a:r>
              <a:rPr lang="ru-RU" dirty="0" smtClean="0"/>
              <a:t>)</a:t>
            </a:r>
          </a:p>
          <a:p>
            <a:pPr>
              <a:buNone/>
            </a:pPr>
            <a:r>
              <a:rPr lang="ru-RU" dirty="0" smtClean="0"/>
              <a:t>Чтобы добиться элегантности, надо действовать следующим образом:</a:t>
            </a:r>
          </a:p>
          <a:p>
            <a:r>
              <a:rPr lang="ru-RU" dirty="0" smtClean="0"/>
              <a:t>Старайтесь сделать интерфейс максимально насыщенным визуальными закономерностями. Есть универсальное правило – чем больше закономерностей, тем больше гармонии. Даже самые незначительные закономерности всё равно воспринимаются. Под закономерностью понимается любое методически выдерживаемое соответствие свойств у разных объектов;</a:t>
            </a:r>
          </a:p>
          <a:p>
            <a:r>
              <a:rPr lang="ru-RU" dirty="0" smtClean="0"/>
              <a:t>Всемерно старайтесь использовать модульные сетки, т.е. привязывайте все объекты к линиям (лучше узлам) воображаемой сетки, которую выдерживайте во всем интерфейсе.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126</a:t>
            </a:fld>
            <a:endParaRPr lang="ru-RU" sz="3200" dirty="0">
              <a:solidFill>
                <a:schemeClr val="tx1"/>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normAutofit fontScale="92500" lnSpcReduction="20000"/>
          </a:bodyPr>
          <a:lstStyle/>
          <a:p>
            <a:pPr>
              <a:buNone/>
            </a:pPr>
            <a:r>
              <a:rPr lang="ru-RU" b="1" dirty="0" smtClean="0"/>
              <a:t>Субъективное восприятие скорости работы</a:t>
            </a:r>
          </a:p>
          <a:p>
            <a:pPr>
              <a:buNone/>
            </a:pPr>
            <a:r>
              <a:rPr lang="ru-RU" dirty="0" smtClean="0"/>
              <a:t>Основная стратегия уменьшения субъективного времени восприятия:</a:t>
            </a:r>
          </a:p>
          <a:p>
            <a:r>
              <a:rPr lang="ru-RU" b="1" i="1" dirty="0" smtClean="0"/>
              <a:t>Пользователи должны быть постоянно заняты</a:t>
            </a:r>
            <a:endParaRPr lang="ru-RU" dirty="0" smtClean="0"/>
          </a:p>
          <a:p>
            <a:r>
              <a:rPr lang="ru-RU" b="1" dirty="0" smtClean="0"/>
              <a:t>Приемы для уменьшения субъективного восприятия</a:t>
            </a:r>
          </a:p>
          <a:p>
            <a:r>
              <a:rPr lang="ru-RU" dirty="0" smtClean="0"/>
              <a:t>Следующие типы индикаторов приведены в порядке от наиболее до наименее желаемого: </a:t>
            </a:r>
          </a:p>
          <a:p>
            <a:r>
              <a:rPr lang="ru-RU" dirty="0" smtClean="0"/>
              <a:t>Индикатор оставшегося времени.</a:t>
            </a:r>
          </a:p>
          <a:p>
            <a:r>
              <a:rPr lang="ru-RU" dirty="0" smtClean="0"/>
              <a:t>Индикатор “Система жива”. </a:t>
            </a:r>
          </a:p>
          <a:p>
            <a:r>
              <a:rPr lang="ru-RU" dirty="0" smtClean="0"/>
              <a:t>Индикатор “Слышу и понимаю” (например, изменить форму курсора на песочные часы).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127</a:t>
            </a:fld>
            <a:endParaRPr lang="ru-RU" sz="3200" dirty="0">
              <a:solidFill>
                <a:schemeClr val="tx1"/>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fontScale="92500"/>
          </a:bodyPr>
          <a:lstStyle/>
          <a:p>
            <a:pPr>
              <a:buNone/>
            </a:pPr>
            <a:r>
              <a:rPr lang="ru-RU" b="1" dirty="0" smtClean="0"/>
              <a:t>Приемы для уменьшения субъективного восприятия</a:t>
            </a:r>
          </a:p>
          <a:p>
            <a:pPr>
              <a:buNone/>
            </a:pPr>
            <a:r>
              <a:rPr lang="ru-RU" b="1" i="1" dirty="0" smtClean="0"/>
              <a:t>Для задержек от 0,1 секунды до 10 секунд:</a:t>
            </a:r>
            <a:endParaRPr lang="ru-RU" dirty="0" smtClean="0"/>
          </a:p>
          <a:p>
            <a:pPr lvl="0"/>
            <a:r>
              <a:rPr lang="ru-RU" dirty="0" smtClean="0"/>
              <a:t>Подтвердите щелчок мыши или нажатие клавиши в течение 0,1 секунды. </a:t>
            </a:r>
          </a:p>
          <a:p>
            <a:pPr lvl="0"/>
            <a:r>
              <a:rPr lang="ru-RU" dirty="0" smtClean="0"/>
              <a:t>Измените форму курсора на “песочные часы” или другой анимированный указатель для любой задержки более 0,5 секунды. </a:t>
            </a:r>
          </a:p>
          <a:p>
            <a:pPr lvl="0"/>
            <a:r>
              <a:rPr lang="ru-RU" dirty="0" smtClean="0"/>
              <a:t>Покажите, когда пользователь может продолжать. </a:t>
            </a:r>
          </a:p>
          <a:p>
            <a:endParaRPr lang="ru-RU" b="1" dirty="0" smtClean="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128</a:t>
            </a:fld>
            <a:endParaRPr lang="ru-RU" sz="3200" dirty="0">
              <a:solidFill>
                <a:schemeClr val="tx1"/>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fontScale="92500" lnSpcReduction="10000"/>
          </a:bodyPr>
          <a:lstStyle/>
          <a:p>
            <a:pPr>
              <a:buNone/>
            </a:pPr>
            <a:r>
              <a:rPr lang="ru-RU" b="1" dirty="0" smtClean="0"/>
              <a:t>Приемы для уменьшения субъективного восприятия</a:t>
            </a:r>
          </a:p>
          <a:p>
            <a:pPr>
              <a:buNone/>
            </a:pPr>
            <a:r>
              <a:rPr lang="ru-RU" b="1" i="1" dirty="0" smtClean="0"/>
              <a:t>Для задержек от 10 секунд до 1 минуты:</a:t>
            </a:r>
            <a:endParaRPr lang="ru-RU" dirty="0" smtClean="0"/>
          </a:p>
          <a:p>
            <a:pPr lvl="0"/>
            <a:r>
              <a:rPr lang="ru-RU" dirty="0" smtClean="0"/>
              <a:t>Подтвердите щелчок мыши или нажатие клавиши в течение 0,1 секунды. </a:t>
            </a:r>
          </a:p>
          <a:p>
            <a:pPr lvl="0"/>
            <a:r>
              <a:rPr lang="ru-RU" dirty="0" smtClean="0"/>
              <a:t>Привлеките внимание пользователя </a:t>
            </a:r>
          </a:p>
          <a:p>
            <a:pPr lvl="0"/>
            <a:r>
              <a:rPr lang="ru-RU" dirty="0" smtClean="0"/>
              <a:t>Укажите время ожидания точно или приблизительно. </a:t>
            </a:r>
          </a:p>
          <a:p>
            <a:pPr lvl="0"/>
            <a:r>
              <a:rPr lang="ru-RU" dirty="0" smtClean="0"/>
              <a:t>Выведите индикатор </a:t>
            </a:r>
          </a:p>
          <a:p>
            <a:pPr lvl="0"/>
            <a:r>
              <a:rPr lang="ru-RU" dirty="0" smtClean="0"/>
              <a:t>Покажите, когда пользователь может продолжать.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129</a:t>
            </a:fld>
            <a:endParaRPr lang="ru-RU" sz="32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357850"/>
          </a:xfrm>
        </p:spPr>
        <p:txBody>
          <a:bodyPr>
            <a:normAutofit fontScale="92500" lnSpcReduction="10000"/>
          </a:bodyPr>
          <a:lstStyle/>
          <a:p>
            <a:pPr marL="0" indent="0">
              <a:buNone/>
            </a:pPr>
            <a:r>
              <a:rPr lang="ru-RU" b="1" i="1" dirty="0" smtClean="0"/>
              <a:t>Упрощение манипулирования</a:t>
            </a:r>
          </a:p>
          <a:p>
            <a:pPr marL="0" indent="0">
              <a:buNone/>
            </a:pPr>
            <a:r>
              <a:rPr lang="ru-RU" dirty="0" smtClean="0"/>
              <a:t>Из таблицы сразу видно, что метод выбора команды из меню плох уже тем, что состоит из большого количества атомов. С другой стороны, он имеет то достоинство, что пользователь, вообще ничего не знающий о системе, только лишь благодаря сканированию меню может узнать, что файлы вообще можно стирать. Но поскольку это достоинство не имеет прямого отношения к скорости работы, можно смело сказать, что метод выбора команд из меню не лучший вариант</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13</a:t>
            </a:fld>
            <a:endParaRPr lang="ru-RU" sz="3000" dirty="0">
              <a:solidFill>
                <a:schemeClr val="tx1"/>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785794"/>
            <a:ext cx="8229600" cy="5500726"/>
          </a:xfrm>
        </p:spPr>
        <p:txBody>
          <a:bodyPr>
            <a:normAutofit fontScale="85000" lnSpcReduction="20000"/>
          </a:bodyPr>
          <a:lstStyle/>
          <a:p>
            <a:r>
              <a:rPr lang="ru-RU" b="1" dirty="0" smtClean="0"/>
              <a:t>Приемы для уменьшения субъективного восприятия</a:t>
            </a:r>
          </a:p>
          <a:p>
            <a:r>
              <a:rPr lang="ru-RU" b="1" i="1" dirty="0" smtClean="0"/>
              <a:t>Для задержек от минуты до целой ночи:</a:t>
            </a:r>
            <a:endParaRPr lang="ru-RU" dirty="0" smtClean="0"/>
          </a:p>
          <a:p>
            <a:pPr lvl="0"/>
            <a:r>
              <a:rPr lang="ru-RU" dirty="0" smtClean="0"/>
              <a:t>Подтвердите щелчок мыши или нажатие клавиши в течение 0,1 секунды. </a:t>
            </a:r>
          </a:p>
          <a:p>
            <a:pPr lvl="0"/>
            <a:r>
              <a:rPr lang="ru-RU" dirty="0" smtClean="0"/>
              <a:t>Привлеките внимание пользователя. Индикатор, который трудно заметить, может и не существовать. </a:t>
            </a:r>
          </a:p>
          <a:p>
            <a:pPr lvl="0"/>
            <a:r>
              <a:rPr lang="ru-RU" dirty="0" smtClean="0"/>
              <a:t>Сообщите пользователю, насколько долгим будет ожидание. Если не знаете – предположите диапазон значений. Даже довольно широкого диапазона (от 3 до 15 минут) пользователю может быть достаточно для принятия решения – переключиться на другую задачу, или же пойти попить кофе. </a:t>
            </a:r>
          </a:p>
          <a:p>
            <a:pPr lvl="0"/>
            <a:r>
              <a:rPr lang="ru-RU" dirty="0" smtClean="0"/>
              <a:t>Выведите индикатор.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200" smtClean="0">
                <a:solidFill>
                  <a:schemeClr val="tx1"/>
                </a:solidFill>
              </a:rPr>
              <a:pPr/>
              <a:t>130</a:t>
            </a:fld>
            <a:endParaRPr lang="ru-RU" sz="3200" dirty="0">
              <a:solidFill>
                <a:schemeClr val="tx1"/>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lstStyle/>
          <a:p>
            <a:pPr>
              <a:buNone/>
            </a:pPr>
            <a:r>
              <a:rPr lang="ru-RU" smtClean="0"/>
              <a:t>40</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mtClean="0"/>
              <a:pPr/>
              <a:t>131</a:t>
            </a:fld>
            <a:endParaRPr lang="ru-RU"/>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a:bodyPr>
          <a:lstStyle/>
          <a:p>
            <a:pPr marL="0" indent="0">
              <a:buNone/>
            </a:pPr>
            <a:r>
              <a:rPr lang="ru-RU" b="1" i="1" dirty="0" smtClean="0"/>
              <a:t>Упрощение манипулирования</a:t>
            </a:r>
          </a:p>
          <a:p>
            <a:pPr marL="0" indent="0">
              <a:buNone/>
            </a:pPr>
            <a:r>
              <a:rPr lang="ru-RU" dirty="0" smtClean="0"/>
              <a:t>Количество элементов второго метода, использующего горячую клавишу, также велико, но у него есть определенные плюсы. При достаточной степени автоматизма нет ни необходимости искать клавишу на клавиатуре, ни думать, какую клавишу нажать. Таким образом, для опытных пользователей этот метод очень хорош, т.к. в этом случае он состоит из одного действия.</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14</a:t>
            </a:fld>
            <a:endParaRPr lang="ru-RU" sz="3000" dirty="0">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126055"/>
          </a:xfrm>
        </p:spPr>
        <p:txBody>
          <a:bodyPr>
            <a:normAutofit lnSpcReduction="10000"/>
          </a:bodyPr>
          <a:lstStyle/>
          <a:p>
            <a:r>
              <a:rPr lang="ru-RU" b="1" i="1" dirty="0" smtClean="0"/>
              <a:t>Упрощение манипулирования</a:t>
            </a:r>
          </a:p>
          <a:p>
            <a:r>
              <a:rPr lang="ru-RU" dirty="0" smtClean="0"/>
              <a:t>Третий способ, нажатие на кнопку в панели инструментов, состоит из не столь большого количества элементов, так что формально он хорош. К сожалению, он не слишком универсален. Количество элементов в любой панели инструментов ограничено, так что особенно с этим способом не развернешься. Не говоря уже о том, что для многих действий невозможно подобрать пиктограмму.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15</a:t>
            </a:fld>
            <a:endParaRPr lang="ru-RU" sz="3000"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429288"/>
          </a:xfrm>
        </p:spPr>
        <p:txBody>
          <a:bodyPr>
            <a:normAutofit fontScale="92500" lnSpcReduction="20000"/>
          </a:bodyPr>
          <a:lstStyle/>
          <a:p>
            <a:r>
              <a:rPr lang="ru-RU" b="1" i="1" dirty="0" smtClean="0"/>
              <a:t>Упрощение манипулирования</a:t>
            </a:r>
          </a:p>
          <a:p>
            <a:r>
              <a:rPr lang="ru-RU" dirty="0" smtClean="0"/>
              <a:t>Четвертый способ– непосредственное манипулирование. Помимо того, что он сам по себе состоит из небольшого количества атомов, в определенных ситуациях он оказывается еще короче. Когда расположение корзины (пусть даже и в общих чертах) пользователю известно, процесс удаления файла начинает состоять из одного единого действия, т.е. пользователь выбирает файл, высматривает корзину и перетаскивает туда файл одним движением (основной признак единого действия).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16</a:t>
            </a:fld>
            <a:endParaRPr lang="ru-RU" sz="30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285720" y="928670"/>
            <a:ext cx="8572560" cy="5429288"/>
          </a:xfrm>
        </p:spPr>
        <p:txBody>
          <a:bodyPr>
            <a:normAutofit fontScale="85000" lnSpcReduction="20000"/>
          </a:bodyPr>
          <a:lstStyle/>
          <a:p>
            <a:r>
              <a:rPr lang="ru-RU" b="1" i="1" dirty="0" smtClean="0"/>
              <a:t>Упрощение манипулирования</a:t>
            </a:r>
          </a:p>
          <a:p>
            <a:r>
              <a:rPr lang="ru-RU" dirty="0" smtClean="0"/>
              <a:t>Чтобы метод хорошо работал, корзина должна постоянно «плавать» над другими окнами. Привязанность корзины к рабочему столу служит препятствием для полноценного использования метода непосредственного манипулирования.</a:t>
            </a:r>
          </a:p>
          <a:p>
            <a:r>
              <a:rPr lang="ru-RU" dirty="0" smtClean="0"/>
              <a:t>Еще одно преимущество непосредственного манипулирования пересекается с методами уменьшения количества ошибок пользователя. Предположим, что пользователь собрался стереть важный системный файл, который стирать нельзя. Методы выбора команды в меню и в панели инструментов, равно как и метод непосредственного манипулирования, здесь сработают – элемент можно будет превентивно заблокировать.</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17</a:t>
            </a:fld>
            <a:endParaRPr lang="ru-RU" sz="3000"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lstStyle/>
          <a:p>
            <a:r>
              <a:rPr lang="ru-RU" b="1" i="1" dirty="0" smtClean="0"/>
              <a:t>Компенсация потери фокуса внимания (прерывание)</a:t>
            </a:r>
          </a:p>
          <a:p>
            <a:r>
              <a:rPr lang="ru-RU" dirty="0" smtClean="0"/>
              <a:t>Примеры прерываний: пришедшее электронное письмо, телефонный звонок, рассказанный коллегой анекдот, курение и т.д.</a:t>
            </a:r>
          </a:p>
          <a:p>
            <a:r>
              <a:rPr lang="ru-RU" dirty="0" smtClean="0"/>
              <a:t>прерывания оказывают значительное влияние на деятельность пользователей, при этом это влияние следует считать негативным.</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18</a:t>
            </a:fld>
            <a:endParaRPr lang="ru-RU" sz="3000"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357158" y="928670"/>
            <a:ext cx="8501122" cy="5429288"/>
          </a:xfrm>
        </p:spPr>
        <p:txBody>
          <a:bodyPr>
            <a:normAutofit fontScale="92500" lnSpcReduction="20000"/>
          </a:bodyPr>
          <a:lstStyle/>
          <a:p>
            <a:r>
              <a:rPr lang="ru-RU" b="1" i="1" dirty="0" smtClean="0"/>
              <a:t>Компенсация потери фокуса внимания (прерывание)</a:t>
            </a:r>
          </a:p>
          <a:p>
            <a:r>
              <a:rPr lang="ru-RU" dirty="0" smtClean="0"/>
              <a:t>Во-первых, восстановление после прерываний занимает определенное время, которое отнимается от времени работы (не говоря уже о том, что само прерывание чаще всего является потерей времени). Во-вторых, прерывания грозят человеческими ошибками, вызванными тем, что человек в момент прерывания забывает о том, что он делал. Переключения внимания, вызванные прерываниями, как правило, вызывают значительное утомление и тем самым снижают производительность труда работников.</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19</a:t>
            </a:fld>
            <a:endParaRPr lang="ru-RU" sz="30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126055"/>
          </a:xfrm>
        </p:spPr>
        <p:txBody>
          <a:bodyPr>
            <a:normAutofit lnSpcReduction="10000"/>
          </a:bodyPr>
          <a:lstStyle/>
          <a:p>
            <a:r>
              <a:rPr lang="ru-RU" b="1" i="1" dirty="0" smtClean="0"/>
              <a:t>Производительность пользователя</a:t>
            </a:r>
          </a:p>
          <a:p>
            <a:r>
              <a:rPr lang="ru-RU" dirty="0" smtClean="0"/>
              <a:t>Существует две разных производительности - производительность компьютера и производительность человека. Производительность компьютера – широко известное техническое понятие и для ее увеличения существует множество методов. Увеличение производительности компьютера ускоряет все процессы, повышает эффективность их выполнения и уменьшает стоимость одной операции.</a:t>
            </a:r>
            <a:endParaRPr lang="ru-RU" b="1" i="1"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2</a:t>
            </a:fld>
            <a:endParaRPr lang="ru-RU" sz="30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357158" y="928670"/>
            <a:ext cx="8429684" cy="5357850"/>
          </a:xfrm>
        </p:spPr>
        <p:txBody>
          <a:bodyPr>
            <a:normAutofit fontScale="92500" lnSpcReduction="20000"/>
          </a:bodyPr>
          <a:lstStyle/>
          <a:p>
            <a:r>
              <a:rPr lang="ru-RU" b="1" i="1" dirty="0" smtClean="0"/>
              <a:t>Компенсация потери фокуса внимания (прерывание)</a:t>
            </a:r>
          </a:p>
          <a:p>
            <a:r>
              <a:rPr lang="ru-RU" dirty="0" smtClean="0"/>
              <a:t>У человека есть только один фокус внимания, так что при любом отвлечении (которое есть не что иное, как переключение на другую задачу) старый фокус внимания теряется. Было бы еще ничего, если бы возвращение фокуса требовало только изменения направления взгляда. Но при отвлечении новые стимулы заменяют содержимое кратковременной памяти, так что для возвращения к работе от пользователя требуется заново поместить в свою память нужную информацию.</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20</a:t>
            </a:fld>
            <a:endParaRPr lang="ru-RU" sz="30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286412"/>
          </a:xfrm>
        </p:spPr>
        <p:txBody>
          <a:bodyPr>
            <a:normAutofit fontScale="92500"/>
          </a:bodyPr>
          <a:lstStyle/>
          <a:p>
            <a:r>
              <a:rPr lang="ru-RU" b="1" i="1" dirty="0" smtClean="0"/>
              <a:t>Компенсация потери фокуса внимания (прерывание)</a:t>
            </a:r>
          </a:p>
          <a:p>
            <a:r>
              <a:rPr lang="ru-RU" dirty="0" smtClean="0"/>
              <a:t>Таким образом, снижение воздействия прерываний на деятельность работников способна повысить эффективность этой деятельности. При этом специфика ситуации заключается в том, что от самих прерываний, как правило, избавиться либо трудно, либо невозможно. В таких условиях снизить их влияние можно, лишь облегчив возвращение работников к прерванному действию.</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21</a:t>
            </a:fld>
            <a:endParaRPr lang="ru-RU" sz="3000"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126055"/>
          </a:xfrm>
        </p:spPr>
        <p:txBody>
          <a:bodyPr>
            <a:normAutofit fontScale="92500" lnSpcReduction="10000"/>
          </a:bodyPr>
          <a:lstStyle/>
          <a:p>
            <a:r>
              <a:rPr lang="ru-RU" b="1" i="1" dirty="0" smtClean="0"/>
              <a:t>Компенсация потери фокуса внимания (прерывание)</a:t>
            </a:r>
          </a:p>
          <a:p>
            <a:r>
              <a:rPr lang="ru-RU" dirty="0" smtClean="0"/>
              <a:t>для продолжения работы пользователь должен знать:</a:t>
            </a:r>
          </a:p>
          <a:p>
            <a:pPr lvl="0"/>
            <a:r>
              <a:rPr lang="ru-RU" dirty="0" smtClean="0"/>
              <a:t>на каком шаге он остановился; </a:t>
            </a:r>
          </a:p>
          <a:p>
            <a:pPr lvl="0"/>
            <a:r>
              <a:rPr lang="ru-RU" dirty="0" smtClean="0"/>
              <a:t>какие команды и параметры он уже дал системе; </a:t>
            </a:r>
          </a:p>
          <a:p>
            <a:pPr lvl="0"/>
            <a:r>
              <a:rPr lang="ru-RU" dirty="0" smtClean="0"/>
              <a:t>что именно он должен сделать на текущем шаге; </a:t>
            </a:r>
          </a:p>
          <a:p>
            <a:r>
              <a:rPr lang="ru-RU" dirty="0" smtClean="0"/>
              <a:t>куда было обращено его внимание на момент отвлечения.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22</a:t>
            </a:fld>
            <a:endParaRPr lang="ru-RU" sz="3000"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429288"/>
          </a:xfrm>
        </p:spPr>
        <p:txBody>
          <a:bodyPr>
            <a:normAutofit fontScale="85000" lnSpcReduction="20000"/>
          </a:bodyPr>
          <a:lstStyle/>
          <a:p>
            <a:r>
              <a:rPr lang="ru-RU" dirty="0" smtClean="0"/>
              <a:t>Можно предложить следующие общие подходы, которые могут быть использованы разработчиками интерфейсов при проектировании систем, ориентированных на частые прерывания:</a:t>
            </a:r>
          </a:p>
          <a:p>
            <a:r>
              <a:rPr lang="ru-RU" b="1" dirty="0" smtClean="0"/>
              <a:t>Система должна быть снабжена возможностью "заморозить" свое текущее состояние.</a:t>
            </a:r>
          </a:p>
          <a:p>
            <a:r>
              <a:rPr lang="ru-RU" b="1" dirty="0" smtClean="0"/>
              <a:t>Необходимо предусмотреть механизмы для объединения типовых составных операций.</a:t>
            </a:r>
          </a:p>
          <a:p>
            <a:r>
              <a:rPr lang="ru-RU" b="1" dirty="0" smtClean="0"/>
              <a:t>Необходимо полноценно визуализировать рабочие объекты манипулирования.</a:t>
            </a:r>
          </a:p>
          <a:p>
            <a:r>
              <a:rPr lang="ru-RU" b="1" dirty="0" smtClean="0"/>
              <a:t>Необходимо показывать пользователям, какие фрагменты информации были введены давно, а какие – недавно.</a:t>
            </a:r>
            <a:r>
              <a:rPr lang="ru-RU" dirty="0" smtClean="0"/>
              <a:t/>
            </a:r>
            <a:br>
              <a:rPr lang="ru-RU" dirty="0" smtClean="0"/>
            </a:b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23</a:t>
            </a:fld>
            <a:endParaRPr lang="ru-RU" sz="3000"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285720" y="857232"/>
            <a:ext cx="8401080" cy="5500726"/>
          </a:xfrm>
        </p:spPr>
        <p:txBody>
          <a:bodyPr>
            <a:normAutofit fontScale="85000" lnSpcReduction="10000"/>
          </a:bodyPr>
          <a:lstStyle/>
          <a:p>
            <a:pPr lvl="0"/>
            <a:r>
              <a:rPr lang="ru-RU" b="1" dirty="0" smtClean="0"/>
              <a:t>Система должна быть снабжена возможностью "заморозить" свое текущее состояние.</a:t>
            </a:r>
            <a:r>
              <a:rPr lang="ru-RU" dirty="0" smtClean="0"/>
              <a:t/>
            </a:r>
            <a:br>
              <a:rPr lang="ru-RU" dirty="0" smtClean="0"/>
            </a:br>
            <a:r>
              <a:rPr lang="ru-RU" dirty="0" smtClean="0"/>
              <a:t>В таком состоянии система не должна реагировать ни на какие действия пользователя (нажатие клавиш, передвижение мыши и т.п.). Причем выход из такого режима следует реализовать таким образом, чтобы возможность непроизвольного выхода из него была полностью исключена. Естественно, при нахождении системы в таком состоянии пользователю должны предлагаться простые и внятные инструкции, объясняющие, как выйти из такого состояния (аналог такого решения известен многим по играм, в которых в любой момент можно было нажать кнопку "</a:t>
            </a:r>
            <a:r>
              <a:rPr lang="ru-RU" dirty="0" err="1" smtClean="0"/>
              <a:t>Pause</a:t>
            </a:r>
            <a:r>
              <a:rPr lang="ru-RU" dirty="0" smtClean="0"/>
              <a:t>", "отдышаться" и продолжить игру)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24</a:t>
            </a:fld>
            <a:endParaRPr lang="ru-RU" sz="3000" dirty="0">
              <a:solidFill>
                <a:schemeClr val="tx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126055"/>
          </a:xfrm>
        </p:spPr>
        <p:txBody>
          <a:bodyPr>
            <a:normAutofit lnSpcReduction="10000"/>
          </a:bodyPr>
          <a:lstStyle/>
          <a:p>
            <a:r>
              <a:rPr lang="ru-RU" b="1" dirty="0" smtClean="0"/>
              <a:t>Необходимо предусмотреть механизмы для объединения типовых составных операций.</a:t>
            </a:r>
            <a:r>
              <a:rPr lang="ru-RU" dirty="0" smtClean="0"/>
              <a:t/>
            </a:r>
            <a:br>
              <a:rPr lang="ru-RU" dirty="0" smtClean="0"/>
            </a:br>
            <a:r>
              <a:rPr lang="ru-RU" dirty="0" smtClean="0"/>
              <a:t>Так, например, последовательность разрозненных действий следует преобразовывать в интерактивные, но объединенные общей логикой процедуры (Мастера или нечто подобное). Это позволит пользователям четко понимать, на каком этапе выполнения действия он находится в данный момент времени.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25</a:t>
            </a:fld>
            <a:endParaRPr lang="ru-RU" sz="3000" dirty="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268931"/>
          </a:xfrm>
        </p:spPr>
        <p:txBody>
          <a:bodyPr>
            <a:normAutofit fontScale="92500"/>
          </a:bodyPr>
          <a:lstStyle/>
          <a:p>
            <a:pPr lvl="0"/>
            <a:r>
              <a:rPr lang="ru-RU" b="1" dirty="0" smtClean="0"/>
              <a:t>Необходимо полноценно визуализировать рабочие объекты манипулирования.</a:t>
            </a:r>
            <a:r>
              <a:rPr lang="ru-RU" dirty="0" smtClean="0"/>
              <a:t/>
            </a:r>
            <a:br>
              <a:rPr lang="ru-RU" dirty="0" smtClean="0"/>
            </a:br>
            <a:r>
              <a:rPr lang="ru-RU" dirty="0" smtClean="0"/>
              <a:t>При копировании текста через буфер обмена пользователи практически не имеют возможности понять, что находится в буфере обмена (и находится ли там вообще что-либо), до тех пор, пока не они вставляют содержимое буфера в документ. Если содержимое буфера обмена видно всё время, этой проблемы бы не было, при этом нагрузка на память была бы минимальна.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26</a:t>
            </a:fld>
            <a:endParaRPr lang="ru-RU" sz="3000" dirty="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286412"/>
          </a:xfrm>
        </p:spPr>
        <p:txBody>
          <a:bodyPr>
            <a:normAutofit fontScale="77500" lnSpcReduction="20000"/>
          </a:bodyPr>
          <a:lstStyle/>
          <a:p>
            <a:r>
              <a:rPr lang="ru-RU" b="1" dirty="0" smtClean="0"/>
              <a:t>Необходимо показывать пользователям, какие фрагменты информации были введены давно, а какие – недавно.</a:t>
            </a:r>
            <a:r>
              <a:rPr lang="ru-RU" dirty="0" smtClean="0"/>
              <a:t/>
            </a:r>
            <a:br>
              <a:rPr lang="ru-RU" dirty="0" smtClean="0"/>
            </a:br>
            <a:r>
              <a:rPr lang="ru-RU" dirty="0" smtClean="0"/>
              <a:t>Если бы использовалась метафора "высыхающих чернил", количество проблем пользователей (затрат времени, ошибок) было бы ощутимо меньше. Использование такой метафоры позволит визуально отобразить отличие недавно внесенных изменений от изменений, внесенных давно. Суть метафоры заключается в том, что цвет актуальных объектов манипулирования (например, набранных слов) изменяется по мере прохождения определенного времени с момента непосредственной работы с ними. Естественно, что при этом пользователям следует предоставить возможность самостоятельно настраивать такие параметры как "скорость засыхания" и дискретность изменения цвета.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27</a:t>
            </a:fld>
            <a:endParaRPr lang="ru-RU" sz="3000"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b="1" dirty="0" smtClean="0"/>
              <a:t>Эргономика пользовательского интерфейса</a:t>
            </a:r>
            <a:endParaRPr lang="ru-RU" dirty="0"/>
          </a:p>
        </p:txBody>
      </p:sp>
      <p:sp>
        <p:nvSpPr>
          <p:cNvPr id="3" name="Содержимое 2"/>
          <p:cNvSpPr>
            <a:spLocks noGrp="1"/>
          </p:cNvSpPr>
          <p:nvPr>
            <p:ph idx="1"/>
          </p:nvPr>
        </p:nvSpPr>
        <p:spPr/>
        <p:txBody>
          <a:bodyPr/>
          <a:lstStyle/>
          <a:p>
            <a:r>
              <a:rPr lang="ru-RU" dirty="0" smtClean="0"/>
              <a:t>Реализация предложенных рекомендаций поможет пользователям, работающим в сложных условиях частых прерываний, значительно повысить производительность труда, уменьшить количество ошибок, повысить субъективную удовлетворенность.</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28</a:t>
            </a:fld>
            <a:endParaRPr lang="ru-RU" sz="3000" dirty="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286412"/>
          </a:xfrm>
        </p:spPr>
        <p:txBody>
          <a:bodyPr>
            <a:normAutofit fontScale="92500" lnSpcReduction="20000"/>
          </a:bodyPr>
          <a:lstStyle/>
          <a:p>
            <a:r>
              <a:rPr lang="ru-RU" b="1" i="1" dirty="0" smtClean="0"/>
              <a:t>Ограничение принятия решений</a:t>
            </a:r>
          </a:p>
          <a:p>
            <a:r>
              <a:rPr lang="ru-RU" b="1" i="1" dirty="0" smtClean="0"/>
              <a:t>Не заставляйте пользователя всего лишь сообщать о принятых решениях.</a:t>
            </a:r>
            <a:endParaRPr lang="ru-RU" dirty="0" smtClean="0"/>
          </a:p>
          <a:p>
            <a:r>
              <a:rPr lang="ru-RU" dirty="0" smtClean="0"/>
              <a:t>Многое из того, что часто принимают за принятие решений, на самом деле является сообщением о решении. Большинство операций такого рода можно заменить машинами, полностью удалив оператора из процесса.</a:t>
            </a:r>
          </a:p>
          <a:p>
            <a:r>
              <a:rPr lang="ru-RU" i="1" dirty="0" smtClean="0"/>
              <a:t>В этом примере пользователю необходимо сообщить о принятии решения, которое могла бы принять за него программа.</a:t>
            </a:r>
            <a:endParaRPr lang="ru-RU" b="1" i="1"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29</a:t>
            </a:fld>
            <a:endParaRPr lang="ru-RU" sz="3000"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71546"/>
            <a:ext cx="8229600" cy="5054617"/>
          </a:xfrm>
        </p:spPr>
        <p:txBody>
          <a:bodyPr>
            <a:normAutofit fontScale="92500" lnSpcReduction="10000"/>
          </a:bodyPr>
          <a:lstStyle/>
          <a:p>
            <a:r>
              <a:rPr lang="ru-RU" b="1" i="1" dirty="0" smtClean="0"/>
              <a:t>Производительность пользователя</a:t>
            </a:r>
          </a:p>
          <a:p>
            <a:r>
              <a:rPr lang="ru-RU" dirty="0" smtClean="0"/>
              <a:t>В настоящее время сложилась странная ситуация - в то время как мощность компьютеров увеличилась в несколько тысяч раз, скорость работы пользователя в некоторых случаях даже замедлилась из-за непомерно раздутых операционных систем и программ. </a:t>
            </a:r>
          </a:p>
          <a:p>
            <a:r>
              <a:rPr lang="ru-RU" dirty="0" smtClean="0"/>
              <a:t>Однако существует много способов повысить производительность человека, не затрагивая аппаратную часть компьютера.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3</a:t>
            </a:fld>
            <a:endParaRPr lang="ru-RU" sz="30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126055"/>
          </a:xfrm>
        </p:spPr>
        <p:txBody>
          <a:bodyPr>
            <a:normAutofit fontScale="85000" lnSpcReduction="10000"/>
          </a:bodyPr>
          <a:lstStyle/>
          <a:p>
            <a:r>
              <a:rPr lang="ru-RU" b="1" i="1" dirty="0" smtClean="0"/>
              <a:t>Ограничение принятия решений</a:t>
            </a:r>
          </a:p>
          <a:p>
            <a:r>
              <a:rPr lang="ru-RU" b="1" i="1" dirty="0" smtClean="0"/>
              <a:t>Быстро и точно предоставляйте пользователю информацию, необходимую для принятия решений. </a:t>
            </a:r>
            <a:endParaRPr lang="ru-RU" dirty="0" smtClean="0"/>
          </a:p>
          <a:p>
            <a:r>
              <a:rPr lang="ru-RU" dirty="0" smtClean="0"/>
              <a:t>Удостоверьтесь, что пользователю предоставлена вся необходимая информация для принятия решения. Часто можно видеть, что программа задает пользователю вопрос, на который он не может ответить, не обратившись за информацией куда-то еще. Такая программа скорее всего никогда не тестировалась на пользователях; разработчики посчитали, что раз они знают ответ, то и все остальные тоже знают его.</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30</a:t>
            </a:fld>
            <a:endParaRPr lang="ru-RU" sz="3000" dirty="0">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fontScale="85000" lnSpcReduction="10000"/>
          </a:bodyPr>
          <a:lstStyle/>
          <a:p>
            <a:r>
              <a:rPr lang="ru-RU" b="1" i="1" dirty="0" smtClean="0"/>
              <a:t>Ограничение принятия решений</a:t>
            </a:r>
          </a:p>
          <a:p>
            <a:r>
              <a:rPr lang="ru-RU" b="1" i="1" dirty="0" smtClean="0"/>
              <a:t>Избавляйтесь от ненужной информации. </a:t>
            </a:r>
            <a:endParaRPr lang="ru-RU" dirty="0" smtClean="0"/>
          </a:p>
          <a:p>
            <a:r>
              <a:rPr lang="ru-RU" dirty="0" smtClean="0"/>
              <a:t>Множество web-страниц сегодня изобилуют ссылками. Да еще и сами браузеры содержат большое количество кнопок и меню. Что же остается неопытному пользователю? Скорее всего, сделать неправильный выбор. </a:t>
            </a:r>
          </a:p>
          <a:p>
            <a:r>
              <a:rPr lang="ru-RU" dirty="0" smtClean="0"/>
              <a:t>Опытные пользователи в конце концов научатся различать сигнал от шума, независимо от того, насколько загроможденным будет интерфейс. Они будут работать медленнее, но не остановятся. Однако в разовых программах такая ситуация может оказаться критической.</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31</a:t>
            </a:fld>
            <a:endParaRPr lang="ru-RU" sz="3000" dirty="0">
              <a:solidFill>
                <a:schemeClr val="tx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126055"/>
          </a:xfrm>
        </p:spPr>
        <p:txBody>
          <a:bodyPr>
            <a:normAutofit lnSpcReduction="10000"/>
          </a:bodyPr>
          <a:lstStyle/>
          <a:p>
            <a:r>
              <a:rPr lang="ru-RU" b="1" i="1" dirty="0" smtClean="0"/>
              <a:t>Ограничение принятия решений</a:t>
            </a:r>
          </a:p>
          <a:p>
            <a:r>
              <a:rPr lang="ru-RU" b="1" i="1" dirty="0" smtClean="0"/>
              <a:t>Визуально выделяйте наиболее вероятные варианты ответа. </a:t>
            </a:r>
            <a:endParaRPr lang="ru-RU" dirty="0" smtClean="0"/>
          </a:p>
          <a:p>
            <a:r>
              <a:rPr lang="ru-RU" dirty="0" smtClean="0"/>
              <a:t>Пользователи должны легко различать наиболее вероятный вариант ответа. Слишком часто создатели программ предлагают нам неясные вопросы с двумя одинаково выглядящими вариантами ответа, хотя одно из решений является неверным для большинства.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32</a:t>
            </a:fld>
            <a:endParaRPr lang="ru-RU" sz="3000"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lstStyle/>
          <a:p>
            <a:r>
              <a:rPr lang="ru-RU" b="1" i="1" dirty="0" smtClean="0"/>
              <a:t>Ограничение принятия решений</a:t>
            </a:r>
          </a:p>
          <a:p>
            <a:r>
              <a:rPr lang="ru-RU" b="1" i="1" dirty="0" smtClean="0"/>
              <a:t>Не задавайте пользователю вопрос о какой-нибудь настройке, смысл которой неясен. </a:t>
            </a:r>
            <a:endParaRPr lang="ru-RU" dirty="0" smtClean="0"/>
          </a:p>
          <a:p>
            <a:r>
              <a:rPr lang="ru-RU" dirty="0" smtClean="0"/>
              <a:t>Чтобы ответить на этот вопрос и решить, нужна ему эта настройка или нет, пользователю придется узнать все о ней. Спрячьте такую настройку в раздел “</a:t>
            </a:r>
            <a:r>
              <a:rPr lang="ru-RU" dirty="0" err="1" smtClean="0"/>
              <a:t>advanced</a:t>
            </a:r>
            <a:r>
              <a:rPr lang="ru-RU" dirty="0" smtClean="0"/>
              <a:t>”.</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33</a:t>
            </a:fld>
            <a:endParaRPr lang="ru-RU" sz="3000"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fontScale="85000" lnSpcReduction="20000"/>
          </a:bodyPr>
          <a:lstStyle/>
          <a:p>
            <a:r>
              <a:rPr lang="ru-RU" b="1" dirty="0" smtClean="0"/>
              <a:t>Закон </a:t>
            </a:r>
            <a:r>
              <a:rPr lang="ru-RU" b="1" dirty="0" err="1" smtClean="0"/>
              <a:t>Хика</a:t>
            </a:r>
            <a:endParaRPr lang="ru-RU" b="1" dirty="0" smtClean="0"/>
          </a:p>
          <a:p>
            <a:r>
              <a:rPr lang="ru-RU" dirty="0" smtClean="0"/>
              <a:t>Закон </a:t>
            </a:r>
            <a:r>
              <a:rPr lang="ru-RU" dirty="0" err="1" smtClean="0"/>
              <a:t>Хика</a:t>
            </a:r>
            <a:r>
              <a:rPr lang="ru-RU" dirty="0" smtClean="0"/>
              <a:t> позволяет количественно определить наблюдение, заключающееся в том, что </a:t>
            </a:r>
            <a:r>
              <a:rPr lang="ru-RU" b="1" i="1" dirty="0" smtClean="0"/>
              <a:t>чем больше количество вариантов заданного типа вы предоставляете, тем больше времени требуется на выбор.</a:t>
            </a:r>
            <a:endParaRPr lang="ru-RU" dirty="0" smtClean="0"/>
          </a:p>
          <a:p>
            <a:r>
              <a:rPr lang="ru-RU" dirty="0" smtClean="0"/>
              <a:t>Перед тем как переместить курсор к цели или совершить любое другое действие из набора множества вариантов, пользователь должен выбрать этот объект или действие. В законе </a:t>
            </a:r>
            <a:r>
              <a:rPr lang="ru-RU" dirty="0" err="1" smtClean="0"/>
              <a:t>Хика</a:t>
            </a:r>
            <a:r>
              <a:rPr lang="ru-RU" dirty="0" smtClean="0"/>
              <a:t> утверждается, что когда необходимо сделать выбор из </a:t>
            </a:r>
            <a:r>
              <a:rPr lang="ru-RU" dirty="0" err="1" smtClean="0"/>
              <a:t>n</a:t>
            </a:r>
            <a:r>
              <a:rPr lang="ru-RU" dirty="0" smtClean="0"/>
              <a:t> вариантов, время на выбор одного из них будет пропорционально логарифму по основанию 2 от числа вариантов плюс 1, при условии, что все варианты являются равновероятными</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34</a:t>
            </a:fld>
            <a:endParaRPr lang="ru-RU" sz="3000" dirty="0">
              <a:solidFill>
                <a:schemeClr val="tx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285720" y="857232"/>
            <a:ext cx="8501122" cy="5572164"/>
          </a:xfrm>
        </p:spPr>
        <p:txBody>
          <a:bodyPr>
            <a:normAutofit fontScale="62500" lnSpcReduction="20000"/>
          </a:bodyPr>
          <a:lstStyle/>
          <a:p>
            <a:r>
              <a:rPr lang="ru-RU" sz="3800" b="1" dirty="0" smtClean="0"/>
              <a:t>Закон </a:t>
            </a:r>
            <a:r>
              <a:rPr lang="ru-RU" sz="3800" b="1" dirty="0" err="1" smtClean="0"/>
              <a:t>Хика</a:t>
            </a:r>
            <a:endParaRPr lang="ru-RU" sz="3800" b="1" dirty="0" smtClean="0"/>
          </a:p>
          <a:p>
            <a:r>
              <a:rPr lang="ru-RU" sz="3800" dirty="0" smtClean="0"/>
              <a:t>Выбор из одного меню, состоящего из 8 элементов, производится быстрее, чем из двух меню, состоящих их 4 элементов каждое. Если все элементы могут быть выбраны с равной вероятностью и если не учитывать время, необходимое для открытия второго меню (которое, конечно, еще более увеличило бы время для интерфейса, состоящего из двух меню), то сравнение времени для выбора одного элемента из восьми (</a:t>
            </a:r>
            <a:r>
              <a:rPr lang="ru-RU" sz="3800" dirty="0" err="1" smtClean="0"/>
              <a:t>a</a:t>
            </a:r>
            <a:r>
              <a:rPr lang="ru-RU" sz="3800" dirty="0" smtClean="0"/>
              <a:t> + </a:t>
            </a:r>
            <a:r>
              <a:rPr lang="ru-RU" sz="3800" dirty="0" err="1" smtClean="0"/>
              <a:t>b</a:t>
            </a:r>
            <a:r>
              <a:rPr lang="ru-RU" sz="3800" dirty="0" smtClean="0"/>
              <a:t> </a:t>
            </a:r>
            <a:r>
              <a:rPr lang="ru-RU" sz="3800" dirty="0" err="1" smtClean="0"/>
              <a:t>log</a:t>
            </a:r>
            <a:r>
              <a:rPr lang="ru-RU" sz="3800" dirty="0" smtClean="0"/>
              <a:t> 8) с удвоенным временем для выбора одного элемента из четырех 2 (</a:t>
            </a:r>
            <a:r>
              <a:rPr lang="ru-RU" sz="3800" dirty="0" err="1" smtClean="0"/>
              <a:t>a</a:t>
            </a:r>
            <a:r>
              <a:rPr lang="ru-RU" sz="3800" dirty="0" smtClean="0"/>
              <a:t> + </a:t>
            </a:r>
            <a:r>
              <a:rPr lang="ru-RU" sz="3800" dirty="0" err="1" smtClean="0"/>
              <a:t>b</a:t>
            </a:r>
            <a:r>
              <a:rPr lang="ru-RU" sz="3800" dirty="0" smtClean="0"/>
              <a:t> </a:t>
            </a:r>
            <a:r>
              <a:rPr lang="ru-RU" sz="3800" dirty="0" err="1" smtClean="0"/>
              <a:t>log</a:t>
            </a:r>
            <a:r>
              <a:rPr lang="ru-RU" sz="3800" dirty="0" smtClean="0"/>
              <a:t> 4) покажет, что </a:t>
            </a:r>
          </a:p>
          <a:p>
            <a:r>
              <a:rPr lang="ru-RU" sz="3800" dirty="0" err="1" smtClean="0"/>
              <a:t>a</a:t>
            </a:r>
            <a:r>
              <a:rPr lang="ru-RU" sz="3800" dirty="0" smtClean="0"/>
              <a:t> + 3b &lt; 2 (</a:t>
            </a:r>
            <a:r>
              <a:rPr lang="ru-RU" sz="3800" dirty="0" err="1" smtClean="0"/>
              <a:t>a</a:t>
            </a:r>
            <a:r>
              <a:rPr lang="ru-RU" sz="3800" dirty="0" smtClean="0"/>
              <a:t> + 2b)</a:t>
            </a:r>
          </a:p>
          <a:p>
            <a:r>
              <a:rPr lang="ru-RU" sz="3800" dirty="0" smtClean="0"/>
              <a:t>поскольку </a:t>
            </a:r>
            <a:r>
              <a:rPr lang="ru-RU" sz="3800" dirty="0" err="1" smtClean="0"/>
              <a:t>log</a:t>
            </a:r>
            <a:r>
              <a:rPr lang="ru-RU" sz="3800" dirty="0" smtClean="0"/>
              <a:t> 8 = 3, </a:t>
            </a:r>
            <a:r>
              <a:rPr lang="ru-RU" sz="3800" dirty="0" err="1" smtClean="0"/>
              <a:t>a</a:t>
            </a:r>
            <a:r>
              <a:rPr lang="ru-RU" sz="3800" dirty="0" smtClean="0"/>
              <a:t> </a:t>
            </a:r>
            <a:r>
              <a:rPr lang="ru-RU" sz="3800" dirty="0" err="1" smtClean="0"/>
              <a:t>log</a:t>
            </a:r>
            <a:r>
              <a:rPr lang="ru-RU" sz="3800" dirty="0" smtClean="0"/>
              <a:t> 4 = 2, а также поскольку а &lt; 2а и 3b &lt; 4b.</a:t>
            </a:r>
          </a:p>
          <a:p>
            <a:r>
              <a:rPr lang="ru-RU" sz="3800" dirty="0" smtClean="0"/>
              <a:t>Это согласуется с данными, полученными в экспериментах со структурами меню.</a:t>
            </a:r>
            <a:br>
              <a:rPr lang="ru-RU" sz="3800" dirty="0" smtClean="0"/>
            </a:br>
            <a:r>
              <a:rPr lang="ru-RU" dirty="0" smtClean="0"/>
              <a:t/>
            </a:r>
            <a:br>
              <a:rPr lang="ru-RU" dirty="0" smtClean="0"/>
            </a:b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35</a:t>
            </a:fld>
            <a:endParaRPr lang="ru-RU" sz="3000" dirty="0">
              <a:solidFill>
                <a:schemeClr val="tx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normAutofit fontScale="85000" lnSpcReduction="20000"/>
          </a:bodyPr>
          <a:lstStyle/>
          <a:p>
            <a:r>
              <a:rPr lang="ru-RU" b="1" i="1" dirty="0" smtClean="0"/>
              <a:t>Длительность физических действий пользователя</a:t>
            </a:r>
          </a:p>
          <a:p>
            <a:r>
              <a:rPr lang="ru-RU" dirty="0" smtClean="0"/>
              <a:t>Любое физическое действие, совершаемое с помощью мускулатуры, может быть или точным или быстрым. Вместе точность и быстрота встречаются исключительно редко, поскольку для этого нужно выработать существенную степень автоматизма. Объясняется это сугубо физиологическими факторами: при резком движении невозможно быстро остановиться, соответственно, чем точнее должно быть движение, тем более плавным и замедленным оно должно быть. Таким образом, чтобы физическое действие пользователя было быстрым, оно не должно быть точным.</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36</a:t>
            </a:fld>
            <a:endParaRPr lang="ru-RU" sz="3000"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268931"/>
          </a:xfrm>
        </p:spPr>
        <p:txBody>
          <a:bodyPr>
            <a:normAutofit fontScale="85000" lnSpcReduction="10000"/>
          </a:bodyPr>
          <a:lstStyle/>
          <a:p>
            <a:r>
              <a:rPr lang="ru-RU" b="1" i="1" dirty="0" smtClean="0"/>
              <a:t>Длительность физических действий пользователя</a:t>
            </a:r>
          </a:p>
          <a:p>
            <a:r>
              <a:rPr lang="ru-RU" dirty="0" smtClean="0"/>
              <a:t>Пользователь, как правило, управляет компьютером двумя способами, а именно мышью и клавиатурой. Клавиатура не требует особой точности движений – неважно, быстро нажали клавишу или медленно, равно как сильно или слабо. Мышь, напротив, инерционна – есть разница между медленным её перемещением и быстрым, сильным приложенным усилием и слабым. Именно поэтому оптимизация использования мыши в системе может существенно повысить общую скорость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37</a:t>
            </a:fld>
            <a:endParaRPr lang="ru-RU" sz="3000"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28596" y="1000108"/>
            <a:ext cx="8286808" cy="5214974"/>
          </a:xfrm>
        </p:spPr>
        <p:txBody>
          <a:bodyPr>
            <a:normAutofit fontScale="92500" lnSpcReduction="20000"/>
          </a:bodyPr>
          <a:lstStyle/>
          <a:p>
            <a:r>
              <a:rPr lang="ru-RU" b="1" i="1" dirty="0" smtClean="0"/>
              <a:t>Длительность физических действий пользователя</a:t>
            </a:r>
          </a:p>
          <a:p>
            <a:r>
              <a:rPr lang="ru-RU" dirty="0" smtClean="0"/>
              <a:t>Мышь не является прецизионным инструментом. Проверить это очень легко – попробуйте мышью нарисовать ровный круг. Соответственно, мышь не предназначена для очень точных, в 1 или 2 пикселя, манипуляций, например, в графических программах всегда есть возможность перемещать объекты клавишами со стрелками. Именно поэтому любой маленький интерфейсный элемент будет всегда вызывать проблемы у пользователей.</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38</a:t>
            </a:fld>
            <a:endParaRPr lang="ru-RU" sz="3000"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357850"/>
          </a:xfrm>
        </p:spPr>
        <p:txBody>
          <a:bodyPr>
            <a:normAutofit lnSpcReduction="10000"/>
          </a:bodyPr>
          <a:lstStyle/>
          <a:p>
            <a:r>
              <a:rPr lang="ru-RU" b="1" i="1" dirty="0" smtClean="0"/>
              <a:t>Длительность физических действий пользователя</a:t>
            </a:r>
          </a:p>
          <a:p>
            <a:r>
              <a:rPr lang="ru-RU" dirty="0" smtClean="0"/>
              <a:t>Факторы влияющие на длительность физических действий пользователя и методы уменьшения этой длительности:</a:t>
            </a:r>
          </a:p>
          <a:p>
            <a:pPr lvl="0"/>
            <a:r>
              <a:rPr lang="ru-RU" dirty="0" smtClean="0"/>
              <a:t>Закон </a:t>
            </a:r>
            <a:r>
              <a:rPr lang="ru-RU" dirty="0" err="1" smtClean="0"/>
              <a:t>Фиттса</a:t>
            </a:r>
            <a:r>
              <a:rPr lang="ru-RU" dirty="0" smtClean="0"/>
              <a:t> </a:t>
            </a:r>
          </a:p>
          <a:p>
            <a:pPr lvl="0"/>
            <a:r>
              <a:rPr lang="ru-RU" dirty="0" smtClean="0"/>
              <a:t>Методы повышения доступности кнопки </a:t>
            </a:r>
          </a:p>
          <a:p>
            <a:pPr lvl="0"/>
            <a:r>
              <a:rPr lang="ru-RU" dirty="0" smtClean="0"/>
              <a:t>Уменьшение числа манипуляций </a:t>
            </a:r>
          </a:p>
          <a:p>
            <a:pPr lvl="0"/>
            <a:r>
              <a:rPr lang="ru-RU" dirty="0" smtClean="0"/>
              <a:t>Уменьшение необходимости ввода данных </a:t>
            </a:r>
          </a:p>
          <a:p>
            <a:pPr lvl="0"/>
            <a:r>
              <a:rPr lang="ru-RU" dirty="0" smtClean="0"/>
              <a:t>Память программы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39</a:t>
            </a:fld>
            <a:endParaRPr lang="ru-RU" sz="30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429288"/>
          </a:xfrm>
        </p:spPr>
        <p:txBody>
          <a:bodyPr>
            <a:normAutofit fontScale="92500" lnSpcReduction="20000"/>
          </a:bodyPr>
          <a:lstStyle/>
          <a:p>
            <a:pPr marL="0" indent="0">
              <a:buNone/>
            </a:pPr>
            <a:r>
              <a:rPr lang="ru-RU" b="1" i="1" dirty="0" smtClean="0"/>
              <a:t>Производительность пользователя</a:t>
            </a:r>
          </a:p>
          <a:p>
            <a:pPr marL="0" indent="0">
              <a:buNone/>
            </a:pPr>
            <a:r>
              <a:rPr lang="ru-RU" dirty="0" smtClean="0"/>
              <a:t>Производительность находится в прямой зависимости от длительности выполнения работы пользователем. Длительность выполнения работы пользователем состоит из</a:t>
            </a:r>
          </a:p>
          <a:p>
            <a:pPr lvl="0"/>
            <a:r>
              <a:rPr lang="ru-RU" dirty="0" smtClean="0"/>
              <a:t>Длительности восприятия исходной информации </a:t>
            </a:r>
          </a:p>
          <a:p>
            <a:pPr lvl="0"/>
            <a:r>
              <a:rPr lang="ru-RU" dirty="0" smtClean="0"/>
              <a:t>Длительности интеллектуальной работы </a:t>
            </a:r>
          </a:p>
          <a:p>
            <a:pPr lvl="0"/>
            <a:r>
              <a:rPr lang="ru-RU" dirty="0" smtClean="0"/>
              <a:t>Длительности физических действий пользователя </a:t>
            </a:r>
          </a:p>
          <a:p>
            <a:r>
              <a:rPr lang="ru-RU" dirty="0" smtClean="0"/>
              <a:t>Длительности реакции системы </a:t>
            </a:r>
          </a:p>
          <a:p>
            <a:pPr marL="0" indent="0">
              <a:buNone/>
            </a:pPr>
            <a:r>
              <a:rPr lang="ru-RU" dirty="0" smtClean="0"/>
              <a:t>Как правило, длительность реакции системы является наименее значимым фактором.</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4</a:t>
            </a:fld>
            <a:endParaRPr lang="ru-RU" sz="3000" dirty="0">
              <a:solidFill>
                <a:schemeClr val="tx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357850"/>
          </a:xfrm>
        </p:spPr>
        <p:txBody>
          <a:bodyPr>
            <a:normAutofit lnSpcReduction="10000"/>
          </a:bodyPr>
          <a:lstStyle/>
          <a:p>
            <a:r>
              <a:rPr lang="ru-RU" b="1" dirty="0" smtClean="0"/>
              <a:t>Закон </a:t>
            </a:r>
            <a:r>
              <a:rPr lang="ru-RU" b="1" dirty="0" err="1" smtClean="0"/>
              <a:t>Фиттса</a:t>
            </a:r>
            <a:endParaRPr lang="ru-RU" b="1" dirty="0" smtClean="0"/>
          </a:p>
          <a:p>
            <a:r>
              <a:rPr lang="ru-RU" i="1" dirty="0" smtClean="0"/>
              <a:t>Время достижения цели обратно пропорционально размеру цели и прямо пропорционально дистанции до цели</a:t>
            </a:r>
          </a:p>
          <a:p>
            <a:r>
              <a:rPr lang="ru-RU" dirty="0" smtClean="0"/>
              <a:t>Закон </a:t>
            </a:r>
            <a:r>
              <a:rPr lang="ru-RU" dirty="0" err="1" smtClean="0"/>
              <a:t>Фиттса</a:t>
            </a:r>
            <a:r>
              <a:rPr lang="ru-RU" dirty="0" smtClean="0"/>
              <a:t> позволяет определить количественно тот факт, что чем дальше находится объект от текущей позиции курсора или чем меньше размеры этого объекта, тем больше времени потребуется пользователю для перемещения к нему курсора.</a:t>
            </a:r>
            <a:endParaRPr lang="ru-RU" b="1"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40</a:t>
            </a:fld>
            <a:endParaRPr lang="ru-RU" sz="3000" dirty="0">
              <a:solidFill>
                <a:schemeClr val="tx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lnSpcReduction="10000"/>
          </a:bodyPr>
          <a:lstStyle/>
          <a:p>
            <a:r>
              <a:rPr lang="ru-RU" b="1" dirty="0" smtClean="0"/>
              <a:t>Закон </a:t>
            </a:r>
            <a:r>
              <a:rPr lang="ru-RU" b="1" dirty="0" err="1" smtClean="0"/>
              <a:t>Фиттса</a:t>
            </a:r>
            <a:endParaRPr lang="ru-RU" b="1" dirty="0" smtClean="0"/>
          </a:p>
          <a:p>
            <a:endParaRPr lang="ru-RU" dirty="0" smtClean="0"/>
          </a:p>
          <a:p>
            <a:endParaRPr lang="ru-RU" dirty="0" smtClean="0"/>
          </a:p>
          <a:p>
            <a:endParaRPr lang="ru-RU" dirty="0" smtClean="0"/>
          </a:p>
          <a:p>
            <a:endParaRPr lang="ru-RU" dirty="0" smtClean="0"/>
          </a:p>
          <a:p>
            <a:r>
              <a:rPr lang="ru-RU" dirty="0" smtClean="0"/>
              <a:t>(Константы а и </a:t>
            </a:r>
            <a:r>
              <a:rPr lang="ru-RU" dirty="0" err="1" smtClean="0"/>
              <a:t>b</a:t>
            </a:r>
            <a:r>
              <a:rPr lang="ru-RU" dirty="0" smtClean="0"/>
              <a:t> устанавливаются опытным путем по параметрам производительности человека. Для приближенных вычислений можно использовать следующие значения: </a:t>
            </a:r>
            <a:r>
              <a:rPr lang="ru-RU" dirty="0" err="1" smtClean="0"/>
              <a:t>a</a:t>
            </a:r>
            <a:r>
              <a:rPr lang="ru-RU" dirty="0" smtClean="0"/>
              <a:t> = 50, </a:t>
            </a:r>
            <a:r>
              <a:rPr lang="ru-RU" dirty="0" err="1" smtClean="0"/>
              <a:t>b</a:t>
            </a:r>
            <a:r>
              <a:rPr lang="ru-RU" dirty="0" smtClean="0"/>
              <a:t> = 150)</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41</a:t>
            </a:fld>
            <a:endParaRPr lang="ru-RU" sz="3000" dirty="0">
              <a:solidFill>
                <a:schemeClr val="tx1"/>
              </a:solidFill>
            </a:endParaRPr>
          </a:p>
        </p:txBody>
      </p:sp>
      <p:pic>
        <p:nvPicPr>
          <p:cNvPr id="6" name="Рисунок 5" descr="Фиттс1.bmp"/>
          <p:cNvPicPr>
            <a:picLocks noChangeAspect="1"/>
          </p:cNvPicPr>
          <p:nvPr/>
        </p:nvPicPr>
        <p:blipFill>
          <a:blip r:embed="rId2" cstate="print"/>
          <a:stretch>
            <a:fillRect/>
          </a:stretch>
        </p:blipFill>
        <p:spPr>
          <a:xfrm>
            <a:off x="2000232" y="1857364"/>
            <a:ext cx="2333625" cy="561975"/>
          </a:xfrm>
          <a:prstGeom prst="rect">
            <a:avLst/>
          </a:prstGeom>
        </p:spPr>
      </p:pic>
      <p:pic>
        <p:nvPicPr>
          <p:cNvPr id="7" name="Рисунок 6" descr="Фиттс2.bmp"/>
          <p:cNvPicPr>
            <a:picLocks noChangeAspect="1"/>
          </p:cNvPicPr>
          <p:nvPr/>
        </p:nvPicPr>
        <p:blipFill>
          <a:blip r:embed="rId3" cstate="print"/>
          <a:stretch>
            <a:fillRect/>
          </a:stretch>
        </p:blipFill>
        <p:spPr>
          <a:xfrm>
            <a:off x="1500166" y="2714620"/>
            <a:ext cx="4371975" cy="8191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268931"/>
          </a:xfrm>
        </p:spPr>
        <p:txBody>
          <a:bodyPr/>
          <a:lstStyle/>
          <a:p>
            <a:r>
              <a:rPr lang="ru-RU" b="1" dirty="0" smtClean="0"/>
              <a:t>Закон </a:t>
            </a:r>
            <a:r>
              <a:rPr lang="ru-RU" b="1" dirty="0" err="1" smtClean="0"/>
              <a:t>Фиттса</a:t>
            </a:r>
            <a:endParaRPr lang="ru-RU" b="1" dirty="0" smtClean="0"/>
          </a:p>
          <a:p>
            <a:r>
              <a:rPr lang="ru-RU" dirty="0" smtClean="0"/>
              <a:t>Вычисляемое время отсчитывается от момента, когда курсор начинает движение по прямой линии, до момента, когда пользователь щелкает мышью по целевому объекту. Логарифм по основанию 2 является мерой трудности задачи в количестве бит информации, которое требуется для описания (одномерного) пути перемещения курсора.</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42</a:t>
            </a:fld>
            <a:endParaRPr lang="ru-RU" sz="3000" dirty="0">
              <a:solidFill>
                <a:schemeClr val="tx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39718"/>
          </a:xfrm>
        </p:spPr>
        <p:txBody>
          <a:bodyPr>
            <a:normAutofit fontScale="90000"/>
          </a:bodyPr>
          <a:lstStyle/>
          <a:p>
            <a:r>
              <a:rPr lang="ru-RU" sz="3600" b="1" dirty="0" smtClean="0"/>
              <a:t>Эргономика пользовательского интерфейса</a:t>
            </a:r>
            <a:r>
              <a:rPr lang="ru-RU" b="1" dirty="0" smtClean="0"/>
              <a:t/>
            </a:r>
            <a:br>
              <a:rPr lang="ru-RU" b="1" dirty="0" smtClean="0"/>
            </a:br>
            <a:endParaRPr lang="ru-RU" dirty="0"/>
          </a:p>
        </p:txBody>
      </p:sp>
      <p:sp>
        <p:nvSpPr>
          <p:cNvPr id="3" name="Содержимое 2"/>
          <p:cNvSpPr>
            <a:spLocks noGrp="1"/>
          </p:cNvSpPr>
          <p:nvPr>
            <p:ph idx="1"/>
          </p:nvPr>
        </p:nvSpPr>
        <p:spPr>
          <a:xfrm>
            <a:off x="457200" y="642918"/>
            <a:ext cx="8229600" cy="5483245"/>
          </a:xfrm>
        </p:spPr>
        <p:txBody>
          <a:bodyPr>
            <a:normAutofit fontScale="77500" lnSpcReduction="20000"/>
          </a:bodyPr>
          <a:lstStyle/>
          <a:p>
            <a:r>
              <a:rPr lang="ru-RU" b="1" dirty="0" smtClean="0"/>
              <a:t>Закон </a:t>
            </a:r>
            <a:r>
              <a:rPr lang="ru-RU" b="1" dirty="0" err="1" smtClean="0"/>
              <a:t>Фиттса</a:t>
            </a:r>
            <a:endParaRPr lang="ru-RU" b="1" dirty="0" smtClean="0"/>
          </a:p>
          <a:p>
            <a:r>
              <a:rPr lang="ru-RU" dirty="0" smtClean="0"/>
              <a:t>Для вычисления времени можно использовать любые единицы измерения дистанции, т.к. D/S является отношением двух дистанций и поэтому не зависит от единицы измерения. Отсюда следует, что хотя указательное устройство может переместиться на расстояние большее или меньшее, чем то расстояние, на которое переместится на экране курсор, закон все равно работает, при условии, что соотношение между движением мышки и курсора является линейным. Закон </a:t>
            </a:r>
            <a:r>
              <a:rPr lang="ru-RU" dirty="0" err="1" smtClean="0"/>
              <a:t>Фиттса</a:t>
            </a:r>
            <a:r>
              <a:rPr lang="ru-RU" dirty="0" smtClean="0"/>
              <a:t> может применяться только к тем типам перемещения, которые совершаются при использовании большинства человеко-машинных интерфейсов, т.е. к таким перемещениям, которые невелики относительно размеров человеческого тела и которые являются непрерывными (совершаемыми одним движением).</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43</a:t>
            </a:fld>
            <a:endParaRPr lang="ru-RU" sz="3000" dirty="0">
              <a:solidFill>
                <a:schemeClr val="tx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fontScale="92500" lnSpcReduction="10000"/>
          </a:bodyPr>
          <a:lstStyle/>
          <a:p>
            <a:r>
              <a:rPr lang="ru-RU" b="1" dirty="0" smtClean="0"/>
              <a:t>Закон </a:t>
            </a:r>
            <a:r>
              <a:rPr lang="ru-RU" b="1" dirty="0" err="1" smtClean="0"/>
              <a:t>Фиттса</a:t>
            </a:r>
            <a:endParaRPr lang="ru-RU" b="1" dirty="0" smtClean="0"/>
          </a:p>
          <a:p>
            <a:r>
              <a:rPr lang="ru-RU" b="1" dirty="0" smtClean="0"/>
              <a:t>Методы повышения доступности кнопки</a:t>
            </a:r>
          </a:p>
          <a:p>
            <a:r>
              <a:rPr lang="ru-RU" dirty="0" smtClean="0"/>
              <a:t>Из всего вышесказанного можно сделать вывод, что лучший способ повысить доступность кнопки заключается в том, чтобы делать её большой и располагать ближе к курсору.</a:t>
            </a:r>
          </a:p>
          <a:p>
            <a:r>
              <a:rPr lang="ru-RU" dirty="0" smtClean="0"/>
              <a:t>У этого правила есть два не сразу заметных следствия. Чтобы «бесконечно» ускорить нажатие кнопки, её, во-первых, можно сделать бесконечного размера и, во-вторых, дистанцию до неё можно сделать нулевой.</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44</a:t>
            </a:fld>
            <a:endParaRPr lang="ru-RU" sz="3000" dirty="0">
              <a:solidFill>
                <a:schemeClr val="tx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fontScale="92500" lnSpcReduction="20000"/>
          </a:bodyPr>
          <a:lstStyle/>
          <a:p>
            <a:r>
              <a:rPr lang="ru-RU" b="1" dirty="0" smtClean="0"/>
              <a:t>Закон </a:t>
            </a:r>
            <a:r>
              <a:rPr lang="ru-RU" b="1" dirty="0" err="1" smtClean="0"/>
              <a:t>Фиттса</a:t>
            </a:r>
            <a:endParaRPr lang="ru-RU" b="1" dirty="0" smtClean="0"/>
          </a:p>
          <a:p>
            <a:r>
              <a:rPr lang="ru-RU" b="1" u="sng" dirty="0" smtClean="0"/>
              <a:t>Вариант 1. Кнопка бесконечного размера.</a:t>
            </a:r>
          </a:p>
          <a:p>
            <a:r>
              <a:rPr lang="ru-RU" dirty="0" smtClean="0"/>
              <a:t>При подведении курсора к краю экрана он останавливается, даже если движение мыши продолжается. Это значит, что кнопка, расположенная впритык к верхнему или нижнему краю экрана, имеет бесконечную высоту (равно как кнопка у левого или правого края имеет бесконечную ширину). Таким образом, скорость достижения такой кнопки зависит только от расстояния до неё (ну и точности выбора начального направления движения).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45</a:t>
            </a:fld>
            <a:endParaRPr lang="ru-RU" sz="3000" dirty="0">
              <a:solidFill>
                <a:schemeClr val="tx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a:bodyPr>
          <a:lstStyle/>
          <a:p>
            <a:r>
              <a:rPr lang="ru-RU" b="1" dirty="0" smtClean="0"/>
              <a:t>Закон </a:t>
            </a:r>
            <a:r>
              <a:rPr lang="ru-RU" b="1" dirty="0" err="1" smtClean="0"/>
              <a:t>Фиттса</a:t>
            </a:r>
            <a:endParaRPr lang="ru-RU" b="1" dirty="0" smtClean="0"/>
          </a:p>
          <a:p>
            <a:r>
              <a:rPr lang="ru-RU" b="1" u="sng" dirty="0" smtClean="0"/>
              <a:t>Вариант 2. Нулевая дистанция до кнопки</a:t>
            </a:r>
          </a:p>
          <a:p>
            <a:r>
              <a:rPr lang="ru-RU" dirty="0" smtClean="0"/>
              <a:t>Рассмотрим контекстное меню, вызываемое по нажатию правой кнопки мыши. Оно всегда открывается под курсором, соответственно расстояние до любого его элемента всегда минимально. Именно поэтому контекстное меню является чуть ли не самым быстрым и эффективным элементом.</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46</a:t>
            </a:fld>
            <a:endParaRPr lang="ru-RU" sz="3000" dirty="0">
              <a:solidFill>
                <a:schemeClr val="tx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rmAutofit fontScale="90000"/>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357158" y="785794"/>
            <a:ext cx="8429684" cy="5786478"/>
          </a:xfrm>
        </p:spPr>
        <p:txBody>
          <a:bodyPr>
            <a:normAutofit/>
          </a:bodyPr>
          <a:lstStyle/>
          <a:p>
            <a:r>
              <a:rPr lang="ru-RU" sz="2400" b="1" dirty="0" smtClean="0"/>
              <a:t>Уменьшение числа манипуляций</a:t>
            </a:r>
          </a:p>
          <a:p>
            <a:r>
              <a:rPr lang="ru-RU" sz="2400" dirty="0" smtClean="0"/>
              <a:t>Представьте себе современный фотоаппарат. Единственное решение, которое необходимо принять обычному его пользователю – выбор объекта, который нужно сфотографировать. Это объясняет большую популярность таких аппаратов, которые сами проводят необходимые настройки, чтобы фотография получилась хорошо освещенной и правильно сфокусированной.</a:t>
            </a:r>
          </a:p>
          <a:p>
            <a:r>
              <a:rPr lang="ru-RU" sz="2400" dirty="0" smtClean="0"/>
              <a:t>Программы часто демонстрируют такую же механическую сложность, как и реальные механизмы, требуя, чтобы пользователь служил им, а не наоборот. Любой, кто хотя бы раз обновлял системное программное обеспечение, знает, насколько сложной может быть эта задача, хотя для этого пользователю не нужно принимать практически никаких решений.</a:t>
            </a:r>
            <a:endParaRPr lang="ru-RU" sz="2400"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47</a:t>
            </a:fld>
            <a:endParaRPr lang="ru-RU" sz="3000" dirty="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357158" y="785794"/>
            <a:ext cx="8501122" cy="5340369"/>
          </a:xfrm>
        </p:spPr>
        <p:txBody>
          <a:bodyPr>
            <a:noAutofit/>
          </a:bodyPr>
          <a:lstStyle/>
          <a:p>
            <a:r>
              <a:rPr lang="ru-RU" sz="2100" b="1" u="sng" dirty="0" smtClean="0"/>
              <a:t>Память программы</a:t>
            </a:r>
          </a:p>
          <a:p>
            <a:pPr>
              <a:buNone/>
            </a:pPr>
            <a:r>
              <a:rPr lang="ru-RU" sz="2100" dirty="0" smtClean="0"/>
              <a:t>Если программа сталкивается с проблемой, она неизменно возлагает проблему на пользователя, да ко всему еще и обвиняет его в возникновении проблемы. </a:t>
            </a:r>
          </a:p>
          <a:p>
            <a:pPr>
              <a:buNone/>
            </a:pPr>
            <a:r>
              <a:rPr lang="ru-RU" sz="2100" dirty="0" smtClean="0"/>
              <a:t>Когда интерактивный продукт сталкивается с небольшой проблемой, то часто впадет в бездействие, превращаясь в бесполезную инертную массу. Такой сбой часто приводит к многочисленным </a:t>
            </a:r>
            <a:r>
              <a:rPr lang="ru-RU" sz="2100" dirty="0" err="1" smtClean="0"/>
              <a:t>сопутст-вующим</a:t>
            </a:r>
            <a:r>
              <a:rPr lang="ru-RU" sz="2100" dirty="0" smtClean="0"/>
              <a:t> повреждениям. Скажем, программа установки задает пользователю ряд вопросов, прежде чем начать копирование программы на жесткий диск. В прежние времена, если дисковое пространство заканчивалось в процессе установки, это приводило к сбою программы установки. Современные программы не </a:t>
            </a:r>
            <a:r>
              <a:rPr lang="ru-RU" sz="2100" dirty="0" err="1" smtClean="0"/>
              <a:t>нам-ного</a:t>
            </a:r>
            <a:r>
              <a:rPr lang="ru-RU" sz="2100" dirty="0" smtClean="0"/>
              <a:t> лучше. Если заканчивается место, они могут выдать </a:t>
            </a:r>
            <a:r>
              <a:rPr lang="ru-RU" sz="2100" dirty="0" err="1" smtClean="0"/>
              <a:t>сообще-ние</a:t>
            </a:r>
            <a:r>
              <a:rPr lang="ru-RU" sz="2100" dirty="0" smtClean="0"/>
              <a:t> об ошибке, но затем перестают работать, забывая обо всех настройках, которые вы столь тщательно сделали. Если, расчистив дисковое пространство, вы снова запустите установку, она в первую очередь задаст вам все уже заданные вопросы, поскольку не запоминает ответы.</a:t>
            </a:r>
            <a:endParaRPr lang="ru-RU" sz="2100"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48</a:t>
            </a:fld>
            <a:endParaRPr lang="ru-RU" sz="3000" dirty="0">
              <a:solidFill>
                <a:schemeClr val="tx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126055"/>
          </a:xfrm>
        </p:spPr>
        <p:txBody>
          <a:bodyPr>
            <a:normAutofit fontScale="92500" lnSpcReduction="10000"/>
          </a:bodyPr>
          <a:lstStyle/>
          <a:p>
            <a:r>
              <a:rPr lang="ru-RU" b="1" u="sng" dirty="0" smtClean="0"/>
              <a:t>Память программы</a:t>
            </a:r>
          </a:p>
          <a:p>
            <a:r>
              <a:rPr lang="ru-RU" dirty="0" smtClean="0"/>
              <a:t>Программа, эффективно использующая свою память, помнит все настройки пользователя от одного запуска до другого. Например, она может запоминать положение окон на экране, так что если пользователь открыл документ на весь экран, при следующем запуске программы он будет открыт точно также. Если пользователь упорядочил окна по вертикали, они могут быть упорядочены в следующий раз без его вмешательства.</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49</a:t>
            </a:fld>
            <a:endParaRPr lang="ru-RU" sz="30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142984"/>
            <a:ext cx="8229600" cy="4983179"/>
          </a:xfrm>
        </p:spPr>
        <p:txBody>
          <a:bodyPr>
            <a:normAutofit fontScale="92500" lnSpcReduction="20000"/>
          </a:bodyPr>
          <a:lstStyle/>
          <a:p>
            <a:pPr>
              <a:buNone/>
            </a:pPr>
            <a:r>
              <a:rPr lang="ru-RU" b="1" i="1" dirty="0" smtClean="0"/>
              <a:t>Длительность интеллектуальной работы</a:t>
            </a:r>
          </a:p>
          <a:p>
            <a:pPr>
              <a:buNone/>
            </a:pPr>
            <a:r>
              <a:rPr lang="ru-RU" dirty="0" smtClean="0"/>
              <a:t>Взаимодействие пользователя с системой (не только компьютерной) состоит из семи шагов:</a:t>
            </a:r>
          </a:p>
          <a:p>
            <a:pPr lvl="0"/>
            <a:r>
              <a:rPr lang="ru-RU" dirty="0" smtClean="0"/>
              <a:t>формирование цели действий; </a:t>
            </a:r>
          </a:p>
          <a:p>
            <a:pPr lvl="0"/>
            <a:r>
              <a:rPr lang="ru-RU" dirty="0" smtClean="0"/>
              <a:t>определение общей направленности действий; </a:t>
            </a:r>
          </a:p>
          <a:p>
            <a:pPr lvl="0"/>
            <a:r>
              <a:rPr lang="ru-RU" dirty="0" smtClean="0"/>
              <a:t>определение конкретных действий; </a:t>
            </a:r>
          </a:p>
          <a:p>
            <a:pPr lvl="0"/>
            <a:r>
              <a:rPr lang="ru-RU" dirty="0" smtClean="0"/>
              <a:t>выполнение действий; </a:t>
            </a:r>
          </a:p>
          <a:p>
            <a:pPr lvl="0"/>
            <a:r>
              <a:rPr lang="ru-RU" dirty="0" smtClean="0"/>
              <a:t>восприятие нового состояния системы; </a:t>
            </a:r>
          </a:p>
          <a:p>
            <a:pPr lvl="0"/>
            <a:r>
              <a:rPr lang="ru-RU" dirty="0" smtClean="0"/>
              <a:t>интерпретация состояния системы; </a:t>
            </a:r>
          </a:p>
          <a:p>
            <a:r>
              <a:rPr lang="ru-RU" dirty="0" smtClean="0"/>
              <a:t>оценка результата.</a:t>
            </a:r>
            <a:endParaRPr lang="ru-RU" b="1" i="1"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5</a:t>
            </a:fld>
            <a:endParaRPr lang="ru-RU" sz="3000" dirty="0">
              <a:solidFill>
                <a:schemeClr val="tx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lnSpcReduction="10000"/>
          </a:bodyPr>
          <a:lstStyle/>
          <a:p>
            <a:r>
              <a:rPr lang="ru-RU" b="1" u="sng" dirty="0" smtClean="0"/>
              <a:t>Память программы</a:t>
            </a:r>
          </a:p>
          <a:p>
            <a:r>
              <a:rPr lang="ru-RU" b="1" dirty="0" smtClean="0"/>
              <a:t>Какие бы изменения в настройках программы пользователь не сделал, они должны оставаться в силе до тех пор, пока он не изменит их сам. </a:t>
            </a:r>
            <a:r>
              <a:rPr lang="ru-RU" dirty="0" smtClean="0"/>
              <a:t>Программа не должна сбрасывать их при каждом запуске. Если пользователь игнорирует или отключает какие-либо возможности программы, она не должна предлагать их снова. Пользователь сам найдет их, когда они ему понадобятся.</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50</a:t>
            </a:fld>
            <a:endParaRPr lang="ru-RU" sz="3000" dirty="0">
              <a:solidFill>
                <a:schemeClr val="tx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285720" y="928670"/>
            <a:ext cx="8572560" cy="5500726"/>
          </a:xfrm>
        </p:spPr>
        <p:txBody>
          <a:bodyPr>
            <a:normAutofit fontScale="92500" lnSpcReduction="20000"/>
          </a:bodyPr>
          <a:lstStyle/>
          <a:p>
            <a:r>
              <a:rPr lang="ru-RU" b="1" u="sng" dirty="0" smtClean="0"/>
              <a:t>Память программы</a:t>
            </a:r>
          </a:p>
          <a:p>
            <a:r>
              <a:rPr lang="ru-RU" dirty="0" smtClean="0"/>
              <a:t>Программа с хорошей памятью дает пользователю немало преимуществ. Память уменьшает бесполезные усилия, которые направлены на управление инструментом, а не работой. Если ввод чисел в электронную таблицу - нормальная работа, то упорядочивание окон - излишество. Если выбор имени файла - нормальная работа, то сохранение его на диск - излишество. Большинство излишеств может быть устранено с помощью простого запоминания того, что делал пользователь в последний раз. Это значительное достижение в проектировании пользовательских интерфейсов.</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51</a:t>
            </a:fld>
            <a:endParaRPr lang="ru-RU" sz="3000" dirty="0">
              <a:solidFill>
                <a:schemeClr val="tx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500726"/>
          </a:xfrm>
        </p:spPr>
        <p:txBody>
          <a:bodyPr>
            <a:normAutofit fontScale="85000" lnSpcReduction="20000"/>
          </a:bodyPr>
          <a:lstStyle/>
          <a:p>
            <a:r>
              <a:rPr lang="ru-RU" b="1" u="sng" dirty="0" smtClean="0"/>
              <a:t>Память программы</a:t>
            </a:r>
          </a:p>
          <a:p>
            <a:r>
              <a:rPr lang="ru-RU" dirty="0" smtClean="0"/>
              <a:t>Большинство программ позволяют пользователю устанавливать значения по умолчанию, но это не дает для большинства пользователей такого же эффекта, как могла бы иметь память. К примеру один пользователь использует </a:t>
            </a:r>
            <a:r>
              <a:rPr lang="ru-RU" dirty="0" err="1" smtClean="0"/>
              <a:t>Microsoft</a:t>
            </a:r>
            <a:r>
              <a:rPr lang="ru-RU" dirty="0" smtClean="0"/>
              <a:t> </a:t>
            </a:r>
            <a:r>
              <a:rPr lang="ru-RU" dirty="0" err="1" smtClean="0"/>
              <a:t>Word</a:t>
            </a:r>
            <a:r>
              <a:rPr lang="ru-RU" dirty="0" smtClean="0"/>
              <a:t> каждый день, поэтому он уже тщательно отрегулирован в соответствии с его предпочтениями, но его коллега использует </a:t>
            </a:r>
            <a:r>
              <a:rPr lang="ru-RU" dirty="0" err="1" smtClean="0"/>
              <a:t>Word</a:t>
            </a:r>
            <a:r>
              <a:rPr lang="ru-RU" dirty="0" smtClean="0"/>
              <a:t> от случая к случаю, и не намерен заниматься изучением его настроек. Каждый раз при запуске программы ему приходится вручную устанавливать нужный шрифт. Если бы только программа могла запомнить его предпочтения, необходимость в этом отпала бы.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52</a:t>
            </a:fld>
            <a:endParaRPr lang="ru-RU" sz="3000" dirty="0">
              <a:solidFill>
                <a:schemeClr val="tx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197493"/>
          </a:xfrm>
        </p:spPr>
        <p:txBody>
          <a:bodyPr>
            <a:normAutofit lnSpcReduction="10000"/>
          </a:bodyPr>
          <a:lstStyle/>
          <a:p>
            <a:r>
              <a:rPr lang="ru-RU" b="1" u="sng" dirty="0" smtClean="0"/>
              <a:t>Предсказание действий пользователя</a:t>
            </a:r>
          </a:p>
          <a:p>
            <a:r>
              <a:rPr lang="ru-RU" dirty="0" smtClean="0"/>
              <a:t>Когда человек работает с программой, существует 80-процентная вероятность, что в следующий раз он сделает то же самое, что и в предыдущий. Таким образом, можно со значительной долей уверенности предсказать поведение пользователя, просто запомнив его последнее действие. Это позволит значительно уменьшить число вопросов, которые программа задает пользователю.</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53</a:t>
            </a:fld>
            <a:endParaRPr lang="ru-RU" sz="3000" dirty="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429288"/>
          </a:xfrm>
        </p:spPr>
        <p:txBody>
          <a:bodyPr>
            <a:normAutofit fontScale="85000" lnSpcReduction="20000"/>
          </a:bodyPr>
          <a:lstStyle/>
          <a:p>
            <a:r>
              <a:rPr lang="ru-RU" b="1" u="sng" dirty="0" smtClean="0"/>
              <a:t>Предсказание действий пользователя</a:t>
            </a:r>
          </a:p>
          <a:p>
            <a:r>
              <a:rPr lang="ru-RU" dirty="0" smtClean="0"/>
              <a:t>Связность задач может предсказать, что именно будет делать пользователь в будущем со значительной, но не абсолютной вероятностью. Если программа может надежно предсказать действия пользователя в 80% случаев, это значит, что в 20% случаев она будет неправа, потому что в каждом конкретном случае она не знает, в 20 она или в 80 процентах. Может показаться, что это как раз тот случай, когда нужно спросить пользователя, но это не так. Вместо предоставления выбора, программа должна продолжать делать то, что она считает наиболее подходящим, вместе с тем давая пользователю возможность изменить или отменить это.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54</a:t>
            </a:fld>
            <a:endParaRPr lang="ru-RU" sz="3000" dirty="0">
              <a:solidFill>
                <a:schemeClr val="tx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normAutofit fontScale="92500"/>
          </a:bodyPr>
          <a:lstStyle/>
          <a:p>
            <a:r>
              <a:rPr lang="ru-RU" b="1" u="sng" dirty="0" smtClean="0"/>
              <a:t>Предсказание действий пользователя</a:t>
            </a:r>
          </a:p>
          <a:p>
            <a:r>
              <a:rPr lang="ru-RU" dirty="0" smtClean="0"/>
              <a:t>Если возможность отмены достаточно легка и понятна, пользователь не будет беспокоится о ней. В крайнем случае, ему придется отменять решение программы только в 2-х случаях из 10, вместо того, чтобы иметь дело с излишним диалоговым окном 8 раз из 10. </a:t>
            </a:r>
          </a:p>
          <a:p>
            <a:r>
              <a:rPr lang="ru-RU" dirty="0" smtClean="0"/>
              <a:t>Как только программист начинает понимать всю силу принципа связности задач, в процессе разработки программ происходят значительные изменения.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55</a:t>
            </a:fld>
            <a:endParaRPr lang="ru-RU" sz="3000" dirty="0">
              <a:solidFill>
                <a:schemeClr val="tx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lnSpcReduction="10000"/>
          </a:bodyPr>
          <a:lstStyle/>
          <a:p>
            <a:r>
              <a:rPr lang="ru-RU" b="1" u="sng" dirty="0" smtClean="0"/>
              <a:t>Предсказание действий пользователя</a:t>
            </a:r>
          </a:p>
          <a:p>
            <a:r>
              <a:rPr lang="ru-RU" dirty="0" smtClean="0"/>
              <a:t>Разработчики программ начинают думать в совершенно новом направлении. Бездумный процесс создания еще одного диалогового окна заменяется более продуманным и аккуратным, в котором разработчик начинает задавать себе вопросы типа: сколько чего должна помнить программа? что именно должно запоминаться? Должна ли программа запоминать больше, чем просто последний вариант настройки?</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56</a:t>
            </a:fld>
            <a:endParaRPr lang="ru-RU" sz="3000" dirty="0">
              <a:solidFill>
                <a:schemeClr val="tx1"/>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normAutofit lnSpcReduction="10000"/>
          </a:bodyPr>
          <a:lstStyle/>
          <a:p>
            <a:r>
              <a:rPr lang="ru-RU" b="1" u="sng" dirty="0" smtClean="0"/>
              <a:t>Предсказание действий пользователя</a:t>
            </a:r>
          </a:p>
          <a:p>
            <a:r>
              <a:rPr lang="ru-RU" dirty="0" smtClean="0"/>
              <a:t>Вопросы такого типа вскоре порождают другие, например, как информировать пользователя о решении, которое приняла программа. Если программа сохраняет файл на диске без обсуждения этого с пользователем, как он может узнать об этом? Когда разработчики программ начинают задавать себе подобные вопросы, это значит, что они начинают создавать программы для пользователей, а не для программистов.</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57</a:t>
            </a:fld>
            <a:endParaRPr lang="ru-RU" sz="3000" dirty="0">
              <a:solidFill>
                <a:schemeClr val="tx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214282" y="785794"/>
            <a:ext cx="8715436" cy="5715040"/>
          </a:xfrm>
        </p:spPr>
        <p:txBody>
          <a:bodyPr>
            <a:noAutofit/>
          </a:bodyPr>
          <a:lstStyle/>
          <a:p>
            <a:r>
              <a:rPr lang="ru-RU" sz="2300" b="1" u="sng" dirty="0" smtClean="0"/>
              <a:t>Устранение лишних диалогов</a:t>
            </a:r>
          </a:p>
          <a:p>
            <a:r>
              <a:rPr lang="ru-RU" sz="2300" dirty="0" smtClean="0"/>
              <a:t>Диалоги подтверждения - один из наиболее распространенных примеров некачественного проектирования; они спрашивают, «уверены ли мы», что хотим выполнить то или иное действие.</a:t>
            </a:r>
          </a:p>
          <a:p>
            <a:r>
              <a:rPr lang="ru-RU" sz="2300" dirty="0" smtClean="0"/>
              <a:t>Вот схема диалога программы и пользователя которая сейчас повсеместно распространена: </a:t>
            </a:r>
            <a:r>
              <a:rPr lang="ru-RU" sz="2300" i="1" dirty="0" smtClean="0"/>
              <a:t>Вы хотите сохранить этот файл? Вы хотите сохранить этот файл сейчас? Вы действительно хотите сохранить этот файл? Вы уверены, что хотите напечатать это? Вы уверены, что хотите печатать на этом принтере? Вы абсолютно уверены, что хотите печатать?</a:t>
            </a:r>
            <a:r>
              <a:rPr lang="ru-RU" sz="2300" dirty="0" smtClean="0"/>
              <a:t> А если пользователь не знает ответа на заданный ему вопрос, вдобавок к раздражению он еще и </a:t>
            </a:r>
            <a:r>
              <a:rPr lang="ru-RU" sz="2300" dirty="0" err="1" smtClean="0"/>
              <a:t>чувст-вует</a:t>
            </a:r>
            <a:r>
              <a:rPr lang="ru-RU" sz="2300" dirty="0" smtClean="0"/>
              <a:t> себя глупым. Возьмем например такой обычный вопрос: </a:t>
            </a:r>
            <a:r>
              <a:rPr lang="ru-RU" sz="2300" i="1" dirty="0" smtClean="0"/>
              <a:t>Вы хотите профессиональную установку или установку для новичков? </a:t>
            </a:r>
            <a:r>
              <a:rPr lang="ru-RU" sz="2300" dirty="0" smtClean="0"/>
              <a:t>Другими словами, вы хотите то, чего не сможете понять или вам будет не нужно, или же вы просто лопух?</a:t>
            </a:r>
            <a:endParaRPr lang="ru-RU" sz="2300"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58</a:t>
            </a:fld>
            <a:endParaRPr lang="ru-RU" sz="3000" dirty="0">
              <a:solidFill>
                <a:schemeClr val="tx1"/>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785794"/>
            <a:ext cx="8229600" cy="5643602"/>
          </a:xfrm>
        </p:spPr>
        <p:txBody>
          <a:bodyPr/>
          <a:lstStyle/>
          <a:p>
            <a:r>
              <a:rPr lang="ru-RU" b="1" u="sng" dirty="0" smtClean="0"/>
              <a:t>Устранение лишних диалогов</a:t>
            </a:r>
          </a:p>
          <a:p>
            <a:r>
              <a:rPr lang="ru-RU" dirty="0" smtClean="0"/>
              <a:t>Вопросы доставляют пользователю беспокойство. Варианты выбора хороши, но существует большая разница между свободой выбора и предложением альтернатив программой. Вместо того, чтобы быть опрашиваемыми программой пользователи должны направлять программы сами, как они направляют автомобиль в нужную им сторону.</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59</a:t>
            </a:fld>
            <a:endParaRPr lang="ru-RU" sz="30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142984"/>
            <a:ext cx="8229600" cy="4983179"/>
          </a:xfrm>
        </p:spPr>
        <p:txBody>
          <a:bodyPr>
            <a:normAutofit fontScale="92500"/>
          </a:bodyPr>
          <a:lstStyle/>
          <a:p>
            <a:r>
              <a:rPr lang="ru-RU" b="1" i="1" dirty="0" smtClean="0"/>
              <a:t>Длительность интеллектуальной работы </a:t>
            </a:r>
          </a:p>
          <a:p>
            <a:r>
              <a:rPr lang="ru-RU" dirty="0" smtClean="0"/>
              <a:t>Из этого списка становится видно, что процесс размышления занимает почти все время, в течение которого пользователь работает с компьютером, во всяком случае, шесть из семи этапов полностью заняты умственной деятельностью. Соответственно, повышение скорости этих размышлений приводит к существенному улучшению скорости работы.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6</a:t>
            </a:fld>
            <a:endParaRPr lang="ru-RU" sz="3000" dirty="0">
              <a:solidFill>
                <a:schemeClr val="tx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fontScale="92500" lnSpcReduction="10000"/>
          </a:bodyPr>
          <a:lstStyle/>
          <a:p>
            <a:r>
              <a:rPr lang="ru-RU" b="1" u="sng" dirty="0" smtClean="0"/>
              <a:t>Устранение лишних диалогов</a:t>
            </a:r>
          </a:p>
          <a:p>
            <a:r>
              <a:rPr lang="ru-RU" dirty="0" smtClean="0"/>
              <a:t>Диалог подтверждения - удобный выход для программиста, поскольку избавляет его от ответственности. В действительности имеет место уход от другой ответственности - </a:t>
            </a:r>
            <a:r>
              <a:rPr lang="ru-RU" dirty="0" err="1" smtClean="0"/>
              <a:t>ответственности</a:t>
            </a:r>
            <a:r>
              <a:rPr lang="ru-RU" dirty="0" smtClean="0"/>
              <a:t> программы быть готовой отменить действия, пусть даже пользователь захотел их выполнить. Люди обычно принимают решения иными способами, нежели компьютеры, так что для человека нормально и типично передумать или захотеть отменить принятое ранее решение.</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60</a:t>
            </a:fld>
            <a:endParaRPr lang="ru-RU" sz="3000" dirty="0">
              <a:solidFill>
                <a:schemeClr val="tx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785794"/>
            <a:ext cx="8229600" cy="5643602"/>
          </a:xfrm>
        </p:spPr>
        <p:txBody>
          <a:bodyPr>
            <a:normAutofit fontScale="92500" lnSpcReduction="20000"/>
          </a:bodyPr>
          <a:lstStyle/>
          <a:p>
            <a:r>
              <a:rPr lang="ru-RU" b="1" u="sng" dirty="0" smtClean="0"/>
              <a:t>Устранение лишних диалогов</a:t>
            </a:r>
          </a:p>
          <a:p>
            <a:r>
              <a:rPr lang="ru-RU" dirty="0" smtClean="0"/>
              <a:t>В реальном мире за пределами компьютеров большинство действий можно отложить, изменить, обратить. Не существует причин, по которым такое поведение не может быть реализовано и в продуктах, основанных на программном обеспечении; просто создающие их программисты об этом не задумываются.</a:t>
            </a:r>
          </a:p>
          <a:p>
            <a:r>
              <a:rPr lang="ru-RU" dirty="0" smtClean="0"/>
              <a:t>Разрабатывая программу необходимо задумываться о том, как сделать так чтобы программа задавала как можно меньше вопросов и как можно больше принимала решения самостоятельно.</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61</a:t>
            </a:fld>
            <a:endParaRPr lang="ru-RU" sz="3000" dirty="0">
              <a:solidFill>
                <a:schemeClr val="tx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643602"/>
          </a:xfrm>
        </p:spPr>
        <p:txBody>
          <a:bodyPr/>
          <a:lstStyle/>
          <a:p>
            <a:r>
              <a:rPr lang="ru-RU" b="1" u="sng" dirty="0" smtClean="0"/>
              <a:t>Устранение лишних диалогов</a:t>
            </a:r>
          </a:p>
          <a:p>
            <a:r>
              <a:rPr lang="ru-RU" dirty="0" smtClean="0"/>
              <a:t>Все что нужно сделать для этого - это дать программе память подобно человеческой. Проще говоря, если программа помнит последнее решение пользователя, следующее решение она может сделать сама. Этот простой принцип является одним из самых эффективных инструментов разработчика программ, но в то же время одним из самых малоизвестных.</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62</a:t>
            </a:fld>
            <a:endParaRPr lang="ru-RU" sz="3000" dirty="0">
              <a:solidFill>
                <a:schemeClr val="tx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lnSpcReduction="10000"/>
          </a:bodyPr>
          <a:lstStyle/>
          <a:p>
            <a:r>
              <a:rPr lang="ru-RU" b="1" u="sng" dirty="0" smtClean="0"/>
              <a:t>Устранение лишних диалогов</a:t>
            </a:r>
          </a:p>
          <a:p>
            <a:r>
              <a:rPr lang="ru-RU" dirty="0" smtClean="0"/>
              <a:t>Большинство программистов считает, что быстрее создать новое окно диалога, которое спросит у пользователя некую информацию, которая не лежит на поверхности. Программисты не видят в этом ничего плохого, потому что они не знают, что пользователям не нравится, когда программа задает вопросы. Программа, которая задает меньшее количество вопросов, кажется пользователям умнее.</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63</a:t>
            </a:fld>
            <a:endParaRPr lang="ru-RU" sz="3000" dirty="0">
              <a:solidFill>
                <a:schemeClr val="tx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785794"/>
            <a:ext cx="8229600" cy="5643602"/>
          </a:xfrm>
        </p:spPr>
        <p:txBody>
          <a:bodyPr>
            <a:normAutofit fontScale="77500" lnSpcReduction="20000"/>
          </a:bodyPr>
          <a:lstStyle/>
          <a:p>
            <a:r>
              <a:rPr lang="ru-RU" b="1" dirty="0" smtClean="0"/>
              <a:t>Методы, ускоряющие ввод данных (итог)</a:t>
            </a:r>
          </a:p>
          <a:p>
            <a:r>
              <a:rPr lang="ru-RU" dirty="0" smtClean="0"/>
              <a:t>Разделяйте все операции на “манипуляции с механизмом”, и более абстрактные, сообщающие машине то, чего она знать не может. </a:t>
            </a:r>
          </a:p>
          <a:p>
            <a:r>
              <a:rPr lang="ru-RU" dirty="0" smtClean="0"/>
              <a:t>После этого: </a:t>
            </a:r>
          </a:p>
          <a:p>
            <a:r>
              <a:rPr lang="ru-RU" dirty="0" smtClean="0"/>
              <a:t>Уменьшайте число манипуляций, насколько это возможно. Действительно ли необходимо второе окно, или же задание можно выполнить с помощью одного? Действительно ли здесь требуется нажатие на клавишу? Можно ли выполнить это задание за один шаг, а не за два?</a:t>
            </a:r>
          </a:p>
          <a:p>
            <a:r>
              <a:rPr lang="ru-RU" dirty="0" smtClean="0"/>
              <a:t>Сделайте оставшиеся манипуляции подходящими к пользовательской модели задачи. Избегайте требования от пользователя мысленного преобразования задачи в форму, приемлемую для машины. Вместо этого предложите наиболее естественный способ управления. </a:t>
            </a:r>
            <a:endParaRPr lang="ru-RU" b="1"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64</a:t>
            </a:fld>
            <a:endParaRPr lang="ru-RU" sz="3000" dirty="0">
              <a:solidFill>
                <a:schemeClr val="tx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785794"/>
            <a:ext cx="8229600" cy="5643602"/>
          </a:xfrm>
        </p:spPr>
        <p:txBody>
          <a:bodyPr>
            <a:normAutofit fontScale="85000" lnSpcReduction="10000"/>
          </a:bodyPr>
          <a:lstStyle/>
          <a:p>
            <a:r>
              <a:rPr lang="ru-RU" b="1" dirty="0" smtClean="0"/>
              <a:t>Методы, ускоряющие ввод данных (итог)</a:t>
            </a:r>
          </a:p>
          <a:p>
            <a:r>
              <a:rPr lang="ru-RU" dirty="0" smtClean="0"/>
              <a:t>Следующие методы могут увеличить производительность ввода данных, уменьшая количество необходимой для ввода информации: </a:t>
            </a:r>
          </a:p>
          <a:p>
            <a:pPr lvl="0"/>
            <a:r>
              <a:rPr lang="ru-RU" dirty="0" smtClean="0"/>
              <a:t>Автоматически заполняйте поля новой записи значениями предыдущей.</a:t>
            </a:r>
          </a:p>
          <a:p>
            <a:pPr lvl="0"/>
            <a:r>
              <a:rPr lang="ru-RU" dirty="0" smtClean="0"/>
              <a:t>Минимизируйте, либо полностью устраните необходимость ввода информации. Можно ли получить информацию на основе логического вывода? Действительно ли данная информация необходима для выполнения этой задачи?</a:t>
            </a:r>
          </a:p>
          <a:p>
            <a:r>
              <a:rPr lang="ru-RU" dirty="0" smtClean="0"/>
              <a:t>Исследуйте другие способы получения информации.</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65</a:t>
            </a:fld>
            <a:endParaRPr lang="ru-RU" sz="3000" dirty="0">
              <a:solidFill>
                <a:schemeClr val="tx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357166"/>
            <a:ext cx="8229600" cy="571504"/>
          </a:xfrm>
        </p:spPr>
        <p:txBody>
          <a:bodyPr>
            <a:normAutofit fontScale="90000"/>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fontScale="85000" lnSpcReduction="10000"/>
          </a:bodyPr>
          <a:lstStyle/>
          <a:p>
            <a:r>
              <a:rPr lang="ru-RU" b="1" dirty="0" smtClean="0"/>
              <a:t>Методы, ускоряющие ввод данных (итог)</a:t>
            </a:r>
          </a:p>
          <a:p>
            <a:r>
              <a:rPr lang="ru-RU" b="1" dirty="0" smtClean="0"/>
              <a:t>Первый метод</a:t>
            </a:r>
            <a:r>
              <a:rPr lang="ru-RU" dirty="0" smtClean="0"/>
              <a:t> наиболее эффективен, когда ранее введенная информация может быть использована еще раз. В противном случае все сбереженное время сойдет на нет, когда пользователь будет сравнивать старые значения с новыми. </a:t>
            </a:r>
          </a:p>
          <a:p>
            <a:r>
              <a:rPr lang="ru-RU" dirty="0" smtClean="0"/>
              <a:t>Этот метод зависит от доступности необходимой информации.</a:t>
            </a:r>
          </a:p>
          <a:p>
            <a:r>
              <a:rPr lang="ru-RU" dirty="0" smtClean="0"/>
              <a:t>Все что пользователю необходимо знать – есть данная информация вообще или нет. Если есть, пользователь может уточнить то, что ему нужно. Во время этого процесса у системы, скорее всего, будет достаточно времени для передачи информации в фоновом режиме.</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66</a:t>
            </a:fld>
            <a:endParaRPr lang="ru-RU" sz="3000" dirty="0">
              <a:solidFill>
                <a:schemeClr val="tx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785794"/>
            <a:ext cx="8229600" cy="5340369"/>
          </a:xfrm>
        </p:spPr>
        <p:txBody>
          <a:bodyPr>
            <a:normAutofit fontScale="92500" lnSpcReduction="20000"/>
          </a:bodyPr>
          <a:lstStyle/>
          <a:p>
            <a:r>
              <a:rPr lang="ru-RU" b="1" dirty="0" smtClean="0"/>
              <a:t>Методы, ускоряющие ввод данных (итог)</a:t>
            </a:r>
          </a:p>
          <a:p>
            <a:r>
              <a:rPr lang="ru-RU" b="1" dirty="0" smtClean="0"/>
              <a:t>Второй подход</a:t>
            </a:r>
            <a:r>
              <a:rPr lang="ru-RU" dirty="0" smtClean="0"/>
              <a:t>, минимизация ввода информации, может быть довольно сложным для применения по довольно неожиданной причине. Как только большинство клиентов поймет, что новая система может сберечь их время и деньги, они попытаются уменьшить ее эффективность насколько это возможно, тем самым получая обратно свое время и деньги. Они делают это не потому, что действительно хотят работать с неэффективной системой, просто они вдруг понимают, что теперь могут позволить себе потратить время на сбор дополнительной, вторичной информации.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67</a:t>
            </a:fld>
            <a:endParaRPr lang="ru-RU" sz="3000" dirty="0">
              <a:solidFill>
                <a:schemeClr val="tx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normAutofit fontScale="85000" lnSpcReduction="10000"/>
          </a:bodyPr>
          <a:lstStyle/>
          <a:p>
            <a:r>
              <a:rPr lang="ru-RU" b="1" dirty="0" smtClean="0"/>
              <a:t>Методы, ускоряющие ввод данных (итог)</a:t>
            </a:r>
          </a:p>
          <a:p>
            <a:r>
              <a:rPr lang="ru-RU" b="1" dirty="0" smtClean="0"/>
              <a:t>Третий подход</a:t>
            </a:r>
            <a:r>
              <a:rPr lang="ru-RU" dirty="0" smtClean="0"/>
              <a:t>, получение информации другими способами, требует значительных усилий. Например, можно вводить информацию с бумажных форм в компьютер, используя сканер и программу оптического распознавания текста. Однако в зависимости от чистоты и избыточности поступающей информации, такой способ может потребовать больше ручной работы, которую он и призван уменьшить.</a:t>
            </a:r>
          </a:p>
          <a:p>
            <a:r>
              <a:rPr lang="ru-RU" dirty="0" smtClean="0"/>
              <a:t>Но вернитесь на шаг назад. Откуда поступают эти бумаги? С другого компьютера? Подумайте, как полностью избавиться от бумажного этапа.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68</a:t>
            </a:fld>
            <a:endParaRPr lang="ru-RU" sz="3000" dirty="0">
              <a:solidFill>
                <a:schemeClr val="tx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lnSpcReduction="10000"/>
          </a:bodyPr>
          <a:lstStyle/>
          <a:p>
            <a:r>
              <a:rPr lang="ru-RU" b="1" dirty="0" smtClean="0"/>
              <a:t>Длительность реакции системы</a:t>
            </a:r>
          </a:p>
          <a:p>
            <a:r>
              <a:rPr lang="ru-RU" dirty="0" smtClean="0"/>
              <a:t>Часто пользователи надолго прерывают свою работу. Помимо потери фокуса внимания, это плохо тем, что лишенная руководства система начинает простаивать.</a:t>
            </a:r>
          </a:p>
          <a:p>
            <a:r>
              <a:rPr lang="ru-RU" dirty="0" smtClean="0"/>
              <a:t>Пользователь нередко отвлекается не потому, что появляются внешние раздражители, а потому, что система не реагирует на внешний раздражитель в лице пользователя. Попросту говоря, система делает что-либо длительное.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69</a:t>
            </a:fld>
            <a:endParaRPr lang="ru-RU" sz="30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0609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107504" y="836712"/>
            <a:ext cx="8856984" cy="5760640"/>
          </a:xfrm>
        </p:spPr>
        <p:txBody>
          <a:bodyPr/>
          <a:lstStyle/>
          <a:p>
            <a:pPr marL="0" indent="0">
              <a:buNone/>
            </a:pPr>
            <a:r>
              <a:rPr lang="ru-RU" b="1" i="1" dirty="0" smtClean="0"/>
              <a:t>Длительность интеллектуальной работы </a:t>
            </a:r>
          </a:p>
          <a:p>
            <a:pPr marL="0" indent="0">
              <a:buNone/>
            </a:pPr>
            <a:r>
              <a:rPr lang="ru-RU" sz="3500" dirty="0" smtClean="0"/>
              <a:t>К сожалению, существенно повысить скорость собственно мышления пользователей невозможно. Тем не менее, можно уменьшить влияние факторов, усложняющих (и, соответственно, замедляющих) процесс мышления.</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7</a:t>
            </a:fld>
            <a:endParaRPr lang="ru-RU" sz="3000" dirty="0">
              <a:solidFill>
                <a:schemeClr val="tx1"/>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429288"/>
          </a:xfrm>
        </p:spPr>
        <p:txBody>
          <a:bodyPr>
            <a:normAutofit fontScale="92500" lnSpcReduction="10000"/>
          </a:bodyPr>
          <a:lstStyle/>
          <a:p>
            <a:r>
              <a:rPr lang="ru-RU" b="1" dirty="0" smtClean="0"/>
              <a:t>Длительность реакции системы</a:t>
            </a:r>
          </a:p>
          <a:p>
            <a:r>
              <a:rPr lang="ru-RU" dirty="0" smtClean="0"/>
              <a:t>Проблема в том, что сразу после того, как человек отвлекается, системе зачастую, во что бы то ни стало, начинает требоваться что-либо от человека. Человек же, уверенный в том, что система работает, уходит в другую комнату. Таким образом, человек и система бездельничают. При этом раздражение человека, вернувшегося с обеденного перерыва и вместо распечатанного документа нашедшего диалоговое окно с вопросом «Вы уверены?», обычно оказывается безмерным.</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70</a:t>
            </a:fld>
            <a:endParaRPr lang="ru-RU" sz="3000" dirty="0">
              <a:solidFill>
                <a:schemeClr val="tx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357850"/>
          </a:xfrm>
        </p:spPr>
        <p:txBody>
          <a:bodyPr>
            <a:normAutofit fontScale="92500"/>
          </a:bodyPr>
          <a:lstStyle/>
          <a:p>
            <a:r>
              <a:rPr lang="ru-RU" b="1" dirty="0" smtClean="0"/>
              <a:t>Длительность реакции системы</a:t>
            </a:r>
          </a:p>
          <a:p>
            <a:r>
              <a:rPr lang="ru-RU" dirty="0" smtClean="0"/>
              <a:t>Это делает всегда верным следующее правило: если процесс предположительно будет длительным, система должна убедиться, что она получила всю информацию от пользователя до начала этого процесса.</a:t>
            </a:r>
          </a:p>
          <a:p>
            <a:r>
              <a:rPr lang="ru-RU" dirty="0" smtClean="0"/>
              <a:t>Есть другое решение этой проблемы: система может считать, что если пользователь не ответил на вопрос, скажем, в течение пяти минут, то его ответ положительный.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71</a:t>
            </a:fld>
            <a:endParaRPr lang="ru-RU" sz="3000" dirty="0">
              <a:solidFill>
                <a:schemeClr val="tx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00108"/>
            <a:ext cx="8229600" cy="5429288"/>
          </a:xfrm>
        </p:spPr>
        <p:txBody>
          <a:bodyPr>
            <a:normAutofit fontScale="77500" lnSpcReduction="20000"/>
          </a:bodyPr>
          <a:lstStyle/>
          <a:p>
            <a:r>
              <a:rPr lang="ru-RU" b="1" dirty="0" smtClean="0"/>
              <a:t>Фоновый режим выполнения задач</a:t>
            </a:r>
          </a:p>
          <a:p>
            <a:r>
              <a:rPr lang="ru-RU" dirty="0" smtClean="0"/>
              <a:t>Выполняя все асинхронные операции в фоновом режиме, можно отделить задачи пользователя от задач компьютера, позволяя пользователю работать без перерывов.</a:t>
            </a:r>
          </a:p>
          <a:p>
            <a:r>
              <a:rPr lang="ru-RU" dirty="0" smtClean="0"/>
              <a:t>Сетевая печать была асинхронной операцией более 15 лет. Пользователи нажимали кнопку “Печать” и шли заниматься своими делами, пока шел процесс. Над проблемой печати стали работать в первую очередь, потому что:</a:t>
            </a:r>
          </a:p>
          <a:p>
            <a:pPr lvl="0"/>
            <a:r>
              <a:rPr lang="ru-RU" dirty="0" smtClean="0"/>
              <a:t>Печать отнимает много времени </a:t>
            </a:r>
          </a:p>
          <a:p>
            <a:pPr lvl="0"/>
            <a:r>
              <a:rPr lang="ru-RU" dirty="0" smtClean="0"/>
              <a:t>Печать не требует вмешательства пользователя </a:t>
            </a:r>
          </a:p>
          <a:p>
            <a:pPr lvl="0"/>
            <a:r>
              <a:rPr lang="ru-RU" dirty="0" smtClean="0"/>
              <a:t>Общее время выполнения задачи предсказать нельзя </a:t>
            </a:r>
          </a:p>
          <a:p>
            <a:r>
              <a:rPr lang="ru-RU" dirty="0" smtClean="0"/>
              <a:t>Следующее задача пользователя обычно не связана с результатами печати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72</a:t>
            </a:fld>
            <a:endParaRPr lang="ru-RU" sz="3000" dirty="0">
              <a:solidFill>
                <a:schemeClr val="tx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785794"/>
            <a:ext cx="8229600" cy="5572164"/>
          </a:xfrm>
        </p:spPr>
        <p:txBody>
          <a:bodyPr/>
          <a:lstStyle/>
          <a:p>
            <a:r>
              <a:rPr lang="ru-RU" b="1" dirty="0" smtClean="0"/>
              <a:t>Человеческие ошибки</a:t>
            </a:r>
          </a:p>
          <a:p>
            <a:r>
              <a:rPr lang="ru-RU" dirty="0" smtClean="0"/>
              <a:t>Наибольшее количество человеческих ошибок при пользовании ПО раскладывается на четыре типа (сильно упрощенно, разумеется):</a:t>
            </a:r>
          </a:p>
          <a:p>
            <a:r>
              <a:rPr lang="ru-RU" b="1" i="1" dirty="0" smtClean="0"/>
              <a:t>Ошибки, вызванные недостаточным знанием предметной области. </a:t>
            </a:r>
          </a:p>
          <a:p>
            <a:r>
              <a:rPr lang="ru-RU" b="1" i="1" dirty="0" smtClean="0"/>
              <a:t>Опечатки.</a:t>
            </a:r>
          </a:p>
          <a:p>
            <a:r>
              <a:rPr lang="ru-RU" b="1" i="1" dirty="0" smtClean="0"/>
              <a:t>Не считывание показаний системы</a:t>
            </a:r>
          </a:p>
          <a:p>
            <a:r>
              <a:rPr lang="ru-RU" b="1" i="1" dirty="0" smtClean="0"/>
              <a:t>Моторные ошибки.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73</a:t>
            </a:fld>
            <a:endParaRPr lang="ru-RU" sz="3000" dirty="0">
              <a:solidFill>
                <a:schemeClr val="tx1"/>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285720" y="785794"/>
            <a:ext cx="8401080" cy="5643602"/>
          </a:xfrm>
        </p:spPr>
        <p:txBody>
          <a:bodyPr>
            <a:normAutofit fontScale="85000" lnSpcReduction="20000"/>
          </a:bodyPr>
          <a:lstStyle/>
          <a:p>
            <a:r>
              <a:rPr lang="ru-RU" b="1" dirty="0" smtClean="0"/>
              <a:t>Человеческие ошибки </a:t>
            </a:r>
          </a:p>
          <a:p>
            <a:r>
              <a:rPr lang="ru-RU" b="1" i="1" dirty="0" smtClean="0"/>
              <a:t>Ошибки, вызванные недостаточным знанием предметной области. </a:t>
            </a:r>
            <a:r>
              <a:rPr lang="ru-RU" dirty="0" smtClean="0"/>
              <a:t>Теоретически, эти ошибки методологических проблем не вызывают, сравнительно легко исправляясь обучением пользователей.</a:t>
            </a:r>
          </a:p>
          <a:p>
            <a:pPr lvl="0"/>
            <a:r>
              <a:rPr lang="ru-RU" b="1" i="1" dirty="0" smtClean="0"/>
              <a:t>Опечатки.</a:t>
            </a:r>
            <a:r>
              <a:rPr lang="ru-RU" dirty="0" smtClean="0"/>
              <a:t> «Опечатки» происходят в двух случаях: во-первых, когда не все внимание уделяется выполнению текущего действия (этот тип ошибок характерен, прежде всего, для опытных пользователей, не проверяющих каждый свой шаг) и, во-вторых, когда в мысленный план выполняемого действия вклинивается фрагмент плана из другого действия (происходит преимущественно в случаях, когда пользователь имеет обдуманное текущее действие и уже обдумывает следующее действие).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74</a:t>
            </a:fld>
            <a:endParaRPr lang="ru-RU" sz="3000" dirty="0">
              <a:solidFill>
                <a:schemeClr val="tx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285720" y="857232"/>
            <a:ext cx="8572560" cy="5500726"/>
          </a:xfrm>
        </p:spPr>
        <p:txBody>
          <a:bodyPr>
            <a:normAutofit lnSpcReduction="10000"/>
          </a:bodyPr>
          <a:lstStyle/>
          <a:p>
            <a:r>
              <a:rPr lang="ru-RU" b="1" dirty="0" smtClean="0"/>
              <a:t>Человеческие ошибки </a:t>
            </a:r>
          </a:p>
          <a:p>
            <a:r>
              <a:rPr lang="ru-RU" b="1" i="1" dirty="0" smtClean="0"/>
              <a:t>Не считывание показаний системы.</a:t>
            </a:r>
            <a:r>
              <a:rPr lang="ru-RU" dirty="0" smtClean="0"/>
              <a:t> Ошибки, которые одинаково охотно производят как опытные, так и неопытные пользователи. Первые не считывают показаний системы потому, что у них уже сложилось мнение о текущем состоянии, и они считают излишним его проверять, вторые – потому что они либо забывают считывать показания, либо не знают, что это нужно делать (и как это делать).</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75</a:t>
            </a:fld>
            <a:endParaRPr lang="ru-RU" sz="3000" dirty="0">
              <a:solidFill>
                <a:schemeClr val="tx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357158" y="857232"/>
            <a:ext cx="8501122" cy="5500726"/>
          </a:xfrm>
        </p:spPr>
        <p:txBody>
          <a:bodyPr>
            <a:normAutofit fontScale="85000" lnSpcReduction="20000"/>
          </a:bodyPr>
          <a:lstStyle/>
          <a:p>
            <a:r>
              <a:rPr lang="ru-RU" b="1" dirty="0" smtClean="0"/>
              <a:t>Человеческие ошибки </a:t>
            </a:r>
          </a:p>
          <a:p>
            <a:r>
              <a:rPr lang="ru-RU" b="1" i="1" dirty="0" smtClean="0"/>
              <a:t>Моторные ошибки. </a:t>
            </a:r>
            <a:r>
              <a:rPr lang="ru-RU" dirty="0" smtClean="0"/>
              <a:t>Фактически, количество этих ошибок пренебрежимо мало, к сожалению, недостаточно мало, чтобы вовсе их не засчитывать. Сущностью этих ошибок являются ситуации, когда пользователь знает, что он должен сделать, знает, как этого добиться, но не может выполнить действие нормально из-за того, что физические действия, которые нужно выполнить, выполнить трудно. Так, никто не может с первого раза (и со второго тоже) нажать на экранную кнопку размером 1 на 1 пиксель. При увеличении размеров кнопки вероятность ошибки снижается, но почти никогда не достигает нуля. Соответственно, единственным средством избежать этих ошибок является снижение требований к точности движений пользователя.</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76</a:t>
            </a:fld>
            <a:endParaRPr lang="ru-RU" sz="3000" dirty="0">
              <a:solidFill>
                <a:schemeClr val="tx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785794"/>
            <a:ext cx="8229600" cy="5572164"/>
          </a:xfrm>
        </p:spPr>
        <p:txBody>
          <a:bodyPr/>
          <a:lstStyle/>
          <a:p>
            <a:r>
              <a:rPr lang="ru-RU" b="1" dirty="0" smtClean="0"/>
              <a:t>Методы предотвращения ошибок</a:t>
            </a:r>
          </a:p>
          <a:p>
            <a:r>
              <a:rPr lang="ru-RU" dirty="0" smtClean="0"/>
              <a:t>Необходимо стремиться минимизировать количество ошибок, поскольку только это позволяет сберечь время (т.е. повысить производительность) и сделать пользователей более счастливыми за счет отсутствия дискомфорта.</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77</a:t>
            </a:fld>
            <a:endParaRPr lang="ru-RU" sz="3000" dirty="0">
              <a:solidFill>
                <a:schemeClr val="tx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normAutofit fontScale="77500" lnSpcReduction="20000"/>
          </a:bodyPr>
          <a:lstStyle/>
          <a:p>
            <a:r>
              <a:rPr lang="ru-RU" b="1" dirty="0" smtClean="0"/>
              <a:t>Методы предотвращения ошибок</a:t>
            </a:r>
          </a:p>
          <a:p>
            <a:r>
              <a:rPr lang="ru-RU" dirty="0" smtClean="0"/>
              <a:t>При борьбе с ошибками нужно направлять усилия на:</a:t>
            </a:r>
          </a:p>
          <a:p>
            <a:pPr lvl="0"/>
            <a:r>
              <a:rPr lang="ru-RU" dirty="0" smtClean="0"/>
              <a:t>плавное обучение пользователей в процессе работы; </a:t>
            </a:r>
          </a:p>
          <a:p>
            <a:pPr lvl="0"/>
            <a:r>
              <a:rPr lang="ru-RU" dirty="0" smtClean="0"/>
              <a:t>снижение требований к бдительности; </a:t>
            </a:r>
          </a:p>
          <a:p>
            <a:pPr lvl="0"/>
            <a:r>
              <a:rPr lang="ru-RU" dirty="0" smtClean="0"/>
              <a:t>повышение разборчивости и заметности индикаторов.</a:t>
            </a:r>
          </a:p>
          <a:p>
            <a:pPr lvl="0"/>
            <a:r>
              <a:rPr lang="ru-RU" dirty="0" smtClean="0"/>
              <a:t>снижение чувствительности системы к ошибкам. Для этого есть три основных способа, а именно:</a:t>
            </a:r>
          </a:p>
          <a:p>
            <a:pPr marL="514350" lvl="0" indent="-514350">
              <a:buFont typeface="Wingdings" pitchFamily="2" charset="2"/>
              <a:buChar char="ü"/>
            </a:pPr>
            <a:r>
              <a:rPr lang="ru-RU" dirty="0" smtClean="0"/>
              <a:t>блокировка потенциально опасных действий пользователя до получения подтверждения правильности действия; </a:t>
            </a:r>
          </a:p>
          <a:p>
            <a:pPr lvl="0">
              <a:buFont typeface="Wingdings" pitchFamily="2" charset="2"/>
              <a:buChar char="ü"/>
            </a:pPr>
            <a:r>
              <a:rPr lang="ru-RU" dirty="0" smtClean="0"/>
              <a:t>проверка системой всех действий пользователя перед их принятием;</a:t>
            </a:r>
          </a:p>
          <a:p>
            <a:pPr lvl="0">
              <a:buFont typeface="Wingdings" pitchFamily="2" charset="2"/>
              <a:buChar char="ü"/>
            </a:pPr>
            <a:r>
              <a:rPr lang="ru-RU" dirty="0" smtClean="0"/>
              <a:t>самостоятельный выбор системой необходимых команд или параметров, при которых от пользователя требуется только проверка.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78</a:t>
            </a:fld>
            <a:endParaRPr lang="ru-RU" sz="3000" dirty="0">
              <a:solidFill>
                <a:schemeClr val="tx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fontScale="85000" lnSpcReduction="10000"/>
          </a:bodyPr>
          <a:lstStyle/>
          <a:p>
            <a:r>
              <a:rPr lang="ru-RU" b="1" dirty="0" smtClean="0"/>
              <a:t>Повышение разборчивости и заметности индикаторов</a:t>
            </a:r>
          </a:p>
          <a:p>
            <a:r>
              <a:rPr lang="ru-RU" dirty="0" smtClean="0"/>
              <a:t>В интерактивном процессе используются 2 типа визуальных элементов, а именно кнопки и индикаторы. Существенной отличий между ними нет, нужно только передать разницу между ними (случаев, когда кнопка является также индикатором, следует, по возможности, избегать).</a:t>
            </a:r>
          </a:p>
          <a:p>
            <a:r>
              <a:rPr lang="ru-RU" dirty="0" smtClean="0"/>
              <a:t>Существуют два основных критерия оценки эффективности интерактивного визуального элемента, это:</a:t>
            </a:r>
          </a:p>
          <a:p>
            <a:pPr lvl="0"/>
            <a:r>
              <a:rPr lang="ru-RU" dirty="0" smtClean="0"/>
              <a:t>качество/скорость восприятия элемента; </a:t>
            </a:r>
          </a:p>
          <a:p>
            <a:r>
              <a:rPr lang="ru-RU" dirty="0" smtClean="0"/>
              <a:t>физическая реализация элемента. </a:t>
            </a:r>
            <a:endParaRPr lang="ru-RU" b="1"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79</a:t>
            </a:fld>
            <a:endParaRPr lang="ru-RU" sz="30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071546"/>
            <a:ext cx="8229600" cy="5054617"/>
          </a:xfrm>
        </p:spPr>
        <p:txBody>
          <a:bodyPr>
            <a:normAutofit/>
          </a:bodyPr>
          <a:lstStyle/>
          <a:p>
            <a:pPr marL="0" indent="0">
              <a:buNone/>
            </a:pPr>
            <a:r>
              <a:rPr lang="ru-RU" b="1" i="1" dirty="0" smtClean="0"/>
              <a:t>Длительность интеллектуальной работы </a:t>
            </a:r>
          </a:p>
          <a:p>
            <a:pPr marL="0" indent="0">
              <a:buNone/>
            </a:pPr>
            <a:r>
              <a:rPr lang="ru-RU" dirty="0" smtClean="0"/>
              <a:t>Рассмотрим эти факторы и методики по уменьшению их влияния:</a:t>
            </a:r>
          </a:p>
          <a:p>
            <a:pPr lvl="0"/>
            <a:r>
              <a:rPr lang="ru-RU" i="1" dirty="0" smtClean="0"/>
              <a:t>Упрощение манипулирования (</a:t>
            </a:r>
            <a:r>
              <a:rPr lang="ru-RU" dirty="0" smtClean="0"/>
              <a:t>Непосредственное манипулирование )</a:t>
            </a:r>
          </a:p>
          <a:p>
            <a:pPr lvl="0"/>
            <a:r>
              <a:rPr lang="ru-RU" i="1" dirty="0" smtClean="0"/>
              <a:t>Компенсация потери фокуса</a:t>
            </a:r>
            <a:r>
              <a:rPr lang="ru-RU" dirty="0" smtClean="0"/>
              <a:t> Потеря фокуса внимания (прерывание) </a:t>
            </a:r>
          </a:p>
          <a:p>
            <a:pPr lvl="0"/>
            <a:r>
              <a:rPr lang="ru-RU" i="1" dirty="0" smtClean="0"/>
              <a:t>Ограничение принятия решений </a:t>
            </a:r>
            <a:endParaRPr lang="ru-RU" dirty="0" smtClean="0"/>
          </a:p>
          <a:p>
            <a:pPr lvl="0"/>
            <a:r>
              <a:rPr lang="ru-RU" i="1" dirty="0" smtClean="0"/>
              <a:t>Закон </a:t>
            </a:r>
            <a:r>
              <a:rPr lang="ru-RU" i="1" dirty="0" err="1" smtClean="0"/>
              <a:t>Хика</a:t>
            </a:r>
            <a:r>
              <a:rPr lang="ru-RU" i="1" dirty="0" smtClean="0"/>
              <a:t> </a:t>
            </a:r>
            <a:endParaRPr lang="ru-RU"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8</a:t>
            </a:fld>
            <a:endParaRPr lang="ru-RU" sz="3000" dirty="0">
              <a:solidFill>
                <a:schemeClr val="tx1"/>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285720" y="857232"/>
            <a:ext cx="8643998" cy="5500726"/>
          </a:xfrm>
        </p:spPr>
        <p:txBody>
          <a:bodyPr>
            <a:normAutofit fontScale="85000" lnSpcReduction="20000"/>
          </a:bodyPr>
          <a:lstStyle/>
          <a:p>
            <a:r>
              <a:rPr lang="ru-RU" b="1" dirty="0" smtClean="0"/>
              <a:t>Повышение разборчивости и заметности индикаторов</a:t>
            </a:r>
          </a:p>
          <a:p>
            <a:r>
              <a:rPr lang="ru-RU" dirty="0" smtClean="0"/>
              <a:t>Элемент, назначение которого трудно воспринять, не может квалифицироваться как удовлетворяющий требованиям интерактивности. Проблемы восприятия проявляются тремя способами: либо восприятие назначения элемента занимает избыточное время (более половины секунды), либо значение не воспринимается вообще, либо, что хуже всего, значение воспринимается неправильно. Применительно к </a:t>
            </a:r>
            <a:r>
              <a:rPr lang="ru-RU" dirty="0" err="1" smtClean="0"/>
              <a:t>Web</a:t>
            </a:r>
            <a:r>
              <a:rPr lang="ru-RU" dirty="0" smtClean="0"/>
              <a:t>, можно утверждать, что элемент, восприятие которого замедлено, не будет воспринят вообще, за исключением тех случаев, когда у пользователя есть действительно сильная мотивация (пользователи склонны пропускать все, что с первого взгляда не кажется им интересным или нужным).</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80</a:t>
            </a:fld>
            <a:endParaRPr lang="ru-RU" sz="3000" dirty="0">
              <a:solidFill>
                <a:schemeClr val="tx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lstStyle/>
          <a:p>
            <a:r>
              <a:rPr lang="ru-RU" b="1" dirty="0" smtClean="0"/>
              <a:t>Повышение разборчивости и заметности индикаторов</a:t>
            </a:r>
          </a:p>
          <a:p>
            <a:r>
              <a:rPr lang="ru-RU" dirty="0" smtClean="0"/>
              <a:t>Причинами ухудшения восприятия элемента являются:</a:t>
            </a:r>
          </a:p>
          <a:p>
            <a:r>
              <a:rPr lang="ru-RU" b="1" dirty="0" smtClean="0"/>
              <a:t>Ошибочно выбранный визуальный сюжет элемента. </a:t>
            </a:r>
          </a:p>
          <a:p>
            <a:r>
              <a:rPr lang="ru-RU" b="1" dirty="0" smtClean="0"/>
              <a:t>Нестандартно выбранный сюжет элемента или реализация сюжета.</a:t>
            </a:r>
          </a:p>
          <a:p>
            <a:r>
              <a:rPr lang="ru-RU" b="1" dirty="0" smtClean="0"/>
              <a:t>Избыточная детализация сюжета.</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81</a:t>
            </a:fld>
            <a:endParaRPr lang="ru-RU" sz="3000" dirty="0">
              <a:solidFill>
                <a:schemeClr val="tx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357158" y="785794"/>
            <a:ext cx="8329642" cy="5500726"/>
          </a:xfrm>
        </p:spPr>
        <p:txBody>
          <a:bodyPr>
            <a:normAutofit fontScale="77500" lnSpcReduction="20000"/>
          </a:bodyPr>
          <a:lstStyle/>
          <a:p>
            <a:r>
              <a:rPr lang="ru-RU" b="1" dirty="0" smtClean="0"/>
              <a:t>Повышение разборчивости и заметности индикаторов (Ошибочно выбранный визуальный сюжет элемента.)</a:t>
            </a:r>
          </a:p>
          <a:p>
            <a:r>
              <a:rPr lang="ru-RU" dirty="0" smtClean="0"/>
              <a:t>Некоторые понятия могут быть выражены простыми сюжетами (характерный пример — изображение принтера = печать), некоторые же выражаются сюжетами сложными либо многозначными (характерный пример — лупа = изменение масштаба либо поиск). В большинстве случаев эта проблема имеет наименьший приоритет, так как рисование сложных сюжетов вообще не практикуется. Некоторые понятия имеют однозначные визуальные репрезентации только для какой-либо одной аудитории, так что если эта аудитория является целевой, необходимо проверять качество восприятия символа на представителях именно этой аудитории (понятность или непонятность сюжета для всех остальных в таких случаях не может служить индикатором эффективности). </a:t>
            </a:r>
            <a:endParaRPr lang="ru-RU" b="1" dirty="0" smtClean="0"/>
          </a:p>
          <a:p>
            <a:endParaRPr lang="ru-RU" b="1"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82</a:t>
            </a:fld>
            <a:endParaRPr lang="ru-RU" sz="3000" dirty="0">
              <a:solidFill>
                <a:schemeClr val="tx1"/>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82594"/>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142844" y="785794"/>
            <a:ext cx="8858312" cy="5786478"/>
          </a:xfrm>
        </p:spPr>
        <p:txBody>
          <a:bodyPr>
            <a:normAutofit fontScale="70000" lnSpcReduction="20000"/>
          </a:bodyPr>
          <a:lstStyle/>
          <a:p>
            <a:r>
              <a:rPr lang="ru-RU" b="1" dirty="0" smtClean="0"/>
              <a:t>Повышение разборчивости и заметности индикаторов (Нестандартно выбранный сюжет элемента или реализация сюжета)</a:t>
            </a:r>
          </a:p>
          <a:p>
            <a:r>
              <a:rPr lang="ru-RU" dirty="0" smtClean="0"/>
              <a:t>Пиктограмма дома в </a:t>
            </a:r>
            <a:r>
              <a:rPr lang="ru-RU" dirty="0" err="1" smtClean="0"/>
              <a:t>Web</a:t>
            </a:r>
            <a:r>
              <a:rPr lang="ru-RU" dirty="0" smtClean="0"/>
              <a:t> исторически обозначает переход на титульную страницу сайта. Благодаря этому пользователю не нужно проявлять излишнюю мыслительную активность при определении значении такого элемента (вообще говоря, человеческий мозг наиболее успешно решает задачи, метод решения которых основан на проведении аналогии). Таким образом, чем стандартнее сюжет, тем выше скорость его восприятия. Важна также стандартность реализации выбранного сюжета, например, пиктограмма перехода на титульную страницу, выполненную как изображение избушки на курьих ножках является скорее нестандартной и будет вызывать замешательство, по крайней мере на первых порах. В таких условиях наилучшим методом выбора сюжета является поиск репрезентации, привычной целевой аудитории. Источниками стандартных сюжетов/реализаций являются (отсортированы по степени знакомства с ними пользователей): операционная система, системы конкурентов, среда. Таким образом, сюжет, взятый из операционной системы всегда оптимален (поскольку наиболее знаком).</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83</a:t>
            </a:fld>
            <a:endParaRPr lang="ru-RU" sz="3000" dirty="0">
              <a:solidFill>
                <a:schemeClr val="tx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511156"/>
          </a:xfrm>
        </p:spPr>
        <p:txBody>
          <a:bodyPr>
            <a:normAutofit fontScale="90000"/>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714356"/>
            <a:ext cx="8229600" cy="5411807"/>
          </a:xfrm>
        </p:spPr>
        <p:txBody>
          <a:bodyPr>
            <a:normAutofit fontScale="85000" lnSpcReduction="20000"/>
          </a:bodyPr>
          <a:lstStyle/>
          <a:p>
            <a:r>
              <a:rPr lang="ru-RU" b="1" dirty="0" smtClean="0"/>
              <a:t>Повышение разборчивости и заметности индикаторов (Избыточная детализация сюжета)</a:t>
            </a:r>
          </a:p>
          <a:p>
            <a:r>
              <a:rPr lang="ru-RU" dirty="0" smtClean="0"/>
              <a:t>Объекты реального мира перегружены мелкими деталями. Перенос этих деталей в сюжет символа неоправдан — в реальном мире эти детали нужны (придают объекту уникальность), а на пиктограмме лишь отвлекают внимание и тем самым замедляют распознавание. Более того, скорость восприятия чистых абстракций чаще всего выше скорости восприятия даже максимально упрощенных символов, т.е. символ человеческого лица, нарисованный по принципу "круг, две точки и две черточки" воспринимается быстрее и легче, нежели тот же символ, нарисованный, например, в стилистике комиксов.</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84</a:t>
            </a:fld>
            <a:endParaRPr lang="ru-RU" sz="3000" dirty="0">
              <a:solidFill>
                <a:schemeClr val="tx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285720" y="785794"/>
            <a:ext cx="8715436" cy="5857916"/>
          </a:xfrm>
        </p:spPr>
        <p:txBody>
          <a:bodyPr>
            <a:normAutofit fontScale="77500" lnSpcReduction="20000"/>
          </a:bodyPr>
          <a:lstStyle/>
          <a:p>
            <a:r>
              <a:rPr lang="ru-RU" b="1" dirty="0" smtClean="0"/>
              <a:t>Физическая реализация элемента</a:t>
            </a:r>
          </a:p>
          <a:p>
            <a:r>
              <a:rPr lang="ru-RU" dirty="0" smtClean="0"/>
              <a:t>Любой элемент, предназначенный для совершения каких либо действий над ним (кнопка, переключатель и т.п.), согласно закону </a:t>
            </a:r>
            <a:r>
              <a:rPr lang="ru-RU" dirty="0" err="1" smtClean="0"/>
              <a:t>Фитса</a:t>
            </a:r>
            <a:r>
              <a:rPr lang="ru-RU" dirty="0" smtClean="0"/>
              <a:t> должен быть достаточно большим физически. </a:t>
            </a:r>
          </a:p>
          <a:p>
            <a:r>
              <a:rPr lang="ru-RU" dirty="0" smtClean="0"/>
              <a:t>Между кнопками необходимо выдерживать пустое пространство, чтобы избежать случайного нажатия посторонней кнопки. По той же причине лучше сигнализировать о попадании курсора в область элемента видом этого элемента (с другой стороны, если при этом меняется курсор, как он меняется, например, при подведении к гиперссылке, дополнительная индикация не обязательна).</a:t>
            </a:r>
          </a:p>
          <a:p>
            <a:r>
              <a:rPr lang="ru-RU" dirty="0" smtClean="0"/>
              <a:t>Выпуклость является единственным способом показа элементом своей "кнопочности", т.е. того, что элемент можно нажать. Соответственно, в однократно используемых системах кнопки делать выпуклыми необходимо, в часто же используемых — желательно.</a:t>
            </a:r>
            <a:endParaRPr lang="ru-RU" b="1" dirty="0" smtClean="0"/>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85</a:t>
            </a:fld>
            <a:endParaRPr lang="ru-RU" sz="3000" dirty="0">
              <a:solidFill>
                <a:schemeClr val="tx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268931"/>
          </a:xfrm>
        </p:spPr>
        <p:txBody>
          <a:bodyPr/>
          <a:lstStyle/>
          <a:p>
            <a:pPr>
              <a:buNone/>
            </a:pPr>
            <a:r>
              <a:rPr lang="ru-RU" b="1" dirty="0" smtClean="0"/>
              <a:t>Блокировка потенциально опасных действий до получения подтверждения:</a:t>
            </a:r>
          </a:p>
          <a:p>
            <a:r>
              <a:rPr lang="ru-RU" b="1" i="1" dirty="0" smtClean="0"/>
              <a:t>Блокируйте системные файлы;</a:t>
            </a:r>
          </a:p>
          <a:p>
            <a:r>
              <a:rPr lang="ru-RU" b="1" i="1" dirty="0" smtClean="0"/>
              <a:t>Не делайте опасные для пользователя кнопки кнопками по умолчанию.</a:t>
            </a:r>
          </a:p>
          <a:p>
            <a:r>
              <a:rPr lang="ru-RU" b="1" dirty="0" smtClean="0"/>
              <a:t>Проверка действий пользователя перед их принятием;</a:t>
            </a:r>
          </a:p>
          <a:p>
            <a:r>
              <a:rPr lang="ru-RU" b="1" dirty="0" smtClean="0"/>
              <a:t>Самостоятельный выбор параметров.</a:t>
            </a:r>
          </a:p>
          <a:p>
            <a:endParaRPr lang="ru-RU" b="1" dirty="0" smtClean="0"/>
          </a:p>
          <a:p>
            <a:endParaRPr lang="ru-RU" b="1"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86</a:t>
            </a:fld>
            <a:endParaRPr lang="ru-RU" sz="3000" dirty="0">
              <a:solidFill>
                <a:schemeClr val="tx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785794"/>
            <a:ext cx="8229600" cy="5643602"/>
          </a:xfrm>
        </p:spPr>
        <p:txBody>
          <a:bodyPr>
            <a:normAutofit fontScale="85000" lnSpcReduction="10000"/>
          </a:bodyPr>
          <a:lstStyle/>
          <a:p>
            <a:r>
              <a:rPr lang="ru-RU" b="1" dirty="0" smtClean="0"/>
              <a:t>Блокировка потенциально опасных действий до получения подтверждения (</a:t>
            </a:r>
            <a:r>
              <a:rPr lang="ru-RU" b="1" i="1" dirty="0" smtClean="0"/>
              <a:t>Блокируйте системные файлы)</a:t>
            </a:r>
          </a:p>
          <a:p>
            <a:r>
              <a:rPr lang="ru-RU" b="1" dirty="0" smtClean="0"/>
              <a:t> </a:t>
            </a:r>
            <a:r>
              <a:rPr lang="ru-RU" dirty="0" smtClean="0"/>
              <a:t>Команда удаления файла в любой операционной системе снабжена требованием подтвердить удаление. Этот метод приносит пользу только начинающим пользователям, которые проверяют каждый свой шаг. Для опытных пользователей это диалоговое окно с требованием подтверждения не работает. Для них это что-то вроде ритуала: «после нажатия на клавишу </a:t>
            </a:r>
            <a:r>
              <a:rPr lang="ru-RU" dirty="0" err="1" smtClean="0"/>
              <a:t>Delete</a:t>
            </a:r>
            <a:r>
              <a:rPr lang="ru-RU" dirty="0" smtClean="0"/>
              <a:t> выскочит окошко, в котором нужно нажать ОК». Естественно, что даже в случае неверно выбранного файла это диалоговое окно не сможет предотвратить его удаления.</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87</a:t>
            </a:fld>
            <a:endParaRPr lang="ru-RU" sz="3000" dirty="0">
              <a:solidFill>
                <a:schemeClr val="tx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fontScale="92500" lnSpcReduction="20000"/>
          </a:bodyPr>
          <a:lstStyle/>
          <a:p>
            <a:r>
              <a:rPr lang="ru-RU" b="1" dirty="0" smtClean="0"/>
              <a:t>Блокировка потенциально опасных действий до получения подтверждения (</a:t>
            </a:r>
            <a:r>
              <a:rPr lang="ru-RU" b="1" i="1" dirty="0" smtClean="0"/>
              <a:t>Блокируйте системные файлы)</a:t>
            </a:r>
          </a:p>
          <a:p>
            <a:r>
              <a:rPr lang="ru-RU" dirty="0" smtClean="0"/>
              <a:t>Правильнее блокировать файлы, изменение или удаление которых может привести к краху ОС или программы, к которой они относятся. В данном случае термин блокировка не предусматривает появление диалогового окна. В данном случае удаление должно быть не возможно в принципе. Все остальные файлы следует разрешать удалять без предупреждения (без диалогового окна), при этом предусматривая удобный способ восстановления</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88</a:t>
            </a:fld>
            <a:endParaRPr lang="ru-RU" sz="3000" dirty="0">
              <a:solidFill>
                <a:schemeClr val="tx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fontScale="77500" lnSpcReduction="20000"/>
          </a:bodyPr>
          <a:lstStyle/>
          <a:p>
            <a:r>
              <a:rPr lang="ru-RU" b="1" dirty="0" smtClean="0"/>
              <a:t>Блокировка потенциально опасных действий до получения подтверждения (</a:t>
            </a:r>
            <a:r>
              <a:rPr lang="ru-RU" b="1" i="1" dirty="0" smtClean="0"/>
              <a:t>Не делайте опасные для пользователя кнопки кнопками по умолчанию)</a:t>
            </a:r>
          </a:p>
          <a:p>
            <a:r>
              <a:rPr lang="ru-RU" dirty="0" smtClean="0"/>
              <a:t>Фокус ввода необходимо снимать с </a:t>
            </a:r>
            <a:r>
              <a:rPr lang="ru-RU" dirty="0" err="1" smtClean="0"/>
              <a:t>терминационных</a:t>
            </a:r>
            <a:r>
              <a:rPr lang="ru-RU" dirty="0" smtClean="0"/>
              <a:t> кнопок, чтобы пользователь не мог, не разобравшись, нажать на </a:t>
            </a:r>
            <a:r>
              <a:rPr lang="ru-RU" dirty="0" err="1" smtClean="0"/>
              <a:t>Enter</a:t>
            </a:r>
            <a:r>
              <a:rPr lang="ru-RU" dirty="0" smtClean="0"/>
              <a:t> и тем самым начать потенциально опасное действие. Действительно, если пользователям приходится прилагать какие-либо усилия, чтобы запустить действие, есть надежда, что во время совершения этих усилий он заметит вкравшуюся ошибку. Обычно проще всего в опасных случаях не делать главную кнопку кнопкой по умолчанию. Важно только не делать кнопкой по умолчанию и кнопку Отмена (как часто случается). Если это сделать, пользователи будут ошибочно закрывать окно, т.е. одна ошибка заменит другую.</a:t>
            </a:r>
            <a:r>
              <a:rPr lang="ru-RU" b="1" dirty="0" smtClean="0"/>
              <a:t> </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89</a:t>
            </a:fld>
            <a:endParaRPr lang="ru-RU" sz="3000"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96908"/>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1142984"/>
            <a:ext cx="8229600" cy="5214974"/>
          </a:xfrm>
        </p:spPr>
        <p:txBody>
          <a:bodyPr>
            <a:normAutofit fontScale="85000" lnSpcReduction="10000"/>
          </a:bodyPr>
          <a:lstStyle/>
          <a:p>
            <a:pPr marL="0" indent="0">
              <a:buNone/>
            </a:pPr>
            <a:r>
              <a:rPr lang="ru-RU" b="1" i="1" dirty="0" smtClean="0"/>
              <a:t>Упрощение манипулирования</a:t>
            </a:r>
          </a:p>
          <a:p>
            <a:pPr marL="0" indent="0">
              <a:buNone/>
            </a:pPr>
            <a:r>
              <a:rPr lang="ru-RU" dirty="0" smtClean="0"/>
              <a:t>Можно выделить определенные этапы, через которые приходится проходить человеку, выполняющему работу. Он должен знать:</a:t>
            </a:r>
          </a:p>
          <a:p>
            <a:pPr lvl="0"/>
            <a:r>
              <a:rPr lang="ru-RU" dirty="0" smtClean="0"/>
              <a:t>что он хочет получить на выходе; </a:t>
            </a:r>
          </a:p>
          <a:p>
            <a:pPr lvl="0"/>
            <a:r>
              <a:rPr lang="ru-RU" dirty="0" smtClean="0"/>
              <a:t>как минимум одну последовательность действий, приводящую к успешному результату; </a:t>
            </a:r>
          </a:p>
          <a:p>
            <a:pPr lvl="0"/>
            <a:r>
              <a:rPr lang="ru-RU" dirty="0" smtClean="0"/>
              <a:t>где ему найти все объекты, участвующие в процедуре; </a:t>
            </a:r>
          </a:p>
          <a:p>
            <a:pPr lvl="0"/>
            <a:r>
              <a:rPr lang="ru-RU" dirty="0" smtClean="0"/>
              <a:t>как определять годность объектов к использованию; </a:t>
            </a:r>
          </a:p>
          <a:p>
            <a:r>
              <a:rPr lang="ru-RU" dirty="0" smtClean="0"/>
              <a:t>как управляться с объектами. </a:t>
            </a:r>
            <a:endParaRPr lang="ru-RU" b="1"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9</a:t>
            </a:fld>
            <a:endParaRPr lang="ru-RU" sz="3000" dirty="0">
              <a:solidFill>
                <a:schemeClr val="tx1"/>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normAutofit fontScale="92500" lnSpcReduction="10000"/>
          </a:bodyPr>
          <a:lstStyle/>
          <a:p>
            <a:r>
              <a:rPr lang="ru-RU" b="1" dirty="0" smtClean="0"/>
              <a:t>Проверка действий пользователя перед их принятием</a:t>
            </a:r>
          </a:p>
          <a:p>
            <a:r>
              <a:rPr lang="ru-RU" dirty="0" smtClean="0"/>
              <a:t>Существует два универсальных и работающих способа проверки команд. Во-первых, это меню. В случаях, когда пользователь выбирает команду из списка, система может без труда делать так, чтобы в этот список попадали только корректные команды. Во-вторых, если действие запускается непосредственным манипулированием объектами, можно индицировать возможные действия изменением поведения этих объектов</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90</a:t>
            </a:fld>
            <a:endParaRPr lang="ru-RU" sz="3000" dirty="0">
              <a:solidFill>
                <a:schemeClr val="tx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928670"/>
            <a:ext cx="8229600" cy="5429288"/>
          </a:xfrm>
        </p:spPr>
        <p:txBody>
          <a:bodyPr>
            <a:normAutofit fontScale="92500" lnSpcReduction="20000"/>
          </a:bodyPr>
          <a:lstStyle/>
          <a:p>
            <a:r>
              <a:rPr lang="ru-RU" b="1" dirty="0" smtClean="0"/>
              <a:t>Проверка действий пользователя перед их принятием</a:t>
            </a:r>
          </a:p>
          <a:p>
            <a:r>
              <a:rPr lang="ru-RU" dirty="0" smtClean="0"/>
              <a:t>Проверкой всех действий пользователя перед их принятием можно также успешно защищать вводимые пользователем данные, в особенности данные численные.</a:t>
            </a:r>
          </a:p>
          <a:p>
            <a:r>
              <a:rPr lang="ru-RU" dirty="0" smtClean="0"/>
              <a:t>При выборе значение всегда находится в нужном диапазоне и обладает нужным форматом.</a:t>
            </a:r>
          </a:p>
          <a:p>
            <a:r>
              <a:rPr lang="ru-RU" dirty="0" smtClean="0"/>
              <a:t>Если пользователь ввёл некорректное число с клавиатуры, то надо индицировать возможную ошибку изменением цвета шрифта или фона на красный.</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91</a:t>
            </a:fld>
            <a:endParaRPr lang="ru-RU" sz="3000" dirty="0">
              <a:solidFill>
                <a:schemeClr val="tx1"/>
              </a:solidFil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fontScale="77500" lnSpcReduction="20000"/>
          </a:bodyPr>
          <a:lstStyle/>
          <a:p>
            <a:r>
              <a:rPr lang="ru-RU" b="1" dirty="0" smtClean="0"/>
              <a:t>Самостоятельный выбор параметров</a:t>
            </a:r>
          </a:p>
          <a:p>
            <a:r>
              <a:rPr lang="ru-RU" dirty="0" smtClean="0"/>
              <a:t>Чем меньше действий требуется совершить пользователю, тем меньше вероятность ошибки (при этом пользователь, которого избавили от рутинной работы, уже радуется). Вопрос состоит в том, как системе узнать, что именно нужно пользователю.</a:t>
            </a:r>
          </a:p>
          <a:p>
            <a:r>
              <a:rPr lang="ru-RU" dirty="0" smtClean="0"/>
              <a:t>Система сама может узнать большинство из тех сведений, которые она запрашивает у пользователя. Главными источниками этих сведений являются:</a:t>
            </a:r>
          </a:p>
          <a:p>
            <a:pPr lvl="0"/>
            <a:r>
              <a:rPr lang="ru-RU" dirty="0" smtClean="0"/>
              <a:t>здравый смысл разработчика системы; </a:t>
            </a:r>
          </a:p>
          <a:p>
            <a:pPr lvl="0"/>
            <a:r>
              <a:rPr lang="ru-RU" dirty="0" smtClean="0"/>
              <a:t>предыдущие установленные параметры; </a:t>
            </a:r>
          </a:p>
          <a:p>
            <a:pPr lvl="0"/>
            <a:r>
              <a:rPr lang="ru-RU" dirty="0" smtClean="0"/>
              <a:t>наиболее часто устанавливаемые параметры. </a:t>
            </a:r>
          </a:p>
          <a:p>
            <a:pPr>
              <a:buNone/>
            </a:pPr>
            <a:r>
              <a:rPr lang="ru-RU" dirty="0" smtClean="0"/>
              <a:t>Единственная проблема этого метода заключается в том, что для его использования к проектированию системы нужно подходить значительно более творчески и тщательно, нежели обычно практикуется.</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92</a:t>
            </a:fld>
            <a:endParaRPr lang="ru-RU" sz="3000" dirty="0">
              <a:solidFill>
                <a:schemeClr val="tx1"/>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268931"/>
          </a:xfrm>
        </p:spPr>
        <p:txBody>
          <a:bodyPr>
            <a:normAutofit fontScale="92500" lnSpcReduction="10000"/>
          </a:bodyPr>
          <a:lstStyle/>
          <a:p>
            <a:r>
              <a:rPr lang="ru-RU" b="1" dirty="0" smtClean="0"/>
              <a:t>Обучение работе с системой</a:t>
            </a:r>
          </a:p>
          <a:p>
            <a:r>
              <a:rPr lang="ru-RU" dirty="0" smtClean="0"/>
              <a:t>Начиная с определенного объема функциональности системы, количество пользователей, знающих всю функциональность, неуклонно снижается. Чем объемней система, тем больше шансов на то, что среднестатистический пользователь знает о ней очень немного (относительно общего объема функциональности). Например средний пользователь MS </a:t>
            </a:r>
            <a:r>
              <a:rPr lang="ru-RU" dirty="0" err="1" smtClean="0"/>
              <a:t>Word</a:t>
            </a:r>
            <a:r>
              <a:rPr lang="ru-RU" dirty="0" smtClean="0"/>
              <a:t>, скорее всего, умеет пользоваться не более чем пятью процентами его возможностей.</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93</a:t>
            </a:fld>
            <a:endParaRPr lang="ru-RU" sz="3000" dirty="0">
              <a:solidFill>
                <a:schemeClr val="tx1"/>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00726"/>
          </a:xfrm>
        </p:spPr>
        <p:txBody>
          <a:bodyPr>
            <a:normAutofit fontScale="85000" lnSpcReduction="10000"/>
          </a:bodyPr>
          <a:lstStyle/>
          <a:p>
            <a:r>
              <a:rPr lang="ru-RU" b="1" dirty="0" smtClean="0"/>
              <a:t>Обучение работе с системой</a:t>
            </a:r>
          </a:p>
          <a:p>
            <a:r>
              <a:rPr lang="ru-RU" dirty="0" smtClean="0"/>
              <a:t>Плохо это по многим причинам: во-первых, пользователи работают с системой не слишком эффективно, поскольку вместо методов адекватных они используют методы знакомые. Во-вторых, достаточно часто случается, что пользователи, не зная, что имеющийся продукт делает то, что им нужно, ищут (и находят) продукт конкурента. В-третьих, при таком положении вещей затруднительно продавать новые версии продукта: если пользователь не умеет пользоваться и тем, что есть, убеждать его совершить покупку ради новой функциональности придется на довольно шатком фундаменте.</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94</a:t>
            </a:fld>
            <a:endParaRPr lang="ru-RU" sz="3000" dirty="0">
              <a:solidFill>
                <a:schemeClr val="tx1"/>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429288"/>
          </a:xfrm>
        </p:spPr>
        <p:txBody>
          <a:bodyPr>
            <a:normAutofit lnSpcReduction="10000"/>
          </a:bodyPr>
          <a:lstStyle/>
          <a:p>
            <a:r>
              <a:rPr lang="ru-RU" b="1" dirty="0" smtClean="0"/>
              <a:t>Почему пользователи учатся</a:t>
            </a:r>
          </a:p>
          <a:p>
            <a:r>
              <a:rPr lang="ru-RU" dirty="0" smtClean="0"/>
              <a:t>Люди делают что-либо только при наличии стимула, при этом тяжесть действия пропорциональна силе стимула. Обучение есть действие: если обучаться легко, пользователям будет достаточно слабого стимула, если тяжело, стимул придется увеличивать. Пользователь обучится пользоваться программой или сайтом только в том случае, если он будет уверен, что это сделает его жизнь легче и приятней.</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95</a:t>
            </a:fld>
            <a:endParaRPr lang="ru-RU" sz="3000" dirty="0">
              <a:solidFill>
                <a:schemeClr val="tx1"/>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725470"/>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285720" y="857232"/>
            <a:ext cx="8401080" cy="5268931"/>
          </a:xfrm>
        </p:spPr>
        <p:txBody>
          <a:bodyPr>
            <a:normAutofit fontScale="85000" lnSpcReduction="10000"/>
          </a:bodyPr>
          <a:lstStyle/>
          <a:p>
            <a:r>
              <a:rPr lang="ru-RU" b="1" dirty="0" smtClean="0"/>
              <a:t>Почему пользователи учатся</a:t>
            </a:r>
          </a:p>
          <a:p>
            <a:r>
              <a:rPr lang="ru-RU" dirty="0" smtClean="0"/>
              <a:t>Чтобы пользователь начал учиться, ему нужно рассказать о функциональности системы, причем не только безучастно сообщать о наличии той или иной функции, но и расхваливать преимущества, которые пользователь получит, этой функции обучившись. А дальше пользователь сам будет учиться, если, конечно, стимул достаточен.</a:t>
            </a:r>
          </a:p>
          <a:p>
            <a:r>
              <a:rPr lang="ru-RU" dirty="0" smtClean="0"/>
              <a:t>Разрабатывая систему и прорабатывая вопросы простоты обучения пользования этой системой, </a:t>
            </a:r>
            <a:r>
              <a:rPr lang="ru-RU" b="1" dirty="0" smtClean="0"/>
              <a:t>рассчитывайте на средних пользователей, а не новичков или на профессионалов</a:t>
            </a:r>
            <a:r>
              <a:rPr lang="ru-RU" dirty="0" smtClean="0"/>
              <a:t>: средних пользователей, как-никак, абсолютное большинство.</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96</a:t>
            </a:fld>
            <a:endParaRPr lang="ru-RU" sz="3000" dirty="0">
              <a:solidFill>
                <a:schemeClr val="tx1"/>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785794"/>
            <a:ext cx="8229600" cy="5340369"/>
          </a:xfrm>
        </p:spPr>
        <p:txBody>
          <a:bodyPr>
            <a:normAutofit fontScale="85000" lnSpcReduction="20000"/>
          </a:bodyPr>
          <a:lstStyle/>
          <a:p>
            <a:r>
              <a:rPr lang="ru-RU" b="1" dirty="0" smtClean="0"/>
              <a:t>Средства обучения</a:t>
            </a:r>
          </a:p>
          <a:p>
            <a:r>
              <a:rPr lang="ru-RU" dirty="0" smtClean="0"/>
              <a:t>Обычно считается, что в случае ПО есть два способа повысить эффективность обучения, а именно бумажная документация и «оперативная справка». Это категорически неправильно. Во-первых, способов много, и самые главные способы в эту систему не попали. Во-вторых, одно из понятий, входящих в эту таксономию, просто некорректно: оперативность справки зачастую бывает отрицательной (т.е. поиск в ней занимает больше времени, чем поиск того же в бумажной документации). Поэтому разумно привести более совершенный список средств обучения:</a:t>
            </a:r>
          </a:p>
          <a:p>
            <a:pPr lvl="0"/>
            <a:r>
              <a:rPr lang="ru-RU" dirty="0" smtClean="0"/>
              <a:t>Общая «понятность» системы </a:t>
            </a:r>
          </a:p>
          <a:p>
            <a:r>
              <a:rPr lang="ru-RU" dirty="0" smtClean="0"/>
              <a:t>Обучающие материалы</a:t>
            </a: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97</a:t>
            </a:fld>
            <a:endParaRPr lang="ru-RU" sz="3000" dirty="0">
              <a:solidFill>
                <a:schemeClr val="tx1"/>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268931"/>
          </a:xfrm>
        </p:spPr>
        <p:txBody>
          <a:bodyPr>
            <a:normAutofit fontScale="92500" lnSpcReduction="10000"/>
          </a:bodyPr>
          <a:lstStyle/>
          <a:p>
            <a:r>
              <a:rPr lang="ru-RU" b="1" dirty="0" smtClean="0"/>
              <a:t>Понятность системы</a:t>
            </a:r>
          </a:p>
          <a:p>
            <a:r>
              <a:rPr lang="ru-RU" dirty="0" smtClean="0"/>
              <a:t>Термин «понятность», будучи крайне приятным и во многих случаях удобным, на самом деле нехорош, поскольку очень уж размыт. Однако кое-что выделить можно, а именно: </a:t>
            </a:r>
          </a:p>
          <a:p>
            <a:pPr lvl="0"/>
            <a:r>
              <a:rPr lang="ru-RU" dirty="0" smtClean="0"/>
              <a:t>Ментальная модель </a:t>
            </a:r>
          </a:p>
          <a:p>
            <a:pPr lvl="0"/>
            <a:r>
              <a:rPr lang="ru-RU" dirty="0" smtClean="0"/>
              <a:t>Метафора </a:t>
            </a:r>
          </a:p>
          <a:p>
            <a:pPr lvl="0"/>
            <a:r>
              <a:rPr lang="ru-RU" dirty="0" err="1" smtClean="0"/>
              <a:t>Идеома</a:t>
            </a:r>
            <a:r>
              <a:rPr lang="ru-RU" dirty="0" smtClean="0"/>
              <a:t> </a:t>
            </a:r>
          </a:p>
          <a:p>
            <a:pPr lvl="0"/>
            <a:r>
              <a:rPr lang="ru-RU" dirty="0" err="1" smtClean="0"/>
              <a:t>Аффорданс</a:t>
            </a:r>
            <a:r>
              <a:rPr lang="ru-RU" dirty="0" smtClean="0"/>
              <a:t> </a:t>
            </a:r>
          </a:p>
          <a:p>
            <a:pPr lvl="0"/>
            <a:r>
              <a:rPr lang="ru-RU" dirty="0" err="1" smtClean="0"/>
              <a:t>Cтандарт</a:t>
            </a:r>
            <a:r>
              <a:rPr lang="ru-RU" dirty="0" smtClean="0"/>
              <a:t> </a:t>
            </a:r>
          </a:p>
          <a:p>
            <a:pPr>
              <a:buNone/>
            </a:pPr>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98</a:t>
            </a:fld>
            <a:endParaRPr lang="ru-RU" sz="3000" dirty="0">
              <a:solidFill>
                <a:schemeClr val="tx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654032"/>
          </a:xfrm>
        </p:spPr>
        <p:txBody>
          <a:bodyPr>
            <a:normAutofit/>
          </a:bodyPr>
          <a:lstStyle/>
          <a:p>
            <a:r>
              <a:rPr lang="ru-RU" sz="3200" b="1" dirty="0" smtClean="0"/>
              <a:t>Эргономика пользовательского интерфейса</a:t>
            </a:r>
            <a:endParaRPr lang="ru-RU" sz="3200" dirty="0"/>
          </a:p>
        </p:txBody>
      </p:sp>
      <p:sp>
        <p:nvSpPr>
          <p:cNvPr id="3" name="Содержимое 2"/>
          <p:cNvSpPr>
            <a:spLocks noGrp="1"/>
          </p:cNvSpPr>
          <p:nvPr>
            <p:ph idx="1"/>
          </p:nvPr>
        </p:nvSpPr>
        <p:spPr>
          <a:xfrm>
            <a:off x="457200" y="857232"/>
            <a:ext cx="8229600" cy="5572164"/>
          </a:xfrm>
        </p:spPr>
        <p:txBody>
          <a:bodyPr>
            <a:normAutofit lnSpcReduction="10000"/>
          </a:bodyPr>
          <a:lstStyle/>
          <a:p>
            <a:r>
              <a:rPr lang="ru-RU" b="1" dirty="0" smtClean="0"/>
              <a:t>Понятность системы</a:t>
            </a:r>
          </a:p>
          <a:p>
            <a:r>
              <a:rPr lang="ru-RU" b="1" i="1" dirty="0" smtClean="0"/>
              <a:t>Ментальная модель</a:t>
            </a:r>
          </a:p>
          <a:p>
            <a:r>
              <a:rPr lang="ru-RU" dirty="0" smtClean="0"/>
              <a:t>Зачастую, или, точнее, почти всегда, чтобы успешно пользоваться какой либо системой, человеку необходимо однозначно понимать, как система работает. При этом необязательно точно понимать сущность происходящих в системе процессов, более того, необязательно правильно их понимать. Это понимание сущности системы называется ментальной моделью. </a:t>
            </a:r>
          </a:p>
          <a:p>
            <a:endParaRPr lang="ru-RU" dirty="0"/>
          </a:p>
        </p:txBody>
      </p:sp>
      <p:sp>
        <p:nvSpPr>
          <p:cNvPr id="4" name="Номер слайда 3"/>
          <p:cNvSpPr>
            <a:spLocks noGrp="1"/>
          </p:cNvSpPr>
          <p:nvPr>
            <p:ph type="sldNum" sz="quarter" idx="12"/>
          </p:nvPr>
        </p:nvSpPr>
        <p:spPr/>
        <p:txBody>
          <a:bodyPr/>
          <a:lstStyle/>
          <a:p>
            <a:fld id="{725C68B6-61C2-468F-89AB-4B9F7531AA68}" type="slidenum">
              <a:rPr lang="ru-RU" sz="3000" smtClean="0">
                <a:solidFill>
                  <a:schemeClr val="tx1"/>
                </a:solidFill>
              </a:rPr>
              <a:pPr/>
              <a:t>99</a:t>
            </a:fld>
            <a:endParaRPr lang="ru-RU" sz="3000" dirty="0">
              <a:solidFill>
                <a:schemeClr val="tx1"/>
              </a:solidFill>
            </a:endParaRPr>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1290</TotalTime>
  <Words>9596</Words>
  <Application>Microsoft Office PowerPoint</Application>
  <PresentationFormat>Экран (4:3)</PresentationFormat>
  <Paragraphs>715</Paragraphs>
  <Slides>131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131</vt:i4>
      </vt:variant>
    </vt:vector>
  </HeadingPairs>
  <TitlesOfParts>
    <vt:vector size="132" baseType="lpstr">
      <vt:lpstr>Тема Office</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 </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lpstr>Эргономика пользовательского интерфейса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Эргономика пользовательского интерфейса</dc:title>
  <cp:lastModifiedBy>administrator</cp:lastModifiedBy>
  <cp:revision>133</cp:revision>
  <dcterms:modified xsi:type="dcterms:W3CDTF">2023-03-13T12:04:57Z</dcterms:modified>
</cp:coreProperties>
</file>