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>
        <p:scale>
          <a:sx n="125" d="100"/>
          <a:sy n="125" d="100"/>
        </p:scale>
        <p:origin x="-122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D010E-068D-4154-9055-2BA0178FDCC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58F0E-4CB7-4C3E-8BDC-8FAFD46CA1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8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8F0E-4CB7-4C3E-8BDC-8FAFD46CA1F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3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8F0E-4CB7-4C3E-8BDC-8FAFD46CA1F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1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8F0E-4CB7-4C3E-8BDC-8FAFD46CA1F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3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8F0E-4CB7-4C3E-8BDC-8FAFD46CA1F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8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11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8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6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8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4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7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9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1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9DA3-6CC5-4239-9D92-70962D60A236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EF2A-8790-4978-B161-EFB673CEE7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5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011" y="1130968"/>
            <a:ext cx="8386010" cy="1876927"/>
          </a:xfrm>
        </p:spPr>
        <p:txBody>
          <a:bodyPr>
            <a:noAutofit/>
          </a:bodyPr>
          <a:lstStyle/>
          <a:p>
            <a:r>
              <a:rPr lang="ru-RU" sz="4400" i="1" dirty="0"/>
              <a:t>Обзор алгоритмов </a:t>
            </a:r>
            <a:r>
              <a:rPr lang="ru-RU" sz="4400" i="1" dirty="0" smtClean="0"/>
              <a:t>оптимизации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76500" y="1104900"/>
            <a:ext cx="3688080" cy="1066800"/>
          </a:xfrm>
        </p:spPr>
        <p:txBody>
          <a:bodyPr>
            <a:normAutofit/>
          </a:bodyPr>
          <a:lstStyle/>
          <a:p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Лекция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77002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Методы с использованием производных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0394" y="962526"/>
                <a:ext cx="8843211" cy="4351338"/>
              </a:xfrm>
            </p:spPr>
            <p:txBody>
              <a:bodyPr>
                <a:normAutofit/>
              </a:bodyPr>
              <a:lstStyle/>
              <a:p>
                <a:pPr marL="571500" indent="-571500" algn="just">
                  <a:buAutoNum type="romanUcPeriod"/>
                </a:pPr>
                <a:r>
                  <a:rPr lang="ru-RU" sz="2400" b="1" dirty="0" smtClean="0">
                    <a:cs typeface="Arial" panose="020B0604020202020204" pitchFamily="34" charset="0"/>
                  </a:rPr>
                  <a:t>Метод скорейшего спуска.</a:t>
                </a:r>
              </a:p>
              <a:p>
                <a:pPr marL="0" indent="0" algn="just">
                  <a:buNone/>
                </a:pPr>
                <a:r>
                  <a:rPr lang="ru-RU" sz="2000" dirty="0" smtClean="0">
                    <a:cs typeface="Arial" panose="020B0604020202020204" pitchFamily="34" charset="0"/>
                  </a:rPr>
                  <a:t>Движение по антиградиенту (-</a:t>
                </a:r>
                <a:r>
                  <a:rPr lang="en-US" sz="2000" b="1" dirty="0" smtClean="0">
                    <a:cs typeface="Arial" panose="020B0604020202020204" pitchFamily="34" charset="0"/>
                  </a:rPr>
                  <a:t>grad</a:t>
                </a:r>
                <a:r>
                  <a:rPr lang="en-US" sz="2000" dirty="0" smtClean="0">
                    <a:cs typeface="Arial" panose="020B0604020202020204" pitchFamily="34" charset="0"/>
                  </a:rPr>
                  <a:t>(F)</a:t>
                </a:r>
                <a:r>
                  <a:rPr lang="ru-RU" sz="2000" dirty="0" smtClean="0"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ru-RU" sz="2000" dirty="0" smtClean="0">
                    <a:cs typeface="Arial" panose="020B0604020202020204" pitchFamily="34" charset="0"/>
                  </a:rPr>
                  <a:t>) ведет к скорейшему убыванию функции</a:t>
                </a:r>
                <a:r>
                  <a:rPr lang="en-US" sz="2000" dirty="0">
                    <a:cs typeface="Arial" panose="020B0604020202020204" pitchFamily="34" charset="0"/>
                  </a:rPr>
                  <a:t>.</a:t>
                </a:r>
                <a:endParaRPr lang="ru-RU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394" y="962526"/>
                <a:ext cx="8843211" cy="4351338"/>
              </a:xfrm>
              <a:blipFill rotWithShape="1">
                <a:blip r:embed="rId3"/>
                <a:stretch>
                  <a:fillRect l="-1103" t="-2101" r="-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4399" y="1928085"/>
            <a:ext cx="6127333" cy="443662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379143" y="3580390"/>
            <a:ext cx="864000" cy="7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222" y="2770365"/>
            <a:ext cx="174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Метод одномерного поиска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94" y="6156144"/>
            <a:ext cx="879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избавления от ортогональности используется демпфирование, либо шаг заданной длины (идём не в самый минимум, а чуть-чуть от него отступаем)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45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77002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Методы с использованием производных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0394" y="962526"/>
                <a:ext cx="8843211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cs typeface="Arial" panose="020B0604020202020204" pitchFamily="34" charset="0"/>
                  </a:rPr>
                  <a:t>II. </a:t>
                </a:r>
                <a:r>
                  <a:rPr lang="ru-RU" sz="2400" b="1" dirty="0" smtClean="0">
                    <a:cs typeface="Arial" panose="020B0604020202020204" pitchFamily="34" charset="0"/>
                  </a:rPr>
                  <a:t>Метод Ньютона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ru-RU" sz="2000" dirty="0" smtClean="0">
                    <a:cs typeface="Arial" panose="020B0604020202020204" pitchFamily="34" charset="0"/>
                  </a:rPr>
                  <a:t>Сведение задачи поиска </a:t>
                </a:r>
                <a:r>
                  <a:rPr lang="ru-RU" sz="2000" dirty="0">
                    <a:cs typeface="Arial" panose="020B0604020202020204" pitchFamily="34" charset="0"/>
                  </a:rPr>
                  <a:t>минимума функции нескольких </a:t>
                </a:r>
                <a:r>
                  <a:rPr lang="ru-RU" sz="2000" dirty="0" smtClean="0">
                    <a:cs typeface="Arial" panose="020B0604020202020204" pitchFamily="34" charset="0"/>
                  </a:rPr>
                  <a:t>переменных к решению </a:t>
                </a:r>
                <a:r>
                  <a:rPr lang="ru-RU" sz="2000" dirty="0">
                    <a:cs typeface="Arial" panose="020B0604020202020204" pitchFamily="34" charset="0"/>
                  </a:rPr>
                  <a:t>системы нелинейных </a:t>
                </a:r>
                <a:r>
                  <a:rPr lang="ru-RU" sz="2000" dirty="0" smtClean="0">
                    <a:cs typeface="Arial" panose="020B0604020202020204" pitchFamily="34" charset="0"/>
                  </a:rPr>
                  <a:t>уравнений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ru-RU" sz="2000" dirty="0" smtClean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394" y="962526"/>
                <a:ext cx="8843211" cy="4351338"/>
              </a:xfrm>
              <a:blipFill rotWithShape="0">
                <a:blip r:embed="rId3" cstate="print"/>
                <a:stretch>
                  <a:fillRect l="-1103" t="-1961" r="-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2651209"/>
            <a:ext cx="4650205" cy="3314291"/>
          </a:xfrm>
          <a:prstGeom prst="rect">
            <a:avLst/>
          </a:prstGeom>
        </p:spPr>
      </p:pic>
      <p:pic>
        <p:nvPicPr>
          <p:cNvPr id="1026" name="Picture 2" descr="https://upload.wikimedia.org/wikipedia/commons/thumb/8/8c/Newton_iteration.svg/300px-Newton_iterat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6" y="2855746"/>
            <a:ext cx="3777029" cy="310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люс 8"/>
          <p:cNvSpPr/>
          <p:nvPr/>
        </p:nvSpPr>
        <p:spPr>
          <a:xfrm>
            <a:off x="150394" y="6244386"/>
            <a:ext cx="433137" cy="433137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Минус 9"/>
          <p:cNvSpPr/>
          <p:nvPr/>
        </p:nvSpPr>
        <p:spPr>
          <a:xfrm>
            <a:off x="4499809" y="6252763"/>
            <a:ext cx="360948" cy="433137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13610" y="6276288"/>
            <a:ext cx="372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Квадратичная скорость сходимости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0757" y="6268446"/>
            <a:ext cx="36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Требуются вторые производные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492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77002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Методы с использованием производных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394" y="962526"/>
            <a:ext cx="8843211" cy="58954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cs typeface="Arial" panose="020B0604020202020204" pitchFamily="34" charset="0"/>
              </a:rPr>
              <a:t>III. </a:t>
            </a:r>
            <a:r>
              <a:rPr lang="ru-RU" sz="2400" b="1" dirty="0" smtClean="0">
                <a:cs typeface="Arial" panose="020B0604020202020204" pitchFamily="34" charset="0"/>
              </a:rPr>
              <a:t>Модификации и улучшения метода Ньютона.</a:t>
            </a:r>
          </a:p>
          <a:p>
            <a:pPr marL="0" indent="0" algn="just">
              <a:buNone/>
            </a:pPr>
            <a:endParaRPr lang="ru-RU" sz="2400" dirty="0"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ru-RU" sz="2400" b="1" dirty="0" smtClean="0">
                <a:cs typeface="Arial" panose="020B0604020202020204" pitchFamily="34" charset="0"/>
              </a:rPr>
              <a:t>Метод Ньютона – </a:t>
            </a:r>
            <a:r>
              <a:rPr lang="ru-RU" sz="2400" b="1" dirty="0" err="1" smtClean="0">
                <a:cs typeface="Arial" panose="020B0604020202020204" pitchFamily="34" charset="0"/>
              </a:rPr>
              <a:t>Рафсона</a:t>
            </a:r>
            <a:endParaRPr lang="ru-RU" sz="2400" b="1" dirty="0" smtClean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/>
              <a:t>Н</a:t>
            </a:r>
            <a:r>
              <a:rPr lang="ru-RU" sz="2400" dirty="0" smtClean="0"/>
              <a:t>а </a:t>
            </a:r>
            <a:r>
              <a:rPr lang="ru-RU" sz="2400" dirty="0"/>
              <a:t>очередной итерации </a:t>
            </a:r>
            <a:r>
              <a:rPr lang="ru-RU" sz="2400" dirty="0" smtClean="0"/>
              <a:t>метода Ньютона каким-либо </a:t>
            </a:r>
            <a:r>
              <a:rPr lang="ru-RU" sz="2400" dirty="0"/>
              <a:t>из методов одномерной оптимизации выбирается оптимальный </a:t>
            </a:r>
            <a:r>
              <a:rPr lang="ru-RU" sz="2400" dirty="0" smtClean="0"/>
              <a:t>шаг.</a:t>
            </a:r>
          </a:p>
          <a:p>
            <a:pPr marL="0" indent="0" algn="just">
              <a:buNone/>
            </a:pPr>
            <a:r>
              <a:rPr lang="ru-RU" sz="2400" b="1" dirty="0" smtClean="0">
                <a:cs typeface="Arial" panose="020B0604020202020204" pitchFamily="34" charset="0"/>
              </a:rPr>
              <a:t>2. Метод </a:t>
            </a:r>
            <a:r>
              <a:rPr lang="ru-RU" sz="2400" b="1" dirty="0" err="1" smtClean="0">
                <a:cs typeface="Arial" panose="020B0604020202020204" pitchFamily="34" charset="0"/>
              </a:rPr>
              <a:t>Флетчера</a:t>
            </a:r>
            <a:r>
              <a:rPr lang="ru-RU" sz="2400" b="1" dirty="0"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cs typeface="Arial" panose="020B0604020202020204" pitchFamily="34" charset="0"/>
              </a:rPr>
              <a:t>– </a:t>
            </a:r>
            <a:r>
              <a:rPr lang="ru-RU" sz="2400" b="1" dirty="0" err="1" smtClean="0">
                <a:cs typeface="Arial" panose="020B0604020202020204" pitchFamily="34" charset="0"/>
              </a:rPr>
              <a:t>Ривса</a:t>
            </a:r>
            <a:r>
              <a:rPr lang="ru-RU" sz="2400" b="1" dirty="0">
                <a:cs typeface="Arial" panose="020B0604020202020204" pitchFamily="34" charset="0"/>
              </a:rPr>
              <a:t>, </a:t>
            </a:r>
            <a:r>
              <a:rPr lang="ru-RU" sz="2400" b="1" dirty="0" err="1" smtClean="0">
                <a:cs typeface="Arial" panose="020B0604020202020204" pitchFamily="34" charset="0"/>
              </a:rPr>
              <a:t>Дэвидона</a:t>
            </a:r>
            <a:r>
              <a:rPr lang="ru-RU" sz="2400" b="1" dirty="0" smtClean="0">
                <a:cs typeface="Arial" panose="020B0604020202020204" pitchFamily="34" charset="0"/>
              </a:rPr>
              <a:t>–</a:t>
            </a:r>
            <a:r>
              <a:rPr lang="ru-RU" sz="2400" b="1" dirty="0" err="1" smtClean="0">
                <a:cs typeface="Arial" panose="020B0604020202020204" pitchFamily="34" charset="0"/>
              </a:rPr>
              <a:t>Флетчера</a:t>
            </a:r>
            <a:r>
              <a:rPr lang="ru-RU" sz="2400" b="1" dirty="0" smtClean="0">
                <a:cs typeface="Arial" panose="020B0604020202020204" pitchFamily="34" charset="0"/>
              </a:rPr>
              <a:t>–Пауэлла</a:t>
            </a:r>
          </a:p>
          <a:p>
            <a:pPr marL="0" indent="0" algn="just">
              <a:buNone/>
            </a:pPr>
            <a:r>
              <a:rPr lang="ru-RU" sz="2400" dirty="0" smtClean="0">
                <a:cs typeface="Arial" panose="020B0604020202020204" pitchFamily="34" charset="0"/>
              </a:rPr>
              <a:t>Гессиан не рассчитывается напрямую, а вычисляется на основе информации о кривизне целевой функции (требуется вычисление только первых производных).</a:t>
            </a:r>
          </a:p>
          <a:p>
            <a:pPr marL="0" indent="0" algn="just">
              <a:buNone/>
            </a:pPr>
            <a:r>
              <a:rPr lang="ru-RU" sz="2400" b="1" dirty="0" smtClean="0">
                <a:cs typeface="Arial" panose="020B0604020202020204" pitchFamily="34" charset="0"/>
              </a:rPr>
              <a:t>3. Метод </a:t>
            </a:r>
            <a:r>
              <a:rPr lang="ru-RU" sz="2400" b="1" dirty="0" err="1" smtClean="0">
                <a:cs typeface="Arial" panose="020B0604020202020204" pitchFamily="34" charset="0"/>
              </a:rPr>
              <a:t>Левенберга</a:t>
            </a:r>
            <a:r>
              <a:rPr lang="ru-RU" sz="2400" b="1" dirty="0" smtClean="0">
                <a:cs typeface="Arial" panose="020B0604020202020204" pitchFamily="34" charset="0"/>
              </a:rPr>
              <a:t> – </a:t>
            </a:r>
            <a:r>
              <a:rPr lang="ru-RU" sz="2400" b="1" dirty="0" err="1" smtClean="0">
                <a:cs typeface="Arial" panose="020B0604020202020204" pitchFamily="34" charset="0"/>
              </a:rPr>
              <a:t>Марквардта</a:t>
            </a:r>
            <a:endParaRPr lang="ru-RU" sz="2400" b="1" dirty="0" smtClean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cs typeface="Arial" panose="020B0604020202020204" pitchFamily="34" charset="0"/>
              </a:rPr>
              <a:t>Комбинация метода Ньютона с методом градиентного спуска</a:t>
            </a:r>
          </a:p>
          <a:p>
            <a:pPr marL="0" indent="0" algn="just">
              <a:buNone/>
            </a:pPr>
            <a:endParaRPr lang="ru-RU" sz="2400" dirty="0" smtClean="0"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77002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Вероятностные методы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394" y="1106904"/>
            <a:ext cx="8843211" cy="2622885"/>
          </a:xfrm>
        </p:spPr>
        <p:txBody>
          <a:bodyPr>
            <a:normAutofit/>
          </a:bodyPr>
          <a:lstStyle/>
          <a:p>
            <a:pPr marL="514350" indent="-514350" algn="just">
              <a:buAutoNum type="romanUcPeriod"/>
            </a:pPr>
            <a:r>
              <a:rPr lang="ru-RU" dirty="0" smtClean="0">
                <a:cs typeface="Arial" panose="020B0604020202020204" pitchFamily="34" charset="0"/>
              </a:rPr>
              <a:t>Метод имитации отжига (похож на метод градиентного спуска)</a:t>
            </a:r>
          </a:p>
          <a:p>
            <a:pPr marL="514350" indent="-514350" algn="just">
              <a:buAutoNum type="romanUcPeriod"/>
            </a:pPr>
            <a:r>
              <a:rPr lang="ru-RU" dirty="0" smtClean="0">
                <a:cs typeface="Arial" panose="020B0604020202020204" pitchFamily="34" charset="0"/>
              </a:rPr>
              <a:t>Метод роя частиц</a:t>
            </a:r>
            <a:endParaRPr lang="ru-RU" dirty="0">
              <a:cs typeface="Arial" panose="020B0604020202020204" pitchFamily="34" charset="0"/>
            </a:endParaRPr>
          </a:p>
          <a:p>
            <a:pPr marL="514350" indent="-514350" algn="just">
              <a:buAutoNum type="romanUcPeriod"/>
            </a:pPr>
            <a:r>
              <a:rPr lang="ru-RU" dirty="0" smtClean="0">
                <a:cs typeface="Arial" panose="020B0604020202020204" pitchFamily="34" charset="0"/>
              </a:rPr>
              <a:t>Генетические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5389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8912" y="44500"/>
            <a:ext cx="3188871" cy="65611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506662"/>
            <a:ext cx="8963525" cy="11158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Методы условной оптимизации, в большинстве своем, основаны, на сведении их к безусловной оптимизации (метод неопределенных множителей Лагранжа)</a:t>
            </a:r>
            <a:endParaRPr lang="ru-RU" sz="2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198394" y="4130653"/>
            <a:ext cx="2249906" cy="6561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784434" y="714066"/>
            <a:ext cx="950494" cy="54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917783" y="697535"/>
            <a:ext cx="834190" cy="54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8463" y="1208778"/>
            <a:ext cx="185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Безусловная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18647" y="1175716"/>
            <a:ext cx="374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Условная</a:t>
            </a:r>
          </a:p>
          <a:p>
            <a:pPr algn="ctr"/>
            <a:r>
              <a:rPr lang="ru-RU" sz="2400" dirty="0" smtClean="0"/>
              <a:t>(уравнения, неравенства)</a:t>
            </a:r>
          </a:p>
          <a:p>
            <a:pPr algn="ctr"/>
            <a:r>
              <a:rPr lang="ru-RU" sz="2400" dirty="0" smtClean="0"/>
              <a:t>баланс масс,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&gt;= 0</a:t>
            </a:r>
            <a:endParaRPr lang="ru-RU" sz="2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247900" y="4800077"/>
            <a:ext cx="950494" cy="54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448300" y="4800077"/>
            <a:ext cx="834190" cy="54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1907" y="5417259"/>
            <a:ext cx="28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Одной переменной</a:t>
            </a:r>
            <a:endParaRPr lang="ru-RU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8617" y="5428538"/>
            <a:ext cx="300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Многих переменных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0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394" y="827003"/>
            <a:ext cx="8843211" cy="6030997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золотого сечения</a:t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romanU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Квадратичная интерполяция (Метод Пауэлла)</a:t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romanU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Брента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(золотое сечение + квадратичная интерполяция)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64970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одной переменной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61" y="1249109"/>
            <a:ext cx="5857875" cy="2028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933" y="4105942"/>
            <a:ext cx="2838450" cy="1924050"/>
          </a:xfrm>
          <a:prstGeom prst="rect">
            <a:avLst/>
          </a:prstGeom>
        </p:spPr>
      </p:pic>
      <p:sp>
        <p:nvSpPr>
          <p:cNvPr id="10" name="Полилиния 9"/>
          <p:cNvSpPr/>
          <p:nvPr/>
        </p:nvSpPr>
        <p:spPr>
          <a:xfrm>
            <a:off x="3284620" y="3869722"/>
            <a:ext cx="2851483" cy="1299720"/>
          </a:xfrm>
          <a:custGeom>
            <a:avLst/>
            <a:gdLst>
              <a:gd name="connsiteX0" fmla="*/ 0 w 2671010"/>
              <a:gd name="connsiteY0" fmla="*/ 0 h 1299720"/>
              <a:gd name="connsiteX1" fmla="*/ 1311442 w 2671010"/>
              <a:gd name="connsiteY1" fmla="*/ 1299411 h 1299720"/>
              <a:gd name="connsiteX2" fmla="*/ 2671010 w 2671010"/>
              <a:gd name="connsiteY2" fmla="*/ 96253 h 1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1010" h="1299720">
                <a:moveTo>
                  <a:pt x="0" y="0"/>
                </a:moveTo>
                <a:cubicBezTo>
                  <a:pt x="433137" y="641684"/>
                  <a:pt x="866274" y="1283369"/>
                  <a:pt x="1311442" y="1299411"/>
                </a:cubicBezTo>
                <a:cubicBezTo>
                  <a:pt x="1756610" y="1315453"/>
                  <a:pt x="2213810" y="705853"/>
                  <a:pt x="2671010" y="9625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8681" y="3047374"/>
            <a:ext cx="4813385" cy="377452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394" y="778875"/>
            <a:ext cx="8843211" cy="250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Кубическая интерполяция (Метод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Дэвидона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Локальная замена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минимизируемой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функции многочленом третьей степени (три члена в разложении Тейлора)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Интерполяционный многочлен строится по значениям функции и ее производной в двух точках + требуется задание приблизительного значения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ru-RU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64970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одной переменной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394" y="156413"/>
            <a:ext cx="8843211" cy="64970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нескольких переменных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179094" y="891485"/>
            <a:ext cx="818147" cy="80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199018" y="946812"/>
            <a:ext cx="2" cy="1737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046496" y="901992"/>
            <a:ext cx="449178" cy="78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2032" y="1660766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Методы, использующие только значения функции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61936" y="2760803"/>
            <a:ext cx="3922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Методы, требующие вычисления первых производных функции (градиента)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1705" y="1681804"/>
            <a:ext cx="392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Методы, требующие вычисления вторых производных функции</a:t>
            </a:r>
            <a:endParaRPr lang="ru-RU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50393" y="4550986"/>
            <a:ext cx="884321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Если нет замкнутого аналитического выражения для вычисления функции, то методы, требующие вычисления производных, практически не используются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700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394" y="156413"/>
            <a:ext cx="8843211" cy="64970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нескольких переменных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394" y="936822"/>
            <a:ext cx="8668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ru-RU" sz="2400" b="1" dirty="0" smtClean="0"/>
              <a:t>Метод покоординатного спуска (метод релаксации)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1) Задается начальное приближение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2) Фиксируются все координаты, кроме одной, ищется минимум одномерным поиском.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3) Предыдущий шаг повторяется для всех координат.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74497"/>
            <a:ext cx="4545181" cy="33155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5181" y="3006518"/>
            <a:ext cx="4463091" cy="3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394" y="156413"/>
            <a:ext cx="8843211" cy="64970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нескольких переменных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394" y="936822"/>
            <a:ext cx="8668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II. </a:t>
            </a:r>
            <a:r>
              <a:rPr lang="ru-RU" sz="2400" b="1" dirty="0" smtClean="0"/>
              <a:t>Метод Хука – </a:t>
            </a:r>
            <a:r>
              <a:rPr lang="ru-RU" sz="2400" b="1" dirty="0" err="1" smtClean="0"/>
              <a:t>Дживса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В начале работы алгоритма задается начальное приближение и шаг по каждой из координат.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1) Исследующий поиск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2) Шаг по образцу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3) Исследующий поиск</a:t>
            </a:r>
          </a:p>
        </p:txBody>
      </p:sp>
      <p:pic>
        <p:nvPicPr>
          <p:cNvPr id="2050" name="Picture 2" descr="Algoritm huka i djivsa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21" y="3984769"/>
            <a:ext cx="4247983" cy="287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393" y="947319"/>
            <a:ext cx="884321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Симплекс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мерном пространстве – правильный многогранник с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n+1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вершинами 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мерное обобщение треугольника) – треугольник, тетраэдр…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64970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Симплекс – метод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657598" y="2779295"/>
            <a:ext cx="1828800" cy="1624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flipH="1">
            <a:off x="5398570" y="4349417"/>
            <a:ext cx="111892" cy="66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2710571" y="2671678"/>
            <a:ext cx="2743945" cy="171082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Минус 8"/>
          <p:cNvSpPr/>
          <p:nvPr/>
        </p:nvSpPr>
        <p:spPr>
          <a:xfrm>
            <a:off x="150392" y="5404566"/>
            <a:ext cx="697832" cy="5534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48224" y="5327349"/>
            <a:ext cx="814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Низкая скорость сходимости (определяется размерами симплекса, а не поведением </a:t>
            </a:r>
            <a:r>
              <a:rPr lang="ru-RU" sz="2000" dirty="0" err="1" smtClean="0"/>
              <a:t>минимизируемой</a:t>
            </a:r>
            <a:r>
              <a:rPr lang="ru-RU" sz="2000" dirty="0" smtClean="0"/>
              <a:t> функции)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56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94" y="84221"/>
            <a:ext cx="8843211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деформируемого многогранника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Нелдера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Мида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196" y="1693277"/>
            <a:ext cx="899360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Изменения в оригинальном «симплекс – методе»:</a:t>
            </a: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1) Отказ от сохранения одинаковых расстояний между вершинами (симплекс -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деформированный многогранник).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2) Произвольный коэффициент отражения.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3) Добавлено растяжение и сжатие многогранника (аналог шага по образцу в методе Хука 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Дживса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процессе поиска минимума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многогранник вытягивается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направлении успешных шагов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сжимается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«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неперспективных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21335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437</Words>
  <Application>Microsoft Office PowerPoint</Application>
  <PresentationFormat>Экран (4:3)</PresentationFormat>
  <Paragraphs>74</Paragraphs>
  <Slides>13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Обзор алгоритмов оптимизации</vt:lpstr>
      <vt:lpstr>Оптимизация</vt:lpstr>
      <vt:lpstr>Функции одной переменной</vt:lpstr>
      <vt:lpstr>Функции одной переменной</vt:lpstr>
      <vt:lpstr>Функции нескольких переменных</vt:lpstr>
      <vt:lpstr>Функции нескольких переменных</vt:lpstr>
      <vt:lpstr>Функции нескольких переменных</vt:lpstr>
      <vt:lpstr>Симплекс – метод</vt:lpstr>
      <vt:lpstr>Метод деформируемого многогранника Нелдера - Мида</vt:lpstr>
      <vt:lpstr>Методы с использованием производных</vt:lpstr>
      <vt:lpstr>Методы с использованием производных</vt:lpstr>
      <vt:lpstr>Методы с использованием производных</vt:lpstr>
      <vt:lpstr>Вероятностные методы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алгоритмов оптимизации</dc:title>
  <dc:creator>Алексей</dc:creator>
  <cp:lastModifiedBy>Lena</cp:lastModifiedBy>
  <cp:revision>23</cp:revision>
  <dcterms:created xsi:type="dcterms:W3CDTF">2014-12-10T08:57:18Z</dcterms:created>
  <dcterms:modified xsi:type="dcterms:W3CDTF">2024-02-07T06:57:20Z</dcterms:modified>
</cp:coreProperties>
</file>