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8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81022E5-537E-4A6B-9CB4-E673B192072E}" type="datetimeFigureOut">
              <a:rPr lang="ru-RU" smtClean="0"/>
              <a:pPr/>
              <a:t>29.12.2014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981EF69-9FD6-4808-83DD-5DC834CEB0A5}"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81022E5-537E-4A6B-9CB4-E673B192072E}" type="datetimeFigureOut">
              <a:rPr lang="ru-RU" smtClean="0"/>
              <a:pPr/>
              <a:t>29.12.2014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981EF69-9FD6-4808-83DD-5DC834CEB0A5}"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81022E5-537E-4A6B-9CB4-E673B192072E}" type="datetimeFigureOut">
              <a:rPr lang="ru-RU" smtClean="0"/>
              <a:pPr/>
              <a:t>29.12.2014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981EF69-9FD6-4808-83DD-5DC834CEB0A5}"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81022E5-537E-4A6B-9CB4-E673B192072E}" type="datetimeFigureOut">
              <a:rPr lang="ru-RU" smtClean="0"/>
              <a:pPr/>
              <a:t>29.12.2014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981EF69-9FD6-4808-83DD-5DC834CEB0A5}"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81022E5-537E-4A6B-9CB4-E673B192072E}" type="datetimeFigureOut">
              <a:rPr lang="ru-RU" smtClean="0"/>
              <a:pPr/>
              <a:t>29.12.2014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981EF69-9FD6-4808-83DD-5DC834CEB0A5}"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81022E5-537E-4A6B-9CB4-E673B192072E}" type="datetimeFigureOut">
              <a:rPr lang="ru-RU" smtClean="0"/>
              <a:pPr/>
              <a:t>29.12.2014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981EF69-9FD6-4808-83DD-5DC834CEB0A5}"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81022E5-537E-4A6B-9CB4-E673B192072E}" type="datetimeFigureOut">
              <a:rPr lang="ru-RU" smtClean="0"/>
              <a:pPr/>
              <a:t>29.12.2014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981EF69-9FD6-4808-83DD-5DC834CEB0A5}"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81022E5-537E-4A6B-9CB4-E673B192072E}" type="datetimeFigureOut">
              <a:rPr lang="ru-RU" smtClean="0"/>
              <a:pPr/>
              <a:t>29.12.2014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981EF69-9FD6-4808-83DD-5DC834CEB0A5}"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81022E5-537E-4A6B-9CB4-E673B192072E}" type="datetimeFigureOut">
              <a:rPr lang="ru-RU" smtClean="0"/>
              <a:pPr/>
              <a:t>29.12.2014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981EF69-9FD6-4808-83DD-5DC834CEB0A5}"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81022E5-537E-4A6B-9CB4-E673B192072E}" type="datetimeFigureOut">
              <a:rPr lang="ru-RU" smtClean="0"/>
              <a:pPr/>
              <a:t>29.12.2014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981EF69-9FD6-4808-83DD-5DC834CEB0A5}"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81022E5-537E-4A6B-9CB4-E673B192072E}" type="datetimeFigureOut">
              <a:rPr lang="ru-RU" smtClean="0"/>
              <a:pPr/>
              <a:t>29.12.2014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981EF69-9FD6-4808-83DD-5DC834CEB0A5}"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1022E5-537E-4A6B-9CB4-E673B192072E}" type="datetimeFigureOut">
              <a:rPr lang="ru-RU" smtClean="0"/>
              <a:pPr/>
              <a:t>29.12.2014</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1EF69-9FD6-4808-83DD-5DC834CEB0A5}"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42910" y="285728"/>
            <a:ext cx="7772400" cy="1470025"/>
          </a:xfrm>
        </p:spPr>
        <p:txBody>
          <a:bodyPr/>
          <a:lstStyle/>
          <a:p>
            <a:r>
              <a:rPr lang="ru-RU" dirty="0"/>
              <a:t>Стандартизация пользовательского интерфейса</a:t>
            </a:r>
          </a:p>
        </p:txBody>
      </p:sp>
      <p:sp>
        <p:nvSpPr>
          <p:cNvPr id="3" name="Подзаголовок 2"/>
          <p:cNvSpPr>
            <a:spLocks noGrp="1"/>
          </p:cNvSpPr>
          <p:nvPr>
            <p:ph type="subTitle" idx="1"/>
          </p:nvPr>
        </p:nvSpPr>
        <p:spPr>
          <a:xfrm>
            <a:off x="714348" y="1714488"/>
            <a:ext cx="7572428" cy="4786346"/>
          </a:xfrm>
        </p:spPr>
        <p:txBody>
          <a:bodyPr>
            <a:noAutofit/>
          </a:bodyPr>
          <a:lstStyle/>
          <a:p>
            <a:r>
              <a:rPr lang="ru-RU" sz="2400" dirty="0">
                <a:solidFill>
                  <a:schemeClr val="tx1"/>
                </a:solidFill>
              </a:rPr>
              <a:t>Прогресс в разработке пользовательских интерфейсов привел к появлению соответствующих стандартов — сначала на уровне ведущих компаний-разработчиков, а позднее и ISO. В их основе лежит накопленный опыт разработки и оценки качества наиболее продвинутых программных проектов. С другой стороны, стандарты содержат определенный элемент произвольности, а также испытывают на себе давление производителей. В этом смысле стандартизация олицетворяет консервативную сторону прогресса. Но, однажды возникнув, стандарт становится общепризнанным и часто обязательным нормативом дальнейшего прогресса в соответствующей области.</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Стандарты и качество</a:t>
            </a:r>
            <a:endParaRPr lang="ru-RU" dirty="0"/>
          </a:p>
        </p:txBody>
      </p:sp>
      <p:sp>
        <p:nvSpPr>
          <p:cNvPr id="3" name="Содержимое 2"/>
          <p:cNvSpPr>
            <a:spLocks noGrp="1"/>
          </p:cNvSpPr>
          <p:nvPr>
            <p:ph idx="1"/>
          </p:nvPr>
        </p:nvSpPr>
        <p:spPr/>
        <p:txBody>
          <a:bodyPr>
            <a:normAutofit lnSpcReduction="10000"/>
          </a:bodyPr>
          <a:lstStyle/>
          <a:p>
            <a:pPr>
              <a:buNone/>
            </a:pPr>
            <a:r>
              <a:rPr lang="ru-RU" dirty="0" smtClean="0"/>
              <a:t>Для унификации и регламентирования такие совокупности базовых стандартов должны адаптироваться и конкретизироваться применительно к определенным классам проектов, функций, процессов и компонентов программ. В связи с этой потребностью выделилось и сформировалось понятие "профилей" ИС, как основного инструмента функциональной стандартизации.</a:t>
            </a:r>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Стандарты и качество</a:t>
            </a:r>
            <a:endParaRPr lang="ru-RU" dirty="0"/>
          </a:p>
        </p:txBody>
      </p:sp>
      <p:sp>
        <p:nvSpPr>
          <p:cNvPr id="3" name="Содержимое 2"/>
          <p:cNvSpPr>
            <a:spLocks noGrp="1"/>
          </p:cNvSpPr>
          <p:nvPr>
            <p:ph idx="1"/>
          </p:nvPr>
        </p:nvSpPr>
        <p:spPr/>
        <p:txBody>
          <a:bodyPr/>
          <a:lstStyle/>
          <a:p>
            <a:pPr>
              <a:buNone/>
            </a:pPr>
            <a:r>
              <a:rPr lang="ru-RU" i="1" dirty="0" smtClean="0"/>
              <a:t>Профиль - это совокупность нескольких (или подмножество одного) базовых стандартов с четко определенными и гармонизированными подмножествами обязательных и факультативных возможностей, предназначенная для реализации заданной функции или группы функций.</a:t>
            </a:r>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Стандарты и качество</a:t>
            </a:r>
            <a:endParaRPr lang="ru-RU" dirty="0"/>
          </a:p>
        </p:txBody>
      </p:sp>
      <p:sp>
        <p:nvSpPr>
          <p:cNvPr id="3" name="Содержимое 2"/>
          <p:cNvSpPr>
            <a:spLocks noGrp="1"/>
          </p:cNvSpPr>
          <p:nvPr>
            <p:ph idx="1"/>
          </p:nvPr>
        </p:nvSpPr>
        <p:spPr/>
        <p:txBody>
          <a:bodyPr>
            <a:normAutofit fontScale="92500" lnSpcReduction="10000"/>
          </a:bodyPr>
          <a:lstStyle/>
          <a:p>
            <a:pPr>
              <a:buNone/>
            </a:pPr>
            <a:r>
              <a:rPr lang="ru-RU" dirty="0" smtClean="0"/>
              <a:t>Базовые стандарты и профили в зависимости от проблемно-ориентированной области применения ИС могут использоваться как непосредственные директивные, руководящие или рекомендательные документы, а также как нормативная база, необходимая при выборе или разработке средств автоматизации технологических этапов или процессов создания, сопровождения и развития ИС.</a:t>
            </a:r>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Стандарты и качество</a:t>
            </a:r>
            <a:endParaRPr lang="ru-RU" dirty="0"/>
          </a:p>
        </p:txBody>
      </p:sp>
      <p:sp>
        <p:nvSpPr>
          <p:cNvPr id="3" name="Содержимое 2"/>
          <p:cNvSpPr>
            <a:spLocks noGrp="1"/>
          </p:cNvSpPr>
          <p:nvPr>
            <p:ph idx="1"/>
          </p:nvPr>
        </p:nvSpPr>
        <p:spPr/>
        <p:txBody>
          <a:bodyPr>
            <a:normAutofit fontScale="92500" lnSpcReduction="10000"/>
          </a:bodyPr>
          <a:lstStyle/>
          <a:p>
            <a:pPr>
              <a:buNone/>
            </a:pPr>
            <a:r>
              <a:rPr lang="ru-RU" dirty="0" smtClean="0"/>
              <a:t>Следует рассматривать две группы профилей: </a:t>
            </a:r>
          </a:p>
          <a:p>
            <a:pPr lvl="0"/>
            <a:r>
              <a:rPr lang="ru-RU" dirty="0" smtClean="0"/>
              <a:t>регламентирующие архитектуру и структуру ИС; </a:t>
            </a:r>
          </a:p>
          <a:p>
            <a:pPr lvl="0"/>
            <a:r>
              <a:rPr lang="ru-RU" dirty="0" smtClean="0"/>
              <a:t>регламентирующие процессы:</a:t>
            </a:r>
          </a:p>
          <a:p>
            <a:pPr lvl="1"/>
            <a:r>
              <a:rPr lang="ru-RU" dirty="0" smtClean="0"/>
              <a:t>проектирования, </a:t>
            </a:r>
          </a:p>
          <a:p>
            <a:pPr lvl="1"/>
            <a:r>
              <a:rPr lang="ru-RU" dirty="0" smtClean="0"/>
              <a:t>разработки, </a:t>
            </a:r>
          </a:p>
          <a:p>
            <a:pPr lvl="1"/>
            <a:r>
              <a:rPr lang="ru-RU" dirty="0" smtClean="0"/>
              <a:t>применения, </a:t>
            </a:r>
          </a:p>
          <a:p>
            <a:pPr lvl="1"/>
            <a:r>
              <a:rPr lang="ru-RU" dirty="0" smtClean="0"/>
              <a:t>сопровождения </a:t>
            </a:r>
          </a:p>
          <a:p>
            <a:r>
              <a:rPr lang="ru-RU" dirty="0" smtClean="0"/>
              <a:t>развития ИС.</a:t>
            </a:r>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Стандарты и качество</a:t>
            </a:r>
            <a:endParaRPr lang="ru-RU" dirty="0"/>
          </a:p>
        </p:txBody>
      </p:sp>
      <p:sp>
        <p:nvSpPr>
          <p:cNvPr id="3" name="Содержимое 2"/>
          <p:cNvSpPr>
            <a:spLocks noGrp="1"/>
          </p:cNvSpPr>
          <p:nvPr>
            <p:ph idx="1"/>
          </p:nvPr>
        </p:nvSpPr>
        <p:spPr/>
        <p:txBody>
          <a:bodyPr>
            <a:normAutofit fontScale="92500"/>
          </a:bodyPr>
          <a:lstStyle/>
          <a:p>
            <a:pPr>
              <a:buNone/>
            </a:pPr>
            <a:r>
              <a:rPr lang="ru-RU" dirty="0" smtClean="0"/>
              <a:t>В зависимости от области распространения профили могут иметь разные категории и соответственно разные статусы утверждения: </a:t>
            </a:r>
          </a:p>
          <a:p>
            <a:pPr lvl="0"/>
            <a:r>
              <a:rPr lang="ru-RU" dirty="0" smtClean="0"/>
              <a:t>профили конкретной системы, определяющие стандартизованные проектные решения в пределах данного проекта; </a:t>
            </a:r>
          </a:p>
          <a:p>
            <a:r>
              <a:rPr lang="ru-RU" dirty="0" smtClean="0"/>
              <a:t>профили класса систем, предназначенные для решения некоторого класса прикладных задач.</a:t>
            </a:r>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Цели и принципы формирования профилей информационных систем</a:t>
            </a:r>
            <a:endParaRPr lang="ru-RU" dirty="0"/>
          </a:p>
        </p:txBody>
      </p:sp>
      <p:sp>
        <p:nvSpPr>
          <p:cNvPr id="3" name="Содержимое 2"/>
          <p:cNvSpPr>
            <a:spLocks noGrp="1"/>
          </p:cNvSpPr>
          <p:nvPr>
            <p:ph idx="1"/>
          </p:nvPr>
        </p:nvSpPr>
        <p:spPr>
          <a:xfrm>
            <a:off x="457200" y="1600200"/>
            <a:ext cx="8229600" cy="4757758"/>
          </a:xfrm>
        </p:spPr>
        <p:txBody>
          <a:bodyPr>
            <a:normAutofit fontScale="85000" lnSpcReduction="20000"/>
          </a:bodyPr>
          <a:lstStyle/>
          <a:p>
            <a:pPr>
              <a:buNone/>
            </a:pPr>
            <a:r>
              <a:rPr lang="ru-RU" dirty="0" smtClean="0"/>
              <a:t>Состояние и развитие стандартизации в области информационных технологий характеризуются следующими особенностями:</a:t>
            </a:r>
          </a:p>
          <a:p>
            <a:r>
              <a:rPr lang="ru-RU" dirty="0" smtClean="0"/>
              <a:t>несколько сотен международных и национальных стандартов не полностью и неравномерно удовлетворяют потребности в стандартизации объектов и процессов создания и применения сложных ИС; </a:t>
            </a:r>
          </a:p>
          <a:p>
            <a:r>
              <a:rPr lang="ru-RU" dirty="0" smtClean="0"/>
              <a:t>длительные сроки разработки, согласования и утверждения международных и национальных стандартов (3-5 лет) приводят к их консерватизму и хроническому отставанию от современных технологий создания сложных ИС;</a:t>
            </a:r>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Цели и принципы формирования профилей информационных систем</a:t>
            </a:r>
            <a:endParaRPr lang="ru-RU" dirty="0"/>
          </a:p>
        </p:txBody>
      </p:sp>
      <p:sp>
        <p:nvSpPr>
          <p:cNvPr id="3" name="Содержимое 2"/>
          <p:cNvSpPr>
            <a:spLocks noGrp="1"/>
          </p:cNvSpPr>
          <p:nvPr>
            <p:ph idx="1"/>
          </p:nvPr>
        </p:nvSpPr>
        <p:spPr/>
        <p:txBody>
          <a:bodyPr>
            <a:normAutofit fontScale="70000" lnSpcReduction="20000"/>
          </a:bodyPr>
          <a:lstStyle/>
          <a:p>
            <a:r>
              <a:rPr lang="ru-RU" dirty="0" smtClean="0"/>
              <a:t>стандарты современных ИС должны учитывать необходимость построения ИС как открытых систем, обеспечивать их расширяемость при наращивании или изменении выполняемых функций: переносимость программного обеспечения и возможность взаимодействия с другими ИС; </a:t>
            </a:r>
          </a:p>
          <a:p>
            <a:r>
              <a:rPr lang="ru-RU" dirty="0" smtClean="0"/>
              <a:t>в области ИС функциональными стандартами поддержаны и регламентированы только самые простые объекты и рутинные, массовые процессы: телекоммуникация, программирование, документирование программ и данных; </a:t>
            </a:r>
          </a:p>
          <a:p>
            <a:r>
              <a:rPr lang="ru-RU" dirty="0" smtClean="0"/>
              <a:t>наиболее сложные и творческие процессы создания и развития крупных распределенных ИС (системный анализ и проектирование, интеграция компонентов и систем, испытания и сертификация ИС и т. п.) почти не поддержаны требованиями и рекомендациями стандартов из-за разнообразия содержания, трудности их формализации и унификации; </a:t>
            </a:r>
          </a:p>
          <a:p>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Цели и принципы формирования профилей информационных систем</a:t>
            </a:r>
            <a:endParaRPr lang="ru-RU" dirty="0"/>
          </a:p>
        </p:txBody>
      </p:sp>
      <p:sp>
        <p:nvSpPr>
          <p:cNvPr id="3" name="Содержимое 2"/>
          <p:cNvSpPr>
            <a:spLocks noGrp="1"/>
          </p:cNvSpPr>
          <p:nvPr>
            <p:ph idx="1"/>
          </p:nvPr>
        </p:nvSpPr>
        <p:spPr/>
        <p:txBody>
          <a:bodyPr>
            <a:normAutofit fontScale="85000" lnSpcReduction="20000"/>
          </a:bodyPr>
          <a:lstStyle/>
          <a:p>
            <a:r>
              <a:rPr lang="ru-RU" dirty="0" smtClean="0"/>
              <a:t>пробелы и задержки в подготовке и издании стандартов высокого ранга, а также текущая потребность в унификации и регламентировании современных объектов и процессов в области ИС приводят к созданию многочисленных нормативных и методических документов отраслевого, ведомственного или фирменного уровней; </a:t>
            </a:r>
          </a:p>
          <a:p>
            <a:r>
              <a:rPr lang="ru-RU" dirty="0" smtClean="0"/>
              <a:t>последующие селекция, совершенствование и согласование нормативных и методических документов в ряде случаев позволяют создать на их основе национальные и международные стандарты.</a:t>
            </a:r>
            <a:endParaRPr lang="ru-R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Цели и принципы формирования профилей информационных систем</a:t>
            </a:r>
            <a:endParaRPr lang="ru-RU" dirty="0"/>
          </a:p>
        </p:txBody>
      </p:sp>
      <p:sp>
        <p:nvSpPr>
          <p:cNvPr id="3" name="Содержимое 2"/>
          <p:cNvSpPr>
            <a:spLocks noGrp="1"/>
          </p:cNvSpPr>
          <p:nvPr>
            <p:ph idx="1"/>
          </p:nvPr>
        </p:nvSpPr>
        <p:spPr/>
        <p:txBody>
          <a:bodyPr>
            <a:normAutofit fontScale="85000" lnSpcReduction="20000"/>
          </a:bodyPr>
          <a:lstStyle/>
          <a:p>
            <a:pPr>
              <a:buNone/>
            </a:pPr>
            <a:r>
              <a:rPr lang="ru-RU" dirty="0" smtClean="0"/>
              <a:t>Основными целями применения профилей при создании и использовании ИС являются:</a:t>
            </a:r>
          </a:p>
          <a:p>
            <a:pPr lvl="0"/>
            <a:r>
              <a:rPr lang="ru-RU" dirty="0" smtClean="0"/>
              <a:t>снижение трудоемкости проектов ИС; </a:t>
            </a:r>
          </a:p>
          <a:p>
            <a:pPr lvl="0"/>
            <a:r>
              <a:rPr lang="ru-RU" dirty="0" smtClean="0"/>
              <a:t>повышение качества компонентов ИС; </a:t>
            </a:r>
          </a:p>
          <a:p>
            <a:pPr lvl="0"/>
            <a:r>
              <a:rPr lang="ru-RU" dirty="0" smtClean="0"/>
              <a:t>обеспечение расширяемости ИС по набору прикладных функций и </a:t>
            </a:r>
            <a:r>
              <a:rPr lang="ru-RU" dirty="0" err="1" smtClean="0"/>
              <a:t>масштабируемости</a:t>
            </a:r>
            <a:r>
              <a:rPr lang="ru-RU" dirty="0" smtClean="0"/>
              <a:t>; </a:t>
            </a:r>
          </a:p>
          <a:p>
            <a:pPr lvl="0"/>
            <a:r>
              <a:rPr lang="ru-RU" dirty="0" smtClean="0"/>
              <a:t>обеспечение возможности функциональной интеграции в ИС задач, которые раньше решались раздельно; </a:t>
            </a:r>
          </a:p>
          <a:p>
            <a:r>
              <a:rPr lang="ru-RU" dirty="0" smtClean="0"/>
              <a:t>обеспечение переносимости прикладного программного обеспечения.</a:t>
            </a:r>
            <a:endParaRPr lang="ru-R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Цели и принципы формирования профилей информационных систем</a:t>
            </a:r>
            <a:endParaRPr lang="ru-RU" dirty="0"/>
          </a:p>
        </p:txBody>
      </p:sp>
      <p:sp>
        <p:nvSpPr>
          <p:cNvPr id="3" name="Содержимое 2"/>
          <p:cNvSpPr>
            <a:spLocks noGrp="1"/>
          </p:cNvSpPr>
          <p:nvPr>
            <p:ph idx="1"/>
          </p:nvPr>
        </p:nvSpPr>
        <p:spPr/>
        <p:txBody>
          <a:bodyPr>
            <a:normAutofit fontScale="92500" lnSpcReduction="20000"/>
          </a:bodyPr>
          <a:lstStyle/>
          <a:p>
            <a:pPr>
              <a:buNone/>
            </a:pPr>
            <a:r>
              <a:rPr lang="ru-RU" dirty="0" smtClean="0"/>
              <a:t>Для эффективного использования конкретного профиля необходимо:</a:t>
            </a:r>
          </a:p>
          <a:p>
            <a:r>
              <a:rPr lang="ru-RU" dirty="0" smtClean="0"/>
              <a:t>выделить объединенные логической связью проблемно-ориентированные области функционирования, где могут применяться стандарты, общие для одной организации или группы организаций; </a:t>
            </a:r>
          </a:p>
          <a:p>
            <a:r>
              <a:rPr lang="ru-RU" dirty="0" smtClean="0"/>
              <a:t>идентифицировать стандарты и нормативные документы, варианты их использования и параметры, которые необходимо включить в профиль;</a:t>
            </a: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200" dirty="0" smtClean="0"/>
              <a:t>Стандартизация пользовательского интерфейса</a:t>
            </a:r>
            <a:endParaRPr lang="ru-RU" sz="3200" dirty="0"/>
          </a:p>
        </p:txBody>
      </p:sp>
      <p:sp>
        <p:nvSpPr>
          <p:cNvPr id="3" name="Содержимое 2"/>
          <p:cNvSpPr>
            <a:spLocks noGrp="1"/>
          </p:cNvSpPr>
          <p:nvPr>
            <p:ph idx="1"/>
          </p:nvPr>
        </p:nvSpPr>
        <p:spPr>
          <a:xfrm>
            <a:off x="457200" y="1428736"/>
            <a:ext cx="8229600" cy="4697427"/>
          </a:xfrm>
        </p:spPr>
        <p:txBody>
          <a:bodyPr/>
          <a:lstStyle/>
          <a:p>
            <a:pPr>
              <a:buNone/>
            </a:pPr>
            <a:r>
              <a:rPr lang="ru-RU" dirty="0" smtClean="0"/>
              <a:t>Перечень </a:t>
            </a:r>
            <a:r>
              <a:rPr lang="ru-RU" dirty="0"/>
              <a:t>стандартов ISO на графический пользовательский интерфейс WIMPS.</a:t>
            </a:r>
          </a:p>
        </p:txBody>
      </p:sp>
      <p:pic>
        <p:nvPicPr>
          <p:cNvPr id="1026" name="Picture 2"/>
          <p:cNvPicPr>
            <a:picLocks noChangeAspect="1" noChangeArrowheads="1"/>
          </p:cNvPicPr>
          <p:nvPr/>
        </p:nvPicPr>
        <p:blipFill>
          <a:blip r:embed="rId2" cstate="print"/>
          <a:srcRect/>
          <a:stretch>
            <a:fillRect/>
          </a:stretch>
        </p:blipFill>
        <p:spPr bwMode="auto">
          <a:xfrm>
            <a:off x="642910" y="2571744"/>
            <a:ext cx="7858180" cy="3714776"/>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Цели и принципы формирования профилей информационных систем</a:t>
            </a:r>
            <a:endParaRPr lang="ru-RU" dirty="0"/>
          </a:p>
        </p:txBody>
      </p:sp>
      <p:sp>
        <p:nvSpPr>
          <p:cNvPr id="3" name="Содержимое 2"/>
          <p:cNvSpPr>
            <a:spLocks noGrp="1"/>
          </p:cNvSpPr>
          <p:nvPr>
            <p:ph idx="1"/>
          </p:nvPr>
        </p:nvSpPr>
        <p:spPr/>
        <p:txBody>
          <a:bodyPr>
            <a:normAutofit fontScale="77500" lnSpcReduction="20000"/>
          </a:bodyPr>
          <a:lstStyle/>
          <a:p>
            <a:r>
              <a:rPr lang="ru-RU" dirty="0" smtClean="0"/>
              <a:t>документально зафиксировать участки конкретного профиля, где требуется создание новых стандартов или нормативных документов, и идентифицировать характеристики, которые могут оказаться важными для разработки недостающих стандартов и нормативных документов этого профиля; </a:t>
            </a:r>
          </a:p>
          <a:p>
            <a:r>
              <a:rPr lang="ru-RU" dirty="0" smtClean="0"/>
              <a:t>формализовать профиль в соответствии с его категорией, включая стандарты, различные варианты нормативных документов и дополнительные параметры, которые непосредственно связаны с профилем; </a:t>
            </a:r>
          </a:p>
          <a:p>
            <a:r>
              <a:rPr lang="ru-RU" dirty="0" smtClean="0"/>
              <a:t>опубликовать профиль и/или продвигать его по формальным инстанциям для дальнейшего распространения.</a:t>
            </a:r>
            <a:endParaRPr lang="ru-RU"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Цели и принципы формирования профилей информационных систем</a:t>
            </a:r>
            <a:endParaRPr lang="ru-RU" dirty="0"/>
          </a:p>
        </p:txBody>
      </p:sp>
      <p:sp>
        <p:nvSpPr>
          <p:cNvPr id="3" name="Содержимое 2"/>
          <p:cNvSpPr>
            <a:spLocks noGrp="1"/>
          </p:cNvSpPr>
          <p:nvPr>
            <p:ph idx="1"/>
          </p:nvPr>
        </p:nvSpPr>
        <p:spPr/>
        <p:txBody>
          <a:bodyPr>
            <a:normAutofit fontScale="92500" lnSpcReduction="20000"/>
          </a:bodyPr>
          <a:lstStyle/>
          <a:p>
            <a:pPr>
              <a:buNone/>
            </a:pPr>
            <a:r>
              <a:rPr lang="ru-RU" dirty="0" smtClean="0"/>
              <a:t>Профили должны определяться таким образом, чтобы тестирование их реализации можно было проводить по возможности наиболее полно по стандартизованной методике. Некоторые тесты для проверки соответствия применяемых компонентов международным стандартам могут быть использованы готовыми, так как международные стандарты и профили являются основой при создании </a:t>
            </a:r>
            <a:r>
              <a:rPr lang="ru-RU" dirty="0" err="1" smtClean="0"/>
              <a:t>международно</a:t>
            </a:r>
            <a:r>
              <a:rPr lang="ru-RU" dirty="0" smtClean="0"/>
              <a:t> признанных аттестационных тестов.</a:t>
            </a:r>
            <a:endParaRPr lang="ru-RU"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Структура и содержание профилей информационных систем</a:t>
            </a:r>
            <a:endParaRPr lang="ru-RU" dirty="0"/>
          </a:p>
        </p:txBody>
      </p:sp>
      <p:sp>
        <p:nvSpPr>
          <p:cNvPr id="3" name="Содержимое 2"/>
          <p:cNvSpPr>
            <a:spLocks noGrp="1"/>
          </p:cNvSpPr>
          <p:nvPr>
            <p:ph idx="1"/>
          </p:nvPr>
        </p:nvSpPr>
        <p:spPr/>
        <p:txBody>
          <a:bodyPr>
            <a:normAutofit fontScale="92500" lnSpcReduction="10000"/>
          </a:bodyPr>
          <a:lstStyle/>
          <a:p>
            <a:pPr>
              <a:buNone/>
            </a:pPr>
            <a:r>
              <a:rPr lang="ru-RU" dirty="0" smtClean="0"/>
              <a:t>Для обеспечения корректного применения профилей их описания должны содержать:</a:t>
            </a:r>
          </a:p>
          <a:p>
            <a:r>
              <a:rPr lang="ru-RU" dirty="0" smtClean="0"/>
              <a:t>определение целей использования данного профиля; </a:t>
            </a:r>
          </a:p>
          <a:p>
            <a:r>
              <a:rPr lang="ru-RU" dirty="0" smtClean="0"/>
              <a:t>точное перечисление функций объекта или процесса стандартизации, определяемого данным профилем; </a:t>
            </a:r>
          </a:p>
          <a:p>
            <a:r>
              <a:rPr lang="ru-RU" dirty="0" smtClean="0"/>
              <a:t>формализованные сценарии применения базовых стандартов и спецификаций, включенных в данный профиль;</a:t>
            </a:r>
            <a:endParaRPr lang="ru-RU"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Структура и содержание профилей информационных систем</a:t>
            </a:r>
            <a:endParaRPr lang="ru-RU" dirty="0"/>
          </a:p>
        </p:txBody>
      </p:sp>
      <p:sp>
        <p:nvSpPr>
          <p:cNvPr id="3" name="Содержимое 2"/>
          <p:cNvSpPr>
            <a:spLocks noGrp="1"/>
          </p:cNvSpPr>
          <p:nvPr>
            <p:ph idx="1"/>
          </p:nvPr>
        </p:nvSpPr>
        <p:spPr/>
        <p:txBody>
          <a:bodyPr>
            <a:normAutofit fontScale="85000" lnSpcReduction="20000"/>
          </a:bodyPr>
          <a:lstStyle/>
          <a:p>
            <a:r>
              <a:rPr lang="ru-RU" dirty="0" smtClean="0"/>
              <a:t>сводку требований к ИС или к ее компонентам, определяющих их соответствие профилю, и требований к методам тестирования соответствия; </a:t>
            </a:r>
          </a:p>
          <a:p>
            <a:r>
              <a:rPr lang="ru-RU" dirty="0" smtClean="0"/>
              <a:t>нормативные ссылки на конкретный набор стандартов и других нормативных документов, составляющих профиль, с точным указанием применяемых редакций и ограничений, способных повлиять на достижение корректного взаимодействия объектов стандартизации при использовании данного профиля; </a:t>
            </a:r>
          </a:p>
          <a:p>
            <a:r>
              <a:rPr lang="ru-RU" dirty="0" smtClean="0"/>
              <a:t>информационные ссылки на все исходные документы.</a:t>
            </a:r>
            <a:endParaRPr lang="ru-RU"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Структура и содержание профилей информационных систем</a:t>
            </a:r>
            <a:endParaRPr lang="ru-RU" dirty="0"/>
          </a:p>
        </p:txBody>
      </p:sp>
      <p:sp>
        <p:nvSpPr>
          <p:cNvPr id="3" name="Содержимое 2"/>
          <p:cNvSpPr>
            <a:spLocks noGrp="1"/>
          </p:cNvSpPr>
          <p:nvPr>
            <p:ph idx="1"/>
          </p:nvPr>
        </p:nvSpPr>
        <p:spPr/>
        <p:txBody>
          <a:bodyPr>
            <a:normAutofit lnSpcReduction="10000"/>
          </a:bodyPr>
          <a:lstStyle/>
          <a:p>
            <a:pPr>
              <a:buNone/>
            </a:pPr>
            <a:r>
              <a:rPr lang="ru-RU" dirty="0" smtClean="0"/>
              <a:t>На стадиях жизненного цикла ИС выбираются и затем применяются основные функциональные профили:</a:t>
            </a:r>
          </a:p>
          <a:p>
            <a:r>
              <a:rPr lang="ru-RU" dirty="0" smtClean="0"/>
              <a:t>профиль прикладного программного обеспечения; </a:t>
            </a:r>
          </a:p>
          <a:p>
            <a:r>
              <a:rPr lang="ru-RU" dirty="0" smtClean="0"/>
              <a:t>профиль среды ИС; </a:t>
            </a:r>
          </a:p>
          <a:p>
            <a:r>
              <a:rPr lang="ru-RU" dirty="0" smtClean="0"/>
              <a:t>профиль защиты информации в ИС; </a:t>
            </a:r>
          </a:p>
          <a:p>
            <a:r>
              <a:rPr lang="ru-RU" dirty="0" smtClean="0"/>
              <a:t>профиль инструментальных средств, встроенных в ИС.</a:t>
            </a:r>
            <a:endParaRPr lang="ru-RU"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Структура и содержание профилей информационных систем</a:t>
            </a:r>
            <a:endParaRPr lang="ru-RU" dirty="0"/>
          </a:p>
        </p:txBody>
      </p:sp>
      <p:sp>
        <p:nvSpPr>
          <p:cNvPr id="3" name="Содержимое 2"/>
          <p:cNvSpPr>
            <a:spLocks noGrp="1"/>
          </p:cNvSpPr>
          <p:nvPr>
            <p:ph idx="1"/>
          </p:nvPr>
        </p:nvSpPr>
        <p:spPr>
          <a:xfrm>
            <a:off x="428596" y="1428736"/>
            <a:ext cx="8229600" cy="4929222"/>
          </a:xfrm>
        </p:spPr>
        <p:txBody>
          <a:bodyPr>
            <a:normAutofit fontScale="70000" lnSpcReduction="20000"/>
          </a:bodyPr>
          <a:lstStyle/>
          <a:p>
            <a:pPr>
              <a:buNone/>
            </a:pPr>
            <a:r>
              <a:rPr lang="ru-RU" dirty="0" smtClean="0"/>
              <a:t>Декомпозиция структуры среды функционирования ИС на составные части, выполняемая на стадии эскизного проектирования, позволяет детализировать профиль среды ИС по функциональным областям эталонной модели OSE/RM [3]:</a:t>
            </a:r>
          </a:p>
          <a:p>
            <a:r>
              <a:rPr lang="ru-RU" dirty="0" smtClean="0"/>
              <a:t>графического </a:t>
            </a:r>
            <a:r>
              <a:rPr lang="ru-RU" dirty="0" smtClean="0"/>
              <a:t>пользовательского интерфейса (</a:t>
            </a:r>
            <a:r>
              <a:rPr lang="ru-RU" dirty="0" err="1" smtClean="0"/>
              <a:t>Motif</a:t>
            </a:r>
            <a:r>
              <a:rPr lang="ru-RU" dirty="0" smtClean="0"/>
              <a:t> консорциума OSF или стандарт X </a:t>
            </a:r>
            <a:r>
              <a:rPr lang="ru-RU" dirty="0" err="1" smtClean="0"/>
              <a:t>Window</a:t>
            </a:r>
            <a:r>
              <a:rPr lang="ru-RU" dirty="0" smtClean="0"/>
              <a:t> IEEE); </a:t>
            </a:r>
          </a:p>
          <a:p>
            <a:r>
              <a:rPr lang="ru-RU" dirty="0" smtClean="0"/>
              <a:t>реляционных </a:t>
            </a:r>
            <a:r>
              <a:rPr lang="ru-RU" dirty="0" smtClean="0"/>
              <a:t>или объектно-ориентированных СУБД (например, стандарт языка SQL-92 и спецификации доступа к разным базам данных); </a:t>
            </a:r>
          </a:p>
          <a:p>
            <a:r>
              <a:rPr lang="ru-RU" dirty="0" smtClean="0"/>
              <a:t>операционных </a:t>
            </a:r>
            <a:r>
              <a:rPr lang="ru-RU" dirty="0" smtClean="0"/>
              <a:t>систем с учетом сетевых функций, выполняемых на уровне ОС (например набора стандартов POSIX - ISO и IEEE); </a:t>
            </a:r>
          </a:p>
          <a:p>
            <a:r>
              <a:rPr lang="ru-RU" dirty="0" smtClean="0"/>
              <a:t>телекоммуникационной </a:t>
            </a:r>
            <a:r>
              <a:rPr lang="ru-RU" dirty="0" smtClean="0"/>
              <a:t>среды в части услуг и сервисов прикладного уровня: электронной почты (по рекомендациям ITU-T X.400, X.500), доступа к удаленным базам данных RDA (по стандарту ISO 9594-1.2), передачи файлов, доступа к файлам и управления файлами (по стандарту ISO 10607 - 1, 2, 3, 4, 5, 6).</a:t>
            </a:r>
            <a:endParaRPr lang="ru-RU"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Структура и содержание профилей информационных систем</a:t>
            </a:r>
            <a:endParaRPr lang="ru-RU" dirty="0"/>
          </a:p>
        </p:txBody>
      </p:sp>
      <p:sp>
        <p:nvSpPr>
          <p:cNvPr id="3" name="Содержимое 2"/>
          <p:cNvSpPr>
            <a:spLocks noGrp="1"/>
          </p:cNvSpPr>
          <p:nvPr>
            <p:ph idx="1"/>
          </p:nvPr>
        </p:nvSpPr>
        <p:spPr/>
        <p:txBody>
          <a:bodyPr>
            <a:normAutofit fontScale="92500" lnSpcReduction="20000"/>
          </a:bodyPr>
          <a:lstStyle/>
          <a:p>
            <a:pPr>
              <a:buNone/>
            </a:pPr>
            <a:r>
              <a:rPr lang="ru-RU" dirty="0" smtClean="0"/>
              <a:t>Функциональная область защиты информации включает в себя функции защиты, реализуемые разными компонентами ИС:</a:t>
            </a:r>
          </a:p>
          <a:p>
            <a:r>
              <a:rPr lang="ru-RU" dirty="0" smtClean="0"/>
              <a:t>функции </a:t>
            </a:r>
            <a:r>
              <a:rPr lang="ru-RU" dirty="0" smtClean="0"/>
              <a:t>защиты, реализуемые операционной системой; </a:t>
            </a:r>
          </a:p>
          <a:p>
            <a:r>
              <a:rPr lang="ru-RU" dirty="0" smtClean="0"/>
              <a:t>функции </a:t>
            </a:r>
            <a:r>
              <a:rPr lang="ru-RU" dirty="0" smtClean="0"/>
              <a:t>защиты от несанкционированного доступа, реализуемые на уровне программного обеспечения промежуточного слоя; </a:t>
            </a:r>
          </a:p>
          <a:p>
            <a:r>
              <a:rPr lang="ru-RU" dirty="0" smtClean="0"/>
              <a:t>функции </a:t>
            </a:r>
            <a:r>
              <a:rPr lang="ru-RU" dirty="0" smtClean="0"/>
              <a:t>управления данными, реализуемые СУБД; </a:t>
            </a:r>
            <a:endParaRPr lang="ru-RU"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Структура и содержание профилей информационных систем</a:t>
            </a:r>
            <a:endParaRPr lang="ru-RU" dirty="0"/>
          </a:p>
        </p:txBody>
      </p:sp>
      <p:sp>
        <p:nvSpPr>
          <p:cNvPr id="3" name="Содержимое 2"/>
          <p:cNvSpPr>
            <a:spLocks noGrp="1"/>
          </p:cNvSpPr>
          <p:nvPr>
            <p:ph idx="1"/>
          </p:nvPr>
        </p:nvSpPr>
        <p:spPr>
          <a:xfrm>
            <a:off x="500034" y="1357298"/>
            <a:ext cx="8229600" cy="5072098"/>
          </a:xfrm>
        </p:spPr>
        <p:txBody>
          <a:bodyPr>
            <a:noAutofit/>
          </a:bodyPr>
          <a:lstStyle/>
          <a:p>
            <a:r>
              <a:rPr lang="ru-RU" sz="3600" dirty="0" smtClean="0"/>
              <a:t>функции </a:t>
            </a:r>
            <a:r>
              <a:rPr lang="ru-RU" sz="3600" dirty="0" smtClean="0"/>
              <a:t>защиты программных средств, включая средства защиты от вирусов; </a:t>
            </a:r>
          </a:p>
          <a:p>
            <a:r>
              <a:rPr lang="ru-RU" sz="3600" dirty="0" smtClean="0"/>
              <a:t>функции </a:t>
            </a:r>
            <a:r>
              <a:rPr lang="ru-RU" sz="3600" dirty="0" smtClean="0"/>
              <a:t>защиты информации при обмене данными в распределенных системах, включая криптографические функции; </a:t>
            </a:r>
          </a:p>
          <a:p>
            <a:r>
              <a:rPr lang="ru-RU" sz="3600" dirty="0" smtClean="0"/>
              <a:t>функции </a:t>
            </a:r>
            <a:r>
              <a:rPr lang="ru-RU" sz="3600" dirty="0" smtClean="0"/>
              <a:t>администрирования средств безопасности. </a:t>
            </a:r>
            <a:endParaRPr lang="ru-RU" sz="3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Структура и содержание профилей информационных систем</a:t>
            </a:r>
            <a:endParaRPr lang="ru-RU" dirty="0"/>
          </a:p>
        </p:txBody>
      </p:sp>
      <p:sp>
        <p:nvSpPr>
          <p:cNvPr id="3" name="Содержимое 2"/>
          <p:cNvSpPr>
            <a:spLocks noGrp="1"/>
          </p:cNvSpPr>
          <p:nvPr>
            <p:ph idx="1"/>
          </p:nvPr>
        </p:nvSpPr>
        <p:spPr/>
        <p:txBody>
          <a:bodyPr>
            <a:normAutofit fontScale="92500" lnSpcReduction="20000"/>
          </a:bodyPr>
          <a:lstStyle/>
          <a:p>
            <a:pPr>
              <a:buNone/>
            </a:pPr>
            <a:r>
              <a:rPr lang="ru-RU" dirty="0" smtClean="0"/>
              <a:t>Функциональная область профиля инструментальных средств, встроенных в ИС, охватывает функции централизованного управления и администрирования, связанные с:</a:t>
            </a:r>
          </a:p>
          <a:p>
            <a:r>
              <a:rPr lang="ru-RU" dirty="0" smtClean="0"/>
              <a:t>контролем </a:t>
            </a:r>
            <a:r>
              <a:rPr lang="ru-RU" dirty="0" smtClean="0"/>
              <a:t>производительности и корректности функционирования системы в целом; </a:t>
            </a:r>
          </a:p>
          <a:p>
            <a:r>
              <a:rPr lang="ru-RU" dirty="0" smtClean="0"/>
              <a:t>управлением </a:t>
            </a:r>
            <a:r>
              <a:rPr lang="ru-RU" dirty="0" smtClean="0"/>
              <a:t>конфигурацией прикладного программного обеспечения, тиражированием версий;</a:t>
            </a:r>
            <a:endParaRPr lang="ru-R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Структура и содержание профилей информационных систем</a:t>
            </a:r>
            <a:endParaRPr lang="ru-RU" dirty="0"/>
          </a:p>
        </p:txBody>
      </p:sp>
      <p:sp>
        <p:nvSpPr>
          <p:cNvPr id="3" name="Содержимое 2"/>
          <p:cNvSpPr>
            <a:spLocks noGrp="1"/>
          </p:cNvSpPr>
          <p:nvPr>
            <p:ph idx="1"/>
          </p:nvPr>
        </p:nvSpPr>
        <p:spPr/>
        <p:txBody>
          <a:bodyPr>
            <a:normAutofit fontScale="92500" lnSpcReduction="10000"/>
          </a:bodyPr>
          <a:lstStyle/>
          <a:p>
            <a:r>
              <a:rPr lang="ru-RU" dirty="0" smtClean="0"/>
              <a:t>управлением </a:t>
            </a:r>
            <a:r>
              <a:rPr lang="ru-RU" dirty="0" smtClean="0"/>
              <a:t>доступом пользователей к ресурсам системы и конфигурацией ресурсов; </a:t>
            </a:r>
          </a:p>
          <a:p>
            <a:r>
              <a:rPr lang="ru-RU" dirty="0" smtClean="0"/>
              <a:t>перенастройкой </a:t>
            </a:r>
            <a:r>
              <a:rPr lang="ru-RU" dirty="0" smtClean="0"/>
              <a:t>приложений в связи с изменениями прикладных функций ИС; </a:t>
            </a:r>
          </a:p>
          <a:p>
            <a:r>
              <a:rPr lang="ru-RU" dirty="0" smtClean="0"/>
              <a:t>настройкой </a:t>
            </a:r>
            <a:r>
              <a:rPr lang="ru-RU" dirty="0" smtClean="0"/>
              <a:t>пользовательских интерфейсов (генерация экранных форм и отчетов); </a:t>
            </a:r>
          </a:p>
          <a:p>
            <a:r>
              <a:rPr lang="ru-RU" dirty="0" smtClean="0"/>
              <a:t>ведением </a:t>
            </a:r>
            <a:r>
              <a:rPr lang="ru-RU" dirty="0" smtClean="0"/>
              <a:t>баз данных системы; </a:t>
            </a:r>
          </a:p>
          <a:p>
            <a:r>
              <a:rPr lang="ru-RU" dirty="0" smtClean="0"/>
              <a:t>восстановлением </a:t>
            </a:r>
            <a:r>
              <a:rPr lang="ru-RU" dirty="0" smtClean="0"/>
              <a:t>работоспособности системы после сбоев и аварий. </a:t>
            </a: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Стандартизация пользовательского интерфейса</a:t>
            </a:r>
            <a:endParaRPr lang="ru-RU" dirty="0"/>
          </a:p>
        </p:txBody>
      </p:sp>
      <p:pic>
        <p:nvPicPr>
          <p:cNvPr id="5" name="Содержимое 4" descr="Таблица 4.bmp"/>
          <p:cNvPicPr>
            <a:picLocks noGrp="1" noChangeAspect="1"/>
          </p:cNvPicPr>
          <p:nvPr>
            <p:ph idx="1"/>
          </p:nvPr>
        </p:nvPicPr>
        <p:blipFill>
          <a:blip r:embed="rId2" cstate="print"/>
          <a:stretch>
            <a:fillRect/>
          </a:stretch>
        </p:blipFill>
        <p:spPr>
          <a:xfrm>
            <a:off x="714348" y="1714488"/>
            <a:ext cx="7858180" cy="4572031"/>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Процессы формирования, развития и применения профилей информационных систем</a:t>
            </a:r>
            <a:endParaRPr lang="ru-RU" dirty="0"/>
          </a:p>
        </p:txBody>
      </p:sp>
      <p:sp>
        <p:nvSpPr>
          <p:cNvPr id="3" name="Содержимое 2"/>
          <p:cNvSpPr>
            <a:spLocks noGrp="1"/>
          </p:cNvSpPr>
          <p:nvPr>
            <p:ph idx="1"/>
          </p:nvPr>
        </p:nvSpPr>
        <p:spPr/>
        <p:txBody>
          <a:bodyPr>
            <a:normAutofit fontScale="92500" lnSpcReduction="20000"/>
          </a:bodyPr>
          <a:lstStyle/>
          <a:p>
            <a:pPr>
              <a:buNone/>
            </a:pPr>
            <a:r>
              <a:rPr lang="ru-RU" dirty="0" smtClean="0"/>
              <a:t>Ссылки в ТЗ на документы, определяющие выбранные средства описания исходных данных, являются частью профиля инструментальной среды, поддерживающей основные процессы: проектирование, разработку, сопровождение и развитие прикладного программного обеспечения ИС. В ТЗ должны быть определены требования к жизненному циклу ИС и даны ссылки на действующие нормативные документы по жизненному циклу, т. е. определен профиль жизненного цикла ИС.</a:t>
            </a:r>
            <a:endParaRPr lang="ru-RU"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Процессы формирования, развития и применения профилей информационных систем</a:t>
            </a:r>
            <a:endParaRPr lang="ru-RU" dirty="0"/>
          </a:p>
        </p:txBody>
      </p:sp>
      <p:sp>
        <p:nvSpPr>
          <p:cNvPr id="3" name="Содержимое 2"/>
          <p:cNvSpPr>
            <a:spLocks noGrp="1"/>
          </p:cNvSpPr>
          <p:nvPr>
            <p:ph idx="1"/>
          </p:nvPr>
        </p:nvSpPr>
        <p:spPr/>
        <p:txBody>
          <a:bodyPr>
            <a:normAutofit lnSpcReduction="10000"/>
          </a:bodyPr>
          <a:lstStyle/>
          <a:p>
            <a:pPr>
              <a:buNone/>
            </a:pPr>
            <a:r>
              <a:rPr lang="ru-RU" dirty="0" smtClean="0"/>
              <a:t>Профиль прикладного ПО конкретной ИС должен учитывать функциональную ориентацию приложений. При этом функции каждого прикладного объекта и задачи всего прикладного программного комплекса в целом, задаваемые на стадиях анализа и эскизного проектирования, не должны быть привязаны к организационной структуре подразделений или к каким-либо пользователям.</a:t>
            </a:r>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Стандартизация пользовательского интерфейса</a:t>
            </a:r>
            <a:endParaRPr lang="ru-RU" dirty="0"/>
          </a:p>
        </p:txBody>
      </p:sp>
      <p:sp>
        <p:nvSpPr>
          <p:cNvPr id="3" name="Содержимое 2"/>
          <p:cNvSpPr>
            <a:spLocks noGrp="1"/>
          </p:cNvSpPr>
          <p:nvPr>
            <p:ph idx="1"/>
          </p:nvPr>
        </p:nvSpPr>
        <p:spPr/>
        <p:txBody>
          <a:bodyPr>
            <a:normAutofit fontScale="70000" lnSpcReduction="20000"/>
          </a:bodyPr>
          <a:lstStyle/>
          <a:p>
            <a:pPr>
              <a:buNone/>
            </a:pPr>
            <a:r>
              <a:rPr lang="ru-RU" dirty="0"/>
              <a:t>Нормативные требования по эргономике пользовательского интерфейса относятся к психофизиологическим свойствам конкретной реализации уже выбранного типа (стиля) пользовательского интерфейса (и соответствующего стандарта) в конкретном приложении. В этих условиях эргономические стандарты могут лишь требовать достижения некоторых общих руководящих эргономических принципов [9], которым должно удовлетворять реализация в приложении выбранного тип (стиля). Ряд более ранних стандартов (стандарты ISO 9241 P.3-9) касаются именно этой среды (клавиатура, дисплеи, устройства ввода с клавиатуры и мыши, мебель рабочей станции и показатели рабочей среды, например, освещение или уровни шума). Эргономические аспекты пользовательского интерфейса приложения являются естественным расширением эргономики технических средств и рабочего места</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Стандартизация и проектирование</a:t>
            </a:r>
          </a:p>
        </p:txBody>
      </p:sp>
      <p:sp>
        <p:nvSpPr>
          <p:cNvPr id="3" name="Содержимое 2"/>
          <p:cNvSpPr>
            <a:spLocks noGrp="1"/>
          </p:cNvSpPr>
          <p:nvPr>
            <p:ph idx="1"/>
          </p:nvPr>
        </p:nvSpPr>
        <p:spPr>
          <a:xfrm>
            <a:off x="428596" y="1285860"/>
            <a:ext cx="8229600" cy="4786346"/>
          </a:xfrm>
        </p:spPr>
        <p:txBody>
          <a:bodyPr>
            <a:normAutofit fontScale="77500" lnSpcReduction="20000"/>
          </a:bodyPr>
          <a:lstStyle/>
          <a:p>
            <a:pPr>
              <a:buNone/>
            </a:pPr>
            <a:r>
              <a:rPr lang="ru-RU" dirty="0"/>
              <a:t>При проектировании пользовательского интерфейса исходным решением является выбор базовых стандартов типов управляющих средств интерфейса, который должен учитывать специфику соответствующей предметной области. Конкретизация стиля пользовательского интерфейса осуществляется в нормативных документах отраслевого и фирменного уровня. Возможна дальнейшая детализация дизайна интерфейса для определенной группы программных продуктов фирмы-разработчика. При разработке пользовательского интерфейса необходим учет характеристик предполагаемых конечных пользователей разрабатываемого программного средства. Спецификация типа пользовательского интерфейса определяет только его синтактику.</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Стандартизация и проектирование</a:t>
            </a:r>
          </a:p>
        </p:txBody>
      </p:sp>
      <p:sp>
        <p:nvSpPr>
          <p:cNvPr id="3" name="Содержимое 2"/>
          <p:cNvSpPr>
            <a:spLocks noGrp="1"/>
          </p:cNvSpPr>
          <p:nvPr>
            <p:ph idx="1"/>
          </p:nvPr>
        </p:nvSpPr>
        <p:spPr>
          <a:xfrm>
            <a:off x="428596" y="1285860"/>
            <a:ext cx="8229600" cy="5000660"/>
          </a:xfrm>
        </p:spPr>
        <p:txBody>
          <a:bodyPr>
            <a:normAutofit fontScale="77500" lnSpcReduction="20000"/>
          </a:bodyPr>
          <a:lstStyle/>
          <a:p>
            <a:pPr>
              <a:buNone/>
            </a:pPr>
            <a:r>
              <a:rPr lang="ru-RU" dirty="0"/>
              <a:t>Второе направление стандартизации в области проектирования — формирование конкретной системы руководящих эргономических принципов. Решение об их выборе должно вырабатываться совместно всеми членами команды по проектированию [9]. Эта система должна быть согласована с соответствующим базовым стандартом (или группой стандартов). Для того чтобы стать эффективным инструментом проектирования система руководящих принципов должна быть доведена до уровня конкретных инструкций для программистов. При разработке инструкций учитываются нормативные документы по типу (стилю) интерфейса, а нормативные документы по проектированию пользовательского интерфейса должны войти в профиль стандартов [13] программного проекта и в техническое задание.</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Стандарты и качество</a:t>
            </a:r>
          </a:p>
        </p:txBody>
      </p:sp>
      <p:sp>
        <p:nvSpPr>
          <p:cNvPr id="3" name="Содержимое 2"/>
          <p:cNvSpPr>
            <a:spLocks noGrp="1"/>
          </p:cNvSpPr>
          <p:nvPr>
            <p:ph idx="1"/>
          </p:nvPr>
        </p:nvSpPr>
        <p:spPr/>
        <p:txBody>
          <a:bodyPr>
            <a:normAutofit fontScale="85000" lnSpcReduction="20000"/>
          </a:bodyPr>
          <a:lstStyle/>
          <a:p>
            <a:pPr>
              <a:buNone/>
            </a:pPr>
            <a:r>
              <a:rPr lang="ru-RU" dirty="0"/>
              <a:t>Формально </a:t>
            </a:r>
            <a:r>
              <a:rPr lang="ru-RU" dirty="0" err="1"/>
              <a:t>стандартизированность</a:t>
            </a:r>
            <a:r>
              <a:rPr lang="ru-RU" dirty="0"/>
              <a:t> пользовательского интерфейса уместно связать с другими инфраструктурными </a:t>
            </a:r>
            <a:r>
              <a:rPr lang="ru-RU" dirty="0" err="1"/>
              <a:t>субхарактеристиками</a:t>
            </a:r>
            <a:r>
              <a:rPr lang="ru-RU" dirty="0"/>
              <a:t> качества программного продукта, такими, как соответствие (</a:t>
            </a:r>
            <a:r>
              <a:rPr lang="ru-RU" dirty="0" err="1"/>
              <a:t>conformance</a:t>
            </a:r>
            <a:r>
              <a:rPr lang="ru-RU" dirty="0"/>
              <a:t>) (в том числе и соответствие стандартам) и взаимозаменяемость (</a:t>
            </a:r>
            <a:r>
              <a:rPr lang="ru-RU" dirty="0" err="1"/>
              <a:t>replaceability</a:t>
            </a:r>
            <a:r>
              <a:rPr lang="ru-RU" dirty="0"/>
              <a:t>) (ГОСТ Р ИСО МЭК 9126-93). Выбор конкретного средства проектирования (языки быстрой разработки приложений, CASE-средства, конструкторы графических интерфейсов) может привести разработчика к необходимости придерживаться стандарта интерфейса, положенного в его основу.</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Стандарты и качество</a:t>
            </a:r>
            <a:endParaRPr lang="ru-RU" dirty="0"/>
          </a:p>
        </p:txBody>
      </p:sp>
      <p:sp>
        <p:nvSpPr>
          <p:cNvPr id="3" name="Содержимое 2"/>
          <p:cNvSpPr>
            <a:spLocks noGrp="1"/>
          </p:cNvSpPr>
          <p:nvPr>
            <p:ph idx="1"/>
          </p:nvPr>
        </p:nvSpPr>
        <p:spPr/>
        <p:txBody>
          <a:bodyPr>
            <a:normAutofit fontScale="92500" lnSpcReduction="20000"/>
          </a:bodyPr>
          <a:lstStyle/>
          <a:p>
            <a:pPr>
              <a:buNone/>
            </a:pPr>
            <a:r>
              <a:rPr lang="ru-RU" dirty="0" smtClean="0"/>
              <a:t>В настоящее время происходит глобальная информатизация всех основных сфер современного общества: органов государственного управления, финансово-кредитной сферы, информационного обслуживания предпринимательской деятельности, производственной сферы, науки, образования и т. д. Развитие и использование информационных систем неразрывно связаны с применением стандартов на основе методологии функциональной стандартизации ИТ.</a:t>
            </a:r>
          </a:p>
          <a:p>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Стандарты и качество</a:t>
            </a:r>
            <a:endParaRPr lang="ru-RU" dirty="0"/>
          </a:p>
        </p:txBody>
      </p:sp>
      <p:sp>
        <p:nvSpPr>
          <p:cNvPr id="3" name="Содержимое 2"/>
          <p:cNvSpPr>
            <a:spLocks noGrp="1"/>
          </p:cNvSpPr>
          <p:nvPr>
            <p:ph idx="1"/>
          </p:nvPr>
        </p:nvSpPr>
        <p:spPr/>
        <p:txBody>
          <a:bodyPr>
            <a:normAutofit lnSpcReduction="10000"/>
          </a:bodyPr>
          <a:lstStyle/>
          <a:p>
            <a:pPr>
              <a:buNone/>
            </a:pPr>
            <a:r>
              <a:rPr lang="ru-RU" dirty="0" smtClean="0"/>
              <a:t>При создании любых компьютерных систем и особенно сложных, распределенных, тиражируемых ИС требуется гибкое формирование и применение гармонизированных совокупностей базовых стандартов и нормативных документов разного уровня, выделение в них требований и рекомендаций, необходимых для реализации заданных функций ИС.</a:t>
            </a:r>
            <a:endParaRPr lang="ru-RU"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1881</Words>
  <Application>Microsoft Office PowerPoint</Application>
  <PresentationFormat>Экран (4:3)</PresentationFormat>
  <Paragraphs>108</Paragraphs>
  <Slides>31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31</vt:i4>
      </vt:variant>
    </vt:vector>
  </HeadingPairs>
  <TitlesOfParts>
    <vt:vector size="32" baseType="lpstr">
      <vt:lpstr>Тема Office</vt:lpstr>
      <vt:lpstr>Стандартизация пользовательского интерфейса</vt:lpstr>
      <vt:lpstr>Стандартизация пользовательского интерфейса</vt:lpstr>
      <vt:lpstr>Стандартизация пользовательского интерфейса</vt:lpstr>
      <vt:lpstr>Стандартизация пользовательского интерфейса</vt:lpstr>
      <vt:lpstr>Стандартизация и проектирование</vt:lpstr>
      <vt:lpstr>Стандартизация и проектирование</vt:lpstr>
      <vt:lpstr>Стандарты и качество</vt:lpstr>
      <vt:lpstr>Стандарты и качество</vt:lpstr>
      <vt:lpstr>Стандарты и качество</vt:lpstr>
      <vt:lpstr>Стандарты и качество</vt:lpstr>
      <vt:lpstr>Стандарты и качество</vt:lpstr>
      <vt:lpstr>Стандарты и качество</vt:lpstr>
      <vt:lpstr>Стандарты и качество</vt:lpstr>
      <vt:lpstr>Стандарты и качество</vt:lpstr>
      <vt:lpstr>Цели и принципы формирования профилей информационных систем</vt:lpstr>
      <vt:lpstr>Цели и принципы формирования профилей информационных систем</vt:lpstr>
      <vt:lpstr>Цели и принципы формирования профилей информационных систем</vt:lpstr>
      <vt:lpstr>Цели и принципы формирования профилей информационных систем</vt:lpstr>
      <vt:lpstr>Цели и принципы формирования профилей информационных систем</vt:lpstr>
      <vt:lpstr>Цели и принципы формирования профилей информационных систем</vt:lpstr>
      <vt:lpstr>Цели и принципы формирования профилей информационных систем</vt:lpstr>
      <vt:lpstr>Структура и содержание профилей информационных систем</vt:lpstr>
      <vt:lpstr>Структура и содержание профилей информационных систем</vt:lpstr>
      <vt:lpstr>Структура и содержание профилей информационных систем</vt:lpstr>
      <vt:lpstr>Структура и содержание профилей информационных систем</vt:lpstr>
      <vt:lpstr>Структура и содержание профилей информационных систем</vt:lpstr>
      <vt:lpstr>Структура и содержание профилей информационных систем</vt:lpstr>
      <vt:lpstr>Структура и содержание профилей информационных систем</vt:lpstr>
      <vt:lpstr>Структура и содержание профилей информационных систем</vt:lpstr>
      <vt:lpstr>Процессы формирования, развития и применения профилей информационных систем</vt:lpstr>
      <vt:lpstr>Процессы формирования, развития и применения профилей информационных систем</vt:lpstr>
    </vt:vector>
  </TitlesOfParts>
  <Company>vc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Стандартизация пользовательского интерфейса</dc:title>
  <dc:creator>ПРЕП</dc:creator>
  <cp:lastModifiedBy>ПРЕП</cp:lastModifiedBy>
  <cp:revision>25</cp:revision>
  <dcterms:created xsi:type="dcterms:W3CDTF">2014-12-27T11:58:11Z</dcterms:created>
  <dcterms:modified xsi:type="dcterms:W3CDTF">2014-12-29T09:45:12Z</dcterms:modified>
</cp:coreProperties>
</file>