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9" r:id="rId1"/>
  </p:sldMasterIdLst>
  <p:notesMasterIdLst>
    <p:notesMasterId r:id="rId22"/>
  </p:notesMasterIdLst>
  <p:handoutMasterIdLst>
    <p:handoutMasterId r:id="rId23"/>
  </p:handoutMasterIdLst>
  <p:sldIdLst>
    <p:sldId id="256" r:id="rId2"/>
    <p:sldId id="258" r:id="rId3"/>
    <p:sldId id="257" r:id="rId4"/>
    <p:sldId id="259" r:id="rId5"/>
    <p:sldId id="269" r:id="rId6"/>
    <p:sldId id="272" r:id="rId7"/>
    <p:sldId id="276" r:id="rId8"/>
    <p:sldId id="277" r:id="rId9"/>
    <p:sldId id="278" r:id="rId10"/>
    <p:sldId id="261" r:id="rId11"/>
    <p:sldId id="262" r:id="rId12"/>
    <p:sldId id="263" r:id="rId13"/>
    <p:sldId id="264" r:id="rId14"/>
    <p:sldId id="265" r:id="rId15"/>
    <p:sldId id="266" r:id="rId16"/>
    <p:sldId id="274" r:id="rId17"/>
    <p:sldId id="267" r:id="rId18"/>
    <p:sldId id="270" r:id="rId19"/>
    <p:sldId id="279" r:id="rId20"/>
    <p:sldId id="271" r:id="rId21"/>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035" autoAdjust="0"/>
    <p:restoredTop sz="90944"/>
  </p:normalViewPr>
  <p:slideViewPr>
    <p:cSldViewPr>
      <p:cViewPr varScale="1">
        <p:scale>
          <a:sx n="88" d="100"/>
          <a:sy n="88" d="100"/>
        </p:scale>
        <p:origin x="192" y="4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2316"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FE1B8B-62D8-4A99-8FB9-8EEEE373A05A}"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10E738B9-D2DF-4037-A06B-F647B0A2E624}">
      <dgm:prSet/>
      <dgm:spPr/>
      <dgm:t>
        <a:bodyPr/>
        <a:lstStyle/>
        <a:p>
          <a:pPr rtl="0"/>
          <a:r>
            <a:rPr lang="en-US" dirty="0"/>
            <a:t>Thinking Humanly</a:t>
          </a:r>
        </a:p>
      </dgm:t>
    </dgm:pt>
    <dgm:pt modelId="{8CA5ECDC-9A48-4D20-9A3E-7EBBFA6020B3}" type="parTrans" cxnId="{BF5DEE8F-1B74-4060-AADB-B8E0CB827DAA}">
      <dgm:prSet/>
      <dgm:spPr/>
      <dgm:t>
        <a:bodyPr/>
        <a:lstStyle/>
        <a:p>
          <a:endParaRPr lang="en-US"/>
        </a:p>
      </dgm:t>
    </dgm:pt>
    <dgm:pt modelId="{31B17DF7-6B6C-4D0E-AB90-88D87667FA5E}" type="sibTrans" cxnId="{BF5DEE8F-1B74-4060-AADB-B8E0CB827DAA}">
      <dgm:prSet/>
      <dgm:spPr/>
      <dgm:t>
        <a:bodyPr/>
        <a:lstStyle/>
        <a:p>
          <a:endParaRPr lang="en-US"/>
        </a:p>
      </dgm:t>
    </dgm:pt>
    <dgm:pt modelId="{6307ED8F-83F1-4A85-BFAF-6FB88E4C78BF}">
      <dgm:prSet/>
      <dgm:spPr/>
      <dgm:t>
        <a:bodyPr/>
        <a:lstStyle/>
        <a:p>
          <a:pPr rtl="0"/>
          <a:r>
            <a:rPr lang="en-US" dirty="0"/>
            <a:t>Acting Humanly</a:t>
          </a:r>
        </a:p>
      </dgm:t>
    </dgm:pt>
    <dgm:pt modelId="{CAC891BF-CDAB-4FD0-B33D-231713DF8F8C}" type="parTrans" cxnId="{2C601769-D6AA-4426-A1EC-EA9EF3F9D96D}">
      <dgm:prSet/>
      <dgm:spPr/>
      <dgm:t>
        <a:bodyPr/>
        <a:lstStyle/>
        <a:p>
          <a:endParaRPr lang="en-US"/>
        </a:p>
      </dgm:t>
    </dgm:pt>
    <dgm:pt modelId="{66D4BD02-2CC8-48AB-9940-4B1E63734F8E}" type="sibTrans" cxnId="{2C601769-D6AA-4426-A1EC-EA9EF3F9D96D}">
      <dgm:prSet/>
      <dgm:spPr/>
      <dgm:t>
        <a:bodyPr/>
        <a:lstStyle/>
        <a:p>
          <a:endParaRPr lang="en-US"/>
        </a:p>
      </dgm:t>
    </dgm:pt>
    <dgm:pt modelId="{4C22A0F2-0909-40D6-A97E-F916B2BAD814}">
      <dgm:prSet/>
      <dgm:spPr/>
      <dgm:t>
        <a:bodyPr/>
        <a:lstStyle/>
        <a:p>
          <a:pPr rtl="0"/>
          <a:r>
            <a:rPr lang="en-US" dirty="0"/>
            <a:t>Thinking Rationally</a:t>
          </a:r>
        </a:p>
      </dgm:t>
    </dgm:pt>
    <dgm:pt modelId="{C7CE3BCC-177E-416F-B5F1-FCF0255FF69F}" type="parTrans" cxnId="{73E042BB-81A5-4713-8DE9-89EB8FE4F5C0}">
      <dgm:prSet/>
      <dgm:spPr/>
      <dgm:t>
        <a:bodyPr/>
        <a:lstStyle/>
        <a:p>
          <a:endParaRPr lang="en-US"/>
        </a:p>
      </dgm:t>
    </dgm:pt>
    <dgm:pt modelId="{B2222356-1877-434D-B666-DF47FCEE3E33}" type="sibTrans" cxnId="{73E042BB-81A5-4713-8DE9-89EB8FE4F5C0}">
      <dgm:prSet/>
      <dgm:spPr/>
      <dgm:t>
        <a:bodyPr/>
        <a:lstStyle/>
        <a:p>
          <a:endParaRPr lang="en-US"/>
        </a:p>
      </dgm:t>
    </dgm:pt>
    <dgm:pt modelId="{1EABCD74-B056-4E17-8E49-62C67F0DFA30}">
      <dgm:prSet/>
      <dgm:spPr/>
      <dgm:t>
        <a:bodyPr/>
        <a:lstStyle/>
        <a:p>
          <a:pPr rtl="0"/>
          <a:r>
            <a:rPr lang="en-US" dirty="0"/>
            <a:t>Acting Rationally</a:t>
          </a:r>
        </a:p>
      </dgm:t>
    </dgm:pt>
    <dgm:pt modelId="{3EFF34BC-F58A-49B1-8ECD-21B52CB0BAD9}" type="parTrans" cxnId="{B766BC8F-A91E-4F11-B399-4BE1B1A197BA}">
      <dgm:prSet/>
      <dgm:spPr/>
      <dgm:t>
        <a:bodyPr/>
        <a:lstStyle/>
        <a:p>
          <a:endParaRPr lang="en-US"/>
        </a:p>
      </dgm:t>
    </dgm:pt>
    <dgm:pt modelId="{58A4CC69-D6E3-487F-86CF-A31AF6CB2BC1}" type="sibTrans" cxnId="{B766BC8F-A91E-4F11-B399-4BE1B1A197BA}">
      <dgm:prSet/>
      <dgm:spPr/>
      <dgm:t>
        <a:bodyPr/>
        <a:lstStyle/>
        <a:p>
          <a:endParaRPr lang="en-US"/>
        </a:p>
      </dgm:t>
    </dgm:pt>
    <dgm:pt modelId="{852B7ABA-3264-446B-AE9D-C2AD58993A47}" type="pres">
      <dgm:prSet presAssocID="{D9FE1B8B-62D8-4A99-8FB9-8EEEE373A05A}" presName="matrix" presStyleCnt="0">
        <dgm:presLayoutVars>
          <dgm:chMax val="1"/>
          <dgm:dir/>
          <dgm:resizeHandles val="exact"/>
        </dgm:presLayoutVars>
      </dgm:prSet>
      <dgm:spPr/>
    </dgm:pt>
    <dgm:pt modelId="{790515C8-D3C4-4348-8768-0C9036D3FC8F}" type="pres">
      <dgm:prSet presAssocID="{D9FE1B8B-62D8-4A99-8FB9-8EEEE373A05A}" presName="diamond" presStyleLbl="bgShp" presStyleIdx="0" presStyleCnt="1" custLinFactNeighborY="1695"/>
      <dgm:spPr/>
    </dgm:pt>
    <dgm:pt modelId="{90094DA3-FE3C-4E43-B5B6-A2A2116424EA}" type="pres">
      <dgm:prSet presAssocID="{D9FE1B8B-62D8-4A99-8FB9-8EEEE373A05A}" presName="quad1" presStyleLbl="node1" presStyleIdx="0" presStyleCnt="4">
        <dgm:presLayoutVars>
          <dgm:chMax val="0"/>
          <dgm:chPref val="0"/>
          <dgm:bulletEnabled val="1"/>
        </dgm:presLayoutVars>
      </dgm:prSet>
      <dgm:spPr/>
    </dgm:pt>
    <dgm:pt modelId="{1731A1C6-83F2-4D51-9564-2A36ED076782}" type="pres">
      <dgm:prSet presAssocID="{D9FE1B8B-62D8-4A99-8FB9-8EEEE373A05A}" presName="quad2" presStyleLbl="node1" presStyleIdx="1" presStyleCnt="4">
        <dgm:presLayoutVars>
          <dgm:chMax val="0"/>
          <dgm:chPref val="0"/>
          <dgm:bulletEnabled val="1"/>
        </dgm:presLayoutVars>
      </dgm:prSet>
      <dgm:spPr/>
    </dgm:pt>
    <dgm:pt modelId="{3D586C0D-9869-4267-950B-30A290287655}" type="pres">
      <dgm:prSet presAssocID="{D9FE1B8B-62D8-4A99-8FB9-8EEEE373A05A}" presName="quad3" presStyleLbl="node1" presStyleIdx="2" presStyleCnt="4">
        <dgm:presLayoutVars>
          <dgm:chMax val="0"/>
          <dgm:chPref val="0"/>
          <dgm:bulletEnabled val="1"/>
        </dgm:presLayoutVars>
      </dgm:prSet>
      <dgm:spPr/>
    </dgm:pt>
    <dgm:pt modelId="{4819F838-D747-4605-834D-14387BF7552B}" type="pres">
      <dgm:prSet presAssocID="{D9FE1B8B-62D8-4A99-8FB9-8EEEE373A05A}" presName="quad4" presStyleLbl="node1" presStyleIdx="3" presStyleCnt="4">
        <dgm:presLayoutVars>
          <dgm:chMax val="0"/>
          <dgm:chPref val="0"/>
          <dgm:bulletEnabled val="1"/>
        </dgm:presLayoutVars>
      </dgm:prSet>
      <dgm:spPr/>
    </dgm:pt>
  </dgm:ptLst>
  <dgm:cxnLst>
    <dgm:cxn modelId="{905A8C22-FEEA-4606-AFF9-A49D574CE6E3}" type="presOf" srcId="{D9FE1B8B-62D8-4A99-8FB9-8EEEE373A05A}" destId="{852B7ABA-3264-446B-AE9D-C2AD58993A47}" srcOrd="0" destOrd="0" presId="urn:microsoft.com/office/officeart/2005/8/layout/matrix3"/>
    <dgm:cxn modelId="{A726AE53-2411-48FA-9440-423747E50615}" type="presOf" srcId="{6307ED8F-83F1-4A85-BFAF-6FB88E4C78BF}" destId="{1731A1C6-83F2-4D51-9564-2A36ED076782}" srcOrd="0" destOrd="0" presId="urn:microsoft.com/office/officeart/2005/8/layout/matrix3"/>
    <dgm:cxn modelId="{2C601769-D6AA-4426-A1EC-EA9EF3F9D96D}" srcId="{D9FE1B8B-62D8-4A99-8FB9-8EEEE373A05A}" destId="{6307ED8F-83F1-4A85-BFAF-6FB88E4C78BF}" srcOrd="1" destOrd="0" parTransId="{CAC891BF-CDAB-4FD0-B33D-231713DF8F8C}" sibTransId="{66D4BD02-2CC8-48AB-9940-4B1E63734F8E}"/>
    <dgm:cxn modelId="{B766BC8F-A91E-4F11-B399-4BE1B1A197BA}" srcId="{D9FE1B8B-62D8-4A99-8FB9-8EEEE373A05A}" destId="{1EABCD74-B056-4E17-8E49-62C67F0DFA30}" srcOrd="3" destOrd="0" parTransId="{3EFF34BC-F58A-49B1-8ECD-21B52CB0BAD9}" sibTransId="{58A4CC69-D6E3-487F-86CF-A31AF6CB2BC1}"/>
    <dgm:cxn modelId="{BF5DEE8F-1B74-4060-AADB-B8E0CB827DAA}" srcId="{D9FE1B8B-62D8-4A99-8FB9-8EEEE373A05A}" destId="{10E738B9-D2DF-4037-A06B-F647B0A2E624}" srcOrd="0" destOrd="0" parTransId="{8CA5ECDC-9A48-4D20-9A3E-7EBBFA6020B3}" sibTransId="{31B17DF7-6B6C-4D0E-AB90-88D87667FA5E}"/>
    <dgm:cxn modelId="{73E042BB-81A5-4713-8DE9-89EB8FE4F5C0}" srcId="{D9FE1B8B-62D8-4A99-8FB9-8EEEE373A05A}" destId="{4C22A0F2-0909-40D6-A97E-F916B2BAD814}" srcOrd="2" destOrd="0" parTransId="{C7CE3BCC-177E-416F-B5F1-FCF0255FF69F}" sibTransId="{B2222356-1877-434D-B666-DF47FCEE3E33}"/>
    <dgm:cxn modelId="{1880B7C4-9951-40FE-AA37-89C39271EF74}" type="presOf" srcId="{1EABCD74-B056-4E17-8E49-62C67F0DFA30}" destId="{4819F838-D747-4605-834D-14387BF7552B}" srcOrd="0" destOrd="0" presId="urn:microsoft.com/office/officeart/2005/8/layout/matrix3"/>
    <dgm:cxn modelId="{9CF8A0CE-A11C-4BA1-9171-263F038B54C2}" type="presOf" srcId="{10E738B9-D2DF-4037-A06B-F647B0A2E624}" destId="{90094DA3-FE3C-4E43-B5B6-A2A2116424EA}" srcOrd="0" destOrd="0" presId="urn:microsoft.com/office/officeart/2005/8/layout/matrix3"/>
    <dgm:cxn modelId="{08E4FCD8-BED0-4B5E-864E-14CC35A045EE}" type="presOf" srcId="{4C22A0F2-0909-40D6-A97E-F916B2BAD814}" destId="{3D586C0D-9869-4267-950B-30A290287655}" srcOrd="0" destOrd="0" presId="urn:microsoft.com/office/officeart/2005/8/layout/matrix3"/>
    <dgm:cxn modelId="{7C17D131-7466-4F24-A44C-DD7B26A61251}" type="presParOf" srcId="{852B7ABA-3264-446B-AE9D-C2AD58993A47}" destId="{790515C8-D3C4-4348-8768-0C9036D3FC8F}" srcOrd="0" destOrd="0" presId="urn:microsoft.com/office/officeart/2005/8/layout/matrix3"/>
    <dgm:cxn modelId="{B98F08C8-D1A2-401D-9569-81329D040E6D}" type="presParOf" srcId="{852B7ABA-3264-446B-AE9D-C2AD58993A47}" destId="{90094DA3-FE3C-4E43-B5B6-A2A2116424EA}" srcOrd="1" destOrd="0" presId="urn:microsoft.com/office/officeart/2005/8/layout/matrix3"/>
    <dgm:cxn modelId="{0C8199F0-119B-4E87-A5C3-A607E08DDC86}" type="presParOf" srcId="{852B7ABA-3264-446B-AE9D-C2AD58993A47}" destId="{1731A1C6-83F2-4D51-9564-2A36ED076782}" srcOrd="2" destOrd="0" presId="urn:microsoft.com/office/officeart/2005/8/layout/matrix3"/>
    <dgm:cxn modelId="{ED3CABE9-4AD4-4B8A-9D95-FC6A95F297A8}" type="presParOf" srcId="{852B7ABA-3264-446B-AE9D-C2AD58993A47}" destId="{3D586C0D-9869-4267-950B-30A290287655}" srcOrd="3" destOrd="0" presId="urn:microsoft.com/office/officeart/2005/8/layout/matrix3"/>
    <dgm:cxn modelId="{685D9C8B-5DC1-44D4-969D-850BEC82CA92}" type="presParOf" srcId="{852B7ABA-3264-446B-AE9D-C2AD58993A47}" destId="{4819F838-D747-4605-834D-14387BF7552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515C8-D3C4-4348-8768-0C9036D3FC8F}">
      <dsp:nvSpPr>
        <dsp:cNvPr id="0" name=""/>
        <dsp:cNvSpPr/>
      </dsp:nvSpPr>
      <dsp:spPr>
        <a:xfrm>
          <a:off x="1828799" y="0"/>
          <a:ext cx="4495800" cy="449580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094DA3-FE3C-4E43-B5B6-A2A2116424EA}">
      <dsp:nvSpPr>
        <dsp:cNvPr id="0" name=""/>
        <dsp:cNvSpPr/>
      </dsp:nvSpPr>
      <dsp:spPr>
        <a:xfrm>
          <a:off x="2255900" y="427101"/>
          <a:ext cx="1753362" cy="175336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kern="1200" dirty="0"/>
            <a:t>Thinking Humanly</a:t>
          </a:r>
        </a:p>
      </dsp:txBody>
      <dsp:txXfrm>
        <a:off x="2341492" y="512693"/>
        <a:ext cx="1582178" cy="1582178"/>
      </dsp:txXfrm>
    </dsp:sp>
    <dsp:sp modelId="{1731A1C6-83F2-4D51-9564-2A36ED076782}">
      <dsp:nvSpPr>
        <dsp:cNvPr id="0" name=""/>
        <dsp:cNvSpPr/>
      </dsp:nvSpPr>
      <dsp:spPr>
        <a:xfrm>
          <a:off x="4144137" y="427101"/>
          <a:ext cx="1753362" cy="175336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kern="1200" dirty="0"/>
            <a:t>Acting Humanly</a:t>
          </a:r>
        </a:p>
      </dsp:txBody>
      <dsp:txXfrm>
        <a:off x="4229729" y="512693"/>
        <a:ext cx="1582178" cy="1582178"/>
      </dsp:txXfrm>
    </dsp:sp>
    <dsp:sp modelId="{3D586C0D-9869-4267-950B-30A290287655}">
      <dsp:nvSpPr>
        <dsp:cNvPr id="0" name=""/>
        <dsp:cNvSpPr/>
      </dsp:nvSpPr>
      <dsp:spPr>
        <a:xfrm>
          <a:off x="2255900" y="2315337"/>
          <a:ext cx="1753362" cy="175336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kern="1200" dirty="0"/>
            <a:t>Thinking Rationally</a:t>
          </a:r>
        </a:p>
      </dsp:txBody>
      <dsp:txXfrm>
        <a:off x="2341492" y="2400929"/>
        <a:ext cx="1582178" cy="1582178"/>
      </dsp:txXfrm>
    </dsp:sp>
    <dsp:sp modelId="{4819F838-D747-4605-834D-14387BF7552B}">
      <dsp:nvSpPr>
        <dsp:cNvPr id="0" name=""/>
        <dsp:cNvSpPr/>
      </dsp:nvSpPr>
      <dsp:spPr>
        <a:xfrm>
          <a:off x="4144137" y="2315337"/>
          <a:ext cx="1753362" cy="175336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kern="1200" dirty="0"/>
            <a:t>Acting Rationally</a:t>
          </a:r>
        </a:p>
      </dsp:txBody>
      <dsp:txXfrm>
        <a:off x="4229729" y="2400929"/>
        <a:ext cx="1582178" cy="158217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555B99D-DBBB-2842-8BB5-1CE81A03228E}"/>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Times New Roman" charset="0"/>
              </a:defRPr>
            </a:lvl1pPr>
          </a:lstStyle>
          <a:p>
            <a:pPr>
              <a:defRPr/>
            </a:pPr>
            <a:endParaRPr lang="en-US"/>
          </a:p>
        </p:txBody>
      </p:sp>
      <p:sp>
        <p:nvSpPr>
          <p:cNvPr id="6147" name="Rectangle 3">
            <a:extLst>
              <a:ext uri="{FF2B5EF4-FFF2-40B4-BE49-F238E27FC236}">
                <a16:creationId xmlns:a16="http://schemas.microsoft.com/office/drawing/2014/main" id="{12BF3945-BE6B-CB46-AF6A-235539B504D2}"/>
              </a:ext>
            </a:extLst>
          </p:cNvPr>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Times New Roman" charset="0"/>
              </a:defRPr>
            </a:lvl1pPr>
          </a:lstStyle>
          <a:p>
            <a:pPr>
              <a:defRPr/>
            </a:pPr>
            <a:endParaRPr lang="en-US"/>
          </a:p>
        </p:txBody>
      </p:sp>
      <p:sp>
        <p:nvSpPr>
          <p:cNvPr id="6148" name="Rectangle 4">
            <a:extLst>
              <a:ext uri="{FF2B5EF4-FFF2-40B4-BE49-F238E27FC236}">
                <a16:creationId xmlns:a16="http://schemas.microsoft.com/office/drawing/2014/main" id="{6C748572-11F0-8243-9001-47FE0BA94D77}"/>
              </a:ext>
            </a:extLst>
          </p:cNvPr>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Times New Roman" charset="0"/>
              </a:defRPr>
            </a:lvl1pPr>
          </a:lstStyle>
          <a:p>
            <a:pPr>
              <a:defRPr/>
            </a:pPr>
            <a:r>
              <a:rPr lang="en-US"/>
              <a:t>CS 420: Artificial Intelligence</a:t>
            </a:r>
          </a:p>
        </p:txBody>
      </p:sp>
      <p:sp>
        <p:nvSpPr>
          <p:cNvPr id="6149" name="Rectangle 5">
            <a:extLst>
              <a:ext uri="{FF2B5EF4-FFF2-40B4-BE49-F238E27FC236}">
                <a16:creationId xmlns:a16="http://schemas.microsoft.com/office/drawing/2014/main" id="{15D324DC-332E-4840-8EB8-5980CC3431F1}"/>
              </a:ext>
            </a:extLst>
          </p:cNvPr>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atin typeface="Times New Roman" panose="02020603050405020304" pitchFamily="18" charset="0"/>
              </a:defRPr>
            </a:lvl1pPr>
          </a:lstStyle>
          <a:p>
            <a:fld id="{3219DD85-5F5A-6F4B-AA0D-86DD156BB4D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D474BCD-5B4B-1B47-BA79-380B9465F708}"/>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Times New Roman" charset="0"/>
              </a:defRPr>
            </a:lvl1pPr>
          </a:lstStyle>
          <a:p>
            <a:pPr>
              <a:defRPr/>
            </a:pPr>
            <a:endParaRPr lang="en-US"/>
          </a:p>
        </p:txBody>
      </p:sp>
      <p:sp>
        <p:nvSpPr>
          <p:cNvPr id="5123" name="Rectangle 3">
            <a:extLst>
              <a:ext uri="{FF2B5EF4-FFF2-40B4-BE49-F238E27FC236}">
                <a16:creationId xmlns:a16="http://schemas.microsoft.com/office/drawing/2014/main" id="{4218F7E5-FE37-B24C-9AF3-4BE8B2D7BC09}"/>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Times New Roman" charset="0"/>
              </a:defRPr>
            </a:lvl1pPr>
          </a:lstStyle>
          <a:p>
            <a:pPr>
              <a:defRPr/>
            </a:pPr>
            <a:endParaRPr lang="en-US"/>
          </a:p>
        </p:txBody>
      </p:sp>
      <p:sp>
        <p:nvSpPr>
          <p:cNvPr id="27652" name="Rectangle 4">
            <a:extLst>
              <a:ext uri="{FF2B5EF4-FFF2-40B4-BE49-F238E27FC236}">
                <a16:creationId xmlns:a16="http://schemas.microsoft.com/office/drawing/2014/main" id="{FDC241C8-9E30-9C4A-A056-68BEF4D27D36}"/>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2B950956-6E6F-BA40-AA21-B08506738A18}"/>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4F6B370B-0C36-6149-B5F8-FD0CE99C3CDE}"/>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Times New Roman" charset="0"/>
              </a:defRPr>
            </a:lvl1pPr>
          </a:lstStyle>
          <a:p>
            <a:pPr>
              <a:defRPr/>
            </a:pPr>
            <a:r>
              <a:rPr lang="en-US"/>
              <a:t>CS 420: Artificial Intelligence</a:t>
            </a:r>
          </a:p>
        </p:txBody>
      </p:sp>
      <p:sp>
        <p:nvSpPr>
          <p:cNvPr id="5127" name="Rectangle 7">
            <a:extLst>
              <a:ext uri="{FF2B5EF4-FFF2-40B4-BE49-F238E27FC236}">
                <a16:creationId xmlns:a16="http://schemas.microsoft.com/office/drawing/2014/main" id="{16BEC4D4-294D-BA43-AC4E-4B19A1689AF6}"/>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atin typeface="Times New Roman" panose="02020603050405020304" pitchFamily="18" charset="0"/>
              </a:defRPr>
            </a:lvl1pPr>
          </a:lstStyle>
          <a:p>
            <a:fld id="{BA9B97E6-99EB-6D48-BFFF-83EA4D237784}"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15222FF2-77A5-AF43-AA47-8AE1FF0A32A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US" altLang="en-US" sz="1300"/>
              <a:t>CS 420: Artificial Intelligence</a:t>
            </a:r>
          </a:p>
        </p:txBody>
      </p:sp>
      <p:sp>
        <p:nvSpPr>
          <p:cNvPr id="28675" name="Rectangle 7">
            <a:extLst>
              <a:ext uri="{FF2B5EF4-FFF2-40B4-BE49-F238E27FC236}">
                <a16:creationId xmlns:a16="http://schemas.microsoft.com/office/drawing/2014/main" id="{EE6B69A1-7611-9143-A616-56F8937411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AD94CEC-72BB-3F4D-B94D-65103DA3A033}" type="slidenum">
              <a:rPr lang="en-US" altLang="en-US" sz="1300"/>
              <a:pPr eaLnBrk="1" hangingPunct="1">
                <a:spcBef>
                  <a:spcPct val="0"/>
                </a:spcBef>
              </a:pPr>
              <a:t>1</a:t>
            </a:fld>
            <a:endParaRPr lang="en-US" altLang="en-US" sz="1300"/>
          </a:p>
        </p:txBody>
      </p:sp>
      <p:sp>
        <p:nvSpPr>
          <p:cNvPr id="28676" name="Rectangle 2">
            <a:extLst>
              <a:ext uri="{FF2B5EF4-FFF2-40B4-BE49-F238E27FC236}">
                <a16:creationId xmlns:a16="http://schemas.microsoft.com/office/drawing/2014/main" id="{638B9320-1002-FF4E-8CAE-66DB83EF16CE}"/>
              </a:ext>
            </a:extLst>
          </p:cNvPr>
          <p:cNvSpPr>
            <a:spLocks noGrp="1" noRot="1" noChangeAspect="1" noChangeArrowheads="1" noTextEdit="1"/>
          </p:cNvSpPr>
          <p:nvPr>
            <p:ph type="sldImg"/>
          </p:nvPr>
        </p:nvSpPr>
        <p:spPr>
          <a:ln/>
        </p:spPr>
      </p:sp>
      <p:sp>
        <p:nvSpPr>
          <p:cNvPr id="28677" name="Rectangle 3">
            <a:extLst>
              <a:ext uri="{FF2B5EF4-FFF2-40B4-BE49-F238E27FC236}">
                <a16:creationId xmlns:a16="http://schemas.microsoft.com/office/drawing/2014/main" id="{20925EBE-7CB0-6541-8FA1-B033402D53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3A3E13-9895-1842-8BF4-6207AC13A124}"/>
              </a:ext>
            </a:extLst>
          </p:cNvPr>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407E5A27-0CE8-3A40-BDA6-735F6B9E9D0F}"/>
              </a:ext>
            </a:extLst>
          </p:cNvPr>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a:extLst>
              <a:ext uri="{FF2B5EF4-FFF2-40B4-BE49-F238E27FC236}">
                <a16:creationId xmlns:a16="http://schemas.microsoft.com/office/drawing/2014/main" id="{5164F58F-B8F5-9D4D-AD7D-1F4C18E2F384}"/>
              </a:ext>
            </a:extLst>
          </p:cNvPr>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a:extLst>
              <a:ext uri="{FF2B5EF4-FFF2-40B4-BE49-F238E27FC236}">
                <a16:creationId xmlns:a16="http://schemas.microsoft.com/office/drawing/2014/main" id="{AC3F7171-0CEF-5849-9FAD-FA4405A40DF6}"/>
              </a:ext>
            </a:extLst>
          </p:cNvPr>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endParaRPr lang="en-US"/>
          </a:p>
        </p:txBody>
      </p:sp>
      <p:sp>
        <p:nvSpPr>
          <p:cNvPr id="10" name="Footer Placeholder 16">
            <a:extLst>
              <a:ext uri="{FF2B5EF4-FFF2-40B4-BE49-F238E27FC236}">
                <a16:creationId xmlns:a16="http://schemas.microsoft.com/office/drawing/2014/main" id="{73692C85-054F-E147-8BAB-648F978CC03E}"/>
              </a:ext>
            </a:extLst>
          </p:cNvPr>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en-US"/>
              <a:t>CS 420: Artificial Intelligence</a:t>
            </a:r>
          </a:p>
        </p:txBody>
      </p:sp>
      <p:sp>
        <p:nvSpPr>
          <p:cNvPr id="11" name="Slide Number Placeholder 28">
            <a:extLst>
              <a:ext uri="{FF2B5EF4-FFF2-40B4-BE49-F238E27FC236}">
                <a16:creationId xmlns:a16="http://schemas.microsoft.com/office/drawing/2014/main" id="{2ACF3EE6-2EB1-F34E-BCD8-B1C2A65C990E}"/>
              </a:ext>
            </a:extLst>
          </p:cNvPr>
          <p:cNvSpPr>
            <a:spLocks noGrp="1"/>
          </p:cNvSpPr>
          <p:nvPr>
            <p:ph type="sldNum" sz="quarter" idx="12"/>
          </p:nvPr>
        </p:nvSpPr>
        <p:spPr>
          <a:xfrm>
            <a:off x="8001000" y="228600"/>
            <a:ext cx="838200" cy="381000"/>
          </a:xfrm>
        </p:spPr>
        <p:txBody>
          <a:bodyPr/>
          <a:lstStyle>
            <a:lvl1pPr>
              <a:defRPr>
                <a:solidFill>
                  <a:schemeClr val="tx2"/>
                </a:solidFill>
              </a:defRPr>
            </a:lvl1pPr>
          </a:lstStyle>
          <a:p>
            <a:fld id="{FEAFF4D3-8559-FE45-8883-5EF217CB48B7}" type="slidenum">
              <a:rPr lang="en-US" altLang="en-US"/>
              <a:pPr/>
              <a:t>‹#›</a:t>
            </a:fld>
            <a:endParaRPr lang="en-US" altLang="en-US"/>
          </a:p>
        </p:txBody>
      </p:sp>
    </p:spTree>
    <p:extLst>
      <p:ext uri="{BB962C8B-B14F-4D97-AF65-F5344CB8AC3E}">
        <p14:creationId xmlns:p14="http://schemas.microsoft.com/office/powerpoint/2010/main" val="140858871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D779A30F-BCBC-A443-84C7-698FA203FAFA}"/>
              </a:ext>
            </a:extLst>
          </p:cNvPr>
          <p:cNvSpPr>
            <a:spLocks noGrp="1"/>
          </p:cNvSpPr>
          <p:nvPr>
            <p:ph type="dt" sz="half" idx="10"/>
          </p:nvPr>
        </p:nvSpPr>
        <p:spPr/>
        <p:txBody>
          <a:bodyPr/>
          <a:lstStyle>
            <a:lvl1pPr>
              <a:defRPr/>
            </a:lvl1pPr>
          </a:lstStyle>
          <a:p>
            <a:pPr>
              <a:defRPr/>
            </a:pPr>
            <a:endParaRPr lang="en-US"/>
          </a:p>
        </p:txBody>
      </p:sp>
      <p:sp>
        <p:nvSpPr>
          <p:cNvPr id="5" name="Footer Placeholder 2">
            <a:extLst>
              <a:ext uri="{FF2B5EF4-FFF2-40B4-BE49-F238E27FC236}">
                <a16:creationId xmlns:a16="http://schemas.microsoft.com/office/drawing/2014/main" id="{5BF0A1D3-DCD7-7240-8FF0-78A301BB3265}"/>
              </a:ext>
            </a:extLst>
          </p:cNvPr>
          <p:cNvSpPr>
            <a:spLocks noGrp="1"/>
          </p:cNvSpPr>
          <p:nvPr>
            <p:ph type="ftr" sz="quarter" idx="11"/>
          </p:nvPr>
        </p:nvSpPr>
        <p:spPr/>
        <p:txBody>
          <a:bodyPr/>
          <a:lstStyle>
            <a:lvl1pPr>
              <a:defRPr/>
            </a:lvl1pPr>
          </a:lstStyle>
          <a:p>
            <a:pPr>
              <a:defRPr/>
            </a:pPr>
            <a:r>
              <a:rPr lang="en-US"/>
              <a:t>CS 420: Artificial Intelligence</a:t>
            </a:r>
          </a:p>
        </p:txBody>
      </p:sp>
      <p:sp>
        <p:nvSpPr>
          <p:cNvPr id="6" name="Slide Number Placeholder 22">
            <a:extLst>
              <a:ext uri="{FF2B5EF4-FFF2-40B4-BE49-F238E27FC236}">
                <a16:creationId xmlns:a16="http://schemas.microsoft.com/office/drawing/2014/main" id="{3FABA7C4-1249-1A40-AAF6-48460C71D4ED}"/>
              </a:ext>
            </a:extLst>
          </p:cNvPr>
          <p:cNvSpPr>
            <a:spLocks noGrp="1"/>
          </p:cNvSpPr>
          <p:nvPr>
            <p:ph type="sldNum" sz="quarter" idx="12"/>
          </p:nvPr>
        </p:nvSpPr>
        <p:spPr/>
        <p:txBody>
          <a:bodyPr/>
          <a:lstStyle>
            <a:lvl1pPr>
              <a:defRPr/>
            </a:lvl1pPr>
          </a:lstStyle>
          <a:p>
            <a:fld id="{A57412CC-00A6-C841-A9E4-ED3A9D93894D}" type="slidenum">
              <a:rPr lang="en-US" altLang="en-US"/>
              <a:pPr/>
              <a:t>‹#›</a:t>
            </a:fld>
            <a:endParaRPr lang="en-US" altLang="en-US"/>
          </a:p>
        </p:txBody>
      </p:sp>
    </p:spTree>
    <p:extLst>
      <p:ext uri="{BB962C8B-B14F-4D97-AF65-F5344CB8AC3E}">
        <p14:creationId xmlns:p14="http://schemas.microsoft.com/office/powerpoint/2010/main" val="85851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CE1802-7FF6-C442-B073-B96874A6DA85}"/>
              </a:ext>
            </a:extLst>
          </p:cNvPr>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2B765332-55C2-D04E-8F2E-908341293C32}"/>
              </a:ext>
            </a:extLst>
          </p:cNvPr>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a:extLst>
              <a:ext uri="{FF2B5EF4-FFF2-40B4-BE49-F238E27FC236}">
                <a16:creationId xmlns:a16="http://schemas.microsoft.com/office/drawing/2014/main" id="{DB5D7A9A-1EA2-4448-B671-82DC90CF0954}"/>
              </a:ext>
            </a:extLst>
          </p:cNvPr>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888BEE2-2B4C-9646-86F6-86AB86BDBF12}"/>
              </a:ext>
            </a:extLst>
          </p:cNvPr>
          <p:cNvSpPr>
            <a:spLocks noGrp="1"/>
          </p:cNvSpPr>
          <p:nvPr>
            <p:ph type="dt" sz="half" idx="10"/>
          </p:nvPr>
        </p:nvSpPr>
        <p:spPr>
          <a:xfrm>
            <a:off x="6553200" y="6248400"/>
            <a:ext cx="2209800" cy="365125"/>
          </a:xfrm>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BE5488B3-5094-B346-95E8-CFE6800B7447}"/>
              </a:ext>
            </a:extLst>
          </p:cNvPr>
          <p:cNvSpPr>
            <a:spLocks noGrp="1"/>
          </p:cNvSpPr>
          <p:nvPr>
            <p:ph type="ftr" sz="quarter" idx="11"/>
          </p:nvPr>
        </p:nvSpPr>
        <p:spPr>
          <a:xfrm>
            <a:off x="457200" y="6248400"/>
            <a:ext cx="5573713" cy="365125"/>
          </a:xfrm>
        </p:spPr>
        <p:txBody>
          <a:bodyPr/>
          <a:lstStyle>
            <a:lvl1pPr>
              <a:defRPr/>
            </a:lvl1pPr>
          </a:lstStyle>
          <a:p>
            <a:pPr>
              <a:defRPr/>
            </a:pPr>
            <a:r>
              <a:rPr lang="en-US"/>
              <a:t>CS 420: Artificial Intelligence</a:t>
            </a:r>
          </a:p>
        </p:txBody>
      </p:sp>
      <p:sp>
        <p:nvSpPr>
          <p:cNvPr id="9" name="Slide Number Placeholder 5">
            <a:extLst>
              <a:ext uri="{FF2B5EF4-FFF2-40B4-BE49-F238E27FC236}">
                <a16:creationId xmlns:a16="http://schemas.microsoft.com/office/drawing/2014/main" id="{CE8AD4E9-31E6-9440-BB30-DA5B11BA1A47}"/>
              </a:ext>
            </a:extLst>
          </p:cNvPr>
          <p:cNvSpPr>
            <a:spLocks noGrp="1"/>
          </p:cNvSpPr>
          <p:nvPr>
            <p:ph type="sldNum" sz="quarter" idx="12"/>
          </p:nvPr>
        </p:nvSpPr>
        <p:spPr>
          <a:xfrm rot="5400000">
            <a:off x="5989638" y="144462"/>
            <a:ext cx="533400" cy="244475"/>
          </a:xfrm>
        </p:spPr>
        <p:txBody>
          <a:bodyPr/>
          <a:lstStyle>
            <a:lvl1pPr>
              <a:defRPr/>
            </a:lvl1pPr>
          </a:lstStyle>
          <a:p>
            <a:fld id="{31ACF8DD-065E-1E4D-9758-00CE87A1B1BD}" type="slidenum">
              <a:rPr lang="en-US" altLang="en-US"/>
              <a:pPr/>
              <a:t>‹#›</a:t>
            </a:fld>
            <a:endParaRPr lang="en-US" altLang="en-US"/>
          </a:p>
        </p:txBody>
      </p:sp>
    </p:spTree>
    <p:extLst>
      <p:ext uri="{BB962C8B-B14F-4D97-AF65-F5344CB8AC3E}">
        <p14:creationId xmlns:p14="http://schemas.microsoft.com/office/powerpoint/2010/main" val="174906543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52DA27D6-AC8F-C947-B74F-82F02F758BEC}"/>
              </a:ext>
            </a:extLst>
          </p:cNvPr>
          <p:cNvSpPr>
            <a:spLocks noGrp="1"/>
          </p:cNvSpPr>
          <p:nvPr>
            <p:ph type="dt" sz="half" idx="10"/>
          </p:nvPr>
        </p:nvSpPr>
        <p:spPr/>
        <p:txBody>
          <a:bodyPr/>
          <a:lstStyle>
            <a:lvl1pPr>
              <a:defRPr/>
            </a:lvl1pPr>
          </a:lstStyle>
          <a:p>
            <a:pPr>
              <a:defRPr/>
            </a:pPr>
            <a:endParaRPr lang="en-US"/>
          </a:p>
        </p:txBody>
      </p:sp>
      <p:sp>
        <p:nvSpPr>
          <p:cNvPr id="5" name="Footer Placeholder 2">
            <a:extLst>
              <a:ext uri="{FF2B5EF4-FFF2-40B4-BE49-F238E27FC236}">
                <a16:creationId xmlns:a16="http://schemas.microsoft.com/office/drawing/2014/main" id="{52C3B08B-22FF-D44F-B8E6-AC77CBE8E440}"/>
              </a:ext>
            </a:extLst>
          </p:cNvPr>
          <p:cNvSpPr>
            <a:spLocks noGrp="1"/>
          </p:cNvSpPr>
          <p:nvPr>
            <p:ph type="ftr" sz="quarter" idx="11"/>
          </p:nvPr>
        </p:nvSpPr>
        <p:spPr/>
        <p:txBody>
          <a:bodyPr/>
          <a:lstStyle>
            <a:lvl1pPr>
              <a:defRPr/>
            </a:lvl1pPr>
          </a:lstStyle>
          <a:p>
            <a:pPr>
              <a:defRPr/>
            </a:pPr>
            <a:r>
              <a:rPr lang="en-US"/>
              <a:t>CS 420: Artificial Intelligence</a:t>
            </a:r>
          </a:p>
        </p:txBody>
      </p:sp>
      <p:sp>
        <p:nvSpPr>
          <p:cNvPr id="6" name="Slide Number Placeholder 22">
            <a:extLst>
              <a:ext uri="{FF2B5EF4-FFF2-40B4-BE49-F238E27FC236}">
                <a16:creationId xmlns:a16="http://schemas.microsoft.com/office/drawing/2014/main" id="{8D46FF5B-1080-D54C-AB6C-7A0BA45108FB}"/>
              </a:ext>
            </a:extLst>
          </p:cNvPr>
          <p:cNvSpPr>
            <a:spLocks noGrp="1"/>
          </p:cNvSpPr>
          <p:nvPr>
            <p:ph type="sldNum" sz="quarter" idx="12"/>
          </p:nvPr>
        </p:nvSpPr>
        <p:spPr/>
        <p:txBody>
          <a:bodyPr/>
          <a:lstStyle>
            <a:lvl1pPr>
              <a:defRPr/>
            </a:lvl1pPr>
          </a:lstStyle>
          <a:p>
            <a:fld id="{AE95D3CE-7F84-7B48-9362-E655EE80177F}" type="slidenum">
              <a:rPr lang="en-US" altLang="en-US"/>
              <a:pPr/>
              <a:t>‹#›</a:t>
            </a:fld>
            <a:endParaRPr lang="en-US" altLang="en-US"/>
          </a:p>
        </p:txBody>
      </p:sp>
    </p:spTree>
    <p:extLst>
      <p:ext uri="{BB962C8B-B14F-4D97-AF65-F5344CB8AC3E}">
        <p14:creationId xmlns:p14="http://schemas.microsoft.com/office/powerpoint/2010/main" val="420928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69F4FE-5D8B-DE47-A0D6-A2B1EAACD8C9}"/>
              </a:ext>
            </a:extLst>
          </p:cNvPr>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AE185212-7A21-5542-A391-A504A66BFBBA}"/>
              </a:ext>
            </a:extLst>
          </p:cNvPr>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a:extLst>
              <a:ext uri="{FF2B5EF4-FFF2-40B4-BE49-F238E27FC236}">
                <a16:creationId xmlns:a16="http://schemas.microsoft.com/office/drawing/2014/main" id="{27B12A73-705C-AD49-AFA6-EE3A4C438578}"/>
              </a:ext>
            </a:extLst>
          </p:cNvPr>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a:extLst>
              <a:ext uri="{FF2B5EF4-FFF2-40B4-BE49-F238E27FC236}">
                <a16:creationId xmlns:a16="http://schemas.microsoft.com/office/drawing/2014/main" id="{9AC2831D-9AA4-B14A-B0F5-012CCD0304EC}"/>
              </a:ext>
            </a:extLst>
          </p:cNvPr>
          <p:cNvSpPr>
            <a:spLocks noGrp="1"/>
          </p:cNvSpPr>
          <p:nvPr>
            <p:ph type="dt" sz="half" idx="10"/>
          </p:nvPr>
        </p:nvSpPr>
        <p:spPr/>
        <p:txBody>
          <a:bodyPr/>
          <a:lstStyle>
            <a:lvl1pPr>
              <a:defRPr/>
            </a:lvl1pPr>
          </a:lstStyle>
          <a:p>
            <a:pPr>
              <a:defRPr/>
            </a:pPr>
            <a:endParaRPr lang="en-US"/>
          </a:p>
        </p:txBody>
      </p:sp>
      <p:sp>
        <p:nvSpPr>
          <p:cNvPr id="8" name="Slide Number Placeholder 12">
            <a:extLst>
              <a:ext uri="{FF2B5EF4-FFF2-40B4-BE49-F238E27FC236}">
                <a16:creationId xmlns:a16="http://schemas.microsoft.com/office/drawing/2014/main" id="{CDEF1368-7DFB-5A4A-A184-E7DE8C0D3277}"/>
              </a:ext>
            </a:extLst>
          </p:cNvPr>
          <p:cNvSpPr>
            <a:spLocks noGrp="1"/>
          </p:cNvSpPr>
          <p:nvPr>
            <p:ph type="sldNum" sz="quarter" idx="11"/>
          </p:nvPr>
        </p:nvSpPr>
        <p:spPr>
          <a:xfrm>
            <a:off x="0" y="1752600"/>
            <a:ext cx="1295400" cy="701675"/>
          </a:xfrm>
        </p:spPr>
        <p:txBody>
          <a:bodyPr>
            <a:noAutofit/>
          </a:bodyPr>
          <a:lstStyle>
            <a:lvl1pPr>
              <a:defRPr sz="2400"/>
            </a:lvl1pPr>
          </a:lstStyle>
          <a:p>
            <a:fld id="{D99570E9-055B-C64B-9FCA-B5F2099907FC}" type="slidenum">
              <a:rPr lang="en-US" altLang="en-US"/>
              <a:pPr/>
              <a:t>‹#›</a:t>
            </a:fld>
            <a:endParaRPr lang="en-US" altLang="en-US"/>
          </a:p>
        </p:txBody>
      </p:sp>
      <p:sp>
        <p:nvSpPr>
          <p:cNvPr id="9" name="Footer Placeholder 13">
            <a:extLst>
              <a:ext uri="{FF2B5EF4-FFF2-40B4-BE49-F238E27FC236}">
                <a16:creationId xmlns:a16="http://schemas.microsoft.com/office/drawing/2014/main" id="{23B141F1-D899-474C-9489-09DC134C3960}"/>
              </a:ext>
            </a:extLst>
          </p:cNvPr>
          <p:cNvSpPr>
            <a:spLocks noGrp="1"/>
          </p:cNvSpPr>
          <p:nvPr>
            <p:ph type="ftr" sz="quarter" idx="12"/>
          </p:nvPr>
        </p:nvSpPr>
        <p:spPr/>
        <p:txBody>
          <a:bodyPr/>
          <a:lstStyle>
            <a:lvl1pPr>
              <a:defRPr/>
            </a:lvl1pPr>
          </a:lstStyle>
          <a:p>
            <a:pPr>
              <a:defRPr/>
            </a:pPr>
            <a:r>
              <a:rPr lang="en-US"/>
              <a:t>CS 420: Artificial Intelligence</a:t>
            </a:r>
          </a:p>
        </p:txBody>
      </p:sp>
    </p:spTree>
    <p:extLst>
      <p:ext uri="{BB962C8B-B14F-4D97-AF65-F5344CB8AC3E}">
        <p14:creationId xmlns:p14="http://schemas.microsoft.com/office/powerpoint/2010/main" val="247981689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a:extLst>
              <a:ext uri="{FF2B5EF4-FFF2-40B4-BE49-F238E27FC236}">
                <a16:creationId xmlns:a16="http://schemas.microsoft.com/office/drawing/2014/main" id="{C1FBA802-ABD5-5C4B-9A42-37E998DC8954}"/>
              </a:ext>
            </a:extLst>
          </p:cNvPr>
          <p:cNvSpPr>
            <a:spLocks noGrp="1"/>
          </p:cNvSpPr>
          <p:nvPr>
            <p:ph type="dt" sz="half" idx="10"/>
          </p:nvPr>
        </p:nvSpPr>
        <p:spPr/>
        <p:txBody>
          <a:bodyPr rtlCol="0"/>
          <a:lstStyle>
            <a:lvl1pPr>
              <a:defRPr/>
            </a:lvl1pPr>
          </a:lstStyle>
          <a:p>
            <a:pPr>
              <a:defRPr/>
            </a:pPr>
            <a:endParaRPr lang="en-US"/>
          </a:p>
        </p:txBody>
      </p:sp>
      <p:sp>
        <p:nvSpPr>
          <p:cNvPr id="6" name="Slide Number Placeholder 9">
            <a:extLst>
              <a:ext uri="{FF2B5EF4-FFF2-40B4-BE49-F238E27FC236}">
                <a16:creationId xmlns:a16="http://schemas.microsoft.com/office/drawing/2014/main" id="{52E1933E-7246-FF41-B082-EE1B12B36F6D}"/>
              </a:ext>
            </a:extLst>
          </p:cNvPr>
          <p:cNvSpPr>
            <a:spLocks noGrp="1"/>
          </p:cNvSpPr>
          <p:nvPr>
            <p:ph type="sldNum" sz="quarter" idx="11"/>
          </p:nvPr>
        </p:nvSpPr>
        <p:spPr/>
        <p:txBody>
          <a:bodyPr/>
          <a:lstStyle>
            <a:lvl1pPr>
              <a:defRPr/>
            </a:lvl1pPr>
          </a:lstStyle>
          <a:p>
            <a:fld id="{9E74A069-C51C-0B46-AB71-A6424CBF0B8C}" type="slidenum">
              <a:rPr lang="en-US" altLang="en-US"/>
              <a:pPr/>
              <a:t>‹#›</a:t>
            </a:fld>
            <a:endParaRPr lang="en-US" altLang="en-US"/>
          </a:p>
        </p:txBody>
      </p:sp>
      <p:sp>
        <p:nvSpPr>
          <p:cNvPr id="7" name="Footer Placeholder 11">
            <a:extLst>
              <a:ext uri="{FF2B5EF4-FFF2-40B4-BE49-F238E27FC236}">
                <a16:creationId xmlns:a16="http://schemas.microsoft.com/office/drawing/2014/main" id="{AA7F067D-0F32-5A45-A003-4D4ABA038432}"/>
              </a:ext>
            </a:extLst>
          </p:cNvPr>
          <p:cNvSpPr>
            <a:spLocks noGrp="1"/>
          </p:cNvSpPr>
          <p:nvPr>
            <p:ph type="ftr" sz="quarter" idx="12"/>
          </p:nvPr>
        </p:nvSpPr>
        <p:spPr/>
        <p:txBody>
          <a:bodyPr rtlCol="0"/>
          <a:lstStyle>
            <a:lvl1pPr>
              <a:defRPr/>
            </a:lvl1pPr>
          </a:lstStyle>
          <a:p>
            <a:pPr>
              <a:defRPr/>
            </a:pPr>
            <a:r>
              <a:rPr lang="en-US"/>
              <a:t>CS 420: Artificial Intelligence</a:t>
            </a:r>
          </a:p>
        </p:txBody>
      </p:sp>
    </p:spTree>
    <p:extLst>
      <p:ext uri="{BB962C8B-B14F-4D97-AF65-F5344CB8AC3E}">
        <p14:creationId xmlns:p14="http://schemas.microsoft.com/office/powerpoint/2010/main" val="3821633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a:extLst>
              <a:ext uri="{FF2B5EF4-FFF2-40B4-BE49-F238E27FC236}">
                <a16:creationId xmlns:a16="http://schemas.microsoft.com/office/drawing/2014/main" id="{DD3317E0-AE0F-EF44-B35D-56784AF27B0D}"/>
              </a:ext>
            </a:extLst>
          </p:cNvPr>
          <p:cNvSpPr>
            <a:spLocks noGrp="1"/>
          </p:cNvSpPr>
          <p:nvPr>
            <p:ph type="dt" sz="half" idx="10"/>
          </p:nvPr>
        </p:nvSpPr>
        <p:spPr/>
        <p:txBody>
          <a:bodyPr rtlCol="0"/>
          <a:lstStyle>
            <a:lvl1pPr>
              <a:defRPr/>
            </a:lvl1pPr>
          </a:lstStyle>
          <a:p>
            <a:pPr>
              <a:defRPr/>
            </a:pPr>
            <a:endParaRPr lang="en-US"/>
          </a:p>
        </p:txBody>
      </p:sp>
      <p:sp>
        <p:nvSpPr>
          <p:cNvPr id="8" name="Slide Number Placeholder 11">
            <a:extLst>
              <a:ext uri="{FF2B5EF4-FFF2-40B4-BE49-F238E27FC236}">
                <a16:creationId xmlns:a16="http://schemas.microsoft.com/office/drawing/2014/main" id="{EA7F4027-6957-4D41-A1C9-6C2C315F7E32}"/>
              </a:ext>
            </a:extLst>
          </p:cNvPr>
          <p:cNvSpPr>
            <a:spLocks noGrp="1"/>
          </p:cNvSpPr>
          <p:nvPr>
            <p:ph type="sldNum" sz="quarter" idx="11"/>
          </p:nvPr>
        </p:nvSpPr>
        <p:spPr/>
        <p:txBody>
          <a:bodyPr/>
          <a:lstStyle>
            <a:lvl1pPr>
              <a:defRPr/>
            </a:lvl1pPr>
          </a:lstStyle>
          <a:p>
            <a:fld id="{C734D508-B0C9-064F-8927-EEAA655730C1}" type="slidenum">
              <a:rPr lang="en-US" altLang="en-US"/>
              <a:pPr/>
              <a:t>‹#›</a:t>
            </a:fld>
            <a:endParaRPr lang="en-US" altLang="en-US"/>
          </a:p>
        </p:txBody>
      </p:sp>
      <p:sp>
        <p:nvSpPr>
          <p:cNvPr id="9" name="Footer Placeholder 13">
            <a:extLst>
              <a:ext uri="{FF2B5EF4-FFF2-40B4-BE49-F238E27FC236}">
                <a16:creationId xmlns:a16="http://schemas.microsoft.com/office/drawing/2014/main" id="{4232FD21-CF38-3244-BBAA-C82CB09279B1}"/>
              </a:ext>
            </a:extLst>
          </p:cNvPr>
          <p:cNvSpPr>
            <a:spLocks noGrp="1"/>
          </p:cNvSpPr>
          <p:nvPr>
            <p:ph type="ftr" sz="quarter" idx="12"/>
          </p:nvPr>
        </p:nvSpPr>
        <p:spPr/>
        <p:txBody>
          <a:bodyPr rtlCol="0"/>
          <a:lstStyle>
            <a:lvl1pPr>
              <a:defRPr/>
            </a:lvl1pPr>
          </a:lstStyle>
          <a:p>
            <a:pPr>
              <a:defRPr/>
            </a:pPr>
            <a:r>
              <a:rPr lang="en-US"/>
              <a:t>CS 420: Artificial Intelligence</a:t>
            </a:r>
          </a:p>
        </p:txBody>
      </p:sp>
    </p:spTree>
    <p:extLst>
      <p:ext uri="{BB962C8B-B14F-4D97-AF65-F5344CB8AC3E}">
        <p14:creationId xmlns:p14="http://schemas.microsoft.com/office/powerpoint/2010/main" val="174187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263640E3-0DDB-C540-B5FB-264C29825DF7}"/>
              </a:ext>
            </a:extLst>
          </p:cNvPr>
          <p:cNvSpPr>
            <a:spLocks noGrp="1"/>
          </p:cNvSpPr>
          <p:nvPr>
            <p:ph type="dt" sz="half" idx="10"/>
          </p:nvPr>
        </p:nvSpPr>
        <p:spPr/>
        <p:txBody>
          <a:bodyPr/>
          <a:lstStyle>
            <a:lvl1pPr>
              <a:defRPr/>
            </a:lvl1pPr>
          </a:lstStyle>
          <a:p>
            <a:pPr>
              <a:defRPr/>
            </a:pPr>
            <a:endParaRPr lang="en-US"/>
          </a:p>
        </p:txBody>
      </p:sp>
      <p:sp>
        <p:nvSpPr>
          <p:cNvPr id="4" name="Footer Placeholder 2">
            <a:extLst>
              <a:ext uri="{FF2B5EF4-FFF2-40B4-BE49-F238E27FC236}">
                <a16:creationId xmlns:a16="http://schemas.microsoft.com/office/drawing/2014/main" id="{0470C929-A9EB-D346-B0C6-A128394B5211}"/>
              </a:ext>
            </a:extLst>
          </p:cNvPr>
          <p:cNvSpPr>
            <a:spLocks noGrp="1"/>
          </p:cNvSpPr>
          <p:nvPr>
            <p:ph type="ftr" sz="quarter" idx="11"/>
          </p:nvPr>
        </p:nvSpPr>
        <p:spPr/>
        <p:txBody>
          <a:bodyPr/>
          <a:lstStyle>
            <a:lvl1pPr>
              <a:defRPr/>
            </a:lvl1pPr>
          </a:lstStyle>
          <a:p>
            <a:pPr>
              <a:defRPr/>
            </a:pPr>
            <a:r>
              <a:rPr lang="en-US"/>
              <a:t>CS 420: Artificial Intelligence</a:t>
            </a:r>
          </a:p>
        </p:txBody>
      </p:sp>
      <p:sp>
        <p:nvSpPr>
          <p:cNvPr id="5" name="Slide Number Placeholder 22">
            <a:extLst>
              <a:ext uri="{FF2B5EF4-FFF2-40B4-BE49-F238E27FC236}">
                <a16:creationId xmlns:a16="http://schemas.microsoft.com/office/drawing/2014/main" id="{E2BC3F15-CE1D-D343-A0D9-321A7D065AB5}"/>
              </a:ext>
            </a:extLst>
          </p:cNvPr>
          <p:cNvSpPr>
            <a:spLocks noGrp="1"/>
          </p:cNvSpPr>
          <p:nvPr>
            <p:ph type="sldNum" sz="quarter" idx="12"/>
          </p:nvPr>
        </p:nvSpPr>
        <p:spPr/>
        <p:txBody>
          <a:bodyPr/>
          <a:lstStyle>
            <a:lvl1pPr>
              <a:defRPr/>
            </a:lvl1pPr>
          </a:lstStyle>
          <a:p>
            <a:fld id="{315F3714-0AC1-6C47-BB25-EC9664D113F8}" type="slidenum">
              <a:rPr lang="en-US" altLang="en-US"/>
              <a:pPr/>
              <a:t>‹#›</a:t>
            </a:fld>
            <a:endParaRPr lang="en-US" altLang="en-US"/>
          </a:p>
        </p:txBody>
      </p:sp>
    </p:spTree>
    <p:extLst>
      <p:ext uri="{BB962C8B-B14F-4D97-AF65-F5344CB8AC3E}">
        <p14:creationId xmlns:p14="http://schemas.microsoft.com/office/powerpoint/2010/main" val="1448783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B0141B-E259-C44B-8507-D854F83E08A0}"/>
              </a:ext>
            </a:extLst>
          </p:cNvPr>
          <p:cNvSpPr>
            <a:spLocks noGrp="1"/>
          </p:cNvSpPr>
          <p:nvPr>
            <p:ph type="dt" sz="half" idx="10"/>
          </p:nvPr>
        </p:nvSpPr>
        <p:spPr/>
        <p:txBody>
          <a:bodyPr/>
          <a:lstStyle>
            <a:lvl1pPr>
              <a:defRPr/>
            </a:lvl1pPr>
          </a:lstStyle>
          <a:p>
            <a:pPr>
              <a:defRPr/>
            </a:pPr>
            <a:endParaRPr lang="en-US"/>
          </a:p>
        </p:txBody>
      </p:sp>
      <p:sp>
        <p:nvSpPr>
          <p:cNvPr id="3" name="Footer Placeholder 2">
            <a:extLst>
              <a:ext uri="{FF2B5EF4-FFF2-40B4-BE49-F238E27FC236}">
                <a16:creationId xmlns:a16="http://schemas.microsoft.com/office/drawing/2014/main" id="{C479AAD1-A8B4-AE46-806A-17B2A356B64E}"/>
              </a:ext>
            </a:extLst>
          </p:cNvPr>
          <p:cNvSpPr>
            <a:spLocks noGrp="1"/>
          </p:cNvSpPr>
          <p:nvPr>
            <p:ph type="ftr" sz="quarter" idx="11"/>
          </p:nvPr>
        </p:nvSpPr>
        <p:spPr/>
        <p:txBody>
          <a:bodyPr/>
          <a:lstStyle>
            <a:lvl1pPr>
              <a:defRPr/>
            </a:lvl1pPr>
          </a:lstStyle>
          <a:p>
            <a:pPr>
              <a:defRPr/>
            </a:pPr>
            <a:r>
              <a:rPr lang="en-US"/>
              <a:t>CS 420: Artificial Intelligence</a:t>
            </a:r>
          </a:p>
        </p:txBody>
      </p:sp>
      <p:sp>
        <p:nvSpPr>
          <p:cNvPr id="4" name="Slide Number Placeholder 3">
            <a:extLst>
              <a:ext uri="{FF2B5EF4-FFF2-40B4-BE49-F238E27FC236}">
                <a16:creationId xmlns:a16="http://schemas.microsoft.com/office/drawing/2014/main" id="{A03F74A4-2110-A24B-BC36-4491281CD26E}"/>
              </a:ext>
            </a:extLst>
          </p:cNvPr>
          <p:cNvSpPr>
            <a:spLocks noGrp="1"/>
          </p:cNvSpPr>
          <p:nvPr>
            <p:ph type="sldNum" sz="quarter" idx="12"/>
          </p:nvPr>
        </p:nvSpPr>
        <p:spPr>
          <a:xfrm>
            <a:off x="0" y="6248400"/>
            <a:ext cx="533400" cy="381000"/>
          </a:xfrm>
        </p:spPr>
        <p:txBody>
          <a:bodyPr/>
          <a:lstStyle>
            <a:lvl1pPr>
              <a:defRPr>
                <a:solidFill>
                  <a:schemeClr val="tx2"/>
                </a:solidFill>
              </a:defRPr>
            </a:lvl1pPr>
          </a:lstStyle>
          <a:p>
            <a:fld id="{53D773C0-C9A1-924F-A379-8D285AEA4AAB}" type="slidenum">
              <a:rPr lang="en-US" altLang="en-US"/>
              <a:pPr/>
              <a:t>‹#›</a:t>
            </a:fld>
            <a:endParaRPr lang="en-US" altLang="en-US"/>
          </a:p>
        </p:txBody>
      </p:sp>
    </p:spTree>
    <p:extLst>
      <p:ext uri="{BB962C8B-B14F-4D97-AF65-F5344CB8AC3E}">
        <p14:creationId xmlns:p14="http://schemas.microsoft.com/office/powerpoint/2010/main" val="330040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0FB2B314-2D10-CE40-87D9-BECA4EC36213}"/>
              </a:ext>
            </a:extLst>
          </p:cNvPr>
          <p:cNvSpPr>
            <a:spLocks noGrp="1"/>
          </p:cNvSpPr>
          <p:nvPr>
            <p:ph type="dt" sz="half" idx="10"/>
          </p:nvPr>
        </p:nvSpPr>
        <p:spPr/>
        <p:txBody>
          <a:bodyPr/>
          <a:lstStyle>
            <a:lvl1pPr>
              <a:defRPr/>
            </a:lvl1pPr>
          </a:lstStyle>
          <a:p>
            <a:pPr>
              <a:defRPr/>
            </a:pPr>
            <a:endParaRPr lang="en-US"/>
          </a:p>
        </p:txBody>
      </p:sp>
      <p:sp>
        <p:nvSpPr>
          <p:cNvPr id="6" name="Footer Placeholder 2">
            <a:extLst>
              <a:ext uri="{FF2B5EF4-FFF2-40B4-BE49-F238E27FC236}">
                <a16:creationId xmlns:a16="http://schemas.microsoft.com/office/drawing/2014/main" id="{7C1E5536-D34C-484B-826E-FE114F6A4EB5}"/>
              </a:ext>
            </a:extLst>
          </p:cNvPr>
          <p:cNvSpPr>
            <a:spLocks noGrp="1"/>
          </p:cNvSpPr>
          <p:nvPr>
            <p:ph type="ftr" sz="quarter" idx="11"/>
          </p:nvPr>
        </p:nvSpPr>
        <p:spPr/>
        <p:txBody>
          <a:bodyPr/>
          <a:lstStyle>
            <a:lvl1pPr>
              <a:defRPr/>
            </a:lvl1pPr>
          </a:lstStyle>
          <a:p>
            <a:pPr>
              <a:defRPr/>
            </a:pPr>
            <a:r>
              <a:rPr lang="en-US"/>
              <a:t>CS 420: Artificial Intelligence</a:t>
            </a:r>
          </a:p>
        </p:txBody>
      </p:sp>
      <p:sp>
        <p:nvSpPr>
          <p:cNvPr id="7" name="Slide Number Placeholder 22">
            <a:extLst>
              <a:ext uri="{FF2B5EF4-FFF2-40B4-BE49-F238E27FC236}">
                <a16:creationId xmlns:a16="http://schemas.microsoft.com/office/drawing/2014/main" id="{FE4C771A-A5A7-284E-9385-703F1F24D243}"/>
              </a:ext>
            </a:extLst>
          </p:cNvPr>
          <p:cNvSpPr>
            <a:spLocks noGrp="1"/>
          </p:cNvSpPr>
          <p:nvPr>
            <p:ph type="sldNum" sz="quarter" idx="12"/>
          </p:nvPr>
        </p:nvSpPr>
        <p:spPr/>
        <p:txBody>
          <a:bodyPr/>
          <a:lstStyle>
            <a:lvl1pPr>
              <a:defRPr/>
            </a:lvl1pPr>
          </a:lstStyle>
          <a:p>
            <a:fld id="{28BB04F9-1968-F548-A243-8368B47EE5CC}" type="slidenum">
              <a:rPr lang="en-US" altLang="en-US"/>
              <a:pPr/>
              <a:t>‹#›</a:t>
            </a:fld>
            <a:endParaRPr lang="en-US" altLang="en-US"/>
          </a:p>
        </p:txBody>
      </p:sp>
    </p:spTree>
    <p:extLst>
      <p:ext uri="{BB962C8B-B14F-4D97-AF65-F5344CB8AC3E}">
        <p14:creationId xmlns:p14="http://schemas.microsoft.com/office/powerpoint/2010/main" val="160842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902C82-301F-944C-80F2-3C1BC303740E}"/>
              </a:ext>
            </a:extLst>
          </p:cNvPr>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a:extLst>
              <a:ext uri="{FF2B5EF4-FFF2-40B4-BE49-F238E27FC236}">
                <a16:creationId xmlns:a16="http://schemas.microsoft.com/office/drawing/2014/main" id="{214F74AB-D784-DA49-95F3-6E2F8A69F833}"/>
              </a:ext>
            </a:extLst>
          </p:cNvPr>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a:extLst>
              <a:ext uri="{FF2B5EF4-FFF2-40B4-BE49-F238E27FC236}">
                <a16:creationId xmlns:a16="http://schemas.microsoft.com/office/drawing/2014/main" id="{9E2A29A5-ECD9-C349-8313-E095AF7FFDFA}"/>
              </a:ext>
            </a:extLst>
          </p:cNvPr>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a:extLst>
              <a:ext uri="{FF2B5EF4-FFF2-40B4-BE49-F238E27FC236}">
                <a16:creationId xmlns:a16="http://schemas.microsoft.com/office/drawing/2014/main" id="{FF68AEFA-8C0E-8946-BB36-9454D28AE212}"/>
              </a:ext>
            </a:extLst>
          </p:cNvPr>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a:extLst>
              <a:ext uri="{FF2B5EF4-FFF2-40B4-BE49-F238E27FC236}">
                <a16:creationId xmlns:a16="http://schemas.microsoft.com/office/drawing/2014/main" id="{5C2DB4B8-514B-D44F-A52B-AFEF1AA0D752}"/>
              </a:ext>
            </a:extLst>
          </p:cNvPr>
          <p:cNvSpPr>
            <a:spLocks noGrp="1"/>
          </p:cNvSpPr>
          <p:nvPr>
            <p:ph type="dt" sz="half" idx="10"/>
          </p:nvPr>
        </p:nvSpPr>
        <p:spPr>
          <a:xfrm>
            <a:off x="6248400" y="6248400"/>
            <a:ext cx="2667000" cy="365125"/>
          </a:xfrm>
        </p:spPr>
        <p:txBody>
          <a:bodyPr rtlCol="0"/>
          <a:lstStyle>
            <a:lvl1pPr>
              <a:defRPr/>
            </a:lvl1pPr>
          </a:lstStyle>
          <a:p>
            <a:pPr>
              <a:defRPr/>
            </a:pPr>
            <a:endParaRPr lang="en-US"/>
          </a:p>
        </p:txBody>
      </p:sp>
      <p:sp>
        <p:nvSpPr>
          <p:cNvPr id="10" name="Slide Number Placeholder 12">
            <a:extLst>
              <a:ext uri="{FF2B5EF4-FFF2-40B4-BE49-F238E27FC236}">
                <a16:creationId xmlns:a16="http://schemas.microsoft.com/office/drawing/2014/main" id="{E7F91898-1BC5-0543-9D15-05B7400F60F2}"/>
              </a:ext>
            </a:extLst>
          </p:cNvPr>
          <p:cNvSpPr>
            <a:spLocks noGrp="1"/>
          </p:cNvSpPr>
          <p:nvPr>
            <p:ph type="sldNum" sz="quarter" idx="11"/>
          </p:nvPr>
        </p:nvSpPr>
        <p:spPr>
          <a:xfrm>
            <a:off x="0" y="4667250"/>
            <a:ext cx="1447800" cy="663575"/>
          </a:xfrm>
        </p:spPr>
        <p:txBody>
          <a:bodyPr/>
          <a:lstStyle>
            <a:lvl1pPr>
              <a:defRPr sz="2800"/>
            </a:lvl1pPr>
          </a:lstStyle>
          <a:p>
            <a:fld id="{2CB4BC99-2D41-3148-8C67-4E6CDDFC3964}" type="slidenum">
              <a:rPr lang="en-US" altLang="en-US"/>
              <a:pPr/>
              <a:t>‹#›</a:t>
            </a:fld>
            <a:endParaRPr lang="en-US" altLang="en-US"/>
          </a:p>
        </p:txBody>
      </p:sp>
      <p:sp>
        <p:nvSpPr>
          <p:cNvPr id="11" name="Footer Placeholder 13">
            <a:extLst>
              <a:ext uri="{FF2B5EF4-FFF2-40B4-BE49-F238E27FC236}">
                <a16:creationId xmlns:a16="http://schemas.microsoft.com/office/drawing/2014/main" id="{7CA0FE2A-599E-8D49-B191-DC6F8E4870F7}"/>
              </a:ext>
            </a:extLst>
          </p:cNvPr>
          <p:cNvSpPr>
            <a:spLocks noGrp="1"/>
          </p:cNvSpPr>
          <p:nvPr>
            <p:ph type="ftr" sz="quarter" idx="12"/>
          </p:nvPr>
        </p:nvSpPr>
        <p:spPr>
          <a:xfrm>
            <a:off x="1600200" y="6248400"/>
            <a:ext cx="4572000" cy="365125"/>
          </a:xfrm>
        </p:spPr>
        <p:txBody>
          <a:bodyPr rtlCol="0"/>
          <a:lstStyle>
            <a:lvl1pPr>
              <a:defRPr/>
            </a:lvl1pPr>
          </a:lstStyle>
          <a:p>
            <a:pPr>
              <a:defRPr/>
            </a:pPr>
            <a:r>
              <a:rPr lang="en-US"/>
              <a:t>CS 420: Artificial Intelligence</a:t>
            </a:r>
          </a:p>
        </p:txBody>
      </p:sp>
    </p:spTree>
    <p:extLst>
      <p:ext uri="{BB962C8B-B14F-4D97-AF65-F5344CB8AC3E}">
        <p14:creationId xmlns:p14="http://schemas.microsoft.com/office/powerpoint/2010/main" val="90876128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738C546F-A07B-6348-AD0B-15CEC48D643B}"/>
              </a:ext>
            </a:extLst>
          </p:cNvPr>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97069FAE-8AC7-5A4A-8CA2-0309540FC799}"/>
              </a:ext>
            </a:extLst>
          </p:cNvPr>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82CA57C4-0254-E94A-BBBE-79A64386D067}"/>
              </a:ext>
            </a:extLst>
          </p:cNvPr>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endParaRPr lang="en-US"/>
          </a:p>
        </p:txBody>
      </p:sp>
      <p:sp>
        <p:nvSpPr>
          <p:cNvPr id="3" name="Footer Placeholder 2">
            <a:extLst>
              <a:ext uri="{FF2B5EF4-FFF2-40B4-BE49-F238E27FC236}">
                <a16:creationId xmlns:a16="http://schemas.microsoft.com/office/drawing/2014/main" id="{8DB60131-EA39-2A43-8A5D-C8E3872EEA3F}"/>
              </a:ext>
            </a:extLst>
          </p:cNvPr>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defRPr>
            </a:lvl1pPr>
          </a:lstStyle>
          <a:p>
            <a:pPr>
              <a:defRPr/>
            </a:pPr>
            <a:r>
              <a:rPr lang="en-US"/>
              <a:t>CS 420: Artificial Intelligence</a:t>
            </a:r>
          </a:p>
        </p:txBody>
      </p:sp>
      <p:sp>
        <p:nvSpPr>
          <p:cNvPr id="7" name="Rectangle 6">
            <a:extLst>
              <a:ext uri="{FF2B5EF4-FFF2-40B4-BE49-F238E27FC236}">
                <a16:creationId xmlns:a16="http://schemas.microsoft.com/office/drawing/2014/main" id="{0945926D-6A07-3944-9F1A-69626772945B}"/>
              </a:ext>
            </a:extLst>
          </p:cNvPr>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a:extLst>
              <a:ext uri="{FF2B5EF4-FFF2-40B4-BE49-F238E27FC236}">
                <a16:creationId xmlns:a16="http://schemas.microsoft.com/office/drawing/2014/main" id="{54A075AE-A713-964D-B33E-0C81917034EC}"/>
              </a:ext>
            </a:extLst>
          </p:cNvPr>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a:extLst>
              <a:ext uri="{FF2B5EF4-FFF2-40B4-BE49-F238E27FC236}">
                <a16:creationId xmlns:a16="http://schemas.microsoft.com/office/drawing/2014/main" id="{E8459DF4-D8DC-F041-B957-5CF4AA375BBC}"/>
              </a:ext>
            </a:extLst>
          </p:cNvPr>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a:extLst>
              <a:ext uri="{FF2B5EF4-FFF2-40B4-BE49-F238E27FC236}">
                <a16:creationId xmlns:a16="http://schemas.microsoft.com/office/drawing/2014/main" id="{7C38B158-B9CF-8543-8FDC-46D54421A490}"/>
              </a:ext>
            </a:extLst>
          </p:cNvPr>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a:defRPr sz="1400" b="1">
                <a:solidFill>
                  <a:srgbClr val="FFFFFF"/>
                </a:solidFill>
              </a:defRPr>
            </a:lvl1pPr>
          </a:lstStyle>
          <a:p>
            <a:fld id="{80F86E23-4817-0540-93C1-1319F6E19DC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84" r:id="rId1"/>
    <p:sldLayoutId id="2147484180" r:id="rId2"/>
    <p:sldLayoutId id="2147484185" r:id="rId3"/>
    <p:sldLayoutId id="2147484186" r:id="rId4"/>
    <p:sldLayoutId id="2147484187" r:id="rId5"/>
    <p:sldLayoutId id="2147484181" r:id="rId6"/>
    <p:sldLayoutId id="2147484188" r:id="rId7"/>
    <p:sldLayoutId id="2147484182" r:id="rId8"/>
    <p:sldLayoutId id="2147484189" r:id="rId9"/>
    <p:sldLayoutId id="2147484183" r:id="rId10"/>
    <p:sldLayoutId id="2147484190" r:id="rId11"/>
  </p:sldLayoutIdLst>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2"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loebner.net/Prizef/loebner-priz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6.jpeg"/><Relationship Id="rId2" Type="http://schemas.openxmlformats.org/officeDocument/2006/relationships/hyperlink" Target="http://gamescrafters.berkeley.edu/" TargetMode="Externa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hyperlink" Target="https://www.youtube.com/watch?v=vC66XFoN4DE" TargetMode="External"/><Relationship Id="rId4" Type="http://schemas.openxmlformats.org/officeDocument/2006/relationships/hyperlink" Target="https://www.youtube.com/watch?v=cdgQpa1pUU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hyperlink" Target="http://www-formal.stanford.edu/jmc/whatisai/whatisai.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nengnews.com/news/covid-19-accurately-diagnosed-by-ai-model/" TargetMode="External"/><Relationship Id="rId2" Type="http://schemas.openxmlformats.org/officeDocument/2006/relationships/hyperlink" Target="https://www.youtube.com/watch?v=JvbHu_bVa_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806B77D-3F21-FD4B-8E55-0A8B2CFBAB08}"/>
              </a:ext>
            </a:extLst>
          </p:cNvPr>
          <p:cNvSpPr>
            <a:spLocks noGrp="1" noChangeArrowheads="1"/>
          </p:cNvSpPr>
          <p:nvPr>
            <p:ph type="ctrTitle"/>
          </p:nvPr>
        </p:nvSpPr>
        <p:spPr>
          <a:xfrm>
            <a:off x="3276600" y="1295400"/>
            <a:ext cx="5562600" cy="1752600"/>
          </a:xfrm>
        </p:spPr>
        <p:txBody>
          <a:bodyPr>
            <a:normAutofit fontScale="90000"/>
          </a:bodyPr>
          <a:lstStyle/>
          <a:p>
            <a:pPr eaLnBrk="1" fontAlgn="auto" hangingPunct="1">
              <a:spcAft>
                <a:spcPts val="0"/>
              </a:spcAft>
              <a:defRPr/>
            </a:pPr>
            <a:r>
              <a:rPr lang="en-US" dirty="0"/>
              <a:t>CS 4200: </a:t>
            </a:r>
            <a:br>
              <a:rPr lang="en-US" dirty="0"/>
            </a:br>
            <a:r>
              <a:rPr lang="en-US" dirty="0"/>
              <a:t>Artificial Intelligence</a:t>
            </a:r>
            <a:endParaRPr lang="en-US" sz="3600" dirty="0"/>
          </a:p>
        </p:txBody>
      </p:sp>
      <p:sp>
        <p:nvSpPr>
          <p:cNvPr id="9219" name="Rectangle 3">
            <a:extLst>
              <a:ext uri="{FF2B5EF4-FFF2-40B4-BE49-F238E27FC236}">
                <a16:creationId xmlns:a16="http://schemas.microsoft.com/office/drawing/2014/main" id="{4C4A6FB7-10C9-DF47-99A0-CE541267C040}"/>
              </a:ext>
            </a:extLst>
          </p:cNvPr>
          <p:cNvSpPr>
            <a:spLocks noGrp="1" noChangeArrowheads="1"/>
          </p:cNvSpPr>
          <p:nvPr>
            <p:ph type="subTitle" idx="1"/>
          </p:nvPr>
        </p:nvSpPr>
        <p:spPr>
          <a:xfrm>
            <a:off x="3429000" y="3657600"/>
            <a:ext cx="4800600" cy="533400"/>
          </a:xfrm>
        </p:spPr>
        <p:txBody>
          <a:bodyPr/>
          <a:lstStyle/>
          <a:p>
            <a:pPr eaLnBrk="1" hangingPunct="1"/>
            <a:r>
              <a:rPr lang="en-US" altLang="en-US"/>
              <a:t>Dr. Daisy Tang</a:t>
            </a:r>
          </a:p>
        </p:txBody>
      </p:sp>
      <p:pic>
        <p:nvPicPr>
          <p:cNvPr id="9220" name="Picture 5">
            <a:extLst>
              <a:ext uri="{FF2B5EF4-FFF2-40B4-BE49-F238E27FC236}">
                <a16:creationId xmlns:a16="http://schemas.microsoft.com/office/drawing/2014/main" id="{CBF71D01-5AF5-E24E-8C63-44E6F4A94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143250"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90CE7FD-DAE3-954F-A2C7-F5A346133230}"/>
              </a:ext>
            </a:extLst>
          </p:cNvPr>
          <p:cNvSpPr>
            <a:spLocks noGrp="1" noChangeArrowheads="1"/>
          </p:cNvSpPr>
          <p:nvPr>
            <p:ph type="title"/>
          </p:nvPr>
        </p:nvSpPr>
        <p:spPr>
          <a:xfrm>
            <a:off x="612775" y="228600"/>
            <a:ext cx="8153400" cy="990600"/>
          </a:xfrm>
        </p:spPr>
        <p:txBody>
          <a:bodyPr/>
          <a:lstStyle/>
          <a:p>
            <a:pPr eaLnBrk="1" hangingPunct="1"/>
            <a:r>
              <a:rPr lang="en-US" altLang="en-US"/>
              <a:t>Acting Humanly: Turing Test</a:t>
            </a:r>
          </a:p>
        </p:txBody>
      </p:sp>
      <p:sp>
        <p:nvSpPr>
          <p:cNvPr id="9219" name="Slide Number Placeholder 5">
            <a:extLst>
              <a:ext uri="{FF2B5EF4-FFF2-40B4-BE49-F238E27FC236}">
                <a16:creationId xmlns:a16="http://schemas.microsoft.com/office/drawing/2014/main" id="{4434A176-3F10-D742-9EF9-F651F34991AF}"/>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80000"/>
              </a:lnSpc>
            </a:pPr>
            <a:fld id="{3B73240E-6D11-CB4E-95AC-A44FC89143D5}" type="slidenum">
              <a:rPr lang="en-US" altLang="en-US" sz="1200">
                <a:solidFill>
                  <a:srgbClr val="FFFFFF"/>
                </a:solidFill>
              </a:rPr>
              <a:pPr eaLnBrk="1" hangingPunct="1">
                <a:lnSpc>
                  <a:spcPct val="80000"/>
                </a:lnSpc>
              </a:pPr>
              <a:t>10</a:t>
            </a:fld>
            <a:endParaRPr lang="en-US" altLang="en-US" sz="1200">
              <a:solidFill>
                <a:srgbClr val="FFFFFF"/>
              </a:solidFill>
            </a:endParaRPr>
          </a:p>
        </p:txBody>
      </p:sp>
      <p:sp>
        <p:nvSpPr>
          <p:cNvPr id="18435" name="Rectangle 3">
            <a:extLst>
              <a:ext uri="{FF2B5EF4-FFF2-40B4-BE49-F238E27FC236}">
                <a16:creationId xmlns:a16="http://schemas.microsoft.com/office/drawing/2014/main" id="{BB3DD65D-A16E-5446-BA9A-21A93C789720}"/>
              </a:ext>
            </a:extLst>
          </p:cNvPr>
          <p:cNvSpPr>
            <a:spLocks noGrp="1" noChangeArrowheads="1"/>
          </p:cNvSpPr>
          <p:nvPr>
            <p:ph sz="quarter" idx="1"/>
          </p:nvPr>
        </p:nvSpPr>
        <p:spPr>
          <a:xfrm>
            <a:off x="838200" y="1524000"/>
            <a:ext cx="7543800" cy="4608513"/>
          </a:xfrm>
        </p:spPr>
        <p:txBody>
          <a:bodyPr/>
          <a:lstStyle/>
          <a:p>
            <a:pPr eaLnBrk="1" hangingPunct="1">
              <a:lnSpc>
                <a:spcPct val="80000"/>
              </a:lnSpc>
            </a:pPr>
            <a:r>
              <a:rPr lang="en-US" altLang="en-US" sz="2800"/>
              <a:t>Proposed by Alan Turing in 1950</a:t>
            </a:r>
          </a:p>
          <a:p>
            <a:pPr eaLnBrk="1" hangingPunct="1">
              <a:lnSpc>
                <a:spcPct val="80000"/>
              </a:lnSpc>
            </a:pPr>
            <a:endParaRPr lang="en-US" altLang="en-US" sz="2800"/>
          </a:p>
          <a:p>
            <a:pPr eaLnBrk="1" hangingPunct="1">
              <a:lnSpc>
                <a:spcPct val="80000"/>
              </a:lnSpc>
            </a:pPr>
            <a:endParaRPr lang="en-US" altLang="en-US" sz="2800"/>
          </a:p>
          <a:p>
            <a:pPr eaLnBrk="1" hangingPunct="1">
              <a:lnSpc>
                <a:spcPct val="80000"/>
              </a:lnSpc>
            </a:pPr>
            <a:endParaRPr lang="en-US" altLang="en-US" sz="2800"/>
          </a:p>
          <a:p>
            <a:pPr eaLnBrk="1" hangingPunct="1">
              <a:lnSpc>
                <a:spcPct val="80000"/>
              </a:lnSpc>
              <a:buFont typeface="Wingdings" pitchFamily="2" charset="2"/>
              <a:buNone/>
            </a:pPr>
            <a:r>
              <a:rPr lang="en-US" altLang="en-US" sz="2800"/>
              <a:t>
</a:t>
            </a:r>
          </a:p>
          <a:p>
            <a:pPr eaLnBrk="1" hangingPunct="1">
              <a:lnSpc>
                <a:spcPct val="80000"/>
              </a:lnSpc>
            </a:pPr>
            <a:endParaRPr lang="en-US" altLang="en-US" sz="2800"/>
          </a:p>
          <a:p>
            <a:pPr eaLnBrk="1" hangingPunct="1">
              <a:lnSpc>
                <a:spcPct val="80000"/>
              </a:lnSpc>
            </a:pPr>
            <a:endParaRPr lang="en-US" altLang="en-US" sz="2800"/>
          </a:p>
          <a:p>
            <a:pPr eaLnBrk="1" hangingPunct="1">
              <a:lnSpc>
                <a:spcPct val="80000"/>
              </a:lnSpc>
            </a:pPr>
            <a:r>
              <a:rPr lang="en-US" altLang="en-US" sz="2800"/>
              <a:t>Suggested major components of AI?</a:t>
            </a:r>
            <a:r>
              <a:rPr lang="en-US" altLang="en-US" sz="2000"/>
              <a:t>
</a:t>
            </a:r>
            <a:r>
              <a:rPr lang="en-US" altLang="en-US" sz="2800"/>
              <a:t>Loebner Prize (Mitsuku, 2016 winner)</a:t>
            </a:r>
          </a:p>
          <a:p>
            <a:pPr eaLnBrk="1" hangingPunct="1">
              <a:lnSpc>
                <a:spcPct val="80000"/>
              </a:lnSpc>
            </a:pPr>
            <a:r>
              <a:rPr lang="en-US" altLang="en-US" sz="2400">
                <a:hlinkClick r:id="rId2"/>
              </a:rPr>
              <a:t>http://www.loebner.net/Prizef/loebner-prize.html</a:t>
            </a:r>
            <a:r>
              <a:rPr lang="en-US" altLang="en-US" sz="2400"/>
              <a:t> </a:t>
            </a:r>
            <a:endParaRPr lang="en-US" altLang="en-US" sz="3600"/>
          </a:p>
        </p:txBody>
      </p:sp>
      <p:pic>
        <p:nvPicPr>
          <p:cNvPr id="17414" name="Picture 4" descr="turing">
            <a:extLst>
              <a:ext uri="{FF2B5EF4-FFF2-40B4-BE49-F238E27FC236}">
                <a16:creationId xmlns:a16="http://schemas.microsoft.com/office/drawing/2014/main" id="{C4415F23-9D1F-EB42-9F1F-E71A5E91A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590800"/>
            <a:ext cx="48006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AE96E09-3467-5540-9684-7D88381B039F}"/>
              </a:ext>
            </a:extLst>
          </p:cNvPr>
          <p:cNvSpPr>
            <a:spLocks noGrp="1" noChangeArrowheads="1"/>
          </p:cNvSpPr>
          <p:nvPr>
            <p:ph type="title"/>
          </p:nvPr>
        </p:nvSpPr>
        <p:spPr>
          <a:xfrm>
            <a:off x="612775" y="228600"/>
            <a:ext cx="8153400" cy="990600"/>
          </a:xfrm>
        </p:spPr>
        <p:txBody>
          <a:bodyPr/>
          <a:lstStyle/>
          <a:p>
            <a:pPr eaLnBrk="1" hangingPunct="1"/>
            <a:r>
              <a:rPr lang="en-US" altLang="en-US" sz="4000"/>
              <a:t>Thinking Humanly: Cognitive Modeling</a:t>
            </a:r>
          </a:p>
        </p:txBody>
      </p:sp>
      <p:sp>
        <p:nvSpPr>
          <p:cNvPr id="10243" name="Slide Number Placeholder 5">
            <a:extLst>
              <a:ext uri="{FF2B5EF4-FFF2-40B4-BE49-F238E27FC236}">
                <a16:creationId xmlns:a16="http://schemas.microsoft.com/office/drawing/2014/main" id="{2DEA3E38-4CA4-2D42-A788-10FD504FC7FC}"/>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80000"/>
              </a:lnSpc>
            </a:pPr>
            <a:fld id="{F5594730-3BD9-4141-AFA7-34601E893060}" type="slidenum">
              <a:rPr lang="en-US" altLang="en-US" sz="1200">
                <a:solidFill>
                  <a:srgbClr val="FFFFFF"/>
                </a:solidFill>
              </a:rPr>
              <a:pPr eaLnBrk="1" hangingPunct="1">
                <a:lnSpc>
                  <a:spcPct val="80000"/>
                </a:lnSpc>
              </a:pPr>
              <a:t>11</a:t>
            </a:fld>
            <a:endParaRPr lang="en-US" altLang="en-US" sz="1200">
              <a:solidFill>
                <a:srgbClr val="FFFFFF"/>
              </a:solidFill>
            </a:endParaRPr>
          </a:p>
        </p:txBody>
      </p:sp>
      <p:sp>
        <p:nvSpPr>
          <p:cNvPr id="18437" name="Rectangle 3">
            <a:extLst>
              <a:ext uri="{FF2B5EF4-FFF2-40B4-BE49-F238E27FC236}">
                <a16:creationId xmlns:a16="http://schemas.microsoft.com/office/drawing/2014/main" id="{BA2B671E-F657-E749-B5D3-2FE759F32841}"/>
              </a:ext>
            </a:extLst>
          </p:cNvPr>
          <p:cNvSpPr>
            <a:spLocks noGrp="1" noChangeArrowheads="1"/>
          </p:cNvSpPr>
          <p:nvPr>
            <p:ph sz="quarter" idx="1"/>
          </p:nvPr>
        </p:nvSpPr>
        <p:spPr>
          <a:xfrm>
            <a:off x="838200" y="1524000"/>
            <a:ext cx="5029200" cy="4608513"/>
          </a:xfrm>
        </p:spPr>
        <p:txBody>
          <a:bodyPr/>
          <a:lstStyle/>
          <a:p>
            <a:pPr eaLnBrk="1" hangingPunct="1">
              <a:lnSpc>
                <a:spcPct val="80000"/>
              </a:lnSpc>
            </a:pPr>
            <a:r>
              <a:rPr lang="en-US" altLang="en-US" sz="2400"/>
              <a:t>Requires scientific theories of internal activities of the brain</a:t>
            </a:r>
          </a:p>
          <a:p>
            <a:pPr eaLnBrk="1" hangingPunct="1">
              <a:lnSpc>
                <a:spcPct val="80000"/>
              </a:lnSpc>
            </a:pPr>
            <a:endParaRPr lang="en-US" altLang="en-US" sz="2400"/>
          </a:p>
          <a:p>
            <a:pPr eaLnBrk="1" hangingPunct="1">
              <a:lnSpc>
                <a:spcPct val="80000"/>
              </a:lnSpc>
            </a:pPr>
            <a:r>
              <a:rPr lang="en-US" altLang="en-US" sz="2400"/>
              <a:t>How to validate? Requires</a:t>
            </a:r>
          </a:p>
          <a:p>
            <a:pPr lvl="1" eaLnBrk="1" hangingPunct="1">
              <a:lnSpc>
                <a:spcPct val="80000"/>
              </a:lnSpc>
            </a:pPr>
            <a:r>
              <a:rPr lang="en-US" altLang="en-US" sz="2000"/>
              <a:t>Predicting and testing behavior of human subjects </a:t>
            </a:r>
          </a:p>
          <a:p>
            <a:pPr lvl="1" eaLnBrk="1" hangingPunct="1">
              <a:lnSpc>
                <a:spcPct val="80000"/>
              </a:lnSpc>
            </a:pPr>
            <a:r>
              <a:rPr lang="en-US" altLang="en-US" sz="2000"/>
              <a:t>Direct identification from neurological data </a:t>
            </a:r>
          </a:p>
          <a:p>
            <a:pPr eaLnBrk="1" hangingPunct="1">
              <a:lnSpc>
                <a:spcPct val="80000"/>
              </a:lnSpc>
            </a:pPr>
            <a:endParaRPr lang="en-US" altLang="en-US" sz="2400"/>
          </a:p>
          <a:p>
            <a:pPr eaLnBrk="1" hangingPunct="1">
              <a:lnSpc>
                <a:spcPct val="80000"/>
              </a:lnSpc>
            </a:pPr>
            <a:r>
              <a:rPr lang="en-US" altLang="en-US" sz="2400"/>
              <a:t>Both approaches (roughly, Cognitive Science and Cognitive Neuroscience) are now distinct from AI</a:t>
            </a:r>
          </a:p>
          <a:p>
            <a:pPr eaLnBrk="1" hangingPunct="1">
              <a:lnSpc>
                <a:spcPct val="90000"/>
              </a:lnSpc>
            </a:pPr>
            <a:endParaRPr lang="en-US" altLang="en-US"/>
          </a:p>
        </p:txBody>
      </p:sp>
      <p:pic>
        <p:nvPicPr>
          <p:cNvPr id="18438" name="Picture 4">
            <a:extLst>
              <a:ext uri="{FF2B5EF4-FFF2-40B4-BE49-F238E27FC236}">
                <a16:creationId xmlns:a16="http://schemas.microsoft.com/office/drawing/2014/main" id="{6C8734AA-FA51-8242-B7F1-FD4C37946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905000"/>
            <a:ext cx="29987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a:extLst>
              <a:ext uri="{FF2B5EF4-FFF2-40B4-BE49-F238E27FC236}">
                <a16:creationId xmlns:a16="http://schemas.microsoft.com/office/drawing/2014/main" id="{07B497D1-095E-B148-8D26-747A539EE1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524000"/>
            <a:ext cx="411480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2">
            <a:extLst>
              <a:ext uri="{FF2B5EF4-FFF2-40B4-BE49-F238E27FC236}">
                <a16:creationId xmlns:a16="http://schemas.microsoft.com/office/drawing/2014/main" id="{68324961-F612-8944-BAF5-5A3355D25A16}"/>
              </a:ext>
            </a:extLst>
          </p:cNvPr>
          <p:cNvSpPr>
            <a:spLocks noGrp="1" noChangeArrowheads="1"/>
          </p:cNvSpPr>
          <p:nvPr>
            <p:ph type="title"/>
          </p:nvPr>
        </p:nvSpPr>
        <p:spPr>
          <a:xfrm>
            <a:off x="612775" y="228600"/>
            <a:ext cx="8153400" cy="990600"/>
          </a:xfrm>
        </p:spPr>
        <p:txBody>
          <a:bodyPr/>
          <a:lstStyle/>
          <a:p>
            <a:pPr eaLnBrk="1" hangingPunct="1"/>
            <a:r>
              <a:rPr lang="en-US" altLang="en-US" sz="4000"/>
              <a:t>Thinking Rationally: Laws of Thoughts</a:t>
            </a:r>
          </a:p>
        </p:txBody>
      </p:sp>
      <p:sp>
        <p:nvSpPr>
          <p:cNvPr id="11267" name="Slide Number Placeholder 5">
            <a:extLst>
              <a:ext uri="{FF2B5EF4-FFF2-40B4-BE49-F238E27FC236}">
                <a16:creationId xmlns:a16="http://schemas.microsoft.com/office/drawing/2014/main" id="{183AF4F6-D18E-314B-8091-A1AE61EF13AA}"/>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80000"/>
              </a:lnSpc>
            </a:pPr>
            <a:fld id="{365AC5A5-1079-D242-96E2-6B90F2132D3B}" type="slidenum">
              <a:rPr lang="en-US" altLang="en-US" sz="1200">
                <a:solidFill>
                  <a:srgbClr val="FFFFFF"/>
                </a:solidFill>
              </a:rPr>
              <a:pPr eaLnBrk="1" hangingPunct="1">
                <a:lnSpc>
                  <a:spcPct val="80000"/>
                </a:lnSpc>
              </a:pPr>
              <a:t>12</a:t>
            </a:fld>
            <a:endParaRPr lang="en-US" altLang="en-US" sz="1200">
              <a:solidFill>
                <a:srgbClr val="FFFFFF"/>
              </a:solidFill>
            </a:endParaRPr>
          </a:p>
        </p:txBody>
      </p:sp>
      <p:sp>
        <p:nvSpPr>
          <p:cNvPr id="19462" name="Rectangle 3">
            <a:extLst>
              <a:ext uri="{FF2B5EF4-FFF2-40B4-BE49-F238E27FC236}">
                <a16:creationId xmlns:a16="http://schemas.microsoft.com/office/drawing/2014/main" id="{90CBC5BE-8EA6-BE48-9D32-F05A396BE11F}"/>
              </a:ext>
            </a:extLst>
          </p:cNvPr>
          <p:cNvSpPr>
            <a:spLocks noGrp="1" noChangeArrowheads="1"/>
          </p:cNvSpPr>
          <p:nvPr>
            <p:ph sz="quarter" idx="1"/>
          </p:nvPr>
        </p:nvSpPr>
        <p:spPr>
          <a:xfrm>
            <a:off x="685800" y="1524000"/>
            <a:ext cx="4495800" cy="4608513"/>
          </a:xfrm>
        </p:spPr>
        <p:txBody>
          <a:bodyPr/>
          <a:lstStyle/>
          <a:p>
            <a:pPr eaLnBrk="1" hangingPunct="1">
              <a:lnSpc>
                <a:spcPct val="90000"/>
              </a:lnSpc>
            </a:pPr>
            <a:r>
              <a:rPr lang="en-US" altLang="en-US" sz="2400"/>
              <a:t>Aristotle: </a:t>
            </a:r>
          </a:p>
          <a:p>
            <a:pPr lvl="1" eaLnBrk="1" hangingPunct="1">
              <a:lnSpc>
                <a:spcPct val="90000"/>
              </a:lnSpc>
            </a:pPr>
            <a:r>
              <a:rPr lang="en-US" altLang="en-US" sz="2000"/>
              <a:t>what are correct arguments/thought processes?</a:t>
            </a:r>
          </a:p>
          <a:p>
            <a:pPr eaLnBrk="1" hangingPunct="1">
              <a:lnSpc>
                <a:spcPct val="90000"/>
              </a:lnSpc>
              <a:buFont typeface="Wingdings" pitchFamily="2" charset="2"/>
              <a:buNone/>
            </a:pPr>
            <a:endParaRPr lang="en-US" altLang="en-US" sz="2400"/>
          </a:p>
          <a:p>
            <a:pPr eaLnBrk="1" hangingPunct="1">
              <a:lnSpc>
                <a:spcPct val="90000"/>
              </a:lnSpc>
            </a:pPr>
            <a:r>
              <a:rPr lang="en-US" altLang="en-US" sz="2400"/>
              <a:t>Problems: </a:t>
            </a:r>
          </a:p>
          <a:p>
            <a:pPr lvl="1" eaLnBrk="1" hangingPunct="1">
              <a:lnSpc>
                <a:spcPct val="90000"/>
              </a:lnSpc>
            </a:pPr>
            <a:r>
              <a:rPr lang="en-US" altLang="en-US" sz="2000"/>
              <a:t>not easy to state informal knowledge in the formal terms required by logical notation</a:t>
            </a:r>
          </a:p>
          <a:p>
            <a:pPr lvl="1" eaLnBrk="1" hangingPunct="1">
              <a:lnSpc>
                <a:spcPct val="90000"/>
              </a:lnSpc>
            </a:pPr>
            <a:r>
              <a:rPr lang="en-US" altLang="en-US" sz="2000"/>
              <a:t>big difference between being able to solve a problem in principle and doing so in practice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1650BA2-2A6E-B540-80A1-C5C93E094B71}"/>
              </a:ext>
            </a:extLst>
          </p:cNvPr>
          <p:cNvSpPr>
            <a:spLocks noGrp="1" noChangeArrowheads="1"/>
          </p:cNvSpPr>
          <p:nvPr>
            <p:ph type="title"/>
          </p:nvPr>
        </p:nvSpPr>
        <p:spPr>
          <a:xfrm>
            <a:off x="612775" y="228600"/>
            <a:ext cx="8153400" cy="990600"/>
          </a:xfrm>
        </p:spPr>
        <p:txBody>
          <a:bodyPr/>
          <a:lstStyle/>
          <a:p>
            <a:pPr eaLnBrk="1" hangingPunct="1"/>
            <a:r>
              <a:rPr lang="en-US" altLang="en-US" sz="4000"/>
              <a:t>Acting Rationally: Rational Agent</a:t>
            </a:r>
          </a:p>
        </p:txBody>
      </p:sp>
      <p:sp>
        <p:nvSpPr>
          <p:cNvPr id="12291" name="Slide Number Placeholder 5">
            <a:extLst>
              <a:ext uri="{FF2B5EF4-FFF2-40B4-BE49-F238E27FC236}">
                <a16:creationId xmlns:a16="http://schemas.microsoft.com/office/drawing/2014/main" id="{6B107FC6-38C2-9F48-B300-B03C64467CD2}"/>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80000"/>
              </a:lnSpc>
            </a:pPr>
            <a:fld id="{03FDB36C-FA71-4044-AACE-75932B7C44DF}" type="slidenum">
              <a:rPr lang="en-US" altLang="en-US" sz="1200">
                <a:solidFill>
                  <a:srgbClr val="FFFFFF"/>
                </a:solidFill>
              </a:rPr>
              <a:pPr eaLnBrk="1" hangingPunct="1">
                <a:lnSpc>
                  <a:spcPct val="80000"/>
                </a:lnSpc>
              </a:pPr>
              <a:t>13</a:t>
            </a:fld>
            <a:endParaRPr lang="en-US" altLang="en-US" sz="1200">
              <a:solidFill>
                <a:srgbClr val="FFFFFF"/>
              </a:solidFill>
            </a:endParaRPr>
          </a:p>
        </p:txBody>
      </p:sp>
      <p:sp>
        <p:nvSpPr>
          <p:cNvPr id="20485" name="Rectangle 3">
            <a:extLst>
              <a:ext uri="{FF2B5EF4-FFF2-40B4-BE49-F238E27FC236}">
                <a16:creationId xmlns:a16="http://schemas.microsoft.com/office/drawing/2014/main" id="{C4D39B61-EA81-AE45-B54E-EA4ED4892AB7}"/>
              </a:ext>
            </a:extLst>
          </p:cNvPr>
          <p:cNvSpPr>
            <a:spLocks noGrp="1" noChangeArrowheads="1"/>
          </p:cNvSpPr>
          <p:nvPr>
            <p:ph sz="quarter" idx="1"/>
          </p:nvPr>
        </p:nvSpPr>
        <p:spPr>
          <a:xfrm>
            <a:off x="612775" y="1600200"/>
            <a:ext cx="8153400" cy="4495800"/>
          </a:xfrm>
        </p:spPr>
        <p:txBody>
          <a:bodyPr/>
          <a:lstStyle/>
          <a:p>
            <a:pPr eaLnBrk="1" hangingPunct="1"/>
            <a:r>
              <a:rPr lang="en-US" altLang="en-US" sz="2400">
                <a:solidFill>
                  <a:schemeClr val="hlink"/>
                </a:solidFill>
              </a:rPr>
              <a:t>Agent</a:t>
            </a:r>
            <a:r>
              <a:rPr lang="en-US" altLang="en-US" sz="2400"/>
              <a:t>: something that acts</a:t>
            </a:r>
          </a:p>
          <a:p>
            <a:pPr lvl="1" eaLnBrk="1" hangingPunct="1"/>
            <a:r>
              <a:rPr lang="en-US" altLang="en-US" sz="2000"/>
              <a:t>Agents are not merely “program”</a:t>
            </a:r>
          </a:p>
          <a:p>
            <a:pPr lvl="1" eaLnBrk="1" hangingPunct="1"/>
            <a:endParaRPr lang="en-US" altLang="en-US" sz="1000">
              <a:solidFill>
                <a:schemeClr val="hlink"/>
              </a:solidFill>
            </a:endParaRPr>
          </a:p>
          <a:p>
            <a:pPr eaLnBrk="1" hangingPunct="1"/>
            <a:r>
              <a:rPr lang="en-US" altLang="en-US" sz="2400">
                <a:solidFill>
                  <a:schemeClr val="hlink"/>
                </a:solidFill>
              </a:rPr>
              <a:t>Rational</a:t>
            </a:r>
            <a:r>
              <a:rPr lang="en-US" altLang="en-US" sz="2400"/>
              <a:t>: doing the right thing</a:t>
            </a:r>
          </a:p>
          <a:p>
            <a:pPr lvl="1" eaLnBrk="1" hangingPunct="1"/>
            <a:r>
              <a:rPr lang="en-US" altLang="en-US" sz="2000"/>
              <a:t>It is expected to maximize goal achievement, given the available information</a:t>
            </a:r>
          </a:p>
          <a:p>
            <a:pPr eaLnBrk="1" hangingPunct="1"/>
            <a:endParaRPr lang="en-US" altLang="en-US" sz="900"/>
          </a:p>
          <a:p>
            <a:pPr eaLnBrk="1" hangingPunct="1"/>
            <a:r>
              <a:rPr lang="en-US" altLang="en-US" sz="2400"/>
              <a:t>Doesn't necessarily involve thinking – e.g., blinking reflex – but thinking should be in the service of rational action</a:t>
            </a:r>
          </a:p>
          <a:p>
            <a:pPr eaLnBrk="1" hangingPunct="1"/>
            <a:endParaRPr lang="en-US" altLang="en-US" sz="2000"/>
          </a:p>
          <a:p>
            <a:pPr eaLnBrk="1" hangingPunct="1"/>
            <a:r>
              <a:rPr lang="en-US" altLang="en-US" sz="2400"/>
              <a:t>Two advantages:  more general than “thinking rationally”, better than human standards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C641B97-CFAE-904E-BC50-B7F941C380F3}"/>
              </a:ext>
            </a:extLst>
          </p:cNvPr>
          <p:cNvSpPr>
            <a:spLocks noGrp="1" noChangeArrowheads="1"/>
          </p:cNvSpPr>
          <p:nvPr>
            <p:ph type="title"/>
          </p:nvPr>
        </p:nvSpPr>
        <p:spPr>
          <a:xfrm>
            <a:off x="612775" y="228600"/>
            <a:ext cx="8153400" cy="990600"/>
          </a:xfrm>
        </p:spPr>
        <p:txBody>
          <a:bodyPr/>
          <a:lstStyle/>
          <a:p>
            <a:pPr eaLnBrk="1" hangingPunct="1"/>
            <a:r>
              <a:rPr lang="en-US" altLang="en-US"/>
              <a:t>Foundations of AI</a:t>
            </a:r>
          </a:p>
        </p:txBody>
      </p:sp>
      <p:sp>
        <p:nvSpPr>
          <p:cNvPr id="13315" name="Slide Number Placeholder 5">
            <a:extLst>
              <a:ext uri="{FF2B5EF4-FFF2-40B4-BE49-F238E27FC236}">
                <a16:creationId xmlns:a16="http://schemas.microsoft.com/office/drawing/2014/main" id="{149E8E73-7250-AE4F-BE90-EFFF9D6A4811}"/>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80000"/>
              </a:lnSpc>
            </a:pPr>
            <a:fld id="{061F2AF8-BA30-004D-81D5-2D6EA5AD37DA}" type="slidenum">
              <a:rPr lang="en-US" altLang="en-US" sz="1200">
                <a:solidFill>
                  <a:srgbClr val="FFFFFF"/>
                </a:solidFill>
              </a:rPr>
              <a:pPr eaLnBrk="1" hangingPunct="1">
                <a:lnSpc>
                  <a:spcPct val="80000"/>
                </a:lnSpc>
              </a:pPr>
              <a:t>14</a:t>
            </a:fld>
            <a:endParaRPr lang="en-US" altLang="en-US" sz="1200">
              <a:solidFill>
                <a:srgbClr val="FFFFFF"/>
              </a:solidFill>
            </a:endParaRPr>
          </a:p>
        </p:txBody>
      </p:sp>
      <p:sp>
        <p:nvSpPr>
          <p:cNvPr id="22531" name="Rectangle 3">
            <a:extLst>
              <a:ext uri="{FF2B5EF4-FFF2-40B4-BE49-F238E27FC236}">
                <a16:creationId xmlns:a16="http://schemas.microsoft.com/office/drawing/2014/main" id="{43AD27AA-FDEF-FD40-948F-4F3322919040}"/>
              </a:ext>
            </a:extLst>
          </p:cNvPr>
          <p:cNvSpPr>
            <a:spLocks noGrp="1" noChangeArrowheads="1"/>
          </p:cNvSpPr>
          <p:nvPr>
            <p:ph sz="quarter" idx="1"/>
          </p:nvPr>
        </p:nvSpPr>
        <p:spPr>
          <a:xfrm>
            <a:off x="838200" y="1752600"/>
            <a:ext cx="7772400" cy="4800600"/>
          </a:xfrm>
        </p:spPr>
        <p:txBody>
          <a:bodyPr/>
          <a:lstStyle/>
          <a:p>
            <a:pPr eaLnBrk="1" hangingPunct="1">
              <a:lnSpc>
                <a:spcPct val="80000"/>
              </a:lnSpc>
            </a:pPr>
            <a:r>
              <a:rPr lang="en-US" altLang="en-US" sz="2000">
                <a:solidFill>
                  <a:schemeClr val="hlink"/>
                </a:solidFill>
              </a:rPr>
              <a:t>Philosophy</a:t>
            </a:r>
            <a:r>
              <a:rPr lang="en-US" altLang="en-US" sz="2000"/>
              <a:t>		Logic, methods of reasoning, mind as physical </a:t>
            </a:r>
            <a:br>
              <a:rPr lang="en-US" altLang="en-US" sz="2000"/>
            </a:br>
            <a:r>
              <a:rPr lang="en-US" altLang="en-US" sz="2000"/>
              <a:t>		 	system foundations of learning, language,</a:t>
            </a:r>
            <a:br>
              <a:rPr lang="en-US" altLang="en-US" sz="2000"/>
            </a:br>
            <a:r>
              <a:rPr lang="en-US" altLang="en-US" sz="2000"/>
              <a:t>			rationality</a:t>
            </a:r>
          </a:p>
          <a:p>
            <a:pPr eaLnBrk="1" hangingPunct="1">
              <a:lnSpc>
                <a:spcPct val="80000"/>
              </a:lnSpc>
            </a:pPr>
            <a:r>
              <a:rPr lang="en-US" altLang="en-US" sz="2000">
                <a:solidFill>
                  <a:schemeClr val="hlink"/>
                </a:solidFill>
              </a:rPr>
              <a:t>Mathematics</a:t>
            </a:r>
            <a:r>
              <a:rPr lang="en-US" altLang="en-US" sz="2000"/>
              <a:t>		Formal representation and proof algorithms,</a:t>
            </a:r>
            <a:br>
              <a:rPr lang="en-US" altLang="en-US" sz="2000"/>
            </a:br>
            <a:r>
              <a:rPr lang="en-US" altLang="en-US" sz="2000"/>
              <a:t>			computation, (un)decidability, (in)tractability,</a:t>
            </a:r>
            <a:br>
              <a:rPr lang="en-US" altLang="en-US" sz="2000"/>
            </a:br>
            <a:r>
              <a:rPr lang="en-US" altLang="en-US" sz="2000"/>
              <a:t>			probability</a:t>
            </a:r>
          </a:p>
          <a:p>
            <a:pPr eaLnBrk="1" hangingPunct="1">
              <a:lnSpc>
                <a:spcPct val="80000"/>
              </a:lnSpc>
            </a:pPr>
            <a:r>
              <a:rPr lang="en-US" altLang="en-US" sz="2000">
                <a:solidFill>
                  <a:schemeClr val="hlink"/>
                </a:solidFill>
              </a:rPr>
              <a:t>Economics</a:t>
            </a:r>
            <a:r>
              <a:rPr lang="en-US" altLang="en-US" sz="2000"/>
              <a:t>		utility, decision theory, game theory </a:t>
            </a:r>
          </a:p>
          <a:p>
            <a:pPr eaLnBrk="1" hangingPunct="1">
              <a:lnSpc>
                <a:spcPct val="80000"/>
              </a:lnSpc>
            </a:pPr>
            <a:r>
              <a:rPr lang="en-US" altLang="en-US" sz="2000">
                <a:solidFill>
                  <a:schemeClr val="hlink"/>
                </a:solidFill>
              </a:rPr>
              <a:t>Neuroscience</a:t>
            </a:r>
            <a:r>
              <a:rPr lang="en-US" altLang="en-US" sz="2000"/>
              <a:t>		physical substrate for mental activity</a:t>
            </a:r>
          </a:p>
          <a:p>
            <a:pPr eaLnBrk="1" hangingPunct="1">
              <a:lnSpc>
                <a:spcPct val="80000"/>
              </a:lnSpc>
            </a:pPr>
            <a:r>
              <a:rPr lang="en-US" altLang="en-US" sz="2000">
                <a:solidFill>
                  <a:schemeClr val="hlink"/>
                </a:solidFill>
              </a:rPr>
              <a:t>Psychology</a:t>
            </a:r>
            <a:r>
              <a:rPr lang="en-US" altLang="en-US" sz="2000">
                <a:solidFill>
                  <a:srgbClr val="CC3300"/>
                </a:solidFill>
              </a:rPr>
              <a:t> </a:t>
            </a:r>
            <a:r>
              <a:rPr lang="en-US" altLang="en-US" sz="2000"/>
              <a:t>		phenomena of perception and motor control,</a:t>
            </a:r>
            <a:br>
              <a:rPr lang="en-US" altLang="en-US" sz="2000"/>
            </a:br>
            <a:r>
              <a:rPr lang="en-US" altLang="en-US" sz="2000"/>
              <a:t>			experimental techniques</a:t>
            </a:r>
          </a:p>
          <a:p>
            <a:pPr eaLnBrk="1" hangingPunct="1">
              <a:lnSpc>
                <a:spcPct val="80000"/>
              </a:lnSpc>
            </a:pPr>
            <a:r>
              <a:rPr lang="en-US" altLang="en-US" sz="2000">
                <a:solidFill>
                  <a:schemeClr val="hlink"/>
                </a:solidFill>
              </a:rPr>
              <a:t>Computer</a:t>
            </a:r>
            <a:r>
              <a:rPr lang="en-US" altLang="en-US" sz="2000"/>
              <a:t> 		building fast computers </a:t>
            </a:r>
            <a:br>
              <a:rPr lang="en-US" altLang="en-US" sz="2000"/>
            </a:br>
            <a:r>
              <a:rPr lang="en-US" altLang="en-US" sz="2000">
                <a:solidFill>
                  <a:schemeClr val="hlink"/>
                </a:solidFill>
              </a:rPr>
              <a:t>engineering</a:t>
            </a:r>
          </a:p>
          <a:p>
            <a:pPr eaLnBrk="1" hangingPunct="1">
              <a:lnSpc>
                <a:spcPct val="80000"/>
              </a:lnSpc>
            </a:pPr>
            <a:r>
              <a:rPr lang="en-US" altLang="en-US" sz="2000">
                <a:solidFill>
                  <a:schemeClr val="hlink"/>
                </a:solidFill>
              </a:rPr>
              <a:t>Control theory	</a:t>
            </a:r>
            <a:r>
              <a:rPr lang="en-US" altLang="en-US" sz="2000"/>
              <a:t>	design systems that maximize an objective</a:t>
            </a:r>
            <a:br>
              <a:rPr lang="en-US" altLang="en-US" sz="2000"/>
            </a:br>
            <a:r>
              <a:rPr lang="en-US" altLang="en-US" sz="2000"/>
              <a:t>			function over time </a:t>
            </a:r>
          </a:p>
          <a:p>
            <a:pPr eaLnBrk="1" hangingPunct="1">
              <a:lnSpc>
                <a:spcPct val="80000"/>
              </a:lnSpc>
            </a:pPr>
            <a:r>
              <a:rPr lang="en-US" altLang="en-US" sz="2000">
                <a:solidFill>
                  <a:schemeClr val="hlink"/>
                </a:solidFill>
              </a:rPr>
              <a:t>Linguistics</a:t>
            </a:r>
            <a:r>
              <a:rPr lang="en-US" altLang="en-US" sz="2000"/>
              <a:t>		knowledge representation, natural language</a:t>
            </a:r>
            <a:endParaRPr lang="en-US"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5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53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53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25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8FECF6E2-7A76-0448-8053-AB868D6D8EFD}"/>
              </a:ext>
            </a:extLst>
          </p:cNvPr>
          <p:cNvSpPr>
            <a:spLocks noGrp="1" noChangeArrowheads="1"/>
          </p:cNvSpPr>
          <p:nvPr>
            <p:ph type="title"/>
          </p:nvPr>
        </p:nvSpPr>
        <p:spPr>
          <a:xfrm>
            <a:off x="612775" y="228600"/>
            <a:ext cx="8153400" cy="990600"/>
          </a:xfrm>
        </p:spPr>
        <p:txBody>
          <a:bodyPr/>
          <a:lstStyle/>
          <a:p>
            <a:pPr eaLnBrk="1" hangingPunct="1"/>
            <a:r>
              <a:rPr lang="en-US" altLang="en-US"/>
              <a:t>History of AI</a:t>
            </a:r>
          </a:p>
        </p:txBody>
      </p:sp>
      <p:sp>
        <p:nvSpPr>
          <p:cNvPr id="14339" name="Slide Number Placeholder 5">
            <a:extLst>
              <a:ext uri="{FF2B5EF4-FFF2-40B4-BE49-F238E27FC236}">
                <a16:creationId xmlns:a16="http://schemas.microsoft.com/office/drawing/2014/main" id="{EA88C62A-0B8F-7E4D-AA1E-CB1F55F344C2}"/>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80000"/>
              </a:lnSpc>
            </a:pPr>
            <a:fld id="{8712FD6E-09C5-FA46-A5ED-E8D7C6F20A09}" type="slidenum">
              <a:rPr lang="en-US" altLang="en-US" sz="1200">
                <a:solidFill>
                  <a:srgbClr val="FFFFFF"/>
                </a:solidFill>
              </a:rPr>
              <a:pPr eaLnBrk="1" hangingPunct="1">
                <a:lnSpc>
                  <a:spcPct val="80000"/>
                </a:lnSpc>
              </a:pPr>
              <a:t>15</a:t>
            </a:fld>
            <a:endParaRPr lang="en-US" altLang="en-US" sz="1200">
              <a:solidFill>
                <a:srgbClr val="FFFFFF"/>
              </a:solidFill>
            </a:endParaRPr>
          </a:p>
        </p:txBody>
      </p:sp>
      <p:sp>
        <p:nvSpPr>
          <p:cNvPr id="22533" name="Rectangle 1027">
            <a:extLst>
              <a:ext uri="{FF2B5EF4-FFF2-40B4-BE49-F238E27FC236}">
                <a16:creationId xmlns:a16="http://schemas.microsoft.com/office/drawing/2014/main" id="{CCC8807C-4312-3B47-9247-14A18DB3F47D}"/>
              </a:ext>
            </a:extLst>
          </p:cNvPr>
          <p:cNvSpPr>
            <a:spLocks noGrp="1" noChangeArrowheads="1"/>
          </p:cNvSpPr>
          <p:nvPr>
            <p:ph sz="quarter" idx="1"/>
          </p:nvPr>
        </p:nvSpPr>
        <p:spPr>
          <a:xfrm>
            <a:off x="612775" y="1600200"/>
            <a:ext cx="8153400" cy="4876800"/>
          </a:xfrm>
        </p:spPr>
        <p:txBody>
          <a:bodyPr/>
          <a:lstStyle/>
          <a:p>
            <a:pPr eaLnBrk="1" hangingPunct="1">
              <a:lnSpc>
                <a:spcPct val="80000"/>
              </a:lnSpc>
            </a:pPr>
            <a:r>
              <a:rPr lang="en-US" altLang="en-US" sz="1800" dirty="0"/>
              <a:t>1943     	McCulloch &amp; Pitts: Boolean circuit model of brain</a:t>
            </a:r>
          </a:p>
          <a:p>
            <a:pPr eaLnBrk="1" hangingPunct="1">
              <a:lnSpc>
                <a:spcPct val="80000"/>
              </a:lnSpc>
            </a:pPr>
            <a:r>
              <a:rPr lang="en-US" altLang="en-US" sz="1800" dirty="0"/>
              <a:t>1950     	Turing's "Computing Machinery and Intelligence"</a:t>
            </a:r>
          </a:p>
          <a:p>
            <a:pPr eaLnBrk="1" hangingPunct="1">
              <a:lnSpc>
                <a:spcPct val="80000"/>
              </a:lnSpc>
            </a:pPr>
            <a:r>
              <a:rPr lang="en-US" altLang="en-US" sz="1800" dirty="0">
                <a:solidFill>
                  <a:srgbClr val="FF0000"/>
                </a:solidFill>
              </a:rPr>
              <a:t>1956		</a:t>
            </a:r>
            <a:r>
              <a:rPr lang="en-US" altLang="en-US" sz="1800" dirty="0"/>
              <a:t>Dartmouth meeting: "Artificial Intelligence" adopted</a:t>
            </a:r>
          </a:p>
          <a:p>
            <a:pPr eaLnBrk="1" hangingPunct="1">
              <a:lnSpc>
                <a:spcPct val="80000"/>
              </a:lnSpc>
            </a:pPr>
            <a:r>
              <a:rPr lang="en-US" altLang="en-US" sz="1800" dirty="0"/>
              <a:t>1952—69	Look, Ma, no hands! </a:t>
            </a:r>
          </a:p>
          <a:p>
            <a:pPr eaLnBrk="1" hangingPunct="1">
              <a:lnSpc>
                <a:spcPct val="80000"/>
              </a:lnSpc>
            </a:pPr>
            <a:r>
              <a:rPr lang="en-US" altLang="en-US" sz="1800" dirty="0"/>
              <a:t>1950s		Early AI programs, including Samuel's checkers</a:t>
            </a:r>
            <a:br>
              <a:rPr lang="en-US" altLang="en-US" sz="1800" dirty="0"/>
            </a:br>
            <a:r>
              <a:rPr lang="en-US" altLang="en-US" sz="1800" dirty="0"/>
              <a:t>		program, Newell &amp; Simon's Logic Theorist, </a:t>
            </a:r>
            <a:br>
              <a:rPr lang="en-US" altLang="en-US" sz="1800" dirty="0"/>
            </a:br>
            <a:r>
              <a:rPr lang="en-US" altLang="en-US" sz="1800" dirty="0"/>
              <a:t>		Gelernter's Geometry Engine</a:t>
            </a:r>
          </a:p>
          <a:p>
            <a:pPr eaLnBrk="1" hangingPunct="1">
              <a:lnSpc>
                <a:spcPct val="80000"/>
              </a:lnSpc>
            </a:pPr>
            <a:r>
              <a:rPr lang="en-US" altLang="en-US" sz="1800" dirty="0"/>
              <a:t>1965		Robinson's complete algorithm for logical reasoning</a:t>
            </a:r>
          </a:p>
          <a:p>
            <a:pPr eaLnBrk="1" hangingPunct="1">
              <a:lnSpc>
                <a:spcPct val="80000"/>
              </a:lnSpc>
            </a:pPr>
            <a:r>
              <a:rPr lang="en-US" altLang="en-US" sz="1800" dirty="0"/>
              <a:t>1966—73	AI discovers computational complexity</a:t>
            </a:r>
            <a:br>
              <a:rPr lang="en-US" altLang="en-US" sz="1800" dirty="0"/>
            </a:br>
            <a:r>
              <a:rPr lang="en-US" altLang="en-US" sz="1800" dirty="0"/>
              <a:t>		Neural network research almost disappears</a:t>
            </a:r>
          </a:p>
          <a:p>
            <a:pPr eaLnBrk="1" hangingPunct="1">
              <a:lnSpc>
                <a:spcPct val="80000"/>
              </a:lnSpc>
            </a:pPr>
            <a:r>
              <a:rPr lang="en-US" altLang="en-US" sz="1800" dirty="0"/>
              <a:t>1969—79	Early development of knowledge-based systems</a:t>
            </a:r>
          </a:p>
          <a:p>
            <a:pPr eaLnBrk="1" hangingPunct="1">
              <a:lnSpc>
                <a:spcPct val="80000"/>
              </a:lnSpc>
            </a:pPr>
            <a:r>
              <a:rPr lang="en-US" altLang="en-US" sz="1800" dirty="0"/>
              <a:t>1980-- 	AI becomes an industry </a:t>
            </a:r>
          </a:p>
          <a:p>
            <a:pPr eaLnBrk="1" hangingPunct="1">
              <a:lnSpc>
                <a:spcPct val="80000"/>
              </a:lnSpc>
            </a:pPr>
            <a:r>
              <a:rPr lang="en-US" altLang="en-US" sz="1800" dirty="0"/>
              <a:t>1986-- 	Neural networks return to popularity</a:t>
            </a:r>
          </a:p>
          <a:p>
            <a:pPr eaLnBrk="1" hangingPunct="1">
              <a:lnSpc>
                <a:spcPct val="80000"/>
              </a:lnSpc>
            </a:pPr>
            <a:r>
              <a:rPr lang="en-US" altLang="en-US" sz="1800" dirty="0"/>
              <a:t>1987--	AI becomes a science </a:t>
            </a:r>
          </a:p>
          <a:p>
            <a:pPr eaLnBrk="1" hangingPunct="1">
              <a:lnSpc>
                <a:spcPct val="80000"/>
              </a:lnSpc>
            </a:pPr>
            <a:r>
              <a:rPr lang="en-US" altLang="en-US" sz="1800" dirty="0"/>
              <a:t>1995--	The emergence of intelligent agents</a:t>
            </a:r>
          </a:p>
          <a:p>
            <a:pPr eaLnBrk="1" hangingPunct="1">
              <a:lnSpc>
                <a:spcPct val="80000"/>
              </a:lnSpc>
            </a:pPr>
            <a:r>
              <a:rPr lang="en-US" altLang="en-US" sz="1800" dirty="0"/>
              <a:t>2011--	Availability of very large data sets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10A2D665-8F06-4E47-8A44-60544BF7811E}"/>
              </a:ext>
            </a:extLst>
          </p:cNvPr>
          <p:cNvSpPr>
            <a:spLocks noGrp="1"/>
          </p:cNvSpPr>
          <p:nvPr>
            <p:ph type="title"/>
          </p:nvPr>
        </p:nvSpPr>
        <p:spPr>
          <a:xfrm>
            <a:off x="612775" y="228600"/>
            <a:ext cx="8153400" cy="990600"/>
          </a:xfrm>
        </p:spPr>
        <p:txBody>
          <a:bodyPr/>
          <a:lstStyle/>
          <a:p>
            <a:pPr eaLnBrk="1" hangingPunct="1"/>
            <a:r>
              <a:rPr lang="en-US" altLang="en-US"/>
              <a:t>Branches of AI</a:t>
            </a:r>
          </a:p>
        </p:txBody>
      </p:sp>
      <p:sp>
        <p:nvSpPr>
          <p:cNvPr id="4" name="Slide Number Placeholder 3">
            <a:extLst>
              <a:ext uri="{FF2B5EF4-FFF2-40B4-BE49-F238E27FC236}">
                <a16:creationId xmlns:a16="http://schemas.microsoft.com/office/drawing/2014/main" id="{A66D210D-9931-F444-B880-0662991057A0}"/>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80000"/>
              </a:lnSpc>
            </a:pPr>
            <a:fld id="{C3022A13-A6BC-8740-A336-73FEF68A3B13}" type="slidenum">
              <a:rPr lang="en-US" altLang="en-US" sz="1200">
                <a:solidFill>
                  <a:srgbClr val="FFFFFF"/>
                </a:solidFill>
              </a:rPr>
              <a:pPr eaLnBrk="1" hangingPunct="1">
                <a:lnSpc>
                  <a:spcPct val="80000"/>
                </a:lnSpc>
              </a:pPr>
              <a:t>16</a:t>
            </a:fld>
            <a:endParaRPr lang="en-US" altLang="en-US" sz="1200">
              <a:solidFill>
                <a:srgbClr val="FFFFFF"/>
              </a:solidFill>
            </a:endParaRPr>
          </a:p>
        </p:txBody>
      </p:sp>
      <p:sp>
        <p:nvSpPr>
          <p:cNvPr id="5" name="Content Placeholder 4">
            <a:extLst>
              <a:ext uri="{FF2B5EF4-FFF2-40B4-BE49-F238E27FC236}">
                <a16:creationId xmlns:a16="http://schemas.microsoft.com/office/drawing/2014/main" id="{FB73809D-8BF3-3A47-8350-B8636A0A8B06}"/>
              </a:ext>
            </a:extLst>
          </p:cNvPr>
          <p:cNvSpPr>
            <a:spLocks noGrp="1"/>
          </p:cNvSpPr>
          <p:nvPr>
            <p:ph sz="quarter" idx="1"/>
          </p:nvPr>
        </p:nvSpPr>
        <p:spPr>
          <a:xfrm>
            <a:off x="612775" y="1600200"/>
            <a:ext cx="8153400" cy="4495800"/>
          </a:xfrm>
        </p:spPr>
        <p:txBody>
          <a:bodyPr>
            <a:normAutofit fontScale="77500" lnSpcReduction="20000"/>
          </a:bodyPr>
          <a:lstStyle/>
          <a:p>
            <a:pPr marL="320040" indent="-320040" eaLnBrk="1" fontAlgn="auto" hangingPunct="1">
              <a:spcAft>
                <a:spcPts val="0"/>
              </a:spcAft>
              <a:buFont typeface="Wingdings"/>
              <a:buChar char=""/>
              <a:defRPr/>
            </a:pPr>
            <a:r>
              <a:rPr lang="en-US" dirty="0"/>
              <a:t>Logical AI</a:t>
            </a:r>
          </a:p>
          <a:p>
            <a:pPr marL="320040" indent="-320040" eaLnBrk="1" fontAlgn="auto" hangingPunct="1">
              <a:spcAft>
                <a:spcPts val="0"/>
              </a:spcAft>
              <a:buFont typeface="Wingdings"/>
              <a:buChar char=""/>
              <a:defRPr/>
            </a:pPr>
            <a:r>
              <a:rPr lang="en-US" dirty="0"/>
              <a:t>Search</a:t>
            </a:r>
          </a:p>
          <a:p>
            <a:pPr marL="320040" indent="-320040" eaLnBrk="1" fontAlgn="auto" hangingPunct="1">
              <a:spcAft>
                <a:spcPts val="0"/>
              </a:spcAft>
              <a:buFont typeface="Wingdings"/>
              <a:buChar char=""/>
              <a:defRPr/>
            </a:pPr>
            <a:r>
              <a:rPr lang="en-US" dirty="0"/>
              <a:t>Pattern recognition</a:t>
            </a:r>
          </a:p>
          <a:p>
            <a:pPr marL="320040" indent="-320040" eaLnBrk="1" fontAlgn="auto" hangingPunct="1">
              <a:spcAft>
                <a:spcPts val="0"/>
              </a:spcAft>
              <a:buFont typeface="Wingdings"/>
              <a:buChar char=""/>
              <a:defRPr/>
            </a:pPr>
            <a:r>
              <a:rPr lang="en-US" dirty="0"/>
              <a:t>Representation</a:t>
            </a:r>
          </a:p>
          <a:p>
            <a:pPr marL="320040" indent="-320040" eaLnBrk="1" fontAlgn="auto" hangingPunct="1">
              <a:spcAft>
                <a:spcPts val="0"/>
              </a:spcAft>
              <a:buFont typeface="Wingdings"/>
              <a:buChar char=""/>
              <a:defRPr/>
            </a:pPr>
            <a:r>
              <a:rPr lang="en-US" dirty="0"/>
              <a:t>Inference</a:t>
            </a:r>
          </a:p>
          <a:p>
            <a:pPr marL="320040" indent="-320040" eaLnBrk="1" fontAlgn="auto" hangingPunct="1">
              <a:spcAft>
                <a:spcPts val="0"/>
              </a:spcAft>
              <a:buFont typeface="Wingdings"/>
              <a:buChar char=""/>
              <a:defRPr/>
            </a:pPr>
            <a:r>
              <a:rPr lang="en-US" dirty="0"/>
              <a:t>Common sense knowledge and reasoning</a:t>
            </a:r>
          </a:p>
          <a:p>
            <a:pPr marL="320040" indent="-320040" eaLnBrk="1" fontAlgn="auto" hangingPunct="1">
              <a:spcAft>
                <a:spcPts val="0"/>
              </a:spcAft>
              <a:buFont typeface="Wingdings"/>
              <a:buChar char=""/>
              <a:defRPr/>
            </a:pPr>
            <a:r>
              <a:rPr lang="en-US" dirty="0"/>
              <a:t>Learning from experience</a:t>
            </a:r>
          </a:p>
          <a:p>
            <a:pPr marL="320040" indent="-320040" eaLnBrk="1" fontAlgn="auto" hangingPunct="1">
              <a:spcAft>
                <a:spcPts val="0"/>
              </a:spcAft>
              <a:buFont typeface="Wingdings"/>
              <a:buChar char=""/>
              <a:defRPr/>
            </a:pPr>
            <a:r>
              <a:rPr lang="en-US" dirty="0"/>
              <a:t>Planning</a:t>
            </a:r>
          </a:p>
          <a:p>
            <a:pPr marL="320040" indent="-320040" eaLnBrk="1" fontAlgn="auto" hangingPunct="1">
              <a:spcAft>
                <a:spcPts val="0"/>
              </a:spcAft>
              <a:buFont typeface="Wingdings"/>
              <a:buChar char=""/>
              <a:defRPr/>
            </a:pPr>
            <a:r>
              <a:rPr lang="en-US" dirty="0"/>
              <a:t>Heuristics</a:t>
            </a:r>
          </a:p>
          <a:p>
            <a:pPr marL="320040" indent="-320040" eaLnBrk="1" fontAlgn="auto" hangingPunct="1">
              <a:spcAft>
                <a:spcPts val="0"/>
              </a:spcAft>
              <a:buFont typeface="Wingdings"/>
              <a:buChar char=""/>
              <a:defRPr/>
            </a:pPr>
            <a:r>
              <a:rPr lang="en-US" dirty="0"/>
              <a:t>Genetic programming</a:t>
            </a:r>
          </a:p>
          <a:p>
            <a:pPr marL="320040" indent="-320040" eaLnBrk="1" fontAlgn="auto" hangingPunct="1">
              <a:spcAft>
                <a:spcPts val="0"/>
              </a:spcAft>
              <a:buFont typeface="Wingdings"/>
              <a:buChar char=""/>
              <a:defRPr/>
            </a:pPr>
            <a:r>
              <a:rPr lang="en-US" dirty="0"/>
              <a:t>Robotics</a:t>
            </a:r>
          </a:p>
          <a:p>
            <a:pPr marL="320040" indent="-320040" eaLnBrk="1" fontAlgn="auto" hangingPunct="1">
              <a:spcAft>
                <a:spcPts val="0"/>
              </a:spcAft>
              <a:buFont typeface="Wingdings"/>
              <a:buChar char=""/>
              <a:defRPr/>
            </a:pPr>
            <a:r>
              <a:rPr lang="en-US" dirty="0"/>
              <a:t>And many others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93223E2-E7F8-3647-9E3F-E388C288D50C}"/>
              </a:ext>
            </a:extLst>
          </p:cNvPr>
          <p:cNvSpPr>
            <a:spLocks noGrp="1" noChangeArrowheads="1"/>
          </p:cNvSpPr>
          <p:nvPr>
            <p:ph type="title"/>
          </p:nvPr>
        </p:nvSpPr>
        <p:spPr>
          <a:xfrm>
            <a:off x="612775" y="228600"/>
            <a:ext cx="8153400" cy="990600"/>
          </a:xfrm>
        </p:spPr>
        <p:txBody>
          <a:bodyPr/>
          <a:lstStyle/>
          <a:p>
            <a:pPr eaLnBrk="1" hangingPunct="1"/>
            <a:r>
              <a:rPr lang="en-US" altLang="en-US"/>
              <a:t>State of the Art</a:t>
            </a:r>
          </a:p>
        </p:txBody>
      </p:sp>
      <p:sp>
        <p:nvSpPr>
          <p:cNvPr id="15363" name="Slide Number Placeholder 5">
            <a:extLst>
              <a:ext uri="{FF2B5EF4-FFF2-40B4-BE49-F238E27FC236}">
                <a16:creationId xmlns:a16="http://schemas.microsoft.com/office/drawing/2014/main" id="{50F43478-626B-6E43-A0C7-9179E3F34629}"/>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80000"/>
              </a:lnSpc>
            </a:pPr>
            <a:fld id="{1259D0D3-96B7-BD46-AC3B-5875817160AF}" type="slidenum">
              <a:rPr lang="en-US" altLang="en-US" sz="1200">
                <a:solidFill>
                  <a:srgbClr val="FFFFFF"/>
                </a:solidFill>
              </a:rPr>
              <a:pPr eaLnBrk="1" hangingPunct="1">
                <a:lnSpc>
                  <a:spcPct val="80000"/>
                </a:lnSpc>
              </a:pPr>
              <a:t>17</a:t>
            </a:fld>
            <a:endParaRPr lang="en-US" altLang="en-US" sz="1200">
              <a:solidFill>
                <a:srgbClr val="FFFFFF"/>
              </a:solidFill>
            </a:endParaRPr>
          </a:p>
        </p:txBody>
      </p:sp>
      <p:sp>
        <p:nvSpPr>
          <p:cNvPr id="24581" name="Rectangle 3">
            <a:extLst>
              <a:ext uri="{FF2B5EF4-FFF2-40B4-BE49-F238E27FC236}">
                <a16:creationId xmlns:a16="http://schemas.microsoft.com/office/drawing/2014/main" id="{518ECBF8-D3CA-F34C-9BD3-32CA4761B08C}"/>
              </a:ext>
            </a:extLst>
          </p:cNvPr>
          <p:cNvSpPr>
            <a:spLocks noGrp="1" noChangeArrowheads="1"/>
          </p:cNvSpPr>
          <p:nvPr>
            <p:ph sz="quarter" idx="1"/>
          </p:nvPr>
        </p:nvSpPr>
        <p:spPr>
          <a:xfrm>
            <a:off x="612775" y="1600200"/>
            <a:ext cx="8153400" cy="4495800"/>
          </a:xfrm>
        </p:spPr>
        <p:txBody>
          <a:bodyPr/>
          <a:lstStyle/>
          <a:p>
            <a:pPr eaLnBrk="1" hangingPunct="1">
              <a:lnSpc>
                <a:spcPct val="90000"/>
              </a:lnSpc>
            </a:pPr>
            <a:r>
              <a:rPr lang="en-US" altLang="en-US" sz="2000" dirty="0">
                <a:solidFill>
                  <a:srgbClr val="FF0000"/>
                </a:solidFill>
              </a:rPr>
              <a:t>Machine learning</a:t>
            </a:r>
          </a:p>
          <a:p>
            <a:pPr eaLnBrk="1" hangingPunct="1">
              <a:lnSpc>
                <a:spcPct val="90000"/>
              </a:lnSpc>
            </a:pPr>
            <a:r>
              <a:rPr lang="en-US" altLang="en-US" sz="2000" dirty="0">
                <a:solidFill>
                  <a:srgbClr val="FF0000"/>
                </a:solidFill>
              </a:rPr>
              <a:t>Robotics</a:t>
            </a:r>
            <a:r>
              <a:rPr lang="en-US" altLang="en-US" sz="2000" dirty="0"/>
              <a:t>: DARPA Grand/Urban Challenges</a:t>
            </a:r>
          </a:p>
          <a:p>
            <a:pPr eaLnBrk="1" hangingPunct="1">
              <a:lnSpc>
                <a:spcPct val="90000"/>
              </a:lnSpc>
            </a:pPr>
            <a:r>
              <a:rPr lang="en-US" altLang="en-US" sz="2000" dirty="0">
                <a:solidFill>
                  <a:srgbClr val="FF0000"/>
                </a:solidFill>
              </a:rPr>
              <a:t>Speech recognition</a:t>
            </a:r>
            <a:r>
              <a:rPr lang="en-US" altLang="en-US" sz="2000" dirty="0"/>
              <a:t>: banking agent, travel agent</a:t>
            </a:r>
          </a:p>
          <a:p>
            <a:pPr eaLnBrk="1" hangingPunct="1">
              <a:lnSpc>
                <a:spcPct val="90000"/>
              </a:lnSpc>
            </a:pPr>
            <a:r>
              <a:rPr lang="en-US" altLang="en-US" sz="2000" dirty="0">
                <a:solidFill>
                  <a:srgbClr val="FF0000"/>
                </a:solidFill>
              </a:rPr>
              <a:t>Autonomous planning and scheduling</a:t>
            </a:r>
            <a:r>
              <a:rPr lang="en-US" altLang="en-US" sz="2000" dirty="0"/>
              <a:t>: NASA’s autonomous planning programs</a:t>
            </a:r>
          </a:p>
          <a:p>
            <a:pPr eaLnBrk="1" hangingPunct="1">
              <a:lnSpc>
                <a:spcPct val="90000"/>
              </a:lnSpc>
            </a:pPr>
            <a:r>
              <a:rPr lang="en-US" altLang="en-US" sz="2000" dirty="0">
                <a:solidFill>
                  <a:srgbClr val="FF0000"/>
                </a:solidFill>
              </a:rPr>
              <a:t>Game playing</a:t>
            </a:r>
            <a:r>
              <a:rPr lang="en-US" altLang="en-US" sz="2000" dirty="0"/>
              <a:t>: IBM’s Deep Blue, Google’s AlphaGo</a:t>
            </a:r>
          </a:p>
          <a:p>
            <a:pPr eaLnBrk="1" hangingPunct="1">
              <a:lnSpc>
                <a:spcPct val="90000"/>
              </a:lnSpc>
            </a:pPr>
            <a:r>
              <a:rPr lang="en-US" altLang="en-US" sz="2000" dirty="0">
                <a:solidFill>
                  <a:srgbClr val="FF0000"/>
                </a:solidFill>
              </a:rPr>
              <a:t>Spam fighting</a:t>
            </a:r>
          </a:p>
          <a:p>
            <a:pPr eaLnBrk="1" hangingPunct="1">
              <a:lnSpc>
                <a:spcPct val="90000"/>
              </a:lnSpc>
            </a:pPr>
            <a:r>
              <a:rPr lang="en-US" altLang="en-US" sz="2000" dirty="0">
                <a:solidFill>
                  <a:srgbClr val="FF0000"/>
                </a:solidFill>
              </a:rPr>
              <a:t>Logistic planning</a:t>
            </a:r>
            <a:r>
              <a:rPr lang="en-US" altLang="en-US" sz="2000" dirty="0"/>
              <a:t>: during the Persian Gulf crisis of 1991, U.S. forces deployed a tool to do automated logistics planning and scheduling for transportation, hours vs. weeks of efforts</a:t>
            </a:r>
          </a:p>
          <a:p>
            <a:pPr eaLnBrk="1" hangingPunct="1">
              <a:lnSpc>
                <a:spcPct val="90000"/>
              </a:lnSpc>
            </a:pPr>
            <a:r>
              <a:rPr lang="en-US" altLang="en-US" sz="2000" dirty="0">
                <a:solidFill>
                  <a:srgbClr val="FF0000"/>
                </a:solidFill>
              </a:rPr>
              <a:t>Robotics</a:t>
            </a:r>
            <a:r>
              <a:rPr lang="en-US" altLang="en-US" sz="2000" dirty="0"/>
              <a:t>: Roomba that helps </a:t>
            </a:r>
            <a:r>
              <a:rPr lang="en-US" altLang="en-US" sz="2000" dirty="0" err="1"/>
              <a:t>cleanning</a:t>
            </a:r>
            <a:r>
              <a:rPr lang="en-US" altLang="en-US" sz="2000" dirty="0"/>
              <a:t>, </a:t>
            </a:r>
            <a:r>
              <a:rPr lang="en-US" altLang="en-US" sz="2000" dirty="0" err="1"/>
              <a:t>PackBots</a:t>
            </a:r>
            <a:r>
              <a:rPr lang="en-US" altLang="en-US" sz="2000" dirty="0"/>
              <a:t> that handle hazardous materials, clear explosives and identify location of snipers</a:t>
            </a:r>
          </a:p>
          <a:p>
            <a:pPr eaLnBrk="1" hangingPunct="1">
              <a:lnSpc>
                <a:spcPct val="90000"/>
              </a:lnSpc>
            </a:pPr>
            <a:r>
              <a:rPr lang="en-US" altLang="en-US" sz="2000" dirty="0">
                <a:solidFill>
                  <a:srgbClr val="FF0000"/>
                </a:solidFill>
              </a:rPr>
              <a:t>Machine translation</a:t>
            </a:r>
          </a:p>
          <a:p>
            <a:pPr eaLnBrk="1" hangingPunct="1">
              <a:lnSpc>
                <a:spcPct val="90000"/>
              </a:lnSpc>
            </a:pPr>
            <a:r>
              <a:rPr lang="en-US" altLang="en-US" sz="2000" dirty="0">
                <a:solidFill>
                  <a:srgbClr val="FF0000"/>
                </a:solidFill>
              </a:rPr>
              <a:t>…… many others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6E1A1D1-B021-254A-8574-FFB62F84CD0D}"/>
              </a:ext>
            </a:extLst>
          </p:cNvPr>
          <p:cNvSpPr>
            <a:spLocks noGrp="1" noChangeArrowheads="1"/>
          </p:cNvSpPr>
          <p:nvPr>
            <p:ph type="title"/>
          </p:nvPr>
        </p:nvSpPr>
        <p:spPr>
          <a:xfrm>
            <a:off x="612775" y="228600"/>
            <a:ext cx="8153400" cy="990600"/>
          </a:xfrm>
        </p:spPr>
        <p:txBody>
          <a:bodyPr/>
          <a:lstStyle/>
          <a:p>
            <a:pPr eaLnBrk="1" hangingPunct="1"/>
            <a:r>
              <a:rPr lang="en-US" altLang="en-US"/>
              <a:t>Examples</a:t>
            </a:r>
          </a:p>
        </p:txBody>
      </p:sp>
      <p:sp>
        <p:nvSpPr>
          <p:cNvPr id="16387" name="Slide Number Placeholder 5">
            <a:extLst>
              <a:ext uri="{FF2B5EF4-FFF2-40B4-BE49-F238E27FC236}">
                <a16:creationId xmlns:a16="http://schemas.microsoft.com/office/drawing/2014/main" id="{FC3DFDEF-95F8-144E-8A8C-2060A2F94C72}"/>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80000"/>
              </a:lnSpc>
            </a:pPr>
            <a:fld id="{07C332BE-D81B-2A4B-9B85-A701D04C3844}" type="slidenum">
              <a:rPr lang="en-US" altLang="en-US" sz="1200">
                <a:solidFill>
                  <a:srgbClr val="FFFFFF"/>
                </a:solidFill>
              </a:rPr>
              <a:pPr eaLnBrk="1" hangingPunct="1">
                <a:lnSpc>
                  <a:spcPct val="80000"/>
                </a:lnSpc>
              </a:pPr>
              <a:t>18</a:t>
            </a:fld>
            <a:endParaRPr lang="en-US" altLang="en-US" sz="1200">
              <a:solidFill>
                <a:srgbClr val="FFFFFF"/>
              </a:solidFill>
            </a:endParaRPr>
          </a:p>
        </p:txBody>
      </p:sp>
      <p:pic>
        <p:nvPicPr>
          <p:cNvPr id="25605" name="Picture 6">
            <a:hlinkClick r:id="rId2"/>
            <a:extLst>
              <a:ext uri="{FF2B5EF4-FFF2-40B4-BE49-F238E27FC236}">
                <a16:creationId xmlns:a16="http://schemas.microsoft.com/office/drawing/2014/main" id="{B4835CD9-F0F4-5348-844B-15C4A71CA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05000"/>
            <a:ext cx="30892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 Box 7">
            <a:extLst>
              <a:ext uri="{FF2B5EF4-FFF2-40B4-BE49-F238E27FC236}">
                <a16:creationId xmlns:a16="http://schemas.microsoft.com/office/drawing/2014/main" id="{2FA9E970-4AEF-334E-881D-41AE4E7E6D70}"/>
              </a:ext>
            </a:extLst>
          </p:cNvPr>
          <p:cNvSpPr txBox="1">
            <a:spLocks noChangeArrowheads="1"/>
          </p:cNvSpPr>
          <p:nvPr/>
        </p:nvSpPr>
        <p:spPr bwMode="auto">
          <a:xfrm>
            <a:off x="152400" y="4495800"/>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Tw Cen MT" panose="020B0602020104020603" pitchFamily="34" charset="77"/>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50000"/>
              </a:spcBef>
              <a:buClrTx/>
              <a:buSzTx/>
              <a:buFontTx/>
              <a:buNone/>
            </a:pPr>
            <a:r>
              <a:rPr lang="en-US" altLang="en-US" sz="2000">
                <a:latin typeface="Tahoma" panose="020B0604030504040204" pitchFamily="34" charset="0"/>
              </a:rPr>
              <a:t>gamescrafter @ Berkeley</a:t>
            </a:r>
          </a:p>
        </p:txBody>
      </p:sp>
      <p:sp>
        <p:nvSpPr>
          <p:cNvPr id="25607" name="Rectangle 10">
            <a:extLst>
              <a:ext uri="{FF2B5EF4-FFF2-40B4-BE49-F238E27FC236}">
                <a16:creationId xmlns:a16="http://schemas.microsoft.com/office/drawing/2014/main" id="{E0AF15BD-4FCF-6244-8088-8D9E7C70043D}"/>
              </a:ext>
            </a:extLst>
          </p:cNvPr>
          <p:cNvSpPr>
            <a:spLocks noChangeArrowheads="1"/>
          </p:cNvSpPr>
          <p:nvPr/>
        </p:nvSpPr>
        <p:spPr bwMode="auto">
          <a:xfrm>
            <a:off x="381000" y="5076825"/>
            <a:ext cx="769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Tw Cen MT" panose="020B0602020104020603" pitchFamily="34" charset="77"/>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r>
              <a:rPr lang="en-US" altLang="en-US" sz="1600" dirty="0">
                <a:latin typeface="Tahoma" panose="020B0604030504040204" pitchFamily="34" charset="0"/>
              </a:rPr>
              <a:t>DARPA Urban Challenge</a:t>
            </a:r>
          </a:p>
          <a:p>
            <a:pPr eaLnBrk="1" hangingPunct="1">
              <a:spcBef>
                <a:spcPct val="0"/>
              </a:spcBef>
              <a:buClrTx/>
              <a:buSzTx/>
              <a:buFontTx/>
              <a:buNone/>
            </a:pPr>
            <a:r>
              <a:rPr lang="en-US" altLang="en-US" sz="1600" dirty="0">
                <a:latin typeface="Verdana" panose="020B0604030504040204" pitchFamily="34" charset="0"/>
                <a:hlinkClick r:id="rId4"/>
              </a:rPr>
              <a:t>https://www.youtube.com/watch?v=cdgQpa1pUUE</a:t>
            </a:r>
            <a:r>
              <a:rPr lang="en-US" altLang="en-US" sz="1600" dirty="0">
                <a:latin typeface="Verdana" panose="020B0604030504040204" pitchFamily="34" charset="0"/>
              </a:rPr>
              <a:t> (Self Driving Car)</a:t>
            </a:r>
          </a:p>
          <a:p>
            <a:pPr eaLnBrk="1" hangingPunct="1">
              <a:spcBef>
                <a:spcPct val="0"/>
              </a:spcBef>
              <a:buClrTx/>
              <a:buSzTx/>
              <a:buFontTx/>
              <a:buNone/>
            </a:pPr>
            <a:r>
              <a:rPr lang="en-US" altLang="en-US" sz="1600" dirty="0">
                <a:latin typeface="Tahoma" panose="020B0604030504040204" pitchFamily="34" charset="0"/>
                <a:hlinkClick r:id="rId5"/>
              </a:rPr>
              <a:t>https://www.youtube.com/watch?v=vC66XFoN4DE</a:t>
            </a:r>
            <a:r>
              <a:rPr lang="en-US" altLang="en-US" sz="1600" dirty="0">
                <a:latin typeface="Tahoma" panose="020B0604030504040204" pitchFamily="34" charset="0"/>
              </a:rPr>
              <a:t> (Alpha Go)</a:t>
            </a:r>
          </a:p>
        </p:txBody>
      </p:sp>
      <p:sp>
        <p:nvSpPr>
          <p:cNvPr id="25608" name="Text Box 8">
            <a:extLst>
              <a:ext uri="{FF2B5EF4-FFF2-40B4-BE49-F238E27FC236}">
                <a16:creationId xmlns:a16="http://schemas.microsoft.com/office/drawing/2014/main" id="{60576F26-8994-EC41-8418-8B44EE453D9C}"/>
              </a:ext>
            </a:extLst>
          </p:cNvPr>
          <p:cNvSpPr txBox="1">
            <a:spLocks noChangeArrowheads="1"/>
          </p:cNvSpPr>
          <p:nvPr/>
        </p:nvSpPr>
        <p:spPr bwMode="auto">
          <a:xfrm>
            <a:off x="6324600" y="44196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Tw Cen MT" panose="020B0602020104020603" pitchFamily="34" charset="77"/>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50000"/>
              </a:spcBef>
              <a:buClrTx/>
              <a:buSzTx/>
              <a:buFontTx/>
              <a:buNone/>
            </a:pPr>
            <a:r>
              <a:rPr lang="en-US" altLang="en-US" sz="2000">
                <a:latin typeface="Tahoma" panose="020B0604030504040204" pitchFamily="34" charset="0"/>
              </a:rPr>
              <a:t>Autonomous Vehicle</a:t>
            </a:r>
          </a:p>
        </p:txBody>
      </p:sp>
      <p:pic>
        <p:nvPicPr>
          <p:cNvPr id="25609" name="Picture 13" descr="Tartan Racing-Pittsburg, PA 1st place">
            <a:extLst>
              <a:ext uri="{FF2B5EF4-FFF2-40B4-BE49-F238E27FC236}">
                <a16:creationId xmlns:a16="http://schemas.microsoft.com/office/drawing/2014/main" id="{AB160BDE-26F2-1B4C-B98D-ADF1A66C7A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2362200"/>
            <a:ext cx="2736850"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13" descr="Photo of a battle tested iRobot 510 PackBot">
            <a:extLst>
              <a:ext uri="{FF2B5EF4-FFF2-40B4-BE49-F238E27FC236}">
                <a16:creationId xmlns:a16="http://schemas.microsoft.com/office/drawing/2014/main" id="{A974EFE1-9820-CC4A-B7A5-3EC7264B2F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2057400"/>
            <a:ext cx="2438400"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Text Box 8">
            <a:extLst>
              <a:ext uri="{FF2B5EF4-FFF2-40B4-BE49-F238E27FC236}">
                <a16:creationId xmlns:a16="http://schemas.microsoft.com/office/drawing/2014/main" id="{9DF3E699-F204-EF47-906E-43EAAC4870D4}"/>
              </a:ext>
            </a:extLst>
          </p:cNvPr>
          <p:cNvSpPr txBox="1">
            <a:spLocks noChangeArrowheads="1"/>
          </p:cNvSpPr>
          <p:nvPr/>
        </p:nvSpPr>
        <p:spPr bwMode="auto">
          <a:xfrm>
            <a:off x="3962400" y="3794125"/>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Tw Cen MT" panose="020B0602020104020603" pitchFamily="34" charset="77"/>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50000"/>
              </a:spcBef>
              <a:buClrTx/>
              <a:buSzTx/>
              <a:buFontTx/>
              <a:buNone/>
            </a:pPr>
            <a:r>
              <a:rPr lang="en-US" altLang="en-US" sz="2000">
                <a:latin typeface="Tahoma" panose="020B0604030504040204" pitchFamily="34" charset="0"/>
              </a:rPr>
              <a:t>Packbot 510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2435D-A9F0-6747-8A89-6FC65F3793BD}"/>
              </a:ext>
            </a:extLst>
          </p:cNvPr>
          <p:cNvSpPr>
            <a:spLocks noGrp="1"/>
          </p:cNvSpPr>
          <p:nvPr>
            <p:ph type="title"/>
          </p:nvPr>
        </p:nvSpPr>
        <p:spPr/>
        <p:txBody>
          <a:bodyPr/>
          <a:lstStyle/>
          <a:p>
            <a:r>
              <a:rPr lang="en-US" dirty="0"/>
              <a:t>In-Class </a:t>
            </a:r>
            <a:r>
              <a:rPr lang="en-US"/>
              <a:t>Exercise #1.2 </a:t>
            </a:r>
            <a:endParaRPr lang="en-US" dirty="0"/>
          </a:p>
        </p:txBody>
      </p:sp>
      <p:sp>
        <p:nvSpPr>
          <p:cNvPr id="3" name="Content Placeholder 2">
            <a:extLst>
              <a:ext uri="{FF2B5EF4-FFF2-40B4-BE49-F238E27FC236}">
                <a16:creationId xmlns:a16="http://schemas.microsoft.com/office/drawing/2014/main" id="{F73CE816-51E9-AD4C-84F2-AF1F1A586478}"/>
              </a:ext>
            </a:extLst>
          </p:cNvPr>
          <p:cNvSpPr>
            <a:spLocks noGrp="1"/>
          </p:cNvSpPr>
          <p:nvPr>
            <p:ph sz="quarter" idx="1"/>
          </p:nvPr>
        </p:nvSpPr>
        <p:spPr/>
        <p:txBody>
          <a:bodyPr/>
          <a:lstStyle/>
          <a:p>
            <a:r>
              <a:rPr lang="en-US" b="1" dirty="0">
                <a:solidFill>
                  <a:srgbClr val="FF0000"/>
                </a:solidFill>
              </a:rPr>
              <a:t>Requirements: </a:t>
            </a:r>
          </a:p>
          <a:p>
            <a:pPr lvl="1"/>
            <a:r>
              <a:rPr lang="en-US" dirty="0"/>
              <a:t>Given the most recent AI application (you can reuse the same application from the previous exercise or a brand new one), list the key areas of AI that you will need to explore to implement this application.</a:t>
            </a:r>
          </a:p>
          <a:p>
            <a:pPr lvl="1"/>
            <a:r>
              <a:rPr lang="en-US" dirty="0"/>
              <a:t>Submission Deadline</a:t>
            </a:r>
            <a:r>
              <a:rPr lang="en-US"/>
              <a:t>: </a:t>
            </a:r>
            <a:r>
              <a:rPr lang="en-US">
                <a:solidFill>
                  <a:srgbClr val="FF0000"/>
                </a:solidFill>
              </a:rPr>
              <a:t>7/</a:t>
            </a:r>
            <a:r>
              <a:rPr lang="en-US" altLang="zh-CN">
                <a:solidFill>
                  <a:srgbClr val="FF0000"/>
                </a:solidFill>
              </a:rPr>
              <a:t>11</a:t>
            </a:r>
            <a:r>
              <a:rPr lang="en-US">
                <a:solidFill>
                  <a:srgbClr val="FF0000"/>
                </a:solidFill>
              </a:rPr>
              <a:t>/202</a:t>
            </a:r>
            <a:r>
              <a:rPr lang="en-US" altLang="zh-CN">
                <a:solidFill>
                  <a:srgbClr val="FF0000"/>
                </a:solidFill>
              </a:rPr>
              <a:t>1</a:t>
            </a:r>
            <a:endParaRPr lang="en-US" dirty="0">
              <a:solidFill>
                <a:srgbClr val="FF0000"/>
              </a:solidFill>
            </a:endParaRPr>
          </a:p>
          <a:p>
            <a:pPr lvl="1"/>
            <a:endParaRPr lang="en-US" dirty="0"/>
          </a:p>
        </p:txBody>
      </p:sp>
      <p:sp>
        <p:nvSpPr>
          <p:cNvPr id="4" name="Footer Placeholder 3">
            <a:extLst>
              <a:ext uri="{FF2B5EF4-FFF2-40B4-BE49-F238E27FC236}">
                <a16:creationId xmlns:a16="http://schemas.microsoft.com/office/drawing/2014/main" id="{F6CDE448-5674-5944-9CFB-B8AFBA33E74F}"/>
              </a:ext>
            </a:extLst>
          </p:cNvPr>
          <p:cNvSpPr>
            <a:spLocks noGrp="1"/>
          </p:cNvSpPr>
          <p:nvPr>
            <p:ph type="ftr" sz="quarter" idx="11"/>
          </p:nvPr>
        </p:nvSpPr>
        <p:spPr/>
        <p:txBody>
          <a:bodyPr/>
          <a:lstStyle/>
          <a:p>
            <a:pPr>
              <a:defRPr/>
            </a:pPr>
            <a:r>
              <a:rPr lang="en-US"/>
              <a:t>CS 420: Artificial Intelligence</a:t>
            </a:r>
          </a:p>
        </p:txBody>
      </p:sp>
      <p:sp>
        <p:nvSpPr>
          <p:cNvPr id="5" name="Slide Number Placeholder 4">
            <a:extLst>
              <a:ext uri="{FF2B5EF4-FFF2-40B4-BE49-F238E27FC236}">
                <a16:creationId xmlns:a16="http://schemas.microsoft.com/office/drawing/2014/main" id="{B92F6751-90B9-114E-9E9F-20BD76848E87}"/>
              </a:ext>
            </a:extLst>
          </p:cNvPr>
          <p:cNvSpPr>
            <a:spLocks noGrp="1"/>
          </p:cNvSpPr>
          <p:nvPr>
            <p:ph type="sldNum" sz="quarter" idx="12"/>
          </p:nvPr>
        </p:nvSpPr>
        <p:spPr/>
        <p:txBody>
          <a:bodyPr>
            <a:normAutofit fontScale="85000" lnSpcReduction="20000"/>
          </a:bodyPr>
          <a:lstStyle/>
          <a:p>
            <a:fld id="{AE95D3CE-7F84-7B48-9362-E655EE80177F}" type="slidenum">
              <a:rPr lang="en-US" altLang="en-US" smtClean="0"/>
              <a:pPr/>
              <a:t>19</a:t>
            </a:fld>
            <a:endParaRPr lang="en-US" altLang="en-US"/>
          </a:p>
        </p:txBody>
      </p:sp>
    </p:spTree>
    <p:extLst>
      <p:ext uri="{BB962C8B-B14F-4D97-AF65-F5344CB8AC3E}">
        <p14:creationId xmlns:p14="http://schemas.microsoft.com/office/powerpoint/2010/main" val="303370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D8B1589-60C6-C748-AAEE-38C9E8727833}"/>
              </a:ext>
            </a:extLst>
          </p:cNvPr>
          <p:cNvSpPr>
            <a:spLocks noGrp="1" noChangeArrowheads="1"/>
          </p:cNvSpPr>
          <p:nvPr>
            <p:ph type="title"/>
          </p:nvPr>
        </p:nvSpPr>
        <p:spPr>
          <a:xfrm>
            <a:off x="612775" y="228600"/>
            <a:ext cx="8153400" cy="990600"/>
          </a:xfrm>
        </p:spPr>
        <p:txBody>
          <a:bodyPr/>
          <a:lstStyle/>
          <a:p>
            <a:pPr eaLnBrk="1" hangingPunct="1"/>
            <a:r>
              <a:rPr lang="en-US" altLang="en-US"/>
              <a:t>Outline</a:t>
            </a:r>
          </a:p>
        </p:txBody>
      </p:sp>
      <p:sp>
        <p:nvSpPr>
          <p:cNvPr id="4099" name="Slide Number Placeholder 5">
            <a:extLst>
              <a:ext uri="{FF2B5EF4-FFF2-40B4-BE49-F238E27FC236}">
                <a16:creationId xmlns:a16="http://schemas.microsoft.com/office/drawing/2014/main" id="{ADB1309E-A600-7C42-898E-D8522459C79B}"/>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80000"/>
              </a:lnSpc>
            </a:pPr>
            <a:fld id="{1907D299-26DD-D542-B562-267B0AB650D0}" type="slidenum">
              <a:rPr lang="en-US" altLang="en-US" sz="1200">
                <a:solidFill>
                  <a:srgbClr val="FFFFFF"/>
                </a:solidFill>
              </a:rPr>
              <a:pPr eaLnBrk="1" hangingPunct="1">
                <a:lnSpc>
                  <a:spcPct val="80000"/>
                </a:lnSpc>
              </a:pPr>
              <a:t>2</a:t>
            </a:fld>
            <a:endParaRPr lang="en-US" altLang="en-US" sz="1200">
              <a:solidFill>
                <a:srgbClr val="FFFFFF"/>
              </a:solidFill>
            </a:endParaRPr>
          </a:p>
        </p:txBody>
      </p:sp>
      <p:sp>
        <p:nvSpPr>
          <p:cNvPr id="10245" name="Rectangle 3">
            <a:extLst>
              <a:ext uri="{FF2B5EF4-FFF2-40B4-BE49-F238E27FC236}">
                <a16:creationId xmlns:a16="http://schemas.microsoft.com/office/drawing/2014/main" id="{F14CAFD8-E712-6E40-9BB3-91941532CF1C}"/>
              </a:ext>
            </a:extLst>
          </p:cNvPr>
          <p:cNvSpPr>
            <a:spLocks noGrp="1" noChangeArrowheads="1"/>
          </p:cNvSpPr>
          <p:nvPr>
            <p:ph sz="quarter" idx="1"/>
          </p:nvPr>
        </p:nvSpPr>
        <p:spPr>
          <a:xfrm>
            <a:off x="612775" y="1600200"/>
            <a:ext cx="8153400" cy="4495800"/>
          </a:xfrm>
        </p:spPr>
        <p:txBody>
          <a:bodyPr/>
          <a:lstStyle/>
          <a:p>
            <a:pPr eaLnBrk="1" hangingPunct="1"/>
            <a:r>
              <a:rPr lang="en-US" altLang="en-US" dirty="0"/>
              <a:t>Course Overview</a:t>
            </a:r>
          </a:p>
          <a:p>
            <a:pPr eaLnBrk="1" hangingPunct="1"/>
            <a:r>
              <a:rPr lang="en-US" altLang="en-US" dirty="0"/>
              <a:t>What is Artificial Intelligence (AI)</a:t>
            </a:r>
          </a:p>
          <a:p>
            <a:pPr eaLnBrk="1" hangingPunct="1"/>
            <a:r>
              <a:rPr lang="en-US" altLang="en-US" dirty="0"/>
              <a:t>History of AI</a:t>
            </a:r>
          </a:p>
          <a:p>
            <a:pPr eaLnBrk="1" hangingPunct="1"/>
            <a:r>
              <a:rPr lang="en-US" altLang="en-US" dirty="0"/>
              <a:t>The State of the Art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A4C368C-C8C1-AA4E-A03B-4F421E1CB3AD}"/>
              </a:ext>
            </a:extLst>
          </p:cNvPr>
          <p:cNvSpPr>
            <a:spLocks noGrp="1" noChangeArrowheads="1"/>
          </p:cNvSpPr>
          <p:nvPr>
            <p:ph type="title"/>
          </p:nvPr>
        </p:nvSpPr>
        <p:spPr>
          <a:xfrm>
            <a:off x="612775" y="228600"/>
            <a:ext cx="8153400" cy="990600"/>
          </a:xfrm>
        </p:spPr>
        <p:txBody>
          <a:bodyPr/>
          <a:lstStyle/>
          <a:p>
            <a:pPr eaLnBrk="1" hangingPunct="1"/>
            <a:r>
              <a:rPr lang="en-US" altLang="en-US" dirty="0"/>
              <a:t>Next Subject …</a:t>
            </a:r>
          </a:p>
        </p:txBody>
      </p:sp>
      <p:sp>
        <p:nvSpPr>
          <p:cNvPr id="17411" name="Slide Number Placeholder 5">
            <a:extLst>
              <a:ext uri="{FF2B5EF4-FFF2-40B4-BE49-F238E27FC236}">
                <a16:creationId xmlns:a16="http://schemas.microsoft.com/office/drawing/2014/main" id="{5AB92FC8-CA29-3242-802A-A54F3C0688BD}"/>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80000"/>
              </a:lnSpc>
            </a:pPr>
            <a:fld id="{3EF71A6E-3E23-DE40-A632-AB8A499D86A6}" type="slidenum">
              <a:rPr lang="en-US" altLang="en-US" sz="1200">
                <a:solidFill>
                  <a:srgbClr val="FFFFFF"/>
                </a:solidFill>
              </a:rPr>
              <a:pPr eaLnBrk="1" hangingPunct="1">
                <a:lnSpc>
                  <a:spcPct val="80000"/>
                </a:lnSpc>
              </a:pPr>
              <a:t>20</a:t>
            </a:fld>
            <a:endParaRPr lang="en-US" altLang="en-US" sz="1200">
              <a:solidFill>
                <a:srgbClr val="FFFFFF"/>
              </a:solidFill>
            </a:endParaRPr>
          </a:p>
        </p:txBody>
      </p:sp>
      <p:sp>
        <p:nvSpPr>
          <p:cNvPr id="26629" name="Rectangle 3">
            <a:extLst>
              <a:ext uri="{FF2B5EF4-FFF2-40B4-BE49-F238E27FC236}">
                <a16:creationId xmlns:a16="http://schemas.microsoft.com/office/drawing/2014/main" id="{3AC01915-0B97-4D46-AE7F-C0CF4B98E188}"/>
              </a:ext>
            </a:extLst>
          </p:cNvPr>
          <p:cNvSpPr>
            <a:spLocks noGrp="1" noChangeArrowheads="1"/>
          </p:cNvSpPr>
          <p:nvPr>
            <p:ph sz="quarter" idx="1"/>
          </p:nvPr>
        </p:nvSpPr>
        <p:spPr>
          <a:xfrm>
            <a:off x="612775" y="1600200"/>
            <a:ext cx="8153400" cy="4495800"/>
          </a:xfrm>
        </p:spPr>
        <p:txBody>
          <a:bodyPr/>
          <a:lstStyle/>
          <a:p>
            <a:pPr eaLnBrk="1" hangingPunct="1"/>
            <a:r>
              <a:rPr lang="en-US" altLang="en-US" dirty="0"/>
              <a:t>Intelligent agent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0A4277F-849A-CB49-ADBE-7023B2D9C6FC}"/>
              </a:ext>
            </a:extLst>
          </p:cNvPr>
          <p:cNvSpPr>
            <a:spLocks noGrp="1" noChangeArrowheads="1"/>
          </p:cNvSpPr>
          <p:nvPr>
            <p:ph type="title"/>
          </p:nvPr>
        </p:nvSpPr>
        <p:spPr>
          <a:xfrm>
            <a:off x="612775" y="228600"/>
            <a:ext cx="8153400" cy="990600"/>
          </a:xfrm>
        </p:spPr>
        <p:txBody>
          <a:bodyPr/>
          <a:lstStyle/>
          <a:p>
            <a:pPr eaLnBrk="1" hangingPunct="1"/>
            <a:r>
              <a:rPr lang="en-US" altLang="en-US"/>
              <a:t>Course Overview</a:t>
            </a:r>
          </a:p>
        </p:txBody>
      </p:sp>
      <p:sp>
        <p:nvSpPr>
          <p:cNvPr id="5123" name="Slide Number Placeholder 5">
            <a:extLst>
              <a:ext uri="{FF2B5EF4-FFF2-40B4-BE49-F238E27FC236}">
                <a16:creationId xmlns:a16="http://schemas.microsoft.com/office/drawing/2014/main" id="{223B9D83-A840-B649-A29D-FD28D5EC6590}"/>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80000"/>
              </a:lnSpc>
            </a:pPr>
            <a:fld id="{C18ACBCF-E338-F143-B590-442B5389AB71}" type="slidenum">
              <a:rPr lang="en-US" altLang="en-US" sz="1200">
                <a:solidFill>
                  <a:srgbClr val="FFFFFF"/>
                </a:solidFill>
              </a:rPr>
              <a:pPr eaLnBrk="1" hangingPunct="1">
                <a:lnSpc>
                  <a:spcPct val="80000"/>
                </a:lnSpc>
              </a:pPr>
              <a:t>3</a:t>
            </a:fld>
            <a:endParaRPr lang="en-US" altLang="en-US" sz="1200">
              <a:solidFill>
                <a:srgbClr val="FFFFFF"/>
              </a:solidFill>
            </a:endParaRPr>
          </a:p>
        </p:txBody>
      </p:sp>
      <p:sp>
        <p:nvSpPr>
          <p:cNvPr id="11269" name="Rectangle 3">
            <a:extLst>
              <a:ext uri="{FF2B5EF4-FFF2-40B4-BE49-F238E27FC236}">
                <a16:creationId xmlns:a16="http://schemas.microsoft.com/office/drawing/2014/main" id="{FB7664B3-87EB-E248-9CE8-014DFA9E4889}"/>
              </a:ext>
            </a:extLst>
          </p:cNvPr>
          <p:cNvSpPr>
            <a:spLocks noGrp="1" noChangeArrowheads="1"/>
          </p:cNvSpPr>
          <p:nvPr>
            <p:ph sz="quarter" idx="1"/>
          </p:nvPr>
        </p:nvSpPr>
        <p:spPr>
          <a:xfrm>
            <a:off x="612775" y="1600200"/>
            <a:ext cx="8153400" cy="4495800"/>
          </a:xfrm>
        </p:spPr>
        <p:txBody>
          <a:bodyPr/>
          <a:lstStyle/>
          <a:p>
            <a:pPr eaLnBrk="1" hangingPunct="1"/>
            <a:r>
              <a:rPr lang="en-US" altLang="en-US" dirty="0"/>
              <a:t>See blackboard</a:t>
            </a:r>
            <a:endParaRPr lang="en-US" altLang="en-US" sz="1400" dirty="0"/>
          </a:p>
          <a:p>
            <a:pPr lvl="1" eaLnBrk="1" hangingPunct="1"/>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D1F038E-38B9-224D-BF69-2DF30632254E}"/>
              </a:ext>
            </a:extLst>
          </p:cNvPr>
          <p:cNvSpPr>
            <a:spLocks noGrp="1" noChangeArrowheads="1"/>
          </p:cNvSpPr>
          <p:nvPr>
            <p:ph type="title"/>
          </p:nvPr>
        </p:nvSpPr>
        <p:spPr>
          <a:xfrm>
            <a:off x="612775" y="228600"/>
            <a:ext cx="8153400" cy="990600"/>
          </a:xfrm>
        </p:spPr>
        <p:txBody>
          <a:bodyPr/>
          <a:lstStyle/>
          <a:p>
            <a:pPr eaLnBrk="1" hangingPunct="1"/>
            <a:r>
              <a:rPr lang="en-US" altLang="en-US" dirty="0"/>
              <a:t>Course Overview</a:t>
            </a:r>
          </a:p>
        </p:txBody>
      </p:sp>
      <p:sp>
        <p:nvSpPr>
          <p:cNvPr id="6147" name="Slide Number Placeholder 5">
            <a:extLst>
              <a:ext uri="{FF2B5EF4-FFF2-40B4-BE49-F238E27FC236}">
                <a16:creationId xmlns:a16="http://schemas.microsoft.com/office/drawing/2014/main" id="{A6930E53-6E64-DE4D-8678-46D3B4BFCA7D}"/>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80000"/>
              </a:lnSpc>
            </a:pPr>
            <a:fld id="{075319FA-862D-C445-978A-B17CD6B1AED4}" type="slidenum">
              <a:rPr lang="en-US" altLang="en-US" sz="1200">
                <a:solidFill>
                  <a:srgbClr val="FFFFFF"/>
                </a:solidFill>
              </a:rPr>
              <a:pPr eaLnBrk="1" hangingPunct="1">
                <a:lnSpc>
                  <a:spcPct val="80000"/>
                </a:lnSpc>
              </a:pPr>
              <a:t>4</a:t>
            </a:fld>
            <a:endParaRPr lang="en-US" altLang="en-US" sz="1200">
              <a:solidFill>
                <a:srgbClr val="FFFFFF"/>
              </a:solidFill>
            </a:endParaRPr>
          </a:p>
        </p:txBody>
      </p:sp>
      <p:sp>
        <p:nvSpPr>
          <p:cNvPr id="12293" name="Rectangle 3">
            <a:extLst>
              <a:ext uri="{FF2B5EF4-FFF2-40B4-BE49-F238E27FC236}">
                <a16:creationId xmlns:a16="http://schemas.microsoft.com/office/drawing/2014/main" id="{59CA8DE6-D18D-2846-9952-1BF5A059CD06}"/>
              </a:ext>
            </a:extLst>
          </p:cNvPr>
          <p:cNvSpPr>
            <a:spLocks noGrp="1" noChangeArrowheads="1"/>
          </p:cNvSpPr>
          <p:nvPr>
            <p:ph sz="quarter" idx="1"/>
          </p:nvPr>
        </p:nvSpPr>
        <p:spPr>
          <a:xfrm>
            <a:off x="612775" y="1600200"/>
            <a:ext cx="8153400" cy="4495800"/>
          </a:xfrm>
        </p:spPr>
        <p:txBody>
          <a:bodyPr/>
          <a:lstStyle/>
          <a:p>
            <a:pPr eaLnBrk="1" hangingPunct="1"/>
            <a:r>
              <a:rPr lang="en-US" altLang="en-US" sz="2800" dirty="0"/>
              <a:t>Week/Module 1:</a:t>
            </a:r>
          </a:p>
          <a:p>
            <a:pPr lvl="1" eaLnBrk="1" hangingPunct="1"/>
            <a:r>
              <a:rPr lang="en-US" altLang="en-US" sz="2400" dirty="0"/>
              <a:t>Introduction; Intelligent agents</a:t>
            </a:r>
          </a:p>
          <a:p>
            <a:pPr eaLnBrk="1" hangingPunct="1"/>
            <a:r>
              <a:rPr lang="en-US" altLang="en-US" sz="2800" dirty="0"/>
              <a:t>Week/Module 2:</a:t>
            </a:r>
          </a:p>
          <a:p>
            <a:pPr lvl="1" eaLnBrk="1" hangingPunct="1"/>
            <a:r>
              <a:rPr lang="en-US" altLang="en-US" sz="2400" dirty="0"/>
              <a:t>Uninformed Search; Informed Search</a:t>
            </a:r>
          </a:p>
          <a:p>
            <a:pPr eaLnBrk="1" hangingPunct="1"/>
            <a:r>
              <a:rPr lang="en-US" altLang="en-US" sz="2800" dirty="0"/>
              <a:t>Week/Module 3:</a:t>
            </a:r>
          </a:p>
          <a:p>
            <a:pPr lvl="1" eaLnBrk="1" hangingPunct="1"/>
            <a:r>
              <a:rPr lang="en-US" altLang="en-US" sz="2400" dirty="0"/>
              <a:t>Local search; Constraint Satisfaction Problem</a:t>
            </a:r>
          </a:p>
          <a:p>
            <a:pPr eaLnBrk="1" hangingPunct="1"/>
            <a:r>
              <a:rPr lang="en-US" altLang="en-US" sz="2800" dirty="0"/>
              <a:t>Week/Module 4:</a:t>
            </a:r>
          </a:p>
          <a:p>
            <a:pPr lvl="1" eaLnBrk="1" hangingPunct="1"/>
            <a:r>
              <a:rPr lang="en-US" altLang="en-US" sz="2400" dirty="0"/>
              <a:t>Adversarial Search; Logical Agent</a:t>
            </a:r>
          </a:p>
          <a:p>
            <a:pPr eaLnBrk="1" hangingPunct="1"/>
            <a:r>
              <a:rPr lang="en-US" altLang="en-US" sz="2800" dirty="0"/>
              <a:t>Week/Module 5:</a:t>
            </a:r>
          </a:p>
          <a:p>
            <a:pPr lvl="1" eaLnBrk="1" hangingPunct="1"/>
            <a:r>
              <a:rPr lang="en-US" altLang="en-US" sz="2400" dirty="0"/>
              <a:t>First-Order Logic; Planning</a:t>
            </a:r>
          </a:p>
          <a:p>
            <a:pPr eaLnBrk="1" hangingPunct="1"/>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8842C55-5773-FC42-91AD-44A56F8A0BE1}"/>
              </a:ext>
            </a:extLst>
          </p:cNvPr>
          <p:cNvSpPr>
            <a:spLocks noGrp="1" noChangeArrowheads="1"/>
          </p:cNvSpPr>
          <p:nvPr>
            <p:ph type="title"/>
          </p:nvPr>
        </p:nvSpPr>
        <p:spPr/>
        <p:txBody>
          <a:bodyPr/>
          <a:lstStyle/>
          <a:p>
            <a:pPr eaLnBrk="1" hangingPunct="1"/>
            <a:r>
              <a:rPr lang="en-US" altLang="en-US"/>
              <a:t>What is AI?</a:t>
            </a:r>
          </a:p>
        </p:txBody>
      </p:sp>
      <p:sp>
        <p:nvSpPr>
          <p:cNvPr id="7171" name="Slide Number Placeholder 4">
            <a:extLst>
              <a:ext uri="{FF2B5EF4-FFF2-40B4-BE49-F238E27FC236}">
                <a16:creationId xmlns:a16="http://schemas.microsoft.com/office/drawing/2014/main" id="{F8F7C138-9B35-E248-8B84-482F0B5A5D40}"/>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80000"/>
              </a:lnSpc>
            </a:pPr>
            <a:fld id="{43C11948-FFAD-A04C-9D65-EBA50EFFB910}" type="slidenum">
              <a:rPr lang="en-US" altLang="en-US" sz="1200">
                <a:solidFill>
                  <a:srgbClr val="FFFFFF"/>
                </a:solidFill>
              </a:rPr>
              <a:pPr eaLnBrk="1" hangingPunct="1">
                <a:lnSpc>
                  <a:spcPct val="80000"/>
                </a:lnSpc>
              </a:pPr>
              <a:t>5</a:t>
            </a:fld>
            <a:endParaRPr lang="en-US" altLang="en-US" sz="1200">
              <a:solidFill>
                <a:srgbClr val="FFFFFF"/>
              </a:solidFill>
            </a:endParaRPr>
          </a:p>
        </p:txBody>
      </p:sp>
      <p:pic>
        <p:nvPicPr>
          <p:cNvPr id="13317" name="Picture 3">
            <a:extLst>
              <a:ext uri="{FF2B5EF4-FFF2-40B4-BE49-F238E27FC236}">
                <a16:creationId xmlns:a16="http://schemas.microsoft.com/office/drawing/2014/main" id="{6BA72D82-F942-684D-B83F-E95EEC4D39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600200"/>
            <a:ext cx="2133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4">
            <a:extLst>
              <a:ext uri="{FF2B5EF4-FFF2-40B4-BE49-F238E27FC236}">
                <a16:creationId xmlns:a16="http://schemas.microsoft.com/office/drawing/2014/main" id="{66B39E69-B0E2-D541-9A98-F991F73CC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962400"/>
            <a:ext cx="1828800"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5">
            <a:extLst>
              <a:ext uri="{FF2B5EF4-FFF2-40B4-BE49-F238E27FC236}">
                <a16:creationId xmlns:a16="http://schemas.microsoft.com/office/drawing/2014/main" id="{8CF95055-4FC4-4B4F-BD83-6EA21826E7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133600"/>
            <a:ext cx="2043113"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7">
            <a:extLst>
              <a:ext uri="{FF2B5EF4-FFF2-40B4-BE49-F238E27FC236}">
                <a16:creationId xmlns:a16="http://schemas.microsoft.com/office/drawing/2014/main" id="{15388511-0830-B84E-9367-7F7CAC5FB2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2738" y="0"/>
            <a:ext cx="1211262"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11" descr="http://www.slate.com/content/dam/slate/uploads/2016/03/10/514592622-in-this-handout-image-provided-by-google-south-korean.jpg.CROP.promo-xlarge2.jpg">
            <a:extLst>
              <a:ext uri="{FF2B5EF4-FFF2-40B4-BE49-F238E27FC236}">
                <a16:creationId xmlns:a16="http://schemas.microsoft.com/office/drawing/2014/main" id="{9EFC6EB1-D7BF-2345-85DE-F93E8A5AB6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2528888"/>
            <a:ext cx="4016375"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B64C3BE-E146-4745-8971-33E5C2B0970A}"/>
              </a:ext>
            </a:extLst>
          </p:cNvPr>
          <p:cNvSpPr>
            <a:spLocks noGrp="1"/>
          </p:cNvSpPr>
          <p:nvPr>
            <p:ph type="title"/>
          </p:nvPr>
        </p:nvSpPr>
        <p:spPr>
          <a:xfrm>
            <a:off x="612775" y="228600"/>
            <a:ext cx="8153400" cy="990600"/>
          </a:xfrm>
        </p:spPr>
        <p:txBody>
          <a:bodyPr/>
          <a:lstStyle/>
          <a:p>
            <a:pPr eaLnBrk="1" hangingPunct="1"/>
            <a:r>
              <a:rPr lang="en-US" altLang="en-US"/>
              <a:t>Definition from John McCarthy</a:t>
            </a:r>
          </a:p>
        </p:txBody>
      </p:sp>
      <p:sp>
        <p:nvSpPr>
          <p:cNvPr id="5" name="Slide Number Placeholder 4">
            <a:extLst>
              <a:ext uri="{FF2B5EF4-FFF2-40B4-BE49-F238E27FC236}">
                <a16:creationId xmlns:a16="http://schemas.microsoft.com/office/drawing/2014/main" id="{28021F61-76EF-C34E-A4A0-4061CB4F26C1}"/>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80000"/>
              </a:lnSpc>
            </a:pPr>
            <a:fld id="{E31AE661-D66E-5B47-BD44-C5AB4DD8F01B}" type="slidenum">
              <a:rPr lang="en-US" altLang="en-US" sz="1200">
                <a:solidFill>
                  <a:srgbClr val="FFFFFF"/>
                </a:solidFill>
              </a:rPr>
              <a:pPr eaLnBrk="1" hangingPunct="1">
                <a:lnSpc>
                  <a:spcPct val="80000"/>
                </a:lnSpc>
              </a:pPr>
              <a:t>6</a:t>
            </a:fld>
            <a:endParaRPr lang="en-US" altLang="en-US" sz="1200">
              <a:solidFill>
                <a:srgbClr val="FFFFFF"/>
              </a:solidFill>
            </a:endParaRPr>
          </a:p>
        </p:txBody>
      </p:sp>
      <p:sp>
        <p:nvSpPr>
          <p:cNvPr id="14341" name="Content Placeholder 2">
            <a:extLst>
              <a:ext uri="{FF2B5EF4-FFF2-40B4-BE49-F238E27FC236}">
                <a16:creationId xmlns:a16="http://schemas.microsoft.com/office/drawing/2014/main" id="{D412E5D1-CC89-DD40-8867-212207DEB9AB}"/>
              </a:ext>
            </a:extLst>
          </p:cNvPr>
          <p:cNvSpPr>
            <a:spLocks noGrp="1"/>
          </p:cNvSpPr>
          <p:nvPr>
            <p:ph sz="quarter" idx="1"/>
          </p:nvPr>
        </p:nvSpPr>
        <p:spPr>
          <a:xfrm>
            <a:off x="612775" y="1600200"/>
            <a:ext cx="8153400" cy="4495800"/>
          </a:xfrm>
        </p:spPr>
        <p:txBody>
          <a:bodyPr/>
          <a:lstStyle/>
          <a:p>
            <a:pPr eaLnBrk="1" hangingPunct="1"/>
            <a:r>
              <a:rPr lang="en-US" altLang="en-US"/>
              <a:t>It is the science and engineering of making intelligent machines, especially intelligent computer programs.</a:t>
            </a:r>
          </a:p>
          <a:p>
            <a:pPr eaLnBrk="1" hangingPunct="1"/>
            <a:endParaRPr lang="en-US" altLang="en-US"/>
          </a:p>
          <a:p>
            <a:pPr eaLnBrk="1" hangingPunct="1"/>
            <a:r>
              <a:rPr lang="en-US" altLang="en-US"/>
              <a:t>What is intelligence then?</a:t>
            </a:r>
          </a:p>
          <a:p>
            <a:pPr lvl="1" eaLnBrk="1" hangingPunct="1"/>
            <a:r>
              <a:rPr lang="en-US" altLang="en-US"/>
              <a:t>The computational part of the ability to achieve goals in the world. Varying kinds and degrees of intelligence occur in people, many animals and some machines.</a:t>
            </a:r>
          </a:p>
          <a:p>
            <a:pPr eaLnBrk="1" hangingPunct="1"/>
            <a:endParaRPr lang="en-US" altLang="en-US"/>
          </a:p>
        </p:txBody>
      </p:sp>
      <p:sp>
        <p:nvSpPr>
          <p:cNvPr id="14342" name="Text Box 1028">
            <a:extLst>
              <a:ext uri="{FF2B5EF4-FFF2-40B4-BE49-F238E27FC236}">
                <a16:creationId xmlns:a16="http://schemas.microsoft.com/office/drawing/2014/main" id="{E01E9700-3C29-4548-8B4C-229E63A1E9B9}"/>
              </a:ext>
            </a:extLst>
          </p:cNvPr>
          <p:cNvSpPr txBox="1">
            <a:spLocks noChangeArrowheads="1"/>
          </p:cNvSpPr>
          <p:nvPr/>
        </p:nvSpPr>
        <p:spPr bwMode="auto">
          <a:xfrm>
            <a:off x="609600" y="5562600"/>
            <a:ext cx="81534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Tw Cen MT" panose="020B0602020104020603" pitchFamily="34" charset="77"/>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50000"/>
              </a:spcBef>
              <a:buClrTx/>
              <a:buSzTx/>
              <a:buFontTx/>
              <a:buNone/>
            </a:pPr>
            <a:r>
              <a:rPr lang="en-US" altLang="en-US" sz="2000">
                <a:latin typeface="Tahoma" panose="020B0604030504040204" pitchFamily="34" charset="0"/>
              </a:rPr>
              <a:t>John McCarthy’s What is AI?</a:t>
            </a:r>
          </a:p>
          <a:p>
            <a:pPr eaLnBrk="1" hangingPunct="1">
              <a:spcBef>
                <a:spcPct val="50000"/>
              </a:spcBef>
              <a:buClrTx/>
              <a:buSzTx/>
              <a:buFontTx/>
              <a:buNone/>
            </a:pPr>
            <a:r>
              <a:rPr lang="en-US" altLang="en-US" sz="1800">
                <a:latin typeface="Tahoma" panose="020B0604030504040204" pitchFamily="34" charset="0"/>
                <a:hlinkClick r:id="rId2"/>
              </a:rPr>
              <a:t>http://www-formal.stanford.edu/jmc/whatisai/whatisai.html</a:t>
            </a:r>
            <a:r>
              <a:rPr lang="en-US" altLang="en-US" sz="1800">
                <a:latin typeface="Tahoma" panose="020B0604030504040204"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F19F-D4CE-AB4A-A13D-70F6FF1816A2}"/>
              </a:ext>
            </a:extLst>
          </p:cNvPr>
          <p:cNvSpPr>
            <a:spLocks noGrp="1"/>
          </p:cNvSpPr>
          <p:nvPr>
            <p:ph type="title"/>
          </p:nvPr>
        </p:nvSpPr>
        <p:spPr/>
        <p:txBody>
          <a:bodyPr/>
          <a:lstStyle/>
          <a:p>
            <a:r>
              <a:rPr lang="en-US" altLang="en-US" dirty="0"/>
              <a:t>The Rise of AI</a:t>
            </a:r>
            <a:endParaRPr lang="en-US" dirty="0"/>
          </a:p>
        </p:txBody>
      </p:sp>
      <p:sp>
        <p:nvSpPr>
          <p:cNvPr id="3" name="Content Placeholder 2">
            <a:extLst>
              <a:ext uri="{FF2B5EF4-FFF2-40B4-BE49-F238E27FC236}">
                <a16:creationId xmlns:a16="http://schemas.microsoft.com/office/drawing/2014/main" id="{E5E39D67-114D-0B40-9E52-886EFB10BA83}"/>
              </a:ext>
            </a:extLst>
          </p:cNvPr>
          <p:cNvSpPr>
            <a:spLocks noGrp="1"/>
          </p:cNvSpPr>
          <p:nvPr>
            <p:ph sz="quarter" idx="1"/>
          </p:nvPr>
        </p:nvSpPr>
        <p:spPr/>
        <p:txBody>
          <a:bodyPr/>
          <a:lstStyle/>
          <a:p>
            <a:r>
              <a:rPr lang="en-US" dirty="0"/>
              <a:t>Do you use AI in your daily life? </a:t>
            </a:r>
          </a:p>
          <a:p>
            <a:endParaRPr lang="en-US" dirty="0"/>
          </a:p>
          <a:p>
            <a:r>
              <a:rPr lang="en-US" dirty="0"/>
              <a:t>Some examples:</a:t>
            </a:r>
          </a:p>
          <a:p>
            <a:pPr lvl="1"/>
            <a:r>
              <a:rPr lang="en-US" dirty="0"/>
              <a:t>Google Assistant can now make real phone calls for you:</a:t>
            </a:r>
            <a:endParaRPr lang="en-US" dirty="0">
              <a:hlinkClick r:id="rId2"/>
            </a:endParaRPr>
          </a:p>
          <a:p>
            <a:pPr lvl="2"/>
            <a:r>
              <a:rPr lang="en-US" dirty="0">
                <a:hlinkClick r:id="rId2"/>
              </a:rPr>
              <a:t>https://www.youtube.com/watch?v=JvbHu_bVa_g</a:t>
            </a:r>
            <a:endParaRPr lang="en-US" dirty="0"/>
          </a:p>
          <a:p>
            <a:pPr lvl="1"/>
            <a:r>
              <a:rPr lang="en-US" dirty="0"/>
              <a:t>Covid-19 accurately diagnosed by AI model</a:t>
            </a:r>
            <a:endParaRPr lang="en-US" dirty="0">
              <a:hlinkClick r:id="rId3"/>
            </a:endParaRPr>
          </a:p>
          <a:p>
            <a:pPr lvl="2"/>
            <a:r>
              <a:rPr lang="en-US" dirty="0">
                <a:hlinkClick r:id="rId3"/>
              </a:rPr>
              <a:t>https://www.genengnews.com/news/covid-19-accurately-diagnosed-by-ai-model/</a:t>
            </a:r>
            <a:r>
              <a:rPr lang="en-US" dirty="0"/>
              <a:t> </a:t>
            </a:r>
          </a:p>
          <a:p>
            <a:endParaRPr lang="en-US" dirty="0"/>
          </a:p>
        </p:txBody>
      </p:sp>
      <p:sp>
        <p:nvSpPr>
          <p:cNvPr id="5" name="Slide Number Placeholder 4">
            <a:extLst>
              <a:ext uri="{FF2B5EF4-FFF2-40B4-BE49-F238E27FC236}">
                <a16:creationId xmlns:a16="http://schemas.microsoft.com/office/drawing/2014/main" id="{DD8DAAE8-3DBA-0540-A97C-210EDBF5BB5B}"/>
              </a:ext>
            </a:extLst>
          </p:cNvPr>
          <p:cNvSpPr>
            <a:spLocks noGrp="1"/>
          </p:cNvSpPr>
          <p:nvPr>
            <p:ph type="sldNum" sz="quarter" idx="12"/>
          </p:nvPr>
        </p:nvSpPr>
        <p:spPr/>
        <p:txBody>
          <a:bodyPr>
            <a:normAutofit fontScale="85000" lnSpcReduction="20000"/>
          </a:bodyPr>
          <a:lstStyle/>
          <a:p>
            <a:fld id="{AE95D3CE-7F84-7B48-9362-E655EE80177F}" type="slidenum">
              <a:rPr lang="en-US" altLang="en-US" smtClean="0"/>
              <a:pPr/>
              <a:t>7</a:t>
            </a:fld>
            <a:endParaRPr lang="en-US" altLang="en-US"/>
          </a:p>
        </p:txBody>
      </p:sp>
    </p:spTree>
    <p:extLst>
      <p:ext uri="{BB962C8B-B14F-4D97-AF65-F5344CB8AC3E}">
        <p14:creationId xmlns:p14="http://schemas.microsoft.com/office/powerpoint/2010/main" val="392179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3CA8-571B-184C-8426-223C02883231}"/>
              </a:ext>
            </a:extLst>
          </p:cNvPr>
          <p:cNvSpPr>
            <a:spLocks noGrp="1"/>
          </p:cNvSpPr>
          <p:nvPr>
            <p:ph type="title"/>
          </p:nvPr>
        </p:nvSpPr>
        <p:spPr/>
        <p:txBody>
          <a:bodyPr/>
          <a:lstStyle/>
          <a:p>
            <a:r>
              <a:rPr lang="en-US" dirty="0"/>
              <a:t>In-Class Exercise #1.1</a:t>
            </a:r>
          </a:p>
        </p:txBody>
      </p:sp>
      <p:sp>
        <p:nvSpPr>
          <p:cNvPr id="3" name="Content Placeholder 2">
            <a:extLst>
              <a:ext uri="{FF2B5EF4-FFF2-40B4-BE49-F238E27FC236}">
                <a16:creationId xmlns:a16="http://schemas.microsoft.com/office/drawing/2014/main" id="{BCCDCBEC-318E-2244-969D-C0367ACCE731}"/>
              </a:ext>
            </a:extLst>
          </p:cNvPr>
          <p:cNvSpPr>
            <a:spLocks noGrp="1"/>
          </p:cNvSpPr>
          <p:nvPr>
            <p:ph sz="quarter" idx="1"/>
          </p:nvPr>
        </p:nvSpPr>
        <p:spPr/>
        <p:txBody>
          <a:bodyPr/>
          <a:lstStyle/>
          <a:p>
            <a:r>
              <a:rPr lang="en-US" b="1" dirty="0">
                <a:solidFill>
                  <a:srgbClr val="FF0000"/>
                </a:solidFill>
              </a:rPr>
              <a:t>Requirements</a:t>
            </a:r>
            <a:r>
              <a:rPr lang="en-US" dirty="0"/>
              <a:t>: </a:t>
            </a:r>
          </a:p>
          <a:p>
            <a:pPr lvl="1"/>
            <a:r>
              <a:rPr lang="en-US" dirty="0"/>
              <a:t>Please write a 1-2 paragraphs of summary about your own definition of AI (in your own words) followed by the discussion of one recent event on how AI is being used in our daily life. </a:t>
            </a:r>
          </a:p>
          <a:p>
            <a:pPr lvl="1"/>
            <a:r>
              <a:rPr lang="en-US" dirty="0"/>
              <a:t>Please include a link to either a </a:t>
            </a:r>
            <a:r>
              <a:rPr lang="en-US" dirty="0" err="1"/>
              <a:t>youtube</a:t>
            </a:r>
            <a:r>
              <a:rPr lang="en-US" dirty="0"/>
              <a:t> video or an article that your reference. </a:t>
            </a:r>
          </a:p>
          <a:p>
            <a:pPr lvl="1"/>
            <a:r>
              <a:rPr lang="en-US" dirty="0"/>
              <a:t>Submission Deadline: </a:t>
            </a:r>
            <a:r>
              <a:rPr lang="en-US" dirty="0">
                <a:solidFill>
                  <a:srgbClr val="FF0000"/>
                </a:solidFill>
              </a:rPr>
              <a:t>7/4/2020</a:t>
            </a:r>
          </a:p>
          <a:p>
            <a:endParaRPr lang="en-US" dirty="0"/>
          </a:p>
        </p:txBody>
      </p:sp>
      <p:sp>
        <p:nvSpPr>
          <p:cNvPr id="5" name="Slide Number Placeholder 4">
            <a:extLst>
              <a:ext uri="{FF2B5EF4-FFF2-40B4-BE49-F238E27FC236}">
                <a16:creationId xmlns:a16="http://schemas.microsoft.com/office/drawing/2014/main" id="{39DF4288-19E9-7A43-B0A1-CECEAE21B59D}"/>
              </a:ext>
            </a:extLst>
          </p:cNvPr>
          <p:cNvSpPr>
            <a:spLocks noGrp="1"/>
          </p:cNvSpPr>
          <p:nvPr>
            <p:ph type="sldNum" sz="quarter" idx="12"/>
          </p:nvPr>
        </p:nvSpPr>
        <p:spPr/>
        <p:txBody>
          <a:bodyPr>
            <a:normAutofit fontScale="85000" lnSpcReduction="20000"/>
          </a:bodyPr>
          <a:lstStyle/>
          <a:p>
            <a:fld id="{AE95D3CE-7F84-7B48-9362-E655EE80177F}" type="slidenum">
              <a:rPr lang="en-US" altLang="en-US" smtClean="0"/>
              <a:pPr/>
              <a:t>8</a:t>
            </a:fld>
            <a:endParaRPr lang="en-US" altLang="en-US"/>
          </a:p>
        </p:txBody>
      </p:sp>
    </p:spTree>
    <p:extLst>
      <p:ext uri="{BB962C8B-B14F-4D97-AF65-F5344CB8AC3E}">
        <p14:creationId xmlns:p14="http://schemas.microsoft.com/office/powerpoint/2010/main" val="5016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BFF8-8100-2640-B1E5-9BC7FB0A6CB9}"/>
              </a:ext>
            </a:extLst>
          </p:cNvPr>
          <p:cNvSpPr>
            <a:spLocks noGrp="1"/>
          </p:cNvSpPr>
          <p:nvPr>
            <p:ph type="title"/>
          </p:nvPr>
        </p:nvSpPr>
        <p:spPr/>
        <p:txBody>
          <a:bodyPr/>
          <a:lstStyle/>
          <a:p>
            <a:r>
              <a:rPr lang="en-US" altLang="en-US" dirty="0"/>
              <a:t>Four Categories Views of AI</a:t>
            </a:r>
            <a:endParaRPr lang="en-US" dirty="0"/>
          </a:p>
        </p:txBody>
      </p:sp>
      <p:sp>
        <p:nvSpPr>
          <p:cNvPr id="3" name="Content Placeholder 2">
            <a:extLst>
              <a:ext uri="{FF2B5EF4-FFF2-40B4-BE49-F238E27FC236}">
                <a16:creationId xmlns:a16="http://schemas.microsoft.com/office/drawing/2014/main" id="{5DEC032D-4AD4-8D4D-91A9-774CADE6E17A}"/>
              </a:ext>
            </a:extLst>
          </p:cNvPr>
          <p:cNvSpPr>
            <a:spLocks noGrp="1"/>
          </p:cNvSpPr>
          <p:nvPr>
            <p:ph sz="quarter" idx="1"/>
          </p:nvPr>
        </p:nvSpPr>
        <p:spPr/>
        <p:txBody>
          <a:bodyPr/>
          <a:lstStyle/>
          <a:p>
            <a:r>
              <a:rPr lang="en-US" dirty="0"/>
              <a:t>Please watch a short video about 4 views of AI</a:t>
            </a:r>
          </a:p>
        </p:txBody>
      </p:sp>
      <p:sp>
        <p:nvSpPr>
          <p:cNvPr id="5" name="Slide Number Placeholder 4">
            <a:extLst>
              <a:ext uri="{FF2B5EF4-FFF2-40B4-BE49-F238E27FC236}">
                <a16:creationId xmlns:a16="http://schemas.microsoft.com/office/drawing/2014/main" id="{5A3DE60A-8556-F944-9A2F-0BD3752B3DAA}"/>
              </a:ext>
            </a:extLst>
          </p:cNvPr>
          <p:cNvSpPr>
            <a:spLocks noGrp="1"/>
          </p:cNvSpPr>
          <p:nvPr>
            <p:ph type="sldNum" sz="quarter" idx="12"/>
          </p:nvPr>
        </p:nvSpPr>
        <p:spPr/>
        <p:txBody>
          <a:bodyPr>
            <a:normAutofit fontScale="85000" lnSpcReduction="20000"/>
          </a:bodyPr>
          <a:lstStyle/>
          <a:p>
            <a:fld id="{AE95D3CE-7F84-7B48-9362-E655EE80177F}" type="slidenum">
              <a:rPr lang="en-US" altLang="en-US" smtClean="0"/>
              <a:pPr/>
              <a:t>9</a:t>
            </a:fld>
            <a:endParaRPr lang="en-US" altLang="en-US"/>
          </a:p>
        </p:txBody>
      </p:sp>
      <p:graphicFrame>
        <p:nvGraphicFramePr>
          <p:cNvPr id="6" name="Content Placeholder 5">
            <a:extLst>
              <a:ext uri="{FF2B5EF4-FFF2-40B4-BE49-F238E27FC236}">
                <a16:creationId xmlns:a16="http://schemas.microsoft.com/office/drawing/2014/main" id="{AE721C60-8933-4F47-82A2-B28E7A6C1077}"/>
              </a:ext>
            </a:extLst>
          </p:cNvPr>
          <p:cNvGraphicFramePr>
            <a:graphicFrameLocks/>
          </p:cNvGraphicFramePr>
          <p:nvPr>
            <p:extLst>
              <p:ext uri="{D42A27DB-BD31-4B8C-83A1-F6EECF244321}">
                <p14:modId xmlns:p14="http://schemas.microsoft.com/office/powerpoint/2010/main" val="3639264680"/>
              </p:ext>
            </p:extLst>
          </p:nvPr>
        </p:nvGraphicFramePr>
        <p:xfrm>
          <a:off x="297592" y="22098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19422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2532</TotalTime>
  <Words>1043</Words>
  <Application>Microsoft Macintosh PowerPoint</Application>
  <PresentationFormat>On-screen Show (4:3)</PresentationFormat>
  <Paragraphs>164</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Tahoma</vt:lpstr>
      <vt:lpstr>Times New Roman</vt:lpstr>
      <vt:lpstr>Tw Cen MT</vt:lpstr>
      <vt:lpstr>Verdana</vt:lpstr>
      <vt:lpstr>Wingdings</vt:lpstr>
      <vt:lpstr>Wingdings 2</vt:lpstr>
      <vt:lpstr>Median</vt:lpstr>
      <vt:lpstr>CS 4200:  Artificial Intelligence</vt:lpstr>
      <vt:lpstr>Outline</vt:lpstr>
      <vt:lpstr>Course Overview</vt:lpstr>
      <vt:lpstr>Course Overview</vt:lpstr>
      <vt:lpstr>What is AI?</vt:lpstr>
      <vt:lpstr>Definition from John McCarthy</vt:lpstr>
      <vt:lpstr>The Rise of AI</vt:lpstr>
      <vt:lpstr>In-Class Exercise #1.1</vt:lpstr>
      <vt:lpstr>Four Categories Views of AI</vt:lpstr>
      <vt:lpstr>Acting Humanly: Turing Test</vt:lpstr>
      <vt:lpstr>Thinking Humanly: Cognitive Modeling</vt:lpstr>
      <vt:lpstr>Thinking Rationally: Laws of Thoughts</vt:lpstr>
      <vt:lpstr>Acting Rationally: Rational Agent</vt:lpstr>
      <vt:lpstr>Foundations of AI</vt:lpstr>
      <vt:lpstr>History of AI</vt:lpstr>
      <vt:lpstr>Branches of AI</vt:lpstr>
      <vt:lpstr>State of the Art</vt:lpstr>
      <vt:lpstr>Examples</vt:lpstr>
      <vt:lpstr>In-Class Exercise #1.2 </vt:lpstr>
      <vt:lpstr>Next Subject …</vt:lpstr>
    </vt:vector>
  </TitlesOfParts>
  <Company>Fish Farm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Daisy</dc:creator>
  <cp:lastModifiedBy>Daisy Tang</cp:lastModifiedBy>
  <cp:revision>245</cp:revision>
  <dcterms:created xsi:type="dcterms:W3CDTF">2007-08-29T06:15:21Z</dcterms:created>
  <dcterms:modified xsi:type="dcterms:W3CDTF">2021-07-06T22:56:58Z</dcterms:modified>
</cp:coreProperties>
</file>