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8"/>
  </p:notesMasterIdLst>
  <p:handoutMasterIdLst>
    <p:handoutMasterId r:id="rId49"/>
  </p:handoutMasterIdLst>
  <p:sldIdLst>
    <p:sldId id="256" r:id="rId2"/>
    <p:sldId id="257" r:id="rId3"/>
    <p:sldId id="324" r:id="rId4"/>
    <p:sldId id="260" r:id="rId5"/>
    <p:sldId id="323" r:id="rId6"/>
    <p:sldId id="318" r:id="rId7"/>
    <p:sldId id="261" r:id="rId8"/>
    <p:sldId id="319" r:id="rId9"/>
    <p:sldId id="320" r:id="rId10"/>
    <p:sldId id="263" r:id="rId11"/>
    <p:sldId id="321" r:id="rId12"/>
    <p:sldId id="258" r:id="rId13"/>
    <p:sldId id="259" r:id="rId14"/>
    <p:sldId id="322" r:id="rId15"/>
    <p:sldId id="266" r:id="rId16"/>
    <p:sldId id="265" r:id="rId17"/>
    <p:sldId id="267" r:id="rId18"/>
    <p:sldId id="271" r:id="rId19"/>
    <p:sldId id="326" r:id="rId20"/>
    <p:sldId id="272" r:id="rId21"/>
    <p:sldId id="273" r:id="rId22"/>
    <p:sldId id="332" r:id="rId23"/>
    <p:sldId id="325" r:id="rId24"/>
    <p:sldId id="327" r:id="rId25"/>
    <p:sldId id="331" r:id="rId26"/>
    <p:sldId id="333" r:id="rId27"/>
    <p:sldId id="334" r:id="rId28"/>
    <p:sldId id="335" r:id="rId29"/>
    <p:sldId id="274" r:id="rId30"/>
    <p:sldId id="275" r:id="rId31"/>
    <p:sldId id="276" r:id="rId32"/>
    <p:sldId id="277" r:id="rId33"/>
    <p:sldId id="278" r:id="rId34"/>
    <p:sldId id="279" r:id="rId35"/>
    <p:sldId id="280" r:id="rId36"/>
    <p:sldId id="281" r:id="rId37"/>
    <p:sldId id="329" r:id="rId38"/>
    <p:sldId id="297" r:id="rId39"/>
    <p:sldId id="282" r:id="rId40"/>
    <p:sldId id="283" r:id="rId41"/>
    <p:sldId id="298" r:id="rId42"/>
    <p:sldId id="299" r:id="rId43"/>
    <p:sldId id="343" r:id="rId44"/>
    <p:sldId id="344" r:id="rId45"/>
    <p:sldId id="345" r:id="rId46"/>
    <p:sldId id="346" r:id="rId4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05" autoAdjust="0"/>
    <p:restoredTop sz="90994"/>
  </p:normalViewPr>
  <p:slideViewPr>
    <p:cSldViewPr>
      <p:cViewPr varScale="1">
        <p:scale>
          <a:sx n="101" d="100"/>
          <a:sy n="101" d="100"/>
        </p:scale>
        <p:origin x="67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0"/>
    </p:cViewPr>
  </p:sorterViewPr>
  <p:notesViewPr>
    <p:cSldViewPr>
      <p:cViewPr varScale="1">
        <p:scale>
          <a:sx n="63" d="100"/>
          <a:sy n="63" d="100"/>
        </p:scale>
        <p:origin x="-2316"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4"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4.emf"/><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F090167-10EB-2E4F-8A6A-4F413304EC22}"/>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6147" name="Rectangle 3">
            <a:extLst>
              <a:ext uri="{FF2B5EF4-FFF2-40B4-BE49-F238E27FC236}">
                <a16:creationId xmlns:a16="http://schemas.microsoft.com/office/drawing/2014/main" id="{B5416C09-0E7B-224F-87F6-877B449C93E6}"/>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p>
        </p:txBody>
      </p:sp>
      <p:sp>
        <p:nvSpPr>
          <p:cNvPr id="6148" name="Rectangle 4">
            <a:extLst>
              <a:ext uri="{FF2B5EF4-FFF2-40B4-BE49-F238E27FC236}">
                <a16:creationId xmlns:a16="http://schemas.microsoft.com/office/drawing/2014/main" id="{2E342F04-14C1-C045-B9A9-CE54F1C98A29}"/>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CS 420: Artificial Intelligence</a:t>
            </a:r>
          </a:p>
        </p:txBody>
      </p:sp>
      <p:sp>
        <p:nvSpPr>
          <p:cNvPr id="6149" name="Rectangle 5">
            <a:extLst>
              <a:ext uri="{FF2B5EF4-FFF2-40B4-BE49-F238E27FC236}">
                <a16:creationId xmlns:a16="http://schemas.microsoft.com/office/drawing/2014/main" id="{164F446C-4B28-AE40-AAE8-290B8548D04A}"/>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9BD1F22A-ABE2-6B49-BF5A-ED5808B6278B}"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A619E10-B9EE-E546-BC71-BAB3D1FAF7C2}"/>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5123" name="Rectangle 3">
            <a:extLst>
              <a:ext uri="{FF2B5EF4-FFF2-40B4-BE49-F238E27FC236}">
                <a16:creationId xmlns:a16="http://schemas.microsoft.com/office/drawing/2014/main" id="{F82E9504-E77D-FB42-813E-4285C5E3C304}"/>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p>
        </p:txBody>
      </p:sp>
      <p:sp>
        <p:nvSpPr>
          <p:cNvPr id="87044" name="Rectangle 4">
            <a:extLst>
              <a:ext uri="{FF2B5EF4-FFF2-40B4-BE49-F238E27FC236}">
                <a16:creationId xmlns:a16="http://schemas.microsoft.com/office/drawing/2014/main" id="{FB58FFA7-D867-C94A-BE6E-89237082A87D}"/>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92AA4D77-D7CA-9C4F-B1BE-2D8C97D5D573}"/>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CECF69A6-FA43-6444-91A0-C5165572E539}"/>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CS 420: Artificial Intelligence</a:t>
            </a:r>
          </a:p>
        </p:txBody>
      </p:sp>
      <p:sp>
        <p:nvSpPr>
          <p:cNvPr id="5127" name="Rectangle 7">
            <a:extLst>
              <a:ext uri="{FF2B5EF4-FFF2-40B4-BE49-F238E27FC236}">
                <a16:creationId xmlns:a16="http://schemas.microsoft.com/office/drawing/2014/main" id="{83032DA0-DD33-9F42-92CF-0E7BB5B43389}"/>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244A7993-C87E-BA4C-B014-3B7B29BD6D1E}"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a:extLst>
              <a:ext uri="{FF2B5EF4-FFF2-40B4-BE49-F238E27FC236}">
                <a16:creationId xmlns:a16="http://schemas.microsoft.com/office/drawing/2014/main" id="{88971F4E-5A97-E149-97EE-C6E604D083E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CS 420: Artificial Intelligence</a:t>
            </a:r>
          </a:p>
        </p:txBody>
      </p:sp>
      <p:sp>
        <p:nvSpPr>
          <p:cNvPr id="88067" name="Rectangle 7">
            <a:extLst>
              <a:ext uri="{FF2B5EF4-FFF2-40B4-BE49-F238E27FC236}">
                <a16:creationId xmlns:a16="http://schemas.microsoft.com/office/drawing/2014/main" id="{850737C6-B089-A246-BA6A-9E3A390F21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513F00F-2B18-3F41-9EDC-019CED150C73}" type="slidenum">
              <a:rPr lang="en-US" altLang="en-US" sz="1300"/>
              <a:pPr eaLnBrk="1" hangingPunct="1">
                <a:spcBef>
                  <a:spcPct val="0"/>
                </a:spcBef>
              </a:pPr>
              <a:t>1</a:t>
            </a:fld>
            <a:endParaRPr lang="en-US" altLang="en-US" sz="1300"/>
          </a:p>
        </p:txBody>
      </p:sp>
      <p:sp>
        <p:nvSpPr>
          <p:cNvPr id="88068" name="Rectangle 2">
            <a:extLst>
              <a:ext uri="{FF2B5EF4-FFF2-40B4-BE49-F238E27FC236}">
                <a16:creationId xmlns:a16="http://schemas.microsoft.com/office/drawing/2014/main" id="{D89AD0EB-3555-C747-8725-B012A2529F6B}"/>
              </a:ext>
            </a:extLst>
          </p:cNvPr>
          <p:cNvSpPr>
            <a:spLocks noGrp="1" noRot="1" noChangeAspect="1" noChangeArrowheads="1" noTextEdit="1"/>
          </p:cNvSpPr>
          <p:nvPr>
            <p:ph type="sldImg"/>
          </p:nvPr>
        </p:nvSpPr>
        <p:spPr>
          <a:ln/>
        </p:spPr>
      </p:sp>
      <p:sp>
        <p:nvSpPr>
          <p:cNvPr id="88069" name="Rectangle 3">
            <a:extLst>
              <a:ext uri="{FF2B5EF4-FFF2-40B4-BE49-F238E27FC236}">
                <a16:creationId xmlns:a16="http://schemas.microsoft.com/office/drawing/2014/main" id="{6C124FA4-D279-0D49-A34A-B83F8392A5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08747A0-56AB-6A49-8370-054315D62F60}"/>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2EC1D5E6-E178-B349-8A2A-E6725E6FBE61}"/>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43F1A8FE-B76F-394B-A6C0-C50BDA1809EE}"/>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13" name="Rectangle 5">
                <a:extLst>
                  <a:ext uri="{FF2B5EF4-FFF2-40B4-BE49-F238E27FC236}">
                    <a16:creationId xmlns:a16="http://schemas.microsoft.com/office/drawing/2014/main" id="{397B568C-DFBD-E940-86D9-78FD741BCA8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grpSp>
          <p:nvGrpSpPr>
            <p:cNvPr id="6" name="Group 6">
              <a:extLst>
                <a:ext uri="{FF2B5EF4-FFF2-40B4-BE49-F238E27FC236}">
                  <a16:creationId xmlns:a16="http://schemas.microsoft.com/office/drawing/2014/main" id="{11D77038-D9E9-244F-A94E-CDCE6C0F2D2F}"/>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101E47CD-1798-5140-9A81-2612EE171E5A}"/>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11" name="Rectangle 8">
                <a:extLst>
                  <a:ext uri="{FF2B5EF4-FFF2-40B4-BE49-F238E27FC236}">
                    <a16:creationId xmlns:a16="http://schemas.microsoft.com/office/drawing/2014/main" id="{253472EC-CEC6-4844-99DB-FC93264CCB36}"/>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sp>
          <p:nvSpPr>
            <p:cNvPr id="7" name="Rectangle 9">
              <a:extLst>
                <a:ext uri="{FF2B5EF4-FFF2-40B4-BE49-F238E27FC236}">
                  <a16:creationId xmlns:a16="http://schemas.microsoft.com/office/drawing/2014/main" id="{AE39D956-4821-E845-AAA1-1E56BACC832D}"/>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8" name="Rectangle 10">
              <a:extLst>
                <a:ext uri="{FF2B5EF4-FFF2-40B4-BE49-F238E27FC236}">
                  <a16:creationId xmlns:a16="http://schemas.microsoft.com/office/drawing/2014/main" id="{A64AC709-5DD9-184F-B3C9-9C8C0D2D514B}"/>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9" name="Rectangle 11">
              <a:extLst>
                <a:ext uri="{FF2B5EF4-FFF2-40B4-BE49-F238E27FC236}">
                  <a16:creationId xmlns:a16="http://schemas.microsoft.com/office/drawing/2014/main" id="{3455AA83-5ECD-2E4A-AB51-8E6EFE303B7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sp>
        <p:nvSpPr>
          <p:cNvPr id="26636" name="Rectangle 12"/>
          <p:cNvSpPr>
            <a:spLocks noGrp="1" noChangeArrowheads="1"/>
          </p:cNvSpPr>
          <p:nvPr>
            <p:ph type="ctrTitle"/>
          </p:nvPr>
        </p:nvSpPr>
        <p:spPr>
          <a:xfrm>
            <a:off x="1219200" y="1981200"/>
            <a:ext cx="7772400" cy="1143000"/>
          </a:xfrm>
        </p:spPr>
        <p:txBody>
          <a:bodyPr/>
          <a:lstStyle>
            <a:lvl1pPr>
              <a:defRPr/>
            </a:lvl1pPr>
          </a:lstStyle>
          <a:p>
            <a:r>
              <a:rPr lang="en-US"/>
              <a:t>Click to edit Master title style</a:t>
            </a:r>
          </a:p>
        </p:txBody>
      </p:sp>
      <p:sp>
        <p:nvSpPr>
          <p:cNvPr id="266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a:extLst>
              <a:ext uri="{FF2B5EF4-FFF2-40B4-BE49-F238E27FC236}">
                <a16:creationId xmlns:a16="http://schemas.microsoft.com/office/drawing/2014/main" id="{A8789BC5-B10B-ED49-826D-19D5BF858246}"/>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a:extLst>
              <a:ext uri="{FF2B5EF4-FFF2-40B4-BE49-F238E27FC236}">
                <a16:creationId xmlns:a16="http://schemas.microsoft.com/office/drawing/2014/main" id="{00B17D86-8A5E-AE48-BEE2-ACC170591227}"/>
              </a:ext>
            </a:extLst>
          </p:cNvPr>
          <p:cNvSpPr>
            <a:spLocks noGrp="1" noChangeArrowheads="1"/>
          </p:cNvSpPr>
          <p:nvPr>
            <p:ph type="ftr" sz="quarter" idx="11"/>
          </p:nvPr>
        </p:nvSpPr>
        <p:spPr>
          <a:xfrm>
            <a:off x="3429000" y="6248400"/>
            <a:ext cx="2895600" cy="457200"/>
          </a:xfrm>
        </p:spPr>
        <p:txBody>
          <a:bodyPr/>
          <a:lstStyle>
            <a:lvl1pPr>
              <a:defRPr sz="1400">
                <a:solidFill>
                  <a:schemeClr val="bg2"/>
                </a:solidFill>
                <a:latin typeface="Tahoma" pitchFamily="34" charset="0"/>
              </a:defRPr>
            </a:lvl1pPr>
          </a:lstStyle>
          <a:p>
            <a:pPr>
              <a:defRPr/>
            </a:pPr>
            <a:r>
              <a:rPr lang="en-US"/>
              <a:t>CS 420: Artificial Intelligence</a:t>
            </a:r>
          </a:p>
        </p:txBody>
      </p:sp>
      <p:sp>
        <p:nvSpPr>
          <p:cNvPr id="16" name="Rectangle 16">
            <a:extLst>
              <a:ext uri="{FF2B5EF4-FFF2-40B4-BE49-F238E27FC236}">
                <a16:creationId xmlns:a16="http://schemas.microsoft.com/office/drawing/2014/main" id="{81C46499-EE71-624D-AED6-C0365B0A668C}"/>
              </a:ext>
            </a:extLst>
          </p:cNvPr>
          <p:cNvSpPr>
            <a:spLocks noGrp="1" noChangeArrowheads="1"/>
          </p:cNvSpPr>
          <p:nvPr>
            <p:ph type="sldNum" sz="quarter" idx="12"/>
          </p:nvPr>
        </p:nvSpPr>
        <p:spPr>
          <a:xfrm>
            <a:off x="6858000" y="6248400"/>
            <a:ext cx="1905000" cy="457200"/>
          </a:xfrm>
        </p:spPr>
        <p:txBody>
          <a:bodyPr/>
          <a:lstStyle>
            <a:lvl1pPr>
              <a:defRPr sz="1400">
                <a:solidFill>
                  <a:schemeClr val="bg2"/>
                </a:solidFill>
                <a:latin typeface="Tahoma" panose="020B0604030504040204" pitchFamily="34" charset="0"/>
              </a:defRPr>
            </a:lvl1pPr>
          </a:lstStyle>
          <a:p>
            <a:fld id="{DCE58997-276A-2B45-A2C4-1AF88E09FE33}" type="slidenum">
              <a:rPr lang="en-US" altLang="en-US"/>
              <a:pPr/>
              <a:t>‹#›</a:t>
            </a:fld>
            <a:endParaRPr lang="en-US" altLang="en-US"/>
          </a:p>
        </p:txBody>
      </p:sp>
    </p:spTree>
    <p:extLst>
      <p:ext uri="{BB962C8B-B14F-4D97-AF65-F5344CB8AC3E}">
        <p14:creationId xmlns:p14="http://schemas.microsoft.com/office/powerpoint/2010/main" val="62059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1DD5B3F8-DE4C-EB4F-8900-75317298D9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1CE84239-A5DF-BA4A-806B-EACD0B8EF289}"/>
              </a:ext>
            </a:extLst>
          </p:cNvPr>
          <p:cNvSpPr>
            <a:spLocks noGrp="1" noChangeArrowheads="1"/>
          </p:cNvSpPr>
          <p:nvPr>
            <p:ph type="ftr" sz="quarter" idx="11"/>
          </p:nvPr>
        </p:nvSpPr>
        <p:spPr>
          <a:ln/>
        </p:spPr>
        <p:txBody>
          <a:bodyPr/>
          <a:lstStyle>
            <a:lvl1pPr>
              <a:defRPr/>
            </a:lvl1pPr>
          </a:lstStyle>
          <a:p>
            <a:pPr>
              <a:defRPr/>
            </a:pPr>
            <a:r>
              <a:rPr lang="en-US"/>
              <a:t>CS 420: Artificial Intelligence</a:t>
            </a:r>
          </a:p>
        </p:txBody>
      </p:sp>
      <p:sp>
        <p:nvSpPr>
          <p:cNvPr id="6" name="Rectangle 13">
            <a:extLst>
              <a:ext uri="{FF2B5EF4-FFF2-40B4-BE49-F238E27FC236}">
                <a16:creationId xmlns:a16="http://schemas.microsoft.com/office/drawing/2014/main" id="{016655F4-0592-B14D-AE64-302608297AEE}"/>
              </a:ext>
            </a:extLst>
          </p:cNvPr>
          <p:cNvSpPr>
            <a:spLocks noGrp="1" noChangeArrowheads="1"/>
          </p:cNvSpPr>
          <p:nvPr>
            <p:ph type="sldNum" sz="quarter" idx="12"/>
          </p:nvPr>
        </p:nvSpPr>
        <p:spPr>
          <a:ln/>
        </p:spPr>
        <p:txBody>
          <a:bodyPr/>
          <a:lstStyle>
            <a:lvl1pPr>
              <a:defRPr/>
            </a:lvl1pPr>
          </a:lstStyle>
          <a:p>
            <a:fld id="{B07BC34C-613C-BC40-9ABA-9486C9CB4FA1}" type="slidenum">
              <a:rPr lang="en-US" altLang="en-US"/>
              <a:pPr/>
              <a:t>‹#›</a:t>
            </a:fld>
            <a:endParaRPr lang="en-US" altLang="en-US"/>
          </a:p>
        </p:txBody>
      </p:sp>
    </p:spTree>
    <p:extLst>
      <p:ext uri="{BB962C8B-B14F-4D97-AF65-F5344CB8AC3E}">
        <p14:creationId xmlns:p14="http://schemas.microsoft.com/office/powerpoint/2010/main" val="148482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3075" y="76200"/>
            <a:ext cx="2120900" cy="60563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
            <a:ext cx="6213475" cy="6056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C35DAC2B-D36B-8B47-832E-D5D36AA3FC3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8BB9F4E2-004C-244D-A78E-F9A75171F97A}"/>
              </a:ext>
            </a:extLst>
          </p:cNvPr>
          <p:cNvSpPr>
            <a:spLocks noGrp="1" noChangeArrowheads="1"/>
          </p:cNvSpPr>
          <p:nvPr>
            <p:ph type="ftr" sz="quarter" idx="11"/>
          </p:nvPr>
        </p:nvSpPr>
        <p:spPr>
          <a:ln/>
        </p:spPr>
        <p:txBody>
          <a:bodyPr/>
          <a:lstStyle>
            <a:lvl1pPr>
              <a:defRPr/>
            </a:lvl1pPr>
          </a:lstStyle>
          <a:p>
            <a:pPr>
              <a:defRPr/>
            </a:pPr>
            <a:r>
              <a:rPr lang="en-US"/>
              <a:t>CS 420: Artificial Intelligence</a:t>
            </a:r>
          </a:p>
        </p:txBody>
      </p:sp>
      <p:sp>
        <p:nvSpPr>
          <p:cNvPr id="6" name="Rectangle 13">
            <a:extLst>
              <a:ext uri="{FF2B5EF4-FFF2-40B4-BE49-F238E27FC236}">
                <a16:creationId xmlns:a16="http://schemas.microsoft.com/office/drawing/2014/main" id="{B928A866-F4EC-EF4A-B71E-DC9A6513AA83}"/>
              </a:ext>
            </a:extLst>
          </p:cNvPr>
          <p:cNvSpPr>
            <a:spLocks noGrp="1" noChangeArrowheads="1"/>
          </p:cNvSpPr>
          <p:nvPr>
            <p:ph type="sldNum" sz="quarter" idx="12"/>
          </p:nvPr>
        </p:nvSpPr>
        <p:spPr>
          <a:ln/>
        </p:spPr>
        <p:txBody>
          <a:bodyPr/>
          <a:lstStyle>
            <a:lvl1pPr>
              <a:defRPr/>
            </a:lvl1pPr>
          </a:lstStyle>
          <a:p>
            <a:fld id="{0D03A36E-64EF-E64B-BCC5-3DFBF3999864}" type="slidenum">
              <a:rPr lang="en-US" altLang="en-US"/>
              <a:pPr/>
              <a:t>‹#›</a:t>
            </a:fld>
            <a:endParaRPr lang="en-US" altLang="en-US"/>
          </a:p>
        </p:txBody>
      </p:sp>
    </p:spTree>
    <p:extLst>
      <p:ext uri="{BB962C8B-B14F-4D97-AF65-F5344CB8AC3E}">
        <p14:creationId xmlns:p14="http://schemas.microsoft.com/office/powerpoint/2010/main" val="105767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06922131-05F0-D84C-B564-9C22449E36E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9EF3AF5A-413F-FF41-91D0-E1F0FEA89E6C}"/>
              </a:ext>
            </a:extLst>
          </p:cNvPr>
          <p:cNvSpPr>
            <a:spLocks noGrp="1" noChangeArrowheads="1"/>
          </p:cNvSpPr>
          <p:nvPr>
            <p:ph type="ftr" sz="quarter" idx="11"/>
          </p:nvPr>
        </p:nvSpPr>
        <p:spPr>
          <a:ln/>
        </p:spPr>
        <p:txBody>
          <a:bodyPr/>
          <a:lstStyle>
            <a:lvl1pPr>
              <a:defRPr/>
            </a:lvl1pPr>
          </a:lstStyle>
          <a:p>
            <a:pPr>
              <a:defRPr/>
            </a:pPr>
            <a:r>
              <a:rPr lang="en-US"/>
              <a:t>CS 420: Artificial Intelligence</a:t>
            </a:r>
          </a:p>
        </p:txBody>
      </p:sp>
      <p:sp>
        <p:nvSpPr>
          <p:cNvPr id="6" name="Rectangle 13">
            <a:extLst>
              <a:ext uri="{FF2B5EF4-FFF2-40B4-BE49-F238E27FC236}">
                <a16:creationId xmlns:a16="http://schemas.microsoft.com/office/drawing/2014/main" id="{D6137379-FB5A-214E-890A-1879FB751DDC}"/>
              </a:ext>
            </a:extLst>
          </p:cNvPr>
          <p:cNvSpPr>
            <a:spLocks noGrp="1" noChangeArrowheads="1"/>
          </p:cNvSpPr>
          <p:nvPr>
            <p:ph type="sldNum" sz="quarter" idx="12"/>
          </p:nvPr>
        </p:nvSpPr>
        <p:spPr>
          <a:ln/>
        </p:spPr>
        <p:txBody>
          <a:bodyPr/>
          <a:lstStyle>
            <a:lvl1pPr>
              <a:defRPr/>
            </a:lvl1pPr>
          </a:lstStyle>
          <a:p>
            <a:fld id="{4CEDADDF-2E10-9344-BEC8-BEA009FEF7C4}" type="slidenum">
              <a:rPr lang="en-US" altLang="en-US"/>
              <a:pPr/>
              <a:t>‹#›</a:t>
            </a:fld>
            <a:endParaRPr lang="en-US" altLang="en-US"/>
          </a:p>
        </p:txBody>
      </p:sp>
    </p:spTree>
    <p:extLst>
      <p:ext uri="{BB962C8B-B14F-4D97-AF65-F5344CB8AC3E}">
        <p14:creationId xmlns:p14="http://schemas.microsoft.com/office/powerpoint/2010/main" val="286327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80D02CF0-9F88-384E-B71A-2B881DDDD98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646B4A4A-51F7-2D4F-ADAF-D5A14B093944}"/>
              </a:ext>
            </a:extLst>
          </p:cNvPr>
          <p:cNvSpPr>
            <a:spLocks noGrp="1" noChangeArrowheads="1"/>
          </p:cNvSpPr>
          <p:nvPr>
            <p:ph type="ftr" sz="quarter" idx="11"/>
          </p:nvPr>
        </p:nvSpPr>
        <p:spPr>
          <a:ln/>
        </p:spPr>
        <p:txBody>
          <a:bodyPr/>
          <a:lstStyle>
            <a:lvl1pPr>
              <a:defRPr/>
            </a:lvl1pPr>
          </a:lstStyle>
          <a:p>
            <a:pPr>
              <a:defRPr/>
            </a:pPr>
            <a:r>
              <a:rPr lang="en-US"/>
              <a:t>CS 420: Artificial Intelligence</a:t>
            </a:r>
          </a:p>
        </p:txBody>
      </p:sp>
      <p:sp>
        <p:nvSpPr>
          <p:cNvPr id="6" name="Rectangle 13">
            <a:extLst>
              <a:ext uri="{FF2B5EF4-FFF2-40B4-BE49-F238E27FC236}">
                <a16:creationId xmlns:a16="http://schemas.microsoft.com/office/drawing/2014/main" id="{C9B4C89E-3F1E-1C49-BC66-0CCA52D07EB9}"/>
              </a:ext>
            </a:extLst>
          </p:cNvPr>
          <p:cNvSpPr>
            <a:spLocks noGrp="1" noChangeArrowheads="1"/>
          </p:cNvSpPr>
          <p:nvPr>
            <p:ph type="sldNum" sz="quarter" idx="12"/>
          </p:nvPr>
        </p:nvSpPr>
        <p:spPr>
          <a:ln/>
        </p:spPr>
        <p:txBody>
          <a:bodyPr/>
          <a:lstStyle>
            <a:lvl1pPr>
              <a:defRPr/>
            </a:lvl1pPr>
          </a:lstStyle>
          <a:p>
            <a:fld id="{E1D39D1D-5806-1249-8594-521BFA79F3A0}" type="slidenum">
              <a:rPr lang="en-US" altLang="en-US"/>
              <a:pPr/>
              <a:t>‹#›</a:t>
            </a:fld>
            <a:endParaRPr lang="en-US" altLang="en-US"/>
          </a:p>
        </p:txBody>
      </p:sp>
    </p:spTree>
    <p:extLst>
      <p:ext uri="{BB962C8B-B14F-4D97-AF65-F5344CB8AC3E}">
        <p14:creationId xmlns:p14="http://schemas.microsoft.com/office/powerpoint/2010/main" val="135488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1529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524000"/>
            <a:ext cx="41529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8FC8D095-50D3-E144-891F-3BE6E4E79D9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2564AC94-5CDD-794D-8CAC-6987EFA5AFEC}"/>
              </a:ext>
            </a:extLst>
          </p:cNvPr>
          <p:cNvSpPr>
            <a:spLocks noGrp="1" noChangeArrowheads="1"/>
          </p:cNvSpPr>
          <p:nvPr>
            <p:ph type="ftr" sz="quarter" idx="11"/>
          </p:nvPr>
        </p:nvSpPr>
        <p:spPr>
          <a:ln/>
        </p:spPr>
        <p:txBody>
          <a:bodyPr/>
          <a:lstStyle>
            <a:lvl1pPr>
              <a:defRPr/>
            </a:lvl1pPr>
          </a:lstStyle>
          <a:p>
            <a:pPr>
              <a:defRPr/>
            </a:pPr>
            <a:r>
              <a:rPr lang="en-US"/>
              <a:t>CS 420: Artificial Intelligence</a:t>
            </a:r>
          </a:p>
        </p:txBody>
      </p:sp>
      <p:sp>
        <p:nvSpPr>
          <p:cNvPr id="7" name="Rectangle 13">
            <a:extLst>
              <a:ext uri="{FF2B5EF4-FFF2-40B4-BE49-F238E27FC236}">
                <a16:creationId xmlns:a16="http://schemas.microsoft.com/office/drawing/2014/main" id="{36BADCA8-A2C4-4544-BED6-7225BAC8C66F}"/>
              </a:ext>
            </a:extLst>
          </p:cNvPr>
          <p:cNvSpPr>
            <a:spLocks noGrp="1" noChangeArrowheads="1"/>
          </p:cNvSpPr>
          <p:nvPr>
            <p:ph type="sldNum" sz="quarter" idx="12"/>
          </p:nvPr>
        </p:nvSpPr>
        <p:spPr>
          <a:ln/>
        </p:spPr>
        <p:txBody>
          <a:bodyPr/>
          <a:lstStyle>
            <a:lvl1pPr>
              <a:defRPr/>
            </a:lvl1pPr>
          </a:lstStyle>
          <a:p>
            <a:fld id="{D3A0DBDC-5128-A240-BFC8-C81521CDB7C5}" type="slidenum">
              <a:rPr lang="en-US" altLang="en-US"/>
              <a:pPr/>
              <a:t>‹#›</a:t>
            </a:fld>
            <a:endParaRPr lang="en-US" altLang="en-US"/>
          </a:p>
        </p:txBody>
      </p:sp>
    </p:spTree>
    <p:extLst>
      <p:ext uri="{BB962C8B-B14F-4D97-AF65-F5344CB8AC3E}">
        <p14:creationId xmlns:p14="http://schemas.microsoft.com/office/powerpoint/2010/main" val="416162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E3519333-B02A-C645-BF98-0FFCE3BEDEF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27F56F10-6178-0645-8F88-A27C8DA9787D}"/>
              </a:ext>
            </a:extLst>
          </p:cNvPr>
          <p:cNvSpPr>
            <a:spLocks noGrp="1" noChangeArrowheads="1"/>
          </p:cNvSpPr>
          <p:nvPr>
            <p:ph type="ftr" sz="quarter" idx="11"/>
          </p:nvPr>
        </p:nvSpPr>
        <p:spPr>
          <a:ln/>
        </p:spPr>
        <p:txBody>
          <a:bodyPr/>
          <a:lstStyle>
            <a:lvl1pPr>
              <a:defRPr/>
            </a:lvl1pPr>
          </a:lstStyle>
          <a:p>
            <a:pPr>
              <a:defRPr/>
            </a:pPr>
            <a:r>
              <a:rPr lang="en-US"/>
              <a:t>CS 420: Artificial Intelligence</a:t>
            </a:r>
          </a:p>
        </p:txBody>
      </p:sp>
      <p:sp>
        <p:nvSpPr>
          <p:cNvPr id="9" name="Rectangle 13">
            <a:extLst>
              <a:ext uri="{FF2B5EF4-FFF2-40B4-BE49-F238E27FC236}">
                <a16:creationId xmlns:a16="http://schemas.microsoft.com/office/drawing/2014/main" id="{77E4A6C1-E757-1941-812B-D772FEDF7EB1}"/>
              </a:ext>
            </a:extLst>
          </p:cNvPr>
          <p:cNvSpPr>
            <a:spLocks noGrp="1" noChangeArrowheads="1"/>
          </p:cNvSpPr>
          <p:nvPr>
            <p:ph type="sldNum" sz="quarter" idx="12"/>
          </p:nvPr>
        </p:nvSpPr>
        <p:spPr>
          <a:ln/>
        </p:spPr>
        <p:txBody>
          <a:bodyPr/>
          <a:lstStyle>
            <a:lvl1pPr>
              <a:defRPr/>
            </a:lvl1pPr>
          </a:lstStyle>
          <a:p>
            <a:fld id="{F1CDD897-20A9-2A4B-8F59-314ABB090B84}" type="slidenum">
              <a:rPr lang="en-US" altLang="en-US"/>
              <a:pPr/>
              <a:t>‹#›</a:t>
            </a:fld>
            <a:endParaRPr lang="en-US" altLang="en-US"/>
          </a:p>
        </p:txBody>
      </p:sp>
    </p:spTree>
    <p:extLst>
      <p:ext uri="{BB962C8B-B14F-4D97-AF65-F5344CB8AC3E}">
        <p14:creationId xmlns:p14="http://schemas.microsoft.com/office/powerpoint/2010/main" val="1280463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76125FA5-D0F6-7645-8750-C58B212FB02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82939645-2FAB-2242-91F1-1DC1A90105A5}"/>
              </a:ext>
            </a:extLst>
          </p:cNvPr>
          <p:cNvSpPr>
            <a:spLocks noGrp="1" noChangeArrowheads="1"/>
          </p:cNvSpPr>
          <p:nvPr>
            <p:ph type="ftr" sz="quarter" idx="11"/>
          </p:nvPr>
        </p:nvSpPr>
        <p:spPr>
          <a:ln/>
        </p:spPr>
        <p:txBody>
          <a:bodyPr/>
          <a:lstStyle>
            <a:lvl1pPr>
              <a:defRPr/>
            </a:lvl1pPr>
          </a:lstStyle>
          <a:p>
            <a:pPr>
              <a:defRPr/>
            </a:pPr>
            <a:r>
              <a:rPr lang="en-US"/>
              <a:t>CS 420: Artificial Intelligence</a:t>
            </a:r>
          </a:p>
        </p:txBody>
      </p:sp>
      <p:sp>
        <p:nvSpPr>
          <p:cNvPr id="5" name="Rectangle 13">
            <a:extLst>
              <a:ext uri="{FF2B5EF4-FFF2-40B4-BE49-F238E27FC236}">
                <a16:creationId xmlns:a16="http://schemas.microsoft.com/office/drawing/2014/main" id="{8879577D-AE3F-3D4E-A82B-84B7F2ADEFE5}"/>
              </a:ext>
            </a:extLst>
          </p:cNvPr>
          <p:cNvSpPr>
            <a:spLocks noGrp="1" noChangeArrowheads="1"/>
          </p:cNvSpPr>
          <p:nvPr>
            <p:ph type="sldNum" sz="quarter" idx="12"/>
          </p:nvPr>
        </p:nvSpPr>
        <p:spPr>
          <a:ln/>
        </p:spPr>
        <p:txBody>
          <a:bodyPr/>
          <a:lstStyle>
            <a:lvl1pPr>
              <a:defRPr/>
            </a:lvl1pPr>
          </a:lstStyle>
          <a:p>
            <a:fld id="{1A955701-9181-4147-8B83-0B721D796770}" type="slidenum">
              <a:rPr lang="en-US" altLang="en-US"/>
              <a:pPr/>
              <a:t>‹#›</a:t>
            </a:fld>
            <a:endParaRPr lang="en-US" altLang="en-US"/>
          </a:p>
        </p:txBody>
      </p:sp>
    </p:spTree>
    <p:extLst>
      <p:ext uri="{BB962C8B-B14F-4D97-AF65-F5344CB8AC3E}">
        <p14:creationId xmlns:p14="http://schemas.microsoft.com/office/powerpoint/2010/main" val="331159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C6C3935F-FDF0-DF4B-8B52-2271F064996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932DEBBE-00E0-B14D-8E7B-3B5508FEA19A}"/>
              </a:ext>
            </a:extLst>
          </p:cNvPr>
          <p:cNvSpPr>
            <a:spLocks noGrp="1" noChangeArrowheads="1"/>
          </p:cNvSpPr>
          <p:nvPr>
            <p:ph type="ftr" sz="quarter" idx="11"/>
          </p:nvPr>
        </p:nvSpPr>
        <p:spPr>
          <a:ln/>
        </p:spPr>
        <p:txBody>
          <a:bodyPr/>
          <a:lstStyle>
            <a:lvl1pPr>
              <a:defRPr/>
            </a:lvl1pPr>
          </a:lstStyle>
          <a:p>
            <a:pPr>
              <a:defRPr/>
            </a:pPr>
            <a:r>
              <a:rPr lang="en-US"/>
              <a:t>CS 420: Artificial Intelligence</a:t>
            </a:r>
          </a:p>
        </p:txBody>
      </p:sp>
      <p:sp>
        <p:nvSpPr>
          <p:cNvPr id="4" name="Rectangle 13">
            <a:extLst>
              <a:ext uri="{FF2B5EF4-FFF2-40B4-BE49-F238E27FC236}">
                <a16:creationId xmlns:a16="http://schemas.microsoft.com/office/drawing/2014/main" id="{342F5773-FF3D-D448-A17B-2AF02144E156}"/>
              </a:ext>
            </a:extLst>
          </p:cNvPr>
          <p:cNvSpPr>
            <a:spLocks noGrp="1" noChangeArrowheads="1"/>
          </p:cNvSpPr>
          <p:nvPr>
            <p:ph type="sldNum" sz="quarter" idx="12"/>
          </p:nvPr>
        </p:nvSpPr>
        <p:spPr>
          <a:ln/>
        </p:spPr>
        <p:txBody>
          <a:bodyPr/>
          <a:lstStyle>
            <a:lvl1pPr>
              <a:defRPr/>
            </a:lvl1pPr>
          </a:lstStyle>
          <a:p>
            <a:fld id="{CAD44B23-4461-A040-AB7F-8531C15E4937}" type="slidenum">
              <a:rPr lang="en-US" altLang="en-US"/>
              <a:pPr/>
              <a:t>‹#›</a:t>
            </a:fld>
            <a:endParaRPr lang="en-US" altLang="en-US"/>
          </a:p>
        </p:txBody>
      </p:sp>
    </p:spTree>
    <p:extLst>
      <p:ext uri="{BB962C8B-B14F-4D97-AF65-F5344CB8AC3E}">
        <p14:creationId xmlns:p14="http://schemas.microsoft.com/office/powerpoint/2010/main" val="30551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95BBE43C-72D2-8B4D-A333-8DB8B158AB3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ECD2EFD0-F96C-5649-AE96-CD33D21A7FB2}"/>
              </a:ext>
            </a:extLst>
          </p:cNvPr>
          <p:cNvSpPr>
            <a:spLocks noGrp="1" noChangeArrowheads="1"/>
          </p:cNvSpPr>
          <p:nvPr>
            <p:ph type="ftr" sz="quarter" idx="11"/>
          </p:nvPr>
        </p:nvSpPr>
        <p:spPr>
          <a:ln/>
        </p:spPr>
        <p:txBody>
          <a:bodyPr/>
          <a:lstStyle>
            <a:lvl1pPr>
              <a:defRPr/>
            </a:lvl1pPr>
          </a:lstStyle>
          <a:p>
            <a:pPr>
              <a:defRPr/>
            </a:pPr>
            <a:r>
              <a:rPr lang="en-US"/>
              <a:t>CS 420: Artificial Intelligence</a:t>
            </a:r>
          </a:p>
        </p:txBody>
      </p:sp>
      <p:sp>
        <p:nvSpPr>
          <p:cNvPr id="7" name="Rectangle 13">
            <a:extLst>
              <a:ext uri="{FF2B5EF4-FFF2-40B4-BE49-F238E27FC236}">
                <a16:creationId xmlns:a16="http://schemas.microsoft.com/office/drawing/2014/main" id="{823B8A11-6CFF-9C4A-9ABB-6B9AA3347F22}"/>
              </a:ext>
            </a:extLst>
          </p:cNvPr>
          <p:cNvSpPr>
            <a:spLocks noGrp="1" noChangeArrowheads="1"/>
          </p:cNvSpPr>
          <p:nvPr>
            <p:ph type="sldNum" sz="quarter" idx="12"/>
          </p:nvPr>
        </p:nvSpPr>
        <p:spPr>
          <a:ln/>
        </p:spPr>
        <p:txBody>
          <a:bodyPr/>
          <a:lstStyle>
            <a:lvl1pPr>
              <a:defRPr/>
            </a:lvl1pPr>
          </a:lstStyle>
          <a:p>
            <a:fld id="{5558C267-3AE1-2C4E-9CCB-89FA5F1BA314}" type="slidenum">
              <a:rPr lang="en-US" altLang="en-US"/>
              <a:pPr/>
              <a:t>‹#›</a:t>
            </a:fld>
            <a:endParaRPr lang="en-US" altLang="en-US"/>
          </a:p>
        </p:txBody>
      </p:sp>
    </p:spTree>
    <p:extLst>
      <p:ext uri="{BB962C8B-B14F-4D97-AF65-F5344CB8AC3E}">
        <p14:creationId xmlns:p14="http://schemas.microsoft.com/office/powerpoint/2010/main" val="129476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F53945A5-AB96-B44F-A713-B76237B217B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D1AC8568-DC9B-B24F-9327-E830B7044A1D}"/>
              </a:ext>
            </a:extLst>
          </p:cNvPr>
          <p:cNvSpPr>
            <a:spLocks noGrp="1" noChangeArrowheads="1"/>
          </p:cNvSpPr>
          <p:nvPr>
            <p:ph type="ftr" sz="quarter" idx="11"/>
          </p:nvPr>
        </p:nvSpPr>
        <p:spPr>
          <a:ln/>
        </p:spPr>
        <p:txBody>
          <a:bodyPr/>
          <a:lstStyle>
            <a:lvl1pPr>
              <a:defRPr/>
            </a:lvl1pPr>
          </a:lstStyle>
          <a:p>
            <a:pPr>
              <a:defRPr/>
            </a:pPr>
            <a:r>
              <a:rPr lang="en-US"/>
              <a:t>CS 420: Artificial Intelligence</a:t>
            </a:r>
          </a:p>
        </p:txBody>
      </p:sp>
      <p:sp>
        <p:nvSpPr>
          <p:cNvPr id="7" name="Rectangle 13">
            <a:extLst>
              <a:ext uri="{FF2B5EF4-FFF2-40B4-BE49-F238E27FC236}">
                <a16:creationId xmlns:a16="http://schemas.microsoft.com/office/drawing/2014/main" id="{172A2E72-C3AD-8146-B207-8A4958AD20A0}"/>
              </a:ext>
            </a:extLst>
          </p:cNvPr>
          <p:cNvSpPr>
            <a:spLocks noGrp="1" noChangeArrowheads="1"/>
          </p:cNvSpPr>
          <p:nvPr>
            <p:ph type="sldNum" sz="quarter" idx="12"/>
          </p:nvPr>
        </p:nvSpPr>
        <p:spPr>
          <a:ln/>
        </p:spPr>
        <p:txBody>
          <a:bodyPr/>
          <a:lstStyle>
            <a:lvl1pPr>
              <a:defRPr/>
            </a:lvl1pPr>
          </a:lstStyle>
          <a:p>
            <a:fld id="{9519323A-8D69-B547-85B8-E78987723949}" type="slidenum">
              <a:rPr lang="en-US" altLang="en-US"/>
              <a:pPr/>
              <a:t>‹#›</a:t>
            </a:fld>
            <a:endParaRPr lang="en-US" altLang="en-US"/>
          </a:p>
        </p:txBody>
      </p:sp>
    </p:spTree>
    <p:extLst>
      <p:ext uri="{BB962C8B-B14F-4D97-AF65-F5344CB8AC3E}">
        <p14:creationId xmlns:p14="http://schemas.microsoft.com/office/powerpoint/2010/main" val="1337228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a:extLst>
              <a:ext uri="{FF2B5EF4-FFF2-40B4-BE49-F238E27FC236}">
                <a16:creationId xmlns:a16="http://schemas.microsoft.com/office/drawing/2014/main" id="{EF3DCD64-BE40-434F-BAE2-0510DCC370F8}"/>
              </a:ext>
            </a:extLst>
          </p:cNvPr>
          <p:cNvSpPr>
            <a:spLocks noChangeArrowheads="1"/>
          </p:cNvSpPr>
          <p:nvPr/>
        </p:nvSpPr>
        <p:spPr bwMode="gray">
          <a:xfrm>
            <a:off x="442913" y="1239838"/>
            <a:ext cx="8226425" cy="3175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a:p>
        </p:txBody>
      </p:sp>
      <p:sp>
        <p:nvSpPr>
          <p:cNvPr id="1027" name="Rectangle 9">
            <a:extLst>
              <a:ext uri="{FF2B5EF4-FFF2-40B4-BE49-F238E27FC236}">
                <a16:creationId xmlns:a16="http://schemas.microsoft.com/office/drawing/2014/main" id="{0BA1E398-FE06-2F4C-A609-B3EC4D093552}"/>
              </a:ext>
            </a:extLst>
          </p:cNvPr>
          <p:cNvSpPr>
            <a:spLocks noGrp="1" noChangeArrowheads="1"/>
          </p:cNvSpPr>
          <p:nvPr>
            <p:ph type="title"/>
          </p:nvPr>
        </p:nvSpPr>
        <p:spPr bwMode="auto">
          <a:xfrm>
            <a:off x="457200" y="76200"/>
            <a:ext cx="84867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a:extLst>
              <a:ext uri="{FF2B5EF4-FFF2-40B4-BE49-F238E27FC236}">
                <a16:creationId xmlns:a16="http://schemas.microsoft.com/office/drawing/2014/main" id="{2F89A8A1-8E59-CE47-92D2-BA5C57129F38}"/>
              </a:ext>
            </a:extLst>
          </p:cNvPr>
          <p:cNvSpPr>
            <a:spLocks noGrp="1" noChangeArrowheads="1"/>
          </p:cNvSpPr>
          <p:nvPr>
            <p:ph type="body" idx="1"/>
          </p:nvPr>
        </p:nvSpPr>
        <p:spPr bwMode="auto">
          <a:xfrm>
            <a:off x="457200" y="1524000"/>
            <a:ext cx="84582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5611" name="Rectangle 11">
            <a:extLst>
              <a:ext uri="{FF2B5EF4-FFF2-40B4-BE49-F238E27FC236}">
                <a16:creationId xmlns:a16="http://schemas.microsoft.com/office/drawing/2014/main" id="{EB584660-8DAE-6C4F-AA02-18BB160FF407}"/>
              </a:ext>
            </a:extLst>
          </p:cNvPr>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25612" name="Rectangle 12">
            <a:extLst>
              <a:ext uri="{FF2B5EF4-FFF2-40B4-BE49-F238E27FC236}">
                <a16:creationId xmlns:a16="http://schemas.microsoft.com/office/drawing/2014/main" id="{70E80C01-4565-4248-B279-5D5BF27190E0}"/>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n-lt"/>
              </a:defRPr>
            </a:lvl1pPr>
          </a:lstStyle>
          <a:p>
            <a:pPr>
              <a:defRPr/>
            </a:pPr>
            <a:r>
              <a:rPr lang="en-US"/>
              <a:t>CS 420: Artificial Intelligence</a:t>
            </a:r>
          </a:p>
        </p:txBody>
      </p:sp>
      <p:sp>
        <p:nvSpPr>
          <p:cNvPr id="25613" name="Rectangle 13">
            <a:extLst>
              <a:ext uri="{FF2B5EF4-FFF2-40B4-BE49-F238E27FC236}">
                <a16:creationId xmlns:a16="http://schemas.microsoft.com/office/drawing/2014/main" id="{748A8DFC-0A19-CA4E-9015-0B9F6C76B4CE}"/>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Verdana" panose="020B0604030504040204" pitchFamily="34" charset="0"/>
              </a:defRPr>
            </a:lvl1pPr>
          </a:lstStyle>
          <a:p>
            <a:fld id="{DE28986B-28CF-F94D-A670-B06229015D8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18"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itchFamily="34" charset="0"/>
        </a:defRPr>
      </a:lvl2pPr>
      <a:lvl3pPr algn="l" rtl="0" eaLnBrk="0" fontAlgn="base" hangingPunct="0">
        <a:spcBef>
          <a:spcPct val="0"/>
        </a:spcBef>
        <a:spcAft>
          <a:spcPct val="0"/>
        </a:spcAft>
        <a:defRPr sz="4000">
          <a:solidFill>
            <a:schemeClr val="tx2"/>
          </a:solidFill>
          <a:latin typeface="Verdana" pitchFamily="34" charset="0"/>
        </a:defRPr>
      </a:lvl3pPr>
      <a:lvl4pPr algn="l" rtl="0" eaLnBrk="0" fontAlgn="base" hangingPunct="0">
        <a:spcBef>
          <a:spcPct val="0"/>
        </a:spcBef>
        <a:spcAft>
          <a:spcPct val="0"/>
        </a:spcAft>
        <a:defRPr sz="4000">
          <a:solidFill>
            <a:schemeClr val="tx2"/>
          </a:solidFill>
          <a:latin typeface="Verdana" pitchFamily="34" charset="0"/>
        </a:defRPr>
      </a:lvl4pPr>
      <a:lvl5pPr algn="l" rtl="0" eaLnBrk="0" fontAlgn="base" hangingPunct="0">
        <a:spcBef>
          <a:spcPct val="0"/>
        </a:spcBef>
        <a:spcAft>
          <a:spcPct val="0"/>
        </a:spcAft>
        <a:defRPr sz="4000">
          <a:solidFill>
            <a:schemeClr val="tx2"/>
          </a:solidFill>
          <a:latin typeface="Verdana" pitchFamily="34" charset="0"/>
        </a:defRPr>
      </a:lvl5pPr>
      <a:lvl6pPr marL="457200" algn="l" rtl="0" fontAlgn="base">
        <a:spcBef>
          <a:spcPct val="0"/>
        </a:spcBef>
        <a:spcAft>
          <a:spcPct val="0"/>
        </a:spcAft>
        <a:defRPr sz="4000">
          <a:solidFill>
            <a:schemeClr val="tx2"/>
          </a:solidFill>
          <a:latin typeface="Verdana" pitchFamily="34" charset="0"/>
        </a:defRPr>
      </a:lvl6pPr>
      <a:lvl7pPr marL="914400" algn="l" rtl="0" fontAlgn="base">
        <a:spcBef>
          <a:spcPct val="0"/>
        </a:spcBef>
        <a:spcAft>
          <a:spcPct val="0"/>
        </a:spcAft>
        <a:defRPr sz="4000">
          <a:solidFill>
            <a:schemeClr val="tx2"/>
          </a:solidFill>
          <a:latin typeface="Verdana" pitchFamily="34" charset="0"/>
        </a:defRPr>
      </a:lvl7pPr>
      <a:lvl8pPr marL="1371600" algn="l" rtl="0" fontAlgn="base">
        <a:spcBef>
          <a:spcPct val="0"/>
        </a:spcBef>
        <a:spcAft>
          <a:spcPct val="0"/>
        </a:spcAft>
        <a:defRPr sz="4000">
          <a:solidFill>
            <a:schemeClr val="tx2"/>
          </a:solidFill>
          <a:latin typeface="Verdana" pitchFamily="34" charset="0"/>
        </a:defRPr>
      </a:lvl8pPr>
      <a:lvl9pPr marL="1828800" algn="l" rtl="0" fontAlgn="base">
        <a:spcBef>
          <a:spcPct val="0"/>
        </a:spcBef>
        <a:spcAft>
          <a:spcPct val="0"/>
        </a:spcAft>
        <a:defRPr sz="40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2.png"/><Relationship Id="rId5" Type="http://schemas.openxmlformats.org/officeDocument/2006/relationships/oleObject" Target="../embeddings/oleObject7.bin"/><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oleObject9.bin"/><Relationship Id="rId10" Type="http://schemas.openxmlformats.org/officeDocument/2006/relationships/image" Target="../media/image16.emf"/><Relationship Id="rId4" Type="http://schemas.openxmlformats.org/officeDocument/2006/relationships/image" Target="../media/image13.emf"/><Relationship Id="rId9"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png"/><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oleObject" Target="../embeddings/oleObject16.bin"/><Relationship Id="rId14" Type="http://schemas.openxmlformats.org/officeDocument/2006/relationships/image" Target="../media/image2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963ED69-4F7F-634D-8A9A-2E4C88DA7428}"/>
              </a:ext>
            </a:extLst>
          </p:cNvPr>
          <p:cNvSpPr>
            <a:spLocks noGrp="1" noChangeArrowheads="1"/>
          </p:cNvSpPr>
          <p:nvPr>
            <p:ph type="ctrTitle"/>
          </p:nvPr>
        </p:nvSpPr>
        <p:spPr>
          <a:xfrm>
            <a:off x="1143000" y="1524000"/>
            <a:ext cx="3429000" cy="1676400"/>
          </a:xfrm>
        </p:spPr>
        <p:txBody>
          <a:bodyPr/>
          <a:lstStyle/>
          <a:p>
            <a:pPr eaLnBrk="1" hangingPunct="1"/>
            <a:r>
              <a:rPr lang="en-US" altLang="en-US"/>
              <a:t>Chapter 11 Planning</a:t>
            </a:r>
            <a:endParaRPr lang="en-US" altLang="en-US" sz="3600"/>
          </a:p>
        </p:txBody>
      </p:sp>
      <p:sp>
        <p:nvSpPr>
          <p:cNvPr id="3075" name="Rectangle 3">
            <a:extLst>
              <a:ext uri="{FF2B5EF4-FFF2-40B4-BE49-F238E27FC236}">
                <a16:creationId xmlns:a16="http://schemas.microsoft.com/office/drawing/2014/main" id="{EAB953B5-D73D-0043-8A4C-2246742732E5}"/>
              </a:ext>
            </a:extLst>
          </p:cNvPr>
          <p:cNvSpPr>
            <a:spLocks noGrp="1" noChangeArrowheads="1"/>
          </p:cNvSpPr>
          <p:nvPr>
            <p:ph type="subTitle" idx="1"/>
          </p:nvPr>
        </p:nvSpPr>
        <p:spPr>
          <a:xfrm>
            <a:off x="1371600" y="3886200"/>
            <a:ext cx="3200400" cy="1752600"/>
          </a:xfrm>
        </p:spPr>
        <p:txBody>
          <a:bodyPr/>
          <a:lstStyle/>
          <a:p>
            <a:pPr eaLnBrk="1" hangingPunct="1"/>
            <a:r>
              <a:rPr lang="en-US" altLang="en-US"/>
              <a:t>Dr. Daisy Tang</a:t>
            </a:r>
          </a:p>
        </p:txBody>
      </p:sp>
      <p:graphicFrame>
        <p:nvGraphicFramePr>
          <p:cNvPr id="3076" name="Object 4">
            <a:extLst>
              <a:ext uri="{FF2B5EF4-FFF2-40B4-BE49-F238E27FC236}">
                <a16:creationId xmlns:a16="http://schemas.microsoft.com/office/drawing/2014/main" id="{8C121E52-8CF3-FF40-A908-94B58A96AED5}"/>
              </a:ext>
            </a:extLst>
          </p:cNvPr>
          <p:cNvGraphicFramePr>
            <a:graphicFrameLocks noChangeAspect="1"/>
          </p:cNvGraphicFramePr>
          <p:nvPr/>
        </p:nvGraphicFramePr>
        <p:xfrm>
          <a:off x="4953000" y="609600"/>
          <a:ext cx="3905250" cy="5076825"/>
        </p:xfrm>
        <a:graphic>
          <a:graphicData uri="http://schemas.openxmlformats.org/presentationml/2006/ole">
            <mc:AlternateContent xmlns:mc="http://schemas.openxmlformats.org/markup-compatibility/2006">
              <mc:Choice xmlns:v="urn:schemas-microsoft-com:vml" Requires="v">
                <p:oleObj spid="_x0000_s3084" name="Bitmap Image" r:id="rId4" imgW="2603500" imgH="3384550" progId="Paint.Picture">
                  <p:embed/>
                </p:oleObj>
              </mc:Choice>
              <mc:Fallback>
                <p:oleObj name="Bitmap Image" r:id="rId4" imgW="2603500" imgH="3384550"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609600"/>
                        <a:ext cx="390525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440CDDE-91F5-B34D-80BA-2D77761B2A31}"/>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3280B77-2643-8E43-81C5-4085FF4B9E93}" type="slidenum">
              <a:rPr lang="en-US" altLang="en-US" sz="1200">
                <a:latin typeface="Verdana" panose="020B0604030504040204" pitchFamily="34" charset="0"/>
              </a:rPr>
              <a:pPr eaLnBrk="1" hangingPunct="1"/>
              <a:t>10</a:t>
            </a:fld>
            <a:endParaRPr lang="en-US" altLang="en-US" sz="1200">
              <a:latin typeface="Verdana" panose="020B0604030504040204" pitchFamily="34" charset="0"/>
            </a:endParaRPr>
          </a:p>
        </p:txBody>
      </p:sp>
      <p:sp>
        <p:nvSpPr>
          <p:cNvPr id="12292" name="Rectangle 2">
            <a:extLst>
              <a:ext uri="{FF2B5EF4-FFF2-40B4-BE49-F238E27FC236}">
                <a16:creationId xmlns:a16="http://schemas.microsoft.com/office/drawing/2014/main" id="{2CCB0CB0-335D-F94B-B1CE-43F27D114C1E}"/>
              </a:ext>
            </a:extLst>
          </p:cNvPr>
          <p:cNvSpPr>
            <a:spLocks noGrp="1" noChangeArrowheads="1"/>
          </p:cNvSpPr>
          <p:nvPr>
            <p:ph type="title"/>
          </p:nvPr>
        </p:nvSpPr>
        <p:spPr/>
        <p:txBody>
          <a:bodyPr/>
          <a:lstStyle/>
          <a:p>
            <a:pPr eaLnBrk="1" hangingPunct="1"/>
            <a:r>
              <a:rPr lang="en-US" altLang="en-US"/>
              <a:t>Many AI Planners in History</a:t>
            </a:r>
          </a:p>
        </p:txBody>
      </p:sp>
      <p:sp>
        <p:nvSpPr>
          <p:cNvPr id="12293" name="Rectangle 3">
            <a:extLst>
              <a:ext uri="{FF2B5EF4-FFF2-40B4-BE49-F238E27FC236}">
                <a16:creationId xmlns:a16="http://schemas.microsoft.com/office/drawing/2014/main" id="{D72F4849-E080-4A41-B525-1ED4F5FE0538}"/>
              </a:ext>
            </a:extLst>
          </p:cNvPr>
          <p:cNvSpPr>
            <a:spLocks noGrp="1" noChangeArrowheads="1"/>
          </p:cNvSpPr>
          <p:nvPr>
            <p:ph type="body" idx="1"/>
          </p:nvPr>
        </p:nvSpPr>
        <p:spPr/>
        <p:txBody>
          <a:bodyPr/>
          <a:lstStyle/>
          <a:p>
            <a:pPr eaLnBrk="1" hangingPunct="1"/>
            <a:r>
              <a:rPr lang="en-US" altLang="en-US"/>
              <a:t>Well-known AI Planners:</a:t>
            </a:r>
          </a:p>
          <a:p>
            <a:pPr lvl="1" eaLnBrk="1" hangingPunct="1"/>
            <a:r>
              <a:rPr lang="en-US" altLang="en-US"/>
              <a:t>STRIPS (Fikes and Nilsson, 1971): theorem-proving system</a:t>
            </a:r>
          </a:p>
          <a:p>
            <a:pPr lvl="1" eaLnBrk="1" hangingPunct="1"/>
            <a:r>
              <a:rPr lang="en-US" altLang="en-US"/>
              <a:t>ABSTRIPS (Sacerdoti, 1974): added hierarchy of abstractions</a:t>
            </a:r>
          </a:p>
          <a:p>
            <a:pPr lvl="1" eaLnBrk="1" hangingPunct="1"/>
            <a:r>
              <a:rPr lang="en-US" altLang="en-US"/>
              <a:t>HACKER (Sussman, 1975): use library of procedures to plan</a:t>
            </a:r>
          </a:p>
          <a:p>
            <a:pPr lvl="1" eaLnBrk="1" hangingPunct="1"/>
            <a:r>
              <a:rPr lang="en-US" altLang="en-US"/>
              <a:t>NOAH (Sacerdoti, 1975): problem decomposition and plan reordering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DF23F44-2761-6346-A937-C0CF68FF002B}"/>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9DACA75-0B04-9648-A1A8-FC5BA8076C8C}" type="slidenum">
              <a:rPr lang="en-US" altLang="en-US" sz="1200">
                <a:latin typeface="Verdana" panose="020B0604030504040204" pitchFamily="34" charset="0"/>
              </a:rPr>
              <a:pPr eaLnBrk="1" hangingPunct="1"/>
              <a:t>11</a:t>
            </a:fld>
            <a:endParaRPr lang="en-US" altLang="en-US" sz="1200">
              <a:latin typeface="Verdana" panose="020B0604030504040204" pitchFamily="34" charset="0"/>
            </a:endParaRPr>
          </a:p>
        </p:txBody>
      </p:sp>
      <p:sp>
        <p:nvSpPr>
          <p:cNvPr id="13316" name="Rectangle 2">
            <a:extLst>
              <a:ext uri="{FF2B5EF4-FFF2-40B4-BE49-F238E27FC236}">
                <a16:creationId xmlns:a16="http://schemas.microsoft.com/office/drawing/2014/main" id="{C9604994-F313-B34A-BDDF-750479C9A5E0}"/>
              </a:ext>
            </a:extLst>
          </p:cNvPr>
          <p:cNvSpPr>
            <a:spLocks noGrp="1" noChangeArrowheads="1"/>
          </p:cNvSpPr>
          <p:nvPr>
            <p:ph type="title"/>
          </p:nvPr>
        </p:nvSpPr>
        <p:spPr/>
        <p:txBody>
          <a:bodyPr/>
          <a:lstStyle/>
          <a:p>
            <a:pPr eaLnBrk="1" hangingPunct="1"/>
            <a:r>
              <a:rPr lang="en-US" altLang="en-US" sz="3000"/>
              <a:t>STRIPS-Based Approach to Robot Control</a:t>
            </a:r>
          </a:p>
        </p:txBody>
      </p:sp>
      <p:sp>
        <p:nvSpPr>
          <p:cNvPr id="13317" name="Rectangle 3">
            <a:extLst>
              <a:ext uri="{FF2B5EF4-FFF2-40B4-BE49-F238E27FC236}">
                <a16:creationId xmlns:a16="http://schemas.microsoft.com/office/drawing/2014/main" id="{EB0320AE-8A43-E749-9541-CF28A530DA86}"/>
              </a:ext>
            </a:extLst>
          </p:cNvPr>
          <p:cNvSpPr>
            <a:spLocks noGrp="1" noChangeArrowheads="1"/>
          </p:cNvSpPr>
          <p:nvPr>
            <p:ph type="body" idx="1"/>
          </p:nvPr>
        </p:nvSpPr>
        <p:spPr>
          <a:xfrm>
            <a:off x="457200" y="1524000"/>
            <a:ext cx="5562600" cy="4608513"/>
          </a:xfrm>
        </p:spPr>
        <p:txBody>
          <a:bodyPr/>
          <a:lstStyle/>
          <a:p>
            <a:pPr eaLnBrk="1" hangingPunct="1">
              <a:lnSpc>
                <a:spcPct val="90000"/>
              </a:lnSpc>
            </a:pPr>
            <a:r>
              <a:rPr lang="en-US" altLang="en-US" sz="1800"/>
              <a:t>Use </a:t>
            </a:r>
            <a:r>
              <a:rPr lang="en-US" altLang="en-US" sz="1800">
                <a:solidFill>
                  <a:schemeClr val="accent2"/>
                </a:solidFill>
              </a:rPr>
              <a:t>first-order logic</a:t>
            </a:r>
            <a:r>
              <a:rPr lang="en-US" altLang="en-US" sz="1800"/>
              <a:t> and theorem proving to plan strategies from start to goal</a:t>
            </a:r>
          </a:p>
          <a:p>
            <a:pPr eaLnBrk="1" hangingPunct="1">
              <a:lnSpc>
                <a:spcPct val="90000"/>
              </a:lnSpc>
            </a:pPr>
            <a:endParaRPr lang="en-US" altLang="en-US" sz="1800"/>
          </a:p>
          <a:p>
            <a:pPr eaLnBrk="1" hangingPunct="1">
              <a:lnSpc>
                <a:spcPct val="90000"/>
              </a:lnSpc>
            </a:pPr>
            <a:r>
              <a:rPr lang="en-US" altLang="en-US" sz="1800"/>
              <a:t>STRIPS language:</a:t>
            </a:r>
          </a:p>
          <a:p>
            <a:pPr lvl="1" eaLnBrk="1" hangingPunct="1">
              <a:lnSpc>
                <a:spcPct val="90000"/>
              </a:lnSpc>
            </a:pPr>
            <a:r>
              <a:rPr lang="en-US" altLang="en-US" sz="1600"/>
              <a:t>“Classical” approach that most planners use</a:t>
            </a:r>
          </a:p>
          <a:p>
            <a:pPr lvl="1" eaLnBrk="1" hangingPunct="1">
              <a:lnSpc>
                <a:spcPct val="90000"/>
              </a:lnSpc>
            </a:pPr>
            <a:r>
              <a:rPr lang="en-US" altLang="en-US" sz="1600"/>
              <a:t>Lends itself to efficient planning algorithms</a:t>
            </a:r>
          </a:p>
          <a:p>
            <a:pPr eaLnBrk="1" hangingPunct="1">
              <a:lnSpc>
                <a:spcPct val="90000"/>
              </a:lnSpc>
            </a:pPr>
            <a:endParaRPr lang="en-US" altLang="en-US" sz="1600">
              <a:solidFill>
                <a:schemeClr val="hlink"/>
              </a:solidFill>
            </a:endParaRPr>
          </a:p>
          <a:p>
            <a:pPr eaLnBrk="1" hangingPunct="1">
              <a:lnSpc>
                <a:spcPct val="90000"/>
              </a:lnSpc>
            </a:pPr>
            <a:r>
              <a:rPr lang="en-US" altLang="en-US" sz="1800">
                <a:solidFill>
                  <a:schemeClr val="hlink"/>
                </a:solidFill>
              </a:rPr>
              <a:t>Environment</a:t>
            </a:r>
            <a:r>
              <a:rPr lang="en-US" altLang="en-US" sz="1800"/>
              <a:t>: office environment with specially colored and shaped objects</a:t>
            </a:r>
          </a:p>
          <a:p>
            <a:pPr eaLnBrk="1" hangingPunct="1">
              <a:lnSpc>
                <a:spcPct val="90000"/>
              </a:lnSpc>
            </a:pPr>
            <a:endParaRPr lang="en-US" altLang="en-US" sz="1800">
              <a:solidFill>
                <a:schemeClr val="hlink"/>
              </a:solidFill>
            </a:endParaRPr>
          </a:p>
          <a:p>
            <a:pPr eaLnBrk="1" hangingPunct="1">
              <a:lnSpc>
                <a:spcPct val="90000"/>
              </a:lnSpc>
            </a:pPr>
            <a:r>
              <a:rPr lang="en-US" altLang="en-US" sz="1800">
                <a:solidFill>
                  <a:schemeClr val="hlink"/>
                </a:solidFill>
              </a:rPr>
              <a:t>STRIPS planner</a:t>
            </a:r>
            <a:r>
              <a:rPr lang="en-US" altLang="en-US" sz="1800"/>
              <a:t>: developed for this system to determine the actions of the robot should take to achieve goals</a:t>
            </a:r>
            <a:endParaRPr lang="en-US" altLang="en-US" sz="1600"/>
          </a:p>
          <a:p>
            <a:pPr eaLnBrk="1" hangingPunct="1">
              <a:lnSpc>
                <a:spcPct val="90000"/>
              </a:lnSpc>
            </a:pPr>
            <a:endParaRPr lang="en-US" altLang="en-US" sz="2000"/>
          </a:p>
          <a:p>
            <a:pPr eaLnBrk="1" hangingPunct="1">
              <a:lnSpc>
                <a:spcPct val="90000"/>
              </a:lnSpc>
            </a:pPr>
            <a:r>
              <a:rPr lang="en-US" altLang="en-US" sz="1800"/>
              <a:t>Cost of Shakey: $100, 000</a:t>
            </a:r>
          </a:p>
        </p:txBody>
      </p:sp>
      <p:graphicFrame>
        <p:nvGraphicFramePr>
          <p:cNvPr id="13318" name="Object 4">
            <a:extLst>
              <a:ext uri="{FF2B5EF4-FFF2-40B4-BE49-F238E27FC236}">
                <a16:creationId xmlns:a16="http://schemas.microsoft.com/office/drawing/2014/main" id="{A900E3A3-5F3A-6444-A49F-186C9B05F431}"/>
              </a:ext>
            </a:extLst>
          </p:cNvPr>
          <p:cNvGraphicFramePr>
            <a:graphicFrameLocks noChangeAspect="1"/>
          </p:cNvGraphicFramePr>
          <p:nvPr/>
        </p:nvGraphicFramePr>
        <p:xfrm>
          <a:off x="6172200" y="1600200"/>
          <a:ext cx="2571750" cy="3876675"/>
        </p:xfrm>
        <a:graphic>
          <a:graphicData uri="http://schemas.openxmlformats.org/presentationml/2006/ole">
            <mc:AlternateContent xmlns:mc="http://schemas.openxmlformats.org/markup-compatibility/2006">
              <mc:Choice xmlns:v="urn:schemas-microsoft-com:vml" Requires="v">
                <p:oleObj spid="_x0000_s13326" name="Bitmap Image" r:id="rId3" imgW="1714500" imgH="2584450" progId="Paint.Picture">
                  <p:embed/>
                </p:oleObj>
              </mc:Choice>
              <mc:Fallback>
                <p:oleObj name="Bitmap Image" r:id="rId3" imgW="1714500" imgH="25844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600200"/>
                        <a:ext cx="25717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5B3196F6-1F9B-4F44-9300-420D28A0488E}"/>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11BB5CA-7842-A044-B12F-635439F15EE9}" type="slidenum">
              <a:rPr lang="en-US" altLang="en-US" sz="1200">
                <a:latin typeface="Verdana" panose="020B0604030504040204" pitchFamily="34" charset="0"/>
              </a:rPr>
              <a:pPr eaLnBrk="1" hangingPunct="1"/>
              <a:t>12</a:t>
            </a:fld>
            <a:endParaRPr lang="en-US" altLang="en-US" sz="1200">
              <a:latin typeface="Verdana" panose="020B0604030504040204" pitchFamily="34" charset="0"/>
            </a:endParaRPr>
          </a:p>
        </p:txBody>
      </p:sp>
      <p:sp>
        <p:nvSpPr>
          <p:cNvPr id="14340" name="Rectangle 2">
            <a:extLst>
              <a:ext uri="{FF2B5EF4-FFF2-40B4-BE49-F238E27FC236}">
                <a16:creationId xmlns:a16="http://schemas.microsoft.com/office/drawing/2014/main" id="{D15D0A7E-F36F-D94F-8837-73F6425E7B76}"/>
              </a:ext>
            </a:extLst>
          </p:cNvPr>
          <p:cNvSpPr>
            <a:spLocks noGrp="1" noChangeArrowheads="1"/>
          </p:cNvSpPr>
          <p:nvPr>
            <p:ph type="title"/>
          </p:nvPr>
        </p:nvSpPr>
        <p:spPr/>
        <p:txBody>
          <a:bodyPr/>
          <a:lstStyle/>
          <a:p>
            <a:pPr eaLnBrk="1" hangingPunct="1"/>
            <a:r>
              <a:rPr lang="en-US" altLang="en-US"/>
              <a:t>STRIPS</a:t>
            </a:r>
          </a:p>
        </p:txBody>
      </p:sp>
      <p:sp>
        <p:nvSpPr>
          <p:cNvPr id="28675" name="Rectangle 3">
            <a:extLst>
              <a:ext uri="{FF2B5EF4-FFF2-40B4-BE49-F238E27FC236}">
                <a16:creationId xmlns:a16="http://schemas.microsoft.com/office/drawing/2014/main" id="{B00A0501-AEAE-5949-9652-EA3ECCA1F20D}"/>
              </a:ext>
            </a:extLst>
          </p:cNvPr>
          <p:cNvSpPr>
            <a:spLocks noGrp="1" noChangeArrowheads="1"/>
          </p:cNvSpPr>
          <p:nvPr>
            <p:ph type="body" idx="1"/>
          </p:nvPr>
        </p:nvSpPr>
        <p:spPr/>
        <p:txBody>
          <a:bodyPr/>
          <a:lstStyle/>
          <a:p>
            <a:pPr eaLnBrk="1" hangingPunct="1"/>
            <a:r>
              <a:rPr lang="en-US" altLang="en-US" sz="2000"/>
              <a:t>STRIPS (</a:t>
            </a:r>
            <a:r>
              <a:rPr lang="en-US" altLang="en-US" sz="2000">
                <a:solidFill>
                  <a:schemeClr val="accent2"/>
                </a:solidFill>
              </a:rPr>
              <a:t>ST</a:t>
            </a:r>
            <a:r>
              <a:rPr lang="en-US" altLang="en-US" sz="2000"/>
              <a:t>anford </a:t>
            </a:r>
            <a:r>
              <a:rPr lang="en-US" altLang="en-US" sz="2000">
                <a:solidFill>
                  <a:schemeClr val="accent2"/>
                </a:solidFill>
              </a:rPr>
              <a:t>R</a:t>
            </a:r>
            <a:r>
              <a:rPr lang="en-US" altLang="en-US" sz="2000"/>
              <a:t>esearch </a:t>
            </a:r>
            <a:r>
              <a:rPr lang="en-US" altLang="en-US" sz="2000">
                <a:solidFill>
                  <a:schemeClr val="accent2"/>
                </a:solidFill>
              </a:rPr>
              <a:t>I</a:t>
            </a:r>
            <a:r>
              <a:rPr lang="en-US" altLang="en-US" sz="2000"/>
              <a:t>nstitute </a:t>
            </a:r>
            <a:r>
              <a:rPr lang="en-US" altLang="en-US" sz="2000">
                <a:solidFill>
                  <a:schemeClr val="accent2"/>
                </a:solidFill>
              </a:rPr>
              <a:t>P</a:t>
            </a:r>
            <a:r>
              <a:rPr lang="en-US" altLang="en-US" sz="2000"/>
              <a:t>roblem </a:t>
            </a:r>
            <a:r>
              <a:rPr lang="en-US" altLang="en-US" sz="2000">
                <a:solidFill>
                  <a:schemeClr val="accent2"/>
                </a:solidFill>
              </a:rPr>
              <a:t>S</a:t>
            </a:r>
            <a:r>
              <a:rPr lang="en-US" altLang="en-US" sz="2000"/>
              <a:t>olver)</a:t>
            </a:r>
          </a:p>
          <a:p>
            <a:pPr lvl="1" eaLnBrk="1" hangingPunct="1"/>
            <a:r>
              <a:rPr lang="en-US" altLang="en-US" sz="1800"/>
              <a:t>a restrictive way to express </a:t>
            </a:r>
            <a:r>
              <a:rPr lang="en-US" altLang="en-US" sz="1800" b="1">
                <a:solidFill>
                  <a:schemeClr val="hlink"/>
                </a:solidFill>
              </a:rPr>
              <a:t>states</a:t>
            </a:r>
            <a:r>
              <a:rPr lang="en-US" altLang="en-US" sz="1800"/>
              <a:t>, </a:t>
            </a:r>
            <a:r>
              <a:rPr lang="en-US" altLang="en-US" sz="1800" b="1">
                <a:solidFill>
                  <a:schemeClr val="hlink"/>
                </a:solidFill>
              </a:rPr>
              <a:t>actions</a:t>
            </a:r>
            <a:r>
              <a:rPr lang="en-US" altLang="en-US" sz="1800"/>
              <a:t> and </a:t>
            </a:r>
            <a:r>
              <a:rPr lang="en-US" altLang="en-US" sz="1800" b="1">
                <a:solidFill>
                  <a:schemeClr val="hlink"/>
                </a:solidFill>
              </a:rPr>
              <a:t>goals</a:t>
            </a:r>
            <a:r>
              <a:rPr lang="en-US" altLang="en-US" sz="1800"/>
              <a:t>, but leads to more efficiency</a:t>
            </a:r>
          </a:p>
          <a:p>
            <a:pPr eaLnBrk="1" hangingPunct="1"/>
            <a:endParaRPr lang="en-US" altLang="en-US" sz="2000">
              <a:solidFill>
                <a:srgbClr val="FF0000"/>
              </a:solidFill>
            </a:endParaRPr>
          </a:p>
          <a:p>
            <a:pPr eaLnBrk="1" hangingPunct="1"/>
            <a:r>
              <a:rPr lang="en-US" altLang="en-US" sz="2000">
                <a:solidFill>
                  <a:srgbClr val="FF0000"/>
                </a:solidFill>
              </a:rPr>
              <a:t>States</a:t>
            </a:r>
            <a:r>
              <a:rPr lang="en-US" altLang="en-US" sz="2000"/>
              <a:t>: conjunctions of ground, function-free, and positive literals, </a:t>
            </a:r>
            <a:r>
              <a:rPr lang="en-US" altLang="en-US" sz="2000">
                <a:solidFill>
                  <a:schemeClr val="tx2"/>
                </a:solidFill>
              </a:rPr>
              <a:t>such as At(Home) ^ Have(Banana)</a:t>
            </a:r>
          </a:p>
          <a:p>
            <a:pPr lvl="1" eaLnBrk="1" hangingPunct="1"/>
            <a:r>
              <a:rPr lang="en-US" altLang="en-US" sz="1800">
                <a:solidFill>
                  <a:schemeClr val="accent2"/>
                </a:solidFill>
              </a:rPr>
              <a:t>Closed-world assumption</a:t>
            </a:r>
            <a:r>
              <a:rPr lang="en-US" altLang="en-US" sz="1800"/>
              <a:t> is used</a:t>
            </a:r>
          </a:p>
          <a:p>
            <a:pPr eaLnBrk="1" hangingPunct="1"/>
            <a:r>
              <a:rPr lang="en-US" altLang="en-US" sz="2000">
                <a:solidFill>
                  <a:schemeClr val="hlink"/>
                </a:solidFill>
              </a:rPr>
              <a:t>Goals</a:t>
            </a:r>
            <a:r>
              <a:rPr lang="en-US" altLang="en-US" sz="2000"/>
              <a:t>: conjunctions of literals, may contain variables (existential), hence goal may represent more than one state</a:t>
            </a:r>
          </a:p>
          <a:p>
            <a:pPr lvl="1" eaLnBrk="1" hangingPunct="1"/>
            <a:r>
              <a:rPr lang="en-US" altLang="en-US" sz="1800">
                <a:solidFill>
                  <a:schemeClr val="tx2"/>
                </a:solidFill>
              </a:rPr>
              <a:t>E.g. At(Home) ^ </a:t>
            </a:r>
            <a:r>
              <a:rPr lang="en-US" altLang="en-US" sz="1800">
                <a:solidFill>
                  <a:schemeClr val="tx2"/>
                </a:solidFill>
                <a:latin typeface="Arial" panose="020B0604020202020204" pitchFamily="34" charset="0"/>
                <a:sym typeface="Symbol" pitchFamily="2" charset="2"/>
              </a:rPr>
              <a:t> Have(Bananas)</a:t>
            </a:r>
          </a:p>
          <a:p>
            <a:pPr lvl="1" eaLnBrk="1" hangingPunct="1"/>
            <a:r>
              <a:rPr lang="en-US" altLang="en-US" sz="1800">
                <a:solidFill>
                  <a:schemeClr val="tx2"/>
                </a:solidFill>
              </a:rPr>
              <a:t>E.g. At(x) ^ Sells(x, Bananas)</a:t>
            </a:r>
          </a:p>
          <a:p>
            <a:pPr eaLnBrk="1" hangingPunct="1"/>
            <a:r>
              <a:rPr lang="en-US" altLang="en-US" sz="2000">
                <a:solidFill>
                  <a:schemeClr val="hlink"/>
                </a:solidFill>
              </a:rPr>
              <a:t>Actions</a:t>
            </a:r>
            <a:r>
              <a:rPr lang="en-US" altLang="en-US" sz="2000"/>
              <a:t>: </a:t>
            </a:r>
            <a:r>
              <a:rPr lang="en-US" altLang="en-US" sz="2000">
                <a:solidFill>
                  <a:schemeClr val="accent2"/>
                </a:solidFill>
              </a:rPr>
              <a:t>preconditions</a:t>
            </a:r>
            <a:r>
              <a:rPr lang="en-US" altLang="en-US" sz="2000"/>
              <a:t> that must hold before execution and the </a:t>
            </a:r>
            <a:r>
              <a:rPr lang="en-US" altLang="en-US" sz="2000">
                <a:solidFill>
                  <a:schemeClr val="accent2"/>
                </a:solidFill>
              </a:rPr>
              <a:t>effects</a:t>
            </a:r>
            <a:r>
              <a:rPr lang="en-US" altLang="en-US" sz="2000"/>
              <a:t> after execution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6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86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6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15B94B7-82D2-2F46-84B6-84E7FE9C6205}"/>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4AB9A46-6D5D-D448-82D3-3DE3F9E5DB0D}" type="slidenum">
              <a:rPr lang="en-US" altLang="en-US" sz="1200">
                <a:latin typeface="Verdana" panose="020B0604030504040204" pitchFamily="34" charset="0"/>
              </a:rPr>
              <a:pPr eaLnBrk="1" hangingPunct="1"/>
              <a:t>13</a:t>
            </a:fld>
            <a:endParaRPr lang="en-US" altLang="en-US" sz="1200">
              <a:latin typeface="Verdana" panose="020B0604030504040204" pitchFamily="34" charset="0"/>
            </a:endParaRPr>
          </a:p>
        </p:txBody>
      </p:sp>
      <p:sp>
        <p:nvSpPr>
          <p:cNvPr id="15364" name="Rectangle 2">
            <a:extLst>
              <a:ext uri="{FF2B5EF4-FFF2-40B4-BE49-F238E27FC236}">
                <a16:creationId xmlns:a16="http://schemas.microsoft.com/office/drawing/2014/main" id="{83B8C501-EE3B-174C-BB76-4DC61C174903}"/>
              </a:ext>
            </a:extLst>
          </p:cNvPr>
          <p:cNvSpPr>
            <a:spLocks noGrp="1" noChangeArrowheads="1"/>
          </p:cNvSpPr>
          <p:nvPr>
            <p:ph type="title"/>
          </p:nvPr>
        </p:nvSpPr>
        <p:spPr/>
        <p:txBody>
          <a:bodyPr/>
          <a:lstStyle/>
          <a:p>
            <a:pPr eaLnBrk="1" hangingPunct="1"/>
            <a:r>
              <a:rPr lang="en-US" altLang="en-US"/>
              <a:t>STRIPS Action Schema</a:t>
            </a:r>
          </a:p>
        </p:txBody>
      </p:sp>
      <p:sp>
        <p:nvSpPr>
          <p:cNvPr id="15365" name="Rectangle 3">
            <a:extLst>
              <a:ext uri="{FF2B5EF4-FFF2-40B4-BE49-F238E27FC236}">
                <a16:creationId xmlns:a16="http://schemas.microsoft.com/office/drawing/2014/main" id="{6E0A4D41-9913-0147-ADC0-E1861178B28D}"/>
              </a:ext>
            </a:extLst>
          </p:cNvPr>
          <p:cNvSpPr>
            <a:spLocks noGrp="1" noChangeArrowheads="1"/>
          </p:cNvSpPr>
          <p:nvPr>
            <p:ph type="body" idx="1"/>
          </p:nvPr>
        </p:nvSpPr>
        <p:spPr/>
        <p:txBody>
          <a:bodyPr/>
          <a:lstStyle/>
          <a:p>
            <a:pPr eaLnBrk="1" hangingPunct="1"/>
            <a:r>
              <a:rPr lang="en-US" altLang="en-US" sz="2000"/>
              <a:t>An </a:t>
            </a:r>
            <a:r>
              <a:rPr lang="en-US" altLang="en-US" sz="2000">
                <a:solidFill>
                  <a:schemeClr val="hlink"/>
                </a:solidFill>
              </a:rPr>
              <a:t>action schema</a:t>
            </a:r>
            <a:r>
              <a:rPr lang="en-US" altLang="en-US" sz="2000"/>
              <a:t> includes:</a:t>
            </a:r>
          </a:p>
          <a:p>
            <a:pPr lvl="1" eaLnBrk="1" hangingPunct="1"/>
            <a:r>
              <a:rPr lang="en-US" altLang="en-US" sz="1800">
                <a:solidFill>
                  <a:schemeClr val="accent2"/>
                </a:solidFill>
              </a:rPr>
              <a:t>action name &amp; parameter list</a:t>
            </a:r>
            <a:r>
              <a:rPr lang="en-US" altLang="en-US" sz="1800"/>
              <a:t> (variables)</a:t>
            </a:r>
          </a:p>
          <a:p>
            <a:pPr lvl="1" eaLnBrk="1" hangingPunct="1"/>
            <a:r>
              <a:rPr lang="en-US" altLang="en-US" sz="1800">
                <a:solidFill>
                  <a:schemeClr val="accent2"/>
                </a:solidFill>
              </a:rPr>
              <a:t>precondition</a:t>
            </a:r>
            <a:r>
              <a:rPr lang="en-US" altLang="en-US" sz="1800"/>
              <a:t>: a conjunction of function-free positive literals. Any variables in it must also appear in parameter list</a:t>
            </a:r>
          </a:p>
          <a:p>
            <a:pPr lvl="1" eaLnBrk="1" hangingPunct="1"/>
            <a:r>
              <a:rPr lang="en-US" altLang="en-US" sz="1800">
                <a:solidFill>
                  <a:schemeClr val="accent2"/>
                </a:solidFill>
              </a:rPr>
              <a:t>effect</a:t>
            </a:r>
            <a:r>
              <a:rPr lang="en-US" altLang="en-US" sz="1800"/>
              <a:t>: a conjunction of function-free literals (positive or negative)</a:t>
            </a:r>
          </a:p>
          <a:p>
            <a:pPr lvl="2" eaLnBrk="1" hangingPunct="1"/>
            <a:r>
              <a:rPr lang="en-US" altLang="en-US" sz="1600"/>
              <a:t>add-list: positive literals</a:t>
            </a:r>
          </a:p>
          <a:p>
            <a:pPr lvl="2" eaLnBrk="1" hangingPunct="1"/>
            <a:r>
              <a:rPr lang="en-US" altLang="en-US" sz="1600"/>
              <a:t>delete-list: negative literals</a:t>
            </a:r>
          </a:p>
          <a:p>
            <a:pPr eaLnBrk="1" hangingPunct="1"/>
            <a:r>
              <a:rPr lang="en-US" altLang="en-US" sz="2000"/>
              <a:t>Example:</a:t>
            </a:r>
          </a:p>
          <a:p>
            <a:pPr eaLnBrk="1" hangingPunct="1">
              <a:buFont typeface="Wingdings" pitchFamily="2" charset="2"/>
              <a:buNone/>
            </a:pPr>
            <a:r>
              <a:rPr lang="en-US" altLang="en-US" sz="2000"/>
              <a:t>Action: Buy (</a:t>
            </a:r>
            <a:r>
              <a:rPr lang="en-US" altLang="en-US" sz="2000" i="1"/>
              <a:t>x</a:t>
            </a:r>
            <a:r>
              <a:rPr lang="en-US" altLang="en-US" sz="2000"/>
              <a:t>)</a:t>
            </a:r>
          </a:p>
          <a:p>
            <a:pPr eaLnBrk="1" hangingPunct="1">
              <a:buFont typeface="Wingdings" pitchFamily="2" charset="2"/>
              <a:buNone/>
            </a:pPr>
            <a:r>
              <a:rPr lang="en-US" altLang="en-US" sz="2000"/>
              <a:t>Precondition: At (p), Sells (p, </a:t>
            </a:r>
            <a:r>
              <a:rPr lang="en-US" altLang="en-US" sz="2000" i="1"/>
              <a:t>x</a:t>
            </a:r>
            <a:r>
              <a:rPr lang="en-US" altLang="en-US" sz="2000"/>
              <a:t>)</a:t>
            </a:r>
          </a:p>
          <a:p>
            <a:pPr eaLnBrk="1" hangingPunct="1">
              <a:buFont typeface="Wingdings" pitchFamily="2" charset="2"/>
              <a:buNone/>
            </a:pPr>
            <a:r>
              <a:rPr lang="en-US" altLang="en-US" sz="2000"/>
              <a:t>Effect: Have(</a:t>
            </a:r>
            <a:r>
              <a:rPr lang="en-US" altLang="en-US" sz="2000" i="1"/>
              <a:t>x</a:t>
            </a:r>
            <a:r>
              <a:rPr lang="en-US" altLang="en-US" sz="2000"/>
              <a:t>)</a:t>
            </a:r>
          </a:p>
        </p:txBody>
      </p:sp>
      <p:pic>
        <p:nvPicPr>
          <p:cNvPr id="15366" name="Picture 4">
            <a:extLst>
              <a:ext uri="{FF2B5EF4-FFF2-40B4-BE49-F238E27FC236}">
                <a16:creationId xmlns:a16="http://schemas.microsoft.com/office/drawing/2014/main" id="{C85BEA93-F815-364B-9157-5BA6B7D2C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47" t="5994" r="32610" b="6067"/>
          <a:stretch>
            <a:fillRect/>
          </a:stretch>
        </p:blipFill>
        <p:spPr bwMode="auto">
          <a:xfrm>
            <a:off x="5943600" y="3729038"/>
            <a:ext cx="2209800"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6F2CF664-6696-F145-8C6D-8C439D824CDE}"/>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71526D0-81E4-1947-843D-F120C76BA20D}" type="slidenum">
              <a:rPr lang="en-US" altLang="en-US" sz="1200">
                <a:latin typeface="Verdana" panose="020B0604030504040204" pitchFamily="34" charset="0"/>
              </a:rPr>
              <a:pPr eaLnBrk="1" hangingPunct="1"/>
              <a:t>14</a:t>
            </a:fld>
            <a:endParaRPr lang="en-US" altLang="en-US" sz="1200">
              <a:latin typeface="Verdana" panose="020B0604030504040204" pitchFamily="34" charset="0"/>
            </a:endParaRPr>
          </a:p>
        </p:txBody>
      </p:sp>
      <p:sp>
        <p:nvSpPr>
          <p:cNvPr id="16388" name="Rectangle 1026">
            <a:extLst>
              <a:ext uri="{FF2B5EF4-FFF2-40B4-BE49-F238E27FC236}">
                <a16:creationId xmlns:a16="http://schemas.microsoft.com/office/drawing/2014/main" id="{28B4BB3C-FBA5-8D4F-9F93-20CC848298C4}"/>
              </a:ext>
            </a:extLst>
          </p:cNvPr>
          <p:cNvSpPr>
            <a:spLocks noGrp="1" noChangeArrowheads="1"/>
          </p:cNvSpPr>
          <p:nvPr>
            <p:ph type="title"/>
          </p:nvPr>
        </p:nvSpPr>
        <p:spPr/>
        <p:txBody>
          <a:bodyPr/>
          <a:lstStyle/>
          <a:p>
            <a:pPr eaLnBrk="1" hangingPunct="1"/>
            <a:r>
              <a:rPr lang="en-US" altLang="en-US" sz="3600"/>
              <a:t>An Example of STRIPS World Model</a:t>
            </a:r>
          </a:p>
        </p:txBody>
      </p:sp>
      <p:sp>
        <p:nvSpPr>
          <p:cNvPr id="16389" name="Rectangle 1027">
            <a:extLst>
              <a:ext uri="{FF2B5EF4-FFF2-40B4-BE49-F238E27FC236}">
                <a16:creationId xmlns:a16="http://schemas.microsoft.com/office/drawing/2014/main" id="{954E5406-252D-E04E-B9A6-711D32CA165C}"/>
              </a:ext>
            </a:extLst>
          </p:cNvPr>
          <p:cNvSpPr>
            <a:spLocks noGrp="1" noChangeArrowheads="1"/>
          </p:cNvSpPr>
          <p:nvPr>
            <p:ph type="body" idx="1"/>
          </p:nvPr>
        </p:nvSpPr>
        <p:spPr>
          <a:xfrm>
            <a:off x="457200" y="1524000"/>
            <a:ext cx="5105400" cy="4608513"/>
          </a:xfrm>
        </p:spPr>
        <p:txBody>
          <a:bodyPr/>
          <a:lstStyle/>
          <a:p>
            <a:pPr eaLnBrk="1" hangingPunct="1">
              <a:lnSpc>
                <a:spcPct val="90000"/>
              </a:lnSpc>
            </a:pPr>
            <a:r>
              <a:rPr lang="en-US" altLang="en-US" sz="2000"/>
              <a:t>A world model is a set of facts</a:t>
            </a:r>
          </a:p>
          <a:p>
            <a:pPr eaLnBrk="1" hangingPunct="1">
              <a:lnSpc>
                <a:spcPct val="90000"/>
              </a:lnSpc>
            </a:pPr>
            <a:r>
              <a:rPr lang="en-US" altLang="en-US" sz="2000"/>
              <a:t>The robot’s knowledge can be represented by the following predicates:</a:t>
            </a:r>
          </a:p>
          <a:p>
            <a:pPr lvl="1" eaLnBrk="1" hangingPunct="1">
              <a:lnSpc>
                <a:spcPct val="90000"/>
              </a:lnSpc>
            </a:pPr>
            <a:r>
              <a:rPr lang="en-US" altLang="en-US" sz="1800">
                <a:solidFill>
                  <a:schemeClr val="accent2"/>
                </a:solidFill>
              </a:rPr>
              <a:t>INROOM(x, r)</a:t>
            </a:r>
            <a:r>
              <a:rPr lang="en-US" altLang="en-US" sz="1800"/>
              <a:t>, where x is a movable object, r is a room</a:t>
            </a:r>
          </a:p>
          <a:p>
            <a:pPr lvl="1" eaLnBrk="1" hangingPunct="1">
              <a:lnSpc>
                <a:spcPct val="90000"/>
              </a:lnSpc>
            </a:pPr>
            <a:r>
              <a:rPr lang="en-US" altLang="en-US" sz="1800">
                <a:solidFill>
                  <a:schemeClr val="accent2"/>
                </a:solidFill>
              </a:rPr>
              <a:t>NEXTTO(x, t)</a:t>
            </a:r>
          </a:p>
          <a:p>
            <a:pPr lvl="1" eaLnBrk="1" hangingPunct="1">
              <a:lnSpc>
                <a:spcPct val="90000"/>
              </a:lnSpc>
            </a:pPr>
            <a:r>
              <a:rPr lang="en-US" altLang="en-US" sz="1800">
                <a:solidFill>
                  <a:schemeClr val="accent2"/>
                </a:solidFill>
              </a:rPr>
              <a:t>STATUS(d, s)</a:t>
            </a:r>
            <a:r>
              <a:rPr lang="en-US" altLang="en-US" sz="1800"/>
              <a:t>, where d is a door, s means OPEN or CLOSED</a:t>
            </a:r>
          </a:p>
          <a:p>
            <a:pPr lvl="1" eaLnBrk="1" hangingPunct="1">
              <a:lnSpc>
                <a:spcPct val="90000"/>
              </a:lnSpc>
            </a:pPr>
            <a:r>
              <a:rPr lang="en-US" altLang="en-US" sz="1800">
                <a:solidFill>
                  <a:schemeClr val="accent2"/>
                </a:solidFill>
              </a:rPr>
              <a:t>CONNECTS(d, rx, ry)</a:t>
            </a:r>
          </a:p>
          <a:p>
            <a:pPr lvl="1" eaLnBrk="1" hangingPunct="1">
              <a:lnSpc>
                <a:spcPct val="90000"/>
              </a:lnSpc>
            </a:pPr>
            <a:endParaRPr lang="en-US" altLang="en-US" sz="1800">
              <a:solidFill>
                <a:schemeClr val="accent2"/>
              </a:solidFill>
            </a:endParaRPr>
          </a:p>
          <a:p>
            <a:pPr eaLnBrk="1" hangingPunct="1">
              <a:lnSpc>
                <a:spcPct val="90000"/>
              </a:lnSpc>
            </a:pPr>
            <a:r>
              <a:rPr lang="en-US" altLang="en-US" sz="2000"/>
              <a:t>The world model in this figure can be represented with the above predicates, with the initial state and goal state</a:t>
            </a:r>
          </a:p>
          <a:p>
            <a:pPr eaLnBrk="1" hangingPunct="1">
              <a:lnSpc>
                <a:spcPct val="90000"/>
              </a:lnSpc>
            </a:pPr>
            <a:endParaRPr lang="en-US" altLang="en-US" sz="2400"/>
          </a:p>
        </p:txBody>
      </p:sp>
      <p:sp>
        <p:nvSpPr>
          <p:cNvPr id="16390" name="Line 1028">
            <a:extLst>
              <a:ext uri="{FF2B5EF4-FFF2-40B4-BE49-F238E27FC236}">
                <a16:creationId xmlns:a16="http://schemas.microsoft.com/office/drawing/2014/main" id="{D3245C74-6905-AC46-A344-5F76FC2AF420}"/>
              </a:ext>
            </a:extLst>
          </p:cNvPr>
          <p:cNvSpPr>
            <a:spLocks noChangeShapeType="1"/>
          </p:cNvSpPr>
          <p:nvPr/>
        </p:nvSpPr>
        <p:spPr bwMode="auto">
          <a:xfrm>
            <a:off x="5943600" y="2438400"/>
            <a:ext cx="2819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1" name="Line 1029">
            <a:extLst>
              <a:ext uri="{FF2B5EF4-FFF2-40B4-BE49-F238E27FC236}">
                <a16:creationId xmlns:a16="http://schemas.microsoft.com/office/drawing/2014/main" id="{1DA21D7D-C3BF-074E-B549-FBBBEFD83C70}"/>
              </a:ext>
            </a:extLst>
          </p:cNvPr>
          <p:cNvSpPr>
            <a:spLocks noChangeShapeType="1"/>
          </p:cNvSpPr>
          <p:nvPr/>
        </p:nvSpPr>
        <p:spPr bwMode="auto">
          <a:xfrm>
            <a:off x="5943600" y="2438400"/>
            <a:ext cx="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2" name="Line 1030">
            <a:extLst>
              <a:ext uri="{FF2B5EF4-FFF2-40B4-BE49-F238E27FC236}">
                <a16:creationId xmlns:a16="http://schemas.microsoft.com/office/drawing/2014/main" id="{02AC7B1A-C5BF-CB45-A5CB-2BFECC2729A4}"/>
              </a:ext>
            </a:extLst>
          </p:cNvPr>
          <p:cNvSpPr>
            <a:spLocks noChangeShapeType="1"/>
          </p:cNvSpPr>
          <p:nvPr/>
        </p:nvSpPr>
        <p:spPr bwMode="auto">
          <a:xfrm>
            <a:off x="5943600" y="3810000"/>
            <a:ext cx="1447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3" name="Line 1031">
            <a:extLst>
              <a:ext uri="{FF2B5EF4-FFF2-40B4-BE49-F238E27FC236}">
                <a16:creationId xmlns:a16="http://schemas.microsoft.com/office/drawing/2014/main" id="{FCA4A000-5614-FC46-A00D-2B913E520546}"/>
              </a:ext>
            </a:extLst>
          </p:cNvPr>
          <p:cNvSpPr>
            <a:spLocks noChangeShapeType="1"/>
          </p:cNvSpPr>
          <p:nvPr/>
        </p:nvSpPr>
        <p:spPr bwMode="auto">
          <a:xfrm>
            <a:off x="7391400" y="3124200"/>
            <a:ext cx="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4" name="Line 1032">
            <a:extLst>
              <a:ext uri="{FF2B5EF4-FFF2-40B4-BE49-F238E27FC236}">
                <a16:creationId xmlns:a16="http://schemas.microsoft.com/office/drawing/2014/main" id="{99A55A5A-FE21-2840-863F-42AFF0DEBE10}"/>
              </a:ext>
            </a:extLst>
          </p:cNvPr>
          <p:cNvSpPr>
            <a:spLocks noChangeShapeType="1"/>
          </p:cNvSpPr>
          <p:nvPr/>
        </p:nvSpPr>
        <p:spPr bwMode="auto">
          <a:xfrm>
            <a:off x="7391400" y="5105400"/>
            <a:ext cx="1371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5" name="Line 1033">
            <a:extLst>
              <a:ext uri="{FF2B5EF4-FFF2-40B4-BE49-F238E27FC236}">
                <a16:creationId xmlns:a16="http://schemas.microsoft.com/office/drawing/2014/main" id="{678DBE92-5044-C54B-8853-3389BF0EA384}"/>
              </a:ext>
            </a:extLst>
          </p:cNvPr>
          <p:cNvSpPr>
            <a:spLocks noChangeShapeType="1"/>
          </p:cNvSpPr>
          <p:nvPr/>
        </p:nvSpPr>
        <p:spPr bwMode="auto">
          <a:xfrm>
            <a:off x="8763000" y="2438400"/>
            <a:ext cx="0" cy="2667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6" name="Line 1034">
            <a:extLst>
              <a:ext uri="{FF2B5EF4-FFF2-40B4-BE49-F238E27FC236}">
                <a16:creationId xmlns:a16="http://schemas.microsoft.com/office/drawing/2014/main" id="{DE735F67-15D2-0A46-9A51-8931EBE06F30}"/>
              </a:ext>
            </a:extLst>
          </p:cNvPr>
          <p:cNvSpPr>
            <a:spLocks noChangeShapeType="1"/>
          </p:cNvSpPr>
          <p:nvPr/>
        </p:nvSpPr>
        <p:spPr bwMode="auto">
          <a:xfrm flipH="1" flipV="1">
            <a:off x="7086600" y="2667000"/>
            <a:ext cx="30480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7" name="Oval 1035">
            <a:extLst>
              <a:ext uri="{FF2B5EF4-FFF2-40B4-BE49-F238E27FC236}">
                <a16:creationId xmlns:a16="http://schemas.microsoft.com/office/drawing/2014/main" id="{5DEC029F-FE8A-C743-B8D7-E01DFC5C9952}"/>
              </a:ext>
            </a:extLst>
          </p:cNvPr>
          <p:cNvSpPr>
            <a:spLocks noChangeArrowheads="1"/>
          </p:cNvSpPr>
          <p:nvPr/>
        </p:nvSpPr>
        <p:spPr bwMode="auto">
          <a:xfrm>
            <a:off x="6172200" y="3124200"/>
            <a:ext cx="457200" cy="457200"/>
          </a:xfrm>
          <a:prstGeom prst="ellipse">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Verdana" panose="020B0604030504040204"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Verdana" panose="020B0604030504040204"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9pPr>
          </a:lstStyle>
          <a:p>
            <a:pPr algn="ctr" eaLnBrk="1" hangingPunct="1">
              <a:spcBef>
                <a:spcPct val="0"/>
              </a:spcBef>
              <a:buClrTx/>
              <a:buSzTx/>
              <a:buFontTx/>
              <a:buNone/>
            </a:pPr>
            <a:r>
              <a:rPr lang="en-US" altLang="en-US" sz="2400">
                <a:latin typeface="Tahoma" panose="020B0604030504040204" pitchFamily="34" charset="0"/>
              </a:rPr>
              <a:t>S</a:t>
            </a:r>
          </a:p>
        </p:txBody>
      </p:sp>
      <p:sp>
        <p:nvSpPr>
          <p:cNvPr id="16398" name="Rectangle 1036">
            <a:extLst>
              <a:ext uri="{FF2B5EF4-FFF2-40B4-BE49-F238E27FC236}">
                <a16:creationId xmlns:a16="http://schemas.microsoft.com/office/drawing/2014/main" id="{75AE17BA-D446-B349-A4DD-009B8B3AF489}"/>
              </a:ext>
            </a:extLst>
          </p:cNvPr>
          <p:cNvSpPr>
            <a:spLocks noChangeArrowheads="1"/>
          </p:cNvSpPr>
          <p:nvPr/>
        </p:nvSpPr>
        <p:spPr bwMode="auto">
          <a:xfrm>
            <a:off x="7924800" y="4114800"/>
            <a:ext cx="457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Verdana" panose="020B0604030504040204"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Verdana" panose="020B0604030504040204"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9pPr>
          </a:lstStyle>
          <a:p>
            <a:pPr algn="ctr" eaLnBrk="1" hangingPunct="1">
              <a:spcBef>
                <a:spcPct val="0"/>
              </a:spcBef>
              <a:buClrTx/>
              <a:buSzTx/>
              <a:buFontTx/>
              <a:buNone/>
            </a:pPr>
            <a:r>
              <a:rPr lang="en-US" altLang="en-US" sz="2400">
                <a:latin typeface="Tahoma" panose="020B0604030504040204" pitchFamily="34" charset="0"/>
              </a:rPr>
              <a:t>B1</a:t>
            </a:r>
          </a:p>
        </p:txBody>
      </p:sp>
      <p:sp>
        <p:nvSpPr>
          <p:cNvPr id="16399" name="Text Box 1037">
            <a:extLst>
              <a:ext uri="{FF2B5EF4-FFF2-40B4-BE49-F238E27FC236}">
                <a16:creationId xmlns:a16="http://schemas.microsoft.com/office/drawing/2014/main" id="{E8EEF2C1-DA20-B64E-AB4C-0A15E15AF395}"/>
              </a:ext>
            </a:extLst>
          </p:cNvPr>
          <p:cNvSpPr txBox="1">
            <a:spLocks noChangeArrowheads="1"/>
          </p:cNvSpPr>
          <p:nvPr/>
        </p:nvSpPr>
        <p:spPr bwMode="auto">
          <a:xfrm>
            <a:off x="7239000" y="25590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Verdana" panose="020B0604030504040204"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Verdana" panose="020B0604030504040204"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9pPr>
          </a:lstStyle>
          <a:p>
            <a:pPr eaLnBrk="1" hangingPunct="1">
              <a:spcBef>
                <a:spcPct val="50000"/>
              </a:spcBef>
              <a:buClrTx/>
              <a:buSzTx/>
              <a:buFontTx/>
              <a:buNone/>
            </a:pPr>
            <a:r>
              <a:rPr lang="en-US" altLang="en-US" sz="1600">
                <a:latin typeface="Tahoma" panose="020B0604030504040204" pitchFamily="34" charset="0"/>
              </a:rPr>
              <a:t>D1</a:t>
            </a:r>
          </a:p>
        </p:txBody>
      </p:sp>
      <p:sp>
        <p:nvSpPr>
          <p:cNvPr id="16400" name="Text Box 1038">
            <a:extLst>
              <a:ext uri="{FF2B5EF4-FFF2-40B4-BE49-F238E27FC236}">
                <a16:creationId xmlns:a16="http://schemas.microsoft.com/office/drawing/2014/main" id="{83613921-41E7-C848-BF80-2FE4FAC3F76D}"/>
              </a:ext>
            </a:extLst>
          </p:cNvPr>
          <p:cNvSpPr txBox="1">
            <a:spLocks noChangeArrowheads="1"/>
          </p:cNvSpPr>
          <p:nvPr/>
        </p:nvSpPr>
        <p:spPr bwMode="auto">
          <a:xfrm>
            <a:off x="8382000" y="25146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Verdana" panose="020B0604030504040204"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Verdana" panose="020B0604030504040204"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9pPr>
          </a:lstStyle>
          <a:p>
            <a:pPr eaLnBrk="1" hangingPunct="1">
              <a:spcBef>
                <a:spcPct val="50000"/>
              </a:spcBef>
              <a:buClrTx/>
              <a:buSzTx/>
              <a:buFontTx/>
              <a:buNone/>
            </a:pPr>
            <a:r>
              <a:rPr lang="en-US" altLang="en-US" sz="1600">
                <a:latin typeface="Tahoma" panose="020B0604030504040204" pitchFamily="34" charset="0"/>
              </a:rPr>
              <a:t>R2</a:t>
            </a:r>
          </a:p>
        </p:txBody>
      </p:sp>
      <p:sp>
        <p:nvSpPr>
          <p:cNvPr id="16401" name="Text Box 1039">
            <a:extLst>
              <a:ext uri="{FF2B5EF4-FFF2-40B4-BE49-F238E27FC236}">
                <a16:creationId xmlns:a16="http://schemas.microsoft.com/office/drawing/2014/main" id="{2F98DE03-134F-8C46-9F80-42BCC122C54E}"/>
              </a:ext>
            </a:extLst>
          </p:cNvPr>
          <p:cNvSpPr txBox="1">
            <a:spLocks noChangeArrowheads="1"/>
          </p:cNvSpPr>
          <p:nvPr/>
        </p:nvSpPr>
        <p:spPr bwMode="auto">
          <a:xfrm>
            <a:off x="5943600" y="25146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Verdana" panose="020B0604030504040204"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Verdana" panose="020B0604030504040204"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9pPr>
          </a:lstStyle>
          <a:p>
            <a:pPr eaLnBrk="1" hangingPunct="1">
              <a:spcBef>
                <a:spcPct val="50000"/>
              </a:spcBef>
              <a:buClrTx/>
              <a:buSzTx/>
              <a:buFontTx/>
              <a:buNone/>
            </a:pPr>
            <a:r>
              <a:rPr lang="en-US" altLang="en-US" sz="1600">
                <a:latin typeface="Tahoma" panose="020B0604030504040204" pitchFamily="34" charset="0"/>
              </a:rPr>
              <a:t>R1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0C63151-00BB-C043-9329-7A60AAC8C26C}"/>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F98D380-0BFB-8646-9024-980B584BA47F}" type="slidenum">
              <a:rPr lang="en-US" altLang="en-US" sz="1200">
                <a:latin typeface="Verdana" panose="020B0604030504040204" pitchFamily="34" charset="0"/>
              </a:rPr>
              <a:pPr eaLnBrk="1" hangingPunct="1"/>
              <a:t>15</a:t>
            </a:fld>
            <a:endParaRPr lang="en-US" altLang="en-US" sz="1200">
              <a:latin typeface="Verdana" panose="020B0604030504040204" pitchFamily="34" charset="0"/>
            </a:endParaRPr>
          </a:p>
        </p:txBody>
      </p:sp>
      <p:sp>
        <p:nvSpPr>
          <p:cNvPr id="17412" name="Rectangle 2">
            <a:extLst>
              <a:ext uri="{FF2B5EF4-FFF2-40B4-BE49-F238E27FC236}">
                <a16:creationId xmlns:a16="http://schemas.microsoft.com/office/drawing/2014/main" id="{E681BF28-BDA0-9442-9502-3057AD8483CC}"/>
              </a:ext>
            </a:extLst>
          </p:cNvPr>
          <p:cNvSpPr>
            <a:spLocks noGrp="1" noChangeArrowheads="1"/>
          </p:cNvSpPr>
          <p:nvPr>
            <p:ph type="title"/>
          </p:nvPr>
        </p:nvSpPr>
        <p:spPr/>
        <p:txBody>
          <a:bodyPr/>
          <a:lstStyle/>
          <a:p>
            <a:pPr eaLnBrk="1" hangingPunct="1"/>
            <a:r>
              <a:rPr lang="en-US" altLang="en-US"/>
              <a:t>Shakey’s STRIPS World</a:t>
            </a:r>
          </a:p>
        </p:txBody>
      </p:sp>
      <p:sp>
        <p:nvSpPr>
          <p:cNvPr id="17413" name="Rectangle 3">
            <a:extLst>
              <a:ext uri="{FF2B5EF4-FFF2-40B4-BE49-F238E27FC236}">
                <a16:creationId xmlns:a16="http://schemas.microsoft.com/office/drawing/2014/main" id="{25A0DD86-73E2-9E46-8C97-7D8D317C2B57}"/>
              </a:ext>
            </a:extLst>
          </p:cNvPr>
          <p:cNvSpPr>
            <a:spLocks noGrp="1" noChangeArrowheads="1"/>
          </p:cNvSpPr>
          <p:nvPr>
            <p:ph type="body" idx="1"/>
          </p:nvPr>
        </p:nvSpPr>
        <p:spPr/>
        <p:txBody>
          <a:bodyPr/>
          <a:lstStyle/>
          <a:p>
            <a:pPr eaLnBrk="1" hangingPunct="1"/>
            <a:r>
              <a:rPr lang="en-US" altLang="en-US"/>
              <a:t>Types of actions Shakey can make</a:t>
            </a:r>
          </a:p>
          <a:p>
            <a:pPr lvl="1" eaLnBrk="1" hangingPunct="1"/>
            <a:r>
              <a:rPr lang="en-US" altLang="en-US"/>
              <a:t>Move from place to place:</a:t>
            </a:r>
          </a:p>
          <a:p>
            <a:pPr lvl="2" eaLnBrk="1" hangingPunct="1"/>
            <a:r>
              <a:rPr lang="en-US" altLang="en-US">
                <a:solidFill>
                  <a:schemeClr val="accent2"/>
                </a:solidFill>
              </a:rPr>
              <a:t>GOTODOOR(S, dx):</a:t>
            </a:r>
          </a:p>
          <a:p>
            <a:pPr lvl="3" eaLnBrk="1" hangingPunct="1"/>
            <a:r>
              <a:rPr lang="en-US" altLang="en-US"/>
              <a:t>PRECOND: INROOM(S, rk) ^ CONNECT(dx, rk, rm)</a:t>
            </a:r>
          </a:p>
          <a:p>
            <a:pPr lvl="3" eaLnBrk="1" hangingPunct="1"/>
            <a:r>
              <a:rPr lang="en-US" altLang="en-US"/>
              <a:t>Effect: </a:t>
            </a:r>
          </a:p>
          <a:p>
            <a:pPr lvl="4" eaLnBrk="1" hangingPunct="1"/>
            <a:r>
              <a:rPr lang="en-US" altLang="en-US"/>
              <a:t>add-list: NEXTTO(S, dx)</a:t>
            </a:r>
          </a:p>
          <a:p>
            <a:pPr lvl="4" eaLnBrk="1" hangingPunct="1"/>
            <a:r>
              <a:rPr lang="en-US" altLang="en-US"/>
              <a:t>delete-list: null</a:t>
            </a:r>
          </a:p>
          <a:p>
            <a:pPr lvl="2" eaLnBrk="1" hangingPunct="1"/>
            <a:r>
              <a:rPr lang="en-US" altLang="en-US">
                <a:solidFill>
                  <a:schemeClr val="accent2"/>
                </a:solidFill>
              </a:rPr>
              <a:t>GOTHRUDOOR(S, dx):</a:t>
            </a:r>
          </a:p>
          <a:p>
            <a:pPr lvl="3" eaLnBrk="1" hangingPunct="1"/>
            <a:r>
              <a:rPr lang="en-US" altLang="en-US"/>
              <a:t>PRECOND: CONNECT(dx, rk, rm) ^ NEXTTO(S, dx) ^ STATUS(dx, OPEN) ^ INROOM(S, rk)</a:t>
            </a:r>
          </a:p>
          <a:p>
            <a:pPr lvl="3" eaLnBrk="1" hangingPunct="1"/>
            <a:r>
              <a:rPr lang="en-US" altLang="en-US"/>
              <a:t>Effect:</a:t>
            </a:r>
          </a:p>
          <a:p>
            <a:pPr lvl="4" eaLnBrk="1" hangingPunct="1"/>
            <a:r>
              <a:rPr lang="en-US" altLang="en-US"/>
              <a:t>add-list: INROOM(S, rm)</a:t>
            </a:r>
          </a:p>
          <a:p>
            <a:pPr lvl="4" eaLnBrk="1" hangingPunct="1"/>
            <a:r>
              <a:rPr lang="en-US" altLang="en-US"/>
              <a:t>delete-list: INROOM(S, 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AD26B09-4801-5946-A181-DB55AD33261A}"/>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5C58379-B783-DE46-8272-766F645137E5}" type="slidenum">
              <a:rPr lang="en-US" altLang="en-US" sz="1200">
                <a:latin typeface="Verdana" panose="020B0604030504040204" pitchFamily="34" charset="0"/>
              </a:rPr>
              <a:pPr eaLnBrk="1" hangingPunct="1"/>
              <a:t>16</a:t>
            </a:fld>
            <a:endParaRPr lang="en-US" altLang="en-US" sz="1200">
              <a:latin typeface="Verdana" panose="020B0604030504040204" pitchFamily="34" charset="0"/>
            </a:endParaRPr>
          </a:p>
        </p:txBody>
      </p:sp>
      <p:sp>
        <p:nvSpPr>
          <p:cNvPr id="18436" name="Rectangle 2">
            <a:extLst>
              <a:ext uri="{FF2B5EF4-FFF2-40B4-BE49-F238E27FC236}">
                <a16:creationId xmlns:a16="http://schemas.microsoft.com/office/drawing/2014/main" id="{795A2103-B8FB-C34F-BE32-0ADED0D8A994}"/>
              </a:ext>
            </a:extLst>
          </p:cNvPr>
          <p:cNvSpPr>
            <a:spLocks noGrp="1" noChangeArrowheads="1"/>
          </p:cNvSpPr>
          <p:nvPr>
            <p:ph type="title"/>
          </p:nvPr>
        </p:nvSpPr>
        <p:spPr/>
        <p:txBody>
          <a:bodyPr/>
          <a:lstStyle/>
          <a:p>
            <a:pPr eaLnBrk="1" hangingPunct="1"/>
            <a:r>
              <a:rPr lang="en-US" altLang="en-US" sz="3000"/>
              <a:t>Simple Example of STRIPS-Style Planning</a:t>
            </a:r>
          </a:p>
        </p:txBody>
      </p:sp>
      <p:sp>
        <p:nvSpPr>
          <p:cNvPr id="18437" name="Rectangle 3">
            <a:extLst>
              <a:ext uri="{FF2B5EF4-FFF2-40B4-BE49-F238E27FC236}">
                <a16:creationId xmlns:a16="http://schemas.microsoft.com/office/drawing/2014/main" id="{12E9E28D-D46D-3F40-8A80-547D7ADF221A}"/>
              </a:ext>
            </a:extLst>
          </p:cNvPr>
          <p:cNvSpPr>
            <a:spLocks noGrp="1" noChangeArrowheads="1"/>
          </p:cNvSpPr>
          <p:nvPr>
            <p:ph type="body" idx="1"/>
          </p:nvPr>
        </p:nvSpPr>
        <p:spPr/>
        <p:txBody>
          <a:bodyPr/>
          <a:lstStyle/>
          <a:p>
            <a:pPr eaLnBrk="1" hangingPunct="1"/>
            <a:r>
              <a:rPr lang="en-US" altLang="en-US" sz="1800"/>
              <a:t>Goal state: ON(A, B)</a:t>
            </a:r>
          </a:p>
          <a:p>
            <a:pPr eaLnBrk="1" hangingPunct="1"/>
            <a:r>
              <a:rPr lang="en-US" altLang="en-US" sz="1800"/>
              <a:t>Start state: ON(A, Table); ON(B, Table); EMPTYTOP(A); EMPTYTOP(B)</a:t>
            </a:r>
          </a:p>
          <a:p>
            <a:pPr eaLnBrk="1" hangingPunct="1"/>
            <a:r>
              <a:rPr lang="en-US" altLang="en-US" sz="1800"/>
              <a:t>Operators:</a:t>
            </a:r>
          </a:p>
          <a:p>
            <a:pPr lvl="1" eaLnBrk="1" hangingPunct="1"/>
            <a:r>
              <a:rPr lang="en-US" altLang="en-US" sz="1600"/>
              <a:t>Move(x, y)</a:t>
            </a:r>
          </a:p>
        </p:txBody>
      </p:sp>
      <p:graphicFrame>
        <p:nvGraphicFramePr>
          <p:cNvPr id="18438" name="Object 1024">
            <a:extLst>
              <a:ext uri="{FF2B5EF4-FFF2-40B4-BE49-F238E27FC236}">
                <a16:creationId xmlns:a16="http://schemas.microsoft.com/office/drawing/2014/main" id="{6FF8E34B-C912-C449-A065-FABC018781DC}"/>
              </a:ext>
            </a:extLst>
          </p:cNvPr>
          <p:cNvGraphicFramePr>
            <a:graphicFrameLocks noChangeAspect="1"/>
          </p:cNvGraphicFramePr>
          <p:nvPr/>
        </p:nvGraphicFramePr>
        <p:xfrm>
          <a:off x="1371600" y="3733800"/>
          <a:ext cx="5800725" cy="1657350"/>
        </p:xfrm>
        <a:graphic>
          <a:graphicData uri="http://schemas.openxmlformats.org/presentationml/2006/ole">
            <mc:AlternateContent xmlns:mc="http://schemas.openxmlformats.org/markup-compatibility/2006">
              <mc:Choice xmlns:v="urn:schemas-microsoft-com:vml" Requires="v">
                <p:oleObj spid="_x0000_s18448" name="Bitmap Image" r:id="rId3" imgW="3867150" imgH="1104900" progId="Paint.Picture">
                  <p:embed/>
                </p:oleObj>
              </mc:Choice>
              <mc:Fallback>
                <p:oleObj name="Bitmap Image" r:id="rId3" imgW="3867150" imgH="1104900" progId="Paint.Picture">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733800"/>
                        <a:ext cx="58007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9" name="Rectangle 5">
            <a:extLst>
              <a:ext uri="{FF2B5EF4-FFF2-40B4-BE49-F238E27FC236}">
                <a16:creationId xmlns:a16="http://schemas.microsoft.com/office/drawing/2014/main" id="{0ECA9960-EE9B-6047-B913-A7B1D761F96A}"/>
              </a:ext>
            </a:extLst>
          </p:cNvPr>
          <p:cNvSpPr>
            <a:spLocks noChangeArrowheads="1"/>
          </p:cNvSpPr>
          <p:nvPr/>
        </p:nvSpPr>
        <p:spPr bwMode="auto">
          <a:xfrm>
            <a:off x="2895600" y="5410200"/>
            <a:ext cx="500856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Verdana" panose="020B0604030504040204"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Verdana" panose="020B0604030504040204"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9pPr>
          </a:lstStyle>
          <a:p>
            <a:pPr eaLnBrk="1" hangingPunct="1">
              <a:spcBef>
                <a:spcPct val="50000"/>
              </a:spcBef>
              <a:buSzPct val="50000"/>
            </a:pPr>
            <a:r>
              <a:rPr lang="en-US" altLang="en-US" sz="1400"/>
              <a:t>  Preconditions: ON(x, Table); EMPTYTOP(y)</a:t>
            </a:r>
          </a:p>
          <a:p>
            <a:pPr eaLnBrk="1" hangingPunct="1">
              <a:spcBef>
                <a:spcPct val="50000"/>
              </a:spcBef>
              <a:buSzPct val="50000"/>
            </a:pPr>
            <a:r>
              <a:rPr lang="en-US" altLang="en-US" sz="1400"/>
              <a:t>  Add-list: ON(x, y)</a:t>
            </a:r>
          </a:p>
          <a:p>
            <a:pPr eaLnBrk="1" hangingPunct="1">
              <a:spcBef>
                <a:spcPct val="50000"/>
              </a:spcBef>
              <a:buSzPct val="50000"/>
            </a:pPr>
            <a:r>
              <a:rPr lang="en-US" altLang="en-US" sz="1400"/>
              <a:t>  Delete-list: EMPTYTOP(y); ON(x, Table)</a:t>
            </a:r>
          </a:p>
        </p:txBody>
      </p:sp>
      <p:sp>
        <p:nvSpPr>
          <p:cNvPr id="8" name="Rectangle 5">
            <a:extLst>
              <a:ext uri="{FF2B5EF4-FFF2-40B4-BE49-F238E27FC236}">
                <a16:creationId xmlns:a16="http://schemas.microsoft.com/office/drawing/2014/main" id="{A4244C7A-1F17-1A46-B029-4EB7CFB18F32}"/>
              </a:ext>
            </a:extLst>
          </p:cNvPr>
          <p:cNvSpPr>
            <a:spLocks noChangeArrowheads="1"/>
          </p:cNvSpPr>
          <p:nvPr/>
        </p:nvSpPr>
        <p:spPr bwMode="auto">
          <a:xfrm>
            <a:off x="2895600" y="2667000"/>
            <a:ext cx="50085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Verdana" panose="020B0604030504040204"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Verdana" panose="020B0604030504040204"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9pPr>
          </a:lstStyle>
          <a:p>
            <a:pPr eaLnBrk="1" hangingPunct="1">
              <a:spcBef>
                <a:spcPct val="50000"/>
              </a:spcBef>
              <a:buSzPct val="50000"/>
            </a:pPr>
            <a:r>
              <a:rPr lang="en-US" altLang="en-US" sz="1400"/>
              <a:t>  Preconditions: ?</a:t>
            </a:r>
          </a:p>
          <a:p>
            <a:pPr eaLnBrk="1" hangingPunct="1">
              <a:spcBef>
                <a:spcPct val="50000"/>
              </a:spcBef>
              <a:buSzPct val="50000"/>
            </a:pPr>
            <a:r>
              <a:rPr lang="en-US" altLang="en-US" sz="1400"/>
              <a:t>  Add-list: ?</a:t>
            </a:r>
          </a:p>
          <a:p>
            <a:pPr eaLnBrk="1" hangingPunct="1">
              <a:spcBef>
                <a:spcPct val="50000"/>
              </a:spcBef>
              <a:buSzPct val="50000"/>
            </a:pPr>
            <a:r>
              <a:rPr lang="en-US" altLang="en-US" sz="1400"/>
              <a:t>  Delete-list: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7B1BC28-CE99-634A-9AE4-1BFEC21FF502}"/>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D490782-7812-E149-BFCD-E8D5069DDD78}" type="slidenum">
              <a:rPr lang="en-US" altLang="en-US" sz="1200">
                <a:latin typeface="Verdana" panose="020B0604030504040204" pitchFamily="34" charset="0"/>
              </a:rPr>
              <a:pPr eaLnBrk="1" hangingPunct="1"/>
              <a:t>17</a:t>
            </a:fld>
            <a:endParaRPr lang="en-US" altLang="en-US" sz="1200">
              <a:latin typeface="Verdana" panose="020B0604030504040204" pitchFamily="34" charset="0"/>
            </a:endParaRPr>
          </a:p>
        </p:txBody>
      </p:sp>
      <p:sp>
        <p:nvSpPr>
          <p:cNvPr id="19460" name="Rectangle 2">
            <a:extLst>
              <a:ext uri="{FF2B5EF4-FFF2-40B4-BE49-F238E27FC236}">
                <a16:creationId xmlns:a16="http://schemas.microsoft.com/office/drawing/2014/main" id="{CCB3BFB4-8DB0-FD43-8CBA-D61C7F9AC458}"/>
              </a:ext>
            </a:extLst>
          </p:cNvPr>
          <p:cNvSpPr>
            <a:spLocks noGrp="1" noChangeArrowheads="1"/>
          </p:cNvSpPr>
          <p:nvPr>
            <p:ph type="title"/>
          </p:nvPr>
        </p:nvSpPr>
        <p:spPr/>
        <p:txBody>
          <a:bodyPr/>
          <a:lstStyle/>
          <a:p>
            <a:pPr eaLnBrk="1" hangingPunct="1"/>
            <a:r>
              <a:rPr lang="en-US" altLang="en-US"/>
              <a:t>Challenges of AI and Planning</a:t>
            </a:r>
          </a:p>
        </p:txBody>
      </p:sp>
      <p:sp>
        <p:nvSpPr>
          <p:cNvPr id="19461" name="Rectangle 3">
            <a:extLst>
              <a:ext uri="{FF2B5EF4-FFF2-40B4-BE49-F238E27FC236}">
                <a16:creationId xmlns:a16="http://schemas.microsoft.com/office/drawing/2014/main" id="{E37AC9D0-68FC-1A4E-85CC-CEB0CA76ED54}"/>
              </a:ext>
            </a:extLst>
          </p:cNvPr>
          <p:cNvSpPr>
            <a:spLocks noGrp="1" noChangeArrowheads="1"/>
          </p:cNvSpPr>
          <p:nvPr>
            <p:ph type="body" idx="1"/>
          </p:nvPr>
        </p:nvSpPr>
        <p:spPr/>
        <p:txBody>
          <a:bodyPr/>
          <a:lstStyle/>
          <a:p>
            <a:pPr eaLnBrk="1" hangingPunct="1"/>
            <a:r>
              <a:rPr lang="en-US" altLang="en-US">
                <a:solidFill>
                  <a:schemeClr val="hlink"/>
                </a:solidFill>
              </a:rPr>
              <a:t>Closed world assumption</a:t>
            </a:r>
            <a:r>
              <a:rPr lang="en-US" altLang="en-US"/>
              <a:t>: assumes that world model contains everything the robot needs to know: there can be no surprise</a:t>
            </a:r>
          </a:p>
          <a:p>
            <a:pPr eaLnBrk="1" hangingPunct="1"/>
            <a:endParaRPr lang="en-US" altLang="en-US">
              <a:solidFill>
                <a:schemeClr val="hlink"/>
              </a:solidFill>
            </a:endParaRPr>
          </a:p>
          <a:p>
            <a:pPr eaLnBrk="1" hangingPunct="1"/>
            <a:r>
              <a:rPr lang="en-US" altLang="en-US">
                <a:solidFill>
                  <a:schemeClr val="hlink"/>
                </a:solidFill>
              </a:rPr>
              <a:t>Frame problem</a:t>
            </a:r>
            <a:r>
              <a:rPr lang="en-US" altLang="en-US"/>
              <a:t>: how to represent real-world situations in a manner that is computationally tractable</a:t>
            </a:r>
          </a:p>
          <a:p>
            <a:pPr eaLnBrk="1" hangingPunct="1">
              <a:buFont typeface="Wingdings" pitchFamily="2" charset="2"/>
              <a:buNone/>
            </a:pP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994C11B-255D-1449-A1F3-B258251AFCC0}"/>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71CA78B-17F1-2B49-A68E-339462C13AE9}" type="slidenum">
              <a:rPr lang="en-US" altLang="en-US" sz="1200">
                <a:latin typeface="Verdana" panose="020B0604030504040204" pitchFamily="34" charset="0"/>
              </a:rPr>
              <a:pPr eaLnBrk="1" hangingPunct="1"/>
              <a:t>18</a:t>
            </a:fld>
            <a:endParaRPr lang="en-US" altLang="en-US" sz="1200">
              <a:latin typeface="Verdana" panose="020B0604030504040204" pitchFamily="34" charset="0"/>
            </a:endParaRPr>
          </a:p>
        </p:txBody>
      </p:sp>
      <p:sp>
        <p:nvSpPr>
          <p:cNvPr id="20484" name="Rectangle 2">
            <a:extLst>
              <a:ext uri="{FF2B5EF4-FFF2-40B4-BE49-F238E27FC236}">
                <a16:creationId xmlns:a16="http://schemas.microsoft.com/office/drawing/2014/main" id="{68008BD9-39D5-4C41-9E43-3B8CF73161BD}"/>
              </a:ext>
            </a:extLst>
          </p:cNvPr>
          <p:cNvSpPr>
            <a:spLocks noGrp="1" noChangeArrowheads="1"/>
          </p:cNvSpPr>
          <p:nvPr>
            <p:ph type="title"/>
          </p:nvPr>
        </p:nvSpPr>
        <p:spPr/>
        <p:txBody>
          <a:bodyPr/>
          <a:lstStyle/>
          <a:p>
            <a:pPr eaLnBrk="1" hangingPunct="1"/>
            <a:r>
              <a:rPr lang="en-US" altLang="en-US" sz="3600"/>
              <a:t>Planning with State-Space Search</a:t>
            </a:r>
          </a:p>
        </p:txBody>
      </p:sp>
      <p:sp>
        <p:nvSpPr>
          <p:cNvPr id="20485" name="Rectangle 3">
            <a:extLst>
              <a:ext uri="{FF2B5EF4-FFF2-40B4-BE49-F238E27FC236}">
                <a16:creationId xmlns:a16="http://schemas.microsoft.com/office/drawing/2014/main" id="{5F3EF81D-74C0-584C-8CC9-C3066EB7F2FF}"/>
              </a:ext>
            </a:extLst>
          </p:cNvPr>
          <p:cNvSpPr>
            <a:spLocks noGrp="1" noChangeArrowheads="1"/>
          </p:cNvSpPr>
          <p:nvPr>
            <p:ph type="body" idx="1"/>
          </p:nvPr>
        </p:nvSpPr>
        <p:spPr/>
        <p:txBody>
          <a:bodyPr/>
          <a:lstStyle/>
          <a:p>
            <a:pPr eaLnBrk="1" hangingPunct="1"/>
            <a:r>
              <a:rPr lang="en-US" altLang="en-US"/>
              <a:t>Planning algorithms:</a:t>
            </a:r>
          </a:p>
          <a:p>
            <a:pPr lvl="1" eaLnBrk="1" hangingPunct="1"/>
            <a:r>
              <a:rPr lang="en-US" altLang="en-US"/>
              <a:t>The most straightforward approach is to use state-space search</a:t>
            </a:r>
          </a:p>
          <a:p>
            <a:pPr lvl="1" eaLnBrk="1" hangingPunct="1"/>
            <a:r>
              <a:rPr lang="en-US" altLang="en-US"/>
              <a:t>Forward state-space search (</a:t>
            </a:r>
            <a:r>
              <a:rPr lang="en-US" altLang="en-US">
                <a:solidFill>
                  <a:schemeClr val="hlink"/>
                </a:solidFill>
              </a:rPr>
              <a:t>Progression</a:t>
            </a:r>
            <a:r>
              <a:rPr lang="en-US" altLang="en-US"/>
              <a:t>)</a:t>
            </a:r>
          </a:p>
          <a:p>
            <a:pPr lvl="1" eaLnBrk="1" hangingPunct="1"/>
            <a:r>
              <a:rPr lang="en-US" altLang="en-US"/>
              <a:t>Backward state-space search (</a:t>
            </a:r>
            <a:r>
              <a:rPr lang="en-US" altLang="en-US">
                <a:solidFill>
                  <a:schemeClr val="hlink"/>
                </a:solidFill>
              </a:rPr>
              <a:t>Regression</a:t>
            </a:r>
            <a:r>
              <a:rPr lang="en-US" altLang="en-US"/>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E7EE11E-FEBD-A94B-96DF-9D40AA5E5044}"/>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28C6A7D-A841-8643-9552-BD84291A0752}" type="slidenum">
              <a:rPr lang="en-US" altLang="en-US" sz="1200">
                <a:latin typeface="Verdana" panose="020B0604030504040204" pitchFamily="34" charset="0"/>
              </a:rPr>
              <a:pPr eaLnBrk="1" hangingPunct="1"/>
              <a:t>19</a:t>
            </a:fld>
            <a:endParaRPr lang="en-US" altLang="en-US" sz="1200">
              <a:latin typeface="Verdana" panose="020B0604030504040204" pitchFamily="34" charset="0"/>
            </a:endParaRPr>
          </a:p>
        </p:txBody>
      </p:sp>
      <p:sp>
        <p:nvSpPr>
          <p:cNvPr id="21508" name="Rectangle 2">
            <a:extLst>
              <a:ext uri="{FF2B5EF4-FFF2-40B4-BE49-F238E27FC236}">
                <a16:creationId xmlns:a16="http://schemas.microsoft.com/office/drawing/2014/main" id="{75DDB77C-5528-A644-89C4-734A7F422600}"/>
              </a:ext>
            </a:extLst>
          </p:cNvPr>
          <p:cNvSpPr>
            <a:spLocks noGrp="1" noChangeArrowheads="1"/>
          </p:cNvSpPr>
          <p:nvPr>
            <p:ph type="title"/>
          </p:nvPr>
        </p:nvSpPr>
        <p:spPr/>
        <p:txBody>
          <a:bodyPr/>
          <a:lstStyle/>
          <a:p>
            <a:pPr eaLnBrk="1" hangingPunct="1"/>
            <a:r>
              <a:rPr lang="en-US" altLang="en-US" sz="3200"/>
              <a:t>Problem Formulation for Progression</a:t>
            </a:r>
          </a:p>
        </p:txBody>
      </p:sp>
      <p:sp>
        <p:nvSpPr>
          <p:cNvPr id="21509" name="Rectangle 3">
            <a:extLst>
              <a:ext uri="{FF2B5EF4-FFF2-40B4-BE49-F238E27FC236}">
                <a16:creationId xmlns:a16="http://schemas.microsoft.com/office/drawing/2014/main" id="{3CD6278C-39C3-8A4F-9586-4CDD0A855146}"/>
              </a:ext>
            </a:extLst>
          </p:cNvPr>
          <p:cNvSpPr>
            <a:spLocks noGrp="1" noChangeArrowheads="1"/>
          </p:cNvSpPr>
          <p:nvPr>
            <p:ph type="body" idx="1"/>
          </p:nvPr>
        </p:nvSpPr>
        <p:spPr/>
        <p:txBody>
          <a:bodyPr/>
          <a:lstStyle/>
          <a:p>
            <a:pPr eaLnBrk="1" hangingPunct="1"/>
            <a:r>
              <a:rPr lang="en-US" altLang="en-US"/>
              <a:t>Initial state:</a:t>
            </a:r>
          </a:p>
          <a:p>
            <a:pPr lvl="1" eaLnBrk="1" hangingPunct="1"/>
            <a:r>
              <a:rPr lang="en-US" altLang="en-US"/>
              <a:t>Initial state of the planning problem</a:t>
            </a:r>
          </a:p>
          <a:p>
            <a:pPr eaLnBrk="1" hangingPunct="1"/>
            <a:r>
              <a:rPr lang="en-US" altLang="en-US"/>
              <a:t>Actions:</a:t>
            </a:r>
          </a:p>
          <a:p>
            <a:pPr lvl="1" eaLnBrk="1" hangingPunct="1"/>
            <a:r>
              <a:rPr lang="en-US" altLang="en-US"/>
              <a:t>Applicable to the current state (actions’ preconditions are satisfied)</a:t>
            </a:r>
          </a:p>
          <a:p>
            <a:pPr eaLnBrk="1" hangingPunct="1"/>
            <a:r>
              <a:rPr lang="en-US" altLang="en-US"/>
              <a:t>Goal test:</a:t>
            </a:r>
          </a:p>
          <a:p>
            <a:pPr lvl="1" eaLnBrk="1" hangingPunct="1"/>
            <a:r>
              <a:rPr lang="en-US" altLang="en-US"/>
              <a:t>Whether the state satisfies the goal of the planning</a:t>
            </a:r>
          </a:p>
          <a:p>
            <a:pPr eaLnBrk="1" hangingPunct="1"/>
            <a:r>
              <a:rPr lang="en-US" altLang="en-US"/>
              <a:t>Step cost:</a:t>
            </a:r>
          </a:p>
          <a:p>
            <a:pPr lvl="1" eaLnBrk="1" hangingPunct="1"/>
            <a:r>
              <a:rPr lang="en-US" altLang="en-US"/>
              <a:t>Each action is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55EE1A4-7E68-B34F-A453-D4831812AE47}"/>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2E37F52-6886-094A-B8A6-897341E17E79}" type="slidenum">
              <a:rPr lang="en-US" altLang="en-US" sz="1200">
                <a:latin typeface="Verdana" panose="020B0604030504040204" pitchFamily="34" charset="0"/>
              </a:rPr>
              <a:pPr eaLnBrk="1" hangingPunct="1"/>
              <a:t>2</a:t>
            </a:fld>
            <a:endParaRPr lang="en-US" altLang="en-US" sz="1200">
              <a:latin typeface="Verdana" panose="020B0604030504040204" pitchFamily="34" charset="0"/>
            </a:endParaRPr>
          </a:p>
        </p:txBody>
      </p:sp>
      <p:sp>
        <p:nvSpPr>
          <p:cNvPr id="4100" name="Rectangle 2">
            <a:extLst>
              <a:ext uri="{FF2B5EF4-FFF2-40B4-BE49-F238E27FC236}">
                <a16:creationId xmlns:a16="http://schemas.microsoft.com/office/drawing/2014/main" id="{C22F4B1B-6915-D74C-A98B-BEA2A6683602}"/>
              </a:ext>
            </a:extLst>
          </p:cNvPr>
          <p:cNvSpPr>
            <a:spLocks noGrp="1" noChangeArrowheads="1"/>
          </p:cNvSpPr>
          <p:nvPr>
            <p:ph type="title"/>
          </p:nvPr>
        </p:nvSpPr>
        <p:spPr/>
        <p:txBody>
          <a:bodyPr/>
          <a:lstStyle/>
          <a:p>
            <a:pPr eaLnBrk="1" hangingPunct="1"/>
            <a:r>
              <a:rPr lang="en-US" altLang="en-US"/>
              <a:t>Real-World Problems</a:t>
            </a:r>
          </a:p>
        </p:txBody>
      </p:sp>
      <p:sp>
        <p:nvSpPr>
          <p:cNvPr id="4101" name="Rectangle 3">
            <a:extLst>
              <a:ext uri="{FF2B5EF4-FFF2-40B4-BE49-F238E27FC236}">
                <a16:creationId xmlns:a16="http://schemas.microsoft.com/office/drawing/2014/main" id="{7AF8DE09-2BB0-B54E-83CB-AECF76BBE5F5}"/>
              </a:ext>
            </a:extLst>
          </p:cNvPr>
          <p:cNvSpPr>
            <a:spLocks noGrp="1" noChangeArrowheads="1"/>
          </p:cNvSpPr>
          <p:nvPr>
            <p:ph type="body" idx="1"/>
          </p:nvPr>
        </p:nvSpPr>
        <p:spPr/>
        <p:txBody>
          <a:bodyPr/>
          <a:lstStyle/>
          <a:p>
            <a:pPr eaLnBrk="1" hangingPunct="1"/>
            <a:r>
              <a:rPr lang="en-US" altLang="en-US" sz="2400">
                <a:solidFill>
                  <a:schemeClr val="hlink"/>
                </a:solidFill>
              </a:rPr>
              <a:t>Planning</a:t>
            </a:r>
            <a:r>
              <a:rPr lang="en-US" altLang="en-US" sz="2400"/>
              <a:t>: the task of coming up with a sequence of actions that will achieve a goal</a:t>
            </a:r>
          </a:p>
          <a:p>
            <a:pPr lvl="1" eaLnBrk="1" hangingPunct="1"/>
            <a:r>
              <a:rPr lang="en-US" altLang="en-US" sz="2000"/>
              <a:t>Search-based problem-solving agent</a:t>
            </a:r>
          </a:p>
          <a:p>
            <a:pPr lvl="1" eaLnBrk="1" hangingPunct="1"/>
            <a:r>
              <a:rPr lang="en-US" altLang="en-US" sz="2000"/>
              <a:t>Logical planning agent</a:t>
            </a:r>
          </a:p>
          <a:p>
            <a:pPr lvl="1" eaLnBrk="1" hangingPunct="1"/>
            <a:r>
              <a:rPr lang="en-US" altLang="en-US" sz="2000"/>
              <a:t>Complex/large scale problems?</a:t>
            </a:r>
          </a:p>
          <a:p>
            <a:pPr eaLnBrk="1" hangingPunct="1"/>
            <a:endParaRPr lang="en-US" altLang="en-US" sz="2400"/>
          </a:p>
          <a:p>
            <a:pPr eaLnBrk="1" hangingPunct="1"/>
            <a:r>
              <a:rPr lang="en-US" altLang="en-US" sz="2400"/>
              <a:t>For the discussion, we consider </a:t>
            </a:r>
            <a:r>
              <a:rPr lang="en-US" altLang="en-US" sz="2400" b="1"/>
              <a:t>classical planning environments</a:t>
            </a:r>
            <a:r>
              <a:rPr lang="en-US" altLang="en-US" sz="2400"/>
              <a:t> that are fully observable, deterministic, finite, static and discrete (in time, action, objects and effects)</a:t>
            </a:r>
          </a:p>
          <a:p>
            <a:pPr lvl="1" eaLnBrk="1" hangingPunct="1"/>
            <a:endParaRPr lang="en-US"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C020475-A808-7C47-8773-F6BA7D4CD4AA}"/>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EC84967-9C8F-6840-9C37-FB60CD86911B}" type="slidenum">
              <a:rPr lang="en-US" altLang="en-US" sz="1200">
                <a:latin typeface="Verdana" panose="020B0604030504040204" pitchFamily="34" charset="0"/>
              </a:rPr>
              <a:pPr eaLnBrk="1" hangingPunct="1"/>
              <a:t>20</a:t>
            </a:fld>
            <a:endParaRPr lang="en-US" altLang="en-US" sz="1200">
              <a:latin typeface="Verdana" panose="020B0604030504040204" pitchFamily="34" charset="0"/>
            </a:endParaRPr>
          </a:p>
        </p:txBody>
      </p:sp>
      <p:sp>
        <p:nvSpPr>
          <p:cNvPr id="22532" name="Rectangle 2">
            <a:extLst>
              <a:ext uri="{FF2B5EF4-FFF2-40B4-BE49-F238E27FC236}">
                <a16:creationId xmlns:a16="http://schemas.microsoft.com/office/drawing/2014/main" id="{798083C8-1C25-6D42-8607-A02681C2779B}"/>
              </a:ext>
            </a:extLst>
          </p:cNvPr>
          <p:cNvSpPr>
            <a:spLocks noGrp="1" noChangeArrowheads="1"/>
          </p:cNvSpPr>
          <p:nvPr>
            <p:ph type="title"/>
          </p:nvPr>
        </p:nvSpPr>
        <p:spPr/>
        <p:txBody>
          <a:bodyPr/>
          <a:lstStyle/>
          <a:p>
            <a:pPr eaLnBrk="1" hangingPunct="1"/>
            <a:r>
              <a:rPr lang="en-US" altLang="en-US"/>
              <a:t>Progression</a:t>
            </a:r>
          </a:p>
        </p:txBody>
      </p:sp>
      <p:sp>
        <p:nvSpPr>
          <p:cNvPr id="22533" name="Rectangle 3">
            <a:extLst>
              <a:ext uri="{FF2B5EF4-FFF2-40B4-BE49-F238E27FC236}">
                <a16:creationId xmlns:a16="http://schemas.microsoft.com/office/drawing/2014/main" id="{994648F2-9950-BB4A-9E47-015C764714BF}"/>
              </a:ext>
            </a:extLst>
          </p:cNvPr>
          <p:cNvSpPr>
            <a:spLocks noGrp="1" noChangeArrowheads="1"/>
          </p:cNvSpPr>
          <p:nvPr>
            <p:ph type="body" idx="1"/>
          </p:nvPr>
        </p:nvSpPr>
        <p:spPr/>
        <p:txBody>
          <a:bodyPr/>
          <a:lstStyle/>
          <a:p>
            <a:pPr eaLnBrk="1" hangingPunct="1"/>
            <a:r>
              <a:rPr lang="en-US" altLang="en-US" sz="2400"/>
              <a:t>A plan is a sequence of STRIPS operators</a:t>
            </a:r>
          </a:p>
          <a:p>
            <a:pPr eaLnBrk="1" hangingPunct="1"/>
            <a:r>
              <a:rPr lang="en-US" altLang="en-US" sz="2400"/>
              <a:t>From </a:t>
            </a:r>
            <a:r>
              <a:rPr lang="en-US" altLang="en-US" sz="2400">
                <a:solidFill>
                  <a:schemeClr val="accent2"/>
                </a:solidFill>
              </a:rPr>
              <a:t>initial state</a:t>
            </a:r>
            <a:r>
              <a:rPr lang="en-US" altLang="en-US" sz="2400"/>
              <a:t>, </a:t>
            </a:r>
            <a:r>
              <a:rPr lang="en-US" altLang="en-US" sz="2400">
                <a:solidFill>
                  <a:schemeClr val="accent2"/>
                </a:solidFill>
              </a:rPr>
              <a:t>search forward</a:t>
            </a:r>
            <a:r>
              <a:rPr lang="en-US" altLang="en-US" sz="2400"/>
              <a:t> by selecting operators whose </a:t>
            </a:r>
            <a:r>
              <a:rPr lang="en-US" altLang="en-US" sz="2400">
                <a:solidFill>
                  <a:schemeClr val="hlink"/>
                </a:solidFill>
              </a:rPr>
              <a:t>preconditions can be unified</a:t>
            </a:r>
            <a:r>
              <a:rPr lang="en-US" altLang="en-US" sz="2400"/>
              <a:t> with literals in the state</a:t>
            </a:r>
          </a:p>
          <a:p>
            <a:pPr eaLnBrk="1" hangingPunct="1"/>
            <a:r>
              <a:rPr lang="en-US" altLang="en-US" sz="2400">
                <a:solidFill>
                  <a:schemeClr val="accent2"/>
                </a:solidFill>
              </a:rPr>
              <a:t>New state</a:t>
            </a:r>
            <a:r>
              <a:rPr lang="en-US" altLang="en-US" sz="2400"/>
              <a:t> includes positive literals of effect; the negated literals of effect are deleted</a:t>
            </a:r>
          </a:p>
          <a:p>
            <a:pPr eaLnBrk="1" hangingPunct="1"/>
            <a:r>
              <a:rPr lang="en-US" altLang="en-US" sz="2400"/>
              <a:t>Search forward </a:t>
            </a:r>
            <a:r>
              <a:rPr lang="en-US" altLang="en-US" sz="2400">
                <a:solidFill>
                  <a:schemeClr val="accent2"/>
                </a:solidFill>
              </a:rPr>
              <a:t>until goal unifies</a:t>
            </a:r>
            <a:r>
              <a:rPr lang="en-US" altLang="en-US" sz="2400"/>
              <a:t> with resulting state</a:t>
            </a:r>
          </a:p>
          <a:p>
            <a:pPr eaLnBrk="1" hangingPunct="1"/>
            <a:r>
              <a:rPr lang="en-US" altLang="en-US" sz="2400"/>
              <a:t>This is state-space search using STRIPS operators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7107045-58E0-F64F-AB17-DBA91C22A1C7}"/>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F9E72B3-F136-5948-912A-B5B7E52199C5}" type="slidenum">
              <a:rPr lang="en-US" altLang="en-US" sz="1200">
                <a:latin typeface="Verdana" panose="020B0604030504040204" pitchFamily="34" charset="0"/>
              </a:rPr>
              <a:pPr eaLnBrk="1" hangingPunct="1"/>
              <a:t>21</a:t>
            </a:fld>
            <a:endParaRPr lang="en-US" altLang="en-US" sz="1200">
              <a:latin typeface="Verdana" panose="020B0604030504040204" pitchFamily="34" charset="0"/>
            </a:endParaRPr>
          </a:p>
        </p:txBody>
      </p:sp>
      <p:sp>
        <p:nvSpPr>
          <p:cNvPr id="23556" name="Rectangle 2">
            <a:extLst>
              <a:ext uri="{FF2B5EF4-FFF2-40B4-BE49-F238E27FC236}">
                <a16:creationId xmlns:a16="http://schemas.microsoft.com/office/drawing/2014/main" id="{8435734C-95F6-B54D-8A22-42EC8190C1B4}"/>
              </a:ext>
            </a:extLst>
          </p:cNvPr>
          <p:cNvSpPr>
            <a:spLocks noGrp="1" noChangeArrowheads="1"/>
          </p:cNvSpPr>
          <p:nvPr>
            <p:ph type="title"/>
          </p:nvPr>
        </p:nvSpPr>
        <p:spPr/>
        <p:txBody>
          <a:bodyPr/>
          <a:lstStyle/>
          <a:p>
            <a:pPr eaLnBrk="1" hangingPunct="1"/>
            <a:r>
              <a:rPr lang="en-US" altLang="en-US"/>
              <a:t>Regression</a:t>
            </a:r>
          </a:p>
        </p:txBody>
      </p:sp>
      <p:sp>
        <p:nvSpPr>
          <p:cNvPr id="23557" name="Rectangle 3">
            <a:extLst>
              <a:ext uri="{FF2B5EF4-FFF2-40B4-BE49-F238E27FC236}">
                <a16:creationId xmlns:a16="http://schemas.microsoft.com/office/drawing/2014/main" id="{935E493A-D757-B745-B6AF-4F16BA19B42F}"/>
              </a:ext>
            </a:extLst>
          </p:cNvPr>
          <p:cNvSpPr>
            <a:spLocks noGrp="1" noChangeArrowheads="1"/>
          </p:cNvSpPr>
          <p:nvPr>
            <p:ph type="body" idx="1"/>
          </p:nvPr>
        </p:nvSpPr>
        <p:spPr/>
        <p:txBody>
          <a:bodyPr/>
          <a:lstStyle/>
          <a:p>
            <a:pPr eaLnBrk="1" hangingPunct="1"/>
            <a:r>
              <a:rPr lang="en-US" altLang="en-US" sz="2400"/>
              <a:t>A plan is a sequence of STRIPS operators</a:t>
            </a:r>
          </a:p>
          <a:p>
            <a:pPr eaLnBrk="1" hangingPunct="1"/>
            <a:r>
              <a:rPr lang="en-US" altLang="en-US" sz="2400"/>
              <a:t>The </a:t>
            </a:r>
            <a:r>
              <a:rPr lang="en-US" altLang="en-US" sz="2400">
                <a:solidFill>
                  <a:schemeClr val="accent2"/>
                </a:solidFill>
              </a:rPr>
              <a:t>goal state</a:t>
            </a:r>
            <a:r>
              <a:rPr lang="en-US" altLang="en-US" sz="2400"/>
              <a:t> must unify with at least one of the positive literals in the operator’s effect</a:t>
            </a:r>
          </a:p>
          <a:p>
            <a:pPr eaLnBrk="1" hangingPunct="1"/>
            <a:r>
              <a:rPr lang="en-US" altLang="en-US" sz="2400"/>
              <a:t>Its </a:t>
            </a:r>
            <a:r>
              <a:rPr lang="en-US" altLang="en-US" sz="2400">
                <a:solidFill>
                  <a:schemeClr val="accent2"/>
                </a:solidFill>
              </a:rPr>
              <a:t>preconditions</a:t>
            </a:r>
            <a:r>
              <a:rPr lang="en-US" altLang="en-US" sz="2400"/>
              <a:t> must hold in the previous situation, and these become </a:t>
            </a:r>
            <a:r>
              <a:rPr lang="en-US" altLang="en-US" sz="2400">
                <a:solidFill>
                  <a:schemeClr val="accent2"/>
                </a:solidFill>
              </a:rPr>
              <a:t>subgoals</a:t>
            </a:r>
            <a:r>
              <a:rPr lang="en-US" altLang="en-US" sz="2400"/>
              <a:t> which might be satisfied by the initial conditions</a:t>
            </a:r>
          </a:p>
          <a:p>
            <a:pPr eaLnBrk="1" hangingPunct="1"/>
            <a:r>
              <a:rPr lang="en-US" altLang="en-US" sz="2400"/>
              <a:t>Perform </a:t>
            </a:r>
            <a:r>
              <a:rPr lang="en-US" altLang="en-US" sz="2400">
                <a:solidFill>
                  <a:schemeClr val="accent2"/>
                </a:solidFill>
              </a:rPr>
              <a:t>backward chaining</a:t>
            </a:r>
            <a:r>
              <a:rPr lang="en-US" altLang="en-US" sz="2400"/>
              <a:t> from goal</a:t>
            </a:r>
          </a:p>
          <a:p>
            <a:pPr eaLnBrk="1" hangingPunct="1"/>
            <a:r>
              <a:rPr lang="en-US" altLang="en-US" sz="2400"/>
              <a:t>Again, this is just state-space search using STRIPS operators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10EFA24-D1E8-C941-8B06-433280581AB5}"/>
              </a:ext>
            </a:extLst>
          </p:cNvPr>
          <p:cNvSpPr>
            <a:spLocks noGrp="1"/>
          </p:cNvSpPr>
          <p:nvPr>
            <p:ph type="title"/>
          </p:nvPr>
        </p:nvSpPr>
        <p:spPr/>
        <p:txBody>
          <a:bodyPr/>
          <a:lstStyle/>
          <a:p>
            <a:r>
              <a:rPr lang="en-US" altLang="en-US" sz="3600"/>
              <a:t>STRIPS Program To Control Shakey</a:t>
            </a:r>
          </a:p>
        </p:txBody>
      </p:sp>
      <p:sp>
        <p:nvSpPr>
          <p:cNvPr id="24579" name="Content Placeholder 2">
            <a:extLst>
              <a:ext uri="{FF2B5EF4-FFF2-40B4-BE49-F238E27FC236}">
                <a16:creationId xmlns:a16="http://schemas.microsoft.com/office/drawing/2014/main" id="{A702F7B5-0E25-894A-8FFF-C9865FF86BD0}"/>
              </a:ext>
            </a:extLst>
          </p:cNvPr>
          <p:cNvSpPr>
            <a:spLocks noGrp="1"/>
          </p:cNvSpPr>
          <p:nvPr>
            <p:ph idx="1"/>
          </p:nvPr>
        </p:nvSpPr>
        <p:spPr/>
        <p:txBody>
          <a:bodyPr/>
          <a:lstStyle/>
          <a:p>
            <a:r>
              <a:rPr lang="en-US" altLang="en-US"/>
              <a:t>Work on board</a:t>
            </a:r>
          </a:p>
        </p:txBody>
      </p:sp>
      <p:sp>
        <p:nvSpPr>
          <p:cNvPr id="5" name="Slide Number Placeholder 4">
            <a:extLst>
              <a:ext uri="{FF2B5EF4-FFF2-40B4-BE49-F238E27FC236}">
                <a16:creationId xmlns:a16="http://schemas.microsoft.com/office/drawing/2014/main" id="{4566915E-83F4-2141-98ED-485884121369}"/>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347790C-AE9B-C848-97B1-8294A7F9649B}" type="slidenum">
              <a:rPr lang="en-US" altLang="en-US" sz="1200">
                <a:latin typeface="Verdana" panose="020B0604030504040204" pitchFamily="34" charset="0"/>
              </a:rPr>
              <a:pPr eaLnBrk="1" hangingPunct="1"/>
              <a:t>22</a:t>
            </a:fld>
            <a:endParaRPr lang="en-US" altLang="en-US" sz="1200">
              <a:latin typeface="Verdan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5CB06752-730F-CB48-9095-7D8BAA4E911E}"/>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4FD5418-E4EE-0243-8318-7C0FF0F2BC41}" type="slidenum">
              <a:rPr lang="en-US" altLang="en-US" sz="1200">
                <a:latin typeface="Verdana" panose="020B0604030504040204" pitchFamily="34" charset="0"/>
              </a:rPr>
              <a:pPr eaLnBrk="1" hangingPunct="1"/>
              <a:t>23</a:t>
            </a:fld>
            <a:endParaRPr lang="en-US" altLang="en-US" sz="1200">
              <a:latin typeface="Verdana" panose="020B0604030504040204" pitchFamily="34" charset="0"/>
            </a:endParaRPr>
          </a:p>
        </p:txBody>
      </p:sp>
      <p:sp>
        <p:nvSpPr>
          <p:cNvPr id="25604" name="Rectangle 2">
            <a:extLst>
              <a:ext uri="{FF2B5EF4-FFF2-40B4-BE49-F238E27FC236}">
                <a16:creationId xmlns:a16="http://schemas.microsoft.com/office/drawing/2014/main" id="{01FE9869-FB44-9843-B92F-0DBA177AA30E}"/>
              </a:ext>
            </a:extLst>
          </p:cNvPr>
          <p:cNvSpPr>
            <a:spLocks noGrp="1" noChangeArrowheads="1"/>
          </p:cNvSpPr>
          <p:nvPr>
            <p:ph type="title"/>
          </p:nvPr>
        </p:nvSpPr>
        <p:spPr/>
        <p:txBody>
          <a:bodyPr/>
          <a:lstStyle/>
          <a:p>
            <a:pPr eaLnBrk="1" hangingPunct="1"/>
            <a:r>
              <a:rPr lang="en-US" altLang="en-US" sz="3600"/>
              <a:t>Heuristics for State-Space Search</a:t>
            </a:r>
          </a:p>
        </p:txBody>
      </p:sp>
      <p:sp>
        <p:nvSpPr>
          <p:cNvPr id="25605" name="Rectangle 3">
            <a:extLst>
              <a:ext uri="{FF2B5EF4-FFF2-40B4-BE49-F238E27FC236}">
                <a16:creationId xmlns:a16="http://schemas.microsoft.com/office/drawing/2014/main" id="{95B8B683-6C0A-9B47-81DE-59786E80A1E9}"/>
              </a:ext>
            </a:extLst>
          </p:cNvPr>
          <p:cNvSpPr>
            <a:spLocks noGrp="1" noChangeArrowheads="1"/>
          </p:cNvSpPr>
          <p:nvPr>
            <p:ph type="body" idx="1"/>
          </p:nvPr>
        </p:nvSpPr>
        <p:spPr/>
        <p:txBody>
          <a:bodyPr/>
          <a:lstStyle/>
          <a:p>
            <a:pPr eaLnBrk="1" hangingPunct="1"/>
            <a:r>
              <a:rPr lang="en-US" altLang="en-US" sz="2400"/>
              <a:t>How to find an admissible heuristic estimate?</a:t>
            </a:r>
          </a:p>
          <a:p>
            <a:pPr lvl="1" eaLnBrk="1" hangingPunct="1"/>
            <a:r>
              <a:rPr lang="en-US" altLang="en-US" sz="2000"/>
              <a:t>Distance from a state to the goal?</a:t>
            </a:r>
          </a:p>
          <a:p>
            <a:pPr lvl="1" eaLnBrk="1" hangingPunct="1"/>
            <a:r>
              <a:rPr lang="en-US" altLang="en-US" sz="2000"/>
              <a:t>Look at the effects of the actions and at the goals and guess how many actions are needed</a:t>
            </a:r>
          </a:p>
          <a:p>
            <a:pPr lvl="1" eaLnBrk="1" hangingPunct="1"/>
            <a:r>
              <a:rPr lang="en-US" altLang="en-US" sz="2000"/>
              <a:t>NP-hard</a:t>
            </a:r>
          </a:p>
          <a:p>
            <a:pPr eaLnBrk="1" hangingPunct="1"/>
            <a:endParaRPr lang="en-US" altLang="en-US" sz="2400"/>
          </a:p>
          <a:p>
            <a:pPr eaLnBrk="1" hangingPunct="1"/>
            <a:r>
              <a:rPr lang="en-US" altLang="en-US" sz="2400">
                <a:solidFill>
                  <a:schemeClr val="accent2"/>
                </a:solidFill>
              </a:rPr>
              <a:t>Relaxed problem</a:t>
            </a:r>
          </a:p>
          <a:p>
            <a:pPr eaLnBrk="1" hangingPunct="1"/>
            <a:r>
              <a:rPr lang="en-US" altLang="en-US" sz="2400">
                <a:solidFill>
                  <a:schemeClr val="accent2"/>
                </a:solidFill>
              </a:rPr>
              <a:t>Subgoal independence</a:t>
            </a:r>
            <a:r>
              <a:rPr lang="en-US" altLang="en-US" sz="2400"/>
              <a:t> assumption:</a:t>
            </a:r>
          </a:p>
          <a:p>
            <a:pPr lvl="1" eaLnBrk="1" hangingPunct="1"/>
            <a:r>
              <a:rPr lang="en-US" altLang="en-US" sz="2000"/>
              <a:t>The cost of solving </a:t>
            </a:r>
            <a:r>
              <a:rPr lang="en-US" altLang="en-US" sz="2000">
                <a:solidFill>
                  <a:schemeClr val="hlink"/>
                </a:solidFill>
              </a:rPr>
              <a:t>a conjunction of subgoals</a:t>
            </a:r>
            <a:r>
              <a:rPr lang="en-US" altLang="en-US" sz="2000"/>
              <a:t> is approximated by the </a:t>
            </a:r>
            <a:r>
              <a:rPr lang="en-US" altLang="en-US" sz="2000">
                <a:solidFill>
                  <a:schemeClr val="hlink"/>
                </a:solidFill>
              </a:rPr>
              <a:t>sum of the costs of solving each subgoal independently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9900D68A-5481-244B-A538-0898C837F69F}"/>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2464F0A-6900-0F4D-94F1-6D70F15324FC}" type="slidenum">
              <a:rPr lang="en-US" altLang="en-US" sz="1200">
                <a:latin typeface="Verdana" panose="020B0604030504040204" pitchFamily="34" charset="0"/>
              </a:rPr>
              <a:pPr eaLnBrk="1" hangingPunct="1"/>
              <a:t>24</a:t>
            </a:fld>
            <a:endParaRPr lang="en-US" altLang="en-US" sz="1200">
              <a:latin typeface="Verdana" panose="020B0604030504040204" pitchFamily="34" charset="0"/>
            </a:endParaRPr>
          </a:p>
        </p:txBody>
      </p:sp>
      <p:sp>
        <p:nvSpPr>
          <p:cNvPr id="26628" name="Rectangle 2">
            <a:extLst>
              <a:ext uri="{FF2B5EF4-FFF2-40B4-BE49-F238E27FC236}">
                <a16:creationId xmlns:a16="http://schemas.microsoft.com/office/drawing/2014/main" id="{3546D6D8-A20F-7A4F-A3C0-BA74BC2E0CBA}"/>
              </a:ext>
            </a:extLst>
          </p:cNvPr>
          <p:cNvSpPr>
            <a:spLocks noGrp="1" noChangeArrowheads="1"/>
          </p:cNvSpPr>
          <p:nvPr>
            <p:ph type="title"/>
          </p:nvPr>
        </p:nvSpPr>
        <p:spPr/>
        <p:txBody>
          <a:bodyPr/>
          <a:lstStyle/>
          <a:p>
            <a:pPr eaLnBrk="1" hangingPunct="1"/>
            <a:r>
              <a:rPr lang="en-US" altLang="en-US"/>
              <a:t>Relaxation Problem</a:t>
            </a:r>
          </a:p>
        </p:txBody>
      </p:sp>
      <p:sp>
        <p:nvSpPr>
          <p:cNvPr id="26629" name="Rectangle 3">
            <a:extLst>
              <a:ext uri="{FF2B5EF4-FFF2-40B4-BE49-F238E27FC236}">
                <a16:creationId xmlns:a16="http://schemas.microsoft.com/office/drawing/2014/main" id="{CAA26136-47DC-FA40-86AA-1C8D960B6737}"/>
              </a:ext>
            </a:extLst>
          </p:cNvPr>
          <p:cNvSpPr>
            <a:spLocks noGrp="1" noChangeArrowheads="1"/>
          </p:cNvSpPr>
          <p:nvPr>
            <p:ph type="body" idx="1"/>
          </p:nvPr>
        </p:nvSpPr>
        <p:spPr/>
        <p:txBody>
          <a:bodyPr/>
          <a:lstStyle/>
          <a:p>
            <a:pPr eaLnBrk="1" hangingPunct="1"/>
            <a:r>
              <a:rPr lang="en-US" altLang="en-US">
                <a:solidFill>
                  <a:schemeClr val="accent2"/>
                </a:solidFill>
              </a:rPr>
              <a:t>Idea</a:t>
            </a:r>
            <a:r>
              <a:rPr lang="en-US" altLang="en-US"/>
              <a:t>: </a:t>
            </a:r>
            <a:r>
              <a:rPr lang="en-US" altLang="en-US">
                <a:solidFill>
                  <a:schemeClr val="hlink"/>
                </a:solidFill>
              </a:rPr>
              <a:t>removing all preconditions from the actions</a:t>
            </a:r>
          </a:p>
          <a:p>
            <a:pPr lvl="1" eaLnBrk="1" hangingPunct="1"/>
            <a:r>
              <a:rPr lang="en-US" altLang="en-US" b="1"/>
              <a:t>Almost</a:t>
            </a:r>
            <a:r>
              <a:rPr lang="en-US" altLang="en-US"/>
              <a:t> implies that the number of steps required to solve a conjunction of goals is the number of unsatisfied goals</a:t>
            </a:r>
          </a:p>
          <a:p>
            <a:pPr lvl="2" eaLnBrk="1" hangingPunct="1"/>
            <a:r>
              <a:rPr lang="en-US" altLang="en-US"/>
              <a:t>There may be two actions, each of which deletes the goal literal achieved by the other</a:t>
            </a:r>
          </a:p>
          <a:p>
            <a:pPr lvl="2" eaLnBrk="1" hangingPunct="1"/>
            <a:r>
              <a:rPr lang="en-US" altLang="en-US"/>
              <a:t>Or, some action may achieve multiple goals</a:t>
            </a:r>
          </a:p>
          <a:p>
            <a:pPr lvl="1" eaLnBrk="1" hangingPunct="1"/>
            <a:r>
              <a:rPr lang="en-US" altLang="en-US"/>
              <a:t>Combining relaxation with subgoal independence assumption </a:t>
            </a:r>
            <a:r>
              <a:rPr lang="en-US" altLang="en-US">
                <a:sym typeface="Wingdings" pitchFamily="2" charset="2"/>
              </a:rPr>
              <a:t> </a:t>
            </a:r>
            <a:r>
              <a:rPr lang="en-US" altLang="en-US">
                <a:solidFill>
                  <a:schemeClr val="hlink"/>
                </a:solidFill>
                <a:sym typeface="Wingdings" pitchFamily="2" charset="2"/>
              </a:rPr>
              <a:t>exact # of unsatisfied goals</a:t>
            </a:r>
          </a:p>
          <a:p>
            <a:pPr eaLnBrk="1" hangingPunct="1"/>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842A1C0-7D7C-724A-8E79-814BD6488411}"/>
              </a:ext>
            </a:extLst>
          </p:cNvPr>
          <p:cNvSpPr>
            <a:spLocks noGrp="1"/>
          </p:cNvSpPr>
          <p:nvPr>
            <p:ph type="title"/>
          </p:nvPr>
        </p:nvSpPr>
        <p:spPr/>
        <p:txBody>
          <a:bodyPr/>
          <a:lstStyle/>
          <a:p>
            <a:pPr eaLnBrk="1" hangingPunct="1"/>
            <a:r>
              <a:rPr lang="en-US" altLang="en-US"/>
              <a:t>Removing Negative Effects</a:t>
            </a:r>
          </a:p>
        </p:txBody>
      </p:sp>
      <p:sp>
        <p:nvSpPr>
          <p:cNvPr id="27651" name="Content Placeholder 2">
            <a:extLst>
              <a:ext uri="{FF2B5EF4-FFF2-40B4-BE49-F238E27FC236}">
                <a16:creationId xmlns:a16="http://schemas.microsoft.com/office/drawing/2014/main" id="{770C6759-03C9-0F47-A878-0CEE5E1738E5}"/>
              </a:ext>
            </a:extLst>
          </p:cNvPr>
          <p:cNvSpPr>
            <a:spLocks noGrp="1"/>
          </p:cNvSpPr>
          <p:nvPr>
            <p:ph idx="1"/>
          </p:nvPr>
        </p:nvSpPr>
        <p:spPr/>
        <p:txBody>
          <a:bodyPr/>
          <a:lstStyle/>
          <a:p>
            <a:pPr eaLnBrk="1" hangingPunct="1"/>
            <a:r>
              <a:rPr lang="en-US" altLang="en-US"/>
              <a:t>Generate a relaxed problem by removing negative effects:</a:t>
            </a:r>
          </a:p>
          <a:p>
            <a:pPr lvl="1" eaLnBrk="1" hangingPunct="1"/>
            <a:r>
              <a:rPr lang="en-US" altLang="en-US"/>
              <a:t>Empty-delete-list heuristic</a:t>
            </a:r>
          </a:p>
          <a:p>
            <a:pPr lvl="1" eaLnBrk="1" hangingPunct="1"/>
            <a:r>
              <a:rPr lang="en-US" altLang="en-US"/>
              <a:t>Quite accurate, but computing it involves running a simple planning algorithm</a:t>
            </a:r>
          </a:p>
        </p:txBody>
      </p:sp>
      <p:sp>
        <p:nvSpPr>
          <p:cNvPr id="5" name="Slide Number Placeholder 4">
            <a:extLst>
              <a:ext uri="{FF2B5EF4-FFF2-40B4-BE49-F238E27FC236}">
                <a16:creationId xmlns:a16="http://schemas.microsoft.com/office/drawing/2014/main" id="{AA1BB496-3639-2F4B-95F3-23C2D724A843}"/>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1C7FBCC-E886-544D-98B6-4ABB961CAB52}" type="slidenum">
              <a:rPr lang="en-US" altLang="en-US" sz="1200">
                <a:latin typeface="Verdana" panose="020B0604030504040204" pitchFamily="34" charset="0"/>
              </a:rPr>
              <a:pPr eaLnBrk="1" hangingPunct="1"/>
              <a:t>25</a:t>
            </a:fld>
            <a:endParaRPr lang="en-US" altLang="en-US" sz="1200">
              <a:latin typeface="Verdan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23DFDAC-96DC-7C48-9C7A-7C084034A89F}"/>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9FBE612-4F34-BC41-A8BD-EBD81E8A92E8}" type="slidenum">
              <a:rPr lang="en-US" altLang="en-US" sz="1200">
                <a:latin typeface="Verdana" panose="020B0604030504040204" pitchFamily="34" charset="0"/>
              </a:rPr>
              <a:pPr eaLnBrk="1" hangingPunct="1"/>
              <a:t>26</a:t>
            </a:fld>
            <a:endParaRPr lang="en-US" altLang="en-US" sz="1200">
              <a:latin typeface="Verdana" panose="020B0604030504040204" pitchFamily="34" charset="0"/>
            </a:endParaRPr>
          </a:p>
        </p:txBody>
      </p:sp>
      <p:sp>
        <p:nvSpPr>
          <p:cNvPr id="28676" name="Rectangle 2">
            <a:extLst>
              <a:ext uri="{FF2B5EF4-FFF2-40B4-BE49-F238E27FC236}">
                <a16:creationId xmlns:a16="http://schemas.microsoft.com/office/drawing/2014/main" id="{18772AA2-3C92-2D4D-9843-7D7194175198}"/>
              </a:ext>
            </a:extLst>
          </p:cNvPr>
          <p:cNvSpPr>
            <a:spLocks noGrp="1" noChangeArrowheads="1"/>
          </p:cNvSpPr>
          <p:nvPr>
            <p:ph type="title"/>
          </p:nvPr>
        </p:nvSpPr>
        <p:spPr/>
        <p:txBody>
          <a:bodyPr/>
          <a:lstStyle/>
          <a:p>
            <a:pPr eaLnBrk="1" hangingPunct="1"/>
            <a:r>
              <a:rPr lang="en-US" altLang="en-US"/>
              <a:t>Extensions – ADL </a:t>
            </a:r>
          </a:p>
        </p:txBody>
      </p:sp>
      <p:sp>
        <p:nvSpPr>
          <p:cNvPr id="28677" name="Rectangle 3">
            <a:extLst>
              <a:ext uri="{FF2B5EF4-FFF2-40B4-BE49-F238E27FC236}">
                <a16:creationId xmlns:a16="http://schemas.microsoft.com/office/drawing/2014/main" id="{B00CEB40-1FCB-F54F-9661-BFCD09F577A3}"/>
              </a:ext>
            </a:extLst>
          </p:cNvPr>
          <p:cNvSpPr>
            <a:spLocks noGrp="1" noChangeArrowheads="1"/>
          </p:cNvSpPr>
          <p:nvPr>
            <p:ph type="body" idx="1"/>
          </p:nvPr>
        </p:nvSpPr>
        <p:spPr/>
        <p:txBody>
          <a:bodyPr/>
          <a:lstStyle/>
          <a:p>
            <a:pPr eaLnBrk="1" hangingPunct="1"/>
            <a:r>
              <a:rPr lang="en-US" altLang="en-US" sz="2400">
                <a:solidFill>
                  <a:schemeClr val="accent2"/>
                </a:solidFill>
              </a:rPr>
              <a:t>State</a:t>
            </a:r>
            <a:r>
              <a:rPr lang="en-US" altLang="en-US" sz="2400"/>
              <a:t>: positive and negative literals</a:t>
            </a:r>
          </a:p>
          <a:p>
            <a:pPr eaLnBrk="1" hangingPunct="1"/>
            <a:r>
              <a:rPr lang="en-US" altLang="en-US" sz="2400">
                <a:solidFill>
                  <a:schemeClr val="accent2"/>
                </a:solidFill>
              </a:rPr>
              <a:t>Open world assumptions</a:t>
            </a:r>
            <a:r>
              <a:rPr lang="en-US" altLang="en-US" sz="2400"/>
              <a:t>: unmentioned literals are unknown</a:t>
            </a:r>
          </a:p>
          <a:p>
            <a:pPr eaLnBrk="1" hangingPunct="1"/>
            <a:r>
              <a:rPr lang="en-US" altLang="en-US" sz="2400">
                <a:solidFill>
                  <a:schemeClr val="accent2"/>
                </a:solidFill>
              </a:rPr>
              <a:t>Effect</a:t>
            </a:r>
            <a:r>
              <a:rPr lang="en-US" altLang="en-US" sz="2400"/>
              <a:t>: P ^ </a:t>
            </a:r>
            <a:r>
              <a:rPr lang="en-US" altLang="en-US" sz="2400">
                <a:latin typeface="Arial" panose="020B0604020202020204" pitchFamily="34" charset="0"/>
                <a:sym typeface="Symbol" pitchFamily="2" charset="2"/>
              </a:rPr>
              <a:t> Q means add P and  Q and delete  P and Q</a:t>
            </a:r>
          </a:p>
          <a:p>
            <a:pPr eaLnBrk="1" hangingPunct="1"/>
            <a:r>
              <a:rPr lang="en-US" altLang="en-US" sz="2400">
                <a:solidFill>
                  <a:schemeClr val="accent2"/>
                </a:solidFill>
                <a:latin typeface="Arial" panose="020B0604020202020204" pitchFamily="34" charset="0"/>
                <a:sym typeface="Symbol" pitchFamily="2" charset="2"/>
              </a:rPr>
              <a:t>Goal</a:t>
            </a:r>
            <a:r>
              <a:rPr lang="en-US" altLang="en-US" sz="2400">
                <a:latin typeface="Arial" panose="020B0604020202020204" pitchFamily="34" charset="0"/>
                <a:sym typeface="Symbol" pitchFamily="2" charset="2"/>
              </a:rPr>
              <a:t>: quantified variables; conjunction and disjunction</a:t>
            </a:r>
          </a:p>
          <a:p>
            <a:pPr eaLnBrk="1" hangingPunct="1"/>
            <a:r>
              <a:rPr lang="en-US" altLang="en-US" sz="2400">
                <a:solidFill>
                  <a:schemeClr val="accent2"/>
                </a:solidFill>
                <a:latin typeface="Arial" panose="020B0604020202020204" pitchFamily="34" charset="0"/>
                <a:sym typeface="Symbol" pitchFamily="2" charset="2"/>
              </a:rPr>
              <a:t>Effects</a:t>
            </a:r>
            <a:r>
              <a:rPr lang="en-US" altLang="en-US" sz="2400">
                <a:latin typeface="Arial" panose="020B0604020202020204" pitchFamily="34" charset="0"/>
                <a:sym typeface="Symbol" pitchFamily="2" charset="2"/>
              </a:rPr>
              <a:t>: conditional effects</a:t>
            </a:r>
          </a:p>
          <a:p>
            <a:pPr lvl="1" eaLnBrk="1" hangingPunct="1"/>
            <a:r>
              <a:rPr lang="en-US" altLang="en-US" sz="2000">
                <a:latin typeface="Arial" panose="020B0604020202020204" pitchFamily="34" charset="0"/>
                <a:sym typeface="Symbol" pitchFamily="2" charset="2"/>
              </a:rPr>
              <a:t>when P: E means E is an effect only if P is satisfied</a:t>
            </a:r>
          </a:p>
          <a:p>
            <a:pPr eaLnBrk="1" hangingPunct="1"/>
            <a:r>
              <a:rPr lang="en-US" altLang="en-US" sz="2400">
                <a:solidFill>
                  <a:schemeClr val="accent2"/>
                </a:solidFill>
                <a:latin typeface="Arial" panose="020B0604020202020204" pitchFamily="34" charset="0"/>
                <a:sym typeface="Symbol" pitchFamily="2" charset="2"/>
              </a:rPr>
              <a:t>Equality predicate</a:t>
            </a:r>
            <a:r>
              <a:rPr lang="en-US" altLang="en-US" sz="2400">
                <a:latin typeface="Arial" panose="020B0604020202020204" pitchFamily="34" charset="0"/>
                <a:sym typeface="Symbol" pitchFamily="2" charset="2"/>
              </a:rPr>
              <a:t> (x = y)</a:t>
            </a:r>
          </a:p>
          <a:p>
            <a:pPr eaLnBrk="1" hangingPunct="1"/>
            <a:r>
              <a:rPr lang="en-US" altLang="en-US" sz="2400">
                <a:latin typeface="Arial" panose="020B0604020202020204" pitchFamily="34" charset="0"/>
                <a:sym typeface="Symbol" pitchFamily="2" charset="2"/>
              </a:rPr>
              <a:t>Variables can have </a:t>
            </a:r>
            <a:r>
              <a:rPr lang="en-US" altLang="en-US" sz="2400">
                <a:solidFill>
                  <a:schemeClr val="accent2"/>
                </a:solidFill>
                <a:latin typeface="Arial" panose="020B0604020202020204" pitchFamily="34" charset="0"/>
                <a:sym typeface="Symbol" pitchFamily="2" charset="2"/>
              </a:rPr>
              <a:t>types</a:t>
            </a:r>
            <a:r>
              <a:rPr lang="en-US" altLang="en-US" sz="2400">
                <a:latin typeface="Arial" panose="020B0604020202020204" pitchFamily="34" charset="0"/>
                <a:sym typeface="Symbol" pitchFamily="2" charset="2"/>
              </a:rPr>
              <a:t> (p: Plane)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64C4D9-AA69-8248-AC76-09B7694F9FD6}"/>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4435511-072F-6244-BCDC-28CF33CDF505}" type="slidenum">
              <a:rPr lang="en-US" altLang="en-US" sz="1200">
                <a:latin typeface="Verdana" panose="020B0604030504040204" pitchFamily="34" charset="0"/>
              </a:rPr>
              <a:pPr eaLnBrk="1" hangingPunct="1"/>
              <a:t>27</a:t>
            </a:fld>
            <a:endParaRPr lang="en-US" altLang="en-US" sz="1200">
              <a:latin typeface="Verdana" panose="020B0604030504040204" pitchFamily="34" charset="0"/>
            </a:endParaRPr>
          </a:p>
        </p:txBody>
      </p:sp>
      <p:sp>
        <p:nvSpPr>
          <p:cNvPr id="29700" name="Rectangle 2">
            <a:extLst>
              <a:ext uri="{FF2B5EF4-FFF2-40B4-BE49-F238E27FC236}">
                <a16:creationId xmlns:a16="http://schemas.microsoft.com/office/drawing/2014/main" id="{F24B98A7-37DD-8249-B517-62B3EC28BF93}"/>
              </a:ext>
            </a:extLst>
          </p:cNvPr>
          <p:cNvSpPr>
            <a:spLocks noGrp="1" noChangeArrowheads="1"/>
          </p:cNvSpPr>
          <p:nvPr>
            <p:ph type="title"/>
          </p:nvPr>
        </p:nvSpPr>
        <p:spPr/>
        <p:txBody>
          <a:bodyPr/>
          <a:lstStyle/>
          <a:p>
            <a:pPr eaLnBrk="1" hangingPunct="1"/>
            <a:r>
              <a:rPr lang="en-US" altLang="en-US"/>
              <a:t>Example: Air Cargo Transport</a:t>
            </a:r>
          </a:p>
        </p:txBody>
      </p:sp>
      <p:sp>
        <p:nvSpPr>
          <p:cNvPr id="29701" name="Rectangle 3">
            <a:extLst>
              <a:ext uri="{FF2B5EF4-FFF2-40B4-BE49-F238E27FC236}">
                <a16:creationId xmlns:a16="http://schemas.microsoft.com/office/drawing/2014/main" id="{2ABD840A-31E5-4F47-8756-D2AD921C9063}"/>
              </a:ext>
            </a:extLst>
          </p:cNvPr>
          <p:cNvSpPr>
            <a:spLocks noGrp="1" noChangeArrowheads="1"/>
          </p:cNvSpPr>
          <p:nvPr>
            <p:ph type="body" idx="1"/>
          </p:nvPr>
        </p:nvSpPr>
        <p:spPr>
          <a:xfrm>
            <a:off x="457200" y="1524000"/>
            <a:ext cx="8458200" cy="1371600"/>
          </a:xfrm>
        </p:spPr>
        <p:txBody>
          <a:bodyPr/>
          <a:lstStyle/>
          <a:p>
            <a:pPr eaLnBrk="1" hangingPunct="1">
              <a:lnSpc>
                <a:spcPct val="90000"/>
              </a:lnSpc>
            </a:pPr>
            <a:r>
              <a:rPr lang="en-US" altLang="en-US" sz="1600"/>
              <a:t>Loading/unloading cargo onto/off planes and flying it from place to place.</a:t>
            </a:r>
          </a:p>
          <a:p>
            <a:pPr eaLnBrk="1" hangingPunct="1">
              <a:lnSpc>
                <a:spcPct val="90000"/>
              </a:lnSpc>
            </a:pPr>
            <a:r>
              <a:rPr lang="en-US" altLang="en-US" sz="1600"/>
              <a:t>Actions: Load, Unload, and Fly</a:t>
            </a:r>
          </a:p>
          <a:p>
            <a:pPr eaLnBrk="1" hangingPunct="1">
              <a:lnSpc>
                <a:spcPct val="90000"/>
              </a:lnSpc>
            </a:pPr>
            <a:r>
              <a:rPr lang="en-US" altLang="en-US" sz="1600"/>
              <a:t>States:</a:t>
            </a:r>
          </a:p>
          <a:p>
            <a:pPr lvl="1" eaLnBrk="1" hangingPunct="1">
              <a:lnSpc>
                <a:spcPct val="90000"/>
              </a:lnSpc>
            </a:pPr>
            <a:r>
              <a:rPr lang="en-US" altLang="en-US" sz="1400"/>
              <a:t>In(</a:t>
            </a:r>
            <a:r>
              <a:rPr lang="en-US" altLang="en-US" sz="1400" i="1"/>
              <a:t>c</a:t>
            </a:r>
            <a:r>
              <a:rPr lang="en-US" altLang="en-US" sz="1400"/>
              <a:t>, </a:t>
            </a:r>
            <a:r>
              <a:rPr lang="en-US" altLang="en-US" sz="1400" i="1"/>
              <a:t>p</a:t>
            </a:r>
            <a:r>
              <a:rPr lang="en-US" altLang="en-US" sz="1400"/>
              <a:t>): cargo </a:t>
            </a:r>
            <a:r>
              <a:rPr lang="en-US" altLang="en-US" sz="1400" i="1"/>
              <a:t>c</a:t>
            </a:r>
            <a:r>
              <a:rPr lang="en-US" altLang="en-US" sz="1400"/>
              <a:t> is inside plane </a:t>
            </a:r>
            <a:r>
              <a:rPr lang="en-US" altLang="en-US" sz="1400" i="1"/>
              <a:t>p</a:t>
            </a:r>
          </a:p>
          <a:p>
            <a:pPr lvl="1" eaLnBrk="1" hangingPunct="1">
              <a:lnSpc>
                <a:spcPct val="90000"/>
              </a:lnSpc>
            </a:pPr>
            <a:r>
              <a:rPr lang="en-US" altLang="en-US" sz="1400"/>
              <a:t>At(</a:t>
            </a:r>
            <a:r>
              <a:rPr lang="en-US" altLang="en-US" sz="1400" i="1"/>
              <a:t>x</a:t>
            </a:r>
            <a:r>
              <a:rPr lang="en-US" altLang="en-US" sz="1400"/>
              <a:t>, </a:t>
            </a:r>
            <a:r>
              <a:rPr lang="en-US" altLang="en-US" sz="1400" i="1"/>
              <a:t>a</a:t>
            </a:r>
            <a:r>
              <a:rPr lang="en-US" altLang="en-US" sz="1400"/>
              <a:t>): object </a:t>
            </a:r>
            <a:r>
              <a:rPr lang="en-US" altLang="en-US" sz="1400" i="1"/>
              <a:t>x</a:t>
            </a:r>
            <a:r>
              <a:rPr lang="en-US" altLang="en-US" sz="1400"/>
              <a:t> (plane/cargo) at airport </a:t>
            </a:r>
            <a:r>
              <a:rPr lang="en-US" altLang="en-US" sz="1400" i="1"/>
              <a:t>a</a:t>
            </a:r>
          </a:p>
        </p:txBody>
      </p:sp>
      <p:pic>
        <p:nvPicPr>
          <p:cNvPr id="29702" name="Picture 5">
            <a:extLst>
              <a:ext uri="{FF2B5EF4-FFF2-40B4-BE49-F238E27FC236}">
                <a16:creationId xmlns:a16="http://schemas.microsoft.com/office/drawing/2014/main" id="{FD26403F-A818-EB46-883D-CE5D0A9FA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19400"/>
            <a:ext cx="78486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91106A-78A2-A94E-946A-290B2B0F5A6E}"/>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7269187-6DCF-2841-959D-ABA7AB3A719A}" type="slidenum">
              <a:rPr lang="en-US" altLang="en-US" sz="1200">
                <a:latin typeface="Verdana" panose="020B0604030504040204" pitchFamily="34" charset="0"/>
              </a:rPr>
              <a:pPr eaLnBrk="1" hangingPunct="1"/>
              <a:t>28</a:t>
            </a:fld>
            <a:endParaRPr lang="en-US" altLang="en-US" sz="1200">
              <a:latin typeface="Verdana" panose="020B0604030504040204" pitchFamily="34" charset="0"/>
            </a:endParaRPr>
          </a:p>
        </p:txBody>
      </p:sp>
      <p:sp>
        <p:nvSpPr>
          <p:cNvPr id="30724" name="Rectangle 2">
            <a:extLst>
              <a:ext uri="{FF2B5EF4-FFF2-40B4-BE49-F238E27FC236}">
                <a16:creationId xmlns:a16="http://schemas.microsoft.com/office/drawing/2014/main" id="{4AC8C56C-2EF1-F841-A615-2EDE6F8AC93D}"/>
              </a:ext>
            </a:extLst>
          </p:cNvPr>
          <p:cNvSpPr>
            <a:spLocks noGrp="1" noChangeArrowheads="1"/>
          </p:cNvSpPr>
          <p:nvPr>
            <p:ph type="title"/>
          </p:nvPr>
        </p:nvSpPr>
        <p:spPr/>
        <p:txBody>
          <a:bodyPr/>
          <a:lstStyle/>
          <a:p>
            <a:pPr eaLnBrk="1" hangingPunct="1"/>
            <a:r>
              <a:rPr lang="en-US" altLang="en-US"/>
              <a:t>Example: Spare Tire Problem</a:t>
            </a:r>
          </a:p>
        </p:txBody>
      </p:sp>
      <p:sp>
        <p:nvSpPr>
          <p:cNvPr id="30725" name="Rectangle 3">
            <a:extLst>
              <a:ext uri="{FF2B5EF4-FFF2-40B4-BE49-F238E27FC236}">
                <a16:creationId xmlns:a16="http://schemas.microsoft.com/office/drawing/2014/main" id="{10BB86FB-9739-7443-ADFB-CB7EDE486C1F}"/>
              </a:ext>
            </a:extLst>
          </p:cNvPr>
          <p:cNvSpPr>
            <a:spLocks noGrp="1" noChangeArrowheads="1"/>
          </p:cNvSpPr>
          <p:nvPr>
            <p:ph type="body" idx="1"/>
          </p:nvPr>
        </p:nvSpPr>
        <p:spPr>
          <a:xfrm>
            <a:off x="457200" y="1524000"/>
            <a:ext cx="8458200" cy="914400"/>
          </a:xfrm>
        </p:spPr>
        <p:txBody>
          <a:bodyPr/>
          <a:lstStyle/>
          <a:p>
            <a:pPr eaLnBrk="1" hangingPunct="1">
              <a:lnSpc>
                <a:spcPct val="90000"/>
              </a:lnSpc>
            </a:pPr>
            <a:r>
              <a:rPr lang="en-US" altLang="en-US" sz="1800">
                <a:solidFill>
                  <a:schemeClr val="accent2"/>
                </a:solidFill>
              </a:rPr>
              <a:t>Initial state</a:t>
            </a:r>
            <a:r>
              <a:rPr lang="en-US" altLang="en-US" sz="1800"/>
              <a:t>: a flat tire on the axle and a good spare tire in the trunk</a:t>
            </a:r>
          </a:p>
          <a:p>
            <a:pPr eaLnBrk="1" hangingPunct="1">
              <a:lnSpc>
                <a:spcPct val="90000"/>
              </a:lnSpc>
            </a:pPr>
            <a:r>
              <a:rPr lang="en-US" altLang="en-US" sz="1800">
                <a:solidFill>
                  <a:schemeClr val="accent2"/>
                </a:solidFill>
              </a:rPr>
              <a:t>Goal state</a:t>
            </a:r>
            <a:r>
              <a:rPr lang="en-US" altLang="en-US" sz="1800"/>
              <a:t>: have a good spare tire properly mounted onto the car’s axle</a:t>
            </a:r>
          </a:p>
        </p:txBody>
      </p:sp>
      <p:pic>
        <p:nvPicPr>
          <p:cNvPr id="30726" name="Picture 4">
            <a:extLst>
              <a:ext uri="{FF2B5EF4-FFF2-40B4-BE49-F238E27FC236}">
                <a16:creationId xmlns:a16="http://schemas.microsoft.com/office/drawing/2014/main" id="{4263254C-3A83-DB48-851C-CB874504F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87600"/>
            <a:ext cx="80772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605E505-8E6E-F646-BDA4-015D0CEBE57C}"/>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F15A159-DB9B-AE49-8504-8BB89BFF03CD}" type="slidenum">
              <a:rPr lang="en-US" altLang="en-US" sz="1200">
                <a:latin typeface="Verdana" panose="020B0604030504040204" pitchFamily="34" charset="0"/>
              </a:rPr>
              <a:pPr eaLnBrk="1" hangingPunct="1"/>
              <a:t>29</a:t>
            </a:fld>
            <a:endParaRPr lang="en-US" altLang="en-US" sz="1200">
              <a:latin typeface="Verdana" panose="020B0604030504040204" pitchFamily="34" charset="0"/>
            </a:endParaRPr>
          </a:p>
        </p:txBody>
      </p:sp>
      <p:sp>
        <p:nvSpPr>
          <p:cNvPr id="31748" name="Rectangle 2">
            <a:extLst>
              <a:ext uri="{FF2B5EF4-FFF2-40B4-BE49-F238E27FC236}">
                <a16:creationId xmlns:a16="http://schemas.microsoft.com/office/drawing/2014/main" id="{97C4C3C4-A1E6-1048-92EA-2C82D22CE1E4}"/>
              </a:ext>
            </a:extLst>
          </p:cNvPr>
          <p:cNvSpPr>
            <a:spLocks noGrp="1" noChangeArrowheads="1"/>
          </p:cNvSpPr>
          <p:nvPr>
            <p:ph type="title"/>
          </p:nvPr>
        </p:nvSpPr>
        <p:spPr/>
        <p:txBody>
          <a:bodyPr/>
          <a:lstStyle/>
          <a:p>
            <a:pPr eaLnBrk="1" hangingPunct="1"/>
            <a:r>
              <a:rPr lang="en-US" altLang="en-US"/>
              <a:t>Total-Order Planning</a:t>
            </a:r>
          </a:p>
        </p:txBody>
      </p:sp>
      <p:sp>
        <p:nvSpPr>
          <p:cNvPr id="31749" name="Rectangle 3">
            <a:extLst>
              <a:ext uri="{FF2B5EF4-FFF2-40B4-BE49-F238E27FC236}">
                <a16:creationId xmlns:a16="http://schemas.microsoft.com/office/drawing/2014/main" id="{D6717FFF-0954-AC46-A325-133DE8AF83CC}"/>
              </a:ext>
            </a:extLst>
          </p:cNvPr>
          <p:cNvSpPr>
            <a:spLocks noGrp="1" noChangeArrowheads="1"/>
          </p:cNvSpPr>
          <p:nvPr>
            <p:ph type="body" idx="1"/>
          </p:nvPr>
        </p:nvSpPr>
        <p:spPr/>
        <p:txBody>
          <a:bodyPr/>
          <a:lstStyle/>
          <a:p>
            <a:pPr eaLnBrk="1" hangingPunct="1"/>
            <a:r>
              <a:rPr lang="en-US" altLang="en-US"/>
              <a:t>Forward/backward state-space searches are forms of totally ordered plan search</a:t>
            </a:r>
          </a:p>
          <a:p>
            <a:pPr lvl="1" eaLnBrk="1" hangingPunct="1"/>
            <a:r>
              <a:rPr lang="en-US" altLang="en-US"/>
              <a:t>explore only strictly </a:t>
            </a:r>
            <a:r>
              <a:rPr lang="en-US" altLang="en-US">
                <a:solidFill>
                  <a:schemeClr val="accent2"/>
                </a:solidFill>
              </a:rPr>
              <a:t>linear sequences</a:t>
            </a:r>
            <a:r>
              <a:rPr lang="en-US" altLang="en-US"/>
              <a:t> of actions directly connected to the start or goal</a:t>
            </a:r>
          </a:p>
          <a:p>
            <a:pPr lvl="1" eaLnBrk="1" hangingPunct="1"/>
            <a:r>
              <a:rPr lang="en-US" altLang="en-US">
                <a:solidFill>
                  <a:schemeClr val="hlink"/>
                </a:solidFill>
              </a:rPr>
              <a:t>cannot</a:t>
            </a:r>
            <a:r>
              <a:rPr lang="en-US" altLang="en-US"/>
              <a:t> take advantages of </a:t>
            </a:r>
            <a:r>
              <a:rPr lang="en-US" altLang="en-US">
                <a:solidFill>
                  <a:schemeClr val="hlink"/>
                </a:solidFill>
              </a:rPr>
              <a:t>problem decomposition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039C7E6-329F-6748-82D3-E06A944DFA1A}"/>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4167F15-6ED9-B640-BABD-01B46EFB61E0}" type="slidenum">
              <a:rPr lang="en-US" altLang="en-US" sz="1200">
                <a:latin typeface="Verdana" panose="020B0604030504040204" pitchFamily="34" charset="0"/>
              </a:rPr>
              <a:pPr eaLnBrk="1" hangingPunct="1"/>
              <a:t>3</a:t>
            </a:fld>
            <a:endParaRPr lang="en-US" altLang="en-US" sz="1200">
              <a:latin typeface="Verdana" panose="020B0604030504040204" pitchFamily="34" charset="0"/>
            </a:endParaRPr>
          </a:p>
        </p:txBody>
      </p:sp>
      <p:sp>
        <p:nvSpPr>
          <p:cNvPr id="5124" name="Rectangle 2">
            <a:extLst>
              <a:ext uri="{FF2B5EF4-FFF2-40B4-BE49-F238E27FC236}">
                <a16:creationId xmlns:a16="http://schemas.microsoft.com/office/drawing/2014/main" id="{D6335F8E-63BE-DA4C-9290-34592BB2B30D}"/>
              </a:ext>
            </a:extLst>
          </p:cNvPr>
          <p:cNvSpPr>
            <a:spLocks noGrp="1" noChangeArrowheads="1"/>
          </p:cNvSpPr>
          <p:nvPr>
            <p:ph type="title"/>
          </p:nvPr>
        </p:nvSpPr>
        <p:spPr/>
        <p:txBody>
          <a:bodyPr/>
          <a:lstStyle/>
          <a:p>
            <a:pPr eaLnBrk="1" hangingPunct="1"/>
            <a:r>
              <a:rPr lang="en-US" altLang="en-US"/>
              <a:t>Problems with Standard Search</a:t>
            </a:r>
          </a:p>
        </p:txBody>
      </p:sp>
      <p:sp>
        <p:nvSpPr>
          <p:cNvPr id="5125" name="Rectangle 3">
            <a:extLst>
              <a:ext uri="{FF2B5EF4-FFF2-40B4-BE49-F238E27FC236}">
                <a16:creationId xmlns:a16="http://schemas.microsoft.com/office/drawing/2014/main" id="{9E08D09D-1466-CC48-8540-726D10B7BD98}"/>
              </a:ext>
            </a:extLst>
          </p:cNvPr>
          <p:cNvSpPr>
            <a:spLocks noGrp="1" noChangeArrowheads="1"/>
          </p:cNvSpPr>
          <p:nvPr>
            <p:ph type="body" idx="1"/>
          </p:nvPr>
        </p:nvSpPr>
        <p:spPr/>
        <p:txBody>
          <a:bodyPr/>
          <a:lstStyle/>
          <a:p>
            <a:pPr eaLnBrk="1" hangingPunct="1"/>
            <a:r>
              <a:rPr lang="en-US" altLang="en-US"/>
              <a:t>Overwhelmed by irrelevant actions</a:t>
            </a:r>
          </a:p>
          <a:p>
            <a:pPr eaLnBrk="1" hangingPunct="1"/>
            <a:r>
              <a:rPr lang="en-US" altLang="en-US"/>
              <a:t>Finding a good heuristic function is difficult</a:t>
            </a:r>
          </a:p>
          <a:p>
            <a:pPr eaLnBrk="1" hangingPunct="1"/>
            <a:r>
              <a:rPr lang="en-US" altLang="en-US"/>
              <a:t>Cannot take advantage of problem decomposition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3969695B-5802-1047-8D91-300C957E08C2}"/>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E5F7E27-7C8B-1E44-98DC-79977F9EB970}" type="slidenum">
              <a:rPr lang="en-US" altLang="en-US" sz="1200">
                <a:latin typeface="Verdana" panose="020B0604030504040204" pitchFamily="34" charset="0"/>
              </a:rPr>
              <a:pPr eaLnBrk="1" hangingPunct="1"/>
              <a:t>30</a:t>
            </a:fld>
            <a:endParaRPr lang="en-US" altLang="en-US" sz="1200">
              <a:latin typeface="Verdana" panose="020B0604030504040204" pitchFamily="34" charset="0"/>
            </a:endParaRPr>
          </a:p>
        </p:txBody>
      </p:sp>
      <p:sp>
        <p:nvSpPr>
          <p:cNvPr id="32772" name="Rectangle 2">
            <a:extLst>
              <a:ext uri="{FF2B5EF4-FFF2-40B4-BE49-F238E27FC236}">
                <a16:creationId xmlns:a16="http://schemas.microsoft.com/office/drawing/2014/main" id="{D41BCA10-4F28-0E4D-922A-6A35355C58E1}"/>
              </a:ext>
            </a:extLst>
          </p:cNvPr>
          <p:cNvSpPr>
            <a:spLocks noGrp="1" noChangeArrowheads="1"/>
          </p:cNvSpPr>
          <p:nvPr>
            <p:ph type="title"/>
          </p:nvPr>
        </p:nvSpPr>
        <p:spPr/>
        <p:txBody>
          <a:bodyPr/>
          <a:lstStyle/>
          <a:p>
            <a:pPr eaLnBrk="1" hangingPunct="1"/>
            <a:r>
              <a:rPr lang="en-US" altLang="en-US"/>
              <a:t>Partial-Order Planning</a:t>
            </a:r>
          </a:p>
        </p:txBody>
      </p:sp>
      <p:sp>
        <p:nvSpPr>
          <p:cNvPr id="32773" name="Rectangle 3">
            <a:extLst>
              <a:ext uri="{FF2B5EF4-FFF2-40B4-BE49-F238E27FC236}">
                <a16:creationId xmlns:a16="http://schemas.microsoft.com/office/drawing/2014/main" id="{94DFEFF4-D9EF-804A-A375-C417144F9F59}"/>
              </a:ext>
            </a:extLst>
          </p:cNvPr>
          <p:cNvSpPr>
            <a:spLocks noGrp="1" noChangeArrowheads="1"/>
          </p:cNvSpPr>
          <p:nvPr>
            <p:ph type="body" idx="1"/>
          </p:nvPr>
        </p:nvSpPr>
        <p:spPr/>
        <p:txBody>
          <a:bodyPr/>
          <a:lstStyle/>
          <a:p>
            <a:pPr eaLnBrk="1" hangingPunct="1"/>
            <a:r>
              <a:rPr lang="en-US" altLang="en-US"/>
              <a:t>Idea: </a:t>
            </a:r>
          </a:p>
          <a:p>
            <a:pPr lvl="1" eaLnBrk="1" hangingPunct="1"/>
            <a:r>
              <a:rPr lang="en-US" altLang="en-US"/>
              <a:t>works on several subgoals independently</a:t>
            </a:r>
          </a:p>
          <a:p>
            <a:pPr lvl="1" eaLnBrk="1" hangingPunct="1"/>
            <a:r>
              <a:rPr lang="en-US" altLang="en-US"/>
              <a:t>solves them with subplans</a:t>
            </a:r>
          </a:p>
          <a:p>
            <a:pPr lvl="1" eaLnBrk="1" hangingPunct="1"/>
            <a:r>
              <a:rPr lang="en-US" altLang="en-US"/>
              <a:t>combines the subplans</a:t>
            </a:r>
          </a:p>
          <a:p>
            <a:pPr lvl="1" eaLnBrk="1" hangingPunct="1"/>
            <a:r>
              <a:rPr lang="en-US" altLang="en-US"/>
              <a:t>flexibility in ordering the subplans</a:t>
            </a:r>
          </a:p>
          <a:p>
            <a:pPr lvl="1" eaLnBrk="1" hangingPunct="1"/>
            <a:r>
              <a:rPr lang="en-US" altLang="en-US">
                <a:solidFill>
                  <a:schemeClr val="accent2"/>
                </a:solidFill>
              </a:rPr>
              <a:t>least commitment strategy</a:t>
            </a:r>
            <a:r>
              <a:rPr lang="en-US" altLang="en-US"/>
              <a:t>: </a:t>
            </a:r>
          </a:p>
          <a:p>
            <a:pPr lvl="2" eaLnBrk="1" hangingPunct="1"/>
            <a:r>
              <a:rPr lang="en-US" altLang="en-US"/>
              <a:t>delaying a choice during search</a:t>
            </a:r>
          </a:p>
          <a:p>
            <a:pPr lvl="2" eaLnBrk="1" hangingPunct="1"/>
            <a:r>
              <a:rPr lang="en-US" altLang="en-US"/>
              <a:t>Example, leave actions unordered, unless they must be sequential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7E16B4C-5DD4-BC48-AC4D-B19129C820F1}"/>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6284F94-92C2-AE4A-A112-DEEE0E9DA577}" type="slidenum">
              <a:rPr lang="en-US" altLang="en-US" sz="1200">
                <a:latin typeface="Verdana" panose="020B0604030504040204" pitchFamily="34" charset="0"/>
              </a:rPr>
              <a:pPr eaLnBrk="1" hangingPunct="1"/>
              <a:t>31</a:t>
            </a:fld>
            <a:endParaRPr lang="en-US" altLang="en-US" sz="1200">
              <a:latin typeface="Verdana" panose="020B0604030504040204" pitchFamily="34" charset="0"/>
            </a:endParaRPr>
          </a:p>
        </p:txBody>
      </p:sp>
      <p:sp>
        <p:nvSpPr>
          <p:cNvPr id="33796" name="Rectangle 2">
            <a:extLst>
              <a:ext uri="{FF2B5EF4-FFF2-40B4-BE49-F238E27FC236}">
                <a16:creationId xmlns:a16="http://schemas.microsoft.com/office/drawing/2014/main" id="{46641362-03C4-6946-8665-99BC4DD69EE7}"/>
              </a:ext>
            </a:extLst>
          </p:cNvPr>
          <p:cNvSpPr>
            <a:spLocks noGrp="1" noChangeArrowheads="1"/>
          </p:cNvSpPr>
          <p:nvPr>
            <p:ph type="title"/>
          </p:nvPr>
        </p:nvSpPr>
        <p:spPr/>
        <p:txBody>
          <a:bodyPr/>
          <a:lstStyle/>
          <a:p>
            <a:pPr eaLnBrk="1" hangingPunct="1"/>
            <a:r>
              <a:rPr lang="en-US" altLang="en-US"/>
              <a:t>POP Example</a:t>
            </a:r>
          </a:p>
        </p:txBody>
      </p:sp>
      <p:sp>
        <p:nvSpPr>
          <p:cNvPr id="33797" name="Rectangle 3">
            <a:extLst>
              <a:ext uri="{FF2B5EF4-FFF2-40B4-BE49-F238E27FC236}">
                <a16:creationId xmlns:a16="http://schemas.microsoft.com/office/drawing/2014/main" id="{F2AFC781-A0D9-D342-A0C1-5CFAF7668812}"/>
              </a:ext>
            </a:extLst>
          </p:cNvPr>
          <p:cNvSpPr>
            <a:spLocks noGrp="1" noChangeArrowheads="1"/>
          </p:cNvSpPr>
          <p:nvPr>
            <p:ph type="body" idx="1"/>
          </p:nvPr>
        </p:nvSpPr>
        <p:spPr/>
        <p:txBody>
          <a:bodyPr/>
          <a:lstStyle/>
          <a:p>
            <a:pPr eaLnBrk="1" hangingPunct="1">
              <a:lnSpc>
                <a:spcPct val="90000"/>
              </a:lnSpc>
            </a:pPr>
            <a:r>
              <a:rPr lang="en-US" altLang="en-US" sz="2400"/>
              <a:t>Putting on a pair of shoes:</a:t>
            </a:r>
          </a:p>
          <a:p>
            <a:pPr lvl="1" eaLnBrk="1" hangingPunct="1">
              <a:lnSpc>
                <a:spcPct val="90000"/>
              </a:lnSpc>
            </a:pPr>
            <a:r>
              <a:rPr lang="en-US" altLang="en-US" sz="2000">
                <a:solidFill>
                  <a:schemeClr val="accent2"/>
                </a:solidFill>
              </a:rPr>
              <a:t>Goal</a:t>
            </a:r>
            <a:r>
              <a:rPr lang="en-US" altLang="en-US" sz="2000"/>
              <a:t>(RightShoeOn ^ LeftShoeOn)</a:t>
            </a:r>
          </a:p>
          <a:p>
            <a:pPr lvl="1" eaLnBrk="1" hangingPunct="1">
              <a:lnSpc>
                <a:spcPct val="90000"/>
              </a:lnSpc>
            </a:pPr>
            <a:r>
              <a:rPr lang="en-US" altLang="en-US" sz="2000">
                <a:solidFill>
                  <a:schemeClr val="accent2"/>
                </a:solidFill>
              </a:rPr>
              <a:t>Init</a:t>
            </a:r>
            <a:r>
              <a:rPr lang="en-US" altLang="en-US" sz="2000"/>
              <a:t>()</a:t>
            </a:r>
          </a:p>
          <a:p>
            <a:pPr lvl="1" eaLnBrk="1" hangingPunct="1">
              <a:lnSpc>
                <a:spcPct val="90000"/>
              </a:lnSpc>
            </a:pPr>
            <a:r>
              <a:rPr lang="en-US" altLang="en-US" sz="2000"/>
              <a:t>Action: </a:t>
            </a:r>
            <a:r>
              <a:rPr lang="en-US" altLang="en-US" sz="2000">
                <a:solidFill>
                  <a:schemeClr val="accent2"/>
                </a:solidFill>
              </a:rPr>
              <a:t>RightShoe</a:t>
            </a:r>
            <a:endParaRPr lang="en-US" altLang="en-US" sz="2000"/>
          </a:p>
          <a:p>
            <a:pPr lvl="2" eaLnBrk="1" hangingPunct="1">
              <a:lnSpc>
                <a:spcPct val="90000"/>
              </a:lnSpc>
            </a:pPr>
            <a:r>
              <a:rPr lang="en-US" altLang="en-US" sz="1800"/>
              <a:t>PRECOND: RightSockOn</a:t>
            </a:r>
          </a:p>
          <a:p>
            <a:pPr lvl="2" eaLnBrk="1" hangingPunct="1">
              <a:lnSpc>
                <a:spcPct val="90000"/>
              </a:lnSpc>
            </a:pPr>
            <a:r>
              <a:rPr lang="en-US" altLang="en-US" sz="1800"/>
              <a:t>EFFECT: RightShoeOn</a:t>
            </a:r>
          </a:p>
          <a:p>
            <a:pPr lvl="1" eaLnBrk="1" hangingPunct="1">
              <a:lnSpc>
                <a:spcPct val="90000"/>
              </a:lnSpc>
            </a:pPr>
            <a:r>
              <a:rPr lang="en-US" altLang="en-US" sz="2000"/>
              <a:t>Action: </a:t>
            </a:r>
            <a:r>
              <a:rPr lang="en-US" altLang="en-US" sz="2000">
                <a:solidFill>
                  <a:schemeClr val="accent2"/>
                </a:solidFill>
              </a:rPr>
              <a:t>RightSock</a:t>
            </a:r>
          </a:p>
          <a:p>
            <a:pPr lvl="2" eaLnBrk="1" hangingPunct="1">
              <a:lnSpc>
                <a:spcPct val="90000"/>
              </a:lnSpc>
            </a:pPr>
            <a:r>
              <a:rPr lang="en-US" altLang="en-US" sz="1800"/>
              <a:t>PRECOND: None</a:t>
            </a:r>
          </a:p>
          <a:p>
            <a:pPr lvl="2" eaLnBrk="1" hangingPunct="1">
              <a:lnSpc>
                <a:spcPct val="90000"/>
              </a:lnSpc>
            </a:pPr>
            <a:r>
              <a:rPr lang="en-US" altLang="en-US" sz="1800"/>
              <a:t>EFFECT: RightSockOn</a:t>
            </a:r>
          </a:p>
          <a:p>
            <a:pPr lvl="1" eaLnBrk="1" hangingPunct="1">
              <a:lnSpc>
                <a:spcPct val="90000"/>
              </a:lnSpc>
            </a:pPr>
            <a:r>
              <a:rPr lang="en-US" altLang="en-US" sz="2000"/>
              <a:t>Action:</a:t>
            </a:r>
            <a:r>
              <a:rPr lang="en-US" altLang="en-US" sz="2000">
                <a:solidFill>
                  <a:schemeClr val="accent2"/>
                </a:solidFill>
              </a:rPr>
              <a:t>LeftShoe</a:t>
            </a:r>
          </a:p>
          <a:p>
            <a:pPr lvl="2" eaLnBrk="1" hangingPunct="1">
              <a:lnSpc>
                <a:spcPct val="90000"/>
              </a:lnSpc>
            </a:pPr>
            <a:r>
              <a:rPr lang="en-US" altLang="en-US" sz="1800"/>
              <a:t>PRECOND: LeftSockOn</a:t>
            </a:r>
          </a:p>
          <a:p>
            <a:pPr lvl="2" eaLnBrk="1" hangingPunct="1">
              <a:lnSpc>
                <a:spcPct val="90000"/>
              </a:lnSpc>
            </a:pPr>
            <a:r>
              <a:rPr lang="en-US" altLang="en-US" sz="1800"/>
              <a:t>EFFECT: LeftShoeOn</a:t>
            </a:r>
          </a:p>
          <a:p>
            <a:pPr lvl="1" eaLnBrk="1" hangingPunct="1">
              <a:lnSpc>
                <a:spcPct val="90000"/>
              </a:lnSpc>
            </a:pPr>
            <a:r>
              <a:rPr lang="en-US" altLang="en-US" sz="2000"/>
              <a:t>Action: </a:t>
            </a:r>
            <a:r>
              <a:rPr lang="en-US" altLang="en-US" sz="2000">
                <a:solidFill>
                  <a:schemeClr val="accent2"/>
                </a:solidFill>
              </a:rPr>
              <a:t>LeftSock</a:t>
            </a:r>
          </a:p>
          <a:p>
            <a:pPr lvl="2" eaLnBrk="1" hangingPunct="1">
              <a:lnSpc>
                <a:spcPct val="90000"/>
              </a:lnSpc>
            </a:pPr>
            <a:r>
              <a:rPr lang="en-US" altLang="en-US" sz="1800"/>
              <a:t>PRECOND: None</a:t>
            </a:r>
            <a:endParaRPr lang="en-US" altLang="en-US" sz="1800">
              <a:solidFill>
                <a:schemeClr val="accent2"/>
              </a:solidFill>
            </a:endParaRPr>
          </a:p>
          <a:p>
            <a:pPr lvl="2" eaLnBrk="1" hangingPunct="1">
              <a:lnSpc>
                <a:spcPct val="90000"/>
              </a:lnSpc>
            </a:pPr>
            <a:r>
              <a:rPr lang="en-US" altLang="en-US" sz="1800"/>
              <a:t>EFFECT: LeftSockOn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9C09155-4363-0340-9932-02A1A1F51568}"/>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06FD0A4-311C-6445-8A64-B1DD273D80A4}" type="slidenum">
              <a:rPr lang="en-US" altLang="en-US" sz="1200">
                <a:latin typeface="Verdana" panose="020B0604030504040204" pitchFamily="34" charset="0"/>
              </a:rPr>
              <a:pPr eaLnBrk="1" hangingPunct="1"/>
              <a:t>32</a:t>
            </a:fld>
            <a:endParaRPr lang="en-US" altLang="en-US" sz="1200">
              <a:latin typeface="Verdana" panose="020B0604030504040204" pitchFamily="34" charset="0"/>
            </a:endParaRPr>
          </a:p>
        </p:txBody>
      </p:sp>
      <p:sp>
        <p:nvSpPr>
          <p:cNvPr id="34820" name="Rectangle 2">
            <a:extLst>
              <a:ext uri="{FF2B5EF4-FFF2-40B4-BE49-F238E27FC236}">
                <a16:creationId xmlns:a16="http://schemas.microsoft.com/office/drawing/2014/main" id="{EA3524CF-2F1C-6146-8BF1-66C049B56530}"/>
              </a:ext>
            </a:extLst>
          </p:cNvPr>
          <p:cNvSpPr>
            <a:spLocks noGrp="1" noChangeArrowheads="1"/>
          </p:cNvSpPr>
          <p:nvPr>
            <p:ph type="title"/>
          </p:nvPr>
        </p:nvSpPr>
        <p:spPr/>
        <p:txBody>
          <a:bodyPr/>
          <a:lstStyle/>
          <a:p>
            <a:pPr eaLnBrk="1" hangingPunct="1"/>
            <a:r>
              <a:rPr lang="en-US" altLang="en-US"/>
              <a:t>POP Example </a:t>
            </a:r>
          </a:p>
        </p:txBody>
      </p:sp>
      <p:pic>
        <p:nvPicPr>
          <p:cNvPr id="34821" name="Picture 3">
            <a:extLst>
              <a:ext uri="{FF2B5EF4-FFF2-40B4-BE49-F238E27FC236}">
                <a16:creationId xmlns:a16="http://schemas.microsoft.com/office/drawing/2014/main" id="{B9819EBA-49AD-C141-88A8-211E651E2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5562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54B16990-6D14-3348-9E12-FA9A2011684E}"/>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6C54735-9DBD-4547-A06D-7FD51E3DB015}" type="slidenum">
              <a:rPr lang="en-US" altLang="en-US" sz="1200">
                <a:latin typeface="Verdana" panose="020B0604030504040204" pitchFamily="34" charset="0"/>
              </a:rPr>
              <a:pPr eaLnBrk="1" hangingPunct="1"/>
              <a:t>33</a:t>
            </a:fld>
            <a:endParaRPr lang="en-US" altLang="en-US" sz="1200">
              <a:latin typeface="Verdana" panose="020B0604030504040204" pitchFamily="34" charset="0"/>
            </a:endParaRPr>
          </a:p>
        </p:txBody>
      </p:sp>
      <p:sp>
        <p:nvSpPr>
          <p:cNvPr id="35844" name="Rectangle 2">
            <a:extLst>
              <a:ext uri="{FF2B5EF4-FFF2-40B4-BE49-F238E27FC236}">
                <a16:creationId xmlns:a16="http://schemas.microsoft.com/office/drawing/2014/main" id="{DE9B05E4-30E7-294B-9895-9F32F718D2FD}"/>
              </a:ext>
            </a:extLst>
          </p:cNvPr>
          <p:cNvSpPr>
            <a:spLocks noGrp="1" noChangeArrowheads="1"/>
          </p:cNvSpPr>
          <p:nvPr>
            <p:ph type="title"/>
          </p:nvPr>
        </p:nvSpPr>
        <p:spPr/>
        <p:txBody>
          <a:bodyPr/>
          <a:lstStyle/>
          <a:p>
            <a:pPr eaLnBrk="1" hangingPunct="1"/>
            <a:r>
              <a:rPr lang="en-US" altLang="en-US" sz="3200"/>
              <a:t>Partial Order Plan to Total Order Plan</a:t>
            </a:r>
          </a:p>
        </p:txBody>
      </p:sp>
      <p:graphicFrame>
        <p:nvGraphicFramePr>
          <p:cNvPr id="35845" name="Object 5">
            <a:extLst>
              <a:ext uri="{FF2B5EF4-FFF2-40B4-BE49-F238E27FC236}">
                <a16:creationId xmlns:a16="http://schemas.microsoft.com/office/drawing/2014/main" id="{27A0BCA0-ACFC-DF46-A28F-6A0F98E8A91C}"/>
              </a:ext>
            </a:extLst>
          </p:cNvPr>
          <p:cNvGraphicFramePr>
            <a:graphicFrameLocks noChangeAspect="1"/>
          </p:cNvGraphicFramePr>
          <p:nvPr/>
        </p:nvGraphicFramePr>
        <p:xfrm>
          <a:off x="609600" y="1371600"/>
          <a:ext cx="2181225" cy="5153025"/>
        </p:xfrm>
        <a:graphic>
          <a:graphicData uri="http://schemas.openxmlformats.org/presentationml/2006/ole">
            <mc:AlternateContent xmlns:mc="http://schemas.openxmlformats.org/markup-compatibility/2006">
              <mc:Choice xmlns:v="urn:schemas-microsoft-com:vml" Requires="v">
                <p:oleObj spid="_x0000_s35861" name="Bitmap Image" r:id="rId3" imgW="1454150" imgH="3435350" progId="Paint.Picture">
                  <p:embed/>
                </p:oleObj>
              </mc:Choice>
              <mc:Fallback>
                <p:oleObj name="Bitmap Image" r:id="rId3" imgW="1454150" imgH="343535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371600"/>
                        <a:ext cx="218122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6">
            <a:extLst>
              <a:ext uri="{FF2B5EF4-FFF2-40B4-BE49-F238E27FC236}">
                <a16:creationId xmlns:a16="http://schemas.microsoft.com/office/drawing/2014/main" id="{E6126A2C-01F6-1243-8BCA-7D746CFBA05B}"/>
              </a:ext>
            </a:extLst>
          </p:cNvPr>
          <p:cNvGraphicFramePr>
            <a:graphicFrameLocks noChangeAspect="1"/>
          </p:cNvGraphicFramePr>
          <p:nvPr/>
        </p:nvGraphicFramePr>
        <p:xfrm>
          <a:off x="3886200" y="1295400"/>
          <a:ext cx="5067300" cy="5153025"/>
        </p:xfrm>
        <a:graphic>
          <a:graphicData uri="http://schemas.openxmlformats.org/presentationml/2006/ole">
            <mc:AlternateContent xmlns:mc="http://schemas.openxmlformats.org/markup-compatibility/2006">
              <mc:Choice xmlns:v="urn:schemas-microsoft-com:vml" Requires="v">
                <p:oleObj spid="_x0000_s35862" name="Bitmap Image" r:id="rId5" imgW="3378200" imgH="3435350" progId="Paint.Picture">
                  <p:embed/>
                </p:oleObj>
              </mc:Choice>
              <mc:Fallback>
                <p:oleObj name="Bitmap Image" r:id="rId5" imgW="3378200" imgH="3435350"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1295400"/>
                        <a:ext cx="50673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0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8CAE7CBF-D44A-4747-96C7-D1ABE8883BAE}"/>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33B4AE5-3D0C-5A4C-BEAC-C5F4B98849E6}" type="slidenum">
              <a:rPr lang="en-US" altLang="en-US" sz="1200">
                <a:latin typeface="Verdana" panose="020B0604030504040204" pitchFamily="34" charset="0"/>
              </a:rPr>
              <a:pPr eaLnBrk="1" hangingPunct="1"/>
              <a:t>34</a:t>
            </a:fld>
            <a:endParaRPr lang="en-US" altLang="en-US" sz="1200">
              <a:latin typeface="Verdana" panose="020B0604030504040204" pitchFamily="34" charset="0"/>
            </a:endParaRPr>
          </a:p>
        </p:txBody>
      </p:sp>
      <p:sp>
        <p:nvSpPr>
          <p:cNvPr id="36868" name="Rectangle 2">
            <a:extLst>
              <a:ext uri="{FF2B5EF4-FFF2-40B4-BE49-F238E27FC236}">
                <a16:creationId xmlns:a16="http://schemas.microsoft.com/office/drawing/2014/main" id="{0078C32B-2508-874B-9A88-BE7352FF9D1A}"/>
              </a:ext>
            </a:extLst>
          </p:cNvPr>
          <p:cNvSpPr>
            <a:spLocks noGrp="1" noChangeArrowheads="1"/>
          </p:cNvSpPr>
          <p:nvPr>
            <p:ph type="title"/>
          </p:nvPr>
        </p:nvSpPr>
        <p:spPr/>
        <p:txBody>
          <a:bodyPr/>
          <a:lstStyle/>
          <a:p>
            <a:pPr eaLnBrk="1" hangingPunct="1"/>
            <a:r>
              <a:rPr lang="en-US" altLang="en-US" sz="3600"/>
              <a:t>How to Define Partial Order Plan?</a:t>
            </a:r>
          </a:p>
        </p:txBody>
      </p:sp>
      <p:sp>
        <p:nvSpPr>
          <p:cNvPr id="36869" name="Rectangle 3">
            <a:extLst>
              <a:ext uri="{FF2B5EF4-FFF2-40B4-BE49-F238E27FC236}">
                <a16:creationId xmlns:a16="http://schemas.microsoft.com/office/drawing/2014/main" id="{69A7BFE1-DBC1-9B44-B144-545EF0B38318}"/>
              </a:ext>
            </a:extLst>
          </p:cNvPr>
          <p:cNvSpPr>
            <a:spLocks noGrp="1" noChangeArrowheads="1"/>
          </p:cNvSpPr>
          <p:nvPr>
            <p:ph type="body" idx="1"/>
          </p:nvPr>
        </p:nvSpPr>
        <p:spPr/>
        <p:txBody>
          <a:bodyPr/>
          <a:lstStyle/>
          <a:p>
            <a:pPr eaLnBrk="1" hangingPunct="1">
              <a:lnSpc>
                <a:spcPct val="90000"/>
              </a:lnSpc>
            </a:pPr>
            <a:r>
              <a:rPr lang="en-US" altLang="en-US"/>
              <a:t>A set of </a:t>
            </a:r>
            <a:r>
              <a:rPr lang="en-US" altLang="en-US">
                <a:solidFill>
                  <a:schemeClr val="hlink"/>
                </a:solidFill>
              </a:rPr>
              <a:t>actions</a:t>
            </a:r>
            <a:r>
              <a:rPr lang="en-US" altLang="en-US"/>
              <a:t> that make up the steps of the plan</a:t>
            </a:r>
          </a:p>
          <a:p>
            <a:pPr eaLnBrk="1" hangingPunct="1">
              <a:lnSpc>
                <a:spcPct val="90000"/>
              </a:lnSpc>
            </a:pPr>
            <a:r>
              <a:rPr lang="en-US" altLang="en-US"/>
              <a:t>A set of </a:t>
            </a:r>
            <a:r>
              <a:rPr lang="en-US" altLang="en-US">
                <a:solidFill>
                  <a:schemeClr val="hlink"/>
                </a:solidFill>
              </a:rPr>
              <a:t>ordering constraints</a:t>
            </a:r>
            <a:r>
              <a:rPr lang="en-US" altLang="en-US"/>
              <a:t>: </a:t>
            </a:r>
          </a:p>
          <a:p>
            <a:pPr lvl="1" eaLnBrk="1" hangingPunct="1">
              <a:lnSpc>
                <a:spcPct val="90000"/>
              </a:lnSpc>
            </a:pPr>
            <a:r>
              <a:rPr lang="en-US" altLang="en-US"/>
              <a:t>A before B</a:t>
            </a:r>
          </a:p>
          <a:p>
            <a:pPr eaLnBrk="1" hangingPunct="1">
              <a:lnSpc>
                <a:spcPct val="90000"/>
              </a:lnSpc>
            </a:pPr>
            <a:r>
              <a:rPr lang="en-US" altLang="en-US"/>
              <a:t>A set of </a:t>
            </a:r>
            <a:r>
              <a:rPr lang="en-US" altLang="en-US">
                <a:solidFill>
                  <a:schemeClr val="hlink"/>
                </a:solidFill>
              </a:rPr>
              <a:t>causal links</a:t>
            </a:r>
            <a:r>
              <a:rPr lang="en-US" altLang="en-US"/>
              <a:t>:</a:t>
            </a:r>
          </a:p>
          <a:p>
            <a:pPr lvl="1" eaLnBrk="1" hangingPunct="1">
              <a:lnSpc>
                <a:spcPct val="90000"/>
              </a:lnSpc>
            </a:pPr>
            <a:r>
              <a:rPr lang="en-US" altLang="en-US"/>
              <a:t>A achieves p for B</a:t>
            </a:r>
          </a:p>
          <a:p>
            <a:pPr lvl="1" eaLnBrk="1" hangingPunct="1">
              <a:lnSpc>
                <a:spcPct val="90000"/>
              </a:lnSpc>
            </a:pPr>
            <a:r>
              <a:rPr lang="en-US" altLang="en-US"/>
              <a:t>May be conflicts if C has the effect of        and if C comes after A and before B</a:t>
            </a:r>
          </a:p>
          <a:p>
            <a:pPr eaLnBrk="1" hangingPunct="1">
              <a:lnSpc>
                <a:spcPct val="90000"/>
              </a:lnSpc>
            </a:pPr>
            <a:r>
              <a:rPr lang="en-US" altLang="en-US"/>
              <a:t>A set of </a:t>
            </a:r>
            <a:r>
              <a:rPr lang="en-US" altLang="en-US">
                <a:solidFill>
                  <a:schemeClr val="hlink"/>
                </a:solidFill>
              </a:rPr>
              <a:t>open preconditions</a:t>
            </a:r>
            <a:r>
              <a:rPr lang="en-US" altLang="en-US"/>
              <a:t>: </a:t>
            </a:r>
          </a:p>
          <a:p>
            <a:pPr lvl="1" eaLnBrk="1" hangingPunct="1">
              <a:lnSpc>
                <a:spcPct val="90000"/>
              </a:lnSpc>
            </a:pPr>
            <a:r>
              <a:rPr lang="en-US" altLang="en-US"/>
              <a:t>a precondition is open if it is not achieved by some action in the plan </a:t>
            </a:r>
          </a:p>
        </p:txBody>
      </p:sp>
      <p:graphicFrame>
        <p:nvGraphicFramePr>
          <p:cNvPr id="36870" name="Object 5">
            <a:extLst>
              <a:ext uri="{FF2B5EF4-FFF2-40B4-BE49-F238E27FC236}">
                <a16:creationId xmlns:a16="http://schemas.microsoft.com/office/drawing/2014/main" id="{1570F65B-278B-9148-B99B-D544CB7D374A}"/>
              </a:ext>
            </a:extLst>
          </p:cNvPr>
          <p:cNvGraphicFramePr>
            <a:graphicFrameLocks noChangeAspect="1"/>
          </p:cNvGraphicFramePr>
          <p:nvPr/>
        </p:nvGraphicFramePr>
        <p:xfrm>
          <a:off x="6324600" y="2438400"/>
          <a:ext cx="914400" cy="371475"/>
        </p:xfrm>
        <a:graphic>
          <a:graphicData uri="http://schemas.openxmlformats.org/presentationml/2006/ole">
            <mc:AlternateContent xmlns:mc="http://schemas.openxmlformats.org/markup-compatibility/2006">
              <mc:Choice xmlns:v="urn:schemas-microsoft-com:vml" Requires="v">
                <p:oleObj spid="_x0000_s36902" name="Equation" r:id="rId3" imgW="9359900" imgH="3797300" progId="Equation.DSMT4">
                  <p:embed/>
                </p:oleObj>
              </mc:Choice>
              <mc:Fallback>
                <p:oleObj name="Equation" r:id="rId3" imgW="9359900" imgH="3797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438400"/>
                        <a:ext cx="9144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1" name="Object 6">
            <a:extLst>
              <a:ext uri="{FF2B5EF4-FFF2-40B4-BE49-F238E27FC236}">
                <a16:creationId xmlns:a16="http://schemas.microsoft.com/office/drawing/2014/main" id="{A710C62E-C52D-A540-9663-6E9C22C8488E}"/>
              </a:ext>
            </a:extLst>
          </p:cNvPr>
          <p:cNvGraphicFramePr>
            <a:graphicFrameLocks noChangeAspect="1"/>
          </p:cNvGraphicFramePr>
          <p:nvPr/>
        </p:nvGraphicFramePr>
        <p:xfrm>
          <a:off x="4800600" y="3276600"/>
          <a:ext cx="1295400" cy="398463"/>
        </p:xfrm>
        <a:graphic>
          <a:graphicData uri="http://schemas.openxmlformats.org/presentationml/2006/ole">
            <mc:AlternateContent xmlns:mc="http://schemas.openxmlformats.org/markup-compatibility/2006">
              <mc:Choice xmlns:v="urn:schemas-microsoft-com:vml" Requires="v">
                <p:oleObj spid="_x0000_s36903" name="Equation" r:id="rId5" imgW="15214600" imgH="4686300" progId="Equation.DSMT4">
                  <p:embed/>
                </p:oleObj>
              </mc:Choice>
              <mc:Fallback>
                <p:oleObj name="Equation" r:id="rId5" imgW="15214600" imgH="4686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276600"/>
                        <a:ext cx="12954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2" name="Object 8">
            <a:extLst>
              <a:ext uri="{FF2B5EF4-FFF2-40B4-BE49-F238E27FC236}">
                <a16:creationId xmlns:a16="http://schemas.microsoft.com/office/drawing/2014/main" id="{3633C30D-BCBA-924B-A962-B3F7B212310A}"/>
              </a:ext>
            </a:extLst>
          </p:cNvPr>
          <p:cNvGraphicFramePr>
            <a:graphicFrameLocks noChangeAspect="1"/>
          </p:cNvGraphicFramePr>
          <p:nvPr/>
        </p:nvGraphicFramePr>
        <p:xfrm>
          <a:off x="7162800" y="4114800"/>
          <a:ext cx="533400" cy="365125"/>
        </p:xfrm>
        <a:graphic>
          <a:graphicData uri="http://schemas.openxmlformats.org/presentationml/2006/ole">
            <mc:AlternateContent xmlns:mc="http://schemas.openxmlformats.org/markup-compatibility/2006">
              <mc:Choice xmlns:v="urn:schemas-microsoft-com:vml" Requires="v">
                <p:oleObj spid="_x0000_s36904" name="Equation" r:id="rId7" imgW="5562600" imgH="3797300" progId="Equation.DSMT4">
                  <p:embed/>
                </p:oleObj>
              </mc:Choice>
              <mc:Fallback>
                <p:oleObj name="Equation" r:id="rId7" imgW="5562600" imgH="37973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4114800"/>
                        <a:ext cx="5334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3" name="Object 9">
            <a:extLst>
              <a:ext uri="{FF2B5EF4-FFF2-40B4-BE49-F238E27FC236}">
                <a16:creationId xmlns:a16="http://schemas.microsoft.com/office/drawing/2014/main" id="{FAE9978D-91F6-7149-95F6-1A78C0C0C735}"/>
              </a:ext>
            </a:extLst>
          </p:cNvPr>
          <p:cNvGraphicFramePr>
            <a:graphicFrameLocks noChangeAspect="1"/>
          </p:cNvGraphicFramePr>
          <p:nvPr/>
        </p:nvGraphicFramePr>
        <p:xfrm>
          <a:off x="4724400" y="3733800"/>
          <a:ext cx="3962400" cy="425450"/>
        </p:xfrm>
        <a:graphic>
          <a:graphicData uri="http://schemas.openxmlformats.org/presentationml/2006/ole">
            <mc:AlternateContent xmlns:mc="http://schemas.openxmlformats.org/markup-compatibility/2006">
              <mc:Choice xmlns:v="urn:schemas-microsoft-com:vml" Requires="v">
                <p:oleObj spid="_x0000_s36905" name="Equation" r:id="rId9" imgW="49149000" imgH="5270500" progId="Equation.DSMT4">
                  <p:embed/>
                </p:oleObj>
              </mc:Choice>
              <mc:Fallback>
                <p:oleObj name="Equation" r:id="rId9" imgW="49149000" imgH="52705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3733800"/>
                        <a:ext cx="39624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4E60338-0D0D-364C-9784-0A8194B57305}"/>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1E04D9B-7992-6D42-B007-0921092808EE}" type="slidenum">
              <a:rPr lang="en-US" altLang="en-US" sz="1200">
                <a:latin typeface="Verdana" panose="020B0604030504040204" pitchFamily="34" charset="0"/>
              </a:rPr>
              <a:pPr eaLnBrk="1" hangingPunct="1"/>
              <a:t>35</a:t>
            </a:fld>
            <a:endParaRPr lang="en-US" altLang="en-US" sz="1200">
              <a:latin typeface="Verdana" panose="020B0604030504040204" pitchFamily="34" charset="0"/>
            </a:endParaRPr>
          </a:p>
        </p:txBody>
      </p:sp>
      <p:sp>
        <p:nvSpPr>
          <p:cNvPr id="37892" name="Rectangle 2">
            <a:extLst>
              <a:ext uri="{FF2B5EF4-FFF2-40B4-BE49-F238E27FC236}">
                <a16:creationId xmlns:a16="http://schemas.microsoft.com/office/drawing/2014/main" id="{C6229426-53E3-1A43-8108-AB2E0BBB2D95}"/>
              </a:ext>
            </a:extLst>
          </p:cNvPr>
          <p:cNvSpPr>
            <a:spLocks noGrp="1" noChangeArrowheads="1"/>
          </p:cNvSpPr>
          <p:nvPr>
            <p:ph type="title"/>
          </p:nvPr>
        </p:nvSpPr>
        <p:spPr/>
        <p:txBody>
          <a:bodyPr/>
          <a:lstStyle/>
          <a:p>
            <a:pPr eaLnBrk="1" hangingPunct="1"/>
            <a:r>
              <a:rPr lang="en-US" altLang="en-US"/>
              <a:t>The Initial Plan</a:t>
            </a:r>
          </a:p>
        </p:txBody>
      </p:sp>
      <p:sp>
        <p:nvSpPr>
          <p:cNvPr id="37893" name="Rectangle 3">
            <a:extLst>
              <a:ext uri="{FF2B5EF4-FFF2-40B4-BE49-F238E27FC236}">
                <a16:creationId xmlns:a16="http://schemas.microsoft.com/office/drawing/2014/main" id="{EBBD8716-0618-424E-BD94-7C8A5A0A699D}"/>
              </a:ext>
            </a:extLst>
          </p:cNvPr>
          <p:cNvSpPr>
            <a:spLocks noGrp="1" noChangeArrowheads="1"/>
          </p:cNvSpPr>
          <p:nvPr>
            <p:ph type="body" idx="1"/>
          </p:nvPr>
        </p:nvSpPr>
        <p:spPr>
          <a:xfrm>
            <a:off x="457200" y="1524000"/>
            <a:ext cx="5721350" cy="4608513"/>
          </a:xfrm>
        </p:spPr>
        <p:txBody>
          <a:bodyPr/>
          <a:lstStyle/>
          <a:p>
            <a:pPr eaLnBrk="1" hangingPunct="1"/>
            <a:r>
              <a:rPr lang="en-US" altLang="en-US" sz="2400"/>
              <a:t>Initial plan contains:</a:t>
            </a:r>
          </a:p>
          <a:p>
            <a:pPr lvl="1" eaLnBrk="1" hangingPunct="1"/>
            <a:r>
              <a:rPr lang="en-US" altLang="en-US" sz="2000">
                <a:solidFill>
                  <a:schemeClr val="accent2"/>
                </a:solidFill>
              </a:rPr>
              <a:t>Start</a:t>
            </a:r>
            <a:r>
              <a:rPr lang="en-US" altLang="en-US" sz="2000"/>
              <a:t>:</a:t>
            </a:r>
          </a:p>
          <a:p>
            <a:pPr lvl="2" eaLnBrk="1" hangingPunct="1"/>
            <a:r>
              <a:rPr lang="en-US" altLang="en-US" sz="1800"/>
              <a:t>PRECOND: none</a:t>
            </a:r>
          </a:p>
          <a:p>
            <a:pPr lvl="2" eaLnBrk="1" hangingPunct="1"/>
            <a:r>
              <a:rPr lang="en-US" altLang="en-US" sz="1800"/>
              <a:t>EFFECT: Add all propositions that are initially true</a:t>
            </a:r>
          </a:p>
          <a:p>
            <a:pPr lvl="1" eaLnBrk="1" hangingPunct="1"/>
            <a:r>
              <a:rPr lang="en-US" altLang="en-US" sz="2000">
                <a:solidFill>
                  <a:schemeClr val="accent2"/>
                </a:solidFill>
              </a:rPr>
              <a:t>Finish</a:t>
            </a:r>
            <a:r>
              <a:rPr lang="en-US" altLang="en-US" sz="2000"/>
              <a:t>:</a:t>
            </a:r>
          </a:p>
          <a:p>
            <a:pPr lvl="2" eaLnBrk="1" hangingPunct="1"/>
            <a:r>
              <a:rPr lang="en-US" altLang="en-US" sz="1800"/>
              <a:t>PRECOND: Goal state</a:t>
            </a:r>
          </a:p>
          <a:p>
            <a:pPr lvl="2" eaLnBrk="1" hangingPunct="1"/>
            <a:r>
              <a:rPr lang="en-US" altLang="en-US" sz="1800"/>
              <a:t>EFFECT: none</a:t>
            </a:r>
          </a:p>
          <a:p>
            <a:pPr eaLnBrk="1" hangingPunct="1"/>
            <a:r>
              <a:rPr lang="en-US" altLang="en-US" sz="2400"/>
              <a:t>Ordering constraints: </a:t>
            </a:r>
          </a:p>
          <a:p>
            <a:pPr eaLnBrk="1" hangingPunct="1"/>
            <a:r>
              <a:rPr lang="en-US" altLang="en-US" sz="2400"/>
              <a:t>Causal links: {}</a:t>
            </a:r>
          </a:p>
          <a:p>
            <a:pPr eaLnBrk="1" hangingPunct="1"/>
            <a:r>
              <a:rPr lang="en-US" altLang="en-US" sz="2400"/>
              <a:t>Open preconditions: {preconditions of Finish}</a:t>
            </a:r>
          </a:p>
        </p:txBody>
      </p:sp>
      <p:graphicFrame>
        <p:nvGraphicFramePr>
          <p:cNvPr id="37894" name="Object 4">
            <a:extLst>
              <a:ext uri="{FF2B5EF4-FFF2-40B4-BE49-F238E27FC236}">
                <a16:creationId xmlns:a16="http://schemas.microsoft.com/office/drawing/2014/main" id="{EF87DE98-55F1-A348-B374-C31D5096D60E}"/>
              </a:ext>
            </a:extLst>
          </p:cNvPr>
          <p:cNvGraphicFramePr>
            <a:graphicFrameLocks noChangeAspect="1"/>
          </p:cNvGraphicFramePr>
          <p:nvPr/>
        </p:nvGraphicFramePr>
        <p:xfrm>
          <a:off x="4191000" y="4343400"/>
          <a:ext cx="1752600" cy="341313"/>
        </p:xfrm>
        <a:graphic>
          <a:graphicData uri="http://schemas.openxmlformats.org/presentationml/2006/ole">
            <mc:AlternateContent xmlns:mc="http://schemas.openxmlformats.org/markup-compatibility/2006">
              <mc:Choice xmlns:v="urn:schemas-microsoft-com:vml" Requires="v">
                <p:oleObj spid="_x0000_s37903" name="Equation" r:id="rId3" imgW="21069300" imgH="4102100" progId="Equation.DSMT4">
                  <p:embed/>
                </p:oleObj>
              </mc:Choice>
              <mc:Fallback>
                <p:oleObj name="Equation" r:id="rId3" imgW="21069300" imgH="4102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343400"/>
                        <a:ext cx="17526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7895" name="Picture 5">
            <a:extLst>
              <a:ext uri="{FF2B5EF4-FFF2-40B4-BE49-F238E27FC236}">
                <a16:creationId xmlns:a16="http://schemas.microsoft.com/office/drawing/2014/main" id="{31950AAB-CDF3-6143-BD30-37EB2FE908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5005" r="54237" b="23096"/>
          <a:stretch>
            <a:fillRect/>
          </a:stretch>
        </p:blipFill>
        <p:spPr bwMode="auto">
          <a:xfrm>
            <a:off x="6338888" y="1676400"/>
            <a:ext cx="280511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A17D5738-D1F6-8540-BBA1-7EA97C518DDF}"/>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06524C8-D003-4A4A-A6E9-615989A4C7E9}" type="slidenum">
              <a:rPr lang="en-US" altLang="en-US" sz="1200">
                <a:latin typeface="Verdana" panose="020B0604030504040204" pitchFamily="34" charset="0"/>
              </a:rPr>
              <a:pPr eaLnBrk="1" hangingPunct="1"/>
              <a:t>36</a:t>
            </a:fld>
            <a:endParaRPr lang="en-US" altLang="en-US" sz="1200">
              <a:latin typeface="Verdana" panose="020B0604030504040204" pitchFamily="34" charset="0"/>
            </a:endParaRPr>
          </a:p>
        </p:txBody>
      </p:sp>
      <p:sp>
        <p:nvSpPr>
          <p:cNvPr id="38916" name="Rectangle 2">
            <a:extLst>
              <a:ext uri="{FF2B5EF4-FFF2-40B4-BE49-F238E27FC236}">
                <a16:creationId xmlns:a16="http://schemas.microsoft.com/office/drawing/2014/main" id="{87170409-D873-B940-BA02-3221C6783D7D}"/>
              </a:ext>
            </a:extLst>
          </p:cNvPr>
          <p:cNvSpPr>
            <a:spLocks noGrp="1" noChangeArrowheads="1"/>
          </p:cNvSpPr>
          <p:nvPr>
            <p:ph type="title"/>
          </p:nvPr>
        </p:nvSpPr>
        <p:spPr/>
        <p:txBody>
          <a:bodyPr/>
          <a:lstStyle/>
          <a:p>
            <a:pPr eaLnBrk="1" hangingPunct="1"/>
            <a:r>
              <a:rPr lang="en-US" altLang="en-US"/>
              <a:t>Next…</a:t>
            </a:r>
          </a:p>
        </p:txBody>
      </p:sp>
      <p:sp>
        <p:nvSpPr>
          <p:cNvPr id="38917" name="Rectangle 3">
            <a:extLst>
              <a:ext uri="{FF2B5EF4-FFF2-40B4-BE49-F238E27FC236}">
                <a16:creationId xmlns:a16="http://schemas.microsoft.com/office/drawing/2014/main" id="{C227D430-649E-9C4E-B427-E940F6B716A1}"/>
              </a:ext>
            </a:extLst>
          </p:cNvPr>
          <p:cNvSpPr>
            <a:spLocks noGrp="1" noChangeArrowheads="1"/>
          </p:cNvSpPr>
          <p:nvPr>
            <p:ph type="body" idx="1"/>
          </p:nvPr>
        </p:nvSpPr>
        <p:spPr/>
        <p:txBody>
          <a:bodyPr/>
          <a:lstStyle/>
          <a:p>
            <a:pPr eaLnBrk="1" hangingPunct="1"/>
            <a:r>
              <a:rPr lang="en-US" altLang="en-US"/>
              <a:t>Successor function </a:t>
            </a:r>
          </a:p>
          <a:p>
            <a:pPr lvl="1" eaLnBrk="1" hangingPunct="1"/>
            <a:r>
              <a:rPr lang="en-US" altLang="en-US"/>
              <a:t>arbitrarily picks one open precondition </a:t>
            </a:r>
            <a:r>
              <a:rPr lang="en-US" altLang="en-US" i="1"/>
              <a:t>p</a:t>
            </a:r>
            <a:r>
              <a:rPr lang="en-US" altLang="en-US"/>
              <a:t> on an action </a:t>
            </a:r>
            <a:r>
              <a:rPr lang="en-US" altLang="en-US" i="1"/>
              <a:t>B</a:t>
            </a:r>
            <a:r>
              <a:rPr lang="en-US" altLang="en-US"/>
              <a:t> and generates a successor plan for every possible consistent way of choosing an action </a:t>
            </a:r>
            <a:r>
              <a:rPr lang="en-US" altLang="en-US" i="1"/>
              <a:t>A</a:t>
            </a:r>
            <a:r>
              <a:rPr lang="en-US" altLang="en-US"/>
              <a:t> that achieves </a:t>
            </a:r>
            <a:r>
              <a:rPr lang="en-US" altLang="en-US" i="1"/>
              <a:t>p</a:t>
            </a:r>
          </a:p>
          <a:p>
            <a:pPr lvl="1" eaLnBrk="1" hangingPunct="1"/>
            <a:r>
              <a:rPr lang="en-US" altLang="en-US">
                <a:solidFill>
                  <a:schemeClr val="hlink"/>
                </a:solidFill>
              </a:rPr>
              <a:t>Consistency</a:t>
            </a:r>
            <a:r>
              <a:rPr lang="en-US" altLang="en-US"/>
              <a:t>:</a:t>
            </a:r>
          </a:p>
          <a:p>
            <a:pPr lvl="2" eaLnBrk="1" hangingPunct="1"/>
            <a:r>
              <a:rPr lang="en-US" altLang="en-US"/>
              <a:t>Causal link                  and the ordering constraint are added (                                       )</a:t>
            </a:r>
          </a:p>
          <a:p>
            <a:pPr lvl="2" eaLnBrk="1" hangingPunct="1"/>
            <a:r>
              <a:rPr lang="en-US" altLang="en-US"/>
              <a:t>Resolve conflict: add          or  </a:t>
            </a:r>
          </a:p>
          <a:p>
            <a:pPr eaLnBrk="1" hangingPunct="1"/>
            <a:r>
              <a:rPr lang="en-US" altLang="en-US"/>
              <a:t>Goal test:</a:t>
            </a:r>
          </a:p>
          <a:p>
            <a:pPr lvl="1" eaLnBrk="1" hangingPunct="1"/>
            <a:r>
              <a:rPr lang="en-US" altLang="en-US"/>
              <a:t>There are no open preconditions</a:t>
            </a:r>
          </a:p>
          <a:p>
            <a:pPr lvl="1" eaLnBrk="1" hangingPunct="1"/>
            <a:endParaRPr lang="en-US" altLang="en-US"/>
          </a:p>
        </p:txBody>
      </p:sp>
      <p:graphicFrame>
        <p:nvGraphicFramePr>
          <p:cNvPr id="38918" name="Object 4">
            <a:extLst>
              <a:ext uri="{FF2B5EF4-FFF2-40B4-BE49-F238E27FC236}">
                <a16:creationId xmlns:a16="http://schemas.microsoft.com/office/drawing/2014/main" id="{07C1D1FE-DA2B-F248-AD5E-03F431941228}"/>
              </a:ext>
            </a:extLst>
          </p:cNvPr>
          <p:cNvGraphicFramePr>
            <a:graphicFrameLocks noChangeAspect="1"/>
          </p:cNvGraphicFramePr>
          <p:nvPr/>
        </p:nvGraphicFramePr>
        <p:xfrm>
          <a:off x="3352800" y="3962400"/>
          <a:ext cx="1219200" cy="374650"/>
        </p:xfrm>
        <a:graphic>
          <a:graphicData uri="http://schemas.openxmlformats.org/presentationml/2006/ole">
            <mc:AlternateContent xmlns:mc="http://schemas.openxmlformats.org/markup-compatibility/2006">
              <mc:Choice xmlns:v="urn:schemas-microsoft-com:vml" Requires="v">
                <p:oleObj spid="_x0000_s38966" name="Equation" r:id="rId3" imgW="15214600" imgH="4686300" progId="Equation.DSMT4">
                  <p:embed/>
                </p:oleObj>
              </mc:Choice>
              <mc:Fallback>
                <p:oleObj name="Equation" r:id="rId3" imgW="15214600" imgH="4686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962400"/>
                        <a:ext cx="12192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9" name="Object 5">
            <a:extLst>
              <a:ext uri="{FF2B5EF4-FFF2-40B4-BE49-F238E27FC236}">
                <a16:creationId xmlns:a16="http://schemas.microsoft.com/office/drawing/2014/main" id="{09432855-2868-2348-94EB-E394D04546BD}"/>
              </a:ext>
            </a:extLst>
          </p:cNvPr>
          <p:cNvGraphicFramePr>
            <a:graphicFrameLocks noChangeAspect="1"/>
          </p:cNvGraphicFramePr>
          <p:nvPr/>
        </p:nvGraphicFramePr>
        <p:xfrm>
          <a:off x="4419600" y="4724400"/>
          <a:ext cx="762000" cy="323850"/>
        </p:xfrm>
        <a:graphic>
          <a:graphicData uri="http://schemas.openxmlformats.org/presentationml/2006/ole">
            <mc:AlternateContent xmlns:mc="http://schemas.openxmlformats.org/markup-compatibility/2006">
              <mc:Choice xmlns:v="urn:schemas-microsoft-com:vml" Requires="v">
                <p:oleObj spid="_x0000_s38967" name="Equation" r:id="rId5" imgW="9652000" imgH="4102100" progId="Equation.DSMT4">
                  <p:embed/>
                </p:oleObj>
              </mc:Choice>
              <mc:Fallback>
                <p:oleObj name="Equation" r:id="rId5" imgW="9652000" imgH="4102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724400"/>
                        <a:ext cx="762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0" name="Object 6">
            <a:extLst>
              <a:ext uri="{FF2B5EF4-FFF2-40B4-BE49-F238E27FC236}">
                <a16:creationId xmlns:a16="http://schemas.microsoft.com/office/drawing/2014/main" id="{B12B2149-6BDA-4847-96A4-6951866980FC}"/>
              </a:ext>
            </a:extLst>
          </p:cNvPr>
          <p:cNvGraphicFramePr>
            <a:graphicFrameLocks noChangeAspect="1"/>
          </p:cNvGraphicFramePr>
          <p:nvPr/>
        </p:nvGraphicFramePr>
        <p:xfrm>
          <a:off x="5562600" y="4724400"/>
          <a:ext cx="838200" cy="354013"/>
        </p:xfrm>
        <a:graphic>
          <a:graphicData uri="http://schemas.openxmlformats.org/presentationml/2006/ole">
            <mc:AlternateContent xmlns:mc="http://schemas.openxmlformats.org/markup-compatibility/2006">
              <mc:Choice xmlns:v="urn:schemas-microsoft-com:vml" Requires="v">
                <p:oleObj spid="_x0000_s38968" name="Equation" r:id="rId7" imgW="9652000" imgH="4102100" progId="Equation.DSMT4">
                  <p:embed/>
                </p:oleObj>
              </mc:Choice>
              <mc:Fallback>
                <p:oleObj name="Equation" r:id="rId7" imgW="9652000" imgH="41021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724400"/>
                        <a:ext cx="838200"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1" name="Object 7">
            <a:extLst>
              <a:ext uri="{FF2B5EF4-FFF2-40B4-BE49-F238E27FC236}">
                <a16:creationId xmlns:a16="http://schemas.microsoft.com/office/drawing/2014/main" id="{141AC69F-C91B-3D49-92B3-3B721DF0E5EA}"/>
              </a:ext>
            </a:extLst>
          </p:cNvPr>
          <p:cNvGraphicFramePr>
            <a:graphicFrameLocks noChangeAspect="1"/>
          </p:cNvGraphicFramePr>
          <p:nvPr/>
        </p:nvGraphicFramePr>
        <p:xfrm>
          <a:off x="3617913" y="4311650"/>
          <a:ext cx="1182687" cy="336550"/>
        </p:xfrm>
        <a:graphic>
          <a:graphicData uri="http://schemas.openxmlformats.org/presentationml/2006/ole">
            <mc:AlternateContent xmlns:mc="http://schemas.openxmlformats.org/markup-compatibility/2006">
              <mc:Choice xmlns:v="urn:schemas-microsoft-com:vml" Requires="v">
                <p:oleObj spid="_x0000_s38969" name="Equation" r:id="rId9" imgW="14338300" imgH="4102100" progId="Equation.DSMT4">
                  <p:embed/>
                </p:oleObj>
              </mc:Choice>
              <mc:Fallback>
                <p:oleObj name="Equation" r:id="rId9" imgW="14338300" imgH="41021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7913" y="4311650"/>
                        <a:ext cx="1182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2" name="Object 8">
            <a:extLst>
              <a:ext uri="{FF2B5EF4-FFF2-40B4-BE49-F238E27FC236}">
                <a16:creationId xmlns:a16="http://schemas.microsoft.com/office/drawing/2014/main" id="{A22EDC6B-A63C-0644-B6D0-7B789A235BE0}"/>
              </a:ext>
            </a:extLst>
          </p:cNvPr>
          <p:cNvGraphicFramePr>
            <a:graphicFrameLocks noChangeAspect="1"/>
          </p:cNvGraphicFramePr>
          <p:nvPr/>
        </p:nvGraphicFramePr>
        <p:xfrm>
          <a:off x="4953000" y="4343400"/>
          <a:ext cx="1219200" cy="304800"/>
        </p:xfrm>
        <a:graphic>
          <a:graphicData uri="http://schemas.openxmlformats.org/presentationml/2006/ole">
            <mc:AlternateContent xmlns:mc="http://schemas.openxmlformats.org/markup-compatibility/2006">
              <mc:Choice xmlns:v="urn:schemas-microsoft-com:vml" Requires="v">
                <p:oleObj spid="_x0000_s38970" name="Equation" r:id="rId11" imgW="16383000" imgH="4102100" progId="Equation.DSMT4">
                  <p:embed/>
                </p:oleObj>
              </mc:Choice>
              <mc:Fallback>
                <p:oleObj name="Equation" r:id="rId11" imgW="16383000" imgH="41021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43434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3" name="Object 9">
            <a:extLst>
              <a:ext uri="{FF2B5EF4-FFF2-40B4-BE49-F238E27FC236}">
                <a16:creationId xmlns:a16="http://schemas.microsoft.com/office/drawing/2014/main" id="{9B8F2033-5FD2-6D4B-B47E-49C676A45162}"/>
              </a:ext>
            </a:extLst>
          </p:cNvPr>
          <p:cNvGraphicFramePr>
            <a:graphicFrameLocks noChangeAspect="1"/>
          </p:cNvGraphicFramePr>
          <p:nvPr/>
        </p:nvGraphicFramePr>
        <p:xfrm>
          <a:off x="2667000" y="4343400"/>
          <a:ext cx="750888" cy="304800"/>
        </p:xfrm>
        <a:graphic>
          <a:graphicData uri="http://schemas.openxmlformats.org/presentationml/2006/ole">
            <mc:AlternateContent xmlns:mc="http://schemas.openxmlformats.org/markup-compatibility/2006">
              <mc:Choice xmlns:v="urn:schemas-microsoft-com:vml" Requires="v">
                <p:oleObj spid="_x0000_s38971" name="Equation" r:id="rId13" imgW="9359900" imgH="3797300" progId="Equation.DSMT4">
                  <p:embed/>
                </p:oleObj>
              </mc:Choice>
              <mc:Fallback>
                <p:oleObj name="Equation" r:id="rId13" imgW="9359900" imgH="37973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4343400"/>
                        <a:ext cx="750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553DF4-457C-DE43-BD3C-62EB3C4BB6B3}"/>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B6A6637-460D-7745-AB11-BB7E1D0F2784}" type="slidenum">
              <a:rPr lang="en-US" altLang="en-US" sz="1200">
                <a:latin typeface="Verdana" panose="020B0604030504040204" pitchFamily="34" charset="0"/>
              </a:rPr>
              <a:pPr eaLnBrk="1" hangingPunct="1"/>
              <a:t>37</a:t>
            </a:fld>
            <a:endParaRPr lang="en-US" altLang="en-US" sz="1200">
              <a:latin typeface="Verdana" panose="020B0604030504040204" pitchFamily="34" charset="0"/>
            </a:endParaRPr>
          </a:p>
        </p:txBody>
      </p:sp>
      <p:sp>
        <p:nvSpPr>
          <p:cNvPr id="39940" name="Rectangle 2">
            <a:extLst>
              <a:ext uri="{FF2B5EF4-FFF2-40B4-BE49-F238E27FC236}">
                <a16:creationId xmlns:a16="http://schemas.microsoft.com/office/drawing/2014/main" id="{80E47E9A-5E24-2547-9C52-932BE6BCCB3C}"/>
              </a:ext>
            </a:extLst>
          </p:cNvPr>
          <p:cNvSpPr>
            <a:spLocks noGrp="1" noChangeArrowheads="1"/>
          </p:cNvSpPr>
          <p:nvPr>
            <p:ph type="title"/>
          </p:nvPr>
        </p:nvSpPr>
        <p:spPr/>
        <p:txBody>
          <a:bodyPr/>
          <a:lstStyle/>
          <a:p>
            <a:pPr eaLnBrk="1" hangingPunct="1"/>
            <a:r>
              <a:rPr lang="en-US" altLang="en-US"/>
              <a:t>Example: Final Plan</a:t>
            </a:r>
          </a:p>
        </p:txBody>
      </p:sp>
      <p:sp>
        <p:nvSpPr>
          <p:cNvPr id="39941" name="Rectangle 3">
            <a:extLst>
              <a:ext uri="{FF2B5EF4-FFF2-40B4-BE49-F238E27FC236}">
                <a16:creationId xmlns:a16="http://schemas.microsoft.com/office/drawing/2014/main" id="{E3BF885F-460C-BD4E-B5C2-4CEFF5DD30C5}"/>
              </a:ext>
            </a:extLst>
          </p:cNvPr>
          <p:cNvSpPr>
            <a:spLocks noGrp="1" noChangeArrowheads="1"/>
          </p:cNvSpPr>
          <p:nvPr>
            <p:ph type="body" idx="1"/>
          </p:nvPr>
        </p:nvSpPr>
        <p:spPr/>
        <p:txBody>
          <a:bodyPr/>
          <a:lstStyle/>
          <a:p>
            <a:pPr eaLnBrk="1" hangingPunct="1"/>
            <a:r>
              <a:rPr lang="en-US" altLang="en-US" sz="2400"/>
              <a:t>The final plan has the following components:</a:t>
            </a:r>
          </a:p>
          <a:p>
            <a:pPr lvl="1" eaLnBrk="1" hangingPunct="1"/>
            <a:r>
              <a:rPr lang="en-US" altLang="en-US" sz="2000" b="1"/>
              <a:t>Actions</a:t>
            </a:r>
            <a:r>
              <a:rPr lang="en-US" altLang="en-US" sz="2000"/>
              <a:t>: {RightSock, RightShoe, LeftSock, LeftShoe, Start, Finish}</a:t>
            </a:r>
          </a:p>
          <a:p>
            <a:pPr lvl="1" eaLnBrk="1" hangingPunct="1"/>
            <a:r>
              <a:rPr lang="en-US" altLang="en-US" sz="2000" b="1"/>
              <a:t>Orderings</a:t>
            </a:r>
            <a:r>
              <a:rPr lang="en-US" altLang="en-US" sz="2000"/>
              <a:t>: {RightSock ‹</a:t>
            </a:r>
            <a:r>
              <a:rPr lang="en-US" altLang="en-US" sz="2000">
                <a:sym typeface="Mathematica3" pitchFamily="2" charset="2"/>
              </a:rPr>
              <a:t> RightShoe, LeftSock </a:t>
            </a:r>
            <a:r>
              <a:rPr lang="en-US" altLang="en-US" sz="2000"/>
              <a:t>‹</a:t>
            </a:r>
            <a:r>
              <a:rPr lang="en-US" altLang="en-US" sz="2000">
                <a:sym typeface="Mathematica3" pitchFamily="2" charset="2"/>
              </a:rPr>
              <a:t> LeftShoe}</a:t>
            </a:r>
          </a:p>
          <a:p>
            <a:pPr lvl="1" eaLnBrk="1" hangingPunct="1"/>
            <a:r>
              <a:rPr lang="en-US" altLang="en-US" sz="2000" b="1">
                <a:sym typeface="Mathematica3" pitchFamily="2" charset="2"/>
              </a:rPr>
              <a:t>Open preconditions</a:t>
            </a:r>
            <a:r>
              <a:rPr lang="en-US" altLang="en-US" sz="2000">
                <a:sym typeface="Mathematica3" pitchFamily="2" charset="2"/>
              </a:rPr>
              <a:t>: {}</a:t>
            </a:r>
          </a:p>
          <a:p>
            <a:pPr lvl="1" eaLnBrk="1" hangingPunct="1"/>
            <a:r>
              <a:rPr lang="en-US" altLang="en-US" sz="2000" b="1">
                <a:sym typeface="Mathematica3" pitchFamily="2" charset="2"/>
              </a:rPr>
              <a:t>Links</a:t>
            </a:r>
            <a:r>
              <a:rPr lang="en-US" altLang="en-US" sz="2000">
                <a:sym typeface="Mathematica3" pitchFamily="2" charset="2"/>
              </a:rPr>
              <a:t>:</a:t>
            </a:r>
            <a:r>
              <a:rPr lang="en-US" altLang="en-US">
                <a:sym typeface="Mathematica3" pitchFamily="2" charset="2"/>
              </a:rPr>
              <a:t> </a:t>
            </a:r>
          </a:p>
        </p:txBody>
      </p:sp>
      <p:graphicFrame>
        <p:nvGraphicFramePr>
          <p:cNvPr id="39942" name="Object 5">
            <a:extLst>
              <a:ext uri="{FF2B5EF4-FFF2-40B4-BE49-F238E27FC236}">
                <a16:creationId xmlns:a16="http://schemas.microsoft.com/office/drawing/2014/main" id="{1CEB4BAE-1659-8C49-81B8-6F8D4AB32899}"/>
              </a:ext>
            </a:extLst>
          </p:cNvPr>
          <p:cNvGraphicFramePr>
            <a:graphicFrameLocks noChangeAspect="1"/>
          </p:cNvGraphicFramePr>
          <p:nvPr/>
        </p:nvGraphicFramePr>
        <p:xfrm>
          <a:off x="2362200" y="3962400"/>
          <a:ext cx="3886200" cy="1757363"/>
        </p:xfrm>
        <a:graphic>
          <a:graphicData uri="http://schemas.openxmlformats.org/presentationml/2006/ole">
            <mc:AlternateContent xmlns:mc="http://schemas.openxmlformats.org/markup-compatibility/2006">
              <mc:Choice xmlns:v="urn:schemas-microsoft-com:vml" Requires="v">
                <p:oleObj spid="_x0000_s39950" name="Equation" r:id="rId3" imgW="49149000" imgH="22237700" progId="Equation.DSMT4">
                  <p:embed/>
                </p:oleObj>
              </mc:Choice>
              <mc:Fallback>
                <p:oleObj name="Equation" r:id="rId3" imgW="49149000" imgH="22237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962400"/>
                        <a:ext cx="388620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2D5BDBA-016E-904A-B5A2-027D44A30940}"/>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CF6E71E-B7F6-894A-9BD2-6B520E5FA0CF}" type="slidenum">
              <a:rPr lang="en-US" altLang="en-US" sz="1200">
                <a:latin typeface="Verdana" panose="020B0604030504040204" pitchFamily="34" charset="0"/>
              </a:rPr>
              <a:pPr eaLnBrk="1" hangingPunct="1"/>
              <a:t>38</a:t>
            </a:fld>
            <a:endParaRPr lang="en-US" altLang="en-US" sz="1200">
              <a:latin typeface="Verdana" panose="020B0604030504040204" pitchFamily="34" charset="0"/>
            </a:endParaRPr>
          </a:p>
        </p:txBody>
      </p:sp>
      <p:sp>
        <p:nvSpPr>
          <p:cNvPr id="40964" name="Rectangle 2">
            <a:extLst>
              <a:ext uri="{FF2B5EF4-FFF2-40B4-BE49-F238E27FC236}">
                <a16:creationId xmlns:a16="http://schemas.microsoft.com/office/drawing/2014/main" id="{6E75DE13-B553-8249-B1F6-23F08E4B36EF}"/>
              </a:ext>
            </a:extLst>
          </p:cNvPr>
          <p:cNvSpPr>
            <a:spLocks noGrp="1" noChangeArrowheads="1"/>
          </p:cNvSpPr>
          <p:nvPr>
            <p:ph type="title"/>
          </p:nvPr>
        </p:nvSpPr>
        <p:spPr/>
        <p:txBody>
          <a:bodyPr/>
          <a:lstStyle/>
          <a:p>
            <a:pPr eaLnBrk="1" hangingPunct="1"/>
            <a:r>
              <a:rPr lang="en-US" altLang="en-US"/>
              <a:t>Example Algorithm for POP</a:t>
            </a:r>
          </a:p>
        </p:txBody>
      </p:sp>
      <p:sp>
        <p:nvSpPr>
          <p:cNvPr id="40965" name="Rectangle 3">
            <a:extLst>
              <a:ext uri="{FF2B5EF4-FFF2-40B4-BE49-F238E27FC236}">
                <a16:creationId xmlns:a16="http://schemas.microsoft.com/office/drawing/2014/main" id="{EF7F6311-05C3-7045-B448-5B606115EDD5}"/>
              </a:ext>
            </a:extLst>
          </p:cNvPr>
          <p:cNvSpPr>
            <a:spLocks noGrp="1" noChangeArrowheads="1"/>
          </p:cNvSpPr>
          <p:nvPr>
            <p:ph type="body" idx="1"/>
          </p:nvPr>
        </p:nvSpPr>
        <p:spPr>
          <a:xfrm>
            <a:off x="457200" y="1524000"/>
            <a:ext cx="8458200" cy="762000"/>
          </a:xfrm>
        </p:spPr>
        <p:txBody>
          <a:bodyPr/>
          <a:lstStyle/>
          <a:p>
            <a:pPr eaLnBrk="1" hangingPunct="1">
              <a:lnSpc>
                <a:spcPct val="90000"/>
              </a:lnSpc>
            </a:pPr>
            <a:r>
              <a:rPr lang="en-US" altLang="en-US" sz="2400"/>
              <a:t>POP: A sound, complete partial order planner using STRIPS representation</a:t>
            </a:r>
            <a:endParaRPr lang="en-US" altLang="en-US" sz="3200"/>
          </a:p>
        </p:txBody>
      </p:sp>
      <p:pic>
        <p:nvPicPr>
          <p:cNvPr id="40966" name="Picture 4">
            <a:extLst>
              <a:ext uri="{FF2B5EF4-FFF2-40B4-BE49-F238E27FC236}">
                <a16:creationId xmlns:a16="http://schemas.microsoft.com/office/drawing/2014/main" id="{C2A78FCE-130A-DA4F-9058-0483AC9E5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57438"/>
            <a:ext cx="7226300"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2FAD5303-1BAA-4445-BB63-D532AD9DDD0E}"/>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81D2BAC-0189-9945-BD50-40A04A7E35C2}" type="slidenum">
              <a:rPr lang="en-US" altLang="en-US" sz="1200">
                <a:latin typeface="Verdana" panose="020B0604030504040204" pitchFamily="34" charset="0"/>
              </a:rPr>
              <a:pPr eaLnBrk="1" hangingPunct="1"/>
              <a:t>39</a:t>
            </a:fld>
            <a:endParaRPr lang="en-US" altLang="en-US" sz="1200">
              <a:latin typeface="Verdana" panose="020B0604030504040204" pitchFamily="34" charset="0"/>
            </a:endParaRPr>
          </a:p>
        </p:txBody>
      </p:sp>
      <p:sp>
        <p:nvSpPr>
          <p:cNvPr id="41988" name="Rectangle 2">
            <a:extLst>
              <a:ext uri="{FF2B5EF4-FFF2-40B4-BE49-F238E27FC236}">
                <a16:creationId xmlns:a16="http://schemas.microsoft.com/office/drawing/2014/main" id="{07B7BB13-B20C-2B44-B81E-6311E460AC4F}"/>
              </a:ext>
            </a:extLst>
          </p:cNvPr>
          <p:cNvSpPr>
            <a:spLocks noGrp="1" noChangeArrowheads="1"/>
          </p:cNvSpPr>
          <p:nvPr>
            <p:ph type="title"/>
          </p:nvPr>
        </p:nvSpPr>
        <p:spPr/>
        <p:txBody>
          <a:bodyPr/>
          <a:lstStyle/>
          <a:p>
            <a:pPr eaLnBrk="1" hangingPunct="1"/>
            <a:r>
              <a:rPr lang="en-US" altLang="en-US"/>
              <a:t>POP Example: Flat Tire</a:t>
            </a:r>
          </a:p>
        </p:txBody>
      </p:sp>
      <p:pic>
        <p:nvPicPr>
          <p:cNvPr id="41989" name="Picture 4">
            <a:extLst>
              <a:ext uri="{FF2B5EF4-FFF2-40B4-BE49-F238E27FC236}">
                <a16:creationId xmlns:a16="http://schemas.microsoft.com/office/drawing/2014/main" id="{806C7472-D20B-5A4D-A2B0-588737461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8991600" cy="410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FCCEADB-0390-3946-9100-8780B21BB075}"/>
              </a:ext>
            </a:extLst>
          </p:cNvPr>
          <p:cNvSpPr>
            <a:spLocks noGrp="1"/>
          </p:cNvSpPr>
          <p:nvPr>
            <p:ph type="ftr" sz="quarter" idx="11"/>
          </p:nvPr>
        </p:nvSpPr>
        <p:spPr/>
        <p:txBody>
          <a:bodyPr/>
          <a:lstStyle/>
          <a:p>
            <a:pPr>
              <a:defRPr/>
            </a:pPr>
            <a:r>
              <a:rPr lang="en-US"/>
              <a:t>CS 420: Artificial Intelligence</a:t>
            </a:r>
          </a:p>
        </p:txBody>
      </p:sp>
      <p:sp>
        <p:nvSpPr>
          <p:cNvPr id="9" name="Slide Number Placeholder 5">
            <a:extLst>
              <a:ext uri="{FF2B5EF4-FFF2-40B4-BE49-F238E27FC236}">
                <a16:creationId xmlns:a16="http://schemas.microsoft.com/office/drawing/2014/main" id="{36A47FBE-4FE4-B74C-849A-72DD8AAF9298}"/>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C8F16CB-4E9D-DD46-A664-54A5B30C7B1D}" type="slidenum">
              <a:rPr lang="en-US" altLang="en-US" sz="1200">
                <a:latin typeface="Verdana" panose="020B0604030504040204" pitchFamily="34" charset="0"/>
              </a:rPr>
              <a:pPr eaLnBrk="1" hangingPunct="1"/>
              <a:t>4</a:t>
            </a:fld>
            <a:endParaRPr lang="en-US" altLang="en-US" sz="1200">
              <a:latin typeface="Verdana" panose="020B0604030504040204" pitchFamily="34" charset="0"/>
            </a:endParaRPr>
          </a:p>
        </p:txBody>
      </p:sp>
      <p:sp>
        <p:nvSpPr>
          <p:cNvPr id="6148" name="Rectangle 2">
            <a:extLst>
              <a:ext uri="{FF2B5EF4-FFF2-40B4-BE49-F238E27FC236}">
                <a16:creationId xmlns:a16="http://schemas.microsoft.com/office/drawing/2014/main" id="{49031A3C-F01B-7F44-B38D-E1A26E3C91CD}"/>
              </a:ext>
            </a:extLst>
          </p:cNvPr>
          <p:cNvSpPr>
            <a:spLocks noGrp="1" noChangeArrowheads="1"/>
          </p:cNvSpPr>
          <p:nvPr>
            <p:ph type="title"/>
          </p:nvPr>
        </p:nvSpPr>
        <p:spPr/>
        <p:txBody>
          <a:bodyPr/>
          <a:lstStyle/>
          <a:p>
            <a:pPr eaLnBrk="1" hangingPunct="1"/>
            <a:r>
              <a:rPr lang="en-US" altLang="en-US"/>
              <a:t>Example</a:t>
            </a:r>
          </a:p>
        </p:txBody>
      </p:sp>
      <p:sp>
        <p:nvSpPr>
          <p:cNvPr id="6149" name="Rectangle 3">
            <a:extLst>
              <a:ext uri="{FF2B5EF4-FFF2-40B4-BE49-F238E27FC236}">
                <a16:creationId xmlns:a16="http://schemas.microsoft.com/office/drawing/2014/main" id="{927D7F67-AA4C-5E4C-9729-FFB948A8F710}"/>
              </a:ext>
            </a:extLst>
          </p:cNvPr>
          <p:cNvSpPr>
            <a:spLocks noGrp="1" noChangeArrowheads="1"/>
          </p:cNvSpPr>
          <p:nvPr>
            <p:ph type="body" idx="1"/>
          </p:nvPr>
        </p:nvSpPr>
        <p:spPr>
          <a:xfrm>
            <a:off x="457200" y="1524000"/>
            <a:ext cx="8458200" cy="1371600"/>
          </a:xfrm>
        </p:spPr>
        <p:txBody>
          <a:bodyPr/>
          <a:lstStyle/>
          <a:p>
            <a:pPr eaLnBrk="1" hangingPunct="1"/>
            <a:r>
              <a:rPr lang="en-US" altLang="en-US" sz="2000"/>
              <a:t>Consider the task: get milk, bananas, and a cordless drill</a:t>
            </a:r>
          </a:p>
          <a:p>
            <a:pPr lvl="1" eaLnBrk="1" hangingPunct="1"/>
            <a:r>
              <a:rPr lang="en-US" altLang="en-US" sz="1800"/>
              <a:t>Standard search algorithms seem to fail miserably</a:t>
            </a:r>
          </a:p>
          <a:p>
            <a:pPr lvl="1" eaLnBrk="1" hangingPunct="1"/>
            <a:r>
              <a:rPr lang="en-US" altLang="en-US" sz="1800"/>
              <a:t>Why? Huge branching factor &amp; heuristics</a:t>
            </a:r>
          </a:p>
        </p:txBody>
      </p:sp>
      <p:grpSp>
        <p:nvGrpSpPr>
          <p:cNvPr id="2" name="Group 4">
            <a:extLst>
              <a:ext uri="{FF2B5EF4-FFF2-40B4-BE49-F238E27FC236}">
                <a16:creationId xmlns:a16="http://schemas.microsoft.com/office/drawing/2014/main" id="{DFDEAB38-1908-9644-AEF4-396F2CF771A3}"/>
              </a:ext>
            </a:extLst>
          </p:cNvPr>
          <p:cNvGrpSpPr>
            <a:grpSpLocks/>
          </p:cNvGrpSpPr>
          <p:nvPr/>
        </p:nvGrpSpPr>
        <p:grpSpPr bwMode="auto">
          <a:xfrm>
            <a:off x="1219200" y="2590800"/>
            <a:ext cx="6705600" cy="4191000"/>
            <a:chOff x="1104" y="1296"/>
            <a:chExt cx="3984" cy="2472"/>
          </a:xfrm>
        </p:grpSpPr>
        <p:pic>
          <p:nvPicPr>
            <p:cNvPr id="6151" name="Picture 5">
              <a:extLst>
                <a:ext uri="{FF2B5EF4-FFF2-40B4-BE49-F238E27FC236}">
                  <a16:creationId xmlns:a16="http://schemas.microsoft.com/office/drawing/2014/main" id="{A4D9F635-B026-2447-B66A-050CEEF3C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1296"/>
              <a:ext cx="3984" cy="2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6152" name="Line 6">
              <a:extLst>
                <a:ext uri="{FF2B5EF4-FFF2-40B4-BE49-F238E27FC236}">
                  <a16:creationId xmlns:a16="http://schemas.microsoft.com/office/drawing/2014/main" id="{57903F73-E29E-E445-ADAB-9C2BB3C28BEF}"/>
                </a:ext>
              </a:extLst>
            </p:cNvPr>
            <p:cNvSpPr>
              <a:spLocks noChangeShapeType="1"/>
            </p:cNvSpPr>
            <p:nvPr/>
          </p:nvSpPr>
          <p:spPr bwMode="auto">
            <a:xfrm>
              <a:off x="1440" y="2400"/>
              <a:ext cx="1152" cy="0"/>
            </a:xfrm>
            <a:prstGeom prst="line">
              <a:avLst/>
            </a:prstGeom>
            <a:noFill/>
            <a:ln w="57150">
              <a:solidFill>
                <a:srgbClr val="00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6153" name="Freeform 7">
              <a:extLst>
                <a:ext uri="{FF2B5EF4-FFF2-40B4-BE49-F238E27FC236}">
                  <a16:creationId xmlns:a16="http://schemas.microsoft.com/office/drawing/2014/main" id="{87520A02-7E0F-4042-BBE0-087037691107}"/>
                </a:ext>
              </a:extLst>
            </p:cNvPr>
            <p:cNvSpPr>
              <a:spLocks/>
            </p:cNvSpPr>
            <p:nvPr/>
          </p:nvSpPr>
          <p:spPr bwMode="auto">
            <a:xfrm>
              <a:off x="2904" y="2400"/>
              <a:ext cx="888" cy="665"/>
            </a:xfrm>
            <a:custGeom>
              <a:avLst/>
              <a:gdLst>
                <a:gd name="T0" fmla="*/ 0 w 888"/>
                <a:gd name="T1" fmla="*/ 0 h 665"/>
                <a:gd name="T2" fmla="*/ 216 w 888"/>
                <a:gd name="T3" fmla="*/ 665 h 665"/>
                <a:gd name="T4" fmla="*/ 888 w 888"/>
                <a:gd name="T5" fmla="*/ 665 h 665"/>
                <a:gd name="T6" fmla="*/ 0 60000 65536"/>
                <a:gd name="T7" fmla="*/ 0 60000 65536"/>
                <a:gd name="T8" fmla="*/ 0 60000 65536"/>
                <a:gd name="T9" fmla="*/ 0 w 888"/>
                <a:gd name="T10" fmla="*/ 0 h 665"/>
                <a:gd name="T11" fmla="*/ 888 w 888"/>
                <a:gd name="T12" fmla="*/ 665 h 665"/>
              </a:gdLst>
              <a:ahLst/>
              <a:cxnLst>
                <a:cxn ang="T6">
                  <a:pos x="T0" y="T1"/>
                </a:cxn>
                <a:cxn ang="T7">
                  <a:pos x="T2" y="T3"/>
                </a:cxn>
                <a:cxn ang="T8">
                  <a:pos x="T4" y="T5"/>
                </a:cxn>
              </a:cxnLst>
              <a:rect l="T9" t="T10" r="T11" b="T12"/>
              <a:pathLst>
                <a:path w="888" h="665">
                  <a:moveTo>
                    <a:pt x="0" y="0"/>
                  </a:moveTo>
                  <a:lnTo>
                    <a:pt x="216" y="665"/>
                  </a:lnTo>
                  <a:lnTo>
                    <a:pt x="888" y="665"/>
                  </a:lnTo>
                </a:path>
              </a:pathLst>
            </a:custGeom>
            <a:noFill/>
            <a:ln w="57150" cap="flat" cmpd="sng">
              <a:solidFill>
                <a:srgbClr val="00FF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806650E-BA82-4C4D-AF27-CEAD491C052D}"/>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A8D5838-BBDA-F443-BF1E-F4299C61A1B0}" type="slidenum">
              <a:rPr lang="en-US" altLang="en-US" sz="1200">
                <a:latin typeface="Verdana" panose="020B0604030504040204" pitchFamily="34" charset="0"/>
              </a:rPr>
              <a:pPr eaLnBrk="1" hangingPunct="1"/>
              <a:t>40</a:t>
            </a:fld>
            <a:endParaRPr lang="en-US" altLang="en-US" sz="1200">
              <a:latin typeface="Verdana" panose="020B0604030504040204" pitchFamily="34" charset="0"/>
            </a:endParaRPr>
          </a:p>
        </p:txBody>
      </p:sp>
      <p:sp>
        <p:nvSpPr>
          <p:cNvPr id="43012" name="Rectangle 2">
            <a:extLst>
              <a:ext uri="{FF2B5EF4-FFF2-40B4-BE49-F238E27FC236}">
                <a16:creationId xmlns:a16="http://schemas.microsoft.com/office/drawing/2014/main" id="{48F4EB1E-2F6D-724B-8585-0FB30BBA113A}"/>
              </a:ext>
            </a:extLst>
          </p:cNvPr>
          <p:cNvSpPr>
            <a:spLocks noGrp="1" noChangeArrowheads="1"/>
          </p:cNvSpPr>
          <p:nvPr>
            <p:ph type="title"/>
          </p:nvPr>
        </p:nvSpPr>
        <p:spPr/>
        <p:txBody>
          <a:bodyPr/>
          <a:lstStyle/>
          <a:p>
            <a:pPr eaLnBrk="1" hangingPunct="1"/>
            <a:r>
              <a:rPr lang="en-US" altLang="en-US"/>
              <a:t>Strengths of POP</a:t>
            </a:r>
          </a:p>
        </p:txBody>
      </p:sp>
      <p:sp>
        <p:nvSpPr>
          <p:cNvPr id="43013" name="Rectangle 3">
            <a:extLst>
              <a:ext uri="{FF2B5EF4-FFF2-40B4-BE49-F238E27FC236}">
                <a16:creationId xmlns:a16="http://schemas.microsoft.com/office/drawing/2014/main" id="{1D428B48-F565-6D45-8AC4-DE3C4093C43C}"/>
              </a:ext>
            </a:extLst>
          </p:cNvPr>
          <p:cNvSpPr>
            <a:spLocks noGrp="1" noChangeArrowheads="1"/>
          </p:cNvSpPr>
          <p:nvPr>
            <p:ph type="body" idx="1"/>
          </p:nvPr>
        </p:nvSpPr>
        <p:spPr/>
        <p:txBody>
          <a:bodyPr/>
          <a:lstStyle/>
          <a:p>
            <a:pPr eaLnBrk="1" hangingPunct="1"/>
            <a:r>
              <a:rPr lang="en-US" altLang="en-US"/>
              <a:t>The causal links lead to </a:t>
            </a:r>
            <a:r>
              <a:rPr lang="en-US" altLang="en-US">
                <a:solidFill>
                  <a:schemeClr val="hlink"/>
                </a:solidFill>
              </a:rPr>
              <a:t>early pruning</a:t>
            </a:r>
            <a:r>
              <a:rPr lang="en-US" altLang="en-US"/>
              <a:t> of portions of the search space because of irresolvable conflicts</a:t>
            </a:r>
          </a:p>
          <a:p>
            <a:pPr eaLnBrk="1" hangingPunct="1"/>
            <a:endParaRPr lang="en-US" altLang="en-US"/>
          </a:p>
          <a:p>
            <a:pPr eaLnBrk="1" hangingPunct="1"/>
            <a:r>
              <a:rPr lang="en-US" altLang="en-US"/>
              <a:t>The solution is a partial-order plan</a:t>
            </a:r>
          </a:p>
          <a:p>
            <a:pPr lvl="1" eaLnBrk="1" hangingPunct="1"/>
            <a:r>
              <a:rPr lang="en-US" altLang="en-US"/>
              <a:t>linearizations produce </a:t>
            </a:r>
            <a:r>
              <a:rPr lang="en-US" altLang="en-US">
                <a:solidFill>
                  <a:schemeClr val="hlink"/>
                </a:solidFill>
              </a:rPr>
              <a:t>flexible</a:t>
            </a:r>
            <a:r>
              <a:rPr lang="en-US" altLang="en-US"/>
              <a:t> plans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869C037-BCAF-B74C-A55F-210E4ADBF03D}"/>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D3C2603-87E7-CE4A-8B7B-6F0B264C66A2}" type="slidenum">
              <a:rPr lang="en-US" altLang="en-US" sz="1200">
                <a:latin typeface="Verdana" panose="020B0604030504040204" pitchFamily="34" charset="0"/>
              </a:rPr>
              <a:pPr eaLnBrk="1" hangingPunct="1"/>
              <a:t>41</a:t>
            </a:fld>
            <a:endParaRPr lang="en-US" altLang="en-US" sz="1200">
              <a:latin typeface="Verdana" panose="020B0604030504040204" pitchFamily="34" charset="0"/>
            </a:endParaRPr>
          </a:p>
        </p:txBody>
      </p:sp>
      <p:sp>
        <p:nvSpPr>
          <p:cNvPr id="44036" name="Rectangle 2">
            <a:extLst>
              <a:ext uri="{FF2B5EF4-FFF2-40B4-BE49-F238E27FC236}">
                <a16:creationId xmlns:a16="http://schemas.microsoft.com/office/drawing/2014/main" id="{3EACF415-66E8-7D41-9750-8AF6BBF02C1C}"/>
              </a:ext>
            </a:extLst>
          </p:cNvPr>
          <p:cNvSpPr>
            <a:spLocks noGrp="1" noChangeArrowheads="1"/>
          </p:cNvSpPr>
          <p:nvPr>
            <p:ph type="title"/>
          </p:nvPr>
        </p:nvSpPr>
        <p:spPr/>
        <p:txBody>
          <a:bodyPr/>
          <a:lstStyle/>
          <a:p>
            <a:pPr eaLnBrk="1" hangingPunct="1"/>
            <a:r>
              <a:rPr lang="en-US" altLang="en-US" sz="3600"/>
              <a:t>From Problem Solvers to Planners</a:t>
            </a:r>
          </a:p>
        </p:txBody>
      </p:sp>
      <p:sp>
        <p:nvSpPr>
          <p:cNvPr id="44037" name="Rectangle 3">
            <a:extLst>
              <a:ext uri="{FF2B5EF4-FFF2-40B4-BE49-F238E27FC236}">
                <a16:creationId xmlns:a16="http://schemas.microsoft.com/office/drawing/2014/main" id="{887DB70F-A1E9-8744-80C6-E7BFB30AA34E}"/>
              </a:ext>
            </a:extLst>
          </p:cNvPr>
          <p:cNvSpPr>
            <a:spLocks noGrp="1" noChangeArrowheads="1"/>
          </p:cNvSpPr>
          <p:nvPr>
            <p:ph type="body" idx="1"/>
          </p:nvPr>
        </p:nvSpPr>
        <p:spPr/>
        <p:txBody>
          <a:bodyPr/>
          <a:lstStyle/>
          <a:p>
            <a:pPr eaLnBrk="1" hangingPunct="1">
              <a:lnSpc>
                <a:spcPct val="90000"/>
              </a:lnSpc>
            </a:pPr>
            <a:r>
              <a:rPr lang="en-US" altLang="en-US" sz="2000"/>
              <a:t>Key ideas:</a:t>
            </a:r>
          </a:p>
          <a:p>
            <a:pPr lvl="1" eaLnBrk="1" hangingPunct="1">
              <a:lnSpc>
                <a:spcPct val="90000"/>
              </a:lnSpc>
            </a:pPr>
            <a:r>
              <a:rPr lang="en-US" altLang="en-US" sz="1800">
                <a:solidFill>
                  <a:schemeClr val="accent2"/>
                </a:solidFill>
              </a:rPr>
              <a:t>“Open up” representation of states, goals, and actions</a:t>
            </a:r>
          </a:p>
          <a:p>
            <a:pPr lvl="2" eaLnBrk="1" hangingPunct="1">
              <a:lnSpc>
                <a:spcPct val="90000"/>
              </a:lnSpc>
            </a:pPr>
            <a:r>
              <a:rPr lang="en-US" altLang="en-US" sz="1600"/>
              <a:t>Use descriptions in a formal language – FOL</a:t>
            </a:r>
          </a:p>
          <a:p>
            <a:pPr lvl="2" eaLnBrk="1" hangingPunct="1">
              <a:lnSpc>
                <a:spcPct val="90000"/>
              </a:lnSpc>
            </a:pPr>
            <a:r>
              <a:rPr lang="en-US" altLang="en-US" sz="1600"/>
              <a:t>States/goals represented by sets of sentences</a:t>
            </a:r>
          </a:p>
          <a:p>
            <a:pPr lvl="2" eaLnBrk="1" hangingPunct="1">
              <a:lnSpc>
                <a:spcPct val="90000"/>
              </a:lnSpc>
            </a:pPr>
            <a:r>
              <a:rPr lang="en-US" altLang="en-US" sz="1600"/>
              <a:t>Actions represented by logical description of preconditions and effects</a:t>
            </a:r>
          </a:p>
          <a:p>
            <a:pPr lvl="2" eaLnBrk="1" hangingPunct="1">
              <a:lnSpc>
                <a:spcPct val="90000"/>
              </a:lnSpc>
            </a:pPr>
            <a:r>
              <a:rPr lang="en-US" altLang="en-US" sz="1600"/>
              <a:t>Enables planner to make direct connections between states and actions</a:t>
            </a:r>
          </a:p>
          <a:p>
            <a:pPr lvl="2" eaLnBrk="1" hangingPunct="1">
              <a:lnSpc>
                <a:spcPct val="90000"/>
              </a:lnSpc>
            </a:pPr>
            <a:endParaRPr lang="en-US" altLang="en-US" sz="1600"/>
          </a:p>
          <a:p>
            <a:pPr lvl="1" eaLnBrk="1" hangingPunct="1">
              <a:lnSpc>
                <a:spcPct val="90000"/>
              </a:lnSpc>
            </a:pPr>
            <a:r>
              <a:rPr lang="en-US" altLang="en-US" sz="1800">
                <a:solidFill>
                  <a:schemeClr val="accent2"/>
                </a:solidFill>
              </a:rPr>
              <a:t>Planner can add actions to plan whenever needed, rather than in strictly incremental fashion</a:t>
            </a:r>
          </a:p>
          <a:p>
            <a:pPr lvl="2" eaLnBrk="1" hangingPunct="1">
              <a:lnSpc>
                <a:spcPct val="90000"/>
              </a:lnSpc>
            </a:pPr>
            <a:r>
              <a:rPr lang="en-US" altLang="en-US" sz="1600"/>
              <a:t>No necessary connection between order of planning and order of execution</a:t>
            </a:r>
          </a:p>
          <a:p>
            <a:pPr lvl="2" eaLnBrk="1" hangingPunct="1">
              <a:lnSpc>
                <a:spcPct val="90000"/>
              </a:lnSpc>
            </a:pPr>
            <a:endParaRPr lang="en-US" altLang="en-US" sz="1600"/>
          </a:p>
          <a:p>
            <a:pPr lvl="1" eaLnBrk="1" hangingPunct="1">
              <a:lnSpc>
                <a:spcPct val="90000"/>
              </a:lnSpc>
            </a:pPr>
            <a:r>
              <a:rPr lang="en-US" altLang="en-US" sz="1800">
                <a:solidFill>
                  <a:schemeClr val="accent2"/>
                </a:solidFill>
              </a:rPr>
              <a:t>Most parts of the world are independent of most other parts of the world</a:t>
            </a:r>
          </a:p>
          <a:p>
            <a:pPr lvl="2" eaLnBrk="1" hangingPunct="1">
              <a:lnSpc>
                <a:spcPct val="90000"/>
              </a:lnSpc>
            </a:pPr>
            <a:r>
              <a:rPr lang="en-US" altLang="en-US" sz="1600"/>
              <a:t>Conjunctions can be separated and handled independently</a:t>
            </a:r>
          </a:p>
          <a:p>
            <a:pPr lvl="2" eaLnBrk="1" hangingPunct="1">
              <a:lnSpc>
                <a:spcPct val="90000"/>
              </a:lnSpc>
            </a:pPr>
            <a:r>
              <a:rPr lang="en-US" altLang="en-US" sz="1600"/>
              <a:t>Divide-and-conquer algorithms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1DD2438-2469-6341-AA64-68C9C55DF663}"/>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0F097C2-27D4-9D4E-A25B-AA9DEB6B73A8}" type="slidenum">
              <a:rPr lang="en-US" altLang="en-US" sz="1200">
                <a:latin typeface="Verdana" panose="020B0604030504040204" pitchFamily="34" charset="0"/>
              </a:rPr>
              <a:pPr eaLnBrk="1" hangingPunct="1"/>
              <a:t>42</a:t>
            </a:fld>
            <a:endParaRPr lang="en-US" altLang="en-US" sz="1200">
              <a:latin typeface="Verdana" panose="020B0604030504040204" pitchFamily="34" charset="0"/>
            </a:endParaRPr>
          </a:p>
        </p:txBody>
      </p:sp>
      <p:sp>
        <p:nvSpPr>
          <p:cNvPr id="45060" name="Rectangle 1026">
            <a:extLst>
              <a:ext uri="{FF2B5EF4-FFF2-40B4-BE49-F238E27FC236}">
                <a16:creationId xmlns:a16="http://schemas.microsoft.com/office/drawing/2014/main" id="{8D7B6AD2-3136-A44F-B4D7-5A0270A7D86B}"/>
              </a:ext>
            </a:extLst>
          </p:cNvPr>
          <p:cNvSpPr>
            <a:spLocks noGrp="1" noChangeArrowheads="1"/>
          </p:cNvSpPr>
          <p:nvPr>
            <p:ph type="title"/>
          </p:nvPr>
        </p:nvSpPr>
        <p:spPr/>
        <p:txBody>
          <a:bodyPr/>
          <a:lstStyle/>
          <a:p>
            <a:pPr eaLnBrk="1" hangingPunct="1"/>
            <a:r>
              <a:rPr lang="en-US" altLang="en-US"/>
              <a:t>Summary of Planning Problem</a:t>
            </a:r>
          </a:p>
        </p:txBody>
      </p:sp>
      <p:sp>
        <p:nvSpPr>
          <p:cNvPr id="45061" name="Rectangle 1027">
            <a:extLst>
              <a:ext uri="{FF2B5EF4-FFF2-40B4-BE49-F238E27FC236}">
                <a16:creationId xmlns:a16="http://schemas.microsoft.com/office/drawing/2014/main" id="{2BE711DC-6278-B64C-9468-2AD841176482}"/>
              </a:ext>
            </a:extLst>
          </p:cNvPr>
          <p:cNvSpPr>
            <a:spLocks noGrp="1" noChangeArrowheads="1"/>
          </p:cNvSpPr>
          <p:nvPr>
            <p:ph type="body" idx="1"/>
          </p:nvPr>
        </p:nvSpPr>
        <p:spPr/>
        <p:txBody>
          <a:bodyPr/>
          <a:lstStyle/>
          <a:p>
            <a:pPr eaLnBrk="1" hangingPunct="1"/>
            <a:r>
              <a:rPr lang="en-US" altLang="en-US" sz="2400">
                <a:solidFill>
                  <a:schemeClr val="accent2"/>
                </a:solidFill>
              </a:rPr>
              <a:t>Planning agents</a:t>
            </a:r>
            <a:r>
              <a:rPr lang="en-US" altLang="en-US" sz="2400"/>
              <a:t> use look-ahead to find actions to contribute to goal achievement</a:t>
            </a:r>
          </a:p>
          <a:p>
            <a:pPr eaLnBrk="1" hangingPunct="1"/>
            <a:r>
              <a:rPr lang="en-US" altLang="en-US" sz="2400"/>
              <a:t>Planning agents differ from problem solvers in their use of </a:t>
            </a:r>
            <a:r>
              <a:rPr lang="en-US" altLang="en-US" sz="2400">
                <a:solidFill>
                  <a:schemeClr val="accent2"/>
                </a:solidFill>
              </a:rPr>
              <a:t>more flexible representation</a:t>
            </a:r>
            <a:r>
              <a:rPr lang="en-US" altLang="en-US" sz="2400"/>
              <a:t> of states, actions, goals, and plans</a:t>
            </a:r>
          </a:p>
          <a:p>
            <a:pPr eaLnBrk="1" hangingPunct="1"/>
            <a:r>
              <a:rPr lang="en-US" altLang="en-US" sz="2400"/>
              <a:t>The </a:t>
            </a:r>
            <a:r>
              <a:rPr lang="en-US" altLang="en-US" sz="2400">
                <a:solidFill>
                  <a:schemeClr val="accent2"/>
                </a:solidFill>
              </a:rPr>
              <a:t>STRIPS language</a:t>
            </a:r>
            <a:r>
              <a:rPr lang="en-US" altLang="en-US" sz="2400"/>
              <a:t> describes actions in terms of preconditions and effects</a:t>
            </a:r>
          </a:p>
          <a:p>
            <a:pPr eaLnBrk="1" hangingPunct="1"/>
            <a:r>
              <a:rPr lang="en-US" altLang="en-US" sz="2400"/>
              <a:t>Principle of </a:t>
            </a:r>
            <a:r>
              <a:rPr lang="en-US" altLang="en-US" sz="2400">
                <a:solidFill>
                  <a:schemeClr val="accent2"/>
                </a:solidFill>
              </a:rPr>
              <a:t>least commitment</a:t>
            </a:r>
            <a:r>
              <a:rPr lang="en-US" altLang="en-US" sz="2400"/>
              <a:t> is preferred</a:t>
            </a:r>
          </a:p>
          <a:p>
            <a:pPr eaLnBrk="1" hangingPunct="1"/>
            <a:r>
              <a:rPr lang="en-US" altLang="en-US" sz="2400"/>
              <a:t>POP is a </a:t>
            </a:r>
            <a:r>
              <a:rPr lang="en-US" altLang="en-US" sz="2400">
                <a:solidFill>
                  <a:schemeClr val="accent2"/>
                </a:solidFill>
              </a:rPr>
              <a:t>sound and complete</a:t>
            </a:r>
            <a:r>
              <a:rPr lang="en-US" altLang="en-US" sz="2400"/>
              <a:t> algorithm for planning using STRIPS representation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26F1A7DE-978C-6E46-A798-7D0899319F53}"/>
              </a:ext>
            </a:extLst>
          </p:cNvPr>
          <p:cNvSpPr>
            <a:spLocks noGrp="1"/>
          </p:cNvSpPr>
          <p:nvPr>
            <p:ph type="title"/>
          </p:nvPr>
        </p:nvSpPr>
        <p:spPr/>
        <p:txBody>
          <a:bodyPr/>
          <a:lstStyle/>
          <a:p>
            <a:r>
              <a:rPr lang="en-US" altLang="en-US" dirty="0"/>
              <a:t>In-Class Exercise 11.1</a:t>
            </a:r>
          </a:p>
        </p:txBody>
      </p:sp>
      <p:sp>
        <p:nvSpPr>
          <p:cNvPr id="3" name="Content Placeholder 2">
            <a:extLst>
              <a:ext uri="{FF2B5EF4-FFF2-40B4-BE49-F238E27FC236}">
                <a16:creationId xmlns:a16="http://schemas.microsoft.com/office/drawing/2014/main" id="{CF034500-FA2B-6B4E-AECC-523AF09C8C91}"/>
              </a:ext>
            </a:extLst>
          </p:cNvPr>
          <p:cNvSpPr>
            <a:spLocks noGrp="1"/>
          </p:cNvSpPr>
          <p:nvPr>
            <p:ph idx="1"/>
          </p:nvPr>
        </p:nvSpPr>
        <p:spPr/>
        <p:txBody>
          <a:bodyPr/>
          <a:lstStyle/>
          <a:p>
            <a:pPr>
              <a:defRPr/>
            </a:pPr>
            <a:r>
              <a:rPr lang="en-US" dirty="0"/>
              <a:t>The monkey-and-bananas problem is faced by a monkey in a lab with some bananas hanging out of reach from the ceiling. A box is available that will enable the monkey to reach the bananas if he climbs on it. </a:t>
            </a:r>
          </a:p>
          <a:p>
            <a:pPr>
              <a:defRPr/>
            </a:pPr>
            <a:r>
              <a:rPr lang="en-US" dirty="0"/>
              <a:t>Initially the monkey is at A, bananas at B, the box at C. The monkey and box have height Low, but if the monkey climbs onto the box he will have height High, the same as the bananas.</a:t>
            </a:r>
          </a:p>
          <a:p>
            <a:pPr marL="0" indent="0">
              <a:buFont typeface="Wingdings" pitchFamily="2" charset="2"/>
              <a:buNone/>
              <a:defRPr/>
            </a:pPr>
            <a:endParaRPr lang="en-US" dirty="0"/>
          </a:p>
        </p:txBody>
      </p:sp>
      <p:sp>
        <p:nvSpPr>
          <p:cNvPr id="5" name="Slide Number Placeholder 4">
            <a:extLst>
              <a:ext uri="{FF2B5EF4-FFF2-40B4-BE49-F238E27FC236}">
                <a16:creationId xmlns:a16="http://schemas.microsoft.com/office/drawing/2014/main" id="{659E21AF-AEAA-3344-BFBF-936E713B00AD}"/>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C539C8E-4F3D-4945-9738-A41D7D827B97}" type="slidenum">
              <a:rPr lang="en-US" altLang="en-US" sz="1200">
                <a:latin typeface="Verdana" panose="020B0604030504040204" pitchFamily="34" charset="0"/>
              </a:rPr>
              <a:pPr eaLnBrk="1" hangingPunct="1"/>
              <a:t>43</a:t>
            </a:fld>
            <a:endParaRPr lang="en-US" altLang="en-US" sz="1200">
              <a:latin typeface="Verdan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DD53AF83-FC10-804F-B8E7-FAC821CE00FD}"/>
              </a:ext>
            </a:extLst>
          </p:cNvPr>
          <p:cNvSpPr>
            <a:spLocks noGrp="1"/>
          </p:cNvSpPr>
          <p:nvPr>
            <p:ph type="title"/>
          </p:nvPr>
        </p:nvSpPr>
        <p:spPr/>
        <p:txBody>
          <a:bodyPr/>
          <a:lstStyle/>
          <a:p>
            <a:r>
              <a:rPr lang="en-US" altLang="en-US" dirty="0"/>
              <a:t>Exercise 11.1 Cont’d</a:t>
            </a:r>
          </a:p>
        </p:txBody>
      </p:sp>
      <p:sp>
        <p:nvSpPr>
          <p:cNvPr id="47107" name="Content Placeholder 2">
            <a:extLst>
              <a:ext uri="{FF2B5EF4-FFF2-40B4-BE49-F238E27FC236}">
                <a16:creationId xmlns:a16="http://schemas.microsoft.com/office/drawing/2014/main" id="{A0E744F0-F529-3E42-AAD0-77C4B914D127}"/>
              </a:ext>
            </a:extLst>
          </p:cNvPr>
          <p:cNvSpPr>
            <a:spLocks noGrp="1"/>
          </p:cNvSpPr>
          <p:nvPr>
            <p:ph idx="1"/>
          </p:nvPr>
        </p:nvSpPr>
        <p:spPr>
          <a:xfrm>
            <a:off x="457200" y="1524000"/>
            <a:ext cx="8458200" cy="5029200"/>
          </a:xfrm>
        </p:spPr>
        <p:txBody>
          <a:bodyPr/>
          <a:lstStyle/>
          <a:p>
            <a:r>
              <a:rPr lang="en-US" altLang="en-US" sz="2400" dirty="0"/>
              <a:t>Actions:</a:t>
            </a:r>
          </a:p>
          <a:p>
            <a:pPr lvl="1"/>
            <a:r>
              <a:rPr lang="en-US" altLang="en-US" sz="2000" dirty="0"/>
              <a:t>Go from one place to another</a:t>
            </a:r>
          </a:p>
          <a:p>
            <a:pPr lvl="1"/>
            <a:r>
              <a:rPr lang="en-US" altLang="en-US" sz="2000" dirty="0"/>
              <a:t>Push an object from one place to another</a:t>
            </a:r>
          </a:p>
          <a:p>
            <a:pPr lvl="1"/>
            <a:r>
              <a:rPr lang="en-US" altLang="en-US" sz="2000" dirty="0" err="1"/>
              <a:t>ClimbUp</a:t>
            </a:r>
            <a:r>
              <a:rPr lang="en-US" altLang="en-US" sz="2000" dirty="0"/>
              <a:t> onto or </a:t>
            </a:r>
            <a:r>
              <a:rPr lang="en-US" altLang="en-US" sz="2000" dirty="0" err="1"/>
              <a:t>ClimbDown</a:t>
            </a:r>
            <a:r>
              <a:rPr lang="en-US" altLang="en-US" sz="2000" dirty="0"/>
              <a:t> from an object</a:t>
            </a:r>
          </a:p>
          <a:p>
            <a:pPr lvl="1"/>
            <a:r>
              <a:rPr lang="en-US" altLang="en-US" sz="2000" dirty="0"/>
              <a:t>Grasp or Ungrasp an object</a:t>
            </a:r>
          </a:p>
          <a:p>
            <a:pPr lvl="1"/>
            <a:r>
              <a:rPr lang="en-US" altLang="en-US" sz="2000" dirty="0"/>
              <a:t>The results of a Grasp is that the monkey holds the object if the monkey and object are in the same place at the same height.</a:t>
            </a:r>
          </a:p>
          <a:p>
            <a:r>
              <a:rPr lang="en-US" altLang="en-US" sz="2400" dirty="0"/>
              <a:t>Questions</a:t>
            </a:r>
          </a:p>
          <a:p>
            <a:pPr lvl="1"/>
            <a:r>
              <a:rPr lang="en-US" altLang="en-US" sz="2000" dirty="0"/>
              <a:t>Write down the initial state description</a:t>
            </a:r>
          </a:p>
          <a:p>
            <a:pPr lvl="1"/>
            <a:r>
              <a:rPr lang="en-US" altLang="en-US" sz="2000" dirty="0"/>
              <a:t>Write down the goal state (monkey </a:t>
            </a:r>
            <a:r>
              <a:rPr lang="en-US" altLang="en-US" sz="2000"/>
              <a:t>has banana)</a:t>
            </a:r>
            <a:endParaRPr lang="en-US" altLang="en-US" sz="2000" dirty="0"/>
          </a:p>
          <a:p>
            <a:pPr lvl="1"/>
            <a:r>
              <a:rPr lang="en-US" altLang="en-US" sz="2000" dirty="0"/>
              <a:t>Write the six action schemas</a:t>
            </a:r>
          </a:p>
          <a:p>
            <a:pPr lvl="1"/>
            <a:r>
              <a:rPr lang="en-US" altLang="en-US" sz="2000" dirty="0"/>
              <a:t>Generate the plan</a:t>
            </a:r>
          </a:p>
          <a:p>
            <a:endParaRPr lang="en-US" altLang="en-US" dirty="0"/>
          </a:p>
        </p:txBody>
      </p:sp>
      <p:sp>
        <p:nvSpPr>
          <p:cNvPr id="5" name="Slide Number Placeholder 4">
            <a:extLst>
              <a:ext uri="{FF2B5EF4-FFF2-40B4-BE49-F238E27FC236}">
                <a16:creationId xmlns:a16="http://schemas.microsoft.com/office/drawing/2014/main" id="{BECF2B28-6DEC-BA41-A4BE-E605EB3A00DC}"/>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FC045FF-627E-9849-974D-D8D17A2389E1}" type="slidenum">
              <a:rPr lang="en-US" altLang="en-US" sz="1200">
                <a:latin typeface="Verdana" panose="020B0604030504040204" pitchFamily="34" charset="0"/>
              </a:rPr>
              <a:pPr eaLnBrk="1" hangingPunct="1"/>
              <a:t>44</a:t>
            </a:fld>
            <a:endParaRPr lang="en-US" altLang="en-US" sz="1200">
              <a:latin typeface="Verdan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7B0A7D8-63CF-2949-BE08-2E890EA85B1B}"/>
              </a:ext>
            </a:extLst>
          </p:cNvPr>
          <p:cNvSpPr>
            <a:spLocks noGrp="1"/>
          </p:cNvSpPr>
          <p:nvPr>
            <p:ph type="title"/>
          </p:nvPr>
        </p:nvSpPr>
        <p:spPr/>
        <p:txBody>
          <a:bodyPr/>
          <a:lstStyle/>
          <a:p>
            <a:r>
              <a:rPr lang="en-US" altLang="en-US" dirty="0"/>
              <a:t>In-Class Exercises 11.2</a:t>
            </a:r>
          </a:p>
        </p:txBody>
      </p:sp>
      <p:sp>
        <p:nvSpPr>
          <p:cNvPr id="48131" name="Content Placeholder 2">
            <a:extLst>
              <a:ext uri="{FF2B5EF4-FFF2-40B4-BE49-F238E27FC236}">
                <a16:creationId xmlns:a16="http://schemas.microsoft.com/office/drawing/2014/main" id="{0D9363E4-0C73-1449-9AD6-8B3C1B8FFAED}"/>
              </a:ext>
            </a:extLst>
          </p:cNvPr>
          <p:cNvSpPr>
            <a:spLocks noGrp="1"/>
          </p:cNvSpPr>
          <p:nvPr>
            <p:ph idx="1"/>
          </p:nvPr>
        </p:nvSpPr>
        <p:spPr/>
        <p:txBody>
          <a:bodyPr/>
          <a:lstStyle/>
          <a:p>
            <a:r>
              <a:rPr lang="en-US" altLang="en-US" dirty="0"/>
              <a:t>Describe the differences and similarities between problem solving and planning.</a:t>
            </a:r>
          </a:p>
          <a:p>
            <a:endParaRPr lang="en-US" altLang="en-US" dirty="0"/>
          </a:p>
        </p:txBody>
      </p:sp>
      <p:sp>
        <p:nvSpPr>
          <p:cNvPr id="5" name="Slide Number Placeholder 4">
            <a:extLst>
              <a:ext uri="{FF2B5EF4-FFF2-40B4-BE49-F238E27FC236}">
                <a16:creationId xmlns:a16="http://schemas.microsoft.com/office/drawing/2014/main" id="{FD649459-AE1C-7E47-B1E2-EF5A9A848424}"/>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5822C9E-7C3C-9746-B57E-708A2C0B9CDD}" type="slidenum">
              <a:rPr lang="en-US" altLang="en-US" sz="1200">
                <a:latin typeface="Verdana" panose="020B0604030504040204" pitchFamily="34" charset="0"/>
              </a:rPr>
              <a:pPr eaLnBrk="1" hangingPunct="1"/>
              <a:t>45</a:t>
            </a:fld>
            <a:endParaRPr lang="en-US" altLang="en-US" sz="1200">
              <a:latin typeface="Verdan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F0DE-364D-5A46-8D96-4D7539C29691}"/>
              </a:ext>
            </a:extLst>
          </p:cNvPr>
          <p:cNvSpPr>
            <a:spLocks noGrp="1"/>
          </p:cNvSpPr>
          <p:nvPr>
            <p:ph type="title"/>
          </p:nvPr>
        </p:nvSpPr>
        <p:spPr/>
        <p:txBody>
          <a:bodyPr/>
          <a:lstStyle/>
          <a:p>
            <a:r>
              <a:rPr lang="en-US" altLang="en-US" dirty="0"/>
              <a:t>In-Class Exercises 11.3</a:t>
            </a:r>
            <a:endParaRPr lang="en-US" dirty="0"/>
          </a:p>
        </p:txBody>
      </p:sp>
      <p:sp>
        <p:nvSpPr>
          <p:cNvPr id="3" name="Content Placeholder 2">
            <a:extLst>
              <a:ext uri="{FF2B5EF4-FFF2-40B4-BE49-F238E27FC236}">
                <a16:creationId xmlns:a16="http://schemas.microsoft.com/office/drawing/2014/main" id="{89351221-E5D4-9440-B841-B49957EF4272}"/>
              </a:ext>
            </a:extLst>
          </p:cNvPr>
          <p:cNvSpPr>
            <a:spLocks noGrp="1"/>
          </p:cNvSpPr>
          <p:nvPr>
            <p:ph idx="1"/>
          </p:nvPr>
        </p:nvSpPr>
        <p:spPr/>
        <p:txBody>
          <a:bodyPr/>
          <a:lstStyle/>
          <a:p>
            <a:r>
              <a:rPr lang="en-US" altLang="en-US" dirty="0"/>
              <a:t>Explain why dropping negative effects from every action schema in a planning problem results in a relaxed problem.</a:t>
            </a:r>
          </a:p>
          <a:p>
            <a:endParaRPr lang="en-US" dirty="0"/>
          </a:p>
        </p:txBody>
      </p:sp>
      <p:sp>
        <p:nvSpPr>
          <p:cNvPr id="5" name="Slide Number Placeholder 4">
            <a:extLst>
              <a:ext uri="{FF2B5EF4-FFF2-40B4-BE49-F238E27FC236}">
                <a16:creationId xmlns:a16="http://schemas.microsoft.com/office/drawing/2014/main" id="{055245ED-D75B-BE42-B283-CB4A8C7D87DC}"/>
              </a:ext>
            </a:extLst>
          </p:cNvPr>
          <p:cNvSpPr>
            <a:spLocks noGrp="1"/>
          </p:cNvSpPr>
          <p:nvPr>
            <p:ph type="sldNum" sz="quarter" idx="12"/>
          </p:nvPr>
        </p:nvSpPr>
        <p:spPr/>
        <p:txBody>
          <a:bodyPr/>
          <a:lstStyle/>
          <a:p>
            <a:fld id="{4CEDADDF-2E10-9344-BEC8-BEA009FEF7C4}" type="slidenum">
              <a:rPr lang="en-US" altLang="en-US" smtClean="0"/>
              <a:pPr/>
              <a:t>46</a:t>
            </a:fld>
            <a:endParaRPr lang="en-US" altLang="en-US"/>
          </a:p>
        </p:txBody>
      </p:sp>
    </p:spTree>
    <p:extLst>
      <p:ext uri="{BB962C8B-B14F-4D97-AF65-F5344CB8AC3E}">
        <p14:creationId xmlns:p14="http://schemas.microsoft.com/office/powerpoint/2010/main" val="177075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C3122DA-AACB-FC48-892A-67ACB50EB17C}"/>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0DE6237-2A80-7342-BF80-F7866F0334D2}" type="slidenum">
              <a:rPr lang="en-US" altLang="en-US" sz="1200">
                <a:latin typeface="Verdana" panose="020B0604030504040204" pitchFamily="34" charset="0"/>
              </a:rPr>
              <a:pPr eaLnBrk="1" hangingPunct="1"/>
              <a:t>5</a:t>
            </a:fld>
            <a:endParaRPr lang="en-US" altLang="en-US" sz="1200">
              <a:latin typeface="Verdana" panose="020B0604030504040204" pitchFamily="34" charset="0"/>
            </a:endParaRPr>
          </a:p>
        </p:txBody>
      </p:sp>
      <p:sp>
        <p:nvSpPr>
          <p:cNvPr id="7172" name="Rectangle 2">
            <a:extLst>
              <a:ext uri="{FF2B5EF4-FFF2-40B4-BE49-F238E27FC236}">
                <a16:creationId xmlns:a16="http://schemas.microsoft.com/office/drawing/2014/main" id="{2BE21F16-04CA-EC46-A42B-355DE8033DEB}"/>
              </a:ext>
            </a:extLst>
          </p:cNvPr>
          <p:cNvSpPr>
            <a:spLocks noGrp="1" noChangeArrowheads="1"/>
          </p:cNvSpPr>
          <p:nvPr>
            <p:ph type="title"/>
          </p:nvPr>
        </p:nvSpPr>
        <p:spPr/>
        <p:txBody>
          <a:bodyPr/>
          <a:lstStyle/>
          <a:p>
            <a:pPr eaLnBrk="1" hangingPunct="1"/>
            <a:r>
              <a:rPr lang="en-US" altLang="en-US"/>
              <a:t>Problem Decomposition</a:t>
            </a:r>
          </a:p>
        </p:txBody>
      </p:sp>
      <p:sp>
        <p:nvSpPr>
          <p:cNvPr id="7173" name="Rectangle 3">
            <a:extLst>
              <a:ext uri="{FF2B5EF4-FFF2-40B4-BE49-F238E27FC236}">
                <a16:creationId xmlns:a16="http://schemas.microsoft.com/office/drawing/2014/main" id="{1D2EFC55-A8E0-B042-B3F4-2AE0CDE906CE}"/>
              </a:ext>
            </a:extLst>
          </p:cNvPr>
          <p:cNvSpPr>
            <a:spLocks noGrp="1" noChangeArrowheads="1"/>
          </p:cNvSpPr>
          <p:nvPr>
            <p:ph type="body" idx="1"/>
          </p:nvPr>
        </p:nvSpPr>
        <p:spPr/>
        <p:txBody>
          <a:bodyPr/>
          <a:lstStyle/>
          <a:p>
            <a:pPr eaLnBrk="1" hangingPunct="1">
              <a:lnSpc>
                <a:spcPct val="90000"/>
              </a:lnSpc>
            </a:pPr>
            <a:r>
              <a:rPr lang="en-US" altLang="en-US" sz="3200"/>
              <a:t>Perfectly decomposable problems are delicious but rare</a:t>
            </a:r>
          </a:p>
          <a:p>
            <a:pPr lvl="1" eaLnBrk="1" hangingPunct="1">
              <a:lnSpc>
                <a:spcPct val="90000"/>
              </a:lnSpc>
            </a:pPr>
            <a:r>
              <a:rPr lang="en-US" altLang="en-US" sz="2800">
                <a:solidFill>
                  <a:schemeClr val="accent2"/>
                </a:solidFill>
              </a:rPr>
              <a:t>Partial-order planner</a:t>
            </a:r>
            <a:r>
              <a:rPr lang="en-US" altLang="en-US" sz="2800"/>
              <a:t> is based on the assumption that most real-world problems are </a:t>
            </a:r>
            <a:r>
              <a:rPr lang="en-US" altLang="en-US" sz="2800" b="1">
                <a:solidFill>
                  <a:schemeClr val="hlink"/>
                </a:solidFill>
              </a:rPr>
              <a:t>nearly decomposable</a:t>
            </a:r>
          </a:p>
          <a:p>
            <a:pPr lvl="1" eaLnBrk="1" hangingPunct="1">
              <a:lnSpc>
                <a:spcPct val="90000"/>
              </a:lnSpc>
            </a:pPr>
            <a:endParaRPr lang="en-US" altLang="en-US" sz="2800"/>
          </a:p>
          <a:p>
            <a:pPr lvl="1" eaLnBrk="1" hangingPunct="1">
              <a:lnSpc>
                <a:spcPct val="90000"/>
              </a:lnSpc>
            </a:pPr>
            <a:r>
              <a:rPr lang="en-US" altLang="en-US" sz="2800"/>
              <a:t>Be careful, working on some subgoal may undo another subgoal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93E1FAB5-DBE4-E943-9603-E97C7CD6A922}"/>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8A931A6-AA81-8B49-A868-456C8C70F4AB}" type="slidenum">
              <a:rPr lang="en-US" altLang="en-US" sz="1200">
                <a:latin typeface="Verdana" panose="020B0604030504040204" pitchFamily="34" charset="0"/>
              </a:rPr>
              <a:pPr eaLnBrk="1" hangingPunct="1"/>
              <a:t>6</a:t>
            </a:fld>
            <a:endParaRPr lang="en-US" altLang="en-US" sz="1200">
              <a:latin typeface="Verdana" panose="020B0604030504040204" pitchFamily="34" charset="0"/>
            </a:endParaRPr>
          </a:p>
        </p:txBody>
      </p:sp>
      <p:sp>
        <p:nvSpPr>
          <p:cNvPr id="8196" name="Rectangle 2">
            <a:extLst>
              <a:ext uri="{FF2B5EF4-FFF2-40B4-BE49-F238E27FC236}">
                <a16:creationId xmlns:a16="http://schemas.microsoft.com/office/drawing/2014/main" id="{EE9A44CC-F32D-3F4C-B5FA-FAB1F127625B}"/>
              </a:ext>
            </a:extLst>
          </p:cNvPr>
          <p:cNvSpPr>
            <a:spLocks noGrp="1" noChangeArrowheads="1"/>
          </p:cNvSpPr>
          <p:nvPr>
            <p:ph type="title"/>
          </p:nvPr>
        </p:nvSpPr>
        <p:spPr/>
        <p:txBody>
          <a:bodyPr/>
          <a:lstStyle/>
          <a:p>
            <a:pPr eaLnBrk="1" hangingPunct="1"/>
            <a:r>
              <a:rPr lang="en-US" altLang="en-US"/>
              <a:t>Planning vs. Problem Solving</a:t>
            </a:r>
          </a:p>
        </p:txBody>
      </p:sp>
      <p:sp>
        <p:nvSpPr>
          <p:cNvPr id="8197" name="Rectangle 3">
            <a:extLst>
              <a:ext uri="{FF2B5EF4-FFF2-40B4-BE49-F238E27FC236}">
                <a16:creationId xmlns:a16="http://schemas.microsoft.com/office/drawing/2014/main" id="{207ADBC1-9C43-6C47-8081-87CDC22A8F78}"/>
              </a:ext>
            </a:extLst>
          </p:cNvPr>
          <p:cNvSpPr>
            <a:spLocks noGrp="1" noChangeArrowheads="1"/>
          </p:cNvSpPr>
          <p:nvPr>
            <p:ph type="body" idx="1"/>
          </p:nvPr>
        </p:nvSpPr>
        <p:spPr/>
        <p:txBody>
          <a:bodyPr/>
          <a:lstStyle/>
          <a:p>
            <a:pPr eaLnBrk="1" hangingPunct="1"/>
            <a:r>
              <a:rPr lang="en-US" altLang="en-US"/>
              <a:t>Planning agent is very </a:t>
            </a:r>
            <a:r>
              <a:rPr lang="en-US" altLang="en-US">
                <a:solidFill>
                  <a:schemeClr val="accent2"/>
                </a:solidFill>
              </a:rPr>
              <a:t>similar</a:t>
            </a:r>
            <a:r>
              <a:rPr lang="en-US" altLang="en-US"/>
              <a:t> to problem solving agent</a:t>
            </a:r>
          </a:p>
          <a:p>
            <a:pPr lvl="1" eaLnBrk="1" hangingPunct="1"/>
            <a:r>
              <a:rPr lang="en-US" altLang="en-US">
                <a:solidFill>
                  <a:schemeClr val="tx2"/>
                </a:solidFill>
              </a:rPr>
              <a:t>Constructs plans to achieve goals, then executes them</a:t>
            </a:r>
          </a:p>
          <a:p>
            <a:pPr eaLnBrk="1" hangingPunct="1"/>
            <a:endParaRPr lang="en-US" altLang="en-US"/>
          </a:p>
          <a:p>
            <a:pPr eaLnBrk="1" hangingPunct="1"/>
            <a:r>
              <a:rPr lang="en-US" altLang="en-US"/>
              <a:t>Planning agent is </a:t>
            </a:r>
            <a:r>
              <a:rPr lang="en-US" altLang="en-US">
                <a:solidFill>
                  <a:schemeClr val="accent2"/>
                </a:solidFill>
              </a:rPr>
              <a:t>different</a:t>
            </a:r>
            <a:r>
              <a:rPr lang="en-US" altLang="en-US"/>
              <a:t> from problem solving agent in:</a:t>
            </a:r>
          </a:p>
          <a:p>
            <a:pPr lvl="1" eaLnBrk="1" hangingPunct="1"/>
            <a:r>
              <a:rPr lang="en-US" altLang="en-US">
                <a:solidFill>
                  <a:schemeClr val="tx2"/>
                </a:solidFill>
              </a:rPr>
              <a:t>Representation of goals, states, actions</a:t>
            </a:r>
          </a:p>
          <a:p>
            <a:pPr lvl="1" eaLnBrk="1" hangingPunct="1"/>
            <a:r>
              <a:rPr lang="en-US" altLang="en-US">
                <a:solidFill>
                  <a:schemeClr val="tx2"/>
                </a:solidFill>
              </a:rPr>
              <a:t>Use of explicit, logical representations</a:t>
            </a:r>
          </a:p>
          <a:p>
            <a:pPr lvl="1" eaLnBrk="1" hangingPunct="1"/>
            <a:r>
              <a:rPr lang="en-US" altLang="en-US">
                <a:solidFill>
                  <a:schemeClr val="tx2"/>
                </a:solidFill>
              </a:rPr>
              <a:t>Way it searches for solutions</a:t>
            </a:r>
          </a:p>
          <a:p>
            <a:pPr eaLnBrk="1" hangingPunct="1"/>
            <a:endParaRPr lang="en-US" alt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CB3D437-E6E4-234E-887A-5875AACA0132}"/>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38131A2-9630-3F44-88EF-BC500C237500}" type="slidenum">
              <a:rPr lang="en-US" altLang="en-US" sz="1200">
                <a:latin typeface="Verdana" panose="020B0604030504040204" pitchFamily="34" charset="0"/>
              </a:rPr>
              <a:pPr eaLnBrk="1" hangingPunct="1"/>
              <a:t>7</a:t>
            </a:fld>
            <a:endParaRPr lang="en-US" altLang="en-US" sz="1200">
              <a:latin typeface="Verdana" panose="020B0604030504040204" pitchFamily="34" charset="0"/>
            </a:endParaRPr>
          </a:p>
        </p:txBody>
      </p:sp>
      <p:sp>
        <p:nvSpPr>
          <p:cNvPr id="9220" name="Rectangle 2">
            <a:extLst>
              <a:ext uri="{FF2B5EF4-FFF2-40B4-BE49-F238E27FC236}">
                <a16:creationId xmlns:a16="http://schemas.microsoft.com/office/drawing/2014/main" id="{6B58085B-6380-1448-99EF-C5A77AC36EFD}"/>
              </a:ext>
            </a:extLst>
          </p:cNvPr>
          <p:cNvSpPr>
            <a:spLocks noGrp="1" noChangeArrowheads="1"/>
          </p:cNvSpPr>
          <p:nvPr>
            <p:ph type="title"/>
          </p:nvPr>
        </p:nvSpPr>
        <p:spPr/>
        <p:txBody>
          <a:bodyPr/>
          <a:lstStyle/>
          <a:p>
            <a:pPr eaLnBrk="1" hangingPunct="1"/>
            <a:r>
              <a:rPr lang="en-US" altLang="en-US"/>
              <a:t>Planning vs. Problem Solving</a:t>
            </a:r>
          </a:p>
        </p:txBody>
      </p:sp>
      <p:sp>
        <p:nvSpPr>
          <p:cNvPr id="9221" name="Rectangle 3">
            <a:extLst>
              <a:ext uri="{FF2B5EF4-FFF2-40B4-BE49-F238E27FC236}">
                <a16:creationId xmlns:a16="http://schemas.microsoft.com/office/drawing/2014/main" id="{D1D1BD08-D4B3-6A4A-A7E5-C5D0321F8E57}"/>
              </a:ext>
            </a:extLst>
          </p:cNvPr>
          <p:cNvSpPr>
            <a:spLocks noGrp="1" noChangeArrowheads="1"/>
          </p:cNvSpPr>
          <p:nvPr>
            <p:ph type="body" idx="1"/>
          </p:nvPr>
        </p:nvSpPr>
        <p:spPr/>
        <p:txBody>
          <a:bodyPr/>
          <a:lstStyle/>
          <a:p>
            <a:pPr eaLnBrk="1" hangingPunct="1"/>
            <a:r>
              <a:rPr lang="en-US" altLang="en-US" sz="3200"/>
              <a:t>Planning systems do the following:</a:t>
            </a:r>
          </a:p>
          <a:p>
            <a:pPr lvl="1" eaLnBrk="1" hangingPunct="1"/>
            <a:r>
              <a:rPr lang="en-US" altLang="en-US" sz="2800"/>
              <a:t>divide-and-conquer</a:t>
            </a:r>
          </a:p>
          <a:p>
            <a:pPr lvl="1" eaLnBrk="1" hangingPunct="1"/>
            <a:r>
              <a:rPr lang="en-US" altLang="en-US" sz="2800"/>
              <a:t>relax requirement for sequential construction of solutions</a:t>
            </a:r>
          </a:p>
          <a:p>
            <a:pPr eaLnBrk="1" hangingPunct="1">
              <a:buFont typeface="Wingdings" pitchFamily="2" charset="2"/>
              <a:buNone/>
            </a:pPr>
            <a:r>
              <a:rPr lang="en-US" altLang="en-US" sz="2000"/>
              <a:t>		</a:t>
            </a:r>
          </a:p>
          <a:p>
            <a:pPr eaLnBrk="1" hangingPunct="1">
              <a:buFont typeface="Wingdings" pitchFamily="2" charset="2"/>
              <a:buNone/>
            </a:pPr>
            <a:r>
              <a:rPr lang="en-US" altLang="en-US" sz="2400"/>
              <a:t>			</a:t>
            </a:r>
            <a:r>
              <a:rPr lang="en-US" altLang="en-US" sz="2400" b="1"/>
              <a:t>Problem Sol.</a:t>
            </a:r>
            <a:r>
              <a:rPr lang="en-US" altLang="en-US" sz="2400"/>
              <a:t>	</a:t>
            </a:r>
            <a:r>
              <a:rPr lang="en-US" altLang="en-US" sz="2400" b="1"/>
              <a:t>Planning</a:t>
            </a:r>
          </a:p>
          <a:p>
            <a:pPr eaLnBrk="1" hangingPunct="1">
              <a:buFont typeface="Wingdings" pitchFamily="2" charset="2"/>
              <a:buNone/>
            </a:pPr>
            <a:r>
              <a:rPr lang="en-US" altLang="en-US" sz="2400"/>
              <a:t>States	data structures	</a:t>
            </a:r>
            <a:r>
              <a:rPr lang="en-US" altLang="en-US" sz="2400">
                <a:solidFill>
                  <a:schemeClr val="accent2"/>
                </a:solidFill>
              </a:rPr>
              <a:t>logical sentences</a:t>
            </a:r>
          </a:p>
          <a:p>
            <a:pPr eaLnBrk="1" hangingPunct="1">
              <a:buFont typeface="Wingdings" pitchFamily="2" charset="2"/>
              <a:buNone/>
            </a:pPr>
            <a:r>
              <a:rPr lang="en-US" altLang="en-US" sz="2400"/>
              <a:t>Actions	code			</a:t>
            </a:r>
            <a:r>
              <a:rPr lang="en-US" altLang="en-US" sz="2200">
                <a:solidFill>
                  <a:schemeClr val="accent2"/>
                </a:solidFill>
              </a:rPr>
              <a:t>preconditions/outcomes</a:t>
            </a:r>
          </a:p>
          <a:p>
            <a:pPr eaLnBrk="1" hangingPunct="1">
              <a:buFont typeface="Wingdings" pitchFamily="2" charset="2"/>
              <a:buNone/>
            </a:pPr>
            <a:r>
              <a:rPr lang="en-US" altLang="en-US" sz="2400"/>
              <a:t>Goal 		code			</a:t>
            </a:r>
            <a:r>
              <a:rPr lang="en-US" altLang="en-US" sz="2400">
                <a:solidFill>
                  <a:schemeClr val="accent2"/>
                </a:solidFill>
              </a:rPr>
              <a:t>logical sentences</a:t>
            </a:r>
          </a:p>
          <a:p>
            <a:pPr eaLnBrk="1" hangingPunct="1">
              <a:buFont typeface="Wingdings" pitchFamily="2" charset="2"/>
              <a:buNone/>
            </a:pPr>
            <a:r>
              <a:rPr lang="en-US" altLang="en-US" sz="2400"/>
              <a:t>Plan		sequence from s</a:t>
            </a:r>
            <a:r>
              <a:rPr lang="en-US" altLang="en-US" sz="2400" baseline="-14000"/>
              <a:t>0</a:t>
            </a:r>
            <a:r>
              <a:rPr lang="en-US" altLang="en-US" sz="2400"/>
              <a:t>	</a:t>
            </a:r>
            <a:r>
              <a:rPr lang="en-US" altLang="en-US" sz="2400">
                <a:solidFill>
                  <a:schemeClr val="accent2"/>
                </a:solidFill>
              </a:rPr>
              <a:t>constraints on actions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3A6E4444-EB7E-0045-BE7A-E4C826E6AB26}"/>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4A174D8-C909-A640-B495-D4A389DB1B6C}" type="slidenum">
              <a:rPr lang="en-US" altLang="en-US" sz="1200">
                <a:latin typeface="Verdana" panose="020B0604030504040204" pitchFamily="34" charset="0"/>
              </a:rPr>
              <a:pPr eaLnBrk="1" hangingPunct="1"/>
              <a:t>8</a:t>
            </a:fld>
            <a:endParaRPr lang="en-US" altLang="en-US" sz="1200">
              <a:latin typeface="Verdana" panose="020B0604030504040204" pitchFamily="34" charset="0"/>
            </a:endParaRPr>
          </a:p>
        </p:txBody>
      </p:sp>
      <p:sp>
        <p:nvSpPr>
          <p:cNvPr id="10244" name="Rectangle 2">
            <a:extLst>
              <a:ext uri="{FF2B5EF4-FFF2-40B4-BE49-F238E27FC236}">
                <a16:creationId xmlns:a16="http://schemas.microsoft.com/office/drawing/2014/main" id="{D2A594ED-10A2-5C45-B393-0F942035D8BE}"/>
              </a:ext>
            </a:extLst>
          </p:cNvPr>
          <p:cNvSpPr>
            <a:spLocks noGrp="1" noChangeArrowheads="1"/>
          </p:cNvSpPr>
          <p:nvPr>
            <p:ph type="title"/>
          </p:nvPr>
        </p:nvSpPr>
        <p:spPr/>
        <p:txBody>
          <a:bodyPr/>
          <a:lstStyle/>
          <a:p>
            <a:pPr eaLnBrk="1" hangingPunct="1"/>
            <a:r>
              <a:rPr lang="en-US" altLang="en-US" sz="2800"/>
              <a:t>Famous Problem Solver Task: </a:t>
            </a:r>
            <a:br>
              <a:rPr lang="en-US" altLang="en-US" sz="2800"/>
            </a:br>
            <a:r>
              <a:rPr lang="en-US" altLang="en-US" sz="2800"/>
              <a:t>“Missionaries and Cannibals”</a:t>
            </a:r>
          </a:p>
        </p:txBody>
      </p:sp>
      <p:graphicFrame>
        <p:nvGraphicFramePr>
          <p:cNvPr id="10245" name="Object 4">
            <a:extLst>
              <a:ext uri="{FF2B5EF4-FFF2-40B4-BE49-F238E27FC236}">
                <a16:creationId xmlns:a16="http://schemas.microsoft.com/office/drawing/2014/main" id="{23213FB6-D1E8-CD4B-8A73-0A56C9864A0A}"/>
              </a:ext>
            </a:extLst>
          </p:cNvPr>
          <p:cNvGraphicFramePr>
            <a:graphicFrameLocks noChangeAspect="1"/>
          </p:cNvGraphicFramePr>
          <p:nvPr/>
        </p:nvGraphicFramePr>
        <p:xfrm>
          <a:off x="392113" y="1152525"/>
          <a:ext cx="8361362" cy="5324475"/>
        </p:xfrm>
        <a:graphic>
          <a:graphicData uri="http://schemas.openxmlformats.org/presentationml/2006/ole">
            <mc:AlternateContent xmlns:mc="http://schemas.openxmlformats.org/markup-compatibility/2006">
              <mc:Choice xmlns:v="urn:schemas-microsoft-com:vml" Requires="v">
                <p:oleObj spid="_x0000_s10253" name="Bitmap Image" r:id="rId3" imgW="5575300" imgH="3549650" progId="Paint.Picture">
                  <p:embed/>
                </p:oleObj>
              </mc:Choice>
              <mc:Fallback>
                <p:oleObj name="Bitmap Image" r:id="rId3" imgW="5575300" imgH="35496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13" y="1152525"/>
                        <a:ext cx="8361362"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0AF7C99-D76A-D040-B836-5CDB0F0FBF3E}"/>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E286B3E-9F26-2240-9411-93953A083019}" type="slidenum">
              <a:rPr lang="en-US" altLang="en-US" sz="1200">
                <a:latin typeface="Verdana" panose="020B0604030504040204" pitchFamily="34" charset="0"/>
              </a:rPr>
              <a:pPr eaLnBrk="1" hangingPunct="1"/>
              <a:t>9</a:t>
            </a:fld>
            <a:endParaRPr lang="en-US" altLang="en-US" sz="1200">
              <a:latin typeface="Verdana" panose="020B0604030504040204" pitchFamily="34" charset="0"/>
            </a:endParaRPr>
          </a:p>
        </p:txBody>
      </p:sp>
      <p:sp>
        <p:nvSpPr>
          <p:cNvPr id="11268" name="Rectangle 2">
            <a:extLst>
              <a:ext uri="{FF2B5EF4-FFF2-40B4-BE49-F238E27FC236}">
                <a16:creationId xmlns:a16="http://schemas.microsoft.com/office/drawing/2014/main" id="{B908AB96-CA6D-844C-AECF-03A435108127}"/>
              </a:ext>
            </a:extLst>
          </p:cNvPr>
          <p:cNvSpPr>
            <a:spLocks noGrp="1" noChangeArrowheads="1"/>
          </p:cNvSpPr>
          <p:nvPr>
            <p:ph type="title"/>
          </p:nvPr>
        </p:nvSpPr>
        <p:spPr/>
        <p:txBody>
          <a:bodyPr/>
          <a:lstStyle/>
          <a:p>
            <a:pPr eaLnBrk="1" hangingPunct="1"/>
            <a:r>
              <a:rPr lang="en-US" altLang="en-US" sz="3000"/>
              <a:t>Planning-Based Approach to Robot Control</a:t>
            </a:r>
          </a:p>
        </p:txBody>
      </p:sp>
      <p:sp>
        <p:nvSpPr>
          <p:cNvPr id="11269" name="Rectangle 3">
            <a:extLst>
              <a:ext uri="{FF2B5EF4-FFF2-40B4-BE49-F238E27FC236}">
                <a16:creationId xmlns:a16="http://schemas.microsoft.com/office/drawing/2014/main" id="{B6E2037B-EEAC-7A44-ABF3-429709E1640A}"/>
              </a:ext>
            </a:extLst>
          </p:cNvPr>
          <p:cNvSpPr>
            <a:spLocks noGrp="1" noChangeArrowheads="1"/>
          </p:cNvSpPr>
          <p:nvPr>
            <p:ph type="body" idx="1"/>
          </p:nvPr>
        </p:nvSpPr>
        <p:spPr>
          <a:xfrm>
            <a:off x="76200" y="1524000"/>
            <a:ext cx="4419600" cy="4608513"/>
          </a:xfrm>
        </p:spPr>
        <p:txBody>
          <a:bodyPr/>
          <a:lstStyle/>
          <a:p>
            <a:pPr eaLnBrk="1" hangingPunct="1">
              <a:lnSpc>
                <a:spcPct val="90000"/>
              </a:lnSpc>
            </a:pPr>
            <a:r>
              <a:rPr lang="en-US" altLang="en-US" sz="2000">
                <a:solidFill>
                  <a:schemeClr val="accent2"/>
                </a:solidFill>
              </a:rPr>
              <a:t>Job of planner</a:t>
            </a:r>
            <a:r>
              <a:rPr lang="en-US" altLang="en-US" sz="2000"/>
              <a:t>: generate a goal to achieve, and then construct a plan to achieve it from the current state</a:t>
            </a:r>
          </a:p>
          <a:p>
            <a:pPr eaLnBrk="1" hangingPunct="1">
              <a:lnSpc>
                <a:spcPct val="90000"/>
              </a:lnSpc>
            </a:pPr>
            <a:endParaRPr lang="en-US" altLang="en-US" sz="2000"/>
          </a:p>
          <a:p>
            <a:pPr eaLnBrk="1" hangingPunct="1">
              <a:lnSpc>
                <a:spcPct val="90000"/>
              </a:lnSpc>
            </a:pPr>
            <a:r>
              <a:rPr lang="en-US" altLang="en-US" sz="2000"/>
              <a:t>Must define representations of:</a:t>
            </a:r>
          </a:p>
          <a:p>
            <a:pPr lvl="1" eaLnBrk="1" hangingPunct="1">
              <a:lnSpc>
                <a:spcPct val="90000"/>
              </a:lnSpc>
            </a:pPr>
            <a:r>
              <a:rPr lang="en-US" altLang="en-US" sz="1800">
                <a:solidFill>
                  <a:schemeClr val="accent2"/>
                </a:solidFill>
              </a:rPr>
              <a:t>Actions</a:t>
            </a:r>
            <a:r>
              <a:rPr lang="en-US" altLang="en-US" sz="1800"/>
              <a:t>: generate successor state descriptions by defining preconditions and effects</a:t>
            </a:r>
          </a:p>
          <a:p>
            <a:pPr lvl="1" eaLnBrk="1" hangingPunct="1">
              <a:lnSpc>
                <a:spcPct val="90000"/>
              </a:lnSpc>
            </a:pPr>
            <a:r>
              <a:rPr lang="en-US" altLang="en-US" sz="1800">
                <a:solidFill>
                  <a:schemeClr val="accent2"/>
                </a:solidFill>
              </a:rPr>
              <a:t>States</a:t>
            </a:r>
            <a:r>
              <a:rPr lang="en-US" altLang="en-US" sz="1800"/>
              <a:t>: data structure describing current situation</a:t>
            </a:r>
          </a:p>
          <a:p>
            <a:pPr lvl="1" eaLnBrk="1" hangingPunct="1">
              <a:lnSpc>
                <a:spcPct val="90000"/>
              </a:lnSpc>
            </a:pPr>
            <a:r>
              <a:rPr lang="en-US" altLang="en-US" sz="1800">
                <a:solidFill>
                  <a:schemeClr val="accent2"/>
                </a:solidFill>
              </a:rPr>
              <a:t>Goals</a:t>
            </a:r>
            <a:r>
              <a:rPr lang="en-US" altLang="en-US" sz="1800"/>
              <a:t>: what is to be achieved</a:t>
            </a:r>
          </a:p>
          <a:p>
            <a:pPr lvl="1" eaLnBrk="1" hangingPunct="1">
              <a:lnSpc>
                <a:spcPct val="90000"/>
              </a:lnSpc>
            </a:pPr>
            <a:r>
              <a:rPr lang="en-US" altLang="en-US" sz="1800">
                <a:solidFill>
                  <a:schemeClr val="accent2"/>
                </a:solidFill>
              </a:rPr>
              <a:t>Plans</a:t>
            </a:r>
            <a:r>
              <a:rPr lang="en-US" altLang="en-US" sz="1800"/>
              <a:t>: solution is a sequence of actions</a:t>
            </a:r>
          </a:p>
          <a:p>
            <a:pPr eaLnBrk="1" hangingPunct="1">
              <a:lnSpc>
                <a:spcPct val="90000"/>
              </a:lnSpc>
            </a:pPr>
            <a:endParaRPr lang="en-US" altLang="en-US"/>
          </a:p>
        </p:txBody>
      </p:sp>
      <p:graphicFrame>
        <p:nvGraphicFramePr>
          <p:cNvPr id="11270" name="Object 4">
            <a:extLst>
              <a:ext uri="{FF2B5EF4-FFF2-40B4-BE49-F238E27FC236}">
                <a16:creationId xmlns:a16="http://schemas.microsoft.com/office/drawing/2014/main" id="{3A4744BA-1995-6A42-8837-66B267CCC917}"/>
              </a:ext>
            </a:extLst>
          </p:cNvPr>
          <p:cNvGraphicFramePr>
            <a:graphicFrameLocks noChangeAspect="1"/>
          </p:cNvGraphicFramePr>
          <p:nvPr/>
        </p:nvGraphicFramePr>
        <p:xfrm>
          <a:off x="4419600" y="1676400"/>
          <a:ext cx="4724400" cy="3149600"/>
        </p:xfrm>
        <a:graphic>
          <a:graphicData uri="http://schemas.openxmlformats.org/presentationml/2006/ole">
            <mc:AlternateContent xmlns:mc="http://schemas.openxmlformats.org/markup-compatibility/2006">
              <mc:Choice xmlns:v="urn:schemas-microsoft-com:vml" Requires="v">
                <p:oleObj spid="_x0000_s11278" name="Bitmap Image" r:id="rId3" imgW="3028950" imgH="2019300" progId="Paint.Picture">
                  <p:embed/>
                </p:oleObj>
              </mc:Choice>
              <mc:Fallback>
                <p:oleObj name="Bitmap Image" r:id="rId3" imgW="3028950" imgH="20193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676400"/>
                        <a:ext cx="4724400" cy="314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000066"/>
      </a:dk2>
      <a:lt2>
        <a:srgbClr val="333333"/>
      </a:lt2>
      <a:accent1>
        <a:srgbClr val="C4709A"/>
      </a:accent1>
      <a:accent2>
        <a:srgbClr val="1D80E3"/>
      </a:accent2>
      <a:accent3>
        <a:srgbClr val="FFFFFF"/>
      </a:accent3>
      <a:accent4>
        <a:srgbClr val="000000"/>
      </a:accent4>
      <a:accent5>
        <a:srgbClr val="DEBBCA"/>
      </a:accent5>
      <a:accent6>
        <a:srgbClr val="1973CE"/>
      </a:accent6>
      <a:hlink>
        <a:srgbClr val="FF0000"/>
      </a:hlink>
      <a:folHlink>
        <a:srgbClr val="D9F50B"/>
      </a:folHlink>
    </a:clrScheme>
    <a:fontScheme name="Blend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6698</TotalTime>
  <Words>2379</Words>
  <Application>Microsoft Macintosh PowerPoint</Application>
  <PresentationFormat>On-screen Show (4:3)</PresentationFormat>
  <Paragraphs>355</Paragraphs>
  <Slides>46</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6" baseType="lpstr">
      <vt:lpstr>Mathematica3</vt:lpstr>
      <vt:lpstr>Arial</vt:lpstr>
      <vt:lpstr>Symbol</vt:lpstr>
      <vt:lpstr>Tahoma</vt:lpstr>
      <vt:lpstr>Times New Roman</vt:lpstr>
      <vt:lpstr>Verdana</vt:lpstr>
      <vt:lpstr>Wingdings</vt:lpstr>
      <vt:lpstr>Blends</vt:lpstr>
      <vt:lpstr>Bitmap Image</vt:lpstr>
      <vt:lpstr>Equation</vt:lpstr>
      <vt:lpstr>Chapter 11 Planning</vt:lpstr>
      <vt:lpstr>Real-World Problems</vt:lpstr>
      <vt:lpstr>Problems with Standard Search</vt:lpstr>
      <vt:lpstr>Example</vt:lpstr>
      <vt:lpstr>Problem Decomposition</vt:lpstr>
      <vt:lpstr>Planning vs. Problem Solving</vt:lpstr>
      <vt:lpstr>Planning vs. Problem Solving</vt:lpstr>
      <vt:lpstr>Famous Problem Solver Task:  “Missionaries and Cannibals”</vt:lpstr>
      <vt:lpstr>Planning-Based Approach to Robot Control</vt:lpstr>
      <vt:lpstr>Many AI Planners in History</vt:lpstr>
      <vt:lpstr>STRIPS-Based Approach to Robot Control</vt:lpstr>
      <vt:lpstr>STRIPS</vt:lpstr>
      <vt:lpstr>STRIPS Action Schema</vt:lpstr>
      <vt:lpstr>An Example of STRIPS World Model</vt:lpstr>
      <vt:lpstr>Shakey’s STRIPS World</vt:lpstr>
      <vt:lpstr>Simple Example of STRIPS-Style Planning</vt:lpstr>
      <vt:lpstr>Challenges of AI and Planning</vt:lpstr>
      <vt:lpstr>Planning with State-Space Search</vt:lpstr>
      <vt:lpstr>Problem Formulation for Progression</vt:lpstr>
      <vt:lpstr>Progression</vt:lpstr>
      <vt:lpstr>Regression</vt:lpstr>
      <vt:lpstr>STRIPS Program To Control Shakey</vt:lpstr>
      <vt:lpstr>Heuristics for State-Space Search</vt:lpstr>
      <vt:lpstr>Relaxation Problem</vt:lpstr>
      <vt:lpstr>Removing Negative Effects</vt:lpstr>
      <vt:lpstr>Extensions – ADL </vt:lpstr>
      <vt:lpstr>Example: Air Cargo Transport</vt:lpstr>
      <vt:lpstr>Example: Spare Tire Problem</vt:lpstr>
      <vt:lpstr>Total-Order Planning</vt:lpstr>
      <vt:lpstr>Partial-Order Planning</vt:lpstr>
      <vt:lpstr>POP Example</vt:lpstr>
      <vt:lpstr>POP Example </vt:lpstr>
      <vt:lpstr>Partial Order Plan to Total Order Plan</vt:lpstr>
      <vt:lpstr>How to Define Partial Order Plan?</vt:lpstr>
      <vt:lpstr>The Initial Plan</vt:lpstr>
      <vt:lpstr>Next…</vt:lpstr>
      <vt:lpstr>Example: Final Plan</vt:lpstr>
      <vt:lpstr>Example Algorithm for POP</vt:lpstr>
      <vt:lpstr>POP Example: Flat Tire</vt:lpstr>
      <vt:lpstr>Strengths of POP</vt:lpstr>
      <vt:lpstr>From Problem Solvers to Planners</vt:lpstr>
      <vt:lpstr>Summary of Planning Problem</vt:lpstr>
      <vt:lpstr>In-Class Exercise 11.1</vt:lpstr>
      <vt:lpstr>Exercise 11.1 Cont’d</vt:lpstr>
      <vt:lpstr>In-Class Exercises 11.2</vt:lpstr>
      <vt:lpstr>In-Class Exercises 11.3</vt:lpstr>
    </vt:vector>
  </TitlesOfParts>
  <Company>Fish Farm</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Daisy</dc:creator>
  <cp:lastModifiedBy>Daisy Tang</cp:lastModifiedBy>
  <cp:revision>451</cp:revision>
  <cp:lastPrinted>2014-11-24T22:32:05Z</cp:lastPrinted>
  <dcterms:created xsi:type="dcterms:W3CDTF">2007-08-29T06:15:21Z</dcterms:created>
  <dcterms:modified xsi:type="dcterms:W3CDTF">2020-06-25T04:01:41Z</dcterms:modified>
</cp:coreProperties>
</file>