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4" r:id="rId3"/>
    <p:sldId id="286" r:id="rId4"/>
    <p:sldId id="257" r:id="rId5"/>
    <p:sldId id="258" r:id="rId6"/>
    <p:sldId id="292" r:id="rId7"/>
    <p:sldId id="259" r:id="rId8"/>
    <p:sldId id="260" r:id="rId9"/>
    <p:sldId id="261" r:id="rId10"/>
    <p:sldId id="262" r:id="rId11"/>
    <p:sldId id="282" r:id="rId12"/>
    <p:sldId id="283" r:id="rId13"/>
    <p:sldId id="263" r:id="rId14"/>
    <p:sldId id="293" r:id="rId15"/>
    <p:sldId id="285" r:id="rId16"/>
    <p:sldId id="264" r:id="rId17"/>
    <p:sldId id="265" r:id="rId18"/>
    <p:sldId id="266" r:id="rId19"/>
    <p:sldId id="267" r:id="rId20"/>
    <p:sldId id="269" r:id="rId21"/>
    <p:sldId id="270" r:id="rId22"/>
    <p:sldId id="271" r:id="rId23"/>
    <p:sldId id="294" r:id="rId24"/>
    <p:sldId id="296" r:id="rId25"/>
    <p:sldId id="287" r:id="rId26"/>
    <p:sldId id="272" r:id="rId27"/>
    <p:sldId id="291" r:id="rId28"/>
    <p:sldId id="273" r:id="rId29"/>
    <p:sldId id="274" r:id="rId30"/>
    <p:sldId id="275" r:id="rId31"/>
    <p:sldId id="277" r:id="rId32"/>
    <p:sldId id="289" r:id="rId33"/>
    <p:sldId id="278" r:id="rId34"/>
    <p:sldId id="276" r:id="rId35"/>
    <p:sldId id="279" r:id="rId36"/>
    <p:sldId id="280" r:id="rId37"/>
    <p:sldId id="290" r:id="rId38"/>
    <p:sldId id="281" r:id="rId39"/>
    <p:sldId id="295" r:id="rId40"/>
    <p:sldId id="288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6" autoAdjust="0"/>
    <p:restoredTop sz="85637" autoAdjust="0"/>
  </p:normalViewPr>
  <p:slideViewPr>
    <p:cSldViewPr>
      <p:cViewPr varScale="1">
        <p:scale>
          <a:sx n="94" d="100"/>
          <a:sy n="94" d="100"/>
        </p:scale>
        <p:origin x="1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63" d="100"/>
          <a:sy n="63" d="100"/>
        </p:scale>
        <p:origin x="-231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F4906D-2FE8-B243-8ED5-29A927F591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0AEED96-A5F1-0444-938F-9F147FCDF2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B2D9BED-A43C-8A4E-97EC-F9D0E8E620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5EEA5CA-8A96-E948-81C6-28EABF1B3A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9DB9B93C-2E5E-0240-9E79-2CBE27AF91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0753E8A-421C-EE4A-8FFD-E7F5A072F1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364405-023E-FD4E-85DC-8394ABA2C3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F7E45679-491E-D041-965A-E37128A6A4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1B5A68B-A423-1C46-A104-1E5CA9E21A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8C6C4E7-CEDD-2B4D-B516-2EB120C675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2768267-3BA6-2046-AD7D-14C825235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9DA2B954-2B15-3C44-9E5A-0B1CF9FF92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265800CF-2563-D341-A759-3B46720800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anose="02020603050405020304" pitchFamily="18" charset="0"/>
              </a:rPr>
              <a:t>CS 420: Artificial Intelligence</a:t>
            </a:r>
          </a:p>
        </p:txBody>
      </p:sp>
      <p:sp>
        <p:nvSpPr>
          <p:cNvPr id="45059" name="Rectangle 7">
            <a:extLst>
              <a:ext uri="{FF2B5EF4-FFF2-40B4-BE49-F238E27FC236}">
                <a16:creationId xmlns:a16="http://schemas.microsoft.com/office/drawing/2014/main" id="{C945CA0E-4E0C-3B43-91A9-64DED679EF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9A9FC0-F34B-3E4F-BB43-32D20786664B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88419B9E-4A94-C544-A174-D0356B5E2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D4850710-8971-7941-9B97-89E78A64E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34706D9C-FA42-AF4E-B9BF-D034AF39A4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E24CDEE9-C4FC-9346-BC91-4BDB0505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Yes, take any agent program and insert null statements that do not affect the output.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Yes, the agent’s behavior is fixed by the architecture and program</a:t>
            </a:r>
          </a:p>
        </p:txBody>
      </p:sp>
      <p:sp>
        <p:nvSpPr>
          <p:cNvPr id="46084" name="Footer Placeholder 3">
            <a:extLst>
              <a:ext uri="{FF2B5EF4-FFF2-40B4-BE49-F238E27FC236}">
                <a16:creationId xmlns:a16="http://schemas.microsoft.com/office/drawing/2014/main" id="{1820448D-9F86-2D4E-A939-9166D55744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anose="02020603050405020304" pitchFamily="18" charset="0"/>
              </a:rPr>
              <a:t>CS 420: Artificial Intelligence</a:t>
            </a:r>
          </a:p>
        </p:txBody>
      </p:sp>
      <p:sp>
        <p:nvSpPr>
          <p:cNvPr id="46085" name="Slide Number Placeholder 4">
            <a:extLst>
              <a:ext uri="{FF2B5EF4-FFF2-40B4-BE49-F238E27FC236}">
                <a16:creationId xmlns:a16="http://schemas.microsoft.com/office/drawing/2014/main" id="{B2AC9335-D58E-4441-AC1F-FEB5F445D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5E1FA7-66BB-9349-86F2-DB2490DE43A5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0FDCE096-C704-B244-AC41-6B3D5DC4AF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4F006368-6374-134D-AADB-199A02A8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8" name="Footer Placeholder 3">
            <a:extLst>
              <a:ext uri="{FF2B5EF4-FFF2-40B4-BE49-F238E27FC236}">
                <a16:creationId xmlns:a16="http://schemas.microsoft.com/office/drawing/2014/main" id="{90546017-B659-3B41-B7B9-A81FDBE758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anose="02020603050405020304" pitchFamily="18" charset="0"/>
              </a:rPr>
              <a:t>CS 420: Artificial Intelligence</a:t>
            </a:r>
          </a:p>
        </p:txBody>
      </p:sp>
      <p:sp>
        <p:nvSpPr>
          <p:cNvPr id="47109" name="Slide Number Placeholder 4">
            <a:extLst>
              <a:ext uri="{FF2B5EF4-FFF2-40B4-BE49-F238E27FC236}">
                <a16:creationId xmlns:a16="http://schemas.microsoft.com/office/drawing/2014/main" id="{27D4567C-171C-6F4E-BCDD-24D00D643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468B2E5-F593-724A-98B1-9066FB3DDB32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4006DAC1-9FB4-9D4B-8CFE-4C1377F4AEF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>
              <a:extLst>
                <a:ext uri="{FF2B5EF4-FFF2-40B4-BE49-F238E27FC236}">
                  <a16:creationId xmlns:a16="http://schemas.microsoft.com/office/drawing/2014/main" id="{97AB1A6B-1FB9-F640-B2FD-939C243EF9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>
                <a:extLst>
                  <a:ext uri="{FF2B5EF4-FFF2-40B4-BE49-F238E27FC236}">
                    <a16:creationId xmlns:a16="http://schemas.microsoft.com/office/drawing/2014/main" id="{F2E33BD7-9C0A-4D42-B631-105F51C6F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1029">
                <a:extLst>
                  <a:ext uri="{FF2B5EF4-FFF2-40B4-BE49-F238E27FC236}">
                    <a16:creationId xmlns:a16="http://schemas.microsoft.com/office/drawing/2014/main" id="{75487B70-F643-BA49-9393-4A69C3F79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1030">
              <a:extLst>
                <a:ext uri="{FF2B5EF4-FFF2-40B4-BE49-F238E27FC236}">
                  <a16:creationId xmlns:a16="http://schemas.microsoft.com/office/drawing/2014/main" id="{B1555308-377B-BF49-A548-CA7AFCFD0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>
                <a:extLst>
                  <a:ext uri="{FF2B5EF4-FFF2-40B4-BE49-F238E27FC236}">
                    <a16:creationId xmlns:a16="http://schemas.microsoft.com/office/drawing/2014/main" id="{AD824BD2-048D-F644-856E-0C55D42EE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1032">
                <a:extLst>
                  <a:ext uri="{FF2B5EF4-FFF2-40B4-BE49-F238E27FC236}">
                    <a16:creationId xmlns:a16="http://schemas.microsoft.com/office/drawing/2014/main" id="{0AD28483-53B2-C843-9DF6-FF2A0CB95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1033">
              <a:extLst>
                <a:ext uri="{FF2B5EF4-FFF2-40B4-BE49-F238E27FC236}">
                  <a16:creationId xmlns:a16="http://schemas.microsoft.com/office/drawing/2014/main" id="{24414458-57F4-6A44-9602-F5D475CE4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34">
              <a:extLst>
                <a:ext uri="{FF2B5EF4-FFF2-40B4-BE49-F238E27FC236}">
                  <a16:creationId xmlns:a16="http://schemas.microsoft.com/office/drawing/2014/main" id="{FC1673FB-0800-D94E-8094-35787DB2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035">
              <a:extLst>
                <a:ext uri="{FF2B5EF4-FFF2-40B4-BE49-F238E27FC236}">
                  <a16:creationId xmlns:a16="http://schemas.microsoft.com/office/drawing/2014/main" id="{B603E069-C940-6141-B894-701FF4A042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223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2954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3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>
            <a:extLst>
              <a:ext uri="{FF2B5EF4-FFF2-40B4-BE49-F238E27FC236}">
                <a16:creationId xmlns:a16="http://schemas.microsoft.com/office/drawing/2014/main" id="{B487BFDC-881D-7443-92C4-26977957A9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8D420381-CFD4-114A-97F6-74CAA43D2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03E00-B74D-AA4E-BE70-C314D0C69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29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7972C7F-40EC-3347-9F7F-5B78ABB21B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E4DE172-31B5-1144-9BD9-6F9A3A583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9413F-13B9-1A4F-B099-F96101BA9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24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98425"/>
            <a:ext cx="2190750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98425"/>
            <a:ext cx="6419850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B835D8-0392-BC4F-958C-9FD006032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421B9B0-BA38-B64D-8CF1-B3ED0B6A4A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4200: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E2CA47-F695-2C4F-877A-733A207A8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48F2D-4682-C949-A7C6-7C9A98602D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6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F587A1C-4AFF-1343-AC41-CC797814F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1293416-F384-C843-B353-48DD3E7BF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DCFD5-91AD-5B4F-861D-13708840C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53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8FDC6C-326A-C842-ABF6-7F83B29674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8C7902-DE81-2A40-A7B6-5CEFF7D76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1EAC6-7D59-4B41-9468-07EE625152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2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775A8BB-0E8B-B34A-A7A8-7F76FF4168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1E1BF2F-6DAF-4548-ADD1-0EBED8426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19D2A-44AD-C344-82DB-241CA88AB1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4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DF97BE8-7CFF-B946-82BE-61502DE89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0C3E1A5-878E-0D47-818B-39C70EC99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9FC0A-DC5D-FA4F-A15E-ED278F965D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18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CAD3E6E-C372-B24E-8BB2-7019B7042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B2F29DF-4D2C-5240-ABCA-8D4A5C369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99B19-49FE-0B4E-880A-E4E0098A3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27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7F5F247-AD75-4043-B7D6-9E99643788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4B0CF13-281D-B14B-9E54-7CB1AA02E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BE5F0-FBA2-8745-A1A2-22B0DBF5E0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6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E4080E9-101F-664E-AD35-29F046E631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F8E73FF-6CB4-E147-A583-04831F8AB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4A6C6-C829-204E-91A8-0003196EA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5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8E84F7E-12BD-0B4F-9ACE-0845A038B0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8DBFC68-2A6B-E448-B385-BE4510025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BC1FF-B397-EF4B-97DC-4D4A13AFE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88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1653B2-EB79-7946-AB8D-7997942B0E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C4266A-2551-AC4E-9D2D-0E39999C3D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630933-FB7D-FA48-9625-555F7213A7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D566B3-085C-6A42-96AD-2CD9759C6E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A705E9-9D1D-4C4A-A44D-0B7E7E3ADD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4B0D46F-AD8C-874A-A89C-6B61A39320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3015510-2649-604A-90EE-2593C7CC09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F308698-0CEB-544F-A067-86A8F702D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8425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B6FA857B-96A7-114B-95ED-EFA5DA565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201991B9-53F7-4846-8576-64194020DA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E1CB1DE9-1984-3B4B-BFF7-B79BCEB5CA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DF45F4-71EE-334D-AE82-8B7C2E39CA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SQFEmR50HA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49131B9-BE43-1B4E-AB23-E6BFF842B8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524000"/>
            <a:ext cx="8001000" cy="1676400"/>
          </a:xfrm>
        </p:spPr>
        <p:txBody>
          <a:bodyPr/>
          <a:lstStyle/>
          <a:p>
            <a:pPr eaLnBrk="1" hangingPunct="1"/>
            <a:r>
              <a:rPr lang="en-US" altLang="en-US"/>
              <a:t>Chapter 2: Intelligent Agents</a:t>
            </a:r>
            <a:endParaRPr lang="en-US" altLang="en-US" sz="3600"/>
          </a:p>
        </p:txBody>
      </p:sp>
      <p:pic>
        <p:nvPicPr>
          <p:cNvPr id="3075" name="Picture 4">
            <a:extLst>
              <a:ext uri="{FF2B5EF4-FFF2-40B4-BE49-F238E27FC236}">
                <a16:creationId xmlns:a16="http://schemas.microsoft.com/office/drawing/2014/main" id="{0C43669B-5FF0-C84A-9A68-3CC8D6C7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2362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>
            <a:extLst>
              <a:ext uri="{FF2B5EF4-FFF2-40B4-BE49-F238E27FC236}">
                <a16:creationId xmlns:a16="http://schemas.microsoft.com/office/drawing/2014/main" id="{CC63B375-B323-A041-B169-A1728A29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062288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4DD467CD-B6A0-D441-A67B-5D8D438E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D9E3EF-7E2E-304F-BAD3-62FEABC723E3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C039CED1-B1AA-EF44-95A4-00501388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Rational Agent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B0BBCA67-5ED1-524A-AE03-D964C15F5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Definition:</a:t>
            </a:r>
          </a:p>
          <a:p>
            <a:pPr lvl="1" eaLnBrk="1" hangingPunct="1"/>
            <a:r>
              <a:rPr lang="en-US" altLang="en-US"/>
              <a:t>For each possible percept sequence, a rational agent should select an action that is expected to maximize its performance measure, given the evidence provided by the percept sequence and whatever built-in knowledge the agent has.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C819948A-8720-EA4C-B278-AE1F3C55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08B166-F80D-6F4D-ACF2-9DCAEFE7A672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A8FF307-F141-9544-A506-2238C75AA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Rational Agent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D4CE4BAA-9646-0E46-83E6-9B82E0447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Definition:</a:t>
            </a:r>
          </a:p>
          <a:p>
            <a:pPr lvl="1" eaLnBrk="1" hangingPunct="1"/>
            <a:r>
              <a:rPr lang="en-US" altLang="en-US"/>
              <a:t>For each possible </a:t>
            </a:r>
            <a:r>
              <a:rPr lang="en-US" altLang="en-US">
                <a:solidFill>
                  <a:schemeClr val="hlink"/>
                </a:solidFill>
              </a:rPr>
              <a:t>percept sequence</a:t>
            </a:r>
            <a:r>
              <a:rPr lang="en-US" altLang="en-US"/>
              <a:t>, a rational agent should select an </a:t>
            </a:r>
            <a:r>
              <a:rPr lang="en-US" altLang="en-US">
                <a:solidFill>
                  <a:srgbClr val="009900"/>
                </a:solidFill>
              </a:rPr>
              <a:t>action</a:t>
            </a:r>
            <a:r>
              <a:rPr lang="en-US" altLang="en-US"/>
              <a:t> that is expected to maximize its </a:t>
            </a:r>
            <a:r>
              <a:rPr lang="en-US" altLang="en-US">
                <a:solidFill>
                  <a:srgbClr val="3333FF"/>
                </a:solidFill>
              </a:rPr>
              <a:t>performance measure</a:t>
            </a:r>
            <a:r>
              <a:rPr lang="en-US" altLang="en-US"/>
              <a:t>, given the evidence provided by the percept sequence and whatever built-in </a:t>
            </a:r>
            <a:r>
              <a:rPr lang="en-US" altLang="en-US">
                <a:solidFill>
                  <a:srgbClr val="00FF00"/>
                </a:solidFill>
              </a:rPr>
              <a:t>knowledge</a:t>
            </a:r>
            <a:r>
              <a:rPr lang="en-US" altLang="en-US"/>
              <a:t> the agent has.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9224045-D999-5D4C-AA4B-5B89070C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098D6E-D143-254B-814D-4A4BD10F5A49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8B0CA42C-76A5-744B-AA73-BDDCBDBFC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Vacuum–Cleaner Example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65F9340-9257-7642-BCE4-9064DCB06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simple agent that cleans a square if it is dirty and moves to the other square if not</a:t>
            </a:r>
          </a:p>
          <a:p>
            <a:pPr eaLnBrk="1" hangingPunct="1"/>
            <a:r>
              <a:rPr lang="en-US" altLang="en-US" sz="2400" dirty="0"/>
              <a:t>Is it rational?</a:t>
            </a:r>
          </a:p>
          <a:p>
            <a:pPr eaLnBrk="1" hangingPunct="1"/>
            <a:r>
              <a:rPr lang="en-US" altLang="en-US" sz="2400" dirty="0">
                <a:solidFill>
                  <a:srgbClr val="3333FF"/>
                </a:solidFill>
              </a:rPr>
              <a:t>Assumption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en-US" altLang="en-US" sz="2000" dirty="0"/>
              <a:t>performance measure: 1 point for each clean square at each time step</a:t>
            </a:r>
          </a:p>
          <a:p>
            <a:pPr lvl="1" eaLnBrk="1" hangingPunct="1"/>
            <a:r>
              <a:rPr lang="en-US" altLang="en-US" sz="2000" dirty="0"/>
              <a:t>environment is known a priori</a:t>
            </a:r>
          </a:p>
          <a:p>
            <a:pPr lvl="1" eaLnBrk="1" hangingPunct="1"/>
            <a:r>
              <a:rPr lang="en-US" altLang="en-US" sz="2000" dirty="0"/>
              <a:t>actions = {left, right, suck, no-op}</a:t>
            </a:r>
          </a:p>
          <a:p>
            <a:pPr lvl="1" eaLnBrk="1" hangingPunct="1"/>
            <a:r>
              <a:rPr lang="en-US" altLang="en-US" sz="2000" dirty="0"/>
              <a:t>agent is able to perceive the location and dirt in that location</a:t>
            </a:r>
          </a:p>
          <a:p>
            <a:pPr eaLnBrk="1" hangingPunct="1"/>
            <a:r>
              <a:rPr lang="en-US" altLang="en-US" sz="2400" dirty="0"/>
              <a:t>Given different assumption, it might not be rational anymore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B7B2D38D-160B-564C-80DE-4A431572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0EC3C56-AD55-2F43-A419-17F4A38297B6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AB09350-D7FE-0246-93E1-773416E75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100" dirty="0"/>
              <a:t>Omniscience, Learning and Autonomy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02353B8-BE2B-7144-A4CF-64B567B08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Distinction between rationality and </a:t>
            </a:r>
            <a:r>
              <a:rPr lang="en-US" altLang="en-US" sz="2400" dirty="0">
                <a:solidFill>
                  <a:schemeClr val="hlink"/>
                </a:solidFill>
              </a:rPr>
              <a:t>omniscience</a:t>
            </a:r>
          </a:p>
          <a:p>
            <a:pPr lvl="1" eaLnBrk="1" hangingPunct="1"/>
            <a:r>
              <a:rPr lang="en-US" altLang="en-US" sz="2000" dirty="0"/>
              <a:t>expected performance vs. actual performance</a:t>
            </a:r>
          </a:p>
          <a:p>
            <a:pPr eaLnBrk="1" hangingPunct="1"/>
            <a:r>
              <a:rPr lang="en-US" altLang="en-US" sz="2400" dirty="0"/>
              <a:t>Agents can perform actions in order to modify future percepts so as to obtain useful information (</a:t>
            </a:r>
            <a:r>
              <a:rPr lang="en-US" altLang="en-US" sz="2400" dirty="0">
                <a:solidFill>
                  <a:schemeClr val="hlink"/>
                </a:solidFill>
              </a:rPr>
              <a:t>information gathering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hlink"/>
                </a:solidFill>
              </a:rPr>
              <a:t>exploration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An agent can also </a:t>
            </a:r>
            <a:r>
              <a:rPr lang="en-US" altLang="en-US" sz="2400" dirty="0">
                <a:solidFill>
                  <a:schemeClr val="hlink"/>
                </a:solidFill>
              </a:rPr>
              <a:t>learn</a:t>
            </a:r>
            <a:r>
              <a:rPr lang="en-US" altLang="en-US" sz="2400" dirty="0"/>
              <a:t> from what it perceives</a:t>
            </a:r>
          </a:p>
          <a:p>
            <a:pPr eaLnBrk="1" hangingPunct="1"/>
            <a:r>
              <a:rPr lang="en-US" altLang="en-US" sz="2400" dirty="0"/>
              <a:t>An agent is </a:t>
            </a:r>
            <a:r>
              <a:rPr lang="en-US" altLang="en-US" sz="2400" dirty="0">
                <a:solidFill>
                  <a:schemeClr val="hlink"/>
                </a:solidFill>
              </a:rPr>
              <a:t>autonomous</a:t>
            </a:r>
            <a:r>
              <a:rPr lang="en-US" altLang="en-US" sz="2400" dirty="0"/>
              <a:t> if its behavior is determined by its own experience (with ability to learn and adapt)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BE2A367-397E-1545-87EE-52A8D0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#2.1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6C5591A-3E89-5E4E-B426-B15B707B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the assumption on slide 12. Describe a rational agent function for the modified performance measure that deducts one point for each movement. Does the agent program require internal state?</a:t>
            </a:r>
          </a:p>
          <a:p>
            <a:endParaRPr lang="en-US" altLang="en-US"/>
          </a:p>
          <a:p>
            <a:r>
              <a:rPr lang="en-US" altLang="en-US"/>
              <a:t>Discuss possible agent designs for the cases in which clean squares can become dirty and the geography of the environment is unknown. </a:t>
            </a:r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7620810B-EAB7-4749-827D-2D608A3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7F24F7-341D-1A43-B7AA-433ABB0E424D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E7C4405D-6175-3D46-8C16-9EC33952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C9A7BF-C541-9349-87FE-DEA8CAFE870E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C12B63A-41A8-E444-ADD7-9DF02E4EA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A3CE06C3-FDE3-2945-8E8A-388D9018B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969696"/>
                </a:solidFill>
              </a:rPr>
              <a:t>Last class, introduced AI and rational agent</a:t>
            </a:r>
          </a:p>
          <a:p>
            <a:pPr eaLnBrk="1" hangingPunct="1"/>
            <a:endParaRPr lang="en-US" altLang="en-US">
              <a:solidFill>
                <a:srgbClr val="969696"/>
              </a:solidFill>
            </a:endParaRPr>
          </a:p>
          <a:p>
            <a:pPr eaLnBrk="1" hangingPunct="1"/>
            <a:r>
              <a:rPr lang="en-US" altLang="en-US">
                <a:solidFill>
                  <a:srgbClr val="969696"/>
                </a:solidFill>
              </a:rPr>
              <a:t>Today’s class, focus on intelligent agents</a:t>
            </a:r>
          </a:p>
          <a:p>
            <a:pPr lvl="1" eaLnBrk="1" hangingPunct="1"/>
            <a:r>
              <a:rPr lang="en-US" altLang="en-US">
                <a:solidFill>
                  <a:srgbClr val="969696"/>
                </a:solidFill>
              </a:rPr>
              <a:t>Agent and environments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Nature of environments influences agent design</a:t>
            </a:r>
          </a:p>
          <a:p>
            <a:pPr lvl="1" eaLnBrk="1" hangingPunct="1"/>
            <a:r>
              <a:rPr lang="en-US" altLang="en-US"/>
              <a:t>Basic “skeleton” agent designs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E76B8E34-2139-904E-A5F5-6DF04AE4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550C8C-D595-8242-8AF6-2F15B1C8C9BA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AFEFA5B-3669-1647-BB49-F9D51D6F7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PEAS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A5C001F-7724-F547-9775-0AB4FD332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the task environment is always the first step in designing agent</a:t>
            </a:r>
          </a:p>
          <a:p>
            <a:pPr eaLnBrk="1" hangingPunct="1"/>
            <a:endParaRPr lang="en-US" altLang="en-US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PEAS</a:t>
            </a:r>
            <a:r>
              <a:rPr lang="en-US" altLang="en-US"/>
              <a:t>: </a:t>
            </a:r>
          </a:p>
          <a:p>
            <a:pPr lvl="1" eaLnBrk="1" hangingPunct="1"/>
            <a:r>
              <a:rPr lang="en-US" altLang="en-US" b="1"/>
              <a:t>P</a:t>
            </a:r>
            <a:r>
              <a:rPr lang="en-US" altLang="en-US"/>
              <a:t>erformance, </a:t>
            </a:r>
            <a:r>
              <a:rPr lang="en-US" altLang="en-US" b="1"/>
              <a:t>E</a:t>
            </a:r>
            <a:r>
              <a:rPr lang="en-US" altLang="en-US"/>
              <a:t>nvironment, </a:t>
            </a:r>
            <a:r>
              <a:rPr lang="en-US" altLang="en-US" b="1"/>
              <a:t>A</a:t>
            </a:r>
            <a:r>
              <a:rPr lang="en-US" altLang="en-US"/>
              <a:t>ctuators, </a:t>
            </a:r>
            <a:r>
              <a:rPr lang="en-US" altLang="en-US" b="1"/>
              <a:t>S</a:t>
            </a:r>
            <a:r>
              <a:rPr lang="en-US" altLang="en-US"/>
              <a:t>ensors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BEAC1903-2F1F-D342-97D3-83C7C7F0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096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E20F6B-DCC6-8D4B-B1C5-C08555CAEDD1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6046002-5430-DA43-BF3A-20A716F2B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Taxi Driver Example</a:t>
            </a:r>
          </a:p>
        </p:txBody>
      </p:sp>
      <p:graphicFrame>
        <p:nvGraphicFramePr>
          <p:cNvPr id="33841" name="Group 49">
            <a:extLst>
              <a:ext uri="{FF2B5EF4-FFF2-40B4-BE49-F238E27FC236}">
                <a16:creationId xmlns:a16="http://schemas.microsoft.com/office/drawing/2014/main" id="{16C66BE0-9784-8244-B35D-6C186242E81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6400"/>
          <a:ext cx="8077200" cy="3865564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Performance Measure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Environment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Actuators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Sensors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78" name="Text Box 41">
            <a:extLst>
              <a:ext uri="{FF2B5EF4-FFF2-40B4-BE49-F238E27FC236}">
                <a16:creationId xmlns:a16="http://schemas.microsoft.com/office/drawing/2014/main" id="{5C7AD294-8498-F442-91D8-E7695E878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24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3834" name="Text Box 42">
            <a:extLst>
              <a:ext uri="{FF2B5EF4-FFF2-40B4-BE49-F238E27FC236}">
                <a16:creationId xmlns:a16="http://schemas.microsoft.com/office/drawing/2014/main" id="{EC41FC9E-73A6-B54C-8610-1446087F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3200"/>
            <a:ext cx="1828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safe, fast, legal, comfortable trip, maximize profits</a:t>
            </a:r>
          </a:p>
        </p:txBody>
      </p:sp>
      <p:sp>
        <p:nvSpPr>
          <p:cNvPr id="19480" name="Text Box 44">
            <a:extLst>
              <a:ext uri="{FF2B5EF4-FFF2-40B4-BE49-F238E27FC236}">
                <a16:creationId xmlns:a16="http://schemas.microsoft.com/office/drawing/2014/main" id="{EFEDCF42-E0EE-9242-A5A3-5A0E7D074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95400" y="3733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3837" name="Text Box 45">
            <a:extLst>
              <a:ext uri="{FF2B5EF4-FFF2-40B4-BE49-F238E27FC236}">
                <a16:creationId xmlns:a16="http://schemas.microsoft.com/office/drawing/2014/main" id="{E058B90F-4194-0246-805F-B9CD49E6F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1828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roads, other traffic, pedestrians, customers</a:t>
            </a:r>
          </a:p>
        </p:txBody>
      </p:sp>
      <p:sp>
        <p:nvSpPr>
          <p:cNvPr id="33838" name="Text Box 46">
            <a:extLst>
              <a:ext uri="{FF2B5EF4-FFF2-40B4-BE49-F238E27FC236}">
                <a16:creationId xmlns:a16="http://schemas.microsoft.com/office/drawing/2014/main" id="{33DAD0F1-ECEA-AD4F-8FFB-3DD8B40B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19400"/>
            <a:ext cx="1905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steering, accelerator, brake, signal, horn, display</a:t>
            </a:r>
          </a:p>
        </p:txBody>
      </p:sp>
      <p:sp>
        <p:nvSpPr>
          <p:cNvPr id="33840" name="Text Box 48">
            <a:extLst>
              <a:ext uri="{FF2B5EF4-FFF2-40B4-BE49-F238E27FC236}">
                <a16:creationId xmlns:a16="http://schemas.microsoft.com/office/drawing/2014/main" id="{2DC18EAC-7B19-164F-9DCD-83BEF016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484438"/>
            <a:ext cx="1981200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>
                <a:latin typeface="Verdana" panose="020B0604030504040204" pitchFamily="34" charset="0"/>
              </a:rPr>
              <a:t>camera, sonar, speedometer, GPS, odometer, engine sensors, keyboard, accelerator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84" name="Text Box 50">
            <a:extLst>
              <a:ext uri="{FF2B5EF4-FFF2-40B4-BE49-F238E27FC236}">
                <a16:creationId xmlns:a16="http://schemas.microsoft.com/office/drawing/2014/main" id="{E3A3C24A-A155-F243-9C60-5E10F6183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24513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DARPA urban challenge 07: </a:t>
            </a:r>
            <a:r>
              <a:rPr lang="en-US" altLang="en-US" sz="1600">
                <a:hlinkClick r:id="rId2"/>
              </a:rPr>
              <a:t>http://www.youtube.com/watch?v=SQFEmR50HAk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4" grpId="0" autoUpdateAnimBg="0"/>
      <p:bldP spid="33837" grpId="0" autoUpdateAnimBg="0"/>
      <p:bldP spid="33838" grpId="0" autoUpdateAnimBg="0"/>
      <p:bldP spid="338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8349F4E-27FD-E142-8FBB-5CAFCB90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36B99C-D480-C748-9706-34E0C3E25B44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409BEF4-3B57-3244-802B-C74D46184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Medical Diagnosis System</a:t>
            </a:r>
          </a:p>
        </p:txBody>
      </p:sp>
      <p:graphicFrame>
        <p:nvGraphicFramePr>
          <p:cNvPr id="34836" name="Group 20">
            <a:extLst>
              <a:ext uri="{FF2B5EF4-FFF2-40B4-BE49-F238E27FC236}">
                <a16:creationId xmlns:a16="http://schemas.microsoft.com/office/drawing/2014/main" id="{9D4817C2-7CBE-3E40-AE87-EF2944A86DA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905000"/>
          <a:ext cx="8077200" cy="317658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Performance Measure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Actuators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healthy patient, minimize costs, lawsuits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patient, hospital, staff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display questions, tests, diagnosis, treatments, referrals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keyboard entry of symptoms, findings, patient’s answers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2" name="Picture 21">
            <a:extLst>
              <a:ext uri="{FF2B5EF4-FFF2-40B4-BE49-F238E27FC236}">
                <a16:creationId xmlns:a16="http://schemas.microsoft.com/office/drawing/2014/main" id="{061AA0B5-F841-0340-8C9B-74F91464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289560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BBB65DC4-5CEF-F44C-B4D7-969A7447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BD69DE-5501-DB45-ACD8-C0A8C1948BFD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283A58D-FAED-BB4B-92BB-AE21CCB6F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Mushroom-Picking Robot</a:t>
            </a:r>
          </a:p>
        </p:txBody>
      </p:sp>
      <p:graphicFrame>
        <p:nvGraphicFramePr>
          <p:cNvPr id="35861" name="Group 21">
            <a:extLst>
              <a:ext uri="{FF2B5EF4-FFF2-40B4-BE49-F238E27FC236}">
                <a16:creationId xmlns:a16="http://schemas.microsoft.com/office/drawing/2014/main" id="{C46C4EAF-20C4-4D49-B3EE-1118895D472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905000"/>
          <a:ext cx="8077200" cy="317658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Performance Measure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Actuators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Percentage of good mushrooms in correct bins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Conveyor belt with mushrooms, bins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Jointed arm and hand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camera, joint angle 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26" name="Picture 22">
            <a:extLst>
              <a:ext uri="{FF2B5EF4-FFF2-40B4-BE49-F238E27FC236}">
                <a16:creationId xmlns:a16="http://schemas.microsoft.com/office/drawing/2014/main" id="{94380F14-8159-F448-BA88-DAD0EAB0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2746375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374CAD0E-1847-2A46-98F3-EA2C232E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6D1A44E-82A9-F14F-98A0-AE3B5E26A27D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100" name="Rectangle 1026">
            <a:extLst>
              <a:ext uri="{FF2B5EF4-FFF2-40B4-BE49-F238E27FC236}">
                <a16:creationId xmlns:a16="http://schemas.microsoft.com/office/drawing/2014/main" id="{A3DA811B-1B40-2147-A02F-7A28987E4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101" name="Rectangle 1027">
            <a:extLst>
              <a:ext uri="{FF2B5EF4-FFF2-40B4-BE49-F238E27FC236}">
                <a16:creationId xmlns:a16="http://schemas.microsoft.com/office/drawing/2014/main" id="{8F130790-9040-5941-8D68-D8DB7765F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Last class, introduced AI and rational agent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Today’s class, focus on intelligent agents</a:t>
            </a:r>
          </a:p>
          <a:p>
            <a:pPr lvl="1" eaLnBrk="1" hangingPunct="1"/>
            <a:r>
              <a:rPr lang="en-US" altLang="en-US" dirty="0"/>
              <a:t>Agent and environments</a:t>
            </a:r>
          </a:p>
          <a:p>
            <a:pPr lvl="2" eaLnBrk="1" hangingPunct="1"/>
            <a:r>
              <a:rPr lang="en-US" altLang="en-US" dirty="0"/>
              <a:t>Video lecture available</a:t>
            </a:r>
          </a:p>
          <a:p>
            <a:pPr lvl="1" eaLnBrk="1" hangingPunct="1"/>
            <a:r>
              <a:rPr lang="en-US" altLang="en-US" dirty="0"/>
              <a:t>Nature of environments influences agent design</a:t>
            </a:r>
          </a:p>
          <a:p>
            <a:pPr lvl="2" eaLnBrk="1" hangingPunct="1"/>
            <a:r>
              <a:rPr lang="en-US" altLang="en-US" dirty="0"/>
              <a:t>Video lecture available</a:t>
            </a:r>
          </a:p>
          <a:p>
            <a:pPr lvl="1" eaLnBrk="1" hangingPunct="1"/>
            <a:r>
              <a:rPr lang="en-US" altLang="en-US" dirty="0"/>
              <a:t>Basic “skeleton” agent designs</a:t>
            </a:r>
          </a:p>
          <a:p>
            <a:pPr lvl="2" eaLnBrk="1" hangingPunct="1"/>
            <a:r>
              <a:rPr lang="en-US" altLang="en-US" dirty="0"/>
              <a:t>Review </a:t>
            </a:r>
            <a:r>
              <a:rPr lang="en-US" altLang="en-US"/>
              <a:t>by yourself 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9025DCE0-FC6F-EA41-9728-4755E81A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8F7F048-7146-9344-B703-048406F006E7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F094A59-84CE-D643-8DEA-63F1B9F26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Properties of Task Environments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500F026-B5D7-0E4D-A765-032C3A2C0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Fully</a:t>
            </a:r>
            <a:r>
              <a:rPr lang="en-US" altLang="en-US" sz="2400">
                <a:solidFill>
                  <a:srgbClr val="CC3300"/>
                </a:solidFill>
              </a:rPr>
              <a:t> </a:t>
            </a:r>
            <a:r>
              <a:rPr lang="en-US" altLang="en-US" sz="2400">
                <a:solidFill>
                  <a:schemeClr val="hlink"/>
                </a:solidFill>
              </a:rPr>
              <a:t>observable</a:t>
            </a:r>
            <a:r>
              <a:rPr lang="en-US" altLang="en-US" sz="2400"/>
              <a:t> (vs. </a:t>
            </a:r>
            <a:r>
              <a:rPr lang="en-US" altLang="en-US" sz="2400">
                <a:solidFill>
                  <a:schemeClr val="hlink"/>
                </a:solidFill>
              </a:rPr>
              <a:t>partially observable</a:t>
            </a:r>
            <a:r>
              <a:rPr lang="en-US" altLang="en-US" sz="2400"/>
              <a:t>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An agent's sensors give it access to the complete state of the environment at each point in time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Deterministic</a:t>
            </a:r>
            <a:r>
              <a:rPr lang="en-US" altLang="en-US" sz="2400"/>
              <a:t> (vs. </a:t>
            </a:r>
            <a:r>
              <a:rPr lang="en-US" altLang="en-US" sz="2400">
                <a:solidFill>
                  <a:schemeClr val="hlink"/>
                </a:solidFill>
              </a:rPr>
              <a:t>stochastic</a:t>
            </a:r>
            <a:r>
              <a:rPr lang="en-US" altLang="en-US" sz="2400"/>
              <a:t>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next state of the env. determined by current state and the agent’s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the environment is deterministic except for the actions of other agents, then the environment is </a:t>
            </a:r>
            <a:r>
              <a:rPr lang="en-US" altLang="en-US" sz="2000">
                <a:solidFill>
                  <a:schemeClr val="hlink"/>
                </a:solidFill>
              </a:rPr>
              <a:t>strategic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Episodic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(vs. </a:t>
            </a:r>
            <a:r>
              <a:rPr lang="en-US" altLang="en-US" sz="2400">
                <a:solidFill>
                  <a:schemeClr val="hlink"/>
                </a:solidFill>
              </a:rPr>
              <a:t>sequential</a:t>
            </a:r>
            <a:r>
              <a:rPr lang="en-US" altLang="en-US" sz="2400"/>
              <a:t>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Agent's experience is divided into atomic "episodes"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Choice of action in each episode depends only on the episode itself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574BD60C-F293-F743-B059-0AD6CC6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397322-CC2A-C34F-B3F0-9AF83076EAC6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AD1FE80E-033E-C14F-9838-BD992322B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Properties of Task Environments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ACE4F6B-7BFC-724E-A3CE-84BA8043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Static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(vs. </a:t>
            </a:r>
            <a:r>
              <a:rPr lang="en-US" altLang="en-US" sz="2400">
                <a:solidFill>
                  <a:schemeClr val="hlink"/>
                </a:solidFill>
              </a:rPr>
              <a:t>dynamic</a:t>
            </a:r>
            <a:r>
              <a:rPr lang="en-US" altLang="en-US" sz="2400"/>
              <a:t>): </a:t>
            </a:r>
          </a:p>
          <a:p>
            <a:pPr lvl="1" eaLnBrk="1" hangingPunct="1"/>
            <a:r>
              <a:rPr lang="en-US" altLang="en-US" sz="2000"/>
              <a:t>The environment is unchanged while an agent is deliberating</a:t>
            </a:r>
          </a:p>
          <a:p>
            <a:pPr lvl="1" eaLnBrk="1" hangingPunct="1"/>
            <a:r>
              <a:rPr lang="en-US" altLang="en-US" sz="2000">
                <a:solidFill>
                  <a:schemeClr val="hlink"/>
                </a:solidFill>
              </a:rPr>
              <a:t>Semidynamic</a:t>
            </a:r>
            <a:r>
              <a:rPr lang="en-US" altLang="en-US" sz="2000"/>
              <a:t> if the environment itself doesn’t change with time but the agent's performance score does</a:t>
            </a:r>
          </a:p>
          <a:p>
            <a:pPr eaLnBrk="1" hangingPunct="1"/>
            <a:endParaRPr lang="en-US" altLang="en-US" sz="240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Discrete</a:t>
            </a:r>
            <a:r>
              <a:rPr lang="en-US" altLang="en-US" sz="2400"/>
              <a:t> (vs. </a:t>
            </a:r>
            <a:r>
              <a:rPr lang="en-US" altLang="en-US" sz="2400">
                <a:solidFill>
                  <a:schemeClr val="hlink"/>
                </a:solidFill>
              </a:rPr>
              <a:t>continuous</a:t>
            </a:r>
            <a:r>
              <a:rPr lang="en-US" altLang="en-US" sz="2400"/>
              <a:t>): </a:t>
            </a:r>
          </a:p>
          <a:p>
            <a:pPr lvl="1" eaLnBrk="1" hangingPunct="1"/>
            <a:r>
              <a:rPr lang="en-US" altLang="en-US" sz="2000"/>
              <a:t>A limited number of distinct, clearly defined percepts and actions</a:t>
            </a:r>
          </a:p>
          <a:p>
            <a:pPr eaLnBrk="1" hangingPunct="1"/>
            <a:endParaRPr lang="en-US" altLang="en-US" sz="240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Single agent</a:t>
            </a:r>
            <a:r>
              <a:rPr lang="en-US" altLang="en-US" sz="2400"/>
              <a:t> (vs. </a:t>
            </a:r>
            <a:r>
              <a:rPr lang="en-US" altLang="en-US" sz="2400">
                <a:solidFill>
                  <a:schemeClr val="hlink"/>
                </a:solidFill>
              </a:rPr>
              <a:t>multiagent</a:t>
            </a:r>
            <a:r>
              <a:rPr lang="en-US" altLang="en-US" sz="2400"/>
              <a:t>): </a:t>
            </a:r>
          </a:p>
          <a:p>
            <a:pPr lvl="1" eaLnBrk="1" hangingPunct="1"/>
            <a:r>
              <a:rPr lang="en-US" altLang="en-US" sz="2000"/>
              <a:t>An agent operating by itself in an environment</a:t>
            </a:r>
          </a:p>
          <a:p>
            <a:pPr lvl="1" eaLnBrk="1" hangingPunct="1"/>
            <a:r>
              <a:rPr lang="en-US" altLang="en-US" sz="2000"/>
              <a:t>Competitive vs. cooperative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366B1EC1-0B44-0C42-A31C-98239ACD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458BFF9-E559-B44B-9F87-5520E886C904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4580" name="Rectangle 1172">
            <a:extLst>
              <a:ext uri="{FF2B5EF4-FFF2-40B4-BE49-F238E27FC236}">
                <a16:creationId xmlns:a16="http://schemas.microsoft.com/office/drawing/2014/main" id="{726741F9-8B64-EF49-8E8D-FB9638D84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24581" name="Rectangle 1173">
            <a:extLst>
              <a:ext uri="{FF2B5EF4-FFF2-40B4-BE49-F238E27FC236}">
                <a16:creationId xmlns:a16="http://schemas.microsoft.com/office/drawing/2014/main" id="{A70A1C5D-EB12-5041-902E-8E459D159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772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environment type largely determines the agent design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real world is (of course) partially observable, stochastic, sequential, dynamic, continuous, multi-agent</a:t>
            </a:r>
          </a:p>
        </p:txBody>
      </p:sp>
      <p:graphicFrame>
        <p:nvGraphicFramePr>
          <p:cNvPr id="40086" name="Group 1174">
            <a:extLst>
              <a:ext uri="{FF2B5EF4-FFF2-40B4-BE49-F238E27FC236}">
                <a16:creationId xmlns:a16="http://schemas.microsoft.com/office/drawing/2014/main" id="{BCA6775B-476A-4745-B565-0FB22038532B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778000"/>
          <a:ext cx="8839200" cy="241300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Task Environment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Oberservable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Deterministic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Episodic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Static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Discrete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Agents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Verdana" pitchFamily="34" charset="0"/>
                        </a:rPr>
                        <a:t>Crossword puzzle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Verdana" pitchFamily="34" charset="0"/>
                        </a:rPr>
                        <a:t>Chess with a clock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Verdana" pitchFamily="34" charset="0"/>
                        </a:rPr>
                        <a:t>Taxi driver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Verdana" pitchFamily="34" charset="0"/>
                        </a:rPr>
                        <a:t>mushroom-picking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087" name="Text Box 1175">
            <a:extLst>
              <a:ext uri="{FF2B5EF4-FFF2-40B4-BE49-F238E27FC236}">
                <a16:creationId xmlns:a16="http://schemas.microsoft.com/office/drawing/2014/main" id="{3C025943-8170-594B-AF15-87CDE7A2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670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Verdana" panose="020B0604030504040204" pitchFamily="34" charset="0"/>
              </a:rPr>
              <a:t>fully                deterministic   sequential    static         discrete    single</a:t>
            </a:r>
          </a:p>
        </p:txBody>
      </p:sp>
      <p:sp>
        <p:nvSpPr>
          <p:cNvPr id="40088" name="Text Box 1176">
            <a:extLst>
              <a:ext uri="{FF2B5EF4-FFF2-40B4-BE49-F238E27FC236}">
                <a16:creationId xmlns:a16="http://schemas.microsoft.com/office/drawing/2014/main" id="{B2DAAB56-9A64-FB4E-BA75-25A442BF1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Verdana" panose="020B0604030504040204" pitchFamily="34" charset="0"/>
              </a:rPr>
              <a:t>fully                strategic          sequential    semi	      discrete    multi</a:t>
            </a:r>
          </a:p>
        </p:txBody>
      </p:sp>
      <p:sp>
        <p:nvSpPr>
          <p:cNvPr id="40089" name="Text Box 1177">
            <a:extLst>
              <a:ext uri="{FF2B5EF4-FFF2-40B4-BE49-F238E27FC236}">
                <a16:creationId xmlns:a16="http://schemas.microsoft.com/office/drawing/2014/main" id="{AA410F55-7C2A-A94C-BD47-3CCCD9795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76600"/>
            <a:ext cx="670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Verdana" panose="020B0604030504040204" pitchFamily="34" charset="0"/>
              </a:rPr>
              <a:t>partially         stochastic        sequential     dynamic    conti.       multi</a:t>
            </a:r>
          </a:p>
        </p:txBody>
      </p:sp>
      <p:sp>
        <p:nvSpPr>
          <p:cNvPr id="40090" name="Text Box 1178">
            <a:extLst>
              <a:ext uri="{FF2B5EF4-FFF2-40B4-BE49-F238E27FC236}">
                <a16:creationId xmlns:a16="http://schemas.microsoft.com/office/drawing/2014/main" id="{7EB43CC8-1A89-1D43-A55F-ABF47E550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10000"/>
            <a:ext cx="670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Verdana" panose="020B0604030504040204" pitchFamily="34" charset="0"/>
              </a:rPr>
              <a:t>partially         stochastic        episodic        dynamic     conti.      single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87" grpId="0" autoUpdateAnimBg="0"/>
      <p:bldP spid="40088" grpId="0" autoUpdateAnimBg="0"/>
      <p:bldP spid="40089" grpId="0" autoUpdateAnimBg="0"/>
      <p:bldP spid="400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394A457-941C-5D4A-8F67-B4FAD2D4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In-Class Exercise #2.2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054B53E-6060-CB4D-87E9-AC461B40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Develop PEAS description for the following task environment:</a:t>
            </a:r>
          </a:p>
          <a:p>
            <a:pPr lvl="1"/>
            <a:r>
              <a:rPr lang="en-US" altLang="en-US" dirty="0"/>
              <a:t>Robot soccer player</a:t>
            </a:r>
          </a:p>
          <a:p>
            <a:pPr lvl="1"/>
            <a:r>
              <a:rPr lang="en-US" altLang="en-US" dirty="0"/>
              <a:t>Shopping for used AI books on the Internet</a:t>
            </a:r>
          </a:p>
          <a:p>
            <a:endParaRPr lang="en-US" altLang="en-US" dirty="0"/>
          </a:p>
          <a:p>
            <a:r>
              <a:rPr lang="en-US" altLang="en-US" dirty="0"/>
              <a:t>Analyze the properties of the above environments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B02ED0DA-2076-B64F-A54E-60A24AFC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57A4D6-D45E-3543-B9EC-DB3543D377D4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C769138-2790-7741-B050-517FBF84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#3: True/False Questions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1172EB2-4116-6642-BC5A-3AF3E19F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1. An agent that senses only partial information about the state cannot be perfectly rational.</a:t>
            </a:r>
          </a:p>
          <a:p>
            <a:endParaRPr lang="en-US" altLang="en-US" sz="2400" dirty="0"/>
          </a:p>
          <a:p>
            <a:r>
              <a:rPr lang="en-US" altLang="en-US" sz="2400" dirty="0"/>
              <a:t>2. Suppose an agent selects its action uniformly at random from the set of possible actions. There exists a deterministic task environment in which this agent is rational.</a:t>
            </a:r>
          </a:p>
          <a:p>
            <a:endParaRPr lang="en-US" altLang="en-US" sz="2400" dirty="0"/>
          </a:p>
          <a:p>
            <a:r>
              <a:rPr lang="en-US" altLang="en-US" sz="2400" dirty="0"/>
              <a:t>3. It is possible for a given agent to be perfectly rational in two distinct task environments.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4. A perfectly rational poker-playing agent never loses.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CAE1F586-C4C2-0846-A2AB-3ED9EEA6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6C2728-9034-6440-9BC5-5F62B259A7B2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4D32A0A8-64F4-E045-86E0-DFFC02E3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181A74D-C32E-9345-8AE8-8364B31F4EB9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CFC12E3-9134-BF4D-B8AA-09C8A6D6B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EFE1DB5-42E2-A94D-BBB6-70A328946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969696"/>
                </a:solidFill>
              </a:rPr>
              <a:t>Last class, introduced AI and rational agent</a:t>
            </a:r>
          </a:p>
          <a:p>
            <a:pPr eaLnBrk="1" hangingPunct="1"/>
            <a:endParaRPr lang="en-US" altLang="en-US">
              <a:solidFill>
                <a:srgbClr val="969696"/>
              </a:solidFill>
            </a:endParaRPr>
          </a:p>
          <a:p>
            <a:pPr eaLnBrk="1" hangingPunct="1"/>
            <a:r>
              <a:rPr lang="en-US" altLang="en-US">
                <a:solidFill>
                  <a:srgbClr val="969696"/>
                </a:solidFill>
              </a:rPr>
              <a:t>Today’s class, focus on intelligent agents</a:t>
            </a:r>
          </a:p>
          <a:p>
            <a:pPr lvl="1" eaLnBrk="1" hangingPunct="1"/>
            <a:r>
              <a:rPr lang="en-US" altLang="en-US">
                <a:solidFill>
                  <a:srgbClr val="969696"/>
                </a:solidFill>
              </a:rPr>
              <a:t>Agent and environments</a:t>
            </a:r>
          </a:p>
          <a:p>
            <a:pPr lvl="1" eaLnBrk="1" hangingPunct="1"/>
            <a:r>
              <a:rPr lang="en-US" altLang="en-US">
                <a:solidFill>
                  <a:srgbClr val="969696"/>
                </a:solidFill>
              </a:rPr>
              <a:t>Nature of environments influences agent design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Basic “skeleton” agent designs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F5418A0C-66F5-F34A-8D8D-A8196A79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3427DE-EC96-AF4C-9D69-600492247824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C86135A-9CD7-7D4B-BD63-BD8CFE04F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Agent = Architecture + Program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4BDE189-FF98-FA49-8413-18B2363B4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job of AI is to design the </a:t>
            </a:r>
            <a:r>
              <a:rPr lang="en-US" altLang="en-US">
                <a:solidFill>
                  <a:schemeClr val="hlink"/>
                </a:solidFill>
              </a:rPr>
              <a:t>agent program</a:t>
            </a:r>
            <a:r>
              <a:rPr lang="en-US" altLang="en-US"/>
              <a:t> that implements the </a:t>
            </a:r>
            <a:r>
              <a:rPr lang="en-US" altLang="en-US">
                <a:solidFill>
                  <a:schemeClr val="hlink"/>
                </a:solidFill>
              </a:rPr>
              <a:t>agent function</a:t>
            </a:r>
            <a:r>
              <a:rPr lang="en-US" altLang="en-US"/>
              <a:t> mapping percepts to actions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Aim: </a:t>
            </a:r>
            <a:r>
              <a:rPr lang="en-US" altLang="en-US">
                <a:solidFill>
                  <a:schemeClr val="tx2"/>
                </a:solidFill>
              </a:rPr>
              <a:t>find a way to implement the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rational </a:t>
            </a:r>
            <a:r>
              <a:rPr lang="en-US" altLang="en-US">
                <a:solidFill>
                  <a:schemeClr val="tx2"/>
                </a:solidFill>
              </a:rPr>
              <a:t>agent function concisely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Same skeleton for agent program: it takes the </a:t>
            </a:r>
            <a:r>
              <a:rPr lang="en-US" altLang="en-US">
                <a:solidFill>
                  <a:srgbClr val="3333FF"/>
                </a:solidFill>
              </a:rPr>
              <a:t>current percept </a:t>
            </a:r>
            <a:r>
              <a:rPr lang="en-US" altLang="en-US"/>
              <a:t>as input from the sensors and returns an action to the actuators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7702C51-8EF3-3746-8AEC-2757AFD3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Agent Program vs. Agent Function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4206CD9-18AC-A340-968E-6A0B1E72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Agent program takes the current percept as input</a:t>
            </a:r>
          </a:p>
          <a:p>
            <a:pPr lvl="1"/>
            <a:r>
              <a:rPr lang="en-US" altLang="en-US" dirty="0"/>
              <a:t>Nothing is available from the environment</a:t>
            </a:r>
          </a:p>
          <a:p>
            <a:pPr lvl="1"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Agent function takes the entire percept history</a:t>
            </a:r>
          </a:p>
          <a:p>
            <a:pPr lvl="1"/>
            <a:r>
              <a:rPr lang="en-US" altLang="en-US" dirty="0"/>
              <a:t>To do this, remember all the percepts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9EB5388B-1183-9A4C-B784-292BFC63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02B095-463D-1B47-B035-A5274B3B37A0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2D07BD87-E07A-9745-BA4A-73F3D6BB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4397BB-FA59-F24F-B914-667262E0322E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92E574D-64E1-A146-AA4E-DD88D58C3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Table-Driven Agent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39A36894-0878-AF47-9F8C-7C5288C74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Designer needs to construct a table that contains the appropriate action for every possible percept sequence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Drawbacks</a:t>
            </a:r>
            <a:r>
              <a:rPr lang="en-US" altLang="en-US"/>
              <a:t>?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D96E0F6-00CC-0840-8692-4953930B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76962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>
                <a:latin typeface="Verdana" panose="020B0604030504040204" pitchFamily="34" charset="0"/>
              </a:rPr>
              <a:t>  huge table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>
                <a:latin typeface="Verdana" panose="020B0604030504040204" pitchFamily="34" charset="0"/>
              </a:rPr>
              <a:t>  take a long time to construct such a table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>
                <a:latin typeface="Verdana" panose="020B0604030504040204" pitchFamily="34" charset="0"/>
              </a:rPr>
              <a:t>  no autonomy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>
                <a:latin typeface="Verdana" panose="020B0604030504040204" pitchFamily="34" charset="0"/>
              </a:rPr>
              <a:t>  Even with learning, need a long time to learn the table entries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72446A7-FD1A-454F-95C3-FB9F62DD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CEA99E-C3A4-154D-97A9-F7E8C9F50A04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6890F9E-776E-9A4B-97A5-8934EB83A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Five Basic Agent Types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7775E962-CEC4-9F49-9A34-910210A90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Arranged in order of increasing generality:</a:t>
            </a:r>
          </a:p>
          <a:p>
            <a:pPr lvl="1" eaLnBrk="1" hangingPunct="1"/>
            <a:r>
              <a:rPr lang="en-US" altLang="en-US"/>
              <a:t>Simple reflex agents</a:t>
            </a:r>
          </a:p>
          <a:p>
            <a:pPr lvl="1" eaLnBrk="1" hangingPunct="1"/>
            <a:r>
              <a:rPr lang="en-US" altLang="en-US"/>
              <a:t>Model-based reflex agents</a:t>
            </a:r>
          </a:p>
          <a:p>
            <a:pPr lvl="1" eaLnBrk="1" hangingPunct="1"/>
            <a:r>
              <a:rPr lang="en-US" altLang="en-US"/>
              <a:t>Goal-based agents</a:t>
            </a:r>
          </a:p>
          <a:p>
            <a:pPr lvl="1" eaLnBrk="1" hangingPunct="1"/>
            <a:r>
              <a:rPr lang="en-US" altLang="en-US"/>
              <a:t>Utility-based agents; and</a:t>
            </a:r>
          </a:p>
          <a:p>
            <a:pPr lvl="1" eaLnBrk="1" hangingPunct="1"/>
            <a:r>
              <a:rPr lang="en-US" altLang="en-US"/>
              <a:t>Learning agents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F62B0787-8F99-2649-A070-88CB59D4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EDF13D7-2F56-D94D-A484-3A78C23E949F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9109D31-6B1B-AC46-A2F8-E93CCC6EA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E1E01A58-3F3D-F842-BDE4-8D27866A9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969696"/>
                </a:solidFill>
              </a:rPr>
              <a:t>Last class, introduced AI and rational agent</a:t>
            </a:r>
          </a:p>
          <a:p>
            <a:pPr eaLnBrk="1" hangingPunct="1"/>
            <a:endParaRPr lang="en-US" altLang="en-US">
              <a:solidFill>
                <a:srgbClr val="969696"/>
              </a:solidFill>
            </a:endParaRPr>
          </a:p>
          <a:p>
            <a:pPr eaLnBrk="1" hangingPunct="1"/>
            <a:r>
              <a:rPr lang="en-US" altLang="en-US">
                <a:solidFill>
                  <a:srgbClr val="969696"/>
                </a:solidFill>
              </a:rPr>
              <a:t>Today’s class, focus on intelligent agents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Agent and environments</a:t>
            </a:r>
          </a:p>
          <a:p>
            <a:pPr lvl="1" eaLnBrk="1" hangingPunct="1"/>
            <a:r>
              <a:rPr lang="en-US" altLang="en-US"/>
              <a:t>Nature of environments influences agent design</a:t>
            </a:r>
          </a:p>
          <a:p>
            <a:pPr lvl="1" eaLnBrk="1" hangingPunct="1"/>
            <a:r>
              <a:rPr lang="en-US" altLang="en-US"/>
              <a:t>Basic “skeleton” agent designs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ED7D313E-3EFE-E54B-B4BF-F84FAC94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B93C4B-47F2-D146-83F3-CAD3B999C7C7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36AC1358-4B9B-FA4D-961A-2C1EB4B82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Reflex Agent</a:t>
            </a:r>
          </a:p>
        </p:txBody>
      </p:sp>
      <p:pic>
        <p:nvPicPr>
          <p:cNvPr id="32773" name="Picture 3" descr="simple-reflex-agent">
            <a:extLst>
              <a:ext uri="{FF2B5EF4-FFF2-40B4-BE49-F238E27FC236}">
                <a16:creationId xmlns:a16="http://schemas.microsoft.com/office/drawing/2014/main" id="{14F82045-4999-C34B-8EE1-E11DA5A0C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4988"/>
            <a:ext cx="68580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EAF93FD4-9CCF-6C41-A012-FC7A42D1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BDD4150-1D08-4C4E-AAF4-9C24C61BE8B1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15CF303-6618-574C-A2F0-59481F320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Pseudo-Code</a:t>
            </a:r>
          </a:p>
        </p:txBody>
      </p:sp>
      <p:graphicFrame>
        <p:nvGraphicFramePr>
          <p:cNvPr id="33797" name="Object 3">
            <a:extLst>
              <a:ext uri="{FF2B5EF4-FFF2-40B4-BE49-F238E27FC236}">
                <a16:creationId xmlns:a16="http://schemas.microsoft.com/office/drawing/2014/main" id="{58BB2B8B-5FB9-5A45-94C5-B84BC71E4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28800"/>
          <a:ext cx="76200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Bitmap Image" r:id="rId3" imgW="4089400" imgH="1358900" progId="Paint.Picture">
                  <p:embed/>
                </p:oleObj>
              </mc:Choice>
              <mc:Fallback>
                <p:oleObj name="Bitmap Image" r:id="rId3" imgW="4089400" imgH="13589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6200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1">
            <a:extLst>
              <a:ext uri="{FF2B5EF4-FFF2-40B4-BE49-F238E27FC236}">
                <a16:creationId xmlns:a16="http://schemas.microsoft.com/office/drawing/2014/main" id="{957349DD-2A07-4841-976B-D503A9E5A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953000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Example: write a simple reflex agent for the vacuum cleaner example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>
            <a:extLst>
              <a:ext uri="{FF2B5EF4-FFF2-40B4-BE49-F238E27FC236}">
                <a16:creationId xmlns:a16="http://schemas.microsoft.com/office/drawing/2014/main" id="{825BEA4C-B2DB-494C-9BC1-6D307AA6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19" name="Content Placeholder 5">
            <a:extLst>
              <a:ext uri="{FF2B5EF4-FFF2-40B4-BE49-F238E27FC236}">
                <a16:creationId xmlns:a16="http://schemas.microsoft.com/office/drawing/2014/main" id="{871AD226-37EF-374C-A8C5-FCE3A78D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Infinite loops </a:t>
            </a:r>
            <a:r>
              <a:rPr lang="en-US" altLang="en-US" sz="2400"/>
              <a:t>are often unavoidable for simple reflex agent operating in partially observable environments</a:t>
            </a:r>
          </a:p>
          <a:p>
            <a:pPr lvl="1" eaLnBrk="1" hangingPunct="1"/>
            <a:r>
              <a:rPr lang="en-US" altLang="en-US" sz="2000"/>
              <a:t>No location sensor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Randomization</a:t>
            </a:r>
            <a:r>
              <a:rPr lang="en-US" altLang="en-US" sz="2400"/>
              <a:t> will help</a:t>
            </a:r>
          </a:p>
          <a:p>
            <a:pPr eaLnBrk="1" hangingPunct="1"/>
            <a:r>
              <a:rPr lang="en-US" altLang="en-US" sz="2400"/>
              <a:t>A randomized simple relfex agent might outperform a deterministic simple reflex agent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Better way: keep track of the part of the world it can’t see now</a:t>
            </a:r>
          </a:p>
          <a:p>
            <a:pPr lvl="1" eaLnBrk="1" hangingPunct="1"/>
            <a:r>
              <a:rPr lang="en-US" altLang="en-US"/>
              <a:t>Maintain internal states</a:t>
            </a:r>
          </a:p>
        </p:txBody>
      </p:sp>
      <p:sp>
        <p:nvSpPr>
          <p:cNvPr id="34821" name="Slide Number Placeholder 3">
            <a:extLst>
              <a:ext uri="{FF2B5EF4-FFF2-40B4-BE49-F238E27FC236}">
                <a16:creationId xmlns:a16="http://schemas.microsoft.com/office/drawing/2014/main" id="{934FCD2A-424F-0B40-A6E7-23780B7C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9C0F1B-61A4-DE4E-906D-307C1FBD06E4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179B375D-B37A-FD4B-AD82-7E236FDA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C16D1F-A373-1B47-91B9-ED49B3244A41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C0C2400C-D359-A645-9D96-D89917073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Model-Based Reflex Agent</a:t>
            </a:r>
          </a:p>
        </p:txBody>
      </p:sp>
      <p:pic>
        <p:nvPicPr>
          <p:cNvPr id="35845" name="Picture 3" descr="reflex+state-agent">
            <a:extLst>
              <a:ext uri="{FF2B5EF4-FFF2-40B4-BE49-F238E27FC236}">
                <a16:creationId xmlns:a16="http://schemas.microsoft.com/office/drawing/2014/main" id="{59C0E648-EA56-4744-9EAC-0E6332B9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92263"/>
            <a:ext cx="731520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D5090351-6B73-E740-A489-037C7405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C7708D9-8DE8-6445-9AEA-165452360D64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7F1CA7DD-1A1B-5445-B5A8-759D1CF7C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Pseudo-Code</a:t>
            </a:r>
          </a:p>
        </p:txBody>
      </p:sp>
      <p:graphicFrame>
        <p:nvGraphicFramePr>
          <p:cNvPr id="36869" name="Object 0">
            <a:extLst>
              <a:ext uri="{FF2B5EF4-FFF2-40B4-BE49-F238E27FC236}">
                <a16:creationId xmlns:a16="http://schemas.microsoft.com/office/drawing/2014/main" id="{4790ECCF-BF7C-6747-AB79-7FE217F8E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600200"/>
          <a:ext cx="8458200" cy="32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Bitmap Image" r:id="rId3" imgW="4425950" imgH="1676400" progId="Paint.Picture">
                  <p:embed/>
                </p:oleObj>
              </mc:Choice>
              <mc:Fallback>
                <p:oleObj name="Bitmap Image" r:id="rId3" imgW="4425950" imgH="167640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458200" cy="320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8A589AA3-FEED-8D48-8B40-3D072DD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094AD14-AECF-DB45-99D8-47697349946C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479E4460-238B-9746-B65D-C925B3262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Goal-Based Agent</a:t>
            </a:r>
          </a:p>
        </p:txBody>
      </p:sp>
      <p:pic>
        <p:nvPicPr>
          <p:cNvPr id="37893" name="Picture 3" descr="goal-based-agent">
            <a:extLst>
              <a:ext uri="{FF2B5EF4-FFF2-40B4-BE49-F238E27FC236}">
                <a16:creationId xmlns:a16="http://schemas.microsoft.com/office/drawing/2014/main" id="{8B7D6C0B-A90D-2B43-AA1C-377EC736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9863"/>
            <a:ext cx="731520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9799372D-3F8A-AE45-AC73-901406E3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A40059-BD04-F04D-B709-AEB230C27096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814FBFA8-5E9D-0449-8896-33E05BE50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Utility-Based Agent</a:t>
            </a:r>
          </a:p>
        </p:txBody>
      </p:sp>
      <p:pic>
        <p:nvPicPr>
          <p:cNvPr id="38917" name="Picture 3" descr="utility-based-agent">
            <a:extLst>
              <a:ext uri="{FF2B5EF4-FFF2-40B4-BE49-F238E27FC236}">
                <a16:creationId xmlns:a16="http://schemas.microsoft.com/office/drawing/2014/main" id="{ED32EE62-529E-C645-ACAB-FF3845F2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0813"/>
            <a:ext cx="731520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61A2E65-4E37-0041-8557-064CC7AF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Utility Function 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EABA07FA-17F4-CB4F-81BE-FEFE4793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Utility function maps a state or a sequence of states onto a real number </a:t>
            </a:r>
            <a:r>
              <a:rPr lang="en-US" altLang="en-US">
                <a:sym typeface="Wingdings" pitchFamily="2" charset="2"/>
              </a:rPr>
              <a:t> degree of happiness</a:t>
            </a:r>
          </a:p>
          <a:p>
            <a:pPr eaLnBrk="1" hangingPunct="1"/>
            <a:endParaRPr lang="en-US" altLang="en-US">
              <a:sym typeface="Wingdings" pitchFamily="2" charset="2"/>
            </a:endParaRPr>
          </a:p>
          <a:p>
            <a:pPr eaLnBrk="1" hangingPunct="1"/>
            <a:r>
              <a:rPr lang="en-US" altLang="en-US">
                <a:sym typeface="Wingdings" pitchFamily="2" charset="2"/>
              </a:rPr>
              <a:t>Conflicting goals</a:t>
            </a:r>
          </a:p>
          <a:p>
            <a:pPr lvl="1" eaLnBrk="1" hangingPunct="1"/>
            <a:r>
              <a:rPr lang="en-US" altLang="en-US">
                <a:sym typeface="Wingdings" pitchFamily="2" charset="2"/>
              </a:rPr>
              <a:t>Speed and safety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Multiple goals</a:t>
            </a:r>
            <a:endParaRPr lang="en-US" altLang="en-US"/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4B2B9C8F-A07C-2E41-B157-C5036A11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E5ECBEF-2B17-404E-AC4C-D729D686D2F9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3311CBBA-E7AB-6E4F-8C73-44A9C2BB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5AD2D5-3229-3745-A5F8-E53A4012A6C1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B9DB1E32-0A19-7B45-9848-1090D025F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Agent</a:t>
            </a:r>
          </a:p>
        </p:txBody>
      </p:sp>
      <p:pic>
        <p:nvPicPr>
          <p:cNvPr id="40965" name="Picture 3" descr="learning-agent">
            <a:extLst>
              <a:ext uri="{FF2B5EF4-FFF2-40B4-BE49-F238E27FC236}">
                <a16:creationId xmlns:a16="http://schemas.microsoft.com/office/drawing/2014/main" id="{0AEEE346-70AE-0F47-BB58-72BC3DAB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781800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4B1693-C69C-E04F-B469-DEAAFBB168B6}"/>
              </a:ext>
            </a:extLst>
          </p:cNvPr>
          <p:cNvSpPr/>
          <p:nvPr/>
        </p:nvSpPr>
        <p:spPr bwMode="auto">
          <a:xfrm>
            <a:off x="304800" y="2057400"/>
            <a:ext cx="16764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Tahoma" pitchFamily="34" charset="0"/>
              </a:rPr>
              <a:t>Determines </a:t>
            </a:r>
          </a:p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Tahoma" pitchFamily="34" charset="0"/>
              </a:rPr>
              <a:t>performance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8CCCB1-7D62-094E-88A0-FFA6F9F11B2C}"/>
              </a:ext>
            </a:extLst>
          </p:cNvPr>
          <p:cNvSpPr/>
          <p:nvPr/>
        </p:nvSpPr>
        <p:spPr bwMode="auto">
          <a:xfrm>
            <a:off x="381000" y="4876800"/>
            <a:ext cx="15240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Tahoma" pitchFamily="34" charset="0"/>
              </a:rPr>
              <a:t>Suggest </a:t>
            </a:r>
          </a:p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Tahoma" pitchFamily="34" charset="0"/>
              </a:rPr>
              <a:t>exploratory </a:t>
            </a:r>
          </a:p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Tahoma" pitchFamily="34" charset="0"/>
              </a:rPr>
              <a:t>actions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A12911-E886-F84B-AAD2-55DDEADE92A0}"/>
              </a:ext>
            </a:extLst>
          </p:cNvPr>
          <p:cNvSpPr/>
          <p:nvPr/>
        </p:nvSpPr>
        <p:spPr bwMode="auto">
          <a:xfrm>
            <a:off x="5410200" y="3124200"/>
            <a:ext cx="16764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Tahoma" pitchFamily="34" charset="0"/>
              </a:rPr>
              <a:t>Selects the</a:t>
            </a:r>
          </a:p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Tahoma" pitchFamily="34" charset="0"/>
              </a:rPr>
              <a:t>Best action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0A973B-8019-EC48-A57F-2ED8B4DFAF13}"/>
              </a:ext>
            </a:extLst>
          </p:cNvPr>
          <p:cNvSpPr/>
          <p:nvPr/>
        </p:nvSpPr>
        <p:spPr bwMode="auto">
          <a:xfrm>
            <a:off x="304800" y="3733800"/>
            <a:ext cx="16764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Tahoma" pitchFamily="34" charset="0"/>
              </a:rPr>
              <a:t>Making</a:t>
            </a:r>
          </a:p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Tahoma" pitchFamily="34" charset="0"/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412D821-3528-3747-9797-DCF3D6A8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Thinking Exercise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9C75F92B-B2B2-2A48-8AC7-41D08A0C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Select a suitable agent design for:</a:t>
            </a:r>
          </a:p>
          <a:p>
            <a:pPr lvl="1"/>
            <a:r>
              <a:rPr lang="en-US" altLang="en-US"/>
              <a:t>Robot soccer player</a:t>
            </a:r>
          </a:p>
          <a:p>
            <a:pPr lvl="1"/>
            <a:r>
              <a:rPr lang="en-US" altLang="en-US"/>
              <a:t>Shopping for used AI books on the Internet</a:t>
            </a:r>
          </a:p>
          <a:p>
            <a:pPr lvl="1"/>
            <a:endParaRPr lang="en-US" altLang="en-US"/>
          </a:p>
        </p:txBody>
      </p:sp>
      <p:sp>
        <p:nvSpPr>
          <p:cNvPr id="41989" name="Slide Number Placeholder 4">
            <a:extLst>
              <a:ext uri="{FF2B5EF4-FFF2-40B4-BE49-F238E27FC236}">
                <a16:creationId xmlns:a16="http://schemas.microsoft.com/office/drawing/2014/main" id="{E688E83D-CBBD-B448-927F-38D8F199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F588A47-B8D3-AC48-8D65-641BD8096FD1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8B4E60BB-5326-A949-95D5-27D3E1B6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DEF1C13-9E50-E643-8BFE-F7824C5DCEE9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6F90B47D-9099-624E-9273-187E84891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87C2E58-13DA-2243-AEA5-33F0C83CC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An </a:t>
            </a:r>
            <a:r>
              <a:rPr lang="en-US" altLang="en-US" sz="2400">
                <a:solidFill>
                  <a:srgbClr val="FF0000"/>
                </a:solidFill>
              </a:rPr>
              <a:t>agent</a:t>
            </a:r>
            <a:r>
              <a:rPr lang="en-US" altLang="en-US" sz="2400"/>
              <a:t> is anything that can be viewed as </a:t>
            </a:r>
            <a:r>
              <a:rPr lang="en-US" altLang="en-US" sz="2400">
                <a:solidFill>
                  <a:srgbClr val="FF0000"/>
                </a:solidFill>
              </a:rPr>
              <a:t>perceiving</a:t>
            </a:r>
            <a:r>
              <a:rPr lang="en-US" altLang="en-US" sz="2400"/>
              <a:t> its </a:t>
            </a:r>
            <a:r>
              <a:rPr lang="en-US" altLang="en-US" sz="2400">
                <a:solidFill>
                  <a:srgbClr val="FF0000"/>
                </a:solidFill>
              </a:rPr>
              <a:t>environment</a:t>
            </a:r>
            <a:r>
              <a:rPr lang="en-US" altLang="en-US" sz="2400"/>
              <a:t> through </a:t>
            </a:r>
            <a:r>
              <a:rPr lang="en-US" altLang="en-US" sz="2400">
                <a:solidFill>
                  <a:srgbClr val="FF0000"/>
                </a:solidFill>
              </a:rPr>
              <a:t>sensors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FF0000"/>
                </a:solidFill>
              </a:rPr>
              <a:t>acting</a:t>
            </a:r>
            <a:r>
              <a:rPr lang="en-US" altLang="en-US" sz="2400"/>
              <a:t> upon that environment through </a:t>
            </a:r>
            <a:r>
              <a:rPr lang="en-US" altLang="en-US" sz="2400">
                <a:solidFill>
                  <a:srgbClr val="FF0000"/>
                </a:solidFill>
              </a:rPr>
              <a:t>actuators</a:t>
            </a:r>
          </a:p>
          <a:p>
            <a:pPr eaLnBrk="1" hangingPunct="1"/>
            <a:endParaRPr lang="en-US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000"/>
              <a:t>Human agent</a:t>
            </a:r>
          </a:p>
          <a:p>
            <a:pPr lvl="1" eaLnBrk="1" hangingPunct="1"/>
            <a:r>
              <a:rPr lang="en-US" altLang="en-US" sz="2000"/>
              <a:t>Robotic agent</a:t>
            </a:r>
          </a:p>
          <a:p>
            <a:pPr lvl="1" eaLnBrk="1" hangingPunct="1"/>
            <a:r>
              <a:rPr lang="en-US" altLang="en-US" sz="2000"/>
              <a:t>Software agent</a:t>
            </a:r>
          </a:p>
        </p:txBody>
      </p:sp>
      <p:pic>
        <p:nvPicPr>
          <p:cNvPr id="6150" name="Picture 4" descr="agent-environment">
            <a:extLst>
              <a:ext uri="{FF2B5EF4-FFF2-40B4-BE49-F238E27FC236}">
                <a16:creationId xmlns:a16="http://schemas.microsoft.com/office/drawing/2014/main" id="{D6AD7E8B-83E2-424A-A92D-31186A99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64820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31374C62-A217-4048-824B-8A746EE7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98B80E-E62A-3143-BFBF-988FF1D59CBD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D5052B49-233B-DA44-89FF-A5A261846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AD215DB-3575-594A-B769-2D95269D7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Agent, agent function, agent program</a:t>
            </a:r>
          </a:p>
          <a:p>
            <a:pPr eaLnBrk="1" hangingPunct="1"/>
            <a:r>
              <a:rPr lang="en-US" altLang="en-US"/>
              <a:t>Rational agent and its performance measure</a:t>
            </a:r>
          </a:p>
          <a:p>
            <a:pPr eaLnBrk="1" hangingPunct="1"/>
            <a:r>
              <a:rPr lang="en-US" altLang="en-US"/>
              <a:t>PEAS</a:t>
            </a:r>
          </a:p>
          <a:p>
            <a:pPr eaLnBrk="1" hangingPunct="1"/>
            <a:r>
              <a:rPr lang="en-US" altLang="en-US"/>
              <a:t>Five major agent program skeletons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Next, solving problems by searching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45B6DFAF-C5BA-3C43-8536-E240E8C2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C29F95-2F3B-BA45-BD67-AE946AA26114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pic>
        <p:nvPicPr>
          <p:cNvPr id="7172" name="Picture 4" descr="agent-environment">
            <a:extLst>
              <a:ext uri="{FF2B5EF4-FFF2-40B4-BE49-F238E27FC236}">
                <a16:creationId xmlns:a16="http://schemas.microsoft.com/office/drawing/2014/main" id="{40103BBA-A83E-2140-932F-6FB03F376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95800"/>
            <a:ext cx="36576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2">
            <a:extLst>
              <a:ext uri="{FF2B5EF4-FFF2-40B4-BE49-F238E27FC236}">
                <a16:creationId xmlns:a16="http://schemas.microsoft.com/office/drawing/2014/main" id="{7BCFE2D2-8585-2A40-A099-02DEEE55D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920725B-C63D-3B4D-B45E-6DE8963A7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Percept</a:t>
            </a:r>
            <a:r>
              <a:rPr lang="en-US" altLang="en-US" sz="2400"/>
              <a:t>: the agent’s perceptual inputs</a:t>
            </a:r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Percept sequence</a:t>
            </a:r>
            <a:r>
              <a:rPr lang="en-US" altLang="en-US" sz="2400"/>
              <a:t>: the complete history of everything the agent has perceived</a:t>
            </a:r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Agent function</a:t>
            </a:r>
            <a:r>
              <a:rPr lang="en-US" altLang="en-US" sz="2400"/>
              <a:t> maps any given percept sequence to an action [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: </a:t>
            </a:r>
            <a:r>
              <a:rPr lang="en-US" altLang="en-US" sz="2400" i="1">
                <a:latin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</a:rPr>
              <a:t>* </a:t>
            </a:r>
            <a:r>
              <a:rPr lang="en-US" altLang="en-US" sz="2400">
                <a:latin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en-US" sz="2400" i="1">
                <a:latin typeface="Times New Roman" panose="02020603050405020304" pitchFamily="18" charset="0"/>
                <a:sym typeface="Wingdings" pitchFamily="2" charset="2"/>
              </a:rPr>
              <a:t>A</a:t>
            </a:r>
            <a:r>
              <a:rPr lang="en-US" altLang="en-US" sz="2400">
                <a:sym typeface="Wingdings" pitchFamily="2" charset="2"/>
              </a:rPr>
              <a:t>]</a:t>
            </a:r>
            <a:endParaRPr lang="en-US" altLang="en-US" sz="2400"/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solidFill>
                  <a:schemeClr val="hlink"/>
                </a:solidFill>
              </a:rPr>
              <a:t>agent program</a:t>
            </a:r>
            <a:r>
              <a:rPr lang="en-US" altLang="en-US" sz="2400">
                <a:solidFill>
                  <a:srgbClr val="CC3300"/>
                </a:solidFill>
              </a:rPr>
              <a:t> </a:t>
            </a:r>
            <a:r>
              <a:rPr lang="en-US" altLang="en-US" sz="2400"/>
              <a:t>runs on the physical architecture to produce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Agent = architecture +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CB13473-DF95-F748-BF69-5D355C2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C0EAD37-E58C-3141-A62A-48A1E60A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there be more than one agent program that implements a given agent function?</a:t>
            </a:r>
          </a:p>
          <a:p>
            <a:endParaRPr lang="en-US" altLang="en-US"/>
          </a:p>
          <a:p>
            <a:r>
              <a:rPr lang="en-US" altLang="en-US"/>
              <a:t>Given a fixed machine architecture, does each agent program implement exactly one agent function?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AD71AED5-E1F4-2E42-B7C3-BE6CEF57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376523-9FA5-DA41-88F2-A68B4E82D8A5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D81881A8-880A-FF45-8E08-D6E5DF41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9354DA8-466E-6040-9F7B-B1FDDEB6D278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025AC26-8F20-E34C-8ADF-45C1F13BE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Vacuum-Cleaner World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29078A1-945E-D041-B1E2-0423DC85E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951288"/>
            <a:ext cx="8763000" cy="2181225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Percepts</a:t>
            </a:r>
            <a:r>
              <a:rPr lang="en-US" altLang="en-US" sz="2400"/>
              <a:t>: location and contents, e.g., [A, dirty]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Actions</a:t>
            </a:r>
            <a:r>
              <a:rPr lang="en-US" altLang="en-US" sz="2400"/>
              <a:t>: Left, Right, Suck, NoOp</a:t>
            </a:r>
          </a:p>
        </p:txBody>
      </p:sp>
      <p:pic>
        <p:nvPicPr>
          <p:cNvPr id="9222" name="Picture 4" descr="vacuum2-environment">
            <a:extLst>
              <a:ext uri="{FF2B5EF4-FFF2-40B4-BE49-F238E27FC236}">
                <a16:creationId xmlns:a16="http://schemas.microsoft.com/office/drawing/2014/main" id="{0F885322-16D5-FF4E-9211-417B3F89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31242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DC635E82-D0AF-3941-A648-8CB2F9DE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40F02D-26FF-1F48-A644-8F5D269CD333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60DAB783-AB10-5E4D-A9D5-6F7EA3D0F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Agent Function</a:t>
            </a:r>
          </a:p>
        </p:txBody>
      </p:sp>
      <p:graphicFrame>
        <p:nvGraphicFramePr>
          <p:cNvPr id="28743" name="Group 71">
            <a:extLst>
              <a:ext uri="{FF2B5EF4-FFF2-40B4-BE49-F238E27FC236}">
                <a16:creationId xmlns:a16="http://schemas.microsoft.com/office/drawing/2014/main" id="{A0A6F289-6AD0-4F4C-B491-4CD7ABFD6A4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668463"/>
          <a:ext cx="5943600" cy="3718164"/>
        </p:xfrm>
        <a:graphic>
          <a:graphicData uri="http://schemas.openxmlformats.org/drawingml/2006/table">
            <a:tbl>
              <a:tblPr/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Percept sequence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Action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[A, Clean]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[A, Dirty]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Suck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[B, Clean]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Left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[B, Dirty]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Suck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[A, Clean], [A, Clean]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[A, Clean], [A, Dirty]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Suck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[A, Clean], [A, Clean], [A, Clean]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[A, Clean], [A, Clean], [A, Dirty]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Suck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283" name="Picture 72" descr="vacuum2-environment">
            <a:extLst>
              <a:ext uri="{FF2B5EF4-FFF2-40B4-BE49-F238E27FC236}">
                <a16:creationId xmlns:a16="http://schemas.microsoft.com/office/drawing/2014/main" id="{3CB769D0-E801-2941-B1C8-2B34B02FD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0"/>
            <a:ext cx="2438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D87050-9651-9844-BBE6-13BBA60999A6}"/>
              </a:ext>
            </a:extLst>
          </p:cNvPr>
          <p:cNvSpPr/>
          <p:nvPr/>
        </p:nvSpPr>
        <p:spPr bwMode="auto">
          <a:xfrm>
            <a:off x="4953000" y="2057400"/>
            <a:ext cx="1295400" cy="3352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FAE66571-EF15-7B41-B014-0A58845B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C85779F-9A41-234D-B012-9EF07523C0BB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9A9DCC66-78B9-1646-806E-4AB8DF7B3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Rationality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92121038-E803-7F45-BD23-EA88651A0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An agent should "</a:t>
            </a:r>
            <a:r>
              <a:rPr lang="en-US" altLang="en-US" sz="2000">
                <a:solidFill>
                  <a:schemeClr val="accent2"/>
                </a:solidFill>
              </a:rPr>
              <a:t>do the right thing</a:t>
            </a:r>
            <a:r>
              <a:rPr lang="en-US" altLang="en-US" sz="2000"/>
              <a:t>", based on what it can perceive and the actions it can perform. The right action is the one that will cause the agent to be most successful</a:t>
            </a:r>
          </a:p>
          <a:p>
            <a:pPr eaLnBrk="1" hangingPunct="1"/>
            <a:endParaRPr lang="en-US" altLang="en-US" sz="200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Performance measure</a:t>
            </a:r>
            <a:r>
              <a:rPr lang="en-US" altLang="en-US" sz="2000"/>
              <a:t>: An objective criterion for success of an agent's behavior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Back to the vacuum-cleaner example</a:t>
            </a:r>
          </a:p>
          <a:p>
            <a:pPr lvl="1" eaLnBrk="1" hangingPunct="1"/>
            <a:r>
              <a:rPr lang="en-US" altLang="en-US" sz="1800"/>
              <a:t>Amount of dirt cleaned within certain time</a:t>
            </a:r>
          </a:p>
          <a:p>
            <a:pPr lvl="1" eaLnBrk="1" hangingPunct="1"/>
            <a:r>
              <a:rPr lang="en-US" altLang="en-US" sz="1800"/>
              <a:t>+1 credit for each clean square per unit time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General rule: measure what one wants rather than how one thinks the agent should behave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2F8FD1"/>
      </a:accent2>
      <a:accent3>
        <a:srgbClr val="FFFFFF"/>
      </a:accent3>
      <a:accent4>
        <a:srgbClr val="000000"/>
      </a:accent4>
      <a:accent5>
        <a:srgbClr val="DEBBCA"/>
      </a:accent5>
      <a:accent6>
        <a:srgbClr val="2A81BD"/>
      </a:accent6>
      <a:hlink>
        <a:srgbClr val="FF0000"/>
      </a:hlink>
      <a:folHlink>
        <a:srgbClr val="BDF40C"/>
      </a:folHlink>
    </a:clrScheme>
    <a:fontScheme name="Blend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4332</TotalTime>
  <Words>1683</Words>
  <Application>Microsoft Macintosh PowerPoint</Application>
  <PresentationFormat>On-screen Show (4:3)</PresentationFormat>
  <Paragraphs>319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Tahoma</vt:lpstr>
      <vt:lpstr>Times New Roman</vt:lpstr>
      <vt:lpstr>Verdana</vt:lpstr>
      <vt:lpstr>Wingdings</vt:lpstr>
      <vt:lpstr>Blends</vt:lpstr>
      <vt:lpstr>Bitmap Image</vt:lpstr>
      <vt:lpstr>Chapter 2: Intelligent Agents</vt:lpstr>
      <vt:lpstr>Outline</vt:lpstr>
      <vt:lpstr>Outline</vt:lpstr>
      <vt:lpstr>Agents</vt:lpstr>
      <vt:lpstr>Terminologies</vt:lpstr>
      <vt:lpstr>Questions</vt:lpstr>
      <vt:lpstr>Vacuum-Cleaner World</vt:lpstr>
      <vt:lpstr>A Simple Agent Function</vt:lpstr>
      <vt:lpstr>Rationality</vt:lpstr>
      <vt:lpstr>Rational Agent</vt:lpstr>
      <vt:lpstr>Rational Agent</vt:lpstr>
      <vt:lpstr>Vacuum–Cleaner Example</vt:lpstr>
      <vt:lpstr>Omniscience, Learning and Autonomy</vt:lpstr>
      <vt:lpstr>In-Class Exercise #2.1</vt:lpstr>
      <vt:lpstr>Outline</vt:lpstr>
      <vt:lpstr>PEAS</vt:lpstr>
      <vt:lpstr>Taxi Driver Example</vt:lpstr>
      <vt:lpstr>Medical Diagnosis System</vt:lpstr>
      <vt:lpstr>Mushroom-Picking Robot</vt:lpstr>
      <vt:lpstr>Properties of Task Environments</vt:lpstr>
      <vt:lpstr>Properties of Task Environments</vt:lpstr>
      <vt:lpstr>Examples</vt:lpstr>
      <vt:lpstr>In-Class Exercise #2.2</vt:lpstr>
      <vt:lpstr>In-Class Exercise #3: True/False Questions</vt:lpstr>
      <vt:lpstr>Outline</vt:lpstr>
      <vt:lpstr>Agent = Architecture + Program</vt:lpstr>
      <vt:lpstr>Agent Program vs. Agent Function</vt:lpstr>
      <vt:lpstr>Table-Driven Agent</vt:lpstr>
      <vt:lpstr>Five Basic Agent Types</vt:lpstr>
      <vt:lpstr>Simple Reflex Agent</vt:lpstr>
      <vt:lpstr>Pseudo-Code</vt:lpstr>
      <vt:lpstr>PowerPoint Presentation</vt:lpstr>
      <vt:lpstr>Model-Based Reflex Agent</vt:lpstr>
      <vt:lpstr>Pseudo-Code</vt:lpstr>
      <vt:lpstr>Goal-Based Agent</vt:lpstr>
      <vt:lpstr>Utility-Based Agent</vt:lpstr>
      <vt:lpstr> Utility Function </vt:lpstr>
      <vt:lpstr>Learning Agent</vt:lpstr>
      <vt:lpstr>Thinking Exercise</vt:lpstr>
      <vt:lpstr>Summary</vt:lpstr>
    </vt:vector>
  </TitlesOfParts>
  <Company>Fish Farm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</dc:creator>
  <cp:lastModifiedBy>Daisy Tang</cp:lastModifiedBy>
  <cp:revision>276</cp:revision>
  <dcterms:created xsi:type="dcterms:W3CDTF">2007-08-29T06:15:21Z</dcterms:created>
  <dcterms:modified xsi:type="dcterms:W3CDTF">2020-06-06T17:43:16Z</dcterms:modified>
</cp:coreProperties>
</file>